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8" r:id="rId2"/>
    <p:sldMasterId id="2147483746" r:id="rId3"/>
  </p:sldMasterIdLst>
  <p:notesMasterIdLst>
    <p:notesMasterId r:id="rId26"/>
  </p:notesMasterIdLst>
  <p:handoutMasterIdLst>
    <p:handoutMasterId r:id="rId27"/>
  </p:handoutMasterIdLst>
  <p:sldIdLst>
    <p:sldId id="304" r:id="rId4"/>
    <p:sldId id="264" r:id="rId5"/>
    <p:sldId id="263" r:id="rId6"/>
    <p:sldId id="300" r:id="rId7"/>
    <p:sldId id="303" r:id="rId8"/>
    <p:sldId id="305" r:id="rId9"/>
    <p:sldId id="306" r:id="rId10"/>
    <p:sldId id="307" r:id="rId11"/>
    <p:sldId id="299" r:id="rId12"/>
    <p:sldId id="272" r:id="rId13"/>
    <p:sldId id="301" r:id="rId14"/>
    <p:sldId id="302" r:id="rId15"/>
    <p:sldId id="277" r:id="rId16"/>
    <p:sldId id="309" r:id="rId17"/>
    <p:sldId id="293" r:id="rId18"/>
    <p:sldId id="279" r:id="rId19"/>
    <p:sldId id="308" r:id="rId20"/>
    <p:sldId id="311" r:id="rId21"/>
    <p:sldId id="282" r:id="rId22"/>
    <p:sldId id="287" r:id="rId23"/>
    <p:sldId id="290" r:id="rId24"/>
    <p:sldId id="310"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4032">
          <p15:clr>
            <a:srgbClr val="A4A3A4"/>
          </p15:clr>
        </p15:guide>
        <p15:guide id="4" pos="7152">
          <p15:clr>
            <a:srgbClr val="A4A3A4"/>
          </p15:clr>
        </p15:guide>
        <p15:guide id="5" pos="52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ey Cummings" initials="JC" lastIdx="5" clrIdx="0">
    <p:extLst/>
  </p:cmAuthor>
  <p:cmAuthor id="2" name="Schwartz, Gregory" initials="SG" lastIdx="13" clrIdx="1">
    <p:extLst/>
  </p:cmAuthor>
  <p:cmAuthor id="3" name="Mike Sweeney" initials="MS" lastIdx="3" clrIdx="2"/>
  <p:cmAuthor id="4" name="Greg" initials="GGS" lastIdx="1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3B"/>
    <a:srgbClr val="0D67A2"/>
    <a:srgbClr val="002F7F"/>
    <a:srgbClr val="006D74"/>
    <a:srgbClr val="00B0F0"/>
    <a:srgbClr val="F79646"/>
    <a:srgbClr val="004A7F"/>
    <a:srgbClr val="4B7B5E"/>
    <a:srgbClr val="FFB25B"/>
    <a:srgbClr val="4D17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29" autoAdjust="0"/>
    <p:restoredTop sz="82609" autoAdjust="0"/>
  </p:normalViewPr>
  <p:slideViewPr>
    <p:cSldViewPr>
      <p:cViewPr varScale="1">
        <p:scale>
          <a:sx n="51" d="100"/>
          <a:sy n="51" d="100"/>
        </p:scale>
        <p:origin x="861" y="30"/>
      </p:cViewPr>
      <p:guideLst>
        <p:guide orient="horz" pos="2160"/>
        <p:guide pos="3840"/>
        <p:guide orient="horz" pos="4032"/>
        <p:guide pos="7152"/>
        <p:guide pos="528"/>
      </p:guideLst>
    </p:cSldViewPr>
  </p:slideViewPr>
  <p:notesTextViewPr>
    <p:cViewPr>
      <p:scale>
        <a:sx n="100" d="100"/>
        <a:sy n="100" d="100"/>
      </p:scale>
      <p:origin x="0" y="0"/>
    </p:cViewPr>
  </p:notesTextViewPr>
  <p:sorterViewPr>
    <p:cViewPr varScale="1">
      <p:scale>
        <a:sx n="100" d="100"/>
        <a:sy n="100" d="100"/>
      </p:scale>
      <p:origin x="0" y="-5491"/>
    </p:cViewPr>
  </p:sorterViewPr>
  <p:notesViewPr>
    <p:cSldViewPr>
      <p:cViewPr varScale="1">
        <p:scale>
          <a:sx n="84" d="100"/>
          <a:sy n="84" d="100"/>
        </p:scale>
        <p:origin x="-375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resverlogix.com\rvxdfs\HomeHO\chris\Communications\Presentations\AGM%202019\2019-10-25%20No%20Label%20BoM%20Forest%20Plots%20C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resverlogix.com\rvxdfs\HomeHO\chris\Communications\Presentations\Post-AHA%20Corporate%20Presentation\2019-11-04%20No%20Label%20BoM%20Forest%20Plots%20-%20Subgroups%20CS%20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994162636221081E-2"/>
          <c:y val="0"/>
          <c:w val="0.92833331683319908"/>
          <c:h val="0.97677120478066892"/>
        </c:manualLayout>
      </c:layout>
      <c:scatterChart>
        <c:scatterStyle val="lineMarker"/>
        <c:varyColors val="0"/>
        <c:ser>
          <c:idx val="1"/>
          <c:order val="0"/>
          <c:spPr>
            <a:ln w="28575">
              <a:noFill/>
            </a:ln>
          </c:spPr>
          <c:marker>
            <c:symbol val="circle"/>
            <c:size val="7"/>
            <c:spPr>
              <a:solidFill>
                <a:schemeClr val="tx1"/>
              </a:solidFill>
              <a:ln>
                <a:noFill/>
              </a:ln>
            </c:spPr>
          </c:marker>
          <c:errBars>
            <c:errDir val="x"/>
            <c:errBarType val="both"/>
            <c:errValType val="cust"/>
            <c:noEndCap val="0"/>
            <c:plus>
              <c:numRef>
                <c:f>'Week 12-14'!$I$2:$I$16</c:f>
                <c:numCache>
                  <c:formatCode>General</c:formatCode>
                  <c:ptCount val="15"/>
                  <c:pt idx="0">
                    <c:v>0.22000000000000008</c:v>
                  </c:pt>
                  <c:pt idx="1">
                    <c:v>0.21999999999999997</c:v>
                  </c:pt>
                  <c:pt idx="3">
                    <c:v>0.21000000000000008</c:v>
                  </c:pt>
                  <c:pt idx="4">
                    <c:v>0.27</c:v>
                  </c:pt>
                  <c:pt idx="5">
                    <c:v>0.21999999999999997</c:v>
                  </c:pt>
                  <c:pt idx="6">
                    <c:v>0.22999999999999998</c:v>
                  </c:pt>
                  <c:pt idx="7">
                    <c:v>0.28000000000000003</c:v>
                  </c:pt>
                  <c:pt idx="8">
                    <c:v>0.37999999999999989</c:v>
                  </c:pt>
                  <c:pt idx="9">
                    <c:v>0.97</c:v>
                  </c:pt>
                  <c:pt idx="10">
                    <c:v>0.36</c:v>
                  </c:pt>
                  <c:pt idx="11">
                    <c:v>0.35</c:v>
                  </c:pt>
                </c:numCache>
              </c:numRef>
            </c:plus>
            <c:minus>
              <c:numRef>
                <c:f>'Week 12-14'!$H$2:$H$16</c:f>
                <c:numCache>
                  <c:formatCode>General</c:formatCode>
                  <c:ptCount val="15"/>
                  <c:pt idx="0">
                    <c:v>0.16999999999999993</c:v>
                  </c:pt>
                  <c:pt idx="1">
                    <c:v>0.17000000000000004</c:v>
                  </c:pt>
                  <c:pt idx="3">
                    <c:v>0.16999999999999993</c:v>
                  </c:pt>
                  <c:pt idx="4">
                    <c:v>0.19000000000000006</c:v>
                  </c:pt>
                  <c:pt idx="5">
                    <c:v>0.18000000000000005</c:v>
                  </c:pt>
                  <c:pt idx="6">
                    <c:v>0.18000000000000005</c:v>
                  </c:pt>
                  <c:pt idx="7">
                    <c:v>0.21000000000000008</c:v>
                  </c:pt>
                  <c:pt idx="8">
                    <c:v>0.27</c:v>
                  </c:pt>
                  <c:pt idx="9">
                    <c:v>0.49</c:v>
                  </c:pt>
                  <c:pt idx="10">
                    <c:v>0.26</c:v>
                  </c:pt>
                  <c:pt idx="11">
                    <c:v>0.20999999999999996</c:v>
                  </c:pt>
                </c:numCache>
              </c:numRef>
            </c:minus>
            <c:spPr>
              <a:ln w="25400">
                <a:solidFill>
                  <a:schemeClr val="tx1"/>
                </a:solidFill>
                <a:headEnd w="lg" len="lg"/>
                <a:tailEnd w="lg" len="lg"/>
              </a:ln>
            </c:spPr>
          </c:errBars>
          <c:xVal>
            <c:numRef>
              <c:f>'Week 12-14'!$D$2:$D$16</c:f>
              <c:numCache>
                <c:formatCode>General</c:formatCode>
                <c:ptCount val="15"/>
                <c:pt idx="0">
                  <c:v>0.82</c:v>
                </c:pt>
                <c:pt idx="1">
                  <c:v>0.79</c:v>
                </c:pt>
                <c:pt idx="3">
                  <c:v>0.85</c:v>
                </c:pt>
                <c:pt idx="4">
                  <c:v>0.79</c:v>
                </c:pt>
                <c:pt idx="5">
                  <c:v>0.79</c:v>
                </c:pt>
                <c:pt idx="6">
                  <c:v>0.79</c:v>
                </c:pt>
                <c:pt idx="7">
                  <c:v>0.8</c:v>
                </c:pt>
                <c:pt idx="8">
                  <c:v>0.81</c:v>
                </c:pt>
                <c:pt idx="9">
                  <c:v>1.01</c:v>
                </c:pt>
                <c:pt idx="10">
                  <c:v>0.88</c:v>
                </c:pt>
                <c:pt idx="11">
                  <c:v>0.59</c:v>
                </c:pt>
              </c:numCache>
            </c:numRef>
          </c:xVal>
          <c:yVal>
            <c:numRef>
              <c:f>'Week 12-14'!$K$2:$K$16</c:f>
              <c:numCache>
                <c:formatCode>General</c:formatCode>
                <c:ptCount val="15"/>
                <c:pt idx="0">
                  <c:v>13</c:v>
                </c:pt>
                <c:pt idx="1">
                  <c:v>12</c:v>
                </c:pt>
                <c:pt idx="3">
                  <c:v>10</c:v>
                </c:pt>
                <c:pt idx="4">
                  <c:v>9</c:v>
                </c:pt>
                <c:pt idx="5">
                  <c:v>8</c:v>
                </c:pt>
                <c:pt idx="6">
                  <c:v>7</c:v>
                </c:pt>
                <c:pt idx="7">
                  <c:v>6</c:v>
                </c:pt>
                <c:pt idx="8">
                  <c:v>5</c:v>
                </c:pt>
                <c:pt idx="9">
                  <c:v>4</c:v>
                </c:pt>
                <c:pt idx="10">
                  <c:v>3</c:v>
                </c:pt>
                <c:pt idx="11">
                  <c:v>2</c:v>
                </c:pt>
              </c:numCache>
            </c:numRef>
          </c:yVal>
          <c:smooth val="0"/>
          <c:extLst>
            <c:ext xmlns:c16="http://schemas.microsoft.com/office/drawing/2014/chart" uri="{C3380CC4-5D6E-409C-BE32-E72D297353CC}">
              <c16:uniqueId val="{00000000-3959-42A5-ADA7-8BB485256F24}"/>
            </c:ext>
          </c:extLst>
        </c:ser>
        <c:dLbls>
          <c:showLegendKey val="0"/>
          <c:showVal val="0"/>
          <c:showCatName val="0"/>
          <c:showSerName val="0"/>
          <c:showPercent val="0"/>
          <c:showBubbleSize val="0"/>
        </c:dLbls>
        <c:axId val="135575424"/>
        <c:axId val="135573888"/>
      </c:scatterChart>
      <c:catAx>
        <c:axId val="135573888"/>
        <c:scaling>
          <c:orientation val="minMax"/>
        </c:scaling>
        <c:delete val="0"/>
        <c:axPos val="l"/>
        <c:majorTickMark val="none"/>
        <c:minorTickMark val="none"/>
        <c:tickLblPos val="none"/>
        <c:spPr>
          <a:ln>
            <a:prstDash val="dash"/>
          </a:ln>
        </c:spPr>
        <c:crossAx val="135575424"/>
        <c:crossesAt val="1"/>
        <c:auto val="1"/>
        <c:lblAlgn val="ctr"/>
        <c:lblOffset val="100"/>
        <c:noMultiLvlLbl val="0"/>
      </c:catAx>
      <c:valAx>
        <c:axId val="135575424"/>
        <c:scaling>
          <c:logBase val="2"/>
          <c:orientation val="minMax"/>
          <c:max val="2"/>
          <c:min val="0.25"/>
        </c:scaling>
        <c:delete val="0"/>
        <c:axPos val="b"/>
        <c:numFmt formatCode="General" sourceLinked="1"/>
        <c:majorTickMark val="out"/>
        <c:minorTickMark val="none"/>
        <c:tickLblPos val="nextTo"/>
        <c:spPr>
          <a:ln w="28575">
            <a:solidFill>
              <a:schemeClr val="tx1"/>
            </a:solidFill>
          </a:ln>
        </c:spPr>
        <c:txPr>
          <a:bodyPr/>
          <a:lstStyle/>
          <a:p>
            <a:pPr>
              <a:defRPr b="1"/>
            </a:pPr>
            <a:endParaRPr lang="en-US"/>
          </a:p>
        </c:txPr>
        <c:crossAx val="135573888"/>
        <c:crossesAt val="1"/>
        <c:crossBetween val="midCat"/>
      </c:valAx>
      <c:spPr>
        <a:ln>
          <a:prstDash val="sysDash"/>
        </a:ln>
      </c:spPr>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spPr>
            <a:ln w="28575">
              <a:noFill/>
            </a:ln>
          </c:spPr>
          <c:marker>
            <c:symbol val="circle"/>
            <c:size val="7"/>
            <c:spPr>
              <a:solidFill>
                <a:schemeClr val="tx1"/>
              </a:solidFill>
              <a:ln>
                <a:noFill/>
              </a:ln>
            </c:spPr>
          </c:marker>
          <c:errBars>
            <c:errDir val="x"/>
            <c:errBarType val="both"/>
            <c:errValType val="cust"/>
            <c:noEndCap val="0"/>
            <c:plus>
              <c:numRef>
                <c:f>'Secound 5 Markers'!$I$2:$I$16</c:f>
                <c:numCache>
                  <c:formatCode>General</c:formatCode>
                  <c:ptCount val="15"/>
                  <c:pt idx="0">
                    <c:v>0.57000000000000006</c:v>
                  </c:pt>
                  <c:pt idx="1">
                    <c:v>0.26000000000000012</c:v>
                  </c:pt>
                  <c:pt idx="3">
                    <c:v>0.36</c:v>
                  </c:pt>
                  <c:pt idx="4">
                    <c:v>0.31000000000000005</c:v>
                  </c:pt>
                  <c:pt idx="6">
                    <c:v>0.26</c:v>
                  </c:pt>
                  <c:pt idx="7">
                    <c:v>0.39999999999999991</c:v>
                  </c:pt>
                  <c:pt idx="9">
                    <c:v>0.4</c:v>
                  </c:pt>
                  <c:pt idx="10">
                    <c:v>0.30000000000000016</c:v>
                  </c:pt>
                  <c:pt idx="12">
                    <c:v>0.45999999999999996</c:v>
                  </c:pt>
                  <c:pt idx="13">
                    <c:v>0.28000000000000003</c:v>
                  </c:pt>
                </c:numCache>
              </c:numRef>
            </c:plus>
            <c:minus>
              <c:numRef>
                <c:f>'Secound 5 Markers'!$H$2:$H$16</c:f>
                <c:numCache>
                  <c:formatCode>General</c:formatCode>
                  <c:ptCount val="15"/>
                  <c:pt idx="0">
                    <c:v>0.33</c:v>
                  </c:pt>
                  <c:pt idx="1">
                    <c:v>0.19999999999999996</c:v>
                  </c:pt>
                  <c:pt idx="3">
                    <c:v>0.24</c:v>
                  </c:pt>
                  <c:pt idx="4">
                    <c:v>0.21999999999999997</c:v>
                  </c:pt>
                  <c:pt idx="6">
                    <c:v>0.18</c:v>
                  </c:pt>
                  <c:pt idx="7">
                    <c:v>0.29000000000000004</c:v>
                  </c:pt>
                  <c:pt idx="9">
                    <c:v>0.28000000000000003</c:v>
                  </c:pt>
                  <c:pt idx="10">
                    <c:v>0.21999999999999997</c:v>
                  </c:pt>
                  <c:pt idx="12">
                    <c:v>0.24</c:v>
                  </c:pt>
                  <c:pt idx="13">
                    <c:v>0.20999999999999996</c:v>
                  </c:pt>
                </c:numCache>
              </c:numRef>
            </c:minus>
            <c:spPr>
              <a:ln w="25400">
                <a:solidFill>
                  <a:schemeClr val="tx1"/>
                </a:solidFill>
                <a:headEnd w="lg" len="lg"/>
                <a:tailEnd w="lg" len="lg"/>
              </a:ln>
            </c:spPr>
          </c:errBars>
          <c:xVal>
            <c:numRef>
              <c:f>'Secound 5 Markers'!$D$2:$D$16</c:f>
              <c:numCache>
                <c:formatCode>General</c:formatCode>
                <c:ptCount val="15"/>
                <c:pt idx="0">
                  <c:v>0.79</c:v>
                </c:pt>
                <c:pt idx="1">
                  <c:v>0.84</c:v>
                </c:pt>
                <c:pt idx="3">
                  <c:v>0.86</c:v>
                </c:pt>
                <c:pt idx="4">
                  <c:v>0.78</c:v>
                </c:pt>
                <c:pt idx="6" formatCode="0.00">
                  <c:v>0.6</c:v>
                </c:pt>
                <c:pt idx="7">
                  <c:v>1.06</c:v>
                </c:pt>
                <c:pt idx="9">
                  <c:v>0.88</c:v>
                </c:pt>
                <c:pt idx="10">
                  <c:v>0.82</c:v>
                </c:pt>
                <c:pt idx="12">
                  <c:v>0.5</c:v>
                </c:pt>
                <c:pt idx="13">
                  <c:v>0.94</c:v>
                </c:pt>
              </c:numCache>
            </c:numRef>
          </c:xVal>
          <c:yVal>
            <c:numRef>
              <c:f>'Secound 5 Markers'!$K$2:$K$16</c:f>
              <c:numCache>
                <c:formatCode>General</c:formatCode>
                <c:ptCount val="15"/>
                <c:pt idx="0">
                  <c:v>15</c:v>
                </c:pt>
                <c:pt idx="1">
                  <c:v>14</c:v>
                </c:pt>
                <c:pt idx="2">
                  <c:v>13</c:v>
                </c:pt>
                <c:pt idx="3">
                  <c:v>12</c:v>
                </c:pt>
                <c:pt idx="4">
                  <c:v>11</c:v>
                </c:pt>
                <c:pt idx="5">
                  <c:v>10</c:v>
                </c:pt>
                <c:pt idx="6">
                  <c:v>9</c:v>
                </c:pt>
                <c:pt idx="7">
                  <c:v>8</c:v>
                </c:pt>
                <c:pt idx="8">
                  <c:v>7</c:v>
                </c:pt>
                <c:pt idx="9">
                  <c:v>6</c:v>
                </c:pt>
                <c:pt idx="10">
                  <c:v>5</c:v>
                </c:pt>
                <c:pt idx="11">
                  <c:v>4</c:v>
                </c:pt>
                <c:pt idx="12">
                  <c:v>3</c:v>
                </c:pt>
                <c:pt idx="13">
                  <c:v>2</c:v>
                </c:pt>
              </c:numCache>
            </c:numRef>
          </c:yVal>
          <c:smooth val="0"/>
          <c:extLst>
            <c:ext xmlns:c16="http://schemas.microsoft.com/office/drawing/2014/chart" uri="{C3380CC4-5D6E-409C-BE32-E72D297353CC}">
              <c16:uniqueId val="{00000000-C2F3-4E2A-898F-9E91A7225584}"/>
            </c:ext>
          </c:extLst>
        </c:ser>
        <c:dLbls>
          <c:showLegendKey val="0"/>
          <c:showVal val="0"/>
          <c:showCatName val="0"/>
          <c:showSerName val="0"/>
          <c:showPercent val="0"/>
          <c:showBubbleSize val="0"/>
        </c:dLbls>
        <c:axId val="135788416"/>
        <c:axId val="135786880"/>
      </c:scatterChart>
      <c:catAx>
        <c:axId val="135786880"/>
        <c:scaling>
          <c:orientation val="minMax"/>
        </c:scaling>
        <c:delete val="0"/>
        <c:axPos val="l"/>
        <c:majorTickMark val="none"/>
        <c:minorTickMark val="none"/>
        <c:tickLblPos val="none"/>
        <c:spPr>
          <a:ln>
            <a:prstDash val="dash"/>
          </a:ln>
        </c:spPr>
        <c:crossAx val="135788416"/>
        <c:crossesAt val="1"/>
        <c:auto val="1"/>
        <c:lblAlgn val="ctr"/>
        <c:lblOffset val="100"/>
        <c:noMultiLvlLbl val="0"/>
      </c:catAx>
      <c:valAx>
        <c:axId val="135788416"/>
        <c:scaling>
          <c:logBase val="2"/>
          <c:orientation val="minMax"/>
          <c:max val="2"/>
          <c:min val="0.25"/>
        </c:scaling>
        <c:delete val="0"/>
        <c:axPos val="b"/>
        <c:numFmt formatCode="General" sourceLinked="1"/>
        <c:majorTickMark val="out"/>
        <c:minorTickMark val="none"/>
        <c:tickLblPos val="nextTo"/>
        <c:spPr>
          <a:ln w="28575">
            <a:solidFill>
              <a:schemeClr val="tx1"/>
            </a:solidFill>
          </a:ln>
        </c:spPr>
        <c:txPr>
          <a:bodyPr/>
          <a:lstStyle/>
          <a:p>
            <a:pPr>
              <a:defRPr b="1"/>
            </a:pPr>
            <a:endParaRPr lang="en-US"/>
          </a:p>
        </c:txPr>
        <c:crossAx val="135786880"/>
        <c:crossesAt val="1"/>
        <c:crossBetween val="midCat"/>
      </c:valAx>
      <c:spPr>
        <a:ln>
          <a:prstDash val="sysDash"/>
        </a:ln>
      </c:spPr>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a:p>
        </p:txBody>
      </p:sp>
    </p:spTree>
    <p:extLst>
      <p:ext uri="{BB962C8B-B14F-4D97-AF65-F5344CB8AC3E}">
        <p14:creationId xmlns:p14="http://schemas.microsoft.com/office/powerpoint/2010/main" val="40871865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8" tIns="46580" rIns="93158" bIns="46580"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58" tIns="46580" rIns="93158" bIns="46580" rtlCol="0"/>
          <a:lstStyle>
            <a:lvl1pPr algn="r">
              <a:defRPr sz="1200"/>
            </a:lvl1pPr>
          </a:lstStyle>
          <a:p>
            <a:fld id="{03D332FB-D83F-444D-B053-B4391C374C0C}" type="datetimeFigureOut">
              <a:rPr lang="en-US" smtClean="0"/>
              <a:t>11/16/2019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8" tIns="46580" rIns="93158" bIns="46580"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58" tIns="46580" rIns="93158" bIns="465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58" tIns="46580" rIns="93158" bIns="4658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58" tIns="46580" rIns="93158" bIns="46580" rtlCol="0" anchor="b"/>
          <a:lstStyle>
            <a:lvl1pPr algn="r">
              <a:defRPr sz="1200"/>
            </a:lvl1pPr>
          </a:lstStyle>
          <a:p>
            <a:fld id="{E86ACD79-01B1-4574-A2E8-9C78C5DB159B}" type="slidenum">
              <a:rPr lang="en-US" smtClean="0"/>
              <a:t>‹#›</a:t>
            </a:fld>
            <a:endParaRPr lang="en-US"/>
          </a:p>
        </p:txBody>
      </p:sp>
    </p:spTree>
    <p:extLst>
      <p:ext uri="{BB962C8B-B14F-4D97-AF65-F5344CB8AC3E}">
        <p14:creationId xmlns:p14="http://schemas.microsoft.com/office/powerpoint/2010/main" val="413672825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“Based in part on these data, apabetalone was tested in patients with ACS, diabetes, and  low HDL-C because of their high risk for recurrent events and because an inflammatory and </a:t>
            </a:r>
            <a:r>
              <a:rPr lang="en-US" sz="1200" kern="1200" dirty="0" err="1">
                <a:solidFill>
                  <a:schemeClr val="tx1"/>
                </a:solidFill>
                <a:effectLst/>
                <a:latin typeface="+mn-lt"/>
                <a:ea typeface="+mn-ea"/>
                <a:cs typeface="+mn-cs"/>
              </a:rPr>
              <a:t>prothrombotic</a:t>
            </a:r>
            <a:r>
              <a:rPr lang="en-US" sz="1200" kern="1200">
                <a:solidFill>
                  <a:schemeClr val="tx1"/>
                </a:solidFill>
                <a:effectLst/>
                <a:latin typeface="+mn-lt"/>
                <a:ea typeface="+mn-ea"/>
                <a:cs typeface="+mn-cs"/>
              </a:rPr>
              <a:t> state might be modified by BET inhibition.”</a:t>
            </a:r>
            <a:endParaRPr lang="en-US"/>
          </a:p>
        </p:txBody>
      </p:sp>
    </p:spTree>
    <p:extLst>
      <p:ext uri="{BB962C8B-B14F-4D97-AF65-F5344CB8AC3E}">
        <p14:creationId xmlns:p14="http://schemas.microsoft.com/office/powerpoint/2010/main" val="4171610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4545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37595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A80090B-5ECF-FF48-B158-A9CF658CB263}"/>
              </a:ext>
            </a:extLst>
          </p:cNvPr>
          <p:cNvSpPr>
            <a:spLocks noGrp="1"/>
          </p:cNvSpPr>
          <p:nvPr>
            <p:ph type="ctrTitle"/>
          </p:nvPr>
        </p:nvSpPr>
        <p:spPr>
          <a:xfrm>
            <a:off x="677412" y="1577995"/>
            <a:ext cx="8399446" cy="1720921"/>
          </a:xfrm>
        </p:spPr>
        <p:txBody>
          <a:bodyPr anchor="b">
            <a:normAutofit/>
          </a:bodyPr>
          <a:lstStyle>
            <a:lvl1pPr algn="l">
              <a:defRPr sz="4400">
                <a:solidFill>
                  <a:schemeClr val="bg1"/>
                </a:solidFill>
              </a:defRPr>
            </a:lvl1pPr>
          </a:lstStyle>
          <a:p>
            <a:endParaRPr lang="en-US" dirty="0"/>
          </a:p>
        </p:txBody>
      </p:sp>
      <p:sp>
        <p:nvSpPr>
          <p:cNvPr id="8" name="Subtitle 2">
            <a:extLst>
              <a:ext uri="{FF2B5EF4-FFF2-40B4-BE49-F238E27FC236}">
                <a16:creationId xmlns:a16="http://schemas.microsoft.com/office/drawing/2014/main" id="{38B77B9D-92D1-AB4C-8584-B098F6663B4C}"/>
              </a:ext>
            </a:extLst>
          </p:cNvPr>
          <p:cNvSpPr>
            <a:spLocks noGrp="1"/>
          </p:cNvSpPr>
          <p:nvPr>
            <p:ph type="subTitle" idx="1"/>
          </p:nvPr>
        </p:nvSpPr>
        <p:spPr>
          <a:xfrm>
            <a:off x="677411" y="3318948"/>
            <a:ext cx="8399446" cy="703691"/>
          </a:xfrm>
          <a:prstGeom prst="rect">
            <a:avLst/>
          </a:prstGeom>
        </p:spPr>
        <p:txBody>
          <a:bodyPr>
            <a:normAutofit/>
          </a:bodyPr>
          <a:lstStyle>
            <a:lvl1pPr marL="0" indent="0" algn="l">
              <a:lnSpc>
                <a:spcPct val="100000"/>
              </a:lnSpc>
              <a:buNone/>
              <a:defRPr sz="2400" b="1" i="0">
                <a:solidFill>
                  <a:schemeClr val="bg1"/>
                </a:solidFill>
                <a:latin typeface="+mj-lt"/>
                <a:ea typeface="Helvetica Neue" panose="02000503000000020004" pitchFamily="2" charset="0"/>
                <a:cs typeface="Helvetica Neue" panose="02000503000000020004" pitchFamily="2" charset="0"/>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endParaRPr lang="en-US" dirty="0"/>
          </a:p>
        </p:txBody>
      </p:sp>
      <p:sp>
        <p:nvSpPr>
          <p:cNvPr id="12" name="Linie">
            <a:extLst>
              <a:ext uri="{FF2B5EF4-FFF2-40B4-BE49-F238E27FC236}">
                <a16:creationId xmlns:a16="http://schemas.microsoft.com/office/drawing/2014/main" id="{B38826CC-FE54-8B44-8B4B-026F6007E699}"/>
              </a:ext>
            </a:extLst>
          </p:cNvPr>
          <p:cNvSpPr/>
          <p:nvPr userDrawn="1"/>
        </p:nvSpPr>
        <p:spPr>
          <a:xfrm>
            <a:off x="-10577" y="914400"/>
            <a:ext cx="12213947" cy="1"/>
          </a:xfrm>
          <a:prstGeom prst="line">
            <a:avLst/>
          </a:prstGeom>
          <a:ln w="12700">
            <a:solidFill>
              <a:schemeClr val="bg1">
                <a:alpha val="50000"/>
              </a:schemeClr>
            </a:solidFill>
            <a:miter lim="400000"/>
          </a:ln>
        </p:spPr>
        <p:txBody>
          <a:bodyPr lIns="35719" tIns="35719" rIns="35719" bIns="35719" anchor="ctr"/>
          <a:lstStyle/>
          <a:p>
            <a:pPr algn="ctr">
              <a:lnSpc>
                <a:spcPct val="100000"/>
              </a:lnSpc>
              <a:defRPr sz="3000" b="0">
                <a:effectLst>
                  <a:outerShdw blurRad="38100" dist="12700" dir="5400000" rotWithShape="0">
                    <a:srgbClr val="000000">
                      <a:alpha val="50000"/>
                    </a:srgbClr>
                  </a:outerShdw>
                </a:effectLst>
              </a:defRPr>
            </a:pPr>
            <a:endParaRPr sz="1500"/>
          </a:p>
        </p:txBody>
      </p:sp>
      <p:pic>
        <p:nvPicPr>
          <p:cNvPr id="13" name="Picture 12">
            <a:extLst>
              <a:ext uri="{FF2B5EF4-FFF2-40B4-BE49-F238E27FC236}">
                <a16:creationId xmlns:a16="http://schemas.microsoft.com/office/drawing/2014/main" id="{5B4D4FA8-8D7E-434B-93AF-407F2B393053}"/>
              </a:ext>
            </a:extLst>
          </p:cNvPr>
          <p:cNvPicPr>
            <a:picLocks noChangeAspect="1"/>
          </p:cNvPicPr>
          <p:nvPr userDrawn="1"/>
        </p:nvPicPr>
        <p:blipFill>
          <a:blip r:embed="rId3" cstate="screen">
            <a:alphaModFix amt="15000"/>
            <a:extLst>
              <a:ext uri="{28A0092B-C50C-407E-A947-70E740481C1C}">
                <a14:useLocalDpi xmlns:a14="http://schemas.microsoft.com/office/drawing/2010/main"/>
              </a:ext>
            </a:extLst>
          </a:blip>
          <a:stretch>
            <a:fillRect/>
          </a:stretch>
        </p:blipFill>
        <p:spPr>
          <a:xfrm flipH="1">
            <a:off x="-4936050" y="4022639"/>
            <a:ext cx="8687365" cy="4476475"/>
          </a:xfrm>
          <a:prstGeom prst="rect">
            <a:avLst/>
          </a:prstGeom>
        </p:spPr>
      </p:pic>
      <p:pic>
        <p:nvPicPr>
          <p:cNvPr id="14" name="Picture 13">
            <a:extLst>
              <a:ext uri="{FF2B5EF4-FFF2-40B4-BE49-F238E27FC236}">
                <a16:creationId xmlns:a16="http://schemas.microsoft.com/office/drawing/2014/main" id="{95AEC475-03BF-4589-91E4-3118B9C49A7A}"/>
              </a:ext>
            </a:extLst>
          </p:cNvPr>
          <p:cNvPicPr>
            <a:picLocks noChangeAspect="1"/>
          </p:cNvPicPr>
          <p:nvPr userDrawn="1"/>
        </p:nvPicPr>
        <p:blipFill>
          <a:blip r:embed="rId3">
            <a:alphaModFix amt="35000"/>
            <a:extLst>
              <a:ext uri="{28A0092B-C50C-407E-A947-70E740481C1C}">
                <a14:useLocalDpi xmlns:a14="http://schemas.microsoft.com/office/drawing/2010/main"/>
              </a:ext>
            </a:extLst>
          </a:blip>
          <a:stretch>
            <a:fillRect/>
          </a:stretch>
        </p:blipFill>
        <p:spPr>
          <a:xfrm rot="21135566">
            <a:off x="3015989" y="4326939"/>
            <a:ext cx="10417468" cy="4970102"/>
          </a:xfrm>
          <a:prstGeom prst="rect">
            <a:avLst/>
          </a:prstGeom>
        </p:spPr>
      </p:pic>
    </p:spTree>
    <p:extLst>
      <p:ext uri="{BB962C8B-B14F-4D97-AF65-F5344CB8AC3E}">
        <p14:creationId xmlns:p14="http://schemas.microsoft.com/office/powerpoint/2010/main" val="3362775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50272A3-0D7F-D442-BE4B-9210511C3096}"/>
              </a:ext>
            </a:extLst>
          </p:cNvPr>
          <p:cNvSpPr>
            <a:spLocks noGrp="1"/>
          </p:cNvSpPr>
          <p:nvPr>
            <p:ph type="title"/>
          </p:nvPr>
        </p:nvSpPr>
        <p:spPr>
          <a:xfrm>
            <a:off x="677413" y="236238"/>
            <a:ext cx="9533388" cy="669919"/>
          </a:xfrm>
        </p:spPr>
        <p:txBody>
          <a:bodyPr anchor="t" anchorCtr="0">
            <a:normAutofit/>
          </a:bodyPr>
          <a:lstStyle>
            <a:lvl1pPr>
              <a:defRPr sz="2400" b="0">
                <a:solidFill>
                  <a:schemeClr val="accent1"/>
                </a:solidFill>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305E8CFA-06AE-7F4D-99C7-8480ECC4501C}"/>
              </a:ext>
            </a:extLst>
          </p:cNvPr>
          <p:cNvSpPr>
            <a:spLocks noGrp="1"/>
          </p:cNvSpPr>
          <p:nvPr>
            <p:ph type="sldNum" sz="quarter" idx="12"/>
          </p:nvPr>
        </p:nvSpPr>
        <p:spPr>
          <a:xfrm>
            <a:off x="8610600" y="6477000"/>
            <a:ext cx="2743200" cy="244476"/>
          </a:xfrm>
          <a:prstGeom prst="rect">
            <a:avLst/>
          </a:prstGeom>
        </p:spPr>
        <p:txBody>
          <a:bodyPr/>
          <a:lstStyle>
            <a:lvl1pPr algn="r">
              <a:defRPr b="0">
                <a:solidFill>
                  <a:schemeClr val="tx1"/>
                </a:solidFill>
              </a:defRPr>
            </a:lvl1pPr>
          </a:lstStyle>
          <a:p>
            <a:fld id="{39B1BE3B-C2F6-264F-9323-BF4694FCCE6D}" type="slidenum">
              <a:rPr lang="en-US" smtClean="0">
                <a:solidFill>
                  <a:srgbClr val="3C3C3C"/>
                </a:solidFill>
              </a:rPr>
              <a:pPr/>
              <a:t>‹#›</a:t>
            </a:fld>
            <a:endParaRPr lang="en-US" dirty="0">
              <a:solidFill>
                <a:srgbClr val="3C3C3C"/>
              </a:solidFill>
            </a:endParaRPr>
          </a:p>
        </p:txBody>
      </p:sp>
      <p:sp>
        <p:nvSpPr>
          <p:cNvPr id="12" name="Linie">
            <a:extLst>
              <a:ext uri="{FF2B5EF4-FFF2-40B4-BE49-F238E27FC236}">
                <a16:creationId xmlns:a16="http://schemas.microsoft.com/office/drawing/2014/main" id="{E0C5D0C1-36A6-5541-8854-7C09D909F1F3}"/>
              </a:ext>
            </a:extLst>
          </p:cNvPr>
          <p:cNvSpPr/>
          <p:nvPr userDrawn="1"/>
        </p:nvSpPr>
        <p:spPr>
          <a:xfrm>
            <a:off x="-10974" y="914400"/>
            <a:ext cx="12213947" cy="1"/>
          </a:xfrm>
          <a:prstGeom prst="line">
            <a:avLst/>
          </a:prstGeom>
          <a:ln w="19050">
            <a:solidFill>
              <a:schemeClr val="tx2">
                <a:alpha val="49804"/>
              </a:schemeClr>
            </a:solidFill>
            <a:miter lim="400000"/>
          </a:ln>
        </p:spPr>
        <p:txBody>
          <a:bodyPr lIns="35719" tIns="35719" rIns="35719" bIns="35719" anchor="ctr"/>
          <a:lstStyle/>
          <a:p>
            <a:pPr algn="ctr">
              <a:defRPr sz="3000" b="0">
                <a:effectLst>
                  <a:outerShdw blurRad="38100" dist="12700" dir="5400000" rotWithShape="0">
                    <a:srgbClr val="000000">
                      <a:alpha val="50000"/>
                    </a:srgbClr>
                  </a:outerShdw>
                </a:effectLst>
              </a:defRPr>
            </a:pPr>
            <a:endParaRPr sz="1500">
              <a:solidFill>
                <a:srgbClr val="3C3C3C"/>
              </a:solidFill>
              <a:effectLst>
                <a:outerShdw blurRad="38100" dist="12700" dir="5400000" rotWithShape="0">
                  <a:srgbClr val="000000">
                    <a:alpha val="50000"/>
                  </a:srgbClr>
                </a:outerShdw>
              </a:effectLst>
            </a:endParaRPr>
          </a:p>
        </p:txBody>
      </p:sp>
      <p:sp>
        <p:nvSpPr>
          <p:cNvPr id="8" name="Date Placeholder 2"/>
          <p:cNvSpPr>
            <a:spLocks noGrp="1"/>
          </p:cNvSpPr>
          <p:nvPr>
            <p:ph type="dt" sz="half" idx="10"/>
          </p:nvPr>
        </p:nvSpPr>
        <p:spPr>
          <a:xfrm>
            <a:off x="609600" y="6477000"/>
            <a:ext cx="2844800" cy="244481"/>
          </a:xfrm>
        </p:spPr>
        <p:txBody>
          <a:bodyPr/>
          <a:lstStyle/>
          <a:p>
            <a:endParaRPr lang="en-US" dirty="0">
              <a:solidFill>
                <a:prstClr val="black">
                  <a:tint val="75000"/>
                </a:prstClr>
              </a:solidFill>
            </a:endParaRPr>
          </a:p>
        </p:txBody>
      </p:sp>
      <p:sp>
        <p:nvSpPr>
          <p:cNvPr id="13" name="Footer Placeholder 3"/>
          <p:cNvSpPr>
            <a:spLocks noGrp="1"/>
          </p:cNvSpPr>
          <p:nvPr>
            <p:ph type="ftr" sz="quarter" idx="11"/>
          </p:nvPr>
        </p:nvSpPr>
        <p:spPr>
          <a:xfrm>
            <a:off x="4165600" y="6477000"/>
            <a:ext cx="3860800" cy="244481"/>
          </a:xfrm>
        </p:spPr>
        <p:txBody>
          <a:bodyPr/>
          <a:lstStyle>
            <a:lvl1pPr>
              <a:defRPr>
                <a:solidFill>
                  <a:schemeClr val="tx1"/>
                </a:solidFill>
              </a:defRPr>
            </a:lvl1pPr>
          </a:lstStyle>
          <a:p>
            <a:endParaRPr lang="en-US" dirty="0">
              <a:solidFill>
                <a:srgbClr val="3C3C3C"/>
              </a:solidFill>
            </a:endParaRPr>
          </a:p>
        </p:txBody>
      </p:sp>
    </p:spTree>
    <p:extLst>
      <p:ext uri="{BB962C8B-B14F-4D97-AF65-F5344CB8AC3E}">
        <p14:creationId xmlns:p14="http://schemas.microsoft.com/office/powerpoint/2010/main" val="2073686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AEC727-4940-EE42-B7D6-96A7D7A22C36}"/>
              </a:ext>
            </a:extLst>
          </p:cNvPr>
          <p:cNvSpPr>
            <a:spLocks noGrp="1"/>
          </p:cNvSpPr>
          <p:nvPr>
            <p:ph sz="half" idx="1" hasCustomPrompt="1"/>
          </p:nvPr>
        </p:nvSpPr>
        <p:spPr>
          <a:xfrm>
            <a:off x="677411" y="1295400"/>
            <a:ext cx="5190718" cy="3863531"/>
          </a:xfrm>
          <a:prstGeom prst="rect">
            <a:avLst/>
          </a:prstGeom>
        </p:spPr>
        <p:txBody>
          <a:bodyPr/>
          <a:lstStyle>
            <a:lvl1pPr>
              <a:defRPr sz="18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814DA08-D3D7-9C4A-B581-F95CB89C11DF}"/>
              </a:ext>
            </a:extLst>
          </p:cNvPr>
          <p:cNvSpPr>
            <a:spLocks noGrp="1"/>
          </p:cNvSpPr>
          <p:nvPr>
            <p:ph sz="half" idx="2"/>
          </p:nvPr>
        </p:nvSpPr>
        <p:spPr>
          <a:xfrm>
            <a:off x="6163082" y="1292352"/>
            <a:ext cx="5190718" cy="386353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F863D5EA-F6B6-4F4D-B397-0997BAD6122C}"/>
              </a:ext>
            </a:extLst>
          </p:cNvPr>
          <p:cNvSpPr txBox="1">
            <a:spLocks/>
          </p:cNvSpPr>
          <p:nvPr userDrawn="1"/>
        </p:nvSpPr>
        <p:spPr>
          <a:xfrm>
            <a:off x="677413" y="236238"/>
            <a:ext cx="9533388" cy="669919"/>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700" b="1" kern="1200">
                <a:solidFill>
                  <a:srgbClr val="006D74"/>
                </a:solidFill>
                <a:latin typeface="+mj-lt"/>
                <a:ea typeface="+mj-ea"/>
                <a:cs typeface="+mj-cs"/>
              </a:defRPr>
            </a:lvl1pPr>
          </a:lstStyle>
          <a:p>
            <a:r>
              <a:rPr lang="en-US" sz="2400" b="0" dirty="0">
                <a:solidFill>
                  <a:srgbClr val="51A6B1"/>
                </a:solidFill>
              </a:rPr>
              <a:t>Click to edit Master title style</a:t>
            </a:r>
          </a:p>
        </p:txBody>
      </p:sp>
      <p:sp>
        <p:nvSpPr>
          <p:cNvPr id="14" name="Slide Number Placeholder 5">
            <a:extLst>
              <a:ext uri="{FF2B5EF4-FFF2-40B4-BE49-F238E27FC236}">
                <a16:creationId xmlns:a16="http://schemas.microsoft.com/office/drawing/2014/main" id="{95E01C5A-A7E0-4E87-9609-1CDFD772840E}"/>
              </a:ext>
            </a:extLst>
          </p:cNvPr>
          <p:cNvSpPr>
            <a:spLocks noGrp="1"/>
          </p:cNvSpPr>
          <p:nvPr>
            <p:ph type="sldNum" sz="quarter" idx="12"/>
          </p:nvPr>
        </p:nvSpPr>
        <p:spPr>
          <a:xfrm>
            <a:off x="8610600" y="6477000"/>
            <a:ext cx="2743200" cy="244476"/>
          </a:xfrm>
          <a:prstGeom prst="rect">
            <a:avLst/>
          </a:prstGeom>
        </p:spPr>
        <p:txBody>
          <a:bodyPr/>
          <a:lstStyle>
            <a:lvl1pPr algn="r">
              <a:defRPr b="0">
                <a:solidFill>
                  <a:schemeClr val="tx1"/>
                </a:solidFill>
              </a:defRPr>
            </a:lvl1pPr>
          </a:lstStyle>
          <a:p>
            <a:fld id="{39B1BE3B-C2F6-264F-9323-BF4694FCCE6D}" type="slidenum">
              <a:rPr lang="en-US" smtClean="0">
                <a:solidFill>
                  <a:srgbClr val="3C3C3C"/>
                </a:solidFill>
              </a:rPr>
              <a:pPr/>
              <a:t>‹#›</a:t>
            </a:fld>
            <a:endParaRPr lang="en-US" dirty="0">
              <a:solidFill>
                <a:srgbClr val="3C3C3C"/>
              </a:solidFill>
            </a:endParaRPr>
          </a:p>
        </p:txBody>
      </p:sp>
      <p:sp>
        <p:nvSpPr>
          <p:cNvPr id="15" name="Linie">
            <a:extLst>
              <a:ext uri="{FF2B5EF4-FFF2-40B4-BE49-F238E27FC236}">
                <a16:creationId xmlns:a16="http://schemas.microsoft.com/office/drawing/2014/main" id="{48A26A32-C46D-45DF-86BE-F4C8E7843D56}"/>
              </a:ext>
            </a:extLst>
          </p:cNvPr>
          <p:cNvSpPr/>
          <p:nvPr userDrawn="1"/>
        </p:nvSpPr>
        <p:spPr>
          <a:xfrm>
            <a:off x="-10974" y="914400"/>
            <a:ext cx="12213947" cy="1"/>
          </a:xfrm>
          <a:prstGeom prst="line">
            <a:avLst/>
          </a:prstGeom>
          <a:ln w="19050">
            <a:solidFill>
              <a:schemeClr val="tx2">
                <a:alpha val="49804"/>
              </a:schemeClr>
            </a:solidFill>
            <a:miter lim="400000"/>
          </a:ln>
        </p:spPr>
        <p:txBody>
          <a:bodyPr lIns="35719" tIns="35719" rIns="35719" bIns="35719" anchor="ctr"/>
          <a:lstStyle/>
          <a:p>
            <a:pPr algn="ctr">
              <a:defRPr sz="3000" b="0">
                <a:effectLst>
                  <a:outerShdw blurRad="38100" dist="12700" dir="5400000" rotWithShape="0">
                    <a:srgbClr val="000000">
                      <a:alpha val="50000"/>
                    </a:srgbClr>
                  </a:outerShdw>
                </a:effectLst>
              </a:defRPr>
            </a:pPr>
            <a:endParaRPr sz="1500">
              <a:solidFill>
                <a:srgbClr val="3C3C3C"/>
              </a:solidFill>
              <a:effectLst>
                <a:outerShdw blurRad="38100" dist="12700" dir="5400000" rotWithShape="0">
                  <a:srgbClr val="000000">
                    <a:alpha val="50000"/>
                  </a:srgbClr>
                </a:outerShdw>
              </a:effectLst>
            </a:endParaRPr>
          </a:p>
        </p:txBody>
      </p:sp>
      <p:sp>
        <p:nvSpPr>
          <p:cNvPr id="9" name="Date Placeholder 2"/>
          <p:cNvSpPr>
            <a:spLocks noGrp="1"/>
          </p:cNvSpPr>
          <p:nvPr>
            <p:ph type="dt" sz="half" idx="10"/>
          </p:nvPr>
        </p:nvSpPr>
        <p:spPr>
          <a:xfrm>
            <a:off x="609600" y="6477000"/>
            <a:ext cx="2844800" cy="244481"/>
          </a:xfrm>
        </p:spPr>
        <p:txBody>
          <a:bodyPr/>
          <a:lstStyle/>
          <a:p>
            <a:endParaRPr lang="en-US" dirty="0">
              <a:solidFill>
                <a:prstClr val="black">
                  <a:tint val="75000"/>
                </a:prstClr>
              </a:solidFill>
            </a:endParaRPr>
          </a:p>
        </p:txBody>
      </p:sp>
      <p:sp>
        <p:nvSpPr>
          <p:cNvPr id="12" name="Footer Placeholder 3"/>
          <p:cNvSpPr>
            <a:spLocks noGrp="1"/>
          </p:cNvSpPr>
          <p:nvPr>
            <p:ph type="ftr" sz="quarter" idx="11"/>
          </p:nvPr>
        </p:nvSpPr>
        <p:spPr>
          <a:xfrm>
            <a:off x="4165600" y="6477000"/>
            <a:ext cx="3860800" cy="244481"/>
          </a:xfrm>
        </p:spPr>
        <p:txBody>
          <a:bodyPr/>
          <a:lstStyle>
            <a:lvl1pPr>
              <a:defRPr>
                <a:solidFill>
                  <a:schemeClr val="tx1"/>
                </a:solidFill>
              </a:defRPr>
            </a:lvl1pPr>
          </a:lstStyle>
          <a:p>
            <a:endParaRPr lang="en-US" dirty="0">
              <a:solidFill>
                <a:srgbClr val="3C3C3C"/>
              </a:solidFill>
            </a:endParaRPr>
          </a:p>
        </p:txBody>
      </p:sp>
    </p:spTree>
    <p:extLst>
      <p:ext uri="{BB962C8B-B14F-4D97-AF65-F5344CB8AC3E}">
        <p14:creationId xmlns:p14="http://schemas.microsoft.com/office/powerpoint/2010/main" val="1070926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D78B8C-177B-E34D-87F7-E30305F2E324}"/>
              </a:ext>
            </a:extLst>
          </p:cNvPr>
          <p:cNvSpPr/>
          <p:nvPr userDrawn="1"/>
        </p:nvSpPr>
        <p:spPr>
          <a:xfrm>
            <a:off x="-10974" y="0"/>
            <a:ext cx="12213948"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FFFFFF"/>
              </a:solidFill>
            </a:endParaRPr>
          </a:p>
        </p:txBody>
      </p:sp>
      <p:pic>
        <p:nvPicPr>
          <p:cNvPr id="11" name="Picture 10">
            <a:extLst>
              <a:ext uri="{FF2B5EF4-FFF2-40B4-BE49-F238E27FC236}">
                <a16:creationId xmlns:a16="http://schemas.microsoft.com/office/drawing/2014/main" id="{F7F08DD5-FA9E-1B47-8C6E-D601131D30FF}"/>
              </a:ext>
            </a:extLst>
          </p:cNvPr>
          <p:cNvPicPr>
            <a:picLocks noChangeAspect="1"/>
          </p:cNvPicPr>
          <p:nvPr userDrawn="1"/>
        </p:nvPicPr>
        <p:blipFill>
          <a:blip r:embed="rId3" cstate="screen">
            <a:alphaModFix amt="35000"/>
            <a:extLst>
              <a:ext uri="{28A0092B-C50C-407E-A947-70E740481C1C}">
                <a14:useLocalDpi xmlns:a14="http://schemas.microsoft.com/office/drawing/2010/main"/>
              </a:ext>
            </a:extLst>
          </a:blip>
          <a:stretch>
            <a:fillRect/>
          </a:stretch>
        </p:blipFill>
        <p:spPr>
          <a:xfrm rot="21135566">
            <a:off x="6469818" y="2255895"/>
            <a:ext cx="6815814" cy="3251778"/>
          </a:xfrm>
          <a:prstGeom prst="rect">
            <a:avLst/>
          </a:prstGeom>
        </p:spPr>
      </p:pic>
      <p:pic>
        <p:nvPicPr>
          <p:cNvPr id="12" name="Picture 11">
            <a:extLst>
              <a:ext uri="{FF2B5EF4-FFF2-40B4-BE49-F238E27FC236}">
                <a16:creationId xmlns:a16="http://schemas.microsoft.com/office/drawing/2014/main" id="{13D6A14A-5ED7-D241-8747-1F7C84A9C3F5}"/>
              </a:ext>
            </a:extLst>
          </p:cNvPr>
          <p:cNvPicPr>
            <a:picLocks noChangeAspect="1"/>
          </p:cNvPicPr>
          <p:nvPr userDrawn="1"/>
        </p:nvPicPr>
        <p:blipFill>
          <a:blip r:embed="rId3" cstate="screen">
            <a:alphaModFix amt="15000"/>
            <a:extLst>
              <a:ext uri="{28A0092B-C50C-407E-A947-70E740481C1C}">
                <a14:useLocalDpi xmlns:a14="http://schemas.microsoft.com/office/drawing/2010/main"/>
              </a:ext>
            </a:extLst>
          </a:blip>
          <a:stretch>
            <a:fillRect/>
          </a:stretch>
        </p:blipFill>
        <p:spPr>
          <a:xfrm flipH="1">
            <a:off x="-4885573" y="1811736"/>
            <a:ext cx="8687365" cy="4476475"/>
          </a:xfrm>
          <a:prstGeom prst="rect">
            <a:avLst/>
          </a:prstGeom>
        </p:spPr>
      </p:pic>
      <p:pic>
        <p:nvPicPr>
          <p:cNvPr id="13" name="Picture 12">
            <a:extLst>
              <a:ext uri="{FF2B5EF4-FFF2-40B4-BE49-F238E27FC236}">
                <a16:creationId xmlns:a16="http://schemas.microsoft.com/office/drawing/2014/main" id="{1C150CB4-DB51-844C-A74A-3D4940F9CF0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4648" y="3209926"/>
            <a:ext cx="13092852" cy="3724274"/>
          </a:xfrm>
          <a:prstGeom prst="rect">
            <a:avLst/>
          </a:prstGeom>
        </p:spPr>
      </p:pic>
      <p:sp>
        <p:nvSpPr>
          <p:cNvPr id="14" name="Title 1">
            <a:extLst>
              <a:ext uri="{FF2B5EF4-FFF2-40B4-BE49-F238E27FC236}">
                <a16:creationId xmlns:a16="http://schemas.microsoft.com/office/drawing/2014/main" id="{55E49508-9F46-EE47-8245-9F840F2F4960}"/>
              </a:ext>
            </a:extLst>
          </p:cNvPr>
          <p:cNvSpPr>
            <a:spLocks noGrp="1"/>
          </p:cNvSpPr>
          <p:nvPr>
            <p:ph type="title"/>
          </p:nvPr>
        </p:nvSpPr>
        <p:spPr>
          <a:xfrm>
            <a:off x="677412" y="1250003"/>
            <a:ext cx="10676388" cy="1740846"/>
          </a:xfrm>
        </p:spPr>
        <p:txBody>
          <a:bodyPr anchor="t" anchorCtr="0">
            <a:noAutofit/>
          </a:bodyPr>
          <a:lstStyle>
            <a:lvl1pPr>
              <a:lnSpc>
                <a:spcPct val="120000"/>
              </a:lnSpc>
              <a:defRPr sz="2800" b="0" i="0">
                <a:solidFill>
                  <a:schemeClr val="bg1"/>
                </a:solidFill>
                <a:latin typeface="+mj-lt"/>
                <a:ea typeface="Helvetica Neue Light" panose="02000403000000020004" pitchFamily="2" charset="0"/>
              </a:defRPr>
            </a:lvl1pPr>
          </a:lstStyle>
          <a:p>
            <a:endParaRPr lang="en-US" dirty="0"/>
          </a:p>
        </p:txBody>
      </p:sp>
      <p:sp>
        <p:nvSpPr>
          <p:cNvPr id="15" name="Text Placeholder 2">
            <a:extLst>
              <a:ext uri="{FF2B5EF4-FFF2-40B4-BE49-F238E27FC236}">
                <a16:creationId xmlns:a16="http://schemas.microsoft.com/office/drawing/2014/main" id="{27F31C3A-4EA0-7D42-B322-77F53897AD0F}"/>
              </a:ext>
            </a:extLst>
          </p:cNvPr>
          <p:cNvSpPr>
            <a:spLocks noGrp="1"/>
          </p:cNvSpPr>
          <p:nvPr>
            <p:ph type="body" idx="1"/>
          </p:nvPr>
        </p:nvSpPr>
        <p:spPr>
          <a:xfrm>
            <a:off x="1577891" y="3896415"/>
            <a:ext cx="3890600" cy="1013909"/>
          </a:xfrm>
          <a:prstGeom prst="rect">
            <a:avLst/>
          </a:prstGeom>
        </p:spPr>
        <p:txBody>
          <a:bodyPr>
            <a:noAutofit/>
          </a:bodyPr>
          <a:lstStyle>
            <a:lvl1pPr marL="0" indent="0">
              <a:buNone/>
              <a:defRPr sz="1400">
                <a:solidFill>
                  <a:schemeClr val="tx1"/>
                </a:solidFill>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endParaRPr lang="en-US" dirty="0"/>
          </a:p>
        </p:txBody>
      </p:sp>
      <p:sp>
        <p:nvSpPr>
          <p:cNvPr id="17" name="Rectangle 16">
            <a:extLst>
              <a:ext uri="{FF2B5EF4-FFF2-40B4-BE49-F238E27FC236}">
                <a16:creationId xmlns:a16="http://schemas.microsoft.com/office/drawing/2014/main" id="{9AD159C3-493E-0440-A3BF-040C0F358DBC}"/>
              </a:ext>
            </a:extLst>
          </p:cNvPr>
          <p:cNvSpPr/>
          <p:nvPr userDrawn="1"/>
        </p:nvSpPr>
        <p:spPr>
          <a:xfrm>
            <a:off x="677412" y="3896414"/>
            <a:ext cx="629907" cy="6298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FFFFFF"/>
              </a:solidFill>
            </a:endParaRPr>
          </a:p>
        </p:txBody>
      </p:sp>
      <p:sp>
        <p:nvSpPr>
          <p:cNvPr id="18" name="Text Placeholder 2">
            <a:extLst>
              <a:ext uri="{FF2B5EF4-FFF2-40B4-BE49-F238E27FC236}">
                <a16:creationId xmlns:a16="http://schemas.microsoft.com/office/drawing/2014/main" id="{4DAAEB0C-271A-F146-9395-AB94FD68BC1F}"/>
              </a:ext>
            </a:extLst>
          </p:cNvPr>
          <p:cNvSpPr>
            <a:spLocks noGrp="1"/>
          </p:cNvSpPr>
          <p:nvPr>
            <p:ph type="body" idx="13"/>
          </p:nvPr>
        </p:nvSpPr>
        <p:spPr>
          <a:xfrm>
            <a:off x="1577891" y="5432607"/>
            <a:ext cx="3890600" cy="1013909"/>
          </a:xfrm>
          <a:prstGeom prst="rect">
            <a:avLst/>
          </a:prstGeom>
        </p:spPr>
        <p:txBody>
          <a:bodyPr>
            <a:noAutofit/>
          </a:bodyPr>
          <a:lstStyle>
            <a:lvl1pPr marL="0" indent="0">
              <a:buNone/>
              <a:defRPr sz="1400">
                <a:solidFill>
                  <a:schemeClr val="tx1"/>
                </a:solidFill>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endParaRPr lang="en-US" dirty="0"/>
          </a:p>
        </p:txBody>
      </p:sp>
      <p:sp>
        <p:nvSpPr>
          <p:cNvPr id="19" name="Rectangle 18">
            <a:extLst>
              <a:ext uri="{FF2B5EF4-FFF2-40B4-BE49-F238E27FC236}">
                <a16:creationId xmlns:a16="http://schemas.microsoft.com/office/drawing/2014/main" id="{F8DBE626-BC98-8E43-A0EE-D96D2EDF028E}"/>
              </a:ext>
            </a:extLst>
          </p:cNvPr>
          <p:cNvSpPr/>
          <p:nvPr userDrawn="1"/>
        </p:nvSpPr>
        <p:spPr>
          <a:xfrm>
            <a:off x="677412" y="5432606"/>
            <a:ext cx="629907" cy="6298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FFFFFF"/>
              </a:solidFill>
            </a:endParaRPr>
          </a:p>
        </p:txBody>
      </p:sp>
      <p:sp>
        <p:nvSpPr>
          <p:cNvPr id="20" name="Text Placeholder 2">
            <a:extLst>
              <a:ext uri="{FF2B5EF4-FFF2-40B4-BE49-F238E27FC236}">
                <a16:creationId xmlns:a16="http://schemas.microsoft.com/office/drawing/2014/main" id="{91798075-C18D-BD43-89DE-EF66E4C189A7}"/>
              </a:ext>
            </a:extLst>
          </p:cNvPr>
          <p:cNvSpPr>
            <a:spLocks noGrp="1"/>
          </p:cNvSpPr>
          <p:nvPr>
            <p:ph type="body" idx="14"/>
          </p:nvPr>
        </p:nvSpPr>
        <p:spPr>
          <a:xfrm>
            <a:off x="7463200" y="3896415"/>
            <a:ext cx="3890600" cy="1013909"/>
          </a:xfrm>
          <a:prstGeom prst="rect">
            <a:avLst/>
          </a:prstGeom>
        </p:spPr>
        <p:txBody>
          <a:bodyPr>
            <a:noAutofit/>
          </a:bodyPr>
          <a:lstStyle>
            <a:lvl1pPr marL="0" indent="0">
              <a:buNone/>
              <a:defRPr sz="1400">
                <a:solidFill>
                  <a:schemeClr val="tx1"/>
                </a:solidFill>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endParaRPr lang="en-US" dirty="0"/>
          </a:p>
        </p:txBody>
      </p:sp>
      <p:sp>
        <p:nvSpPr>
          <p:cNvPr id="21" name="Rectangle 20">
            <a:extLst>
              <a:ext uri="{FF2B5EF4-FFF2-40B4-BE49-F238E27FC236}">
                <a16:creationId xmlns:a16="http://schemas.microsoft.com/office/drawing/2014/main" id="{4F96BEA9-A7AF-CC4F-A130-323A6E79C395}"/>
              </a:ext>
            </a:extLst>
          </p:cNvPr>
          <p:cNvSpPr/>
          <p:nvPr userDrawn="1"/>
        </p:nvSpPr>
        <p:spPr>
          <a:xfrm>
            <a:off x="6562721" y="3896414"/>
            <a:ext cx="629907" cy="6298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FFFFFF"/>
              </a:solidFill>
            </a:endParaRPr>
          </a:p>
        </p:txBody>
      </p:sp>
      <p:sp>
        <p:nvSpPr>
          <p:cNvPr id="22" name="Text Placeholder 2">
            <a:extLst>
              <a:ext uri="{FF2B5EF4-FFF2-40B4-BE49-F238E27FC236}">
                <a16:creationId xmlns:a16="http://schemas.microsoft.com/office/drawing/2014/main" id="{23B83AF3-2AD2-CE4F-A73C-777B6F27671F}"/>
              </a:ext>
            </a:extLst>
          </p:cNvPr>
          <p:cNvSpPr>
            <a:spLocks noGrp="1"/>
          </p:cNvSpPr>
          <p:nvPr>
            <p:ph type="body" idx="15"/>
          </p:nvPr>
        </p:nvSpPr>
        <p:spPr>
          <a:xfrm>
            <a:off x="7463200" y="5432607"/>
            <a:ext cx="3890600" cy="1013909"/>
          </a:xfrm>
          <a:prstGeom prst="rect">
            <a:avLst/>
          </a:prstGeom>
        </p:spPr>
        <p:txBody>
          <a:bodyPr>
            <a:noAutofit/>
          </a:bodyPr>
          <a:lstStyle>
            <a:lvl1pPr marL="0" indent="0">
              <a:buNone/>
              <a:defRPr sz="1400">
                <a:solidFill>
                  <a:schemeClr val="tx1"/>
                </a:solidFill>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endParaRPr lang="en-US" dirty="0"/>
          </a:p>
        </p:txBody>
      </p:sp>
      <p:sp>
        <p:nvSpPr>
          <p:cNvPr id="23" name="Rectangle 22">
            <a:extLst>
              <a:ext uri="{FF2B5EF4-FFF2-40B4-BE49-F238E27FC236}">
                <a16:creationId xmlns:a16="http://schemas.microsoft.com/office/drawing/2014/main" id="{FB5CD1F5-0758-F24A-B961-7B24CE1959E7}"/>
              </a:ext>
            </a:extLst>
          </p:cNvPr>
          <p:cNvSpPr/>
          <p:nvPr userDrawn="1"/>
        </p:nvSpPr>
        <p:spPr>
          <a:xfrm>
            <a:off x="6562721" y="5432606"/>
            <a:ext cx="629907" cy="6298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FFFFFF"/>
              </a:solidFill>
            </a:endParaRPr>
          </a:p>
        </p:txBody>
      </p:sp>
      <p:sp>
        <p:nvSpPr>
          <p:cNvPr id="24" name="Text Placeholder 2">
            <a:extLst>
              <a:ext uri="{FF2B5EF4-FFF2-40B4-BE49-F238E27FC236}">
                <a16:creationId xmlns:a16="http://schemas.microsoft.com/office/drawing/2014/main" id="{B593FDB0-E92E-504F-A1BA-2399D97E4B51}"/>
              </a:ext>
            </a:extLst>
          </p:cNvPr>
          <p:cNvSpPr>
            <a:spLocks noGrp="1"/>
          </p:cNvSpPr>
          <p:nvPr>
            <p:ph type="body" idx="16" hasCustomPrompt="1"/>
          </p:nvPr>
        </p:nvSpPr>
        <p:spPr>
          <a:xfrm>
            <a:off x="677411" y="3896415"/>
            <a:ext cx="629907" cy="629866"/>
          </a:xfrm>
          <a:prstGeom prst="rect">
            <a:avLst/>
          </a:prstGeom>
        </p:spPr>
        <p:txBody>
          <a:bodyPr anchor="ctr" anchorCtr="0">
            <a:normAutofit/>
          </a:bodyPr>
          <a:lstStyle>
            <a:lvl1pPr marL="0" indent="0" algn="ctr">
              <a:lnSpc>
                <a:spcPct val="100000"/>
              </a:lnSpc>
              <a:buNone/>
              <a:defRPr sz="27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CA" dirty="0"/>
              <a:t>1</a:t>
            </a:r>
            <a:endParaRPr lang="en-US" dirty="0"/>
          </a:p>
        </p:txBody>
      </p:sp>
      <p:sp>
        <p:nvSpPr>
          <p:cNvPr id="25" name="Text Placeholder 2">
            <a:extLst>
              <a:ext uri="{FF2B5EF4-FFF2-40B4-BE49-F238E27FC236}">
                <a16:creationId xmlns:a16="http://schemas.microsoft.com/office/drawing/2014/main" id="{CCB505B5-4B79-DC4C-A441-91CA1F0AAAC6}"/>
              </a:ext>
            </a:extLst>
          </p:cNvPr>
          <p:cNvSpPr>
            <a:spLocks noGrp="1"/>
          </p:cNvSpPr>
          <p:nvPr>
            <p:ph type="body" idx="17" hasCustomPrompt="1"/>
          </p:nvPr>
        </p:nvSpPr>
        <p:spPr>
          <a:xfrm>
            <a:off x="6561035" y="3896415"/>
            <a:ext cx="629907" cy="629866"/>
          </a:xfrm>
          <a:prstGeom prst="rect">
            <a:avLst/>
          </a:prstGeom>
        </p:spPr>
        <p:txBody>
          <a:bodyPr anchor="ctr" anchorCtr="0">
            <a:normAutofit/>
          </a:bodyPr>
          <a:lstStyle>
            <a:lvl1pPr marL="0" indent="0" algn="ctr">
              <a:lnSpc>
                <a:spcPct val="100000"/>
              </a:lnSpc>
              <a:buNone/>
              <a:defRPr sz="27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CA" dirty="0"/>
              <a:t>3</a:t>
            </a:r>
            <a:endParaRPr lang="en-US" dirty="0"/>
          </a:p>
        </p:txBody>
      </p:sp>
      <p:sp>
        <p:nvSpPr>
          <p:cNvPr id="26" name="Text Placeholder 2">
            <a:extLst>
              <a:ext uri="{FF2B5EF4-FFF2-40B4-BE49-F238E27FC236}">
                <a16:creationId xmlns:a16="http://schemas.microsoft.com/office/drawing/2014/main" id="{15B85D60-5A0F-324C-972A-3F69B20CF2DC}"/>
              </a:ext>
            </a:extLst>
          </p:cNvPr>
          <p:cNvSpPr>
            <a:spLocks noGrp="1"/>
          </p:cNvSpPr>
          <p:nvPr>
            <p:ph type="body" idx="18" hasCustomPrompt="1"/>
          </p:nvPr>
        </p:nvSpPr>
        <p:spPr>
          <a:xfrm>
            <a:off x="677411" y="5414319"/>
            <a:ext cx="629907" cy="629866"/>
          </a:xfrm>
          <a:prstGeom prst="rect">
            <a:avLst/>
          </a:prstGeom>
        </p:spPr>
        <p:txBody>
          <a:bodyPr anchor="ctr" anchorCtr="0">
            <a:normAutofit/>
          </a:bodyPr>
          <a:lstStyle>
            <a:lvl1pPr marL="0" indent="0" algn="ctr">
              <a:lnSpc>
                <a:spcPct val="100000"/>
              </a:lnSpc>
              <a:buNone/>
              <a:defRPr sz="27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CA" dirty="0"/>
              <a:t>2</a:t>
            </a:r>
            <a:endParaRPr lang="en-US" dirty="0"/>
          </a:p>
        </p:txBody>
      </p:sp>
      <p:sp>
        <p:nvSpPr>
          <p:cNvPr id="27" name="Text Placeholder 2">
            <a:extLst>
              <a:ext uri="{FF2B5EF4-FFF2-40B4-BE49-F238E27FC236}">
                <a16:creationId xmlns:a16="http://schemas.microsoft.com/office/drawing/2014/main" id="{365C3735-695E-5148-AF37-C05533FB4B1D}"/>
              </a:ext>
            </a:extLst>
          </p:cNvPr>
          <p:cNvSpPr>
            <a:spLocks noGrp="1"/>
          </p:cNvSpPr>
          <p:nvPr>
            <p:ph type="body" idx="19" hasCustomPrompt="1"/>
          </p:nvPr>
        </p:nvSpPr>
        <p:spPr>
          <a:xfrm>
            <a:off x="6561035" y="5414319"/>
            <a:ext cx="629907" cy="629866"/>
          </a:xfrm>
          <a:prstGeom prst="rect">
            <a:avLst/>
          </a:prstGeom>
        </p:spPr>
        <p:txBody>
          <a:bodyPr anchor="ctr" anchorCtr="0">
            <a:normAutofit/>
          </a:bodyPr>
          <a:lstStyle>
            <a:lvl1pPr marL="0" indent="0" algn="ctr">
              <a:lnSpc>
                <a:spcPct val="100000"/>
              </a:lnSpc>
              <a:buNone/>
              <a:defRPr sz="27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CA" dirty="0"/>
              <a:t>4</a:t>
            </a:r>
            <a:endParaRPr lang="en-US" dirty="0"/>
          </a:p>
        </p:txBody>
      </p:sp>
      <p:sp>
        <p:nvSpPr>
          <p:cNvPr id="29" name="Slide Number Placeholder 5">
            <a:extLst>
              <a:ext uri="{FF2B5EF4-FFF2-40B4-BE49-F238E27FC236}">
                <a16:creationId xmlns:a16="http://schemas.microsoft.com/office/drawing/2014/main" id="{95E01C5A-A7E0-4E87-9609-1CDFD772840E}"/>
              </a:ext>
            </a:extLst>
          </p:cNvPr>
          <p:cNvSpPr>
            <a:spLocks noGrp="1"/>
          </p:cNvSpPr>
          <p:nvPr>
            <p:ph type="sldNum" sz="quarter" idx="12"/>
          </p:nvPr>
        </p:nvSpPr>
        <p:spPr>
          <a:xfrm>
            <a:off x="8610600" y="6477000"/>
            <a:ext cx="2743200" cy="244476"/>
          </a:xfrm>
          <a:prstGeom prst="rect">
            <a:avLst/>
          </a:prstGeom>
        </p:spPr>
        <p:txBody>
          <a:bodyPr/>
          <a:lstStyle>
            <a:lvl1pPr algn="r">
              <a:defRPr b="0">
                <a:solidFill>
                  <a:schemeClr val="tx1"/>
                </a:solidFill>
              </a:defRPr>
            </a:lvl1pPr>
          </a:lstStyle>
          <a:p>
            <a:fld id="{39B1BE3B-C2F6-264F-9323-BF4694FCCE6D}" type="slidenum">
              <a:rPr lang="en-US" smtClean="0">
                <a:solidFill>
                  <a:srgbClr val="3C3C3C"/>
                </a:solidFill>
              </a:rPr>
              <a:pPr/>
              <a:t>‹#›</a:t>
            </a:fld>
            <a:endParaRPr lang="en-US" dirty="0">
              <a:solidFill>
                <a:srgbClr val="3C3C3C"/>
              </a:solidFill>
            </a:endParaRPr>
          </a:p>
        </p:txBody>
      </p:sp>
    </p:spTree>
    <p:extLst>
      <p:ext uri="{BB962C8B-B14F-4D97-AF65-F5344CB8AC3E}">
        <p14:creationId xmlns:p14="http://schemas.microsoft.com/office/powerpoint/2010/main" val="3075510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C1C4672-8058-534A-861C-4744969128CC}"/>
              </a:ext>
            </a:extLst>
          </p:cNvPr>
          <p:cNvSpPr>
            <a:spLocks noGrp="1"/>
          </p:cNvSpPr>
          <p:nvPr>
            <p:ph type="title"/>
          </p:nvPr>
        </p:nvSpPr>
        <p:spPr>
          <a:xfrm>
            <a:off x="677412" y="1709739"/>
            <a:ext cx="10515599" cy="1500187"/>
          </a:xfrm>
        </p:spPr>
        <p:txBody>
          <a:bodyPr anchor="t" anchorCtr="0">
            <a:normAutofit/>
          </a:bodyPr>
          <a:lstStyle>
            <a:lvl1pPr>
              <a:defRPr sz="3600" b="0">
                <a:solidFill>
                  <a:schemeClr val="bg1"/>
                </a:solidFill>
              </a:defRPr>
            </a:lvl1pPr>
          </a:lstStyle>
          <a:p>
            <a:endParaRPr lang="en-US" dirty="0"/>
          </a:p>
        </p:txBody>
      </p:sp>
      <p:sp>
        <p:nvSpPr>
          <p:cNvPr id="9" name="Text Placeholder 2">
            <a:extLst>
              <a:ext uri="{FF2B5EF4-FFF2-40B4-BE49-F238E27FC236}">
                <a16:creationId xmlns:a16="http://schemas.microsoft.com/office/drawing/2014/main" id="{77F927D3-511D-F148-A309-EBFF46B90711}"/>
              </a:ext>
            </a:extLst>
          </p:cNvPr>
          <p:cNvSpPr>
            <a:spLocks noGrp="1"/>
          </p:cNvSpPr>
          <p:nvPr>
            <p:ph type="body" idx="1"/>
          </p:nvPr>
        </p:nvSpPr>
        <p:spPr>
          <a:xfrm>
            <a:off x="677412" y="3429000"/>
            <a:ext cx="10515600" cy="1500187"/>
          </a:xfrm>
          <a:prstGeom prst="rect">
            <a:avLst/>
          </a:prstGeom>
        </p:spPr>
        <p:txBody>
          <a:bodyPr>
            <a:noAutofit/>
          </a:bodyPr>
          <a:lstStyle>
            <a:lvl1pPr marL="0" indent="0">
              <a:buNone/>
              <a:defRPr sz="2000">
                <a:solidFill>
                  <a:schemeClr val="accent1">
                    <a:lumMod val="40000"/>
                    <a:lumOff val="60000"/>
                  </a:schemeClr>
                </a:solidFill>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endParaRPr lang="en-US" dirty="0"/>
          </a:p>
        </p:txBody>
      </p:sp>
      <p:sp>
        <p:nvSpPr>
          <p:cNvPr id="10" name="Linie">
            <a:extLst>
              <a:ext uri="{FF2B5EF4-FFF2-40B4-BE49-F238E27FC236}">
                <a16:creationId xmlns:a16="http://schemas.microsoft.com/office/drawing/2014/main" id="{7D715AC6-8EF9-884E-B8C6-6BC914D0C88D}"/>
              </a:ext>
            </a:extLst>
          </p:cNvPr>
          <p:cNvSpPr/>
          <p:nvPr userDrawn="1"/>
        </p:nvSpPr>
        <p:spPr>
          <a:xfrm>
            <a:off x="-10974" y="914400"/>
            <a:ext cx="12213947" cy="1"/>
          </a:xfrm>
          <a:prstGeom prst="line">
            <a:avLst/>
          </a:prstGeom>
          <a:ln w="12700">
            <a:solidFill>
              <a:schemeClr val="bg2">
                <a:alpha val="50000"/>
              </a:schemeClr>
            </a:solidFill>
            <a:miter lim="400000"/>
          </a:ln>
        </p:spPr>
        <p:txBody>
          <a:bodyPr lIns="35719" tIns="35719" rIns="35719" bIns="35719" anchor="ctr"/>
          <a:lstStyle/>
          <a:p>
            <a:pPr algn="ctr">
              <a:defRPr sz="3000" b="0">
                <a:effectLst>
                  <a:outerShdw blurRad="38100" dist="12700" dir="5400000" rotWithShape="0">
                    <a:srgbClr val="000000">
                      <a:alpha val="50000"/>
                    </a:srgbClr>
                  </a:outerShdw>
                </a:effectLst>
              </a:defRPr>
            </a:pPr>
            <a:endParaRPr sz="1500">
              <a:solidFill>
                <a:srgbClr val="3C3C3C"/>
              </a:solidFill>
              <a:effectLst>
                <a:outerShdw blurRad="38100" dist="12700" dir="5400000" rotWithShape="0">
                  <a:srgbClr val="000000">
                    <a:alpha val="50000"/>
                  </a:srgbClr>
                </a:outerShdw>
              </a:effectLst>
            </a:endParaRPr>
          </a:p>
        </p:txBody>
      </p:sp>
      <p:sp>
        <p:nvSpPr>
          <p:cNvPr id="11" name="Linie">
            <a:extLst>
              <a:ext uri="{FF2B5EF4-FFF2-40B4-BE49-F238E27FC236}">
                <a16:creationId xmlns:a16="http://schemas.microsoft.com/office/drawing/2014/main" id="{2CBFCAC8-7FA1-0E41-8654-C7CADBB67DD8}"/>
              </a:ext>
            </a:extLst>
          </p:cNvPr>
          <p:cNvSpPr/>
          <p:nvPr userDrawn="1"/>
        </p:nvSpPr>
        <p:spPr>
          <a:xfrm>
            <a:off x="677412" y="3209926"/>
            <a:ext cx="900479" cy="0"/>
          </a:xfrm>
          <a:prstGeom prst="line">
            <a:avLst/>
          </a:prstGeom>
          <a:ln w="63500">
            <a:solidFill>
              <a:schemeClr val="bg2">
                <a:alpha val="50000"/>
              </a:schemeClr>
            </a:solidFill>
            <a:miter lim="400000"/>
          </a:ln>
        </p:spPr>
        <p:txBody>
          <a:bodyPr lIns="35719" tIns="35719" rIns="35719" bIns="35719" anchor="ctr"/>
          <a:lstStyle/>
          <a:p>
            <a:pPr algn="ctr">
              <a:defRPr sz="3000" b="0">
                <a:effectLst>
                  <a:outerShdw blurRad="38100" dist="12700" dir="5400000" rotWithShape="0">
                    <a:srgbClr val="000000">
                      <a:alpha val="50000"/>
                    </a:srgbClr>
                  </a:outerShdw>
                </a:effectLst>
              </a:defRPr>
            </a:pPr>
            <a:endParaRPr sz="1500">
              <a:solidFill>
                <a:srgbClr val="3C3C3C"/>
              </a:solidFill>
              <a:effectLst>
                <a:outerShdw blurRad="38100" dist="12700" dir="5400000" rotWithShape="0">
                  <a:srgbClr val="000000">
                    <a:alpha val="50000"/>
                  </a:srgbClr>
                </a:outerShdw>
              </a:effectLst>
            </a:endParaRPr>
          </a:p>
        </p:txBody>
      </p:sp>
      <p:pic>
        <p:nvPicPr>
          <p:cNvPr id="12" name="Picture 11">
            <a:extLst>
              <a:ext uri="{FF2B5EF4-FFF2-40B4-BE49-F238E27FC236}">
                <a16:creationId xmlns:a16="http://schemas.microsoft.com/office/drawing/2014/main" id="{442EAB06-6595-C44B-9CBD-B28F990B308E}"/>
              </a:ext>
            </a:extLst>
          </p:cNvPr>
          <p:cNvPicPr>
            <a:picLocks noChangeAspect="1"/>
          </p:cNvPicPr>
          <p:nvPr userDrawn="1"/>
        </p:nvPicPr>
        <p:blipFill>
          <a:blip r:embed="rId3">
            <a:alphaModFix amt="35000"/>
            <a:extLst>
              <a:ext uri="{28A0092B-C50C-407E-A947-70E740481C1C}">
                <a14:useLocalDpi xmlns:a14="http://schemas.microsoft.com/office/drawing/2010/main"/>
              </a:ext>
            </a:extLst>
          </a:blip>
          <a:stretch>
            <a:fillRect/>
          </a:stretch>
        </p:blipFill>
        <p:spPr>
          <a:xfrm rot="21135566">
            <a:off x="3015989" y="4326939"/>
            <a:ext cx="10417468" cy="4970102"/>
          </a:xfrm>
          <a:prstGeom prst="rect">
            <a:avLst/>
          </a:prstGeom>
        </p:spPr>
      </p:pic>
    </p:spTree>
    <p:extLst>
      <p:ext uri="{BB962C8B-B14F-4D97-AF65-F5344CB8AC3E}">
        <p14:creationId xmlns:p14="http://schemas.microsoft.com/office/powerpoint/2010/main" val="2619347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302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A80090B-5ECF-FF48-B158-A9CF658CB263}"/>
              </a:ext>
            </a:extLst>
          </p:cNvPr>
          <p:cNvSpPr>
            <a:spLocks noGrp="1"/>
          </p:cNvSpPr>
          <p:nvPr>
            <p:ph type="ctrTitle"/>
          </p:nvPr>
        </p:nvSpPr>
        <p:spPr>
          <a:xfrm>
            <a:off x="677412" y="1577995"/>
            <a:ext cx="8399446" cy="1720921"/>
          </a:xfrm>
        </p:spPr>
        <p:txBody>
          <a:bodyPr anchor="b">
            <a:normAutofit/>
          </a:bodyPr>
          <a:lstStyle>
            <a:lvl1pPr algn="l">
              <a:defRPr sz="4400">
                <a:solidFill>
                  <a:schemeClr val="bg1"/>
                </a:solidFill>
              </a:defRPr>
            </a:lvl1pPr>
          </a:lstStyle>
          <a:p>
            <a:endParaRPr lang="en-US" dirty="0"/>
          </a:p>
        </p:txBody>
      </p:sp>
      <p:sp>
        <p:nvSpPr>
          <p:cNvPr id="8" name="Subtitle 2">
            <a:extLst>
              <a:ext uri="{FF2B5EF4-FFF2-40B4-BE49-F238E27FC236}">
                <a16:creationId xmlns:a16="http://schemas.microsoft.com/office/drawing/2014/main" id="{38B77B9D-92D1-AB4C-8584-B098F6663B4C}"/>
              </a:ext>
            </a:extLst>
          </p:cNvPr>
          <p:cNvSpPr>
            <a:spLocks noGrp="1"/>
          </p:cNvSpPr>
          <p:nvPr>
            <p:ph type="subTitle" idx="1"/>
          </p:nvPr>
        </p:nvSpPr>
        <p:spPr>
          <a:xfrm>
            <a:off x="677411" y="3318948"/>
            <a:ext cx="8399446" cy="703691"/>
          </a:xfrm>
          <a:prstGeom prst="rect">
            <a:avLst/>
          </a:prstGeom>
        </p:spPr>
        <p:txBody>
          <a:bodyPr>
            <a:normAutofit/>
          </a:bodyPr>
          <a:lstStyle>
            <a:lvl1pPr marL="0" indent="0" algn="l">
              <a:lnSpc>
                <a:spcPct val="100000"/>
              </a:lnSpc>
              <a:buNone/>
              <a:defRPr sz="2400" b="1" i="0">
                <a:solidFill>
                  <a:schemeClr val="bg1"/>
                </a:solidFill>
                <a:latin typeface="+mj-lt"/>
                <a:ea typeface="Helvetica Neue" panose="02000503000000020004" pitchFamily="2" charset="0"/>
                <a:cs typeface="Helvetica Neue" panose="02000503000000020004" pitchFamily="2" charset="0"/>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endParaRPr lang="en-US" dirty="0"/>
          </a:p>
        </p:txBody>
      </p:sp>
      <p:sp>
        <p:nvSpPr>
          <p:cNvPr id="12" name="Linie">
            <a:extLst>
              <a:ext uri="{FF2B5EF4-FFF2-40B4-BE49-F238E27FC236}">
                <a16:creationId xmlns:a16="http://schemas.microsoft.com/office/drawing/2014/main" id="{B38826CC-FE54-8B44-8B4B-026F6007E699}"/>
              </a:ext>
            </a:extLst>
          </p:cNvPr>
          <p:cNvSpPr/>
          <p:nvPr userDrawn="1"/>
        </p:nvSpPr>
        <p:spPr>
          <a:xfrm>
            <a:off x="-10577" y="914400"/>
            <a:ext cx="12213947" cy="1"/>
          </a:xfrm>
          <a:prstGeom prst="line">
            <a:avLst/>
          </a:prstGeom>
          <a:ln w="12700">
            <a:solidFill>
              <a:schemeClr val="bg1">
                <a:alpha val="50000"/>
              </a:schemeClr>
            </a:solidFill>
            <a:miter lim="400000"/>
          </a:ln>
        </p:spPr>
        <p:txBody>
          <a:bodyPr lIns="35719" tIns="35719" rIns="35719" bIns="35719" anchor="ctr"/>
          <a:lstStyle/>
          <a:p>
            <a:pPr algn="ctr">
              <a:defRPr sz="3000" b="0">
                <a:effectLst>
                  <a:outerShdw blurRad="38100" dist="12700" dir="5400000" rotWithShape="0">
                    <a:srgbClr val="000000">
                      <a:alpha val="50000"/>
                    </a:srgbClr>
                  </a:outerShdw>
                </a:effectLst>
              </a:defRPr>
            </a:pPr>
            <a:endParaRPr sz="1500">
              <a:solidFill>
                <a:srgbClr val="3C3C3C"/>
              </a:solidFill>
              <a:effectLst>
                <a:outerShdw blurRad="38100" dist="12700" dir="5400000" rotWithShape="0">
                  <a:srgbClr val="000000">
                    <a:alpha val="50000"/>
                  </a:srgbClr>
                </a:outerShdw>
              </a:effectLst>
            </a:endParaRPr>
          </a:p>
        </p:txBody>
      </p:sp>
      <p:pic>
        <p:nvPicPr>
          <p:cNvPr id="13" name="Picture 12">
            <a:extLst>
              <a:ext uri="{FF2B5EF4-FFF2-40B4-BE49-F238E27FC236}">
                <a16:creationId xmlns:a16="http://schemas.microsoft.com/office/drawing/2014/main" id="{5B4D4FA8-8D7E-434B-93AF-407F2B393053}"/>
              </a:ext>
            </a:extLst>
          </p:cNvPr>
          <p:cNvPicPr>
            <a:picLocks noChangeAspect="1"/>
          </p:cNvPicPr>
          <p:nvPr userDrawn="1"/>
        </p:nvPicPr>
        <p:blipFill>
          <a:blip r:embed="rId3" cstate="screen">
            <a:alphaModFix amt="15000"/>
            <a:extLst>
              <a:ext uri="{28A0092B-C50C-407E-A947-70E740481C1C}">
                <a14:useLocalDpi xmlns:a14="http://schemas.microsoft.com/office/drawing/2010/main"/>
              </a:ext>
            </a:extLst>
          </a:blip>
          <a:stretch>
            <a:fillRect/>
          </a:stretch>
        </p:blipFill>
        <p:spPr>
          <a:xfrm flipH="1">
            <a:off x="-4936050" y="4022639"/>
            <a:ext cx="8687365" cy="4476475"/>
          </a:xfrm>
          <a:prstGeom prst="rect">
            <a:avLst/>
          </a:prstGeom>
        </p:spPr>
      </p:pic>
      <p:pic>
        <p:nvPicPr>
          <p:cNvPr id="14" name="Picture 13">
            <a:extLst>
              <a:ext uri="{FF2B5EF4-FFF2-40B4-BE49-F238E27FC236}">
                <a16:creationId xmlns:a16="http://schemas.microsoft.com/office/drawing/2014/main" id="{95AEC475-03BF-4589-91E4-3118B9C49A7A}"/>
              </a:ext>
            </a:extLst>
          </p:cNvPr>
          <p:cNvPicPr>
            <a:picLocks noChangeAspect="1"/>
          </p:cNvPicPr>
          <p:nvPr userDrawn="1"/>
        </p:nvPicPr>
        <p:blipFill>
          <a:blip r:embed="rId3">
            <a:alphaModFix amt="35000"/>
            <a:extLst>
              <a:ext uri="{28A0092B-C50C-407E-A947-70E740481C1C}">
                <a14:useLocalDpi xmlns:a14="http://schemas.microsoft.com/office/drawing/2010/main"/>
              </a:ext>
            </a:extLst>
          </a:blip>
          <a:stretch>
            <a:fillRect/>
          </a:stretch>
        </p:blipFill>
        <p:spPr>
          <a:xfrm rot="21135566">
            <a:off x="3015989" y="4326939"/>
            <a:ext cx="10417468" cy="4970102"/>
          </a:xfrm>
          <a:prstGeom prst="rect">
            <a:avLst/>
          </a:prstGeom>
        </p:spPr>
      </p:pic>
    </p:spTree>
    <p:extLst>
      <p:ext uri="{BB962C8B-B14F-4D97-AF65-F5344CB8AC3E}">
        <p14:creationId xmlns:p14="http://schemas.microsoft.com/office/powerpoint/2010/main" val="3072158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50272A3-0D7F-D442-BE4B-9210511C3096}"/>
              </a:ext>
            </a:extLst>
          </p:cNvPr>
          <p:cNvSpPr>
            <a:spLocks noGrp="1"/>
          </p:cNvSpPr>
          <p:nvPr>
            <p:ph type="title"/>
          </p:nvPr>
        </p:nvSpPr>
        <p:spPr>
          <a:xfrm>
            <a:off x="677413" y="236238"/>
            <a:ext cx="9533388" cy="669919"/>
          </a:xfrm>
        </p:spPr>
        <p:txBody>
          <a:bodyPr anchor="t" anchorCtr="0">
            <a:normAutofit/>
          </a:bodyPr>
          <a:lstStyle>
            <a:lvl1pPr>
              <a:defRPr sz="2400" b="0">
                <a:solidFill>
                  <a:schemeClr val="accent1"/>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BE9AF79-C5C9-C849-A817-A90063794249}"/>
              </a:ext>
            </a:extLst>
          </p:cNvPr>
          <p:cNvSpPr>
            <a:spLocks noGrp="1"/>
          </p:cNvSpPr>
          <p:nvPr>
            <p:ph idx="1"/>
          </p:nvPr>
        </p:nvSpPr>
        <p:spPr>
          <a:xfrm>
            <a:off x="677411" y="1295400"/>
            <a:ext cx="10676388" cy="3863531"/>
          </a:xfrm>
          <a:prstGeom prst="rect">
            <a:avLst/>
          </a:prstGeom>
        </p:spPr>
        <p:txBody>
          <a:bodyPr/>
          <a:lstStyle>
            <a:lvl1pPr>
              <a:buClr>
                <a:schemeClr val="accent6"/>
              </a:buClr>
              <a:defRPr sz="1800">
                <a:solidFill>
                  <a:schemeClr val="tx1"/>
                </a:solidFill>
              </a:defRPr>
            </a:lvl1pPr>
            <a:lvl2pPr>
              <a:buClr>
                <a:schemeClr val="accent1"/>
              </a:buClr>
              <a:defRPr sz="1600">
                <a:solidFill>
                  <a:schemeClr val="tx1"/>
                </a:solidFill>
              </a:defRPr>
            </a:lvl2pPr>
            <a:lvl3pPr>
              <a:defRPr sz="1600">
                <a:solidFill>
                  <a:schemeClr val="tx1"/>
                </a:solidFill>
              </a:defRPr>
            </a:lvl3pPr>
            <a:lvl4pPr>
              <a:buClr>
                <a:schemeClr val="accent1"/>
              </a:buClr>
              <a:defRPr sz="1600">
                <a:solidFill>
                  <a:schemeClr val="tx1"/>
                </a:solidFill>
              </a:defRPr>
            </a:lvl4pPr>
            <a:lvl5pPr>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305E8CFA-06AE-7F4D-99C7-8480ECC4501C}"/>
              </a:ext>
            </a:extLst>
          </p:cNvPr>
          <p:cNvSpPr>
            <a:spLocks noGrp="1"/>
          </p:cNvSpPr>
          <p:nvPr>
            <p:ph type="sldNum" sz="quarter" idx="12"/>
          </p:nvPr>
        </p:nvSpPr>
        <p:spPr>
          <a:xfrm>
            <a:off x="8610600" y="6477000"/>
            <a:ext cx="2743200" cy="244476"/>
          </a:xfrm>
          <a:prstGeom prst="rect">
            <a:avLst/>
          </a:prstGeom>
        </p:spPr>
        <p:txBody>
          <a:bodyPr/>
          <a:lstStyle>
            <a:lvl1pPr algn="r">
              <a:defRPr b="0">
                <a:solidFill>
                  <a:schemeClr val="tx1"/>
                </a:solidFill>
              </a:defRPr>
            </a:lvl1pPr>
          </a:lstStyle>
          <a:p>
            <a:fld id="{39B1BE3B-C2F6-264F-9323-BF4694FCCE6D}" type="slidenum">
              <a:rPr lang="en-US" smtClean="0">
                <a:solidFill>
                  <a:srgbClr val="3C3C3C"/>
                </a:solidFill>
              </a:rPr>
              <a:pPr/>
              <a:t>‹#›</a:t>
            </a:fld>
            <a:endParaRPr lang="en-US" dirty="0">
              <a:solidFill>
                <a:srgbClr val="3C3C3C"/>
              </a:solidFill>
            </a:endParaRPr>
          </a:p>
        </p:txBody>
      </p:sp>
      <p:sp>
        <p:nvSpPr>
          <p:cNvPr id="12" name="Linie">
            <a:extLst>
              <a:ext uri="{FF2B5EF4-FFF2-40B4-BE49-F238E27FC236}">
                <a16:creationId xmlns:a16="http://schemas.microsoft.com/office/drawing/2014/main" id="{E0C5D0C1-36A6-5541-8854-7C09D909F1F3}"/>
              </a:ext>
            </a:extLst>
          </p:cNvPr>
          <p:cNvSpPr/>
          <p:nvPr userDrawn="1"/>
        </p:nvSpPr>
        <p:spPr>
          <a:xfrm>
            <a:off x="-10974" y="914400"/>
            <a:ext cx="12213947" cy="1"/>
          </a:xfrm>
          <a:prstGeom prst="line">
            <a:avLst/>
          </a:prstGeom>
          <a:ln w="19050">
            <a:solidFill>
              <a:schemeClr val="tx2">
                <a:alpha val="49804"/>
              </a:schemeClr>
            </a:solidFill>
            <a:miter lim="400000"/>
          </a:ln>
        </p:spPr>
        <p:txBody>
          <a:bodyPr lIns="35719" tIns="35719" rIns="35719" bIns="35719" anchor="ctr"/>
          <a:lstStyle/>
          <a:p>
            <a:pPr algn="ctr">
              <a:defRPr sz="3000" b="0">
                <a:effectLst>
                  <a:outerShdw blurRad="38100" dist="12700" dir="5400000" rotWithShape="0">
                    <a:srgbClr val="000000">
                      <a:alpha val="50000"/>
                    </a:srgbClr>
                  </a:outerShdw>
                </a:effectLst>
              </a:defRPr>
            </a:pPr>
            <a:endParaRPr sz="1500">
              <a:solidFill>
                <a:srgbClr val="3C3C3C"/>
              </a:solidFill>
              <a:effectLst>
                <a:outerShdw blurRad="38100" dist="12700" dir="5400000" rotWithShape="0">
                  <a:srgbClr val="000000">
                    <a:alpha val="50000"/>
                  </a:srgbClr>
                </a:outerShdw>
              </a:effectLst>
            </a:endParaRPr>
          </a:p>
        </p:txBody>
      </p:sp>
      <p:sp>
        <p:nvSpPr>
          <p:cNvPr id="13" name="Date Placeholder 2"/>
          <p:cNvSpPr>
            <a:spLocks noGrp="1"/>
          </p:cNvSpPr>
          <p:nvPr>
            <p:ph type="dt" sz="half" idx="10"/>
          </p:nvPr>
        </p:nvSpPr>
        <p:spPr>
          <a:xfrm>
            <a:off x="609600" y="6477000"/>
            <a:ext cx="2844800" cy="244481"/>
          </a:xfrm>
        </p:spPr>
        <p:txBody>
          <a:bodyPr/>
          <a:lstStyle/>
          <a:p>
            <a:endParaRPr lang="en-US" dirty="0">
              <a:solidFill>
                <a:prstClr val="black">
                  <a:tint val="75000"/>
                </a:prstClr>
              </a:solidFill>
            </a:endParaRPr>
          </a:p>
        </p:txBody>
      </p:sp>
      <p:sp>
        <p:nvSpPr>
          <p:cNvPr id="14" name="Footer Placeholder 3"/>
          <p:cNvSpPr>
            <a:spLocks noGrp="1"/>
          </p:cNvSpPr>
          <p:nvPr>
            <p:ph type="ftr" sz="quarter" idx="11"/>
          </p:nvPr>
        </p:nvSpPr>
        <p:spPr>
          <a:xfrm>
            <a:off x="4165600" y="6477000"/>
            <a:ext cx="3860800" cy="244481"/>
          </a:xfrm>
        </p:spPr>
        <p:txBody>
          <a:bodyPr/>
          <a:lstStyle>
            <a:lvl1pPr>
              <a:defRPr>
                <a:solidFill>
                  <a:schemeClr val="tx1"/>
                </a:solidFill>
              </a:defRPr>
            </a:lvl1pPr>
          </a:lstStyle>
          <a:p>
            <a:endParaRPr lang="en-US" dirty="0">
              <a:solidFill>
                <a:srgbClr val="3C3C3C"/>
              </a:solidFill>
            </a:endParaRPr>
          </a:p>
        </p:txBody>
      </p:sp>
    </p:spTree>
    <p:extLst>
      <p:ext uri="{BB962C8B-B14F-4D97-AF65-F5344CB8AC3E}">
        <p14:creationId xmlns:p14="http://schemas.microsoft.com/office/powerpoint/2010/main" val="693165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50272A3-0D7F-D442-BE4B-9210511C3096}"/>
              </a:ext>
            </a:extLst>
          </p:cNvPr>
          <p:cNvSpPr>
            <a:spLocks noGrp="1"/>
          </p:cNvSpPr>
          <p:nvPr>
            <p:ph type="title"/>
          </p:nvPr>
        </p:nvSpPr>
        <p:spPr>
          <a:xfrm>
            <a:off x="677413" y="236238"/>
            <a:ext cx="9533388" cy="669919"/>
          </a:xfrm>
        </p:spPr>
        <p:txBody>
          <a:bodyPr anchor="t" anchorCtr="0">
            <a:normAutofit/>
          </a:bodyPr>
          <a:lstStyle>
            <a:lvl1pPr>
              <a:defRPr sz="2400" b="0">
                <a:solidFill>
                  <a:schemeClr val="accent1"/>
                </a:solidFill>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305E8CFA-06AE-7F4D-99C7-8480ECC4501C}"/>
              </a:ext>
            </a:extLst>
          </p:cNvPr>
          <p:cNvSpPr>
            <a:spLocks noGrp="1"/>
          </p:cNvSpPr>
          <p:nvPr>
            <p:ph type="sldNum" sz="quarter" idx="12"/>
          </p:nvPr>
        </p:nvSpPr>
        <p:spPr>
          <a:xfrm>
            <a:off x="8610600" y="6477000"/>
            <a:ext cx="2743200" cy="244476"/>
          </a:xfrm>
          <a:prstGeom prst="rect">
            <a:avLst/>
          </a:prstGeom>
        </p:spPr>
        <p:txBody>
          <a:bodyPr/>
          <a:lstStyle>
            <a:lvl1pPr algn="r">
              <a:defRPr b="0">
                <a:solidFill>
                  <a:schemeClr val="tx1"/>
                </a:solidFill>
              </a:defRPr>
            </a:lvl1pPr>
          </a:lstStyle>
          <a:p>
            <a:fld id="{39B1BE3B-C2F6-264F-9323-BF4694FCCE6D}" type="slidenum">
              <a:rPr lang="en-US" smtClean="0">
                <a:solidFill>
                  <a:srgbClr val="3C3C3C"/>
                </a:solidFill>
              </a:rPr>
              <a:pPr/>
              <a:t>‹#›</a:t>
            </a:fld>
            <a:endParaRPr lang="en-US" dirty="0">
              <a:solidFill>
                <a:srgbClr val="3C3C3C"/>
              </a:solidFill>
            </a:endParaRPr>
          </a:p>
        </p:txBody>
      </p:sp>
      <p:sp>
        <p:nvSpPr>
          <p:cNvPr id="12" name="Linie">
            <a:extLst>
              <a:ext uri="{FF2B5EF4-FFF2-40B4-BE49-F238E27FC236}">
                <a16:creationId xmlns:a16="http://schemas.microsoft.com/office/drawing/2014/main" id="{E0C5D0C1-36A6-5541-8854-7C09D909F1F3}"/>
              </a:ext>
            </a:extLst>
          </p:cNvPr>
          <p:cNvSpPr/>
          <p:nvPr userDrawn="1"/>
        </p:nvSpPr>
        <p:spPr>
          <a:xfrm>
            <a:off x="-10974" y="914400"/>
            <a:ext cx="12213947" cy="1"/>
          </a:xfrm>
          <a:prstGeom prst="line">
            <a:avLst/>
          </a:prstGeom>
          <a:ln w="19050">
            <a:solidFill>
              <a:schemeClr val="tx2">
                <a:alpha val="49804"/>
              </a:schemeClr>
            </a:solidFill>
            <a:miter lim="400000"/>
          </a:ln>
        </p:spPr>
        <p:txBody>
          <a:bodyPr lIns="35719" tIns="35719" rIns="35719" bIns="35719" anchor="ctr"/>
          <a:lstStyle/>
          <a:p>
            <a:pPr algn="ctr">
              <a:defRPr sz="3000" b="0">
                <a:effectLst>
                  <a:outerShdw blurRad="38100" dist="12700" dir="5400000" rotWithShape="0">
                    <a:srgbClr val="000000">
                      <a:alpha val="50000"/>
                    </a:srgbClr>
                  </a:outerShdw>
                </a:effectLst>
              </a:defRPr>
            </a:pPr>
            <a:endParaRPr sz="1500">
              <a:solidFill>
                <a:srgbClr val="3C3C3C"/>
              </a:solidFill>
              <a:effectLst>
                <a:outerShdw blurRad="38100" dist="12700" dir="5400000" rotWithShape="0">
                  <a:srgbClr val="000000">
                    <a:alpha val="50000"/>
                  </a:srgbClr>
                </a:outerShdw>
              </a:effectLst>
            </a:endParaRPr>
          </a:p>
        </p:txBody>
      </p:sp>
      <p:sp>
        <p:nvSpPr>
          <p:cNvPr id="8" name="Date Placeholder 2"/>
          <p:cNvSpPr>
            <a:spLocks noGrp="1"/>
          </p:cNvSpPr>
          <p:nvPr>
            <p:ph type="dt" sz="half" idx="10"/>
          </p:nvPr>
        </p:nvSpPr>
        <p:spPr>
          <a:xfrm>
            <a:off x="609600" y="6477000"/>
            <a:ext cx="2844800" cy="244481"/>
          </a:xfrm>
        </p:spPr>
        <p:txBody>
          <a:bodyPr/>
          <a:lstStyle/>
          <a:p>
            <a:endParaRPr lang="en-US" dirty="0">
              <a:solidFill>
                <a:prstClr val="black">
                  <a:tint val="75000"/>
                </a:prstClr>
              </a:solidFill>
            </a:endParaRPr>
          </a:p>
        </p:txBody>
      </p:sp>
      <p:sp>
        <p:nvSpPr>
          <p:cNvPr id="13" name="Footer Placeholder 3"/>
          <p:cNvSpPr>
            <a:spLocks noGrp="1"/>
          </p:cNvSpPr>
          <p:nvPr>
            <p:ph type="ftr" sz="quarter" idx="11"/>
          </p:nvPr>
        </p:nvSpPr>
        <p:spPr>
          <a:xfrm>
            <a:off x="4165600" y="6477000"/>
            <a:ext cx="3860800" cy="244481"/>
          </a:xfrm>
        </p:spPr>
        <p:txBody>
          <a:bodyPr/>
          <a:lstStyle>
            <a:lvl1pPr>
              <a:defRPr>
                <a:solidFill>
                  <a:schemeClr val="tx1"/>
                </a:solidFill>
              </a:defRPr>
            </a:lvl1pPr>
          </a:lstStyle>
          <a:p>
            <a:endParaRPr lang="en-US" dirty="0">
              <a:solidFill>
                <a:srgbClr val="3C3C3C"/>
              </a:solidFill>
            </a:endParaRPr>
          </a:p>
        </p:txBody>
      </p:sp>
    </p:spTree>
    <p:extLst>
      <p:ext uri="{BB962C8B-B14F-4D97-AF65-F5344CB8AC3E}">
        <p14:creationId xmlns:p14="http://schemas.microsoft.com/office/powerpoint/2010/main" val="2504489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AEC727-4940-EE42-B7D6-96A7D7A22C36}"/>
              </a:ext>
            </a:extLst>
          </p:cNvPr>
          <p:cNvSpPr>
            <a:spLocks noGrp="1"/>
          </p:cNvSpPr>
          <p:nvPr>
            <p:ph sz="half" idx="1" hasCustomPrompt="1"/>
          </p:nvPr>
        </p:nvSpPr>
        <p:spPr>
          <a:xfrm>
            <a:off x="677411" y="1295400"/>
            <a:ext cx="5190718" cy="3863531"/>
          </a:xfrm>
          <a:prstGeom prst="rect">
            <a:avLst/>
          </a:prstGeom>
        </p:spPr>
        <p:txBody>
          <a:bodyPr/>
          <a:lstStyle>
            <a:lvl1pPr>
              <a:defRPr sz="18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814DA08-D3D7-9C4A-B581-F95CB89C11DF}"/>
              </a:ext>
            </a:extLst>
          </p:cNvPr>
          <p:cNvSpPr>
            <a:spLocks noGrp="1"/>
          </p:cNvSpPr>
          <p:nvPr>
            <p:ph sz="half" idx="2"/>
          </p:nvPr>
        </p:nvSpPr>
        <p:spPr>
          <a:xfrm>
            <a:off x="6163082" y="1292352"/>
            <a:ext cx="5190718" cy="386353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F863D5EA-F6B6-4F4D-B397-0997BAD6122C}"/>
              </a:ext>
            </a:extLst>
          </p:cNvPr>
          <p:cNvSpPr txBox="1">
            <a:spLocks/>
          </p:cNvSpPr>
          <p:nvPr userDrawn="1"/>
        </p:nvSpPr>
        <p:spPr>
          <a:xfrm>
            <a:off x="677413" y="236238"/>
            <a:ext cx="9533388" cy="669919"/>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700" b="1" kern="1200">
                <a:solidFill>
                  <a:srgbClr val="006D74"/>
                </a:solidFill>
                <a:latin typeface="+mj-lt"/>
                <a:ea typeface="+mj-ea"/>
                <a:cs typeface="+mj-cs"/>
              </a:defRPr>
            </a:lvl1pPr>
          </a:lstStyle>
          <a:p>
            <a:r>
              <a:rPr lang="en-US" sz="2400" b="0" dirty="0">
                <a:solidFill>
                  <a:srgbClr val="51A6B1"/>
                </a:solidFill>
              </a:rPr>
              <a:t>Click to edit Master title style</a:t>
            </a:r>
          </a:p>
        </p:txBody>
      </p:sp>
      <p:sp>
        <p:nvSpPr>
          <p:cNvPr id="14" name="Slide Number Placeholder 5">
            <a:extLst>
              <a:ext uri="{FF2B5EF4-FFF2-40B4-BE49-F238E27FC236}">
                <a16:creationId xmlns:a16="http://schemas.microsoft.com/office/drawing/2014/main" id="{95E01C5A-A7E0-4E87-9609-1CDFD772840E}"/>
              </a:ext>
            </a:extLst>
          </p:cNvPr>
          <p:cNvSpPr>
            <a:spLocks noGrp="1"/>
          </p:cNvSpPr>
          <p:nvPr>
            <p:ph type="sldNum" sz="quarter" idx="12"/>
          </p:nvPr>
        </p:nvSpPr>
        <p:spPr>
          <a:xfrm>
            <a:off x="8610600" y="6477000"/>
            <a:ext cx="2743200" cy="244476"/>
          </a:xfrm>
          <a:prstGeom prst="rect">
            <a:avLst/>
          </a:prstGeom>
        </p:spPr>
        <p:txBody>
          <a:bodyPr/>
          <a:lstStyle>
            <a:lvl1pPr algn="r">
              <a:defRPr b="0">
                <a:solidFill>
                  <a:schemeClr val="tx1"/>
                </a:solidFill>
              </a:defRPr>
            </a:lvl1pPr>
          </a:lstStyle>
          <a:p>
            <a:fld id="{39B1BE3B-C2F6-264F-9323-BF4694FCCE6D}" type="slidenum">
              <a:rPr lang="en-US" smtClean="0">
                <a:solidFill>
                  <a:srgbClr val="3C3C3C"/>
                </a:solidFill>
              </a:rPr>
              <a:pPr/>
              <a:t>‹#›</a:t>
            </a:fld>
            <a:endParaRPr lang="en-US" dirty="0">
              <a:solidFill>
                <a:srgbClr val="3C3C3C"/>
              </a:solidFill>
            </a:endParaRPr>
          </a:p>
        </p:txBody>
      </p:sp>
      <p:sp>
        <p:nvSpPr>
          <p:cNvPr id="15" name="Linie">
            <a:extLst>
              <a:ext uri="{FF2B5EF4-FFF2-40B4-BE49-F238E27FC236}">
                <a16:creationId xmlns:a16="http://schemas.microsoft.com/office/drawing/2014/main" id="{48A26A32-C46D-45DF-86BE-F4C8E7843D56}"/>
              </a:ext>
            </a:extLst>
          </p:cNvPr>
          <p:cNvSpPr/>
          <p:nvPr userDrawn="1"/>
        </p:nvSpPr>
        <p:spPr>
          <a:xfrm>
            <a:off x="-10974" y="914400"/>
            <a:ext cx="12213947" cy="1"/>
          </a:xfrm>
          <a:prstGeom prst="line">
            <a:avLst/>
          </a:prstGeom>
          <a:ln w="19050">
            <a:solidFill>
              <a:schemeClr val="tx2">
                <a:alpha val="49804"/>
              </a:schemeClr>
            </a:solidFill>
            <a:miter lim="400000"/>
          </a:ln>
        </p:spPr>
        <p:txBody>
          <a:bodyPr lIns="35719" tIns="35719" rIns="35719" bIns="35719" anchor="ctr"/>
          <a:lstStyle/>
          <a:p>
            <a:pPr algn="ctr">
              <a:defRPr sz="3000" b="0">
                <a:effectLst>
                  <a:outerShdw blurRad="38100" dist="12700" dir="5400000" rotWithShape="0">
                    <a:srgbClr val="000000">
                      <a:alpha val="50000"/>
                    </a:srgbClr>
                  </a:outerShdw>
                </a:effectLst>
              </a:defRPr>
            </a:pPr>
            <a:endParaRPr sz="1500">
              <a:solidFill>
                <a:srgbClr val="3C3C3C"/>
              </a:solidFill>
              <a:effectLst>
                <a:outerShdw blurRad="38100" dist="12700" dir="5400000" rotWithShape="0">
                  <a:srgbClr val="000000">
                    <a:alpha val="50000"/>
                  </a:srgbClr>
                </a:outerShdw>
              </a:effectLst>
            </a:endParaRPr>
          </a:p>
        </p:txBody>
      </p:sp>
      <p:sp>
        <p:nvSpPr>
          <p:cNvPr id="9" name="Date Placeholder 2"/>
          <p:cNvSpPr>
            <a:spLocks noGrp="1"/>
          </p:cNvSpPr>
          <p:nvPr>
            <p:ph type="dt" sz="half" idx="10"/>
          </p:nvPr>
        </p:nvSpPr>
        <p:spPr>
          <a:xfrm>
            <a:off x="609600" y="6477000"/>
            <a:ext cx="2844800" cy="244481"/>
          </a:xfrm>
        </p:spPr>
        <p:txBody>
          <a:bodyPr/>
          <a:lstStyle/>
          <a:p>
            <a:endParaRPr lang="en-US" dirty="0">
              <a:solidFill>
                <a:prstClr val="black">
                  <a:tint val="75000"/>
                </a:prstClr>
              </a:solidFill>
            </a:endParaRPr>
          </a:p>
        </p:txBody>
      </p:sp>
      <p:sp>
        <p:nvSpPr>
          <p:cNvPr id="12" name="Footer Placeholder 3"/>
          <p:cNvSpPr>
            <a:spLocks noGrp="1"/>
          </p:cNvSpPr>
          <p:nvPr>
            <p:ph type="ftr" sz="quarter" idx="11"/>
          </p:nvPr>
        </p:nvSpPr>
        <p:spPr>
          <a:xfrm>
            <a:off x="4165600" y="6477000"/>
            <a:ext cx="3860800" cy="244481"/>
          </a:xfrm>
        </p:spPr>
        <p:txBody>
          <a:bodyPr/>
          <a:lstStyle>
            <a:lvl1pPr>
              <a:defRPr>
                <a:solidFill>
                  <a:schemeClr val="tx1"/>
                </a:solidFill>
              </a:defRPr>
            </a:lvl1pPr>
          </a:lstStyle>
          <a:p>
            <a:endParaRPr lang="en-US" dirty="0">
              <a:solidFill>
                <a:srgbClr val="3C3C3C"/>
              </a:solidFill>
            </a:endParaRPr>
          </a:p>
        </p:txBody>
      </p:sp>
    </p:spTree>
    <p:extLst>
      <p:ext uri="{BB962C8B-B14F-4D97-AF65-F5344CB8AC3E}">
        <p14:creationId xmlns:p14="http://schemas.microsoft.com/office/powerpoint/2010/main" val="1457614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D78B8C-177B-E34D-87F7-E30305F2E324}"/>
              </a:ext>
            </a:extLst>
          </p:cNvPr>
          <p:cNvSpPr/>
          <p:nvPr userDrawn="1"/>
        </p:nvSpPr>
        <p:spPr>
          <a:xfrm>
            <a:off x="-10974" y="0"/>
            <a:ext cx="12213948"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FFFFFF"/>
              </a:solidFill>
            </a:endParaRPr>
          </a:p>
        </p:txBody>
      </p:sp>
      <p:pic>
        <p:nvPicPr>
          <p:cNvPr id="11" name="Picture 10">
            <a:extLst>
              <a:ext uri="{FF2B5EF4-FFF2-40B4-BE49-F238E27FC236}">
                <a16:creationId xmlns:a16="http://schemas.microsoft.com/office/drawing/2014/main" id="{F7F08DD5-FA9E-1B47-8C6E-D601131D30FF}"/>
              </a:ext>
            </a:extLst>
          </p:cNvPr>
          <p:cNvPicPr>
            <a:picLocks noChangeAspect="1"/>
          </p:cNvPicPr>
          <p:nvPr userDrawn="1"/>
        </p:nvPicPr>
        <p:blipFill>
          <a:blip r:embed="rId3" cstate="screen">
            <a:alphaModFix amt="35000"/>
            <a:extLst>
              <a:ext uri="{28A0092B-C50C-407E-A947-70E740481C1C}">
                <a14:useLocalDpi xmlns:a14="http://schemas.microsoft.com/office/drawing/2010/main"/>
              </a:ext>
            </a:extLst>
          </a:blip>
          <a:stretch>
            <a:fillRect/>
          </a:stretch>
        </p:blipFill>
        <p:spPr>
          <a:xfrm rot="21135566">
            <a:off x="6469818" y="2255895"/>
            <a:ext cx="6815814" cy="3251778"/>
          </a:xfrm>
          <a:prstGeom prst="rect">
            <a:avLst/>
          </a:prstGeom>
        </p:spPr>
      </p:pic>
      <p:pic>
        <p:nvPicPr>
          <p:cNvPr id="12" name="Picture 11">
            <a:extLst>
              <a:ext uri="{FF2B5EF4-FFF2-40B4-BE49-F238E27FC236}">
                <a16:creationId xmlns:a16="http://schemas.microsoft.com/office/drawing/2014/main" id="{13D6A14A-5ED7-D241-8747-1F7C84A9C3F5}"/>
              </a:ext>
            </a:extLst>
          </p:cNvPr>
          <p:cNvPicPr>
            <a:picLocks noChangeAspect="1"/>
          </p:cNvPicPr>
          <p:nvPr userDrawn="1"/>
        </p:nvPicPr>
        <p:blipFill>
          <a:blip r:embed="rId3" cstate="screen">
            <a:alphaModFix amt="15000"/>
            <a:extLst>
              <a:ext uri="{28A0092B-C50C-407E-A947-70E740481C1C}">
                <a14:useLocalDpi xmlns:a14="http://schemas.microsoft.com/office/drawing/2010/main"/>
              </a:ext>
            </a:extLst>
          </a:blip>
          <a:stretch>
            <a:fillRect/>
          </a:stretch>
        </p:blipFill>
        <p:spPr>
          <a:xfrm flipH="1">
            <a:off x="-4885573" y="1811736"/>
            <a:ext cx="8687365" cy="4476475"/>
          </a:xfrm>
          <a:prstGeom prst="rect">
            <a:avLst/>
          </a:prstGeom>
        </p:spPr>
      </p:pic>
      <p:pic>
        <p:nvPicPr>
          <p:cNvPr id="13" name="Picture 12">
            <a:extLst>
              <a:ext uri="{FF2B5EF4-FFF2-40B4-BE49-F238E27FC236}">
                <a16:creationId xmlns:a16="http://schemas.microsoft.com/office/drawing/2014/main" id="{1C150CB4-DB51-844C-A74A-3D4940F9CF0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4648" y="3209926"/>
            <a:ext cx="13092852" cy="3724274"/>
          </a:xfrm>
          <a:prstGeom prst="rect">
            <a:avLst/>
          </a:prstGeom>
        </p:spPr>
      </p:pic>
      <p:sp>
        <p:nvSpPr>
          <p:cNvPr id="14" name="Title 1">
            <a:extLst>
              <a:ext uri="{FF2B5EF4-FFF2-40B4-BE49-F238E27FC236}">
                <a16:creationId xmlns:a16="http://schemas.microsoft.com/office/drawing/2014/main" id="{55E49508-9F46-EE47-8245-9F840F2F4960}"/>
              </a:ext>
            </a:extLst>
          </p:cNvPr>
          <p:cNvSpPr>
            <a:spLocks noGrp="1"/>
          </p:cNvSpPr>
          <p:nvPr>
            <p:ph type="title"/>
          </p:nvPr>
        </p:nvSpPr>
        <p:spPr>
          <a:xfrm>
            <a:off x="677412" y="1250003"/>
            <a:ext cx="10676388" cy="1740846"/>
          </a:xfrm>
        </p:spPr>
        <p:txBody>
          <a:bodyPr anchor="t" anchorCtr="0">
            <a:noAutofit/>
          </a:bodyPr>
          <a:lstStyle>
            <a:lvl1pPr>
              <a:lnSpc>
                <a:spcPct val="120000"/>
              </a:lnSpc>
              <a:defRPr sz="2800" b="0" i="0">
                <a:solidFill>
                  <a:schemeClr val="bg1"/>
                </a:solidFill>
                <a:latin typeface="+mj-lt"/>
                <a:ea typeface="Helvetica Neue Light" panose="02000403000000020004" pitchFamily="2" charset="0"/>
              </a:defRPr>
            </a:lvl1pPr>
          </a:lstStyle>
          <a:p>
            <a:endParaRPr lang="en-US" dirty="0"/>
          </a:p>
        </p:txBody>
      </p:sp>
      <p:sp>
        <p:nvSpPr>
          <p:cNvPr id="15" name="Text Placeholder 2">
            <a:extLst>
              <a:ext uri="{FF2B5EF4-FFF2-40B4-BE49-F238E27FC236}">
                <a16:creationId xmlns:a16="http://schemas.microsoft.com/office/drawing/2014/main" id="{27F31C3A-4EA0-7D42-B322-77F53897AD0F}"/>
              </a:ext>
            </a:extLst>
          </p:cNvPr>
          <p:cNvSpPr>
            <a:spLocks noGrp="1"/>
          </p:cNvSpPr>
          <p:nvPr>
            <p:ph type="body" idx="1"/>
          </p:nvPr>
        </p:nvSpPr>
        <p:spPr>
          <a:xfrm>
            <a:off x="1577891" y="3896415"/>
            <a:ext cx="3890600" cy="1013909"/>
          </a:xfrm>
          <a:prstGeom prst="rect">
            <a:avLst/>
          </a:prstGeom>
        </p:spPr>
        <p:txBody>
          <a:bodyPr>
            <a:noAutofit/>
          </a:bodyPr>
          <a:lstStyle>
            <a:lvl1pPr marL="0" indent="0">
              <a:buNone/>
              <a:defRPr sz="1400">
                <a:solidFill>
                  <a:schemeClr val="tx1"/>
                </a:solidFill>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endParaRPr lang="en-US" dirty="0"/>
          </a:p>
        </p:txBody>
      </p:sp>
      <p:sp>
        <p:nvSpPr>
          <p:cNvPr id="17" name="Rectangle 16">
            <a:extLst>
              <a:ext uri="{FF2B5EF4-FFF2-40B4-BE49-F238E27FC236}">
                <a16:creationId xmlns:a16="http://schemas.microsoft.com/office/drawing/2014/main" id="{9AD159C3-493E-0440-A3BF-040C0F358DBC}"/>
              </a:ext>
            </a:extLst>
          </p:cNvPr>
          <p:cNvSpPr/>
          <p:nvPr userDrawn="1"/>
        </p:nvSpPr>
        <p:spPr>
          <a:xfrm>
            <a:off x="677412" y="3896414"/>
            <a:ext cx="629907" cy="6298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FFFFFF"/>
              </a:solidFill>
            </a:endParaRPr>
          </a:p>
        </p:txBody>
      </p:sp>
      <p:sp>
        <p:nvSpPr>
          <p:cNvPr id="18" name="Text Placeholder 2">
            <a:extLst>
              <a:ext uri="{FF2B5EF4-FFF2-40B4-BE49-F238E27FC236}">
                <a16:creationId xmlns:a16="http://schemas.microsoft.com/office/drawing/2014/main" id="{4DAAEB0C-271A-F146-9395-AB94FD68BC1F}"/>
              </a:ext>
            </a:extLst>
          </p:cNvPr>
          <p:cNvSpPr>
            <a:spLocks noGrp="1"/>
          </p:cNvSpPr>
          <p:nvPr>
            <p:ph type="body" idx="13"/>
          </p:nvPr>
        </p:nvSpPr>
        <p:spPr>
          <a:xfrm>
            <a:off x="1577891" y="5432607"/>
            <a:ext cx="3890600" cy="1013909"/>
          </a:xfrm>
          <a:prstGeom prst="rect">
            <a:avLst/>
          </a:prstGeom>
        </p:spPr>
        <p:txBody>
          <a:bodyPr>
            <a:noAutofit/>
          </a:bodyPr>
          <a:lstStyle>
            <a:lvl1pPr marL="0" indent="0">
              <a:buNone/>
              <a:defRPr sz="1400">
                <a:solidFill>
                  <a:schemeClr val="tx1"/>
                </a:solidFill>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endParaRPr lang="en-US" dirty="0"/>
          </a:p>
        </p:txBody>
      </p:sp>
      <p:sp>
        <p:nvSpPr>
          <p:cNvPr id="19" name="Rectangle 18">
            <a:extLst>
              <a:ext uri="{FF2B5EF4-FFF2-40B4-BE49-F238E27FC236}">
                <a16:creationId xmlns:a16="http://schemas.microsoft.com/office/drawing/2014/main" id="{F8DBE626-BC98-8E43-A0EE-D96D2EDF028E}"/>
              </a:ext>
            </a:extLst>
          </p:cNvPr>
          <p:cNvSpPr/>
          <p:nvPr userDrawn="1"/>
        </p:nvSpPr>
        <p:spPr>
          <a:xfrm>
            <a:off x="677412" y="5432606"/>
            <a:ext cx="629907" cy="6298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FFFFFF"/>
              </a:solidFill>
            </a:endParaRPr>
          </a:p>
        </p:txBody>
      </p:sp>
      <p:sp>
        <p:nvSpPr>
          <p:cNvPr id="20" name="Text Placeholder 2">
            <a:extLst>
              <a:ext uri="{FF2B5EF4-FFF2-40B4-BE49-F238E27FC236}">
                <a16:creationId xmlns:a16="http://schemas.microsoft.com/office/drawing/2014/main" id="{91798075-C18D-BD43-89DE-EF66E4C189A7}"/>
              </a:ext>
            </a:extLst>
          </p:cNvPr>
          <p:cNvSpPr>
            <a:spLocks noGrp="1"/>
          </p:cNvSpPr>
          <p:nvPr>
            <p:ph type="body" idx="14"/>
          </p:nvPr>
        </p:nvSpPr>
        <p:spPr>
          <a:xfrm>
            <a:off x="7463200" y="3896415"/>
            <a:ext cx="3890600" cy="1013909"/>
          </a:xfrm>
          <a:prstGeom prst="rect">
            <a:avLst/>
          </a:prstGeom>
        </p:spPr>
        <p:txBody>
          <a:bodyPr>
            <a:noAutofit/>
          </a:bodyPr>
          <a:lstStyle>
            <a:lvl1pPr marL="0" indent="0">
              <a:buNone/>
              <a:defRPr sz="1400">
                <a:solidFill>
                  <a:schemeClr val="tx1"/>
                </a:solidFill>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endParaRPr lang="en-US" dirty="0"/>
          </a:p>
        </p:txBody>
      </p:sp>
      <p:sp>
        <p:nvSpPr>
          <p:cNvPr id="21" name="Rectangle 20">
            <a:extLst>
              <a:ext uri="{FF2B5EF4-FFF2-40B4-BE49-F238E27FC236}">
                <a16:creationId xmlns:a16="http://schemas.microsoft.com/office/drawing/2014/main" id="{4F96BEA9-A7AF-CC4F-A130-323A6E79C395}"/>
              </a:ext>
            </a:extLst>
          </p:cNvPr>
          <p:cNvSpPr/>
          <p:nvPr userDrawn="1"/>
        </p:nvSpPr>
        <p:spPr>
          <a:xfrm>
            <a:off x="6562721" y="3896414"/>
            <a:ext cx="629907" cy="6298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FFFFFF"/>
              </a:solidFill>
            </a:endParaRPr>
          </a:p>
        </p:txBody>
      </p:sp>
      <p:sp>
        <p:nvSpPr>
          <p:cNvPr id="22" name="Text Placeholder 2">
            <a:extLst>
              <a:ext uri="{FF2B5EF4-FFF2-40B4-BE49-F238E27FC236}">
                <a16:creationId xmlns:a16="http://schemas.microsoft.com/office/drawing/2014/main" id="{23B83AF3-2AD2-CE4F-A73C-777B6F27671F}"/>
              </a:ext>
            </a:extLst>
          </p:cNvPr>
          <p:cNvSpPr>
            <a:spLocks noGrp="1"/>
          </p:cNvSpPr>
          <p:nvPr>
            <p:ph type="body" idx="15"/>
          </p:nvPr>
        </p:nvSpPr>
        <p:spPr>
          <a:xfrm>
            <a:off x="7463200" y="5432607"/>
            <a:ext cx="3890600" cy="1013909"/>
          </a:xfrm>
          <a:prstGeom prst="rect">
            <a:avLst/>
          </a:prstGeom>
        </p:spPr>
        <p:txBody>
          <a:bodyPr>
            <a:noAutofit/>
          </a:bodyPr>
          <a:lstStyle>
            <a:lvl1pPr marL="0" indent="0">
              <a:buNone/>
              <a:defRPr sz="1400">
                <a:solidFill>
                  <a:schemeClr val="tx1"/>
                </a:solidFill>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endParaRPr lang="en-US" dirty="0"/>
          </a:p>
        </p:txBody>
      </p:sp>
      <p:sp>
        <p:nvSpPr>
          <p:cNvPr id="23" name="Rectangle 22">
            <a:extLst>
              <a:ext uri="{FF2B5EF4-FFF2-40B4-BE49-F238E27FC236}">
                <a16:creationId xmlns:a16="http://schemas.microsoft.com/office/drawing/2014/main" id="{FB5CD1F5-0758-F24A-B961-7B24CE1959E7}"/>
              </a:ext>
            </a:extLst>
          </p:cNvPr>
          <p:cNvSpPr/>
          <p:nvPr userDrawn="1"/>
        </p:nvSpPr>
        <p:spPr>
          <a:xfrm>
            <a:off x="6562721" y="5432606"/>
            <a:ext cx="629907" cy="6298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FFFFFF"/>
              </a:solidFill>
            </a:endParaRPr>
          </a:p>
        </p:txBody>
      </p:sp>
      <p:sp>
        <p:nvSpPr>
          <p:cNvPr id="24" name="Text Placeholder 2">
            <a:extLst>
              <a:ext uri="{FF2B5EF4-FFF2-40B4-BE49-F238E27FC236}">
                <a16:creationId xmlns:a16="http://schemas.microsoft.com/office/drawing/2014/main" id="{B593FDB0-E92E-504F-A1BA-2399D97E4B51}"/>
              </a:ext>
            </a:extLst>
          </p:cNvPr>
          <p:cNvSpPr>
            <a:spLocks noGrp="1"/>
          </p:cNvSpPr>
          <p:nvPr>
            <p:ph type="body" idx="16" hasCustomPrompt="1"/>
          </p:nvPr>
        </p:nvSpPr>
        <p:spPr>
          <a:xfrm>
            <a:off x="677411" y="3896415"/>
            <a:ext cx="629907" cy="629866"/>
          </a:xfrm>
          <a:prstGeom prst="rect">
            <a:avLst/>
          </a:prstGeom>
        </p:spPr>
        <p:txBody>
          <a:bodyPr anchor="ctr" anchorCtr="0">
            <a:normAutofit/>
          </a:bodyPr>
          <a:lstStyle>
            <a:lvl1pPr marL="0" indent="0" algn="ctr">
              <a:lnSpc>
                <a:spcPct val="100000"/>
              </a:lnSpc>
              <a:buNone/>
              <a:defRPr sz="27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CA" dirty="0"/>
              <a:t>1</a:t>
            </a:r>
            <a:endParaRPr lang="en-US" dirty="0"/>
          </a:p>
        </p:txBody>
      </p:sp>
      <p:sp>
        <p:nvSpPr>
          <p:cNvPr id="25" name="Text Placeholder 2">
            <a:extLst>
              <a:ext uri="{FF2B5EF4-FFF2-40B4-BE49-F238E27FC236}">
                <a16:creationId xmlns:a16="http://schemas.microsoft.com/office/drawing/2014/main" id="{CCB505B5-4B79-DC4C-A441-91CA1F0AAAC6}"/>
              </a:ext>
            </a:extLst>
          </p:cNvPr>
          <p:cNvSpPr>
            <a:spLocks noGrp="1"/>
          </p:cNvSpPr>
          <p:nvPr>
            <p:ph type="body" idx="17" hasCustomPrompt="1"/>
          </p:nvPr>
        </p:nvSpPr>
        <p:spPr>
          <a:xfrm>
            <a:off x="6561035" y="3896415"/>
            <a:ext cx="629907" cy="629866"/>
          </a:xfrm>
          <a:prstGeom prst="rect">
            <a:avLst/>
          </a:prstGeom>
        </p:spPr>
        <p:txBody>
          <a:bodyPr anchor="ctr" anchorCtr="0">
            <a:normAutofit/>
          </a:bodyPr>
          <a:lstStyle>
            <a:lvl1pPr marL="0" indent="0" algn="ctr">
              <a:lnSpc>
                <a:spcPct val="100000"/>
              </a:lnSpc>
              <a:buNone/>
              <a:defRPr sz="27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CA" dirty="0"/>
              <a:t>3</a:t>
            </a:r>
            <a:endParaRPr lang="en-US" dirty="0"/>
          </a:p>
        </p:txBody>
      </p:sp>
      <p:sp>
        <p:nvSpPr>
          <p:cNvPr id="26" name="Text Placeholder 2">
            <a:extLst>
              <a:ext uri="{FF2B5EF4-FFF2-40B4-BE49-F238E27FC236}">
                <a16:creationId xmlns:a16="http://schemas.microsoft.com/office/drawing/2014/main" id="{15B85D60-5A0F-324C-972A-3F69B20CF2DC}"/>
              </a:ext>
            </a:extLst>
          </p:cNvPr>
          <p:cNvSpPr>
            <a:spLocks noGrp="1"/>
          </p:cNvSpPr>
          <p:nvPr>
            <p:ph type="body" idx="18" hasCustomPrompt="1"/>
          </p:nvPr>
        </p:nvSpPr>
        <p:spPr>
          <a:xfrm>
            <a:off x="677411" y="5414319"/>
            <a:ext cx="629907" cy="629866"/>
          </a:xfrm>
          <a:prstGeom prst="rect">
            <a:avLst/>
          </a:prstGeom>
        </p:spPr>
        <p:txBody>
          <a:bodyPr anchor="ctr" anchorCtr="0">
            <a:normAutofit/>
          </a:bodyPr>
          <a:lstStyle>
            <a:lvl1pPr marL="0" indent="0" algn="ctr">
              <a:lnSpc>
                <a:spcPct val="100000"/>
              </a:lnSpc>
              <a:buNone/>
              <a:defRPr sz="27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CA" dirty="0"/>
              <a:t>2</a:t>
            </a:r>
            <a:endParaRPr lang="en-US" dirty="0"/>
          </a:p>
        </p:txBody>
      </p:sp>
      <p:sp>
        <p:nvSpPr>
          <p:cNvPr id="27" name="Text Placeholder 2">
            <a:extLst>
              <a:ext uri="{FF2B5EF4-FFF2-40B4-BE49-F238E27FC236}">
                <a16:creationId xmlns:a16="http://schemas.microsoft.com/office/drawing/2014/main" id="{365C3735-695E-5148-AF37-C05533FB4B1D}"/>
              </a:ext>
            </a:extLst>
          </p:cNvPr>
          <p:cNvSpPr>
            <a:spLocks noGrp="1"/>
          </p:cNvSpPr>
          <p:nvPr>
            <p:ph type="body" idx="19" hasCustomPrompt="1"/>
          </p:nvPr>
        </p:nvSpPr>
        <p:spPr>
          <a:xfrm>
            <a:off x="6561035" y="5414319"/>
            <a:ext cx="629907" cy="629866"/>
          </a:xfrm>
          <a:prstGeom prst="rect">
            <a:avLst/>
          </a:prstGeom>
        </p:spPr>
        <p:txBody>
          <a:bodyPr anchor="ctr" anchorCtr="0">
            <a:normAutofit/>
          </a:bodyPr>
          <a:lstStyle>
            <a:lvl1pPr marL="0" indent="0" algn="ctr">
              <a:lnSpc>
                <a:spcPct val="100000"/>
              </a:lnSpc>
              <a:buNone/>
              <a:defRPr sz="27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CA" dirty="0"/>
              <a:t>4</a:t>
            </a:r>
            <a:endParaRPr lang="en-US" dirty="0"/>
          </a:p>
        </p:txBody>
      </p:sp>
      <p:sp>
        <p:nvSpPr>
          <p:cNvPr id="29" name="Slide Number Placeholder 5">
            <a:extLst>
              <a:ext uri="{FF2B5EF4-FFF2-40B4-BE49-F238E27FC236}">
                <a16:creationId xmlns:a16="http://schemas.microsoft.com/office/drawing/2014/main" id="{95E01C5A-A7E0-4E87-9609-1CDFD772840E}"/>
              </a:ext>
            </a:extLst>
          </p:cNvPr>
          <p:cNvSpPr>
            <a:spLocks noGrp="1"/>
          </p:cNvSpPr>
          <p:nvPr>
            <p:ph type="sldNum" sz="quarter" idx="12"/>
          </p:nvPr>
        </p:nvSpPr>
        <p:spPr>
          <a:xfrm>
            <a:off x="8610600" y="6477000"/>
            <a:ext cx="2743200" cy="244476"/>
          </a:xfrm>
          <a:prstGeom prst="rect">
            <a:avLst/>
          </a:prstGeom>
        </p:spPr>
        <p:txBody>
          <a:bodyPr/>
          <a:lstStyle>
            <a:lvl1pPr algn="r">
              <a:defRPr b="0">
                <a:solidFill>
                  <a:schemeClr val="tx1"/>
                </a:solidFill>
              </a:defRPr>
            </a:lvl1pPr>
          </a:lstStyle>
          <a:p>
            <a:fld id="{39B1BE3B-C2F6-264F-9323-BF4694FCCE6D}" type="slidenum">
              <a:rPr lang="en-US" smtClean="0">
                <a:solidFill>
                  <a:srgbClr val="3C3C3C"/>
                </a:solidFill>
              </a:rPr>
              <a:pPr/>
              <a:t>‹#›</a:t>
            </a:fld>
            <a:endParaRPr lang="en-US" dirty="0">
              <a:solidFill>
                <a:srgbClr val="3C3C3C"/>
              </a:solidFill>
            </a:endParaRPr>
          </a:p>
        </p:txBody>
      </p:sp>
    </p:spTree>
    <p:extLst>
      <p:ext uri="{BB962C8B-B14F-4D97-AF65-F5344CB8AC3E}">
        <p14:creationId xmlns:p14="http://schemas.microsoft.com/office/powerpoint/2010/main" val="3345853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50272A3-0D7F-D442-BE4B-9210511C3096}"/>
              </a:ext>
            </a:extLst>
          </p:cNvPr>
          <p:cNvSpPr>
            <a:spLocks noGrp="1"/>
          </p:cNvSpPr>
          <p:nvPr>
            <p:ph type="title"/>
          </p:nvPr>
        </p:nvSpPr>
        <p:spPr>
          <a:xfrm>
            <a:off x="677413" y="236238"/>
            <a:ext cx="9533388" cy="669919"/>
          </a:xfrm>
        </p:spPr>
        <p:txBody>
          <a:bodyPr anchor="t" anchorCtr="0">
            <a:normAutofit/>
          </a:bodyPr>
          <a:lstStyle>
            <a:lvl1pPr>
              <a:defRPr sz="2400" b="0">
                <a:solidFill>
                  <a:schemeClr val="accent1"/>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BE9AF79-C5C9-C849-A817-A90063794249}"/>
              </a:ext>
            </a:extLst>
          </p:cNvPr>
          <p:cNvSpPr>
            <a:spLocks noGrp="1"/>
          </p:cNvSpPr>
          <p:nvPr>
            <p:ph idx="1"/>
          </p:nvPr>
        </p:nvSpPr>
        <p:spPr>
          <a:xfrm>
            <a:off x="677411" y="1295400"/>
            <a:ext cx="10676388" cy="3863531"/>
          </a:xfrm>
          <a:prstGeom prst="rect">
            <a:avLst/>
          </a:prstGeom>
        </p:spPr>
        <p:txBody>
          <a:bodyPr/>
          <a:lstStyle>
            <a:lvl1pPr>
              <a:buClr>
                <a:schemeClr val="accent6"/>
              </a:buClr>
              <a:defRPr sz="1800">
                <a:solidFill>
                  <a:schemeClr val="tx1"/>
                </a:solidFill>
              </a:defRPr>
            </a:lvl1pPr>
            <a:lvl2pPr>
              <a:buClr>
                <a:schemeClr val="accent1"/>
              </a:buClr>
              <a:defRPr sz="1600">
                <a:solidFill>
                  <a:schemeClr val="tx1"/>
                </a:solidFill>
              </a:defRPr>
            </a:lvl2pPr>
            <a:lvl3pPr>
              <a:defRPr sz="1600">
                <a:solidFill>
                  <a:schemeClr val="tx1"/>
                </a:solidFill>
              </a:defRPr>
            </a:lvl3pPr>
            <a:lvl4pPr>
              <a:buClr>
                <a:schemeClr val="accent1"/>
              </a:buClr>
              <a:defRPr sz="1600">
                <a:solidFill>
                  <a:schemeClr val="tx1"/>
                </a:solidFill>
              </a:defRPr>
            </a:lvl4pPr>
            <a:lvl5pPr>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305E8CFA-06AE-7F4D-99C7-8480ECC4501C}"/>
              </a:ext>
            </a:extLst>
          </p:cNvPr>
          <p:cNvSpPr>
            <a:spLocks noGrp="1"/>
          </p:cNvSpPr>
          <p:nvPr>
            <p:ph type="sldNum" sz="quarter" idx="12"/>
          </p:nvPr>
        </p:nvSpPr>
        <p:spPr>
          <a:xfrm>
            <a:off x="8610600" y="6477000"/>
            <a:ext cx="2743200" cy="244476"/>
          </a:xfrm>
          <a:prstGeom prst="rect">
            <a:avLst/>
          </a:prstGeom>
        </p:spPr>
        <p:txBody>
          <a:bodyPr/>
          <a:lstStyle>
            <a:lvl1pPr algn="r">
              <a:defRPr b="0">
                <a:solidFill>
                  <a:schemeClr val="tx1"/>
                </a:solidFill>
              </a:defRPr>
            </a:lvl1pPr>
          </a:lstStyle>
          <a:p>
            <a:fld id="{39B1BE3B-C2F6-264F-9323-BF4694FCCE6D}" type="slidenum">
              <a:rPr lang="en-US" smtClean="0"/>
              <a:pPr/>
              <a:t>‹#›</a:t>
            </a:fld>
            <a:endParaRPr lang="en-US" dirty="0"/>
          </a:p>
        </p:txBody>
      </p:sp>
      <p:sp>
        <p:nvSpPr>
          <p:cNvPr id="12" name="Linie">
            <a:extLst>
              <a:ext uri="{FF2B5EF4-FFF2-40B4-BE49-F238E27FC236}">
                <a16:creationId xmlns:a16="http://schemas.microsoft.com/office/drawing/2014/main" id="{E0C5D0C1-36A6-5541-8854-7C09D909F1F3}"/>
              </a:ext>
            </a:extLst>
          </p:cNvPr>
          <p:cNvSpPr/>
          <p:nvPr userDrawn="1"/>
        </p:nvSpPr>
        <p:spPr>
          <a:xfrm>
            <a:off x="-10974" y="914400"/>
            <a:ext cx="12213947" cy="1"/>
          </a:xfrm>
          <a:prstGeom prst="line">
            <a:avLst/>
          </a:prstGeom>
          <a:ln w="19050">
            <a:solidFill>
              <a:schemeClr val="tx2">
                <a:alpha val="49804"/>
              </a:schemeClr>
            </a:solidFill>
            <a:miter lim="400000"/>
          </a:ln>
        </p:spPr>
        <p:txBody>
          <a:bodyPr lIns="35719" tIns="35719" rIns="35719" bIns="35719" anchor="ctr"/>
          <a:lstStyle/>
          <a:p>
            <a:pPr algn="ctr">
              <a:lnSpc>
                <a:spcPct val="100000"/>
              </a:lnSpc>
              <a:defRPr sz="3000" b="0">
                <a:effectLst>
                  <a:outerShdw blurRad="38100" dist="12700" dir="5400000" rotWithShape="0">
                    <a:srgbClr val="000000">
                      <a:alpha val="50000"/>
                    </a:srgbClr>
                  </a:outerShdw>
                </a:effectLst>
              </a:defRPr>
            </a:pPr>
            <a:endParaRPr sz="1500"/>
          </a:p>
        </p:txBody>
      </p:sp>
      <p:sp>
        <p:nvSpPr>
          <p:cNvPr id="13" name="Date Placeholder 2"/>
          <p:cNvSpPr>
            <a:spLocks noGrp="1"/>
          </p:cNvSpPr>
          <p:nvPr>
            <p:ph type="dt" sz="half" idx="10"/>
          </p:nvPr>
        </p:nvSpPr>
        <p:spPr>
          <a:xfrm>
            <a:off x="609600" y="6477000"/>
            <a:ext cx="2844800" cy="244481"/>
          </a:xfrm>
        </p:spPr>
        <p:txBody>
          <a:bodyPr/>
          <a:lstStyle/>
          <a:p>
            <a:endParaRPr lang="en-US" dirty="0">
              <a:solidFill>
                <a:prstClr val="black">
                  <a:tint val="75000"/>
                </a:prstClr>
              </a:solidFill>
            </a:endParaRPr>
          </a:p>
        </p:txBody>
      </p:sp>
      <p:sp>
        <p:nvSpPr>
          <p:cNvPr id="14" name="Footer Placeholder 3"/>
          <p:cNvSpPr>
            <a:spLocks noGrp="1"/>
          </p:cNvSpPr>
          <p:nvPr>
            <p:ph type="ftr" sz="quarter" idx="11"/>
          </p:nvPr>
        </p:nvSpPr>
        <p:spPr>
          <a:xfrm>
            <a:off x="4165600" y="6477000"/>
            <a:ext cx="3860800" cy="244481"/>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43771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C1C4672-8058-534A-861C-4744969128CC}"/>
              </a:ext>
            </a:extLst>
          </p:cNvPr>
          <p:cNvSpPr>
            <a:spLocks noGrp="1"/>
          </p:cNvSpPr>
          <p:nvPr>
            <p:ph type="title"/>
          </p:nvPr>
        </p:nvSpPr>
        <p:spPr>
          <a:xfrm>
            <a:off x="677412" y="1709739"/>
            <a:ext cx="10515599" cy="1500187"/>
          </a:xfrm>
        </p:spPr>
        <p:txBody>
          <a:bodyPr anchor="t" anchorCtr="0">
            <a:normAutofit/>
          </a:bodyPr>
          <a:lstStyle>
            <a:lvl1pPr>
              <a:defRPr sz="3600" b="0">
                <a:solidFill>
                  <a:schemeClr val="bg1"/>
                </a:solidFill>
              </a:defRPr>
            </a:lvl1pPr>
          </a:lstStyle>
          <a:p>
            <a:endParaRPr lang="en-US" dirty="0"/>
          </a:p>
        </p:txBody>
      </p:sp>
      <p:sp>
        <p:nvSpPr>
          <p:cNvPr id="9" name="Text Placeholder 2">
            <a:extLst>
              <a:ext uri="{FF2B5EF4-FFF2-40B4-BE49-F238E27FC236}">
                <a16:creationId xmlns:a16="http://schemas.microsoft.com/office/drawing/2014/main" id="{77F927D3-511D-F148-A309-EBFF46B90711}"/>
              </a:ext>
            </a:extLst>
          </p:cNvPr>
          <p:cNvSpPr>
            <a:spLocks noGrp="1"/>
          </p:cNvSpPr>
          <p:nvPr>
            <p:ph type="body" idx="1"/>
          </p:nvPr>
        </p:nvSpPr>
        <p:spPr>
          <a:xfrm>
            <a:off x="677412" y="3429000"/>
            <a:ext cx="10515600" cy="1500187"/>
          </a:xfrm>
          <a:prstGeom prst="rect">
            <a:avLst/>
          </a:prstGeom>
        </p:spPr>
        <p:txBody>
          <a:bodyPr>
            <a:noAutofit/>
          </a:bodyPr>
          <a:lstStyle>
            <a:lvl1pPr marL="0" indent="0">
              <a:buNone/>
              <a:defRPr sz="2000">
                <a:solidFill>
                  <a:schemeClr val="accent1">
                    <a:lumMod val="40000"/>
                    <a:lumOff val="60000"/>
                  </a:schemeClr>
                </a:solidFill>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endParaRPr lang="en-US" dirty="0"/>
          </a:p>
        </p:txBody>
      </p:sp>
      <p:sp>
        <p:nvSpPr>
          <p:cNvPr id="10" name="Linie">
            <a:extLst>
              <a:ext uri="{FF2B5EF4-FFF2-40B4-BE49-F238E27FC236}">
                <a16:creationId xmlns:a16="http://schemas.microsoft.com/office/drawing/2014/main" id="{7D715AC6-8EF9-884E-B8C6-6BC914D0C88D}"/>
              </a:ext>
            </a:extLst>
          </p:cNvPr>
          <p:cNvSpPr/>
          <p:nvPr userDrawn="1"/>
        </p:nvSpPr>
        <p:spPr>
          <a:xfrm>
            <a:off x="-10974" y="914400"/>
            <a:ext cx="12213947" cy="1"/>
          </a:xfrm>
          <a:prstGeom prst="line">
            <a:avLst/>
          </a:prstGeom>
          <a:ln w="12700">
            <a:solidFill>
              <a:schemeClr val="bg2">
                <a:alpha val="50000"/>
              </a:schemeClr>
            </a:solidFill>
            <a:miter lim="400000"/>
          </a:ln>
        </p:spPr>
        <p:txBody>
          <a:bodyPr lIns="35719" tIns="35719" rIns="35719" bIns="35719" anchor="ctr"/>
          <a:lstStyle/>
          <a:p>
            <a:pPr algn="ctr">
              <a:defRPr sz="3000" b="0">
                <a:effectLst>
                  <a:outerShdw blurRad="38100" dist="12700" dir="5400000" rotWithShape="0">
                    <a:srgbClr val="000000">
                      <a:alpha val="50000"/>
                    </a:srgbClr>
                  </a:outerShdw>
                </a:effectLst>
              </a:defRPr>
            </a:pPr>
            <a:endParaRPr sz="1500">
              <a:solidFill>
                <a:srgbClr val="3C3C3C"/>
              </a:solidFill>
              <a:effectLst>
                <a:outerShdw blurRad="38100" dist="12700" dir="5400000" rotWithShape="0">
                  <a:srgbClr val="000000">
                    <a:alpha val="50000"/>
                  </a:srgbClr>
                </a:outerShdw>
              </a:effectLst>
            </a:endParaRPr>
          </a:p>
        </p:txBody>
      </p:sp>
      <p:sp>
        <p:nvSpPr>
          <p:cNvPr id="11" name="Linie">
            <a:extLst>
              <a:ext uri="{FF2B5EF4-FFF2-40B4-BE49-F238E27FC236}">
                <a16:creationId xmlns:a16="http://schemas.microsoft.com/office/drawing/2014/main" id="{2CBFCAC8-7FA1-0E41-8654-C7CADBB67DD8}"/>
              </a:ext>
            </a:extLst>
          </p:cNvPr>
          <p:cNvSpPr/>
          <p:nvPr userDrawn="1"/>
        </p:nvSpPr>
        <p:spPr>
          <a:xfrm>
            <a:off x="677412" y="3209926"/>
            <a:ext cx="900479" cy="0"/>
          </a:xfrm>
          <a:prstGeom prst="line">
            <a:avLst/>
          </a:prstGeom>
          <a:ln w="63500">
            <a:solidFill>
              <a:schemeClr val="bg2">
                <a:alpha val="50000"/>
              </a:schemeClr>
            </a:solidFill>
            <a:miter lim="400000"/>
          </a:ln>
        </p:spPr>
        <p:txBody>
          <a:bodyPr lIns="35719" tIns="35719" rIns="35719" bIns="35719" anchor="ctr"/>
          <a:lstStyle/>
          <a:p>
            <a:pPr algn="ctr">
              <a:defRPr sz="3000" b="0">
                <a:effectLst>
                  <a:outerShdw blurRad="38100" dist="12700" dir="5400000" rotWithShape="0">
                    <a:srgbClr val="000000">
                      <a:alpha val="50000"/>
                    </a:srgbClr>
                  </a:outerShdw>
                </a:effectLst>
              </a:defRPr>
            </a:pPr>
            <a:endParaRPr sz="1500">
              <a:solidFill>
                <a:srgbClr val="3C3C3C"/>
              </a:solidFill>
              <a:effectLst>
                <a:outerShdw blurRad="38100" dist="12700" dir="5400000" rotWithShape="0">
                  <a:srgbClr val="000000">
                    <a:alpha val="50000"/>
                  </a:srgbClr>
                </a:outerShdw>
              </a:effectLst>
            </a:endParaRPr>
          </a:p>
        </p:txBody>
      </p:sp>
      <p:pic>
        <p:nvPicPr>
          <p:cNvPr id="12" name="Picture 11">
            <a:extLst>
              <a:ext uri="{FF2B5EF4-FFF2-40B4-BE49-F238E27FC236}">
                <a16:creationId xmlns:a16="http://schemas.microsoft.com/office/drawing/2014/main" id="{442EAB06-6595-C44B-9CBD-B28F990B308E}"/>
              </a:ext>
            </a:extLst>
          </p:cNvPr>
          <p:cNvPicPr>
            <a:picLocks noChangeAspect="1"/>
          </p:cNvPicPr>
          <p:nvPr userDrawn="1"/>
        </p:nvPicPr>
        <p:blipFill>
          <a:blip r:embed="rId3">
            <a:alphaModFix amt="35000"/>
            <a:extLst>
              <a:ext uri="{28A0092B-C50C-407E-A947-70E740481C1C}">
                <a14:useLocalDpi xmlns:a14="http://schemas.microsoft.com/office/drawing/2010/main"/>
              </a:ext>
            </a:extLst>
          </a:blip>
          <a:stretch>
            <a:fillRect/>
          </a:stretch>
        </p:blipFill>
        <p:spPr>
          <a:xfrm rot="21135566">
            <a:off x="3015989" y="4326939"/>
            <a:ext cx="10417468" cy="4970102"/>
          </a:xfrm>
          <a:prstGeom prst="rect">
            <a:avLst/>
          </a:prstGeom>
        </p:spPr>
      </p:pic>
    </p:spTree>
    <p:extLst>
      <p:ext uri="{BB962C8B-B14F-4D97-AF65-F5344CB8AC3E}">
        <p14:creationId xmlns:p14="http://schemas.microsoft.com/office/powerpoint/2010/main" val="3478867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39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50272A3-0D7F-D442-BE4B-9210511C3096}"/>
              </a:ext>
            </a:extLst>
          </p:cNvPr>
          <p:cNvSpPr>
            <a:spLocks noGrp="1"/>
          </p:cNvSpPr>
          <p:nvPr>
            <p:ph type="title"/>
          </p:nvPr>
        </p:nvSpPr>
        <p:spPr>
          <a:xfrm>
            <a:off x="677413" y="236238"/>
            <a:ext cx="9533388" cy="669919"/>
          </a:xfrm>
        </p:spPr>
        <p:txBody>
          <a:bodyPr anchor="t" anchorCtr="0">
            <a:normAutofit/>
          </a:bodyPr>
          <a:lstStyle>
            <a:lvl1pPr>
              <a:defRPr sz="2400" b="0">
                <a:solidFill>
                  <a:schemeClr val="accent1"/>
                </a:solidFill>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305E8CFA-06AE-7F4D-99C7-8480ECC4501C}"/>
              </a:ext>
            </a:extLst>
          </p:cNvPr>
          <p:cNvSpPr>
            <a:spLocks noGrp="1"/>
          </p:cNvSpPr>
          <p:nvPr>
            <p:ph type="sldNum" sz="quarter" idx="12"/>
          </p:nvPr>
        </p:nvSpPr>
        <p:spPr>
          <a:xfrm>
            <a:off x="8610600" y="6477000"/>
            <a:ext cx="2743200" cy="244476"/>
          </a:xfrm>
          <a:prstGeom prst="rect">
            <a:avLst/>
          </a:prstGeom>
        </p:spPr>
        <p:txBody>
          <a:bodyPr/>
          <a:lstStyle>
            <a:lvl1pPr algn="r">
              <a:defRPr b="0">
                <a:solidFill>
                  <a:schemeClr val="tx1"/>
                </a:solidFill>
              </a:defRPr>
            </a:lvl1pPr>
          </a:lstStyle>
          <a:p>
            <a:fld id="{39B1BE3B-C2F6-264F-9323-BF4694FCCE6D}" type="slidenum">
              <a:rPr lang="en-US" smtClean="0"/>
              <a:pPr/>
              <a:t>‹#›</a:t>
            </a:fld>
            <a:endParaRPr lang="en-US" dirty="0"/>
          </a:p>
        </p:txBody>
      </p:sp>
      <p:sp>
        <p:nvSpPr>
          <p:cNvPr id="12" name="Linie">
            <a:extLst>
              <a:ext uri="{FF2B5EF4-FFF2-40B4-BE49-F238E27FC236}">
                <a16:creationId xmlns:a16="http://schemas.microsoft.com/office/drawing/2014/main" id="{E0C5D0C1-36A6-5541-8854-7C09D909F1F3}"/>
              </a:ext>
            </a:extLst>
          </p:cNvPr>
          <p:cNvSpPr/>
          <p:nvPr userDrawn="1"/>
        </p:nvSpPr>
        <p:spPr>
          <a:xfrm>
            <a:off x="-10974" y="914400"/>
            <a:ext cx="12213947" cy="1"/>
          </a:xfrm>
          <a:prstGeom prst="line">
            <a:avLst/>
          </a:prstGeom>
          <a:ln w="19050">
            <a:solidFill>
              <a:schemeClr val="tx2">
                <a:alpha val="49804"/>
              </a:schemeClr>
            </a:solidFill>
            <a:miter lim="400000"/>
          </a:ln>
        </p:spPr>
        <p:txBody>
          <a:bodyPr lIns="35719" tIns="35719" rIns="35719" bIns="35719" anchor="ctr"/>
          <a:lstStyle/>
          <a:p>
            <a:pPr algn="ctr">
              <a:lnSpc>
                <a:spcPct val="100000"/>
              </a:lnSpc>
              <a:defRPr sz="3000" b="0">
                <a:effectLst>
                  <a:outerShdw blurRad="38100" dist="12700" dir="5400000" rotWithShape="0">
                    <a:srgbClr val="000000">
                      <a:alpha val="50000"/>
                    </a:srgbClr>
                  </a:outerShdw>
                </a:effectLst>
              </a:defRPr>
            </a:pPr>
            <a:endParaRPr sz="1500"/>
          </a:p>
        </p:txBody>
      </p:sp>
      <p:sp>
        <p:nvSpPr>
          <p:cNvPr id="8" name="Date Placeholder 2"/>
          <p:cNvSpPr>
            <a:spLocks noGrp="1"/>
          </p:cNvSpPr>
          <p:nvPr>
            <p:ph type="dt" sz="half" idx="10"/>
          </p:nvPr>
        </p:nvSpPr>
        <p:spPr>
          <a:xfrm>
            <a:off x="609600" y="6477000"/>
            <a:ext cx="2844800" cy="244481"/>
          </a:xfrm>
        </p:spPr>
        <p:txBody>
          <a:bodyPr/>
          <a:lstStyle/>
          <a:p>
            <a:endParaRPr lang="en-US" dirty="0">
              <a:solidFill>
                <a:prstClr val="black">
                  <a:tint val="75000"/>
                </a:prstClr>
              </a:solidFill>
            </a:endParaRPr>
          </a:p>
        </p:txBody>
      </p:sp>
      <p:sp>
        <p:nvSpPr>
          <p:cNvPr id="13" name="Footer Placeholder 3"/>
          <p:cNvSpPr>
            <a:spLocks noGrp="1"/>
          </p:cNvSpPr>
          <p:nvPr>
            <p:ph type="ftr" sz="quarter" idx="11"/>
          </p:nvPr>
        </p:nvSpPr>
        <p:spPr>
          <a:xfrm>
            <a:off x="4165600" y="6477000"/>
            <a:ext cx="3860800" cy="244481"/>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649130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AEC727-4940-EE42-B7D6-96A7D7A22C36}"/>
              </a:ext>
            </a:extLst>
          </p:cNvPr>
          <p:cNvSpPr>
            <a:spLocks noGrp="1"/>
          </p:cNvSpPr>
          <p:nvPr>
            <p:ph sz="half" idx="1" hasCustomPrompt="1"/>
          </p:nvPr>
        </p:nvSpPr>
        <p:spPr>
          <a:xfrm>
            <a:off x="677411" y="1295400"/>
            <a:ext cx="5190718" cy="3863531"/>
          </a:xfrm>
          <a:prstGeom prst="rect">
            <a:avLst/>
          </a:prstGeom>
        </p:spPr>
        <p:txBody>
          <a:bodyPr/>
          <a:lstStyle>
            <a:lvl1pPr>
              <a:defRPr sz="18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814DA08-D3D7-9C4A-B581-F95CB89C11DF}"/>
              </a:ext>
            </a:extLst>
          </p:cNvPr>
          <p:cNvSpPr>
            <a:spLocks noGrp="1"/>
          </p:cNvSpPr>
          <p:nvPr>
            <p:ph sz="half" idx="2"/>
          </p:nvPr>
        </p:nvSpPr>
        <p:spPr>
          <a:xfrm>
            <a:off x="6163082" y="1292352"/>
            <a:ext cx="5190718" cy="386353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F863D5EA-F6B6-4F4D-B397-0997BAD6122C}"/>
              </a:ext>
            </a:extLst>
          </p:cNvPr>
          <p:cNvSpPr txBox="1">
            <a:spLocks/>
          </p:cNvSpPr>
          <p:nvPr userDrawn="1"/>
        </p:nvSpPr>
        <p:spPr>
          <a:xfrm>
            <a:off x="677413" y="236238"/>
            <a:ext cx="9533388" cy="669919"/>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700" b="1" kern="1200">
                <a:solidFill>
                  <a:srgbClr val="006D74"/>
                </a:solidFill>
                <a:latin typeface="+mj-lt"/>
                <a:ea typeface="+mj-ea"/>
                <a:cs typeface="+mj-cs"/>
              </a:defRPr>
            </a:lvl1pPr>
          </a:lstStyle>
          <a:p>
            <a:r>
              <a:rPr lang="en-US" sz="2400" b="0" dirty="0">
                <a:solidFill>
                  <a:schemeClr val="accent1"/>
                </a:solidFill>
              </a:rPr>
              <a:t>Click to edit Master title style</a:t>
            </a:r>
          </a:p>
        </p:txBody>
      </p:sp>
      <p:sp>
        <p:nvSpPr>
          <p:cNvPr id="14" name="Slide Number Placeholder 5">
            <a:extLst>
              <a:ext uri="{FF2B5EF4-FFF2-40B4-BE49-F238E27FC236}">
                <a16:creationId xmlns:a16="http://schemas.microsoft.com/office/drawing/2014/main" id="{95E01C5A-A7E0-4E87-9609-1CDFD772840E}"/>
              </a:ext>
            </a:extLst>
          </p:cNvPr>
          <p:cNvSpPr>
            <a:spLocks noGrp="1"/>
          </p:cNvSpPr>
          <p:nvPr>
            <p:ph type="sldNum" sz="quarter" idx="12"/>
          </p:nvPr>
        </p:nvSpPr>
        <p:spPr>
          <a:xfrm>
            <a:off x="8610600" y="6477000"/>
            <a:ext cx="2743200" cy="244476"/>
          </a:xfrm>
          <a:prstGeom prst="rect">
            <a:avLst/>
          </a:prstGeom>
        </p:spPr>
        <p:txBody>
          <a:bodyPr/>
          <a:lstStyle>
            <a:lvl1pPr algn="r">
              <a:defRPr b="0">
                <a:solidFill>
                  <a:schemeClr val="tx1"/>
                </a:solidFill>
              </a:defRPr>
            </a:lvl1pPr>
          </a:lstStyle>
          <a:p>
            <a:fld id="{39B1BE3B-C2F6-264F-9323-BF4694FCCE6D}" type="slidenum">
              <a:rPr lang="en-US" smtClean="0"/>
              <a:pPr/>
              <a:t>‹#›</a:t>
            </a:fld>
            <a:endParaRPr lang="en-US" dirty="0"/>
          </a:p>
        </p:txBody>
      </p:sp>
      <p:sp>
        <p:nvSpPr>
          <p:cNvPr id="15" name="Linie">
            <a:extLst>
              <a:ext uri="{FF2B5EF4-FFF2-40B4-BE49-F238E27FC236}">
                <a16:creationId xmlns:a16="http://schemas.microsoft.com/office/drawing/2014/main" id="{48A26A32-C46D-45DF-86BE-F4C8E7843D56}"/>
              </a:ext>
            </a:extLst>
          </p:cNvPr>
          <p:cNvSpPr/>
          <p:nvPr userDrawn="1"/>
        </p:nvSpPr>
        <p:spPr>
          <a:xfrm>
            <a:off x="-10974" y="914400"/>
            <a:ext cx="12213947" cy="1"/>
          </a:xfrm>
          <a:prstGeom prst="line">
            <a:avLst/>
          </a:prstGeom>
          <a:ln w="19050">
            <a:solidFill>
              <a:schemeClr val="tx2">
                <a:alpha val="49804"/>
              </a:schemeClr>
            </a:solidFill>
            <a:miter lim="400000"/>
          </a:ln>
        </p:spPr>
        <p:txBody>
          <a:bodyPr lIns="35719" tIns="35719" rIns="35719" bIns="35719" anchor="ctr"/>
          <a:lstStyle/>
          <a:p>
            <a:pPr algn="ctr">
              <a:lnSpc>
                <a:spcPct val="100000"/>
              </a:lnSpc>
              <a:defRPr sz="3000" b="0">
                <a:effectLst>
                  <a:outerShdw blurRad="38100" dist="12700" dir="5400000" rotWithShape="0">
                    <a:srgbClr val="000000">
                      <a:alpha val="50000"/>
                    </a:srgbClr>
                  </a:outerShdw>
                </a:effectLst>
              </a:defRPr>
            </a:pPr>
            <a:endParaRPr sz="1500"/>
          </a:p>
        </p:txBody>
      </p:sp>
      <p:sp>
        <p:nvSpPr>
          <p:cNvPr id="9" name="Date Placeholder 2"/>
          <p:cNvSpPr>
            <a:spLocks noGrp="1"/>
          </p:cNvSpPr>
          <p:nvPr>
            <p:ph type="dt" sz="half" idx="10"/>
          </p:nvPr>
        </p:nvSpPr>
        <p:spPr>
          <a:xfrm>
            <a:off x="609600" y="6477000"/>
            <a:ext cx="2844800" cy="244481"/>
          </a:xfrm>
        </p:spPr>
        <p:txBody>
          <a:bodyPr/>
          <a:lstStyle/>
          <a:p>
            <a:endParaRPr lang="en-US" dirty="0">
              <a:solidFill>
                <a:prstClr val="black">
                  <a:tint val="75000"/>
                </a:prstClr>
              </a:solidFill>
            </a:endParaRPr>
          </a:p>
        </p:txBody>
      </p:sp>
      <p:sp>
        <p:nvSpPr>
          <p:cNvPr id="12" name="Footer Placeholder 3"/>
          <p:cNvSpPr>
            <a:spLocks noGrp="1"/>
          </p:cNvSpPr>
          <p:nvPr>
            <p:ph type="ftr" sz="quarter" idx="11"/>
          </p:nvPr>
        </p:nvSpPr>
        <p:spPr>
          <a:xfrm>
            <a:off x="4165600" y="6477000"/>
            <a:ext cx="3860800" cy="244481"/>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2837365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D78B8C-177B-E34D-87F7-E30305F2E324}"/>
              </a:ext>
            </a:extLst>
          </p:cNvPr>
          <p:cNvSpPr/>
          <p:nvPr userDrawn="1"/>
        </p:nvSpPr>
        <p:spPr>
          <a:xfrm>
            <a:off x="-10974" y="0"/>
            <a:ext cx="12213948"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11" name="Picture 10">
            <a:extLst>
              <a:ext uri="{FF2B5EF4-FFF2-40B4-BE49-F238E27FC236}">
                <a16:creationId xmlns:a16="http://schemas.microsoft.com/office/drawing/2014/main" id="{F7F08DD5-FA9E-1B47-8C6E-D601131D30FF}"/>
              </a:ext>
            </a:extLst>
          </p:cNvPr>
          <p:cNvPicPr>
            <a:picLocks noChangeAspect="1"/>
          </p:cNvPicPr>
          <p:nvPr userDrawn="1"/>
        </p:nvPicPr>
        <p:blipFill>
          <a:blip r:embed="rId3" cstate="screen">
            <a:alphaModFix amt="35000"/>
            <a:extLst>
              <a:ext uri="{28A0092B-C50C-407E-A947-70E740481C1C}">
                <a14:useLocalDpi xmlns:a14="http://schemas.microsoft.com/office/drawing/2010/main"/>
              </a:ext>
            </a:extLst>
          </a:blip>
          <a:stretch>
            <a:fillRect/>
          </a:stretch>
        </p:blipFill>
        <p:spPr>
          <a:xfrm rot="21135566">
            <a:off x="6469818" y="2255895"/>
            <a:ext cx="6815814" cy="3251778"/>
          </a:xfrm>
          <a:prstGeom prst="rect">
            <a:avLst/>
          </a:prstGeom>
        </p:spPr>
      </p:pic>
      <p:pic>
        <p:nvPicPr>
          <p:cNvPr id="12" name="Picture 11">
            <a:extLst>
              <a:ext uri="{FF2B5EF4-FFF2-40B4-BE49-F238E27FC236}">
                <a16:creationId xmlns:a16="http://schemas.microsoft.com/office/drawing/2014/main" id="{13D6A14A-5ED7-D241-8747-1F7C84A9C3F5}"/>
              </a:ext>
            </a:extLst>
          </p:cNvPr>
          <p:cNvPicPr>
            <a:picLocks noChangeAspect="1"/>
          </p:cNvPicPr>
          <p:nvPr userDrawn="1"/>
        </p:nvPicPr>
        <p:blipFill>
          <a:blip r:embed="rId3" cstate="screen">
            <a:alphaModFix amt="15000"/>
            <a:extLst>
              <a:ext uri="{28A0092B-C50C-407E-A947-70E740481C1C}">
                <a14:useLocalDpi xmlns:a14="http://schemas.microsoft.com/office/drawing/2010/main"/>
              </a:ext>
            </a:extLst>
          </a:blip>
          <a:stretch>
            <a:fillRect/>
          </a:stretch>
        </p:blipFill>
        <p:spPr>
          <a:xfrm flipH="1">
            <a:off x="-4885573" y="1811736"/>
            <a:ext cx="8687365" cy="4476475"/>
          </a:xfrm>
          <a:prstGeom prst="rect">
            <a:avLst/>
          </a:prstGeom>
        </p:spPr>
      </p:pic>
      <p:pic>
        <p:nvPicPr>
          <p:cNvPr id="13" name="Picture 12">
            <a:extLst>
              <a:ext uri="{FF2B5EF4-FFF2-40B4-BE49-F238E27FC236}">
                <a16:creationId xmlns:a16="http://schemas.microsoft.com/office/drawing/2014/main" id="{1C150CB4-DB51-844C-A74A-3D4940F9CF0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4648" y="3209926"/>
            <a:ext cx="13092852" cy="3724274"/>
          </a:xfrm>
          <a:prstGeom prst="rect">
            <a:avLst/>
          </a:prstGeom>
        </p:spPr>
      </p:pic>
      <p:sp>
        <p:nvSpPr>
          <p:cNvPr id="14" name="Title 1">
            <a:extLst>
              <a:ext uri="{FF2B5EF4-FFF2-40B4-BE49-F238E27FC236}">
                <a16:creationId xmlns:a16="http://schemas.microsoft.com/office/drawing/2014/main" id="{55E49508-9F46-EE47-8245-9F840F2F4960}"/>
              </a:ext>
            </a:extLst>
          </p:cNvPr>
          <p:cNvSpPr>
            <a:spLocks noGrp="1"/>
          </p:cNvSpPr>
          <p:nvPr>
            <p:ph type="title"/>
          </p:nvPr>
        </p:nvSpPr>
        <p:spPr>
          <a:xfrm>
            <a:off x="677412" y="1250003"/>
            <a:ext cx="10676388" cy="1740846"/>
          </a:xfrm>
        </p:spPr>
        <p:txBody>
          <a:bodyPr anchor="t" anchorCtr="0">
            <a:noAutofit/>
          </a:bodyPr>
          <a:lstStyle>
            <a:lvl1pPr>
              <a:lnSpc>
                <a:spcPct val="120000"/>
              </a:lnSpc>
              <a:defRPr sz="2800" b="0" i="0">
                <a:solidFill>
                  <a:schemeClr val="bg1"/>
                </a:solidFill>
                <a:latin typeface="+mj-lt"/>
                <a:ea typeface="Helvetica Neue Light" panose="02000403000000020004" pitchFamily="2" charset="0"/>
              </a:defRPr>
            </a:lvl1pPr>
          </a:lstStyle>
          <a:p>
            <a:endParaRPr lang="en-US" dirty="0"/>
          </a:p>
        </p:txBody>
      </p:sp>
      <p:sp>
        <p:nvSpPr>
          <p:cNvPr id="15" name="Text Placeholder 2">
            <a:extLst>
              <a:ext uri="{FF2B5EF4-FFF2-40B4-BE49-F238E27FC236}">
                <a16:creationId xmlns:a16="http://schemas.microsoft.com/office/drawing/2014/main" id="{27F31C3A-4EA0-7D42-B322-77F53897AD0F}"/>
              </a:ext>
            </a:extLst>
          </p:cNvPr>
          <p:cNvSpPr>
            <a:spLocks noGrp="1"/>
          </p:cNvSpPr>
          <p:nvPr>
            <p:ph type="body" idx="1"/>
          </p:nvPr>
        </p:nvSpPr>
        <p:spPr>
          <a:xfrm>
            <a:off x="1577891" y="3896415"/>
            <a:ext cx="3890600" cy="1013909"/>
          </a:xfrm>
          <a:prstGeom prst="rect">
            <a:avLst/>
          </a:prstGeom>
        </p:spPr>
        <p:txBody>
          <a:bodyPr>
            <a:noAutofit/>
          </a:bodyPr>
          <a:lstStyle>
            <a:lvl1pPr marL="0" indent="0">
              <a:buNone/>
              <a:defRPr sz="1400">
                <a:solidFill>
                  <a:schemeClr val="tx1"/>
                </a:solidFill>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endParaRPr lang="en-US" dirty="0"/>
          </a:p>
        </p:txBody>
      </p:sp>
      <p:sp>
        <p:nvSpPr>
          <p:cNvPr id="17" name="Rectangle 16">
            <a:extLst>
              <a:ext uri="{FF2B5EF4-FFF2-40B4-BE49-F238E27FC236}">
                <a16:creationId xmlns:a16="http://schemas.microsoft.com/office/drawing/2014/main" id="{9AD159C3-493E-0440-A3BF-040C0F358DBC}"/>
              </a:ext>
            </a:extLst>
          </p:cNvPr>
          <p:cNvSpPr/>
          <p:nvPr userDrawn="1"/>
        </p:nvSpPr>
        <p:spPr>
          <a:xfrm>
            <a:off x="677412" y="3896414"/>
            <a:ext cx="629907" cy="6298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Text Placeholder 2">
            <a:extLst>
              <a:ext uri="{FF2B5EF4-FFF2-40B4-BE49-F238E27FC236}">
                <a16:creationId xmlns:a16="http://schemas.microsoft.com/office/drawing/2014/main" id="{4DAAEB0C-271A-F146-9395-AB94FD68BC1F}"/>
              </a:ext>
            </a:extLst>
          </p:cNvPr>
          <p:cNvSpPr>
            <a:spLocks noGrp="1"/>
          </p:cNvSpPr>
          <p:nvPr>
            <p:ph type="body" idx="13"/>
          </p:nvPr>
        </p:nvSpPr>
        <p:spPr>
          <a:xfrm>
            <a:off x="1577891" y="5432607"/>
            <a:ext cx="3890600" cy="1013909"/>
          </a:xfrm>
          <a:prstGeom prst="rect">
            <a:avLst/>
          </a:prstGeom>
        </p:spPr>
        <p:txBody>
          <a:bodyPr>
            <a:noAutofit/>
          </a:bodyPr>
          <a:lstStyle>
            <a:lvl1pPr marL="0" indent="0">
              <a:buNone/>
              <a:defRPr sz="1400">
                <a:solidFill>
                  <a:schemeClr val="tx1"/>
                </a:solidFill>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endParaRPr lang="en-US" dirty="0"/>
          </a:p>
        </p:txBody>
      </p:sp>
      <p:sp>
        <p:nvSpPr>
          <p:cNvPr id="19" name="Rectangle 18">
            <a:extLst>
              <a:ext uri="{FF2B5EF4-FFF2-40B4-BE49-F238E27FC236}">
                <a16:creationId xmlns:a16="http://schemas.microsoft.com/office/drawing/2014/main" id="{F8DBE626-BC98-8E43-A0EE-D96D2EDF028E}"/>
              </a:ext>
            </a:extLst>
          </p:cNvPr>
          <p:cNvSpPr/>
          <p:nvPr userDrawn="1"/>
        </p:nvSpPr>
        <p:spPr>
          <a:xfrm>
            <a:off x="677412" y="5432606"/>
            <a:ext cx="629907" cy="6298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 name="Text Placeholder 2">
            <a:extLst>
              <a:ext uri="{FF2B5EF4-FFF2-40B4-BE49-F238E27FC236}">
                <a16:creationId xmlns:a16="http://schemas.microsoft.com/office/drawing/2014/main" id="{91798075-C18D-BD43-89DE-EF66E4C189A7}"/>
              </a:ext>
            </a:extLst>
          </p:cNvPr>
          <p:cNvSpPr>
            <a:spLocks noGrp="1"/>
          </p:cNvSpPr>
          <p:nvPr>
            <p:ph type="body" idx="14"/>
          </p:nvPr>
        </p:nvSpPr>
        <p:spPr>
          <a:xfrm>
            <a:off x="7463200" y="3896415"/>
            <a:ext cx="3890600" cy="1013909"/>
          </a:xfrm>
          <a:prstGeom prst="rect">
            <a:avLst/>
          </a:prstGeom>
        </p:spPr>
        <p:txBody>
          <a:bodyPr>
            <a:noAutofit/>
          </a:bodyPr>
          <a:lstStyle>
            <a:lvl1pPr marL="0" indent="0">
              <a:buNone/>
              <a:defRPr sz="1400">
                <a:solidFill>
                  <a:schemeClr val="tx1"/>
                </a:solidFill>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endParaRPr lang="en-US" dirty="0"/>
          </a:p>
        </p:txBody>
      </p:sp>
      <p:sp>
        <p:nvSpPr>
          <p:cNvPr id="21" name="Rectangle 20">
            <a:extLst>
              <a:ext uri="{FF2B5EF4-FFF2-40B4-BE49-F238E27FC236}">
                <a16:creationId xmlns:a16="http://schemas.microsoft.com/office/drawing/2014/main" id="{4F96BEA9-A7AF-CC4F-A130-323A6E79C395}"/>
              </a:ext>
            </a:extLst>
          </p:cNvPr>
          <p:cNvSpPr/>
          <p:nvPr userDrawn="1"/>
        </p:nvSpPr>
        <p:spPr>
          <a:xfrm>
            <a:off x="6562721" y="3896414"/>
            <a:ext cx="629907" cy="6298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 name="Text Placeholder 2">
            <a:extLst>
              <a:ext uri="{FF2B5EF4-FFF2-40B4-BE49-F238E27FC236}">
                <a16:creationId xmlns:a16="http://schemas.microsoft.com/office/drawing/2014/main" id="{23B83AF3-2AD2-CE4F-A73C-777B6F27671F}"/>
              </a:ext>
            </a:extLst>
          </p:cNvPr>
          <p:cNvSpPr>
            <a:spLocks noGrp="1"/>
          </p:cNvSpPr>
          <p:nvPr>
            <p:ph type="body" idx="15"/>
          </p:nvPr>
        </p:nvSpPr>
        <p:spPr>
          <a:xfrm>
            <a:off x="7463200" y="5432607"/>
            <a:ext cx="3890600" cy="1013909"/>
          </a:xfrm>
          <a:prstGeom prst="rect">
            <a:avLst/>
          </a:prstGeom>
        </p:spPr>
        <p:txBody>
          <a:bodyPr>
            <a:noAutofit/>
          </a:bodyPr>
          <a:lstStyle>
            <a:lvl1pPr marL="0" indent="0">
              <a:buNone/>
              <a:defRPr sz="1400">
                <a:solidFill>
                  <a:schemeClr val="tx1"/>
                </a:solidFill>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endParaRPr lang="en-US" dirty="0"/>
          </a:p>
        </p:txBody>
      </p:sp>
      <p:sp>
        <p:nvSpPr>
          <p:cNvPr id="23" name="Rectangle 22">
            <a:extLst>
              <a:ext uri="{FF2B5EF4-FFF2-40B4-BE49-F238E27FC236}">
                <a16:creationId xmlns:a16="http://schemas.microsoft.com/office/drawing/2014/main" id="{FB5CD1F5-0758-F24A-B961-7B24CE1959E7}"/>
              </a:ext>
            </a:extLst>
          </p:cNvPr>
          <p:cNvSpPr/>
          <p:nvPr userDrawn="1"/>
        </p:nvSpPr>
        <p:spPr>
          <a:xfrm>
            <a:off x="6562721" y="5432606"/>
            <a:ext cx="629907" cy="6298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
            <a:extLst>
              <a:ext uri="{FF2B5EF4-FFF2-40B4-BE49-F238E27FC236}">
                <a16:creationId xmlns:a16="http://schemas.microsoft.com/office/drawing/2014/main" id="{B593FDB0-E92E-504F-A1BA-2399D97E4B51}"/>
              </a:ext>
            </a:extLst>
          </p:cNvPr>
          <p:cNvSpPr>
            <a:spLocks noGrp="1"/>
          </p:cNvSpPr>
          <p:nvPr>
            <p:ph type="body" idx="16" hasCustomPrompt="1"/>
          </p:nvPr>
        </p:nvSpPr>
        <p:spPr>
          <a:xfrm>
            <a:off x="677411" y="3896415"/>
            <a:ext cx="629907" cy="629866"/>
          </a:xfrm>
          <a:prstGeom prst="rect">
            <a:avLst/>
          </a:prstGeom>
        </p:spPr>
        <p:txBody>
          <a:bodyPr anchor="ctr" anchorCtr="0">
            <a:normAutofit/>
          </a:bodyPr>
          <a:lstStyle>
            <a:lvl1pPr marL="0" indent="0" algn="ctr">
              <a:lnSpc>
                <a:spcPct val="100000"/>
              </a:lnSpc>
              <a:buNone/>
              <a:defRPr sz="27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CA" dirty="0"/>
              <a:t>1</a:t>
            </a:r>
            <a:endParaRPr lang="en-US" dirty="0"/>
          </a:p>
        </p:txBody>
      </p:sp>
      <p:sp>
        <p:nvSpPr>
          <p:cNvPr id="25" name="Text Placeholder 2">
            <a:extLst>
              <a:ext uri="{FF2B5EF4-FFF2-40B4-BE49-F238E27FC236}">
                <a16:creationId xmlns:a16="http://schemas.microsoft.com/office/drawing/2014/main" id="{CCB505B5-4B79-DC4C-A441-91CA1F0AAAC6}"/>
              </a:ext>
            </a:extLst>
          </p:cNvPr>
          <p:cNvSpPr>
            <a:spLocks noGrp="1"/>
          </p:cNvSpPr>
          <p:nvPr>
            <p:ph type="body" idx="17" hasCustomPrompt="1"/>
          </p:nvPr>
        </p:nvSpPr>
        <p:spPr>
          <a:xfrm>
            <a:off x="6561035" y="3896415"/>
            <a:ext cx="629907" cy="629866"/>
          </a:xfrm>
          <a:prstGeom prst="rect">
            <a:avLst/>
          </a:prstGeom>
        </p:spPr>
        <p:txBody>
          <a:bodyPr anchor="ctr" anchorCtr="0">
            <a:normAutofit/>
          </a:bodyPr>
          <a:lstStyle>
            <a:lvl1pPr marL="0" indent="0" algn="ctr">
              <a:lnSpc>
                <a:spcPct val="100000"/>
              </a:lnSpc>
              <a:buNone/>
              <a:defRPr sz="27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CA" dirty="0"/>
              <a:t>3</a:t>
            </a:r>
            <a:endParaRPr lang="en-US" dirty="0"/>
          </a:p>
        </p:txBody>
      </p:sp>
      <p:sp>
        <p:nvSpPr>
          <p:cNvPr id="26" name="Text Placeholder 2">
            <a:extLst>
              <a:ext uri="{FF2B5EF4-FFF2-40B4-BE49-F238E27FC236}">
                <a16:creationId xmlns:a16="http://schemas.microsoft.com/office/drawing/2014/main" id="{15B85D60-5A0F-324C-972A-3F69B20CF2DC}"/>
              </a:ext>
            </a:extLst>
          </p:cNvPr>
          <p:cNvSpPr>
            <a:spLocks noGrp="1"/>
          </p:cNvSpPr>
          <p:nvPr>
            <p:ph type="body" idx="18" hasCustomPrompt="1"/>
          </p:nvPr>
        </p:nvSpPr>
        <p:spPr>
          <a:xfrm>
            <a:off x="677411" y="5414319"/>
            <a:ext cx="629907" cy="629866"/>
          </a:xfrm>
          <a:prstGeom prst="rect">
            <a:avLst/>
          </a:prstGeom>
        </p:spPr>
        <p:txBody>
          <a:bodyPr anchor="ctr" anchorCtr="0">
            <a:normAutofit/>
          </a:bodyPr>
          <a:lstStyle>
            <a:lvl1pPr marL="0" indent="0" algn="ctr">
              <a:lnSpc>
                <a:spcPct val="100000"/>
              </a:lnSpc>
              <a:buNone/>
              <a:defRPr sz="27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CA" dirty="0"/>
              <a:t>2</a:t>
            </a:r>
            <a:endParaRPr lang="en-US" dirty="0"/>
          </a:p>
        </p:txBody>
      </p:sp>
      <p:sp>
        <p:nvSpPr>
          <p:cNvPr id="27" name="Text Placeholder 2">
            <a:extLst>
              <a:ext uri="{FF2B5EF4-FFF2-40B4-BE49-F238E27FC236}">
                <a16:creationId xmlns:a16="http://schemas.microsoft.com/office/drawing/2014/main" id="{365C3735-695E-5148-AF37-C05533FB4B1D}"/>
              </a:ext>
            </a:extLst>
          </p:cNvPr>
          <p:cNvSpPr>
            <a:spLocks noGrp="1"/>
          </p:cNvSpPr>
          <p:nvPr>
            <p:ph type="body" idx="19" hasCustomPrompt="1"/>
          </p:nvPr>
        </p:nvSpPr>
        <p:spPr>
          <a:xfrm>
            <a:off x="6561035" y="5414319"/>
            <a:ext cx="629907" cy="629866"/>
          </a:xfrm>
          <a:prstGeom prst="rect">
            <a:avLst/>
          </a:prstGeom>
        </p:spPr>
        <p:txBody>
          <a:bodyPr anchor="ctr" anchorCtr="0">
            <a:normAutofit/>
          </a:bodyPr>
          <a:lstStyle>
            <a:lvl1pPr marL="0" indent="0" algn="ctr">
              <a:lnSpc>
                <a:spcPct val="100000"/>
              </a:lnSpc>
              <a:buNone/>
              <a:defRPr sz="27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CA" dirty="0"/>
              <a:t>4</a:t>
            </a:r>
            <a:endParaRPr lang="en-US" dirty="0"/>
          </a:p>
        </p:txBody>
      </p:sp>
      <p:sp>
        <p:nvSpPr>
          <p:cNvPr id="29" name="Slide Number Placeholder 5">
            <a:extLst>
              <a:ext uri="{FF2B5EF4-FFF2-40B4-BE49-F238E27FC236}">
                <a16:creationId xmlns:a16="http://schemas.microsoft.com/office/drawing/2014/main" id="{95E01C5A-A7E0-4E87-9609-1CDFD772840E}"/>
              </a:ext>
            </a:extLst>
          </p:cNvPr>
          <p:cNvSpPr>
            <a:spLocks noGrp="1"/>
          </p:cNvSpPr>
          <p:nvPr>
            <p:ph type="sldNum" sz="quarter" idx="12"/>
          </p:nvPr>
        </p:nvSpPr>
        <p:spPr>
          <a:xfrm>
            <a:off x="8610600" y="6477000"/>
            <a:ext cx="2743200" cy="244476"/>
          </a:xfrm>
          <a:prstGeom prst="rect">
            <a:avLst/>
          </a:prstGeom>
        </p:spPr>
        <p:txBody>
          <a:bodyPr/>
          <a:lstStyle>
            <a:lvl1pPr algn="r">
              <a:defRPr b="0">
                <a:solidFill>
                  <a:schemeClr val="tx1"/>
                </a:solidFill>
              </a:defRPr>
            </a:lvl1pPr>
          </a:lstStyle>
          <a:p>
            <a:fld id="{39B1BE3B-C2F6-264F-9323-BF4694FCCE6D}" type="slidenum">
              <a:rPr lang="en-US" smtClean="0"/>
              <a:pPr/>
              <a:t>‹#›</a:t>
            </a:fld>
            <a:endParaRPr lang="en-US" dirty="0"/>
          </a:p>
        </p:txBody>
      </p:sp>
    </p:spTree>
    <p:extLst>
      <p:ext uri="{BB962C8B-B14F-4D97-AF65-F5344CB8AC3E}">
        <p14:creationId xmlns:p14="http://schemas.microsoft.com/office/powerpoint/2010/main" val="1357442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C1C4672-8058-534A-861C-4744969128CC}"/>
              </a:ext>
            </a:extLst>
          </p:cNvPr>
          <p:cNvSpPr>
            <a:spLocks noGrp="1"/>
          </p:cNvSpPr>
          <p:nvPr>
            <p:ph type="title"/>
          </p:nvPr>
        </p:nvSpPr>
        <p:spPr>
          <a:xfrm>
            <a:off x="677412" y="1709739"/>
            <a:ext cx="10515599" cy="1500187"/>
          </a:xfrm>
        </p:spPr>
        <p:txBody>
          <a:bodyPr anchor="t" anchorCtr="0">
            <a:normAutofit/>
          </a:bodyPr>
          <a:lstStyle>
            <a:lvl1pPr>
              <a:defRPr sz="3600" b="0">
                <a:solidFill>
                  <a:schemeClr val="bg1"/>
                </a:solidFill>
              </a:defRPr>
            </a:lvl1pPr>
          </a:lstStyle>
          <a:p>
            <a:endParaRPr lang="en-US" dirty="0"/>
          </a:p>
        </p:txBody>
      </p:sp>
      <p:sp>
        <p:nvSpPr>
          <p:cNvPr id="9" name="Text Placeholder 2">
            <a:extLst>
              <a:ext uri="{FF2B5EF4-FFF2-40B4-BE49-F238E27FC236}">
                <a16:creationId xmlns:a16="http://schemas.microsoft.com/office/drawing/2014/main" id="{77F927D3-511D-F148-A309-EBFF46B90711}"/>
              </a:ext>
            </a:extLst>
          </p:cNvPr>
          <p:cNvSpPr>
            <a:spLocks noGrp="1"/>
          </p:cNvSpPr>
          <p:nvPr>
            <p:ph type="body" idx="1"/>
          </p:nvPr>
        </p:nvSpPr>
        <p:spPr>
          <a:xfrm>
            <a:off x="677412" y="3429000"/>
            <a:ext cx="10515600" cy="1500187"/>
          </a:xfrm>
          <a:prstGeom prst="rect">
            <a:avLst/>
          </a:prstGeom>
        </p:spPr>
        <p:txBody>
          <a:bodyPr>
            <a:noAutofit/>
          </a:bodyPr>
          <a:lstStyle>
            <a:lvl1pPr marL="0" indent="0">
              <a:buNone/>
              <a:defRPr sz="2000">
                <a:solidFill>
                  <a:schemeClr val="accent1">
                    <a:lumMod val="40000"/>
                    <a:lumOff val="60000"/>
                  </a:schemeClr>
                </a:solidFill>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endParaRPr lang="en-US" dirty="0"/>
          </a:p>
        </p:txBody>
      </p:sp>
      <p:sp>
        <p:nvSpPr>
          <p:cNvPr id="10" name="Linie">
            <a:extLst>
              <a:ext uri="{FF2B5EF4-FFF2-40B4-BE49-F238E27FC236}">
                <a16:creationId xmlns:a16="http://schemas.microsoft.com/office/drawing/2014/main" id="{7D715AC6-8EF9-884E-B8C6-6BC914D0C88D}"/>
              </a:ext>
            </a:extLst>
          </p:cNvPr>
          <p:cNvSpPr/>
          <p:nvPr userDrawn="1"/>
        </p:nvSpPr>
        <p:spPr>
          <a:xfrm>
            <a:off x="-10974" y="914400"/>
            <a:ext cx="12213947" cy="1"/>
          </a:xfrm>
          <a:prstGeom prst="line">
            <a:avLst/>
          </a:prstGeom>
          <a:ln w="12700">
            <a:solidFill>
              <a:schemeClr val="bg2">
                <a:alpha val="50000"/>
              </a:schemeClr>
            </a:solidFill>
            <a:miter lim="400000"/>
          </a:ln>
        </p:spPr>
        <p:txBody>
          <a:bodyPr lIns="35719" tIns="35719" rIns="35719" bIns="35719" anchor="ctr"/>
          <a:lstStyle/>
          <a:p>
            <a:pPr algn="ctr">
              <a:lnSpc>
                <a:spcPct val="100000"/>
              </a:lnSpc>
              <a:defRPr sz="3000" b="0">
                <a:effectLst>
                  <a:outerShdw blurRad="38100" dist="12700" dir="5400000" rotWithShape="0">
                    <a:srgbClr val="000000">
                      <a:alpha val="50000"/>
                    </a:srgbClr>
                  </a:outerShdw>
                </a:effectLst>
              </a:defRPr>
            </a:pPr>
            <a:endParaRPr sz="1500"/>
          </a:p>
        </p:txBody>
      </p:sp>
      <p:sp>
        <p:nvSpPr>
          <p:cNvPr id="11" name="Linie">
            <a:extLst>
              <a:ext uri="{FF2B5EF4-FFF2-40B4-BE49-F238E27FC236}">
                <a16:creationId xmlns:a16="http://schemas.microsoft.com/office/drawing/2014/main" id="{2CBFCAC8-7FA1-0E41-8654-C7CADBB67DD8}"/>
              </a:ext>
            </a:extLst>
          </p:cNvPr>
          <p:cNvSpPr/>
          <p:nvPr userDrawn="1"/>
        </p:nvSpPr>
        <p:spPr>
          <a:xfrm>
            <a:off x="677412" y="3209926"/>
            <a:ext cx="900479" cy="0"/>
          </a:xfrm>
          <a:prstGeom prst="line">
            <a:avLst/>
          </a:prstGeom>
          <a:ln w="63500">
            <a:solidFill>
              <a:schemeClr val="bg2">
                <a:alpha val="50000"/>
              </a:schemeClr>
            </a:solidFill>
            <a:miter lim="400000"/>
          </a:ln>
        </p:spPr>
        <p:txBody>
          <a:bodyPr lIns="35719" tIns="35719" rIns="35719" bIns="35719" anchor="ctr"/>
          <a:lstStyle/>
          <a:p>
            <a:pPr algn="ctr">
              <a:lnSpc>
                <a:spcPct val="100000"/>
              </a:lnSpc>
              <a:defRPr sz="3000" b="0">
                <a:effectLst>
                  <a:outerShdw blurRad="38100" dist="12700" dir="5400000" rotWithShape="0">
                    <a:srgbClr val="000000">
                      <a:alpha val="50000"/>
                    </a:srgbClr>
                  </a:outerShdw>
                </a:effectLst>
              </a:defRPr>
            </a:pPr>
            <a:endParaRPr sz="1500"/>
          </a:p>
        </p:txBody>
      </p:sp>
      <p:pic>
        <p:nvPicPr>
          <p:cNvPr id="12" name="Picture 11">
            <a:extLst>
              <a:ext uri="{FF2B5EF4-FFF2-40B4-BE49-F238E27FC236}">
                <a16:creationId xmlns:a16="http://schemas.microsoft.com/office/drawing/2014/main" id="{442EAB06-6595-C44B-9CBD-B28F990B308E}"/>
              </a:ext>
            </a:extLst>
          </p:cNvPr>
          <p:cNvPicPr>
            <a:picLocks noChangeAspect="1"/>
          </p:cNvPicPr>
          <p:nvPr userDrawn="1"/>
        </p:nvPicPr>
        <p:blipFill>
          <a:blip r:embed="rId3">
            <a:alphaModFix amt="35000"/>
            <a:extLst>
              <a:ext uri="{28A0092B-C50C-407E-A947-70E740481C1C}">
                <a14:useLocalDpi xmlns:a14="http://schemas.microsoft.com/office/drawing/2010/main"/>
              </a:ext>
            </a:extLst>
          </a:blip>
          <a:stretch>
            <a:fillRect/>
          </a:stretch>
        </p:blipFill>
        <p:spPr>
          <a:xfrm rot="21135566">
            <a:off x="3015989" y="4326939"/>
            <a:ext cx="10417468" cy="4970102"/>
          </a:xfrm>
          <a:prstGeom prst="rect">
            <a:avLst/>
          </a:prstGeom>
        </p:spPr>
      </p:pic>
    </p:spTree>
    <p:extLst>
      <p:ext uri="{BB962C8B-B14F-4D97-AF65-F5344CB8AC3E}">
        <p14:creationId xmlns:p14="http://schemas.microsoft.com/office/powerpoint/2010/main" val="3270153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3523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A80090B-5ECF-FF48-B158-A9CF658CB263}"/>
              </a:ext>
            </a:extLst>
          </p:cNvPr>
          <p:cNvSpPr>
            <a:spLocks noGrp="1"/>
          </p:cNvSpPr>
          <p:nvPr>
            <p:ph type="ctrTitle"/>
          </p:nvPr>
        </p:nvSpPr>
        <p:spPr>
          <a:xfrm>
            <a:off x="677412" y="1577995"/>
            <a:ext cx="8399446" cy="1720921"/>
          </a:xfrm>
        </p:spPr>
        <p:txBody>
          <a:bodyPr anchor="b">
            <a:normAutofit/>
          </a:bodyPr>
          <a:lstStyle>
            <a:lvl1pPr algn="l">
              <a:defRPr sz="4400">
                <a:solidFill>
                  <a:schemeClr val="bg1"/>
                </a:solidFill>
              </a:defRPr>
            </a:lvl1pPr>
          </a:lstStyle>
          <a:p>
            <a:endParaRPr lang="en-US" dirty="0"/>
          </a:p>
        </p:txBody>
      </p:sp>
      <p:sp>
        <p:nvSpPr>
          <p:cNvPr id="8" name="Subtitle 2">
            <a:extLst>
              <a:ext uri="{FF2B5EF4-FFF2-40B4-BE49-F238E27FC236}">
                <a16:creationId xmlns:a16="http://schemas.microsoft.com/office/drawing/2014/main" id="{38B77B9D-92D1-AB4C-8584-B098F6663B4C}"/>
              </a:ext>
            </a:extLst>
          </p:cNvPr>
          <p:cNvSpPr>
            <a:spLocks noGrp="1"/>
          </p:cNvSpPr>
          <p:nvPr>
            <p:ph type="subTitle" idx="1"/>
          </p:nvPr>
        </p:nvSpPr>
        <p:spPr>
          <a:xfrm>
            <a:off x="677411" y="3318948"/>
            <a:ext cx="8399446" cy="703691"/>
          </a:xfrm>
          <a:prstGeom prst="rect">
            <a:avLst/>
          </a:prstGeom>
        </p:spPr>
        <p:txBody>
          <a:bodyPr>
            <a:normAutofit/>
          </a:bodyPr>
          <a:lstStyle>
            <a:lvl1pPr marL="0" indent="0" algn="l">
              <a:lnSpc>
                <a:spcPct val="100000"/>
              </a:lnSpc>
              <a:buNone/>
              <a:defRPr sz="2400" b="1" i="0">
                <a:solidFill>
                  <a:schemeClr val="bg1"/>
                </a:solidFill>
                <a:latin typeface="+mj-lt"/>
                <a:ea typeface="Helvetica Neue" panose="02000503000000020004" pitchFamily="2" charset="0"/>
                <a:cs typeface="Helvetica Neue" panose="02000503000000020004" pitchFamily="2" charset="0"/>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endParaRPr lang="en-US" dirty="0"/>
          </a:p>
        </p:txBody>
      </p:sp>
      <p:sp>
        <p:nvSpPr>
          <p:cNvPr id="12" name="Linie">
            <a:extLst>
              <a:ext uri="{FF2B5EF4-FFF2-40B4-BE49-F238E27FC236}">
                <a16:creationId xmlns:a16="http://schemas.microsoft.com/office/drawing/2014/main" id="{B38826CC-FE54-8B44-8B4B-026F6007E699}"/>
              </a:ext>
            </a:extLst>
          </p:cNvPr>
          <p:cNvSpPr/>
          <p:nvPr userDrawn="1"/>
        </p:nvSpPr>
        <p:spPr>
          <a:xfrm>
            <a:off x="-10577" y="914400"/>
            <a:ext cx="12213947" cy="1"/>
          </a:xfrm>
          <a:prstGeom prst="line">
            <a:avLst/>
          </a:prstGeom>
          <a:ln w="12700">
            <a:solidFill>
              <a:schemeClr val="bg1">
                <a:alpha val="50000"/>
              </a:schemeClr>
            </a:solidFill>
            <a:miter lim="400000"/>
          </a:ln>
        </p:spPr>
        <p:txBody>
          <a:bodyPr lIns="35719" tIns="35719" rIns="35719" bIns="35719" anchor="ctr"/>
          <a:lstStyle/>
          <a:p>
            <a:pPr algn="ctr">
              <a:defRPr sz="3000" b="0">
                <a:effectLst>
                  <a:outerShdw blurRad="38100" dist="12700" dir="5400000" rotWithShape="0">
                    <a:srgbClr val="000000">
                      <a:alpha val="50000"/>
                    </a:srgbClr>
                  </a:outerShdw>
                </a:effectLst>
              </a:defRPr>
            </a:pPr>
            <a:endParaRPr sz="1500">
              <a:solidFill>
                <a:srgbClr val="3C3C3C"/>
              </a:solidFill>
              <a:effectLst>
                <a:outerShdw blurRad="38100" dist="12700" dir="5400000" rotWithShape="0">
                  <a:srgbClr val="000000">
                    <a:alpha val="50000"/>
                  </a:srgbClr>
                </a:outerShdw>
              </a:effectLst>
            </a:endParaRPr>
          </a:p>
        </p:txBody>
      </p:sp>
      <p:pic>
        <p:nvPicPr>
          <p:cNvPr id="13" name="Picture 12">
            <a:extLst>
              <a:ext uri="{FF2B5EF4-FFF2-40B4-BE49-F238E27FC236}">
                <a16:creationId xmlns:a16="http://schemas.microsoft.com/office/drawing/2014/main" id="{5B4D4FA8-8D7E-434B-93AF-407F2B393053}"/>
              </a:ext>
            </a:extLst>
          </p:cNvPr>
          <p:cNvPicPr>
            <a:picLocks noChangeAspect="1"/>
          </p:cNvPicPr>
          <p:nvPr userDrawn="1"/>
        </p:nvPicPr>
        <p:blipFill>
          <a:blip r:embed="rId3" cstate="screen">
            <a:alphaModFix amt="15000"/>
            <a:extLst>
              <a:ext uri="{28A0092B-C50C-407E-A947-70E740481C1C}">
                <a14:useLocalDpi xmlns:a14="http://schemas.microsoft.com/office/drawing/2010/main"/>
              </a:ext>
            </a:extLst>
          </a:blip>
          <a:stretch>
            <a:fillRect/>
          </a:stretch>
        </p:blipFill>
        <p:spPr>
          <a:xfrm flipH="1">
            <a:off x="-4936050" y="4022639"/>
            <a:ext cx="8687365" cy="4476475"/>
          </a:xfrm>
          <a:prstGeom prst="rect">
            <a:avLst/>
          </a:prstGeom>
        </p:spPr>
      </p:pic>
      <p:pic>
        <p:nvPicPr>
          <p:cNvPr id="14" name="Picture 13">
            <a:extLst>
              <a:ext uri="{FF2B5EF4-FFF2-40B4-BE49-F238E27FC236}">
                <a16:creationId xmlns:a16="http://schemas.microsoft.com/office/drawing/2014/main" id="{95AEC475-03BF-4589-91E4-3118B9C49A7A}"/>
              </a:ext>
            </a:extLst>
          </p:cNvPr>
          <p:cNvPicPr>
            <a:picLocks noChangeAspect="1"/>
          </p:cNvPicPr>
          <p:nvPr userDrawn="1"/>
        </p:nvPicPr>
        <p:blipFill>
          <a:blip r:embed="rId3">
            <a:alphaModFix amt="35000"/>
            <a:extLst>
              <a:ext uri="{28A0092B-C50C-407E-A947-70E740481C1C}">
                <a14:useLocalDpi xmlns:a14="http://schemas.microsoft.com/office/drawing/2010/main"/>
              </a:ext>
            </a:extLst>
          </a:blip>
          <a:stretch>
            <a:fillRect/>
          </a:stretch>
        </p:blipFill>
        <p:spPr>
          <a:xfrm rot="21135566">
            <a:off x="3015989" y="4326939"/>
            <a:ext cx="10417468" cy="4970102"/>
          </a:xfrm>
          <a:prstGeom prst="rect">
            <a:avLst/>
          </a:prstGeom>
        </p:spPr>
      </p:pic>
    </p:spTree>
    <p:extLst>
      <p:ext uri="{BB962C8B-B14F-4D97-AF65-F5344CB8AC3E}">
        <p14:creationId xmlns:p14="http://schemas.microsoft.com/office/powerpoint/2010/main" val="346625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50272A3-0D7F-D442-BE4B-9210511C3096}"/>
              </a:ext>
            </a:extLst>
          </p:cNvPr>
          <p:cNvSpPr>
            <a:spLocks noGrp="1"/>
          </p:cNvSpPr>
          <p:nvPr>
            <p:ph type="title"/>
          </p:nvPr>
        </p:nvSpPr>
        <p:spPr>
          <a:xfrm>
            <a:off x="677413" y="236238"/>
            <a:ext cx="9533388" cy="669919"/>
          </a:xfrm>
        </p:spPr>
        <p:txBody>
          <a:bodyPr anchor="t" anchorCtr="0">
            <a:normAutofit/>
          </a:bodyPr>
          <a:lstStyle>
            <a:lvl1pPr>
              <a:defRPr sz="2400" b="0">
                <a:solidFill>
                  <a:schemeClr val="accent1"/>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BE9AF79-C5C9-C849-A817-A90063794249}"/>
              </a:ext>
            </a:extLst>
          </p:cNvPr>
          <p:cNvSpPr>
            <a:spLocks noGrp="1"/>
          </p:cNvSpPr>
          <p:nvPr>
            <p:ph idx="1"/>
          </p:nvPr>
        </p:nvSpPr>
        <p:spPr>
          <a:xfrm>
            <a:off x="677411" y="1295400"/>
            <a:ext cx="10676388" cy="3863531"/>
          </a:xfrm>
          <a:prstGeom prst="rect">
            <a:avLst/>
          </a:prstGeom>
        </p:spPr>
        <p:txBody>
          <a:bodyPr/>
          <a:lstStyle>
            <a:lvl1pPr>
              <a:buClr>
                <a:schemeClr val="accent6"/>
              </a:buClr>
              <a:defRPr sz="1800">
                <a:solidFill>
                  <a:schemeClr val="tx1"/>
                </a:solidFill>
              </a:defRPr>
            </a:lvl1pPr>
            <a:lvl2pPr>
              <a:buClr>
                <a:schemeClr val="accent1"/>
              </a:buClr>
              <a:defRPr sz="1600">
                <a:solidFill>
                  <a:schemeClr val="tx1"/>
                </a:solidFill>
              </a:defRPr>
            </a:lvl2pPr>
            <a:lvl3pPr>
              <a:defRPr sz="1600">
                <a:solidFill>
                  <a:schemeClr val="tx1"/>
                </a:solidFill>
              </a:defRPr>
            </a:lvl3pPr>
            <a:lvl4pPr>
              <a:buClr>
                <a:schemeClr val="accent1"/>
              </a:buClr>
              <a:defRPr sz="1600">
                <a:solidFill>
                  <a:schemeClr val="tx1"/>
                </a:solidFill>
              </a:defRPr>
            </a:lvl4pPr>
            <a:lvl5pPr>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305E8CFA-06AE-7F4D-99C7-8480ECC4501C}"/>
              </a:ext>
            </a:extLst>
          </p:cNvPr>
          <p:cNvSpPr>
            <a:spLocks noGrp="1"/>
          </p:cNvSpPr>
          <p:nvPr>
            <p:ph type="sldNum" sz="quarter" idx="12"/>
          </p:nvPr>
        </p:nvSpPr>
        <p:spPr>
          <a:xfrm>
            <a:off x="8610600" y="6477000"/>
            <a:ext cx="2743200" cy="244476"/>
          </a:xfrm>
          <a:prstGeom prst="rect">
            <a:avLst/>
          </a:prstGeom>
        </p:spPr>
        <p:txBody>
          <a:bodyPr/>
          <a:lstStyle>
            <a:lvl1pPr algn="r">
              <a:defRPr b="0">
                <a:solidFill>
                  <a:schemeClr val="tx1"/>
                </a:solidFill>
              </a:defRPr>
            </a:lvl1pPr>
          </a:lstStyle>
          <a:p>
            <a:fld id="{39B1BE3B-C2F6-264F-9323-BF4694FCCE6D}" type="slidenum">
              <a:rPr lang="en-US" smtClean="0">
                <a:solidFill>
                  <a:srgbClr val="3C3C3C"/>
                </a:solidFill>
              </a:rPr>
              <a:pPr/>
              <a:t>‹#›</a:t>
            </a:fld>
            <a:endParaRPr lang="en-US" dirty="0">
              <a:solidFill>
                <a:srgbClr val="3C3C3C"/>
              </a:solidFill>
            </a:endParaRPr>
          </a:p>
        </p:txBody>
      </p:sp>
      <p:sp>
        <p:nvSpPr>
          <p:cNvPr id="12" name="Linie">
            <a:extLst>
              <a:ext uri="{FF2B5EF4-FFF2-40B4-BE49-F238E27FC236}">
                <a16:creationId xmlns:a16="http://schemas.microsoft.com/office/drawing/2014/main" id="{E0C5D0C1-36A6-5541-8854-7C09D909F1F3}"/>
              </a:ext>
            </a:extLst>
          </p:cNvPr>
          <p:cNvSpPr/>
          <p:nvPr userDrawn="1"/>
        </p:nvSpPr>
        <p:spPr>
          <a:xfrm>
            <a:off x="-10974" y="914400"/>
            <a:ext cx="12213947" cy="1"/>
          </a:xfrm>
          <a:prstGeom prst="line">
            <a:avLst/>
          </a:prstGeom>
          <a:ln w="19050">
            <a:solidFill>
              <a:schemeClr val="tx2">
                <a:alpha val="49804"/>
              </a:schemeClr>
            </a:solidFill>
            <a:miter lim="400000"/>
          </a:ln>
        </p:spPr>
        <p:txBody>
          <a:bodyPr lIns="35719" tIns="35719" rIns="35719" bIns="35719" anchor="ctr"/>
          <a:lstStyle/>
          <a:p>
            <a:pPr algn="ctr">
              <a:defRPr sz="3000" b="0">
                <a:effectLst>
                  <a:outerShdw blurRad="38100" dist="12700" dir="5400000" rotWithShape="0">
                    <a:srgbClr val="000000">
                      <a:alpha val="50000"/>
                    </a:srgbClr>
                  </a:outerShdw>
                </a:effectLst>
              </a:defRPr>
            </a:pPr>
            <a:endParaRPr sz="1500">
              <a:solidFill>
                <a:srgbClr val="3C3C3C"/>
              </a:solidFill>
              <a:effectLst>
                <a:outerShdw blurRad="38100" dist="12700" dir="5400000" rotWithShape="0">
                  <a:srgbClr val="000000">
                    <a:alpha val="50000"/>
                  </a:srgbClr>
                </a:outerShdw>
              </a:effectLst>
            </a:endParaRPr>
          </a:p>
        </p:txBody>
      </p:sp>
      <p:sp>
        <p:nvSpPr>
          <p:cNvPr id="13" name="Date Placeholder 2"/>
          <p:cNvSpPr>
            <a:spLocks noGrp="1"/>
          </p:cNvSpPr>
          <p:nvPr>
            <p:ph type="dt" sz="half" idx="10"/>
          </p:nvPr>
        </p:nvSpPr>
        <p:spPr>
          <a:xfrm>
            <a:off x="609600" y="6477000"/>
            <a:ext cx="2844800" cy="244481"/>
          </a:xfrm>
        </p:spPr>
        <p:txBody>
          <a:bodyPr/>
          <a:lstStyle/>
          <a:p>
            <a:endParaRPr lang="en-US" dirty="0">
              <a:solidFill>
                <a:prstClr val="black">
                  <a:tint val="75000"/>
                </a:prstClr>
              </a:solidFill>
            </a:endParaRPr>
          </a:p>
        </p:txBody>
      </p:sp>
      <p:sp>
        <p:nvSpPr>
          <p:cNvPr id="14" name="Footer Placeholder 3"/>
          <p:cNvSpPr>
            <a:spLocks noGrp="1"/>
          </p:cNvSpPr>
          <p:nvPr>
            <p:ph type="ftr" sz="quarter" idx="11"/>
          </p:nvPr>
        </p:nvSpPr>
        <p:spPr>
          <a:xfrm>
            <a:off x="4165600" y="6477000"/>
            <a:ext cx="3860800" cy="244481"/>
          </a:xfrm>
        </p:spPr>
        <p:txBody>
          <a:bodyPr/>
          <a:lstStyle>
            <a:lvl1pPr>
              <a:defRPr>
                <a:solidFill>
                  <a:schemeClr val="tx1"/>
                </a:solidFill>
              </a:defRPr>
            </a:lvl1pPr>
          </a:lstStyle>
          <a:p>
            <a:endParaRPr lang="en-US" dirty="0">
              <a:solidFill>
                <a:srgbClr val="3C3C3C"/>
              </a:solidFill>
            </a:endParaRPr>
          </a:p>
        </p:txBody>
      </p:sp>
    </p:spTree>
    <p:extLst>
      <p:ext uri="{BB962C8B-B14F-4D97-AF65-F5344CB8AC3E}">
        <p14:creationId xmlns:p14="http://schemas.microsoft.com/office/powerpoint/2010/main" val="504696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7"/>
            <a:ext cx="9652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6"/>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6"/>
            <a:ext cx="3860800" cy="365125"/>
          </a:xfrm>
          <a:prstGeom prst="rect">
            <a:avLst/>
          </a:prstGeom>
        </p:spPr>
        <p:txBody>
          <a:bodyPr vert="horz" lIns="91440" tIns="45720" rIns="91440" bIns="45720" rtlCol="0" anchor="ctr"/>
          <a:lstStyle>
            <a:lvl1pPr algn="ctr">
              <a:defRPr sz="900">
                <a:solidFill>
                  <a:schemeClr val="tx1"/>
                </a:solidFill>
              </a:defRPr>
            </a:lvl1pPr>
          </a:lstStyle>
          <a:p>
            <a:endParaRPr lang="en-US" dirty="0"/>
          </a:p>
        </p:txBody>
      </p:sp>
      <p:sp>
        <p:nvSpPr>
          <p:cNvPr id="6" name="Slide Number Placeholder 5"/>
          <p:cNvSpPr>
            <a:spLocks noGrp="1"/>
          </p:cNvSpPr>
          <p:nvPr>
            <p:ph type="sldNum" sz="quarter" idx="4"/>
          </p:nvPr>
        </p:nvSpPr>
        <p:spPr>
          <a:xfrm>
            <a:off x="8737601" y="6356356"/>
            <a:ext cx="2844800" cy="365125"/>
          </a:xfrm>
          <a:prstGeom prst="rect">
            <a:avLst/>
          </a:prstGeom>
        </p:spPr>
        <p:txBody>
          <a:bodyPr vert="horz" lIns="91440" tIns="45720" rIns="91440" bIns="45720" rtlCol="0" anchor="ctr"/>
          <a:lstStyle>
            <a:lvl1pPr algn="r">
              <a:defRPr sz="900">
                <a:solidFill>
                  <a:schemeClr val="tx1"/>
                </a:solidFill>
              </a:defRPr>
            </a:lvl1pPr>
          </a:lstStyle>
          <a:p>
            <a:fld id="{C2F26D2C-356D-4C11-A8C4-FDC62983EF23}" type="slidenum">
              <a:rPr lang="en-US" smtClean="0"/>
              <a:pPr/>
              <a:t>‹#›</a:t>
            </a:fld>
            <a:endParaRPr lang="en-US" dirty="0"/>
          </a:p>
        </p:txBody>
      </p:sp>
    </p:spTree>
    <p:extLst>
      <p:ext uri="{BB962C8B-B14F-4D97-AF65-F5344CB8AC3E}">
        <p14:creationId xmlns:p14="http://schemas.microsoft.com/office/powerpoint/2010/main" val="926896483"/>
      </p:ext>
    </p:extLst>
  </p:cSld>
  <p:clrMap bg1="lt1" tx1="dk1" bg2="lt2" tx2="dk2" accent1="accent1" accent2="accent2" accent3="accent3" accent4="accent4" accent5="accent5" accent6="accent6" hlink="hlink" folHlink="folHlink"/>
  <p:sldLayoutIdLst>
    <p:sldLayoutId id="2147483736" r:id="rId1"/>
    <p:sldLayoutId id="2147483732" r:id="rId2"/>
    <p:sldLayoutId id="2147483735" r:id="rId3"/>
    <p:sldLayoutId id="2147483733" r:id="rId4"/>
    <p:sldLayoutId id="2147483734" r:id="rId5"/>
    <p:sldLayoutId id="2147483731" r:id="rId6"/>
    <p:sldLayoutId id="2147483737" r:id="rId7"/>
  </p:sldLayoutIdLst>
  <p:hf hdr="0" ftr="0" dt="0"/>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6"/>
        </a:buClr>
        <a:buFont typeface="Arial"/>
        <a:buChar char="•"/>
        <a:defRPr lang="en-US" sz="1800" kern="1200" dirty="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lang="en-US" sz="1600" kern="1200" dirty="0">
          <a:solidFill>
            <a:schemeClr val="tx1"/>
          </a:solidFill>
          <a:latin typeface="+mn-lt"/>
          <a:ea typeface="+mn-ea"/>
          <a:cs typeface="+mn-cs"/>
        </a:defRPr>
      </a:lvl2pPr>
      <a:lvl3pPr marL="1143000" indent="-228600" algn="l" defTabSz="914400" rtl="0" eaLnBrk="1" latinLnBrk="0" hangingPunct="1">
        <a:spcBef>
          <a:spcPct val="20000"/>
        </a:spcBef>
        <a:buClr>
          <a:schemeClr val="accent6"/>
        </a:buClr>
        <a:buFont typeface="Arial" pitchFamily="34" charset="0"/>
        <a:buChar char="•"/>
        <a:defRPr lang="en-US" sz="1600" kern="1200" dirty="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spcBef>
          <a:spcPct val="20000"/>
        </a:spcBef>
        <a:buClr>
          <a:schemeClr val="accent6"/>
        </a:buClr>
        <a:buFont typeface="Arial" pitchFamily="34" charset="0"/>
        <a:buChar char="»"/>
        <a:defRPr lang="en-US" sz="16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7"/>
            <a:ext cx="9652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6"/>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6"/>
            <a:ext cx="3860800" cy="365125"/>
          </a:xfrm>
          <a:prstGeom prst="rect">
            <a:avLst/>
          </a:prstGeom>
        </p:spPr>
        <p:txBody>
          <a:bodyPr vert="horz" lIns="91440" tIns="45720" rIns="91440" bIns="45720" rtlCol="0" anchor="ctr"/>
          <a:lstStyle>
            <a:lvl1pPr algn="ctr">
              <a:defRPr sz="900">
                <a:solidFill>
                  <a:schemeClr val="tx1"/>
                </a:solidFill>
              </a:defRPr>
            </a:lvl1pPr>
          </a:lstStyle>
          <a:p>
            <a:endParaRPr lang="en-US" dirty="0">
              <a:solidFill>
                <a:srgbClr val="3C3C3C"/>
              </a:solidFill>
            </a:endParaRPr>
          </a:p>
        </p:txBody>
      </p:sp>
      <p:sp>
        <p:nvSpPr>
          <p:cNvPr id="6" name="Slide Number Placeholder 5"/>
          <p:cNvSpPr>
            <a:spLocks noGrp="1"/>
          </p:cNvSpPr>
          <p:nvPr>
            <p:ph type="sldNum" sz="quarter" idx="4"/>
          </p:nvPr>
        </p:nvSpPr>
        <p:spPr>
          <a:xfrm>
            <a:off x="8737601" y="6356356"/>
            <a:ext cx="2844800" cy="365125"/>
          </a:xfrm>
          <a:prstGeom prst="rect">
            <a:avLst/>
          </a:prstGeom>
        </p:spPr>
        <p:txBody>
          <a:bodyPr vert="horz" lIns="91440" tIns="45720" rIns="91440" bIns="45720" rtlCol="0" anchor="ctr"/>
          <a:lstStyle>
            <a:lvl1pPr algn="r">
              <a:defRPr sz="900">
                <a:solidFill>
                  <a:schemeClr val="tx1"/>
                </a:solidFill>
              </a:defRPr>
            </a:lvl1pPr>
          </a:lstStyle>
          <a:p>
            <a:fld id="{C2F26D2C-356D-4C11-A8C4-FDC62983EF23}" type="slidenum">
              <a:rPr lang="en-US" smtClean="0">
                <a:solidFill>
                  <a:srgbClr val="3C3C3C"/>
                </a:solidFill>
              </a:rPr>
              <a:pPr/>
              <a:t>‹#›</a:t>
            </a:fld>
            <a:endParaRPr lang="en-US" dirty="0">
              <a:solidFill>
                <a:srgbClr val="3C3C3C"/>
              </a:solidFill>
            </a:endParaRPr>
          </a:p>
        </p:txBody>
      </p:sp>
    </p:spTree>
    <p:extLst>
      <p:ext uri="{BB962C8B-B14F-4D97-AF65-F5344CB8AC3E}">
        <p14:creationId xmlns:p14="http://schemas.microsoft.com/office/powerpoint/2010/main" val="15849149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Lst>
  <p:hf hdr="0" ftr="0" dt="0"/>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6"/>
        </a:buClr>
        <a:buFont typeface="Arial"/>
        <a:buChar char="•"/>
        <a:defRPr lang="en-US" sz="1800" kern="1200" dirty="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lang="en-US" sz="1600" kern="1200" dirty="0">
          <a:solidFill>
            <a:schemeClr val="tx1"/>
          </a:solidFill>
          <a:latin typeface="+mn-lt"/>
          <a:ea typeface="+mn-ea"/>
          <a:cs typeface="+mn-cs"/>
        </a:defRPr>
      </a:lvl2pPr>
      <a:lvl3pPr marL="1143000" indent="-228600" algn="l" defTabSz="914400" rtl="0" eaLnBrk="1" latinLnBrk="0" hangingPunct="1">
        <a:spcBef>
          <a:spcPct val="20000"/>
        </a:spcBef>
        <a:buClr>
          <a:schemeClr val="accent6"/>
        </a:buClr>
        <a:buFont typeface="Arial" pitchFamily="34" charset="0"/>
        <a:buChar char="•"/>
        <a:defRPr lang="en-US" sz="1600" kern="1200" dirty="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spcBef>
          <a:spcPct val="20000"/>
        </a:spcBef>
        <a:buClr>
          <a:schemeClr val="accent6"/>
        </a:buClr>
        <a:buFont typeface="Arial" pitchFamily="34" charset="0"/>
        <a:buChar char="»"/>
        <a:defRPr lang="en-US" sz="16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7"/>
            <a:ext cx="9652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6"/>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6"/>
            <a:ext cx="3860800" cy="365125"/>
          </a:xfrm>
          <a:prstGeom prst="rect">
            <a:avLst/>
          </a:prstGeom>
        </p:spPr>
        <p:txBody>
          <a:bodyPr vert="horz" lIns="91440" tIns="45720" rIns="91440" bIns="45720" rtlCol="0" anchor="ctr"/>
          <a:lstStyle>
            <a:lvl1pPr algn="ctr">
              <a:defRPr sz="900">
                <a:solidFill>
                  <a:schemeClr val="tx1"/>
                </a:solidFill>
              </a:defRPr>
            </a:lvl1pPr>
          </a:lstStyle>
          <a:p>
            <a:endParaRPr lang="en-US" dirty="0">
              <a:solidFill>
                <a:srgbClr val="3C3C3C"/>
              </a:solidFill>
            </a:endParaRPr>
          </a:p>
        </p:txBody>
      </p:sp>
      <p:sp>
        <p:nvSpPr>
          <p:cNvPr id="6" name="Slide Number Placeholder 5"/>
          <p:cNvSpPr>
            <a:spLocks noGrp="1"/>
          </p:cNvSpPr>
          <p:nvPr>
            <p:ph type="sldNum" sz="quarter" idx="4"/>
          </p:nvPr>
        </p:nvSpPr>
        <p:spPr>
          <a:xfrm>
            <a:off x="8737601" y="6356356"/>
            <a:ext cx="2844800" cy="365125"/>
          </a:xfrm>
          <a:prstGeom prst="rect">
            <a:avLst/>
          </a:prstGeom>
        </p:spPr>
        <p:txBody>
          <a:bodyPr vert="horz" lIns="91440" tIns="45720" rIns="91440" bIns="45720" rtlCol="0" anchor="ctr"/>
          <a:lstStyle>
            <a:lvl1pPr algn="r">
              <a:defRPr sz="900">
                <a:solidFill>
                  <a:schemeClr val="tx1"/>
                </a:solidFill>
              </a:defRPr>
            </a:lvl1pPr>
          </a:lstStyle>
          <a:p>
            <a:fld id="{C2F26D2C-356D-4C11-A8C4-FDC62983EF23}" type="slidenum">
              <a:rPr lang="en-US" smtClean="0">
                <a:solidFill>
                  <a:srgbClr val="3C3C3C"/>
                </a:solidFill>
              </a:rPr>
              <a:pPr/>
              <a:t>‹#›</a:t>
            </a:fld>
            <a:endParaRPr lang="en-US" dirty="0">
              <a:solidFill>
                <a:srgbClr val="3C3C3C"/>
              </a:solidFill>
            </a:endParaRPr>
          </a:p>
        </p:txBody>
      </p:sp>
    </p:spTree>
    <p:extLst>
      <p:ext uri="{BB962C8B-B14F-4D97-AF65-F5344CB8AC3E}">
        <p14:creationId xmlns:p14="http://schemas.microsoft.com/office/powerpoint/2010/main" val="410043302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Lst>
  <p:hf hdr="0" ftr="0" dt="0"/>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6"/>
        </a:buClr>
        <a:buFont typeface="Arial"/>
        <a:buChar char="•"/>
        <a:defRPr lang="en-US" sz="1800" kern="1200" dirty="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lang="en-US" sz="1600" kern="1200" dirty="0">
          <a:solidFill>
            <a:schemeClr val="tx1"/>
          </a:solidFill>
          <a:latin typeface="+mn-lt"/>
          <a:ea typeface="+mn-ea"/>
          <a:cs typeface="+mn-cs"/>
        </a:defRPr>
      </a:lvl2pPr>
      <a:lvl3pPr marL="1143000" indent="-228600" algn="l" defTabSz="914400" rtl="0" eaLnBrk="1" latinLnBrk="0" hangingPunct="1">
        <a:spcBef>
          <a:spcPct val="20000"/>
        </a:spcBef>
        <a:buClr>
          <a:schemeClr val="accent6"/>
        </a:buClr>
        <a:buFont typeface="Arial" pitchFamily="34" charset="0"/>
        <a:buChar char="•"/>
        <a:defRPr lang="en-US" sz="1600" kern="1200" dirty="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spcBef>
          <a:spcPct val="20000"/>
        </a:spcBef>
        <a:buClr>
          <a:schemeClr val="accent6"/>
        </a:buClr>
        <a:buFont typeface="Arial" pitchFamily="34" charset="0"/>
        <a:buChar char="»"/>
        <a:defRPr lang="en-US" sz="16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ctr">
              <a:buNone/>
            </a:pPr>
            <a:r>
              <a:rPr lang="en-US" sz="3200" b="1" dirty="0">
                <a:solidFill>
                  <a:schemeClr val="accent1"/>
                </a:solidFill>
              </a:rPr>
              <a:t>Effect of BET Protein Inhibition With </a:t>
            </a:r>
            <a:r>
              <a:rPr lang="en-US" sz="3200" b="1" dirty="0" err="1">
                <a:solidFill>
                  <a:schemeClr val="accent1"/>
                </a:solidFill>
              </a:rPr>
              <a:t>Apabetalone</a:t>
            </a:r>
            <a:r>
              <a:rPr lang="en-US" sz="3200" b="1" dirty="0">
                <a:solidFill>
                  <a:schemeClr val="accent1"/>
                </a:solidFill>
              </a:rPr>
              <a:t> on Cardiovascular Outcomes in Patients With Acute Coronary Syndrome and Diabetes  </a:t>
            </a:r>
          </a:p>
          <a:p>
            <a:pPr marL="0" indent="0" algn="ctr">
              <a:buNone/>
            </a:pPr>
            <a:r>
              <a:rPr lang="en-US" sz="3200" b="1" dirty="0"/>
              <a:t>Results of the </a:t>
            </a:r>
            <a:r>
              <a:rPr lang="en-US" sz="3200" b="1" dirty="0" err="1"/>
              <a:t>BETonMACE</a:t>
            </a:r>
            <a:r>
              <a:rPr lang="en-US" sz="3200" b="1" dirty="0"/>
              <a:t> Trial</a:t>
            </a:r>
          </a:p>
          <a:p>
            <a:pPr marL="0" indent="0" algn="ctr">
              <a:buNone/>
            </a:pPr>
            <a:endParaRPr lang="en-US" sz="3200" dirty="0">
              <a:solidFill>
                <a:schemeClr val="accent1"/>
              </a:solidFill>
            </a:endParaRPr>
          </a:p>
          <a:p>
            <a:pPr marL="0" indent="0" algn="ctr">
              <a:buNone/>
            </a:pPr>
            <a:r>
              <a:rPr lang="en-US" sz="3200" dirty="0">
                <a:solidFill>
                  <a:schemeClr val="accent1"/>
                </a:solidFill>
              </a:rPr>
              <a:t>American Heart Association Presentation </a:t>
            </a:r>
          </a:p>
          <a:p>
            <a:pPr marL="0" indent="0" algn="ctr">
              <a:buNone/>
            </a:pPr>
            <a:r>
              <a:rPr lang="en-US" sz="3200" dirty="0">
                <a:solidFill>
                  <a:schemeClr val="accent1"/>
                </a:solidFill>
              </a:rPr>
              <a:t>November 16, 2019</a:t>
            </a:r>
          </a:p>
          <a:p>
            <a:pPr marL="0" indent="0">
              <a:buNone/>
            </a:pPr>
            <a:endParaRPr lang="en-US" sz="3200" dirty="0"/>
          </a:p>
        </p:txBody>
      </p:sp>
      <p:sp>
        <p:nvSpPr>
          <p:cNvPr id="4" name="Slide Number Placeholder 3"/>
          <p:cNvSpPr>
            <a:spLocks noGrp="1"/>
          </p:cNvSpPr>
          <p:nvPr>
            <p:ph type="sldNum" sz="quarter" idx="12"/>
          </p:nvPr>
        </p:nvSpPr>
        <p:spPr/>
        <p:txBody>
          <a:bodyPr/>
          <a:lstStyle/>
          <a:p>
            <a:fld id="{39B1BE3B-C2F6-264F-9323-BF4694FCCE6D}" type="slidenum">
              <a:rPr lang="en-US" smtClean="0"/>
              <a:pPr/>
              <a:t>1</a:t>
            </a:fld>
            <a:endParaRPr lang="en-US" dirty="0"/>
          </a:p>
        </p:txBody>
      </p:sp>
    </p:spTree>
    <p:extLst>
      <p:ext uri="{BB962C8B-B14F-4D97-AF65-F5344CB8AC3E}">
        <p14:creationId xmlns:p14="http://schemas.microsoft.com/office/powerpoint/2010/main" val="95061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BETonMACE</a:t>
            </a:r>
            <a:r>
              <a:rPr lang="en-US" b="1" dirty="0"/>
              <a:t>: Patient Disposition</a:t>
            </a:r>
          </a:p>
        </p:txBody>
      </p:sp>
      <p:sp>
        <p:nvSpPr>
          <p:cNvPr id="4" name="Slide Number Placeholder 3"/>
          <p:cNvSpPr>
            <a:spLocks noGrp="1"/>
          </p:cNvSpPr>
          <p:nvPr>
            <p:ph type="sldNum" sz="quarter" idx="12"/>
          </p:nvPr>
        </p:nvSpPr>
        <p:spPr/>
        <p:txBody>
          <a:bodyPr/>
          <a:lstStyle/>
          <a:p>
            <a:fld id="{39B1BE3B-C2F6-264F-9323-BF4694FCCE6D}" type="slidenum">
              <a:rPr lang="en-US" smtClean="0"/>
              <a:pPr/>
              <a:t>10</a:t>
            </a:fld>
            <a:endParaRPr lang="en-US" dirty="0"/>
          </a:p>
        </p:txBody>
      </p:sp>
      <p:sp>
        <p:nvSpPr>
          <p:cNvPr id="5" name="Rounded Rectangle 4"/>
          <p:cNvSpPr/>
          <p:nvPr/>
        </p:nvSpPr>
        <p:spPr>
          <a:xfrm>
            <a:off x="1143000" y="2697971"/>
            <a:ext cx="1600200"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Screened</a:t>
            </a:r>
          </a:p>
          <a:p>
            <a:pPr algn="ctr"/>
            <a:r>
              <a:rPr lang="en-US" sz="1400" dirty="0"/>
              <a:t>n = 3,937</a:t>
            </a:r>
          </a:p>
        </p:txBody>
      </p:sp>
      <p:sp>
        <p:nvSpPr>
          <p:cNvPr id="6" name="Rounded Rectangle 5"/>
          <p:cNvSpPr/>
          <p:nvPr/>
        </p:nvSpPr>
        <p:spPr>
          <a:xfrm>
            <a:off x="3505200" y="2697971"/>
            <a:ext cx="1600200"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Randomized</a:t>
            </a:r>
          </a:p>
          <a:p>
            <a:pPr algn="ctr"/>
            <a:r>
              <a:rPr lang="en-US" sz="1400" dirty="0"/>
              <a:t>n = 2,425</a:t>
            </a:r>
          </a:p>
        </p:txBody>
      </p:sp>
      <p:sp>
        <p:nvSpPr>
          <p:cNvPr id="7" name="Rounded Rectangle 6"/>
          <p:cNvSpPr/>
          <p:nvPr/>
        </p:nvSpPr>
        <p:spPr>
          <a:xfrm>
            <a:off x="5829300" y="3917171"/>
            <a:ext cx="1600200" cy="914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Apabetalone</a:t>
            </a:r>
          </a:p>
          <a:p>
            <a:pPr algn="ctr"/>
            <a:r>
              <a:rPr lang="en-US" sz="1400" dirty="0"/>
              <a:t>n = 1,212</a:t>
            </a:r>
          </a:p>
        </p:txBody>
      </p:sp>
      <p:sp>
        <p:nvSpPr>
          <p:cNvPr id="8" name="Rounded Rectangle 7"/>
          <p:cNvSpPr/>
          <p:nvPr/>
        </p:nvSpPr>
        <p:spPr>
          <a:xfrm>
            <a:off x="5829300" y="1471397"/>
            <a:ext cx="1600200" cy="914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Placebo</a:t>
            </a:r>
          </a:p>
          <a:p>
            <a:pPr algn="ctr"/>
            <a:r>
              <a:rPr lang="en-US" sz="1400" dirty="0"/>
              <a:t>n = 1,206</a:t>
            </a:r>
          </a:p>
        </p:txBody>
      </p:sp>
      <p:cxnSp>
        <p:nvCxnSpPr>
          <p:cNvPr id="10" name="Straight Arrow Connector 9"/>
          <p:cNvCxnSpPr>
            <a:stCxn id="5" idx="3"/>
            <a:endCxn id="6" idx="1"/>
          </p:cNvCxnSpPr>
          <p:nvPr/>
        </p:nvCxnSpPr>
        <p:spPr>
          <a:xfrm>
            <a:off x="2743200" y="3155171"/>
            <a:ext cx="762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6" idx="0"/>
            <a:endCxn id="8" idx="1"/>
          </p:cNvCxnSpPr>
          <p:nvPr/>
        </p:nvCxnSpPr>
        <p:spPr>
          <a:xfrm rot="5400000" flipH="1" flipV="1">
            <a:off x="4682613" y="1551284"/>
            <a:ext cx="769374" cy="1524000"/>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6" idx="2"/>
            <a:endCxn id="7" idx="1"/>
          </p:cNvCxnSpPr>
          <p:nvPr/>
        </p:nvCxnSpPr>
        <p:spPr>
          <a:xfrm rot="16200000" flipH="1">
            <a:off x="4686300" y="3231371"/>
            <a:ext cx="762000" cy="1524000"/>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8382000" y="1221658"/>
            <a:ext cx="1600200" cy="914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Completed</a:t>
            </a:r>
          </a:p>
          <a:p>
            <a:pPr algn="ctr"/>
            <a:r>
              <a:rPr lang="en-US" sz="1400" dirty="0"/>
              <a:t>n = 1,083 (89.8%)</a:t>
            </a:r>
          </a:p>
        </p:txBody>
      </p:sp>
      <p:sp>
        <p:nvSpPr>
          <p:cNvPr id="25" name="Rounded Rectangle 24"/>
          <p:cNvSpPr/>
          <p:nvPr/>
        </p:nvSpPr>
        <p:spPr>
          <a:xfrm>
            <a:off x="8382000" y="4176251"/>
            <a:ext cx="1600200" cy="914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Completed</a:t>
            </a:r>
          </a:p>
          <a:p>
            <a:pPr algn="ctr"/>
            <a:r>
              <a:rPr lang="en-US" sz="1400" dirty="0"/>
              <a:t>n = 1,088</a:t>
            </a:r>
          </a:p>
          <a:p>
            <a:pPr algn="ctr"/>
            <a:r>
              <a:rPr lang="en-US" sz="1400" dirty="0"/>
              <a:t>(89.8%)</a:t>
            </a:r>
          </a:p>
        </p:txBody>
      </p:sp>
      <p:graphicFrame>
        <p:nvGraphicFramePr>
          <p:cNvPr id="27" name="Table 26"/>
          <p:cNvGraphicFramePr>
            <a:graphicFrameLocks noGrp="1"/>
          </p:cNvGraphicFramePr>
          <p:nvPr>
            <p:extLst>
              <p:ext uri="{D42A27DB-BD31-4B8C-83A1-F6EECF244321}">
                <p14:modId xmlns:p14="http://schemas.microsoft.com/office/powerpoint/2010/main" val="2903332632"/>
              </p:ext>
            </p:extLst>
          </p:nvPr>
        </p:nvGraphicFramePr>
        <p:xfrm>
          <a:off x="8382000" y="2164571"/>
          <a:ext cx="2133600" cy="1554480"/>
        </p:xfrm>
        <a:graphic>
          <a:graphicData uri="http://schemas.openxmlformats.org/drawingml/2006/table">
            <a:tbl>
              <a:tblPr firstRow="1" bandRow="1">
                <a:tableStyleId>{2D5ABB26-0587-4C30-8999-92F81FD0307C}</a:tableStyleId>
              </a:tblPr>
              <a:tblGrid>
                <a:gridCol w="1651819">
                  <a:extLst>
                    <a:ext uri="{9D8B030D-6E8A-4147-A177-3AD203B41FA5}">
                      <a16:colId xmlns:a16="http://schemas.microsoft.com/office/drawing/2014/main" val="20000"/>
                    </a:ext>
                  </a:extLst>
                </a:gridCol>
                <a:gridCol w="481781">
                  <a:extLst>
                    <a:ext uri="{9D8B030D-6E8A-4147-A177-3AD203B41FA5}">
                      <a16:colId xmlns:a16="http://schemas.microsoft.com/office/drawing/2014/main" val="20001"/>
                    </a:ext>
                  </a:extLst>
                </a:gridCol>
              </a:tblGrid>
              <a:tr h="0">
                <a:tc gridSpan="2">
                  <a:txBody>
                    <a:bodyPr/>
                    <a:lstStyle/>
                    <a:p>
                      <a:r>
                        <a:rPr lang="en-US" sz="1100" b="1" dirty="0"/>
                        <a:t>Reason for non-completion</a:t>
                      </a:r>
                    </a:p>
                  </a:txBody>
                  <a:tcPr/>
                </a:tc>
                <a:tc hMerge="1">
                  <a:txBody>
                    <a:bodyPr/>
                    <a:lstStyle/>
                    <a:p>
                      <a:endParaRPr lang="en-US" dirty="0"/>
                    </a:p>
                  </a:txBody>
                  <a:tcPr/>
                </a:tc>
                <a:extLst>
                  <a:ext uri="{0D108BD9-81ED-4DB2-BD59-A6C34878D82A}">
                    <a16:rowId xmlns:a16="http://schemas.microsoft.com/office/drawing/2014/main" val="10000"/>
                  </a:ext>
                </a:extLst>
              </a:tr>
              <a:tr h="0">
                <a:tc>
                  <a:txBody>
                    <a:bodyPr/>
                    <a:lstStyle/>
                    <a:p>
                      <a:r>
                        <a:rPr lang="en-US" sz="1100" dirty="0"/>
                        <a:t>Adverse Event</a:t>
                      </a:r>
                    </a:p>
                  </a:txBody>
                  <a:tcPr/>
                </a:tc>
                <a:tc>
                  <a:txBody>
                    <a:bodyPr/>
                    <a:lstStyle/>
                    <a:p>
                      <a:pPr algn="ctr"/>
                      <a:r>
                        <a:rPr lang="en-US" sz="1100" dirty="0"/>
                        <a:t>3</a:t>
                      </a:r>
                    </a:p>
                  </a:txBody>
                  <a:tcPr/>
                </a:tc>
                <a:extLst>
                  <a:ext uri="{0D108BD9-81ED-4DB2-BD59-A6C34878D82A}">
                    <a16:rowId xmlns:a16="http://schemas.microsoft.com/office/drawing/2014/main" val="10001"/>
                  </a:ext>
                </a:extLst>
              </a:tr>
              <a:tr h="0">
                <a:tc>
                  <a:txBody>
                    <a:bodyPr/>
                    <a:lstStyle/>
                    <a:p>
                      <a:r>
                        <a:rPr lang="en-US" sz="1100" dirty="0"/>
                        <a:t>Withdrew</a:t>
                      </a:r>
                      <a:r>
                        <a:rPr lang="en-US" sz="1100" baseline="0" dirty="0"/>
                        <a:t> Consent</a:t>
                      </a:r>
                      <a:endParaRPr lang="en-US" sz="1100" dirty="0"/>
                    </a:p>
                  </a:txBody>
                  <a:tcPr/>
                </a:tc>
                <a:tc>
                  <a:txBody>
                    <a:bodyPr/>
                    <a:lstStyle/>
                    <a:p>
                      <a:pPr algn="ctr"/>
                      <a:r>
                        <a:rPr lang="en-US" sz="1100" dirty="0"/>
                        <a:t>24</a:t>
                      </a:r>
                    </a:p>
                  </a:txBody>
                  <a:tcPr/>
                </a:tc>
                <a:extLst>
                  <a:ext uri="{0D108BD9-81ED-4DB2-BD59-A6C34878D82A}">
                    <a16:rowId xmlns:a16="http://schemas.microsoft.com/office/drawing/2014/main" val="10002"/>
                  </a:ext>
                </a:extLst>
              </a:tr>
              <a:tr h="0">
                <a:tc>
                  <a:txBody>
                    <a:bodyPr/>
                    <a:lstStyle/>
                    <a:p>
                      <a:r>
                        <a:rPr lang="en-US" sz="1100" dirty="0"/>
                        <a:t>Lost</a:t>
                      </a:r>
                      <a:r>
                        <a:rPr lang="en-US" sz="1100" baseline="0" dirty="0"/>
                        <a:t> to Follow-up</a:t>
                      </a:r>
                      <a:endParaRPr lang="en-US" sz="1100" dirty="0"/>
                    </a:p>
                  </a:txBody>
                  <a:tcPr/>
                </a:tc>
                <a:tc>
                  <a:txBody>
                    <a:bodyPr/>
                    <a:lstStyle/>
                    <a:p>
                      <a:pPr algn="ctr"/>
                      <a:r>
                        <a:rPr lang="en-US" sz="1100" dirty="0"/>
                        <a:t>13</a:t>
                      </a:r>
                    </a:p>
                  </a:txBody>
                  <a:tcPr/>
                </a:tc>
                <a:extLst>
                  <a:ext uri="{0D108BD9-81ED-4DB2-BD59-A6C34878D82A}">
                    <a16:rowId xmlns:a16="http://schemas.microsoft.com/office/drawing/2014/main" val="10003"/>
                  </a:ext>
                </a:extLst>
              </a:tr>
              <a:tr h="0">
                <a:tc>
                  <a:txBody>
                    <a:bodyPr/>
                    <a:lstStyle/>
                    <a:p>
                      <a:r>
                        <a:rPr lang="en-US" sz="1100" dirty="0"/>
                        <a:t>Died</a:t>
                      </a:r>
                    </a:p>
                  </a:txBody>
                  <a:tcPr/>
                </a:tc>
                <a:tc>
                  <a:txBody>
                    <a:bodyPr/>
                    <a:lstStyle/>
                    <a:p>
                      <a:pPr algn="ctr"/>
                      <a:r>
                        <a:rPr lang="en-US" sz="1100" dirty="0"/>
                        <a:t>72</a:t>
                      </a:r>
                    </a:p>
                  </a:txBody>
                  <a:tcPr/>
                </a:tc>
                <a:extLst>
                  <a:ext uri="{0D108BD9-81ED-4DB2-BD59-A6C34878D82A}">
                    <a16:rowId xmlns:a16="http://schemas.microsoft.com/office/drawing/2014/main" val="10004"/>
                  </a:ext>
                </a:extLst>
              </a:tr>
              <a:tr h="0">
                <a:tc>
                  <a:txBody>
                    <a:bodyPr/>
                    <a:lstStyle/>
                    <a:p>
                      <a:r>
                        <a:rPr lang="en-US" sz="1100" dirty="0"/>
                        <a:t>Other</a:t>
                      </a:r>
                    </a:p>
                  </a:txBody>
                  <a:tcPr/>
                </a:tc>
                <a:tc>
                  <a:txBody>
                    <a:bodyPr/>
                    <a:lstStyle/>
                    <a:p>
                      <a:pPr algn="ctr"/>
                      <a:r>
                        <a:rPr lang="en-US" sz="1100" dirty="0"/>
                        <a:t>15</a:t>
                      </a:r>
                    </a:p>
                  </a:txBody>
                  <a:tcPr/>
                </a:tc>
                <a:extLst>
                  <a:ext uri="{0D108BD9-81ED-4DB2-BD59-A6C34878D82A}">
                    <a16:rowId xmlns:a16="http://schemas.microsoft.com/office/drawing/2014/main" val="10005"/>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346935134"/>
              </p:ext>
            </p:extLst>
          </p:nvPr>
        </p:nvGraphicFramePr>
        <p:xfrm>
          <a:off x="8382000" y="5121131"/>
          <a:ext cx="2133600" cy="1554480"/>
        </p:xfrm>
        <a:graphic>
          <a:graphicData uri="http://schemas.openxmlformats.org/drawingml/2006/table">
            <a:tbl>
              <a:tblPr firstRow="1" bandRow="1">
                <a:tableStyleId>{2D5ABB26-0587-4C30-8999-92F81FD0307C}</a:tableStyleId>
              </a:tblPr>
              <a:tblGrid>
                <a:gridCol w="1651819">
                  <a:extLst>
                    <a:ext uri="{9D8B030D-6E8A-4147-A177-3AD203B41FA5}">
                      <a16:colId xmlns:a16="http://schemas.microsoft.com/office/drawing/2014/main" val="20000"/>
                    </a:ext>
                  </a:extLst>
                </a:gridCol>
                <a:gridCol w="481781">
                  <a:extLst>
                    <a:ext uri="{9D8B030D-6E8A-4147-A177-3AD203B41FA5}">
                      <a16:colId xmlns:a16="http://schemas.microsoft.com/office/drawing/2014/main" val="20001"/>
                    </a:ext>
                  </a:extLst>
                </a:gridCol>
              </a:tblGrid>
              <a:tr h="0">
                <a:tc gridSpan="2">
                  <a:txBody>
                    <a:bodyPr/>
                    <a:lstStyle/>
                    <a:p>
                      <a:r>
                        <a:rPr lang="en-US" sz="1100" b="1" dirty="0"/>
                        <a:t>Reason for non-completion</a:t>
                      </a:r>
                    </a:p>
                  </a:txBody>
                  <a:tcPr/>
                </a:tc>
                <a:tc hMerge="1">
                  <a:txBody>
                    <a:bodyPr/>
                    <a:lstStyle/>
                    <a:p>
                      <a:endParaRPr lang="en-US" dirty="0"/>
                    </a:p>
                  </a:txBody>
                  <a:tcPr/>
                </a:tc>
                <a:extLst>
                  <a:ext uri="{0D108BD9-81ED-4DB2-BD59-A6C34878D82A}">
                    <a16:rowId xmlns:a16="http://schemas.microsoft.com/office/drawing/2014/main" val="10000"/>
                  </a:ext>
                </a:extLst>
              </a:tr>
              <a:tr h="152400">
                <a:tc>
                  <a:txBody>
                    <a:bodyPr/>
                    <a:lstStyle/>
                    <a:p>
                      <a:r>
                        <a:rPr lang="en-US" sz="1100" dirty="0"/>
                        <a:t>Adverse Event</a:t>
                      </a:r>
                    </a:p>
                  </a:txBody>
                  <a:tcPr/>
                </a:tc>
                <a:tc>
                  <a:txBody>
                    <a:bodyPr/>
                    <a:lstStyle/>
                    <a:p>
                      <a:pPr algn="ctr"/>
                      <a:r>
                        <a:rPr lang="en-US" sz="1100" dirty="0"/>
                        <a:t>2</a:t>
                      </a:r>
                    </a:p>
                  </a:txBody>
                  <a:tcPr/>
                </a:tc>
                <a:extLst>
                  <a:ext uri="{0D108BD9-81ED-4DB2-BD59-A6C34878D82A}">
                    <a16:rowId xmlns:a16="http://schemas.microsoft.com/office/drawing/2014/main" val="10001"/>
                  </a:ext>
                </a:extLst>
              </a:tr>
              <a:tr h="121920">
                <a:tc>
                  <a:txBody>
                    <a:bodyPr/>
                    <a:lstStyle/>
                    <a:p>
                      <a:r>
                        <a:rPr lang="en-US" sz="1100" dirty="0"/>
                        <a:t>Withdrew</a:t>
                      </a:r>
                      <a:r>
                        <a:rPr lang="en-US" sz="1100" baseline="0" dirty="0"/>
                        <a:t> Consent</a:t>
                      </a:r>
                      <a:endParaRPr lang="en-US" sz="1100" dirty="0"/>
                    </a:p>
                  </a:txBody>
                  <a:tcPr/>
                </a:tc>
                <a:tc>
                  <a:txBody>
                    <a:bodyPr/>
                    <a:lstStyle/>
                    <a:p>
                      <a:pPr algn="ctr"/>
                      <a:r>
                        <a:rPr lang="en-US" sz="1100" dirty="0"/>
                        <a:t>31</a:t>
                      </a:r>
                    </a:p>
                  </a:txBody>
                  <a:tcPr/>
                </a:tc>
                <a:extLst>
                  <a:ext uri="{0D108BD9-81ED-4DB2-BD59-A6C34878D82A}">
                    <a16:rowId xmlns:a16="http://schemas.microsoft.com/office/drawing/2014/main" val="10002"/>
                  </a:ext>
                </a:extLst>
              </a:tr>
              <a:tr h="0">
                <a:tc>
                  <a:txBody>
                    <a:bodyPr/>
                    <a:lstStyle/>
                    <a:p>
                      <a:r>
                        <a:rPr lang="en-US" sz="1100" dirty="0"/>
                        <a:t>Lost</a:t>
                      </a:r>
                      <a:r>
                        <a:rPr lang="en-US" sz="1100" baseline="0" dirty="0"/>
                        <a:t> to Follow-up</a:t>
                      </a:r>
                      <a:endParaRPr lang="en-US" sz="1100" dirty="0"/>
                    </a:p>
                  </a:txBody>
                  <a:tcPr/>
                </a:tc>
                <a:tc>
                  <a:txBody>
                    <a:bodyPr/>
                    <a:lstStyle/>
                    <a:p>
                      <a:pPr algn="ctr"/>
                      <a:r>
                        <a:rPr lang="en-US" sz="1100" dirty="0"/>
                        <a:t>7</a:t>
                      </a:r>
                    </a:p>
                  </a:txBody>
                  <a:tcPr/>
                </a:tc>
                <a:extLst>
                  <a:ext uri="{0D108BD9-81ED-4DB2-BD59-A6C34878D82A}">
                    <a16:rowId xmlns:a16="http://schemas.microsoft.com/office/drawing/2014/main" val="10003"/>
                  </a:ext>
                </a:extLst>
              </a:tr>
              <a:tr h="0">
                <a:tc>
                  <a:txBody>
                    <a:bodyPr/>
                    <a:lstStyle/>
                    <a:p>
                      <a:r>
                        <a:rPr lang="en-US" sz="1100" dirty="0"/>
                        <a:t>Died</a:t>
                      </a:r>
                    </a:p>
                  </a:txBody>
                  <a:tcPr/>
                </a:tc>
                <a:tc>
                  <a:txBody>
                    <a:bodyPr/>
                    <a:lstStyle/>
                    <a:p>
                      <a:pPr algn="ctr"/>
                      <a:r>
                        <a:rPr lang="en-US" sz="1100" dirty="0"/>
                        <a:t>61</a:t>
                      </a:r>
                    </a:p>
                  </a:txBody>
                  <a:tcPr/>
                </a:tc>
                <a:extLst>
                  <a:ext uri="{0D108BD9-81ED-4DB2-BD59-A6C34878D82A}">
                    <a16:rowId xmlns:a16="http://schemas.microsoft.com/office/drawing/2014/main" val="10004"/>
                  </a:ext>
                </a:extLst>
              </a:tr>
              <a:tr h="0">
                <a:tc>
                  <a:txBody>
                    <a:bodyPr/>
                    <a:lstStyle/>
                    <a:p>
                      <a:r>
                        <a:rPr lang="en-US" sz="1100" dirty="0"/>
                        <a:t>Other</a:t>
                      </a:r>
                    </a:p>
                  </a:txBody>
                  <a:tcPr/>
                </a:tc>
                <a:tc>
                  <a:txBody>
                    <a:bodyPr/>
                    <a:lstStyle/>
                    <a:p>
                      <a:pPr algn="ctr"/>
                      <a:r>
                        <a:rPr lang="en-US" sz="1100" dirty="0"/>
                        <a:t>26</a:t>
                      </a:r>
                    </a:p>
                  </a:txBody>
                  <a:tcPr/>
                </a:tc>
                <a:extLst>
                  <a:ext uri="{0D108BD9-81ED-4DB2-BD59-A6C34878D82A}">
                    <a16:rowId xmlns:a16="http://schemas.microsoft.com/office/drawing/2014/main" val="10005"/>
                  </a:ext>
                </a:extLst>
              </a:tr>
            </a:tbl>
          </a:graphicData>
        </a:graphic>
      </p:graphicFrame>
      <p:sp>
        <p:nvSpPr>
          <p:cNvPr id="29" name="Rectangle 28"/>
          <p:cNvSpPr/>
          <p:nvPr/>
        </p:nvSpPr>
        <p:spPr>
          <a:xfrm>
            <a:off x="5820524" y="2393171"/>
            <a:ext cx="1617751" cy="261610"/>
          </a:xfrm>
          <a:prstGeom prst="rect">
            <a:avLst/>
          </a:prstGeom>
        </p:spPr>
        <p:txBody>
          <a:bodyPr wrap="none">
            <a:spAutoFit/>
          </a:bodyPr>
          <a:lstStyle/>
          <a:p>
            <a:r>
              <a:rPr lang="en-US" sz="1100" dirty="0"/>
              <a:t>Randomized in error: 4</a:t>
            </a:r>
          </a:p>
        </p:txBody>
      </p:sp>
      <p:sp>
        <p:nvSpPr>
          <p:cNvPr id="30" name="Rectangle 29"/>
          <p:cNvSpPr/>
          <p:nvPr/>
        </p:nvSpPr>
        <p:spPr>
          <a:xfrm>
            <a:off x="5804375" y="4853166"/>
            <a:ext cx="1617751" cy="261610"/>
          </a:xfrm>
          <a:prstGeom prst="rect">
            <a:avLst/>
          </a:prstGeom>
        </p:spPr>
        <p:txBody>
          <a:bodyPr wrap="none">
            <a:spAutoFit/>
          </a:bodyPr>
          <a:lstStyle/>
          <a:p>
            <a:r>
              <a:rPr lang="en-US" sz="1100" dirty="0"/>
              <a:t>Randomized in error: 3</a:t>
            </a:r>
          </a:p>
        </p:txBody>
      </p:sp>
      <p:graphicFrame>
        <p:nvGraphicFramePr>
          <p:cNvPr id="31" name="Table 30"/>
          <p:cNvGraphicFramePr>
            <a:graphicFrameLocks noGrp="1"/>
          </p:cNvGraphicFramePr>
          <p:nvPr>
            <p:extLst>
              <p:ext uri="{D42A27DB-BD31-4B8C-83A1-F6EECF244321}">
                <p14:modId xmlns:p14="http://schemas.microsoft.com/office/powerpoint/2010/main" val="3821174040"/>
              </p:ext>
            </p:extLst>
          </p:nvPr>
        </p:nvGraphicFramePr>
        <p:xfrm>
          <a:off x="1143000" y="3636952"/>
          <a:ext cx="2077065" cy="1554480"/>
        </p:xfrm>
        <a:graphic>
          <a:graphicData uri="http://schemas.openxmlformats.org/drawingml/2006/table">
            <a:tbl>
              <a:tblPr firstRow="1" bandRow="1">
                <a:tableStyleId>{2D5ABB26-0587-4C30-8999-92F81FD0307C}</a:tableStyleId>
              </a:tblPr>
              <a:tblGrid>
                <a:gridCol w="1322000">
                  <a:extLst>
                    <a:ext uri="{9D8B030D-6E8A-4147-A177-3AD203B41FA5}">
                      <a16:colId xmlns:a16="http://schemas.microsoft.com/office/drawing/2014/main" val="20000"/>
                    </a:ext>
                  </a:extLst>
                </a:gridCol>
                <a:gridCol w="145465">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0">
                <a:tc>
                  <a:txBody>
                    <a:bodyPr/>
                    <a:lstStyle/>
                    <a:p>
                      <a:r>
                        <a:rPr lang="en-US" sz="1100" b="1" dirty="0"/>
                        <a:t>Screen Failures</a:t>
                      </a:r>
                    </a:p>
                  </a:txBody>
                  <a:tcPr/>
                </a:tc>
                <a:tc gridSpan="2">
                  <a:txBody>
                    <a:bodyPr/>
                    <a:lstStyle/>
                    <a:p>
                      <a:pPr algn="r"/>
                      <a:r>
                        <a:rPr lang="en-US" sz="1100" b="1" dirty="0"/>
                        <a:t>n=1,512</a:t>
                      </a:r>
                    </a:p>
                  </a:txBody>
                  <a:tcPr/>
                </a:tc>
                <a:tc hMerge="1">
                  <a:txBody>
                    <a:bodyPr/>
                    <a:lstStyle/>
                    <a:p>
                      <a:endParaRPr lang="en-US" dirty="0"/>
                    </a:p>
                  </a:txBody>
                  <a:tcPr/>
                </a:tc>
                <a:extLst>
                  <a:ext uri="{0D108BD9-81ED-4DB2-BD59-A6C34878D82A}">
                    <a16:rowId xmlns:a16="http://schemas.microsoft.com/office/drawing/2014/main" val="10000"/>
                  </a:ext>
                </a:extLst>
              </a:tr>
              <a:tr h="0">
                <a:tc gridSpan="2">
                  <a:txBody>
                    <a:bodyPr/>
                    <a:lstStyle/>
                    <a:p>
                      <a:r>
                        <a:rPr lang="en-US" sz="1100" dirty="0"/>
                        <a:t>HDL-C</a:t>
                      </a:r>
                    </a:p>
                  </a:txBody>
                  <a:tcPr/>
                </a:tc>
                <a:tc hMerge="1">
                  <a:txBody>
                    <a:bodyPr/>
                    <a:lstStyle/>
                    <a:p>
                      <a:endParaRPr lang="en-US" sz="1100" dirty="0"/>
                    </a:p>
                  </a:txBody>
                  <a:tcPr/>
                </a:tc>
                <a:tc>
                  <a:txBody>
                    <a:bodyPr/>
                    <a:lstStyle/>
                    <a:p>
                      <a:pPr algn="ctr"/>
                      <a:r>
                        <a:rPr lang="en-US" sz="1100" dirty="0"/>
                        <a:t>998</a:t>
                      </a:r>
                    </a:p>
                  </a:txBody>
                  <a:tcPr/>
                </a:tc>
                <a:extLst>
                  <a:ext uri="{0D108BD9-81ED-4DB2-BD59-A6C34878D82A}">
                    <a16:rowId xmlns:a16="http://schemas.microsoft.com/office/drawing/2014/main" val="10001"/>
                  </a:ext>
                </a:extLst>
              </a:tr>
              <a:tr h="259080">
                <a:tc gridSpan="2">
                  <a:txBody>
                    <a:bodyPr/>
                    <a:lstStyle/>
                    <a:p>
                      <a:r>
                        <a:rPr lang="en-US" sz="1100" dirty="0"/>
                        <a:t>Bilirubin</a:t>
                      </a:r>
                    </a:p>
                  </a:txBody>
                  <a:tcPr/>
                </a:tc>
                <a:tc hMerge="1">
                  <a:txBody>
                    <a:bodyPr/>
                    <a:lstStyle/>
                    <a:p>
                      <a:endParaRPr lang="en-US" sz="1100" dirty="0"/>
                    </a:p>
                  </a:txBody>
                  <a:tcPr/>
                </a:tc>
                <a:tc>
                  <a:txBody>
                    <a:bodyPr/>
                    <a:lstStyle/>
                    <a:p>
                      <a:pPr algn="ctr"/>
                      <a:r>
                        <a:rPr lang="en-US" sz="1100" dirty="0"/>
                        <a:t>136</a:t>
                      </a:r>
                    </a:p>
                  </a:txBody>
                  <a:tcPr/>
                </a:tc>
                <a:extLst>
                  <a:ext uri="{0D108BD9-81ED-4DB2-BD59-A6C34878D82A}">
                    <a16:rowId xmlns:a16="http://schemas.microsoft.com/office/drawing/2014/main" val="10002"/>
                  </a:ext>
                </a:extLst>
              </a:tr>
              <a:tr h="0">
                <a:tc gridSpan="2">
                  <a:txBody>
                    <a:bodyPr/>
                    <a:lstStyle/>
                    <a:p>
                      <a:r>
                        <a:rPr lang="en-US" sz="1100" dirty="0"/>
                        <a:t>Triglycerides</a:t>
                      </a:r>
                    </a:p>
                  </a:txBody>
                  <a:tcPr/>
                </a:tc>
                <a:tc hMerge="1">
                  <a:txBody>
                    <a:bodyPr/>
                    <a:lstStyle/>
                    <a:p>
                      <a:endParaRPr lang="en-US" sz="1100" dirty="0"/>
                    </a:p>
                  </a:txBody>
                  <a:tcPr/>
                </a:tc>
                <a:tc>
                  <a:txBody>
                    <a:bodyPr/>
                    <a:lstStyle/>
                    <a:p>
                      <a:pPr algn="ctr"/>
                      <a:r>
                        <a:rPr lang="en-US" sz="1100" dirty="0"/>
                        <a:t>60</a:t>
                      </a:r>
                    </a:p>
                  </a:txBody>
                  <a:tcPr/>
                </a:tc>
                <a:extLst>
                  <a:ext uri="{0D108BD9-81ED-4DB2-BD59-A6C34878D82A}">
                    <a16:rowId xmlns:a16="http://schemas.microsoft.com/office/drawing/2014/main" val="10003"/>
                  </a:ext>
                </a:extLst>
              </a:tr>
              <a:tr h="0">
                <a:tc gridSpan="2">
                  <a:txBody>
                    <a:bodyPr/>
                    <a:lstStyle/>
                    <a:p>
                      <a:r>
                        <a:rPr lang="en-US" sz="1100" dirty="0"/>
                        <a:t>Withdrew Consent</a:t>
                      </a:r>
                    </a:p>
                  </a:txBody>
                  <a:tcPr/>
                </a:tc>
                <a:tc hMerge="1">
                  <a:txBody>
                    <a:bodyPr/>
                    <a:lstStyle/>
                    <a:p>
                      <a:endParaRPr lang="en-US" sz="1100" dirty="0"/>
                    </a:p>
                  </a:txBody>
                  <a:tcPr/>
                </a:tc>
                <a:tc>
                  <a:txBody>
                    <a:bodyPr/>
                    <a:lstStyle/>
                    <a:p>
                      <a:pPr algn="ctr"/>
                      <a:r>
                        <a:rPr lang="en-US" sz="1100" dirty="0"/>
                        <a:t>151</a:t>
                      </a:r>
                    </a:p>
                  </a:txBody>
                  <a:tcPr/>
                </a:tc>
                <a:extLst>
                  <a:ext uri="{0D108BD9-81ED-4DB2-BD59-A6C34878D82A}">
                    <a16:rowId xmlns:a16="http://schemas.microsoft.com/office/drawing/2014/main" val="10004"/>
                  </a:ext>
                </a:extLst>
              </a:tr>
              <a:tr h="0">
                <a:tc gridSpan="2">
                  <a:txBody>
                    <a:bodyPr/>
                    <a:lstStyle/>
                    <a:p>
                      <a:r>
                        <a:rPr lang="en-US" sz="1100" dirty="0"/>
                        <a:t>Other</a:t>
                      </a:r>
                    </a:p>
                  </a:txBody>
                  <a:tcPr/>
                </a:tc>
                <a:tc hMerge="1">
                  <a:txBody>
                    <a:bodyPr/>
                    <a:lstStyle/>
                    <a:p>
                      <a:endParaRPr lang="en-US" sz="1100" dirty="0"/>
                    </a:p>
                  </a:txBody>
                  <a:tcPr/>
                </a:tc>
                <a:tc>
                  <a:txBody>
                    <a:bodyPr/>
                    <a:lstStyle/>
                    <a:p>
                      <a:pPr algn="ctr"/>
                      <a:r>
                        <a:rPr lang="en-US" sz="1100" dirty="0"/>
                        <a:t>167</a:t>
                      </a:r>
                    </a:p>
                  </a:txBody>
                  <a:tcPr/>
                </a:tc>
                <a:extLst>
                  <a:ext uri="{0D108BD9-81ED-4DB2-BD59-A6C34878D82A}">
                    <a16:rowId xmlns:a16="http://schemas.microsoft.com/office/drawing/2014/main" val="10005"/>
                  </a:ext>
                </a:extLst>
              </a:tr>
            </a:tbl>
          </a:graphicData>
        </a:graphic>
      </p:graphicFrame>
      <p:cxnSp>
        <p:nvCxnSpPr>
          <p:cNvPr id="32" name="Straight Arrow Connector 31"/>
          <p:cNvCxnSpPr>
            <a:stCxn id="8" idx="3"/>
            <a:endCxn id="23" idx="1"/>
          </p:cNvCxnSpPr>
          <p:nvPr/>
        </p:nvCxnSpPr>
        <p:spPr>
          <a:xfrm flipV="1">
            <a:off x="7429500" y="1678858"/>
            <a:ext cx="952500" cy="24973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3"/>
            <a:endCxn id="25" idx="1"/>
          </p:cNvCxnSpPr>
          <p:nvPr/>
        </p:nvCxnSpPr>
        <p:spPr>
          <a:xfrm>
            <a:off x="7429500" y="4374371"/>
            <a:ext cx="952500" cy="2590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64756" y="5986790"/>
            <a:ext cx="6280887" cy="738664"/>
          </a:xfrm>
          <a:prstGeom prst="rect">
            <a:avLst/>
          </a:prstGeom>
          <a:noFill/>
          <a:ln w="28575">
            <a:solidFill>
              <a:schemeClr val="tx1"/>
            </a:solidFill>
          </a:ln>
        </p:spPr>
        <p:txBody>
          <a:bodyPr wrap="none" rtlCol="0">
            <a:spAutoFit/>
          </a:bodyPr>
          <a:lstStyle/>
          <a:p>
            <a:r>
              <a:rPr lang="en-US" sz="1400" dirty="0"/>
              <a:t>95.7% of randomized patients had full ascertainment of the primary outcome </a:t>
            </a:r>
          </a:p>
          <a:p>
            <a:r>
              <a:rPr lang="en-US" sz="1400" dirty="0"/>
              <a:t>through the planned observation period or else were known to be deceased</a:t>
            </a:r>
          </a:p>
          <a:p>
            <a:r>
              <a:rPr lang="en-US" sz="1400" dirty="0"/>
              <a:t>Vital status known for 99.2% of randomized patients</a:t>
            </a:r>
          </a:p>
        </p:txBody>
      </p:sp>
    </p:spTree>
    <p:extLst>
      <p:ext uri="{BB962C8B-B14F-4D97-AF65-F5344CB8AC3E}">
        <p14:creationId xmlns:p14="http://schemas.microsoft.com/office/powerpoint/2010/main" val="30902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533388" cy="669919"/>
          </a:xfrm>
        </p:spPr>
        <p:txBody>
          <a:bodyPr>
            <a:normAutofit/>
          </a:bodyPr>
          <a:lstStyle/>
          <a:p>
            <a:r>
              <a:rPr lang="en-US" b="1" dirty="0"/>
              <a:t>Baseline Characteristics, Prior Medical and Index ACS History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26918212"/>
              </p:ext>
            </p:extLst>
          </p:nvPr>
        </p:nvGraphicFramePr>
        <p:xfrm>
          <a:off x="228600" y="960121"/>
          <a:ext cx="11734800" cy="5880158"/>
        </p:xfrm>
        <a:graphic>
          <a:graphicData uri="http://schemas.openxmlformats.org/drawingml/2006/table">
            <a:tbl>
              <a:tblPr firstRow="1" firstCol="1" bandRow="1">
                <a:tableStyleId>{3B4B98B0-60AC-42C2-AFA5-B58CD77FA1E5}</a:tableStyleId>
              </a:tblPr>
              <a:tblGrid>
                <a:gridCol w="6972852">
                  <a:extLst>
                    <a:ext uri="{9D8B030D-6E8A-4147-A177-3AD203B41FA5}">
                      <a16:colId xmlns:a16="http://schemas.microsoft.com/office/drawing/2014/main" val="20000"/>
                    </a:ext>
                  </a:extLst>
                </a:gridCol>
                <a:gridCol w="2636078">
                  <a:extLst>
                    <a:ext uri="{9D8B030D-6E8A-4147-A177-3AD203B41FA5}">
                      <a16:colId xmlns:a16="http://schemas.microsoft.com/office/drawing/2014/main" val="20001"/>
                    </a:ext>
                  </a:extLst>
                </a:gridCol>
                <a:gridCol w="2125870">
                  <a:extLst>
                    <a:ext uri="{9D8B030D-6E8A-4147-A177-3AD203B41FA5}">
                      <a16:colId xmlns:a16="http://schemas.microsoft.com/office/drawing/2014/main" val="20002"/>
                    </a:ext>
                  </a:extLst>
                </a:gridCol>
              </a:tblGrid>
              <a:tr h="668078">
                <a:tc>
                  <a:txBody>
                    <a:bodyPr/>
                    <a:lstStyle/>
                    <a:p>
                      <a:pPr marL="0" marR="0" algn="ctr">
                        <a:lnSpc>
                          <a:spcPct val="100000"/>
                        </a:lnSpc>
                        <a:spcBef>
                          <a:spcPts val="0"/>
                        </a:spcBef>
                        <a:spcAft>
                          <a:spcPts val="0"/>
                        </a:spcAft>
                      </a:pPr>
                      <a:endParaRPr lang="en-US" sz="2000" b="1" dirty="0">
                        <a:effectLst/>
                        <a:latin typeface="+mn-lt"/>
                        <a:ea typeface="Calibri"/>
                        <a:cs typeface="Times New Roman"/>
                      </a:endParaRPr>
                    </a:p>
                  </a:txBody>
                  <a:tcPr marL="35925" marR="35925" marT="0" marB="0" anchor="ctr"/>
                </a:tc>
                <a:tc>
                  <a:txBody>
                    <a:bodyPr/>
                    <a:lstStyle/>
                    <a:p>
                      <a:pPr marL="0" marR="0" algn="ctr">
                        <a:lnSpc>
                          <a:spcPct val="100000"/>
                        </a:lnSpc>
                        <a:spcBef>
                          <a:spcPts val="0"/>
                        </a:spcBef>
                        <a:spcAft>
                          <a:spcPts val="0"/>
                        </a:spcAft>
                      </a:pPr>
                      <a:r>
                        <a:rPr lang="en-GB" sz="2000" dirty="0">
                          <a:effectLst/>
                        </a:rPr>
                        <a:t>Apabetalone </a:t>
                      </a:r>
                    </a:p>
                    <a:p>
                      <a:pPr marL="0" marR="0" algn="ctr">
                        <a:lnSpc>
                          <a:spcPct val="100000"/>
                        </a:lnSpc>
                        <a:spcBef>
                          <a:spcPts val="0"/>
                        </a:spcBef>
                        <a:spcAft>
                          <a:spcPts val="0"/>
                        </a:spcAft>
                      </a:pPr>
                      <a:r>
                        <a:rPr lang="en-GB" sz="2000" dirty="0">
                          <a:effectLst/>
                        </a:rPr>
                        <a:t>(n=1212)</a:t>
                      </a:r>
                      <a:endParaRPr lang="en-US" sz="2000" b="1" dirty="0">
                        <a:effectLst/>
                        <a:latin typeface="+mn-lt"/>
                        <a:ea typeface="Calibri"/>
                        <a:cs typeface="Times New Roman"/>
                      </a:endParaRPr>
                    </a:p>
                  </a:txBody>
                  <a:tcPr marL="35925" marR="35925" marT="0" marB="0" anchor="ctr"/>
                </a:tc>
                <a:tc>
                  <a:txBody>
                    <a:bodyPr/>
                    <a:lstStyle/>
                    <a:p>
                      <a:pPr marL="0" marR="0" algn="ctr">
                        <a:lnSpc>
                          <a:spcPct val="100000"/>
                        </a:lnSpc>
                        <a:spcBef>
                          <a:spcPts val="0"/>
                        </a:spcBef>
                        <a:spcAft>
                          <a:spcPts val="0"/>
                        </a:spcAft>
                      </a:pPr>
                      <a:r>
                        <a:rPr lang="en-GB" sz="2000" dirty="0">
                          <a:effectLst/>
                        </a:rPr>
                        <a:t>Placebo </a:t>
                      </a:r>
                    </a:p>
                    <a:p>
                      <a:pPr marL="0" marR="0" algn="ctr">
                        <a:lnSpc>
                          <a:spcPct val="100000"/>
                        </a:lnSpc>
                        <a:spcBef>
                          <a:spcPts val="0"/>
                        </a:spcBef>
                        <a:spcAft>
                          <a:spcPts val="0"/>
                        </a:spcAft>
                      </a:pPr>
                      <a:r>
                        <a:rPr lang="en-GB" sz="2000" dirty="0">
                          <a:effectLst/>
                        </a:rPr>
                        <a:t>(n=1206)</a:t>
                      </a:r>
                      <a:endParaRPr lang="en-US" sz="2000" b="1" dirty="0">
                        <a:effectLst/>
                        <a:latin typeface="+mn-lt"/>
                        <a:ea typeface="Calibri"/>
                        <a:cs typeface="Times New Roman"/>
                      </a:endParaRPr>
                    </a:p>
                  </a:txBody>
                  <a:tcPr marL="35925" marR="35925" marT="0" marB="0" anchor="ctr"/>
                </a:tc>
                <a:extLst>
                  <a:ext uri="{0D108BD9-81ED-4DB2-BD59-A6C34878D82A}">
                    <a16:rowId xmlns:a16="http://schemas.microsoft.com/office/drawing/2014/main" val="10000"/>
                  </a:ext>
                </a:extLst>
              </a:tr>
              <a:tr h="334040">
                <a:tc>
                  <a:txBody>
                    <a:bodyPr/>
                    <a:lstStyle/>
                    <a:p>
                      <a:r>
                        <a:rPr lang="en-US" sz="1800" b="0" dirty="0"/>
                        <a:t>Median age,</a:t>
                      </a:r>
                      <a:r>
                        <a:rPr lang="en-US" sz="1800" b="0" baseline="0" dirty="0"/>
                        <a:t> </a:t>
                      </a:r>
                      <a:r>
                        <a:rPr lang="en-US" sz="1800" b="0" baseline="0" dirty="0" err="1"/>
                        <a:t>yrs</a:t>
                      </a:r>
                      <a:endParaRPr lang="en-US" sz="1800" b="0" dirty="0">
                        <a:latin typeface="Verdana" panose="020B0604030504040204" pitchFamily="34" charset="0"/>
                        <a:ea typeface="Verdana" panose="020B0604030504040204" pitchFamily="34" charset="0"/>
                      </a:endParaRPr>
                    </a:p>
                  </a:txBody>
                  <a:tcPr marT="34290" marB="34290" anchor="ctr"/>
                </a:tc>
                <a:tc>
                  <a:txBody>
                    <a:bodyPr/>
                    <a:lstStyle/>
                    <a:p>
                      <a:pPr algn="ctr"/>
                      <a:r>
                        <a:rPr lang="en-US" sz="1800" dirty="0"/>
                        <a:t>62.0</a:t>
                      </a:r>
                      <a:endParaRPr lang="en-US" sz="1800" dirty="0">
                        <a:latin typeface="Verdana" panose="020B0604030504040204" pitchFamily="34" charset="0"/>
                        <a:ea typeface="Verdana" panose="020B0604030504040204" pitchFamily="34" charset="0"/>
                      </a:endParaRPr>
                    </a:p>
                  </a:txBody>
                  <a:tcPr marT="34290" marB="34290" anchor="ctr"/>
                </a:tc>
                <a:tc>
                  <a:txBody>
                    <a:bodyPr/>
                    <a:lstStyle/>
                    <a:p>
                      <a:pPr algn="ctr"/>
                      <a:r>
                        <a:rPr lang="en-US" sz="1800" dirty="0"/>
                        <a:t>62.0</a:t>
                      </a:r>
                      <a:endParaRPr lang="en-US" sz="1800" dirty="0">
                        <a:latin typeface="Verdana" panose="020B0604030504040204" pitchFamily="34" charset="0"/>
                        <a:ea typeface="Verdana" panose="020B0604030504040204" pitchFamily="34" charset="0"/>
                      </a:endParaRPr>
                    </a:p>
                  </a:txBody>
                  <a:tcPr marT="34290" marB="34290" anchor="ctr"/>
                </a:tc>
                <a:extLst>
                  <a:ext uri="{0D108BD9-81ED-4DB2-BD59-A6C34878D82A}">
                    <a16:rowId xmlns:a16="http://schemas.microsoft.com/office/drawing/2014/main" val="10001"/>
                  </a:ext>
                </a:extLst>
              </a:tr>
              <a:tr h="334040">
                <a:tc>
                  <a:txBody>
                    <a:bodyPr/>
                    <a:lstStyle/>
                    <a:p>
                      <a:r>
                        <a:rPr lang="en-US" sz="1800" b="0" dirty="0"/>
                        <a:t>Male sex- %</a:t>
                      </a:r>
                      <a:endParaRPr lang="en-US" sz="1800" b="0" dirty="0">
                        <a:latin typeface="Verdana" panose="020B0604030504040204" pitchFamily="34" charset="0"/>
                        <a:ea typeface="Verdana" panose="020B0604030504040204" pitchFamily="34" charset="0"/>
                      </a:endParaRPr>
                    </a:p>
                  </a:txBody>
                  <a:tcPr marT="34290" marB="34290" anchor="ctr"/>
                </a:tc>
                <a:tc>
                  <a:txBody>
                    <a:bodyPr/>
                    <a:lstStyle/>
                    <a:p>
                      <a:pPr algn="ctr"/>
                      <a:r>
                        <a:rPr lang="en-US" sz="1800" dirty="0"/>
                        <a:t>74.8</a:t>
                      </a:r>
                      <a:endParaRPr lang="en-US" sz="1800" dirty="0">
                        <a:latin typeface="Verdana" panose="020B0604030504040204" pitchFamily="34" charset="0"/>
                        <a:ea typeface="Verdana" panose="020B0604030504040204" pitchFamily="34" charset="0"/>
                      </a:endParaRPr>
                    </a:p>
                  </a:txBody>
                  <a:tcPr marT="34290" marB="34290" anchor="ctr"/>
                </a:tc>
                <a:tc>
                  <a:txBody>
                    <a:bodyPr/>
                    <a:lstStyle/>
                    <a:p>
                      <a:pPr algn="ctr"/>
                      <a:r>
                        <a:rPr lang="en-US" sz="1800" baseline="0" dirty="0"/>
                        <a:t>74.0</a:t>
                      </a:r>
                      <a:endParaRPr lang="en-US" sz="1800" dirty="0">
                        <a:latin typeface="Verdana" panose="020B0604030504040204" pitchFamily="34" charset="0"/>
                        <a:ea typeface="Verdana" panose="020B0604030504040204" pitchFamily="34" charset="0"/>
                      </a:endParaRPr>
                    </a:p>
                  </a:txBody>
                  <a:tcPr marT="34290" marB="34290" anchor="ctr"/>
                </a:tc>
                <a:extLst>
                  <a:ext uri="{0D108BD9-81ED-4DB2-BD59-A6C34878D82A}">
                    <a16:rowId xmlns:a16="http://schemas.microsoft.com/office/drawing/2014/main" val="10003"/>
                  </a:ext>
                </a:extLst>
              </a:tr>
              <a:tr h="400847">
                <a:tc>
                  <a:txBody>
                    <a:bodyPr/>
                    <a:lstStyle/>
                    <a:p>
                      <a:pPr marL="0" marR="0" lvl="0" algn="l" defTabSz="914400" rtl="0" eaLnBrk="1" latinLnBrk="0" hangingPunct="1">
                        <a:lnSpc>
                          <a:spcPct val="150000"/>
                        </a:lnSpc>
                        <a:spcBef>
                          <a:spcPts val="0"/>
                        </a:spcBef>
                        <a:spcAft>
                          <a:spcPts val="0"/>
                        </a:spcAft>
                      </a:pPr>
                      <a:r>
                        <a:rPr lang="en-GB" sz="1800" b="0" kern="1200" dirty="0"/>
                        <a:t> Body mass index, kg/m</a:t>
                      </a:r>
                      <a:r>
                        <a:rPr lang="en-GB" sz="1800" b="0" kern="1200" baseline="30000" dirty="0"/>
                        <a:t>2</a:t>
                      </a:r>
                      <a:endParaRPr lang="en-US" sz="1800" b="0" kern="1200" baseline="30000" dirty="0">
                        <a:solidFill>
                          <a:schemeClr val="dk1"/>
                        </a:solidFill>
                        <a:latin typeface="+mn-lt"/>
                        <a:ea typeface="+mn-ea"/>
                        <a:cs typeface="+mn-cs"/>
                      </a:endParaRPr>
                    </a:p>
                  </a:txBody>
                  <a:tcPr marL="35925" marR="35925" marT="0" marB="0"/>
                </a:tc>
                <a:tc>
                  <a:txBody>
                    <a:bodyPr/>
                    <a:lstStyle/>
                    <a:p>
                      <a:pPr marL="0" marR="0" algn="ctr">
                        <a:lnSpc>
                          <a:spcPct val="150000"/>
                        </a:lnSpc>
                        <a:spcBef>
                          <a:spcPts val="0"/>
                        </a:spcBef>
                        <a:spcAft>
                          <a:spcPts val="0"/>
                        </a:spcAft>
                      </a:pPr>
                      <a:r>
                        <a:rPr lang="en-GB" sz="1800" dirty="0">
                          <a:effectLst/>
                        </a:rPr>
                        <a:t>30.2 </a:t>
                      </a:r>
                      <a:endParaRPr lang="en-US" sz="1800" b="1" dirty="0">
                        <a:effectLst/>
                        <a:latin typeface="Calibri"/>
                        <a:ea typeface="Calibri"/>
                        <a:cs typeface="Times New Roman"/>
                      </a:endParaRPr>
                    </a:p>
                  </a:txBody>
                  <a:tcPr marL="35925" marR="35925" marT="0" marB="0"/>
                </a:tc>
                <a:tc>
                  <a:txBody>
                    <a:bodyPr/>
                    <a:lstStyle/>
                    <a:p>
                      <a:pPr marL="0" marR="0" algn="ctr">
                        <a:lnSpc>
                          <a:spcPct val="150000"/>
                        </a:lnSpc>
                        <a:spcBef>
                          <a:spcPts val="0"/>
                        </a:spcBef>
                        <a:spcAft>
                          <a:spcPts val="0"/>
                        </a:spcAft>
                      </a:pPr>
                      <a:r>
                        <a:rPr lang="en-GB" sz="1800" dirty="0">
                          <a:effectLst/>
                        </a:rPr>
                        <a:t>30.3 </a:t>
                      </a:r>
                      <a:endParaRPr lang="en-US" sz="1800" b="1" dirty="0">
                        <a:effectLst/>
                        <a:latin typeface="Calibri"/>
                        <a:ea typeface="Calibri"/>
                        <a:cs typeface="Times New Roman"/>
                      </a:endParaRPr>
                    </a:p>
                  </a:txBody>
                  <a:tcPr marL="35925" marR="35925" marT="0" marB="0"/>
                </a:tc>
                <a:extLst>
                  <a:ext uri="{0D108BD9-81ED-4DB2-BD59-A6C34878D82A}">
                    <a16:rowId xmlns:a16="http://schemas.microsoft.com/office/drawing/2014/main" val="10004"/>
                  </a:ext>
                </a:extLst>
              </a:tr>
              <a:tr h="400847">
                <a:tc>
                  <a:txBody>
                    <a:bodyPr/>
                    <a:lstStyle/>
                    <a:p>
                      <a:pPr marL="0" marR="0" lvl="0">
                        <a:lnSpc>
                          <a:spcPct val="150000"/>
                        </a:lnSpc>
                        <a:spcBef>
                          <a:spcPts val="0"/>
                        </a:spcBef>
                        <a:spcAft>
                          <a:spcPts val="0"/>
                        </a:spcAft>
                      </a:pPr>
                      <a:r>
                        <a:rPr lang="en-GB" sz="1800" b="0" dirty="0">
                          <a:effectLst/>
                        </a:rPr>
                        <a:t> Hypertension - % </a:t>
                      </a:r>
                      <a:endParaRPr lang="en-US" sz="1800" b="0" dirty="0">
                        <a:effectLst/>
                        <a:latin typeface="Calibri"/>
                        <a:ea typeface="Calibri"/>
                        <a:cs typeface="Times New Roman"/>
                      </a:endParaRPr>
                    </a:p>
                  </a:txBody>
                  <a:tcPr marL="35925" marR="35925" marT="0" marB="0"/>
                </a:tc>
                <a:tc>
                  <a:txBody>
                    <a:bodyPr/>
                    <a:lstStyle/>
                    <a:p>
                      <a:pPr marL="0" marR="0" algn="ctr">
                        <a:lnSpc>
                          <a:spcPct val="150000"/>
                        </a:lnSpc>
                        <a:spcBef>
                          <a:spcPts val="0"/>
                        </a:spcBef>
                        <a:spcAft>
                          <a:spcPts val="0"/>
                        </a:spcAft>
                      </a:pPr>
                      <a:r>
                        <a:rPr lang="en-GB" sz="1800" dirty="0">
                          <a:effectLst/>
                        </a:rPr>
                        <a:t>89.4</a:t>
                      </a:r>
                      <a:endParaRPr lang="en-US" sz="1800" b="1" dirty="0">
                        <a:effectLst/>
                        <a:latin typeface="Calibri"/>
                        <a:ea typeface="Calibri"/>
                        <a:cs typeface="Times New Roman"/>
                      </a:endParaRPr>
                    </a:p>
                  </a:txBody>
                  <a:tcPr marL="35925" marR="35925" marT="0" marB="0" anchor="b"/>
                </a:tc>
                <a:tc>
                  <a:txBody>
                    <a:bodyPr/>
                    <a:lstStyle/>
                    <a:p>
                      <a:pPr marL="0" marR="0" algn="ctr">
                        <a:lnSpc>
                          <a:spcPct val="150000"/>
                        </a:lnSpc>
                        <a:spcBef>
                          <a:spcPts val="0"/>
                        </a:spcBef>
                        <a:spcAft>
                          <a:spcPts val="0"/>
                        </a:spcAft>
                      </a:pPr>
                      <a:r>
                        <a:rPr lang="en-GB" sz="1800" dirty="0">
                          <a:effectLst/>
                        </a:rPr>
                        <a:t>87.8</a:t>
                      </a:r>
                      <a:endParaRPr lang="en-US" sz="1800" b="1" dirty="0">
                        <a:effectLst/>
                        <a:latin typeface="Calibri"/>
                        <a:ea typeface="Calibri"/>
                        <a:cs typeface="Times New Roman"/>
                      </a:endParaRPr>
                    </a:p>
                  </a:txBody>
                  <a:tcPr marL="35925" marR="35925" marT="0" marB="0" anchor="b"/>
                </a:tc>
                <a:extLst>
                  <a:ext uri="{0D108BD9-81ED-4DB2-BD59-A6C34878D82A}">
                    <a16:rowId xmlns:a16="http://schemas.microsoft.com/office/drawing/2014/main" val="10005"/>
                  </a:ext>
                </a:extLst>
              </a:tr>
              <a:tr h="400847">
                <a:tc>
                  <a:txBody>
                    <a:bodyPr/>
                    <a:lstStyle/>
                    <a:p>
                      <a:pPr marL="1588" lvl="1" indent="0" algn="l">
                        <a:buNone/>
                        <a:tabLst>
                          <a:tab pos="5086350" algn="l"/>
                          <a:tab pos="6740525" algn="l"/>
                        </a:tabLst>
                      </a:pPr>
                      <a:r>
                        <a:rPr lang="en-US" sz="1800" b="0" strike="noStrike" baseline="0" dirty="0"/>
                        <a:t> </a:t>
                      </a:r>
                      <a:r>
                        <a:rPr lang="en-US" sz="1800" b="0" strike="noStrike" baseline="0" dirty="0" err="1"/>
                        <a:t>eGFR</a:t>
                      </a:r>
                      <a:r>
                        <a:rPr lang="en-US" sz="1800" b="0" strike="noStrike" baseline="0" dirty="0"/>
                        <a:t> Mean ± SD, mL/min/1.73m</a:t>
                      </a:r>
                      <a:r>
                        <a:rPr lang="en-US" sz="1800" b="0" strike="noStrike" baseline="30000" dirty="0"/>
                        <a:t>2</a:t>
                      </a:r>
                      <a:endParaRPr lang="en-US" sz="1800" b="0" strike="noStrike" baseline="30000" dirty="0">
                        <a:latin typeface="+mn-lt"/>
                        <a:ea typeface="Verdana" panose="020B0604030504040204" pitchFamily="34" charset="0"/>
                      </a:endParaRPr>
                    </a:p>
                  </a:txBody>
                  <a:tcPr marL="35925" marR="35925"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800" dirty="0">
                          <a:effectLst/>
                        </a:rPr>
                        <a:t>104.9 </a:t>
                      </a:r>
                      <a:endParaRPr lang="en-US" sz="1800" b="1" dirty="0">
                        <a:effectLst/>
                        <a:latin typeface="Calibri"/>
                        <a:ea typeface="Calibri"/>
                        <a:cs typeface="Times New Roman"/>
                      </a:endParaRPr>
                    </a:p>
                  </a:txBody>
                  <a:tcPr marL="35925" marR="35925" marT="0" marB="0" anchor="b"/>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800" dirty="0">
                          <a:effectLst/>
                        </a:rPr>
                        <a:t>101.7 </a:t>
                      </a:r>
                      <a:endParaRPr lang="en-US" sz="1800" b="1" dirty="0">
                        <a:effectLst/>
                        <a:latin typeface="Calibri"/>
                        <a:ea typeface="Calibri"/>
                        <a:cs typeface="Times New Roman"/>
                      </a:endParaRPr>
                    </a:p>
                  </a:txBody>
                  <a:tcPr marL="35925" marR="35925" marT="0" marB="0" anchor="b"/>
                </a:tc>
                <a:extLst>
                  <a:ext uri="{0D108BD9-81ED-4DB2-BD59-A6C34878D82A}">
                    <a16:rowId xmlns:a16="http://schemas.microsoft.com/office/drawing/2014/main" val="10006"/>
                  </a:ext>
                </a:extLst>
              </a:tr>
              <a:tr h="400847">
                <a:tc>
                  <a:txBody>
                    <a:bodyPr/>
                    <a:lstStyle/>
                    <a:p>
                      <a:pPr marL="0" marR="0" lvl="0">
                        <a:lnSpc>
                          <a:spcPct val="150000"/>
                        </a:lnSpc>
                        <a:spcBef>
                          <a:spcPts val="0"/>
                        </a:spcBef>
                        <a:spcAft>
                          <a:spcPts val="0"/>
                        </a:spcAft>
                      </a:pPr>
                      <a:r>
                        <a:rPr lang="en-GB" sz="1800" b="0" baseline="0" dirty="0">
                          <a:effectLst/>
                        </a:rPr>
                        <a:t> </a:t>
                      </a:r>
                      <a:r>
                        <a:rPr lang="en-GB" sz="1800" b="0" dirty="0">
                          <a:effectLst/>
                        </a:rPr>
                        <a:t>Duration of diabetes – </a:t>
                      </a:r>
                      <a:r>
                        <a:rPr lang="en-GB" sz="1800" b="0" dirty="0" err="1">
                          <a:effectLst/>
                        </a:rPr>
                        <a:t>yrs</a:t>
                      </a:r>
                      <a:endParaRPr lang="en-US" sz="1800" b="0" dirty="0">
                        <a:effectLst/>
                        <a:latin typeface="Calibri"/>
                        <a:ea typeface="Calibri"/>
                        <a:cs typeface="Times New Roman"/>
                      </a:endParaRPr>
                    </a:p>
                  </a:txBody>
                  <a:tcPr marL="35925" marR="35925" marT="0" marB="0"/>
                </a:tc>
                <a:tc>
                  <a:txBody>
                    <a:bodyPr/>
                    <a:lstStyle/>
                    <a:p>
                      <a:pPr marL="0" marR="0" algn="ctr">
                        <a:lnSpc>
                          <a:spcPct val="150000"/>
                        </a:lnSpc>
                        <a:spcBef>
                          <a:spcPts val="0"/>
                        </a:spcBef>
                        <a:spcAft>
                          <a:spcPts val="0"/>
                        </a:spcAft>
                      </a:pPr>
                      <a:r>
                        <a:rPr lang="en-GB" sz="1800" dirty="0">
                          <a:effectLst/>
                        </a:rPr>
                        <a:t>8.4 </a:t>
                      </a:r>
                      <a:endParaRPr lang="en-US" sz="1800" b="1" dirty="0">
                        <a:effectLst/>
                        <a:latin typeface="Calibri"/>
                        <a:ea typeface="Calibri"/>
                        <a:cs typeface="Times New Roman"/>
                      </a:endParaRPr>
                    </a:p>
                  </a:txBody>
                  <a:tcPr marL="35925" marR="35925" marT="0" marB="0"/>
                </a:tc>
                <a:tc>
                  <a:txBody>
                    <a:bodyPr/>
                    <a:lstStyle/>
                    <a:p>
                      <a:pPr marL="0" marR="0" algn="ctr">
                        <a:lnSpc>
                          <a:spcPct val="150000"/>
                        </a:lnSpc>
                        <a:spcBef>
                          <a:spcPts val="0"/>
                        </a:spcBef>
                        <a:spcAft>
                          <a:spcPts val="0"/>
                        </a:spcAft>
                      </a:pPr>
                      <a:r>
                        <a:rPr lang="en-GB" sz="1800" dirty="0">
                          <a:effectLst/>
                        </a:rPr>
                        <a:t>8.7 </a:t>
                      </a:r>
                      <a:endParaRPr lang="en-US" sz="1800" b="1" dirty="0">
                        <a:effectLst/>
                        <a:latin typeface="Calibri"/>
                        <a:ea typeface="Calibri"/>
                        <a:cs typeface="Times New Roman"/>
                      </a:endParaRPr>
                    </a:p>
                  </a:txBody>
                  <a:tcPr marL="35925" marR="35925" marT="0" marB="0"/>
                </a:tc>
                <a:extLst>
                  <a:ext uri="{0D108BD9-81ED-4DB2-BD59-A6C34878D82A}">
                    <a16:rowId xmlns:a16="http://schemas.microsoft.com/office/drawing/2014/main" val="10007"/>
                  </a:ext>
                </a:extLst>
              </a:tr>
              <a:tr h="400847">
                <a:tc>
                  <a:txBody>
                    <a:bodyPr/>
                    <a:lstStyle/>
                    <a:p>
                      <a:pPr marL="0" marR="0">
                        <a:lnSpc>
                          <a:spcPct val="150000"/>
                        </a:lnSpc>
                        <a:spcBef>
                          <a:spcPts val="0"/>
                        </a:spcBef>
                        <a:spcAft>
                          <a:spcPts val="0"/>
                        </a:spcAft>
                      </a:pPr>
                      <a:r>
                        <a:rPr lang="en-GB" sz="1800" b="0" dirty="0">
                          <a:effectLst/>
                        </a:rPr>
                        <a:t> Index acute coronary syndrome – %</a:t>
                      </a:r>
                      <a:endParaRPr lang="en-US" sz="1800" b="0" dirty="0">
                        <a:effectLst/>
                        <a:latin typeface="Calibri"/>
                        <a:ea typeface="Calibri"/>
                        <a:cs typeface="Times New Roman"/>
                      </a:endParaRPr>
                    </a:p>
                  </a:txBody>
                  <a:tcPr marL="20266" marR="20266" marT="0" marB="0"/>
                </a:tc>
                <a:tc>
                  <a:txBody>
                    <a:bodyPr/>
                    <a:lstStyle/>
                    <a:p>
                      <a:pPr marL="0" marR="0" algn="ctr">
                        <a:lnSpc>
                          <a:spcPct val="150000"/>
                        </a:lnSpc>
                        <a:spcBef>
                          <a:spcPts val="0"/>
                        </a:spcBef>
                        <a:spcAft>
                          <a:spcPts val="0"/>
                        </a:spcAft>
                      </a:pPr>
                      <a:r>
                        <a:rPr lang="en-GB" sz="1800" dirty="0">
                          <a:effectLst/>
                        </a:rPr>
                        <a:t> </a:t>
                      </a:r>
                      <a:endParaRPr lang="en-US" sz="1800" b="1" dirty="0">
                        <a:effectLst/>
                        <a:latin typeface="Calibri"/>
                        <a:ea typeface="Calibri"/>
                        <a:cs typeface="Times New Roman"/>
                      </a:endParaRPr>
                    </a:p>
                  </a:txBody>
                  <a:tcPr marL="20266" marR="20266" marT="0" marB="0"/>
                </a:tc>
                <a:tc>
                  <a:txBody>
                    <a:bodyPr/>
                    <a:lstStyle/>
                    <a:p>
                      <a:pPr marL="0" marR="0" algn="ctr">
                        <a:lnSpc>
                          <a:spcPct val="150000"/>
                        </a:lnSpc>
                        <a:spcBef>
                          <a:spcPts val="0"/>
                        </a:spcBef>
                        <a:spcAft>
                          <a:spcPts val="0"/>
                        </a:spcAft>
                      </a:pPr>
                      <a:r>
                        <a:rPr lang="en-GB" sz="1800" dirty="0">
                          <a:effectLst/>
                        </a:rPr>
                        <a:t> </a:t>
                      </a:r>
                      <a:endParaRPr lang="en-US" sz="1800" b="1" dirty="0">
                        <a:effectLst/>
                        <a:latin typeface="Calibri"/>
                        <a:ea typeface="Calibri"/>
                        <a:cs typeface="Times New Roman"/>
                      </a:endParaRPr>
                    </a:p>
                  </a:txBody>
                  <a:tcPr marL="20266" marR="20266" marT="0" marB="0"/>
                </a:tc>
                <a:extLst>
                  <a:ext uri="{0D108BD9-81ED-4DB2-BD59-A6C34878D82A}">
                    <a16:rowId xmlns:a16="http://schemas.microsoft.com/office/drawing/2014/main" val="10008"/>
                  </a:ext>
                </a:extLst>
              </a:tr>
              <a:tr h="400847">
                <a:tc>
                  <a:txBody>
                    <a:bodyPr/>
                    <a:lstStyle/>
                    <a:p>
                      <a:pPr marL="609600" marR="0" lvl="1" indent="-152400">
                        <a:lnSpc>
                          <a:spcPct val="150000"/>
                        </a:lnSpc>
                        <a:spcBef>
                          <a:spcPts val="0"/>
                        </a:spcBef>
                        <a:spcAft>
                          <a:spcPts val="0"/>
                        </a:spcAft>
                      </a:pPr>
                      <a:r>
                        <a:rPr lang="en-GB" sz="1800" b="0" dirty="0">
                          <a:effectLst/>
                        </a:rPr>
                        <a:t> Myocardial infarction </a:t>
                      </a:r>
                      <a:endParaRPr lang="en-US" sz="1800" b="0" dirty="0">
                        <a:effectLst/>
                        <a:latin typeface="Calibri"/>
                        <a:ea typeface="Calibri"/>
                        <a:cs typeface="Times New Roman"/>
                      </a:endParaRPr>
                    </a:p>
                  </a:txBody>
                  <a:tcPr marL="20266" marR="20266" marT="0" marB="0"/>
                </a:tc>
                <a:tc>
                  <a:txBody>
                    <a:bodyPr/>
                    <a:lstStyle/>
                    <a:p>
                      <a:pPr marL="0" marR="0" algn="ctr">
                        <a:lnSpc>
                          <a:spcPct val="150000"/>
                        </a:lnSpc>
                        <a:spcBef>
                          <a:spcPts val="0"/>
                        </a:spcBef>
                        <a:spcAft>
                          <a:spcPts val="0"/>
                        </a:spcAft>
                      </a:pPr>
                      <a:r>
                        <a:rPr lang="en-GB" sz="1800" dirty="0">
                          <a:effectLst/>
                        </a:rPr>
                        <a:t>73.0</a:t>
                      </a:r>
                      <a:endParaRPr lang="en-US" sz="1800" b="1" dirty="0">
                        <a:effectLst/>
                        <a:latin typeface="Calibri"/>
                        <a:ea typeface="Calibri"/>
                        <a:cs typeface="Times New Roman"/>
                      </a:endParaRPr>
                    </a:p>
                  </a:txBody>
                  <a:tcPr marL="20266" marR="20266" marT="0" marB="0"/>
                </a:tc>
                <a:tc>
                  <a:txBody>
                    <a:bodyPr/>
                    <a:lstStyle/>
                    <a:p>
                      <a:pPr marL="0" marR="0" algn="ctr">
                        <a:lnSpc>
                          <a:spcPct val="150000"/>
                        </a:lnSpc>
                        <a:spcBef>
                          <a:spcPts val="0"/>
                        </a:spcBef>
                        <a:spcAft>
                          <a:spcPts val="0"/>
                        </a:spcAft>
                      </a:pPr>
                      <a:r>
                        <a:rPr lang="en-GB" sz="1800" dirty="0">
                          <a:effectLst/>
                        </a:rPr>
                        <a:t>74.0</a:t>
                      </a:r>
                      <a:endParaRPr lang="en-US" sz="1800" b="1" dirty="0">
                        <a:effectLst/>
                        <a:latin typeface="Calibri"/>
                        <a:ea typeface="Calibri"/>
                        <a:cs typeface="Times New Roman"/>
                      </a:endParaRPr>
                    </a:p>
                  </a:txBody>
                  <a:tcPr marL="20266" marR="20266" marT="0" marB="0"/>
                </a:tc>
                <a:extLst>
                  <a:ext uri="{0D108BD9-81ED-4DB2-BD59-A6C34878D82A}">
                    <a16:rowId xmlns:a16="http://schemas.microsoft.com/office/drawing/2014/main" val="10009"/>
                  </a:ext>
                </a:extLst>
              </a:tr>
              <a:tr h="400847">
                <a:tc>
                  <a:txBody>
                    <a:bodyPr/>
                    <a:lstStyle/>
                    <a:p>
                      <a:pPr marL="1066800" marR="0" lvl="2" indent="-152400">
                        <a:lnSpc>
                          <a:spcPct val="150000"/>
                        </a:lnSpc>
                        <a:spcBef>
                          <a:spcPts val="0"/>
                        </a:spcBef>
                        <a:spcAft>
                          <a:spcPts val="0"/>
                        </a:spcAft>
                      </a:pPr>
                      <a:r>
                        <a:rPr lang="en-GB" sz="1800" b="0" dirty="0">
                          <a:effectLst/>
                        </a:rPr>
                        <a:t> STEMI </a:t>
                      </a:r>
                      <a:endParaRPr lang="en-US" sz="1800" b="0" dirty="0">
                        <a:effectLst/>
                        <a:latin typeface="Calibri"/>
                        <a:ea typeface="Calibri"/>
                        <a:cs typeface="Times New Roman"/>
                      </a:endParaRPr>
                    </a:p>
                  </a:txBody>
                  <a:tcPr marL="20266" marR="20266" marT="0" marB="0"/>
                </a:tc>
                <a:tc>
                  <a:txBody>
                    <a:bodyPr/>
                    <a:lstStyle/>
                    <a:p>
                      <a:pPr marL="0" marR="0" algn="ctr">
                        <a:lnSpc>
                          <a:spcPct val="150000"/>
                        </a:lnSpc>
                        <a:spcBef>
                          <a:spcPts val="0"/>
                        </a:spcBef>
                        <a:spcAft>
                          <a:spcPts val="0"/>
                        </a:spcAft>
                      </a:pPr>
                      <a:r>
                        <a:rPr lang="en-GB" sz="1800" dirty="0">
                          <a:effectLst/>
                        </a:rPr>
                        <a:t>38.4</a:t>
                      </a:r>
                      <a:endParaRPr lang="en-US" sz="1800" b="1" dirty="0">
                        <a:effectLst/>
                        <a:latin typeface="Calibri"/>
                        <a:ea typeface="Calibri"/>
                        <a:cs typeface="Times New Roman"/>
                      </a:endParaRPr>
                    </a:p>
                  </a:txBody>
                  <a:tcPr marL="20266" marR="20266" marT="0" marB="0"/>
                </a:tc>
                <a:tc>
                  <a:txBody>
                    <a:bodyPr/>
                    <a:lstStyle/>
                    <a:p>
                      <a:pPr marL="0" marR="0" algn="ctr">
                        <a:lnSpc>
                          <a:spcPct val="150000"/>
                        </a:lnSpc>
                        <a:spcBef>
                          <a:spcPts val="0"/>
                        </a:spcBef>
                        <a:spcAft>
                          <a:spcPts val="0"/>
                        </a:spcAft>
                      </a:pPr>
                      <a:r>
                        <a:rPr lang="en-GB" sz="1800" dirty="0">
                          <a:effectLst/>
                        </a:rPr>
                        <a:t>38.6</a:t>
                      </a:r>
                      <a:endParaRPr lang="en-US" sz="1800" b="1" dirty="0">
                        <a:effectLst/>
                        <a:latin typeface="Calibri"/>
                        <a:ea typeface="Calibri"/>
                        <a:cs typeface="Times New Roman"/>
                      </a:endParaRPr>
                    </a:p>
                  </a:txBody>
                  <a:tcPr marL="20266" marR="20266" marT="0" marB="0"/>
                </a:tc>
                <a:extLst>
                  <a:ext uri="{0D108BD9-81ED-4DB2-BD59-A6C34878D82A}">
                    <a16:rowId xmlns:a16="http://schemas.microsoft.com/office/drawing/2014/main" val="10010"/>
                  </a:ext>
                </a:extLst>
              </a:tr>
              <a:tr h="400847">
                <a:tc>
                  <a:txBody>
                    <a:bodyPr/>
                    <a:lstStyle/>
                    <a:p>
                      <a:pPr marL="914400" marR="0" lvl="2">
                        <a:lnSpc>
                          <a:spcPct val="150000"/>
                        </a:lnSpc>
                        <a:spcBef>
                          <a:spcPts val="0"/>
                        </a:spcBef>
                        <a:spcAft>
                          <a:spcPts val="0"/>
                        </a:spcAft>
                      </a:pPr>
                      <a:r>
                        <a:rPr lang="en-GB" sz="1800" b="0" dirty="0">
                          <a:effectLst/>
                        </a:rPr>
                        <a:t> NSTEMI</a:t>
                      </a:r>
                      <a:endParaRPr lang="en-US" sz="1800" b="0" dirty="0">
                        <a:effectLst/>
                        <a:latin typeface="Calibri"/>
                        <a:ea typeface="Calibri"/>
                        <a:cs typeface="Times New Roman"/>
                      </a:endParaRPr>
                    </a:p>
                  </a:txBody>
                  <a:tcPr marL="20266" marR="20266" marT="0" marB="0"/>
                </a:tc>
                <a:tc>
                  <a:txBody>
                    <a:bodyPr/>
                    <a:lstStyle/>
                    <a:p>
                      <a:pPr marL="0" marR="0" algn="ctr">
                        <a:lnSpc>
                          <a:spcPct val="150000"/>
                        </a:lnSpc>
                        <a:spcBef>
                          <a:spcPts val="0"/>
                        </a:spcBef>
                        <a:spcAft>
                          <a:spcPts val="0"/>
                        </a:spcAft>
                      </a:pPr>
                      <a:r>
                        <a:rPr lang="en-GB" sz="1800" dirty="0">
                          <a:effectLst/>
                        </a:rPr>
                        <a:t>34.1</a:t>
                      </a:r>
                      <a:endParaRPr lang="en-US" sz="1800" b="1" dirty="0">
                        <a:effectLst/>
                        <a:latin typeface="Calibri"/>
                        <a:ea typeface="Calibri"/>
                        <a:cs typeface="Times New Roman"/>
                      </a:endParaRPr>
                    </a:p>
                  </a:txBody>
                  <a:tcPr marL="20266" marR="20266" marT="0" marB="0"/>
                </a:tc>
                <a:tc>
                  <a:txBody>
                    <a:bodyPr/>
                    <a:lstStyle/>
                    <a:p>
                      <a:pPr marL="0" marR="0" algn="ctr">
                        <a:lnSpc>
                          <a:spcPct val="150000"/>
                        </a:lnSpc>
                        <a:spcBef>
                          <a:spcPts val="0"/>
                        </a:spcBef>
                        <a:spcAft>
                          <a:spcPts val="0"/>
                        </a:spcAft>
                      </a:pPr>
                      <a:r>
                        <a:rPr lang="en-GB" sz="1800" dirty="0">
                          <a:effectLst/>
                        </a:rPr>
                        <a:t>35.1</a:t>
                      </a:r>
                      <a:endParaRPr lang="en-US" sz="1800" b="1" dirty="0">
                        <a:effectLst/>
                        <a:latin typeface="Calibri"/>
                        <a:ea typeface="Calibri"/>
                        <a:cs typeface="Times New Roman"/>
                      </a:endParaRPr>
                    </a:p>
                  </a:txBody>
                  <a:tcPr marL="20266" marR="20266" marT="0" marB="0"/>
                </a:tc>
                <a:extLst>
                  <a:ext uri="{0D108BD9-81ED-4DB2-BD59-A6C34878D82A}">
                    <a16:rowId xmlns:a16="http://schemas.microsoft.com/office/drawing/2014/main" val="10011"/>
                  </a:ext>
                </a:extLst>
              </a:tr>
              <a:tr h="400847">
                <a:tc>
                  <a:txBody>
                    <a:bodyPr/>
                    <a:lstStyle/>
                    <a:p>
                      <a:pPr marL="457200" marR="0" lvl="1">
                        <a:lnSpc>
                          <a:spcPct val="150000"/>
                        </a:lnSpc>
                        <a:spcBef>
                          <a:spcPts val="0"/>
                        </a:spcBef>
                        <a:spcAft>
                          <a:spcPts val="0"/>
                        </a:spcAft>
                      </a:pPr>
                      <a:r>
                        <a:rPr lang="en-GB" sz="1800" b="0" dirty="0">
                          <a:effectLst/>
                        </a:rPr>
                        <a:t> Unstable angina</a:t>
                      </a:r>
                      <a:endParaRPr lang="en-US" sz="1800" b="0" dirty="0">
                        <a:effectLst/>
                        <a:latin typeface="Calibri"/>
                        <a:ea typeface="Calibri"/>
                        <a:cs typeface="Times New Roman"/>
                      </a:endParaRPr>
                    </a:p>
                  </a:txBody>
                  <a:tcPr marL="20266" marR="20266" marT="0" marB="0"/>
                </a:tc>
                <a:tc>
                  <a:txBody>
                    <a:bodyPr/>
                    <a:lstStyle/>
                    <a:p>
                      <a:pPr marL="0" marR="0" algn="ctr">
                        <a:lnSpc>
                          <a:spcPct val="150000"/>
                        </a:lnSpc>
                        <a:spcBef>
                          <a:spcPts val="0"/>
                        </a:spcBef>
                        <a:spcAft>
                          <a:spcPts val="0"/>
                        </a:spcAft>
                      </a:pPr>
                      <a:r>
                        <a:rPr lang="en-GB" sz="1800" dirty="0">
                          <a:effectLst/>
                        </a:rPr>
                        <a:t>26.7</a:t>
                      </a:r>
                      <a:endParaRPr lang="en-US" sz="1800" b="1" dirty="0">
                        <a:effectLst/>
                        <a:latin typeface="Calibri"/>
                        <a:ea typeface="Calibri"/>
                        <a:cs typeface="Times New Roman"/>
                      </a:endParaRPr>
                    </a:p>
                  </a:txBody>
                  <a:tcPr marL="20266" marR="20266" marT="0" marB="0"/>
                </a:tc>
                <a:tc>
                  <a:txBody>
                    <a:bodyPr/>
                    <a:lstStyle/>
                    <a:p>
                      <a:pPr marL="0" marR="0" algn="ctr">
                        <a:lnSpc>
                          <a:spcPct val="150000"/>
                        </a:lnSpc>
                        <a:spcBef>
                          <a:spcPts val="0"/>
                        </a:spcBef>
                        <a:spcAft>
                          <a:spcPts val="0"/>
                        </a:spcAft>
                      </a:pPr>
                      <a:r>
                        <a:rPr lang="en-GB" sz="1800" dirty="0">
                          <a:effectLst/>
                        </a:rPr>
                        <a:t>25.0</a:t>
                      </a:r>
                      <a:endParaRPr lang="en-US" sz="1800" b="1" dirty="0">
                        <a:effectLst/>
                        <a:latin typeface="Calibri"/>
                        <a:ea typeface="Calibri"/>
                        <a:cs typeface="Times New Roman"/>
                      </a:endParaRPr>
                    </a:p>
                  </a:txBody>
                  <a:tcPr marL="20266" marR="20266" marT="0" marB="0"/>
                </a:tc>
                <a:extLst>
                  <a:ext uri="{0D108BD9-81ED-4DB2-BD59-A6C34878D82A}">
                    <a16:rowId xmlns:a16="http://schemas.microsoft.com/office/drawing/2014/main" val="10012"/>
                  </a:ext>
                </a:extLst>
              </a:tr>
              <a:tr h="400847">
                <a:tc>
                  <a:txBody>
                    <a:bodyPr/>
                    <a:lstStyle/>
                    <a:p>
                      <a:pPr marL="0" marR="0">
                        <a:lnSpc>
                          <a:spcPct val="150000"/>
                        </a:lnSpc>
                        <a:spcBef>
                          <a:spcPts val="0"/>
                        </a:spcBef>
                        <a:spcAft>
                          <a:spcPts val="0"/>
                        </a:spcAft>
                      </a:pPr>
                      <a:r>
                        <a:rPr lang="en-GB" sz="1800" b="0" dirty="0">
                          <a:effectLst/>
                        </a:rPr>
                        <a:t> PCI for index acute coronary syndrome</a:t>
                      </a:r>
                      <a:endParaRPr lang="en-US" sz="1800" b="0" dirty="0">
                        <a:effectLst/>
                        <a:latin typeface="Calibri"/>
                        <a:ea typeface="Calibri"/>
                        <a:cs typeface="Times New Roman"/>
                      </a:endParaRPr>
                    </a:p>
                  </a:txBody>
                  <a:tcPr marL="20266" marR="20266" marT="0" marB="0"/>
                </a:tc>
                <a:tc>
                  <a:txBody>
                    <a:bodyPr/>
                    <a:lstStyle/>
                    <a:p>
                      <a:pPr marL="0" marR="0" algn="ctr">
                        <a:lnSpc>
                          <a:spcPct val="150000"/>
                        </a:lnSpc>
                        <a:spcBef>
                          <a:spcPts val="0"/>
                        </a:spcBef>
                        <a:spcAft>
                          <a:spcPts val="0"/>
                        </a:spcAft>
                      </a:pPr>
                      <a:r>
                        <a:rPr lang="en-GB" sz="1800" dirty="0">
                          <a:effectLst/>
                        </a:rPr>
                        <a:t>79.8</a:t>
                      </a:r>
                      <a:endParaRPr lang="en-US" sz="1800" b="1" dirty="0">
                        <a:effectLst/>
                        <a:latin typeface="Calibri"/>
                        <a:ea typeface="Calibri"/>
                        <a:cs typeface="Times New Roman"/>
                      </a:endParaRPr>
                    </a:p>
                  </a:txBody>
                  <a:tcPr marL="20266" marR="20266" marT="0" marB="0" anchor="b"/>
                </a:tc>
                <a:tc>
                  <a:txBody>
                    <a:bodyPr/>
                    <a:lstStyle/>
                    <a:p>
                      <a:pPr marL="0" marR="0" algn="ctr">
                        <a:lnSpc>
                          <a:spcPct val="150000"/>
                        </a:lnSpc>
                        <a:spcBef>
                          <a:spcPts val="0"/>
                        </a:spcBef>
                        <a:spcAft>
                          <a:spcPts val="0"/>
                        </a:spcAft>
                      </a:pPr>
                      <a:r>
                        <a:rPr lang="en-GB" sz="1800" dirty="0">
                          <a:effectLst/>
                        </a:rPr>
                        <a:t>79.2</a:t>
                      </a:r>
                      <a:endParaRPr lang="en-US" sz="1800" b="1" dirty="0">
                        <a:effectLst/>
                        <a:latin typeface="Calibri"/>
                        <a:ea typeface="Calibri"/>
                        <a:cs typeface="Times New Roman"/>
                      </a:endParaRPr>
                    </a:p>
                  </a:txBody>
                  <a:tcPr marL="20266" marR="20266" marT="0" marB="0" anchor="b"/>
                </a:tc>
                <a:extLst>
                  <a:ext uri="{0D108BD9-81ED-4DB2-BD59-A6C34878D82A}">
                    <a16:rowId xmlns:a16="http://schemas.microsoft.com/office/drawing/2014/main" val="10013"/>
                  </a:ext>
                </a:extLst>
              </a:tr>
              <a:tr h="400847">
                <a:tc>
                  <a:txBody>
                    <a:bodyPr/>
                    <a:lstStyle/>
                    <a:p>
                      <a:pPr marL="0" marR="0">
                        <a:lnSpc>
                          <a:spcPct val="150000"/>
                        </a:lnSpc>
                        <a:spcBef>
                          <a:spcPts val="0"/>
                        </a:spcBef>
                        <a:spcAft>
                          <a:spcPts val="0"/>
                        </a:spcAft>
                      </a:pPr>
                      <a:r>
                        <a:rPr lang="en-GB" sz="1800" b="0" dirty="0">
                          <a:effectLst/>
                        </a:rPr>
                        <a:t> Time from index ACS to randomization – days </a:t>
                      </a:r>
                      <a:endParaRPr lang="en-US" sz="1800" b="0" dirty="0">
                        <a:effectLst/>
                        <a:latin typeface="Calibri"/>
                        <a:ea typeface="Calibri"/>
                        <a:cs typeface="Times New Roman"/>
                      </a:endParaRPr>
                    </a:p>
                  </a:txBody>
                  <a:tcPr marL="20266" marR="20266" marT="0" marB="0"/>
                </a:tc>
                <a:tc>
                  <a:txBody>
                    <a:bodyPr/>
                    <a:lstStyle/>
                    <a:p>
                      <a:pPr marL="0" marR="0" algn="ctr">
                        <a:lnSpc>
                          <a:spcPct val="150000"/>
                        </a:lnSpc>
                        <a:spcBef>
                          <a:spcPts val="0"/>
                        </a:spcBef>
                        <a:spcAft>
                          <a:spcPts val="0"/>
                        </a:spcAft>
                      </a:pPr>
                      <a:r>
                        <a:rPr lang="en-GB" sz="1800" dirty="0">
                          <a:effectLst/>
                        </a:rPr>
                        <a:t>38 </a:t>
                      </a:r>
                      <a:endParaRPr lang="en-US" sz="1800" b="1" dirty="0">
                        <a:effectLst/>
                        <a:latin typeface="Calibri"/>
                        <a:ea typeface="Calibri"/>
                        <a:cs typeface="Times New Roman"/>
                      </a:endParaRPr>
                    </a:p>
                  </a:txBody>
                  <a:tcPr marL="20266" marR="20266" marT="0" marB="0"/>
                </a:tc>
                <a:tc>
                  <a:txBody>
                    <a:bodyPr/>
                    <a:lstStyle/>
                    <a:p>
                      <a:pPr marL="0" marR="0" algn="ctr">
                        <a:lnSpc>
                          <a:spcPct val="150000"/>
                        </a:lnSpc>
                        <a:spcBef>
                          <a:spcPts val="0"/>
                        </a:spcBef>
                        <a:spcAft>
                          <a:spcPts val="0"/>
                        </a:spcAft>
                      </a:pPr>
                      <a:r>
                        <a:rPr lang="en-GB" sz="1800" dirty="0">
                          <a:effectLst/>
                        </a:rPr>
                        <a:t>38 </a:t>
                      </a:r>
                      <a:endParaRPr lang="en-US" sz="1800" b="1" dirty="0">
                        <a:effectLst/>
                        <a:latin typeface="Calibri"/>
                        <a:ea typeface="Calibri"/>
                        <a:cs typeface="Times New Roman"/>
                      </a:endParaRPr>
                    </a:p>
                  </a:txBody>
                  <a:tcPr marL="20266" marR="20266" marT="0" marB="0"/>
                </a:tc>
                <a:extLst>
                  <a:ext uri="{0D108BD9-81ED-4DB2-BD59-A6C34878D82A}">
                    <a16:rowId xmlns:a16="http://schemas.microsoft.com/office/drawing/2014/main" val="10014"/>
                  </a:ext>
                </a:extLst>
              </a:tr>
            </a:tbl>
          </a:graphicData>
        </a:graphic>
      </p:graphicFrame>
      <p:sp>
        <p:nvSpPr>
          <p:cNvPr id="4" name="Slide Number Placeholder 3"/>
          <p:cNvSpPr>
            <a:spLocks noGrp="1"/>
          </p:cNvSpPr>
          <p:nvPr>
            <p:ph type="sldNum" sz="quarter" idx="12"/>
          </p:nvPr>
        </p:nvSpPr>
        <p:spPr/>
        <p:txBody>
          <a:bodyPr/>
          <a:lstStyle/>
          <a:p>
            <a:fld id="{39B1BE3B-C2F6-264F-9323-BF4694FCCE6D}" type="slidenum">
              <a:rPr lang="en-US" smtClean="0"/>
              <a:pPr/>
              <a:t>11</a:t>
            </a:fld>
            <a:endParaRPr lang="en-US" dirty="0"/>
          </a:p>
        </p:txBody>
      </p:sp>
      <p:sp>
        <p:nvSpPr>
          <p:cNvPr id="5" name="Rectangle 4"/>
          <p:cNvSpPr/>
          <p:nvPr/>
        </p:nvSpPr>
        <p:spPr>
          <a:xfrm>
            <a:off x="152400" y="6019800"/>
            <a:ext cx="11811000" cy="8382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100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44481"/>
            <a:ext cx="11201400" cy="669919"/>
          </a:xfrm>
        </p:spPr>
        <p:txBody>
          <a:bodyPr>
            <a:noAutofit/>
          </a:bodyPr>
          <a:lstStyle/>
          <a:p>
            <a:r>
              <a:rPr lang="en-US" b="1" dirty="0"/>
              <a:t>Baseline Characteristics: </a:t>
            </a:r>
            <a:r>
              <a:rPr lang="en-US" b="1" dirty="0">
                <a:solidFill>
                  <a:srgbClr val="51A6B1"/>
                </a:solidFill>
              </a:rPr>
              <a:t>Cardiovascular and Diabetes Medications</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9448147"/>
              </p:ext>
            </p:extLst>
          </p:nvPr>
        </p:nvGraphicFramePr>
        <p:xfrm>
          <a:off x="685800" y="914400"/>
          <a:ext cx="10515600" cy="5941690"/>
        </p:xfrm>
        <a:graphic>
          <a:graphicData uri="http://schemas.openxmlformats.org/drawingml/2006/table">
            <a:tbl>
              <a:tblPr firstRow="1" firstCol="1" bandRow="1">
                <a:tableStyleId>{3B4B98B0-60AC-42C2-AFA5-B58CD77FA1E5}</a:tableStyleId>
              </a:tblPr>
              <a:tblGrid>
                <a:gridCol w="4951792">
                  <a:extLst>
                    <a:ext uri="{9D8B030D-6E8A-4147-A177-3AD203B41FA5}">
                      <a16:colId xmlns:a16="http://schemas.microsoft.com/office/drawing/2014/main" val="20000"/>
                    </a:ext>
                  </a:extLst>
                </a:gridCol>
                <a:gridCol w="3227009">
                  <a:extLst>
                    <a:ext uri="{9D8B030D-6E8A-4147-A177-3AD203B41FA5}">
                      <a16:colId xmlns:a16="http://schemas.microsoft.com/office/drawing/2014/main" val="20001"/>
                    </a:ext>
                  </a:extLst>
                </a:gridCol>
                <a:gridCol w="2336799">
                  <a:extLst>
                    <a:ext uri="{9D8B030D-6E8A-4147-A177-3AD203B41FA5}">
                      <a16:colId xmlns:a16="http://schemas.microsoft.com/office/drawing/2014/main" val="20002"/>
                    </a:ext>
                  </a:extLst>
                </a:gridCol>
              </a:tblGrid>
              <a:tr h="592450">
                <a:tc>
                  <a:txBody>
                    <a:bodyPr/>
                    <a:lstStyle/>
                    <a:p>
                      <a:pPr marL="0" marR="0" algn="ctr">
                        <a:lnSpc>
                          <a:spcPct val="100000"/>
                        </a:lnSpc>
                        <a:spcBef>
                          <a:spcPts val="0"/>
                        </a:spcBef>
                        <a:spcAft>
                          <a:spcPts val="0"/>
                        </a:spcAft>
                      </a:pPr>
                      <a:r>
                        <a:rPr lang="en-US" sz="1800" dirty="0">
                          <a:effectLst/>
                        </a:rPr>
                        <a:t> Cardiovascular and Diabetes Medications (%)</a:t>
                      </a:r>
                      <a:endParaRPr lang="en-US" sz="1800" b="1" dirty="0">
                        <a:solidFill>
                          <a:schemeClr val="bg1"/>
                        </a:solidFill>
                        <a:effectLst/>
                        <a:latin typeface="+mn-lt"/>
                        <a:ea typeface="Calibri"/>
                        <a:cs typeface="Times New Roman"/>
                      </a:endParaRPr>
                    </a:p>
                  </a:txBody>
                  <a:tcPr marL="20266" marR="20266" marT="0" marB="0" anchor="ctr"/>
                </a:tc>
                <a:tc>
                  <a:txBody>
                    <a:bodyPr/>
                    <a:lstStyle/>
                    <a:p>
                      <a:pPr marL="0" marR="0" algn="ctr">
                        <a:lnSpc>
                          <a:spcPct val="100000"/>
                        </a:lnSpc>
                        <a:spcBef>
                          <a:spcPts val="0"/>
                        </a:spcBef>
                        <a:spcAft>
                          <a:spcPts val="0"/>
                        </a:spcAft>
                      </a:pPr>
                      <a:r>
                        <a:rPr lang="en-GB" sz="1800" dirty="0">
                          <a:effectLst/>
                        </a:rPr>
                        <a:t>Apabetalone </a:t>
                      </a:r>
                    </a:p>
                    <a:p>
                      <a:pPr marL="0" marR="0" algn="ctr">
                        <a:lnSpc>
                          <a:spcPct val="100000"/>
                        </a:lnSpc>
                        <a:spcBef>
                          <a:spcPts val="0"/>
                        </a:spcBef>
                        <a:spcAft>
                          <a:spcPts val="0"/>
                        </a:spcAft>
                      </a:pPr>
                      <a:r>
                        <a:rPr lang="en-GB" sz="1800" dirty="0">
                          <a:effectLst/>
                        </a:rPr>
                        <a:t>(N=1212) </a:t>
                      </a:r>
                      <a:endParaRPr lang="en-US" sz="1800" b="1" dirty="0">
                        <a:effectLst/>
                        <a:latin typeface="Calibri"/>
                        <a:ea typeface="Calibri"/>
                        <a:cs typeface="Times New Roman"/>
                      </a:endParaRPr>
                    </a:p>
                  </a:txBody>
                  <a:tcPr marL="35925" marR="35925" marT="0" marB="0" anchor="ctr"/>
                </a:tc>
                <a:tc>
                  <a:txBody>
                    <a:bodyPr/>
                    <a:lstStyle/>
                    <a:p>
                      <a:pPr marL="0" marR="0" algn="ctr">
                        <a:lnSpc>
                          <a:spcPct val="100000"/>
                        </a:lnSpc>
                        <a:spcBef>
                          <a:spcPts val="0"/>
                        </a:spcBef>
                        <a:spcAft>
                          <a:spcPts val="0"/>
                        </a:spcAft>
                      </a:pPr>
                      <a:r>
                        <a:rPr lang="en-GB" sz="1800" dirty="0">
                          <a:effectLst/>
                        </a:rPr>
                        <a:t>Placebo </a:t>
                      </a:r>
                    </a:p>
                    <a:p>
                      <a:pPr marL="0" marR="0" algn="ctr">
                        <a:lnSpc>
                          <a:spcPct val="100000"/>
                        </a:lnSpc>
                        <a:spcBef>
                          <a:spcPts val="0"/>
                        </a:spcBef>
                        <a:spcAft>
                          <a:spcPts val="0"/>
                        </a:spcAft>
                      </a:pPr>
                      <a:r>
                        <a:rPr lang="en-GB" sz="1800" dirty="0">
                          <a:effectLst/>
                        </a:rPr>
                        <a:t>(N=1206)</a:t>
                      </a:r>
                      <a:endParaRPr lang="en-US" sz="1800" b="1" dirty="0">
                        <a:effectLst/>
                        <a:latin typeface="Calibri"/>
                        <a:ea typeface="Calibri"/>
                        <a:cs typeface="Times New Roman"/>
                      </a:endParaRPr>
                    </a:p>
                  </a:txBody>
                  <a:tcPr marL="35925" marR="35925" marT="0" marB="0" anchor="ctr"/>
                </a:tc>
                <a:extLst>
                  <a:ext uri="{0D108BD9-81ED-4DB2-BD59-A6C34878D82A}">
                    <a16:rowId xmlns:a16="http://schemas.microsoft.com/office/drawing/2014/main" val="10000"/>
                  </a:ext>
                </a:extLst>
              </a:tr>
              <a:tr h="399904">
                <a:tc>
                  <a:txBody>
                    <a:bodyPr/>
                    <a:lstStyle/>
                    <a:p>
                      <a:pPr marL="95250" marR="0" indent="-114300" algn="l">
                        <a:lnSpc>
                          <a:spcPct val="150000"/>
                        </a:lnSpc>
                        <a:spcBef>
                          <a:spcPts val="0"/>
                        </a:spcBef>
                        <a:spcAft>
                          <a:spcPts val="0"/>
                        </a:spcAft>
                      </a:pPr>
                      <a:r>
                        <a:rPr lang="en-GB" sz="1800" b="0" dirty="0">
                          <a:effectLst/>
                        </a:rPr>
                        <a:t>     Atorvastatin</a:t>
                      </a:r>
                      <a:endParaRPr lang="en-US" sz="1800" b="0" dirty="0">
                        <a:solidFill>
                          <a:schemeClr val="tx1"/>
                        </a:solidFill>
                        <a:effectLst/>
                        <a:latin typeface="Calibri"/>
                        <a:ea typeface="Calibri"/>
                        <a:cs typeface="Times New Roman"/>
                      </a:endParaRPr>
                    </a:p>
                  </a:txBody>
                  <a:tcPr marL="20266" marR="20266" marT="0" marB="0"/>
                </a:tc>
                <a:tc>
                  <a:txBody>
                    <a:bodyPr/>
                    <a:lstStyle/>
                    <a:p>
                      <a:pPr marL="0" marR="0" algn="ctr">
                        <a:lnSpc>
                          <a:spcPct val="150000"/>
                        </a:lnSpc>
                        <a:spcBef>
                          <a:spcPts val="0"/>
                        </a:spcBef>
                        <a:spcAft>
                          <a:spcPts val="0"/>
                        </a:spcAft>
                      </a:pPr>
                      <a:r>
                        <a:rPr lang="en-GB" sz="1800" dirty="0">
                          <a:effectLst/>
                        </a:rPr>
                        <a:t>51.2</a:t>
                      </a:r>
                      <a:endParaRPr lang="en-US" sz="1800" b="1" dirty="0">
                        <a:effectLst/>
                        <a:latin typeface="Calibri"/>
                        <a:ea typeface="Calibri"/>
                        <a:cs typeface="Times New Roman"/>
                      </a:endParaRPr>
                    </a:p>
                  </a:txBody>
                  <a:tcPr marL="20266" marR="20266" marT="0" marB="0" anchor="b"/>
                </a:tc>
                <a:tc>
                  <a:txBody>
                    <a:bodyPr/>
                    <a:lstStyle/>
                    <a:p>
                      <a:pPr marL="0" marR="0" algn="ctr">
                        <a:lnSpc>
                          <a:spcPct val="150000"/>
                        </a:lnSpc>
                        <a:spcBef>
                          <a:spcPts val="0"/>
                        </a:spcBef>
                        <a:spcAft>
                          <a:spcPts val="0"/>
                        </a:spcAft>
                      </a:pPr>
                      <a:r>
                        <a:rPr lang="en-GB" sz="1800" dirty="0">
                          <a:effectLst/>
                        </a:rPr>
                        <a:t>51.4</a:t>
                      </a:r>
                      <a:endParaRPr lang="en-US" sz="1800" b="1" dirty="0">
                        <a:effectLst/>
                        <a:latin typeface="Calibri"/>
                        <a:ea typeface="Calibri"/>
                        <a:cs typeface="Times New Roman"/>
                      </a:endParaRPr>
                    </a:p>
                  </a:txBody>
                  <a:tcPr marL="20266" marR="20266" marT="0" marB="0" anchor="b"/>
                </a:tc>
                <a:extLst>
                  <a:ext uri="{0D108BD9-81ED-4DB2-BD59-A6C34878D82A}">
                    <a16:rowId xmlns:a16="http://schemas.microsoft.com/office/drawing/2014/main" val="10001"/>
                  </a:ext>
                </a:extLst>
              </a:tr>
              <a:tr h="399904">
                <a:tc>
                  <a:txBody>
                    <a:bodyPr/>
                    <a:lstStyle/>
                    <a:p>
                      <a:pPr marL="0" marR="0" algn="l">
                        <a:lnSpc>
                          <a:spcPct val="150000"/>
                        </a:lnSpc>
                        <a:spcBef>
                          <a:spcPts val="0"/>
                        </a:spcBef>
                        <a:spcAft>
                          <a:spcPts val="0"/>
                        </a:spcAft>
                      </a:pPr>
                      <a:r>
                        <a:rPr lang="en-GB" sz="1800" b="0" dirty="0">
                          <a:effectLst/>
                        </a:rPr>
                        <a:t>     </a:t>
                      </a:r>
                      <a:r>
                        <a:rPr lang="en-GB" sz="1800" b="0" dirty="0" err="1">
                          <a:effectLst/>
                        </a:rPr>
                        <a:t>Rosuvastatin</a:t>
                      </a:r>
                      <a:endParaRPr lang="en-US" sz="1800" b="0" dirty="0">
                        <a:solidFill>
                          <a:schemeClr val="tx1"/>
                        </a:solidFill>
                        <a:effectLst/>
                        <a:latin typeface="Calibri"/>
                        <a:ea typeface="Calibri"/>
                        <a:cs typeface="Times New Roman"/>
                      </a:endParaRPr>
                    </a:p>
                  </a:txBody>
                  <a:tcPr marL="20266" marR="20266" marT="0" marB="0"/>
                </a:tc>
                <a:tc>
                  <a:txBody>
                    <a:bodyPr/>
                    <a:lstStyle/>
                    <a:p>
                      <a:pPr marL="0" marR="0" algn="ctr">
                        <a:lnSpc>
                          <a:spcPct val="150000"/>
                        </a:lnSpc>
                        <a:spcBef>
                          <a:spcPts val="0"/>
                        </a:spcBef>
                        <a:spcAft>
                          <a:spcPts val="0"/>
                        </a:spcAft>
                      </a:pPr>
                      <a:r>
                        <a:rPr lang="en-GB" sz="1800" dirty="0">
                          <a:effectLst/>
                        </a:rPr>
                        <a:t>48.8</a:t>
                      </a:r>
                      <a:endParaRPr lang="en-US" sz="1800" b="1" dirty="0">
                        <a:effectLst/>
                        <a:latin typeface="Calibri"/>
                        <a:ea typeface="Calibri"/>
                        <a:cs typeface="Times New Roman"/>
                      </a:endParaRPr>
                    </a:p>
                  </a:txBody>
                  <a:tcPr marL="20266" marR="20266" marT="0" marB="0" anchor="b"/>
                </a:tc>
                <a:tc>
                  <a:txBody>
                    <a:bodyPr/>
                    <a:lstStyle/>
                    <a:p>
                      <a:pPr marL="0" marR="0" algn="ctr">
                        <a:lnSpc>
                          <a:spcPct val="150000"/>
                        </a:lnSpc>
                        <a:spcBef>
                          <a:spcPts val="0"/>
                        </a:spcBef>
                        <a:spcAft>
                          <a:spcPts val="0"/>
                        </a:spcAft>
                      </a:pPr>
                      <a:r>
                        <a:rPr lang="en-GB" sz="1800" dirty="0">
                          <a:effectLst/>
                        </a:rPr>
                        <a:t>48.6</a:t>
                      </a:r>
                      <a:endParaRPr lang="en-US" sz="1800" b="1" dirty="0">
                        <a:effectLst/>
                        <a:latin typeface="Calibri"/>
                        <a:ea typeface="Calibri"/>
                        <a:cs typeface="Times New Roman"/>
                      </a:endParaRPr>
                    </a:p>
                  </a:txBody>
                  <a:tcPr marL="20266" marR="20266" marT="0" marB="0" anchor="b"/>
                </a:tc>
                <a:extLst>
                  <a:ext uri="{0D108BD9-81ED-4DB2-BD59-A6C34878D82A}">
                    <a16:rowId xmlns:a16="http://schemas.microsoft.com/office/drawing/2014/main" val="10002"/>
                  </a:ext>
                </a:extLst>
              </a:tr>
              <a:tr h="399904">
                <a:tc>
                  <a:txBody>
                    <a:bodyPr/>
                    <a:lstStyle/>
                    <a:p>
                      <a:pPr marL="457200" marR="0" lvl="1" algn="l">
                        <a:lnSpc>
                          <a:spcPct val="150000"/>
                        </a:lnSpc>
                        <a:spcBef>
                          <a:spcPts val="0"/>
                        </a:spcBef>
                        <a:spcAft>
                          <a:spcPts val="0"/>
                        </a:spcAft>
                      </a:pPr>
                      <a:r>
                        <a:rPr lang="en-GB" sz="1800" b="0" dirty="0">
                          <a:effectLst/>
                        </a:rPr>
                        <a:t>     High intensity statin</a:t>
                      </a:r>
                      <a:endParaRPr lang="en-US" sz="1800" b="0" dirty="0">
                        <a:solidFill>
                          <a:schemeClr val="tx1"/>
                        </a:solidFill>
                        <a:effectLst/>
                        <a:latin typeface="Calibri"/>
                        <a:ea typeface="Calibri"/>
                        <a:cs typeface="Times New Roman"/>
                      </a:endParaRPr>
                    </a:p>
                  </a:txBody>
                  <a:tcPr marL="20266" marR="20266" marT="0" marB="0"/>
                </a:tc>
                <a:tc>
                  <a:txBody>
                    <a:bodyPr/>
                    <a:lstStyle/>
                    <a:p>
                      <a:pPr marL="0" marR="0" algn="ctr">
                        <a:lnSpc>
                          <a:spcPct val="150000"/>
                        </a:lnSpc>
                        <a:spcBef>
                          <a:spcPts val="0"/>
                        </a:spcBef>
                        <a:spcAft>
                          <a:spcPts val="0"/>
                        </a:spcAft>
                      </a:pPr>
                      <a:r>
                        <a:rPr lang="en-GB" sz="1800" b="0" dirty="0">
                          <a:effectLst/>
                        </a:rPr>
                        <a:t>89.9</a:t>
                      </a:r>
                      <a:endParaRPr lang="en-US" sz="1800" b="0" dirty="0">
                        <a:effectLst/>
                        <a:latin typeface="Calibri"/>
                        <a:ea typeface="Calibri"/>
                        <a:cs typeface="Times New Roman"/>
                      </a:endParaRPr>
                    </a:p>
                  </a:txBody>
                  <a:tcPr marL="20266" marR="20266" marT="0" marB="0"/>
                </a:tc>
                <a:tc>
                  <a:txBody>
                    <a:bodyPr/>
                    <a:lstStyle/>
                    <a:p>
                      <a:pPr marL="0" marR="0" algn="ctr">
                        <a:lnSpc>
                          <a:spcPct val="150000"/>
                        </a:lnSpc>
                        <a:spcBef>
                          <a:spcPts val="0"/>
                        </a:spcBef>
                        <a:spcAft>
                          <a:spcPts val="0"/>
                        </a:spcAft>
                      </a:pPr>
                      <a:r>
                        <a:rPr lang="en-GB" sz="1800" b="0" dirty="0">
                          <a:effectLst/>
                        </a:rPr>
                        <a:t>90.5</a:t>
                      </a:r>
                      <a:endParaRPr lang="en-US" sz="1800" b="0" dirty="0">
                        <a:effectLst/>
                        <a:latin typeface="Calibri"/>
                        <a:ea typeface="Calibri"/>
                        <a:cs typeface="Times New Roman"/>
                      </a:endParaRPr>
                    </a:p>
                  </a:txBody>
                  <a:tcPr marL="20266" marR="20266" marT="0" marB="0"/>
                </a:tc>
                <a:extLst>
                  <a:ext uri="{0D108BD9-81ED-4DB2-BD59-A6C34878D82A}">
                    <a16:rowId xmlns:a16="http://schemas.microsoft.com/office/drawing/2014/main" val="10003"/>
                  </a:ext>
                </a:extLst>
              </a:tr>
              <a:tr h="399904">
                <a:tc>
                  <a:txBody>
                    <a:bodyPr/>
                    <a:lstStyle/>
                    <a:p>
                      <a:pPr marL="0" marR="0" algn="l">
                        <a:lnSpc>
                          <a:spcPct val="150000"/>
                        </a:lnSpc>
                        <a:spcBef>
                          <a:spcPts val="0"/>
                        </a:spcBef>
                        <a:spcAft>
                          <a:spcPts val="0"/>
                        </a:spcAft>
                      </a:pPr>
                      <a:r>
                        <a:rPr lang="en-GB" sz="1800" b="0" dirty="0">
                          <a:effectLst/>
                        </a:rPr>
                        <a:t>     ACE inhibitors/ angiotensin II blockers</a:t>
                      </a:r>
                      <a:endParaRPr lang="en-US" sz="1800" b="0" dirty="0">
                        <a:solidFill>
                          <a:schemeClr val="tx1"/>
                        </a:solidFill>
                        <a:effectLst/>
                        <a:latin typeface="Calibri"/>
                        <a:ea typeface="Calibri"/>
                        <a:cs typeface="Times New Roman"/>
                      </a:endParaRPr>
                    </a:p>
                  </a:txBody>
                  <a:tcPr marL="20266" marR="20266" marT="0" marB="0"/>
                </a:tc>
                <a:tc>
                  <a:txBody>
                    <a:bodyPr/>
                    <a:lstStyle/>
                    <a:p>
                      <a:pPr marL="0" marR="0" algn="ctr">
                        <a:lnSpc>
                          <a:spcPct val="150000"/>
                        </a:lnSpc>
                        <a:spcBef>
                          <a:spcPts val="0"/>
                        </a:spcBef>
                        <a:spcAft>
                          <a:spcPts val="0"/>
                        </a:spcAft>
                      </a:pPr>
                      <a:r>
                        <a:rPr lang="en-GB" sz="1800" b="0" dirty="0">
                          <a:effectLst/>
                        </a:rPr>
                        <a:t>92.3</a:t>
                      </a:r>
                      <a:endParaRPr lang="en-US" sz="1800" b="0" dirty="0">
                        <a:effectLst/>
                        <a:latin typeface="Calibri"/>
                        <a:ea typeface="Calibri"/>
                        <a:cs typeface="Times New Roman"/>
                      </a:endParaRPr>
                    </a:p>
                  </a:txBody>
                  <a:tcPr marL="20266" marR="20266" marT="0" marB="0" anchor="b"/>
                </a:tc>
                <a:tc>
                  <a:txBody>
                    <a:bodyPr/>
                    <a:lstStyle/>
                    <a:p>
                      <a:pPr marL="0" marR="0" algn="ctr">
                        <a:lnSpc>
                          <a:spcPct val="150000"/>
                        </a:lnSpc>
                        <a:spcBef>
                          <a:spcPts val="0"/>
                        </a:spcBef>
                        <a:spcAft>
                          <a:spcPts val="0"/>
                        </a:spcAft>
                      </a:pPr>
                      <a:r>
                        <a:rPr lang="en-GB" sz="1800" b="0" dirty="0">
                          <a:effectLst/>
                        </a:rPr>
                        <a:t>92.0</a:t>
                      </a:r>
                      <a:endParaRPr lang="en-US" sz="1800" b="0" dirty="0">
                        <a:effectLst/>
                        <a:latin typeface="Calibri"/>
                        <a:ea typeface="Calibri"/>
                        <a:cs typeface="Times New Roman"/>
                      </a:endParaRPr>
                    </a:p>
                  </a:txBody>
                  <a:tcPr marL="20266" marR="20266" marT="0" marB="0" anchor="b"/>
                </a:tc>
                <a:extLst>
                  <a:ext uri="{0D108BD9-81ED-4DB2-BD59-A6C34878D82A}">
                    <a16:rowId xmlns:a16="http://schemas.microsoft.com/office/drawing/2014/main" val="10004"/>
                  </a:ext>
                </a:extLst>
              </a:tr>
              <a:tr h="399904">
                <a:tc>
                  <a:txBody>
                    <a:bodyPr/>
                    <a:lstStyle/>
                    <a:p>
                      <a:pPr marL="0" marR="0" algn="l">
                        <a:lnSpc>
                          <a:spcPct val="150000"/>
                        </a:lnSpc>
                        <a:spcBef>
                          <a:spcPts val="0"/>
                        </a:spcBef>
                        <a:spcAft>
                          <a:spcPts val="0"/>
                        </a:spcAft>
                      </a:pPr>
                      <a:r>
                        <a:rPr lang="en-GB" sz="1800" b="0" dirty="0">
                          <a:effectLst/>
                        </a:rPr>
                        <a:t>     Beta blockers</a:t>
                      </a:r>
                      <a:endParaRPr lang="en-US" sz="1800" b="0" dirty="0">
                        <a:solidFill>
                          <a:schemeClr val="tx1"/>
                        </a:solidFill>
                        <a:effectLst/>
                        <a:latin typeface="Calibri"/>
                        <a:ea typeface="Calibri"/>
                        <a:cs typeface="Times New Roman"/>
                      </a:endParaRPr>
                    </a:p>
                  </a:txBody>
                  <a:tcPr marL="20266" marR="20266" marT="0" marB="0"/>
                </a:tc>
                <a:tc>
                  <a:txBody>
                    <a:bodyPr/>
                    <a:lstStyle/>
                    <a:p>
                      <a:pPr marL="0" marR="0" algn="ctr">
                        <a:lnSpc>
                          <a:spcPct val="150000"/>
                        </a:lnSpc>
                        <a:spcBef>
                          <a:spcPts val="0"/>
                        </a:spcBef>
                        <a:spcAft>
                          <a:spcPts val="0"/>
                        </a:spcAft>
                      </a:pPr>
                      <a:r>
                        <a:rPr lang="en-GB" sz="1800" b="0" dirty="0">
                          <a:effectLst/>
                        </a:rPr>
                        <a:t>91.0</a:t>
                      </a:r>
                      <a:endParaRPr lang="en-US" sz="1800" b="0" dirty="0">
                        <a:effectLst/>
                        <a:latin typeface="Calibri"/>
                        <a:ea typeface="Calibri"/>
                        <a:cs typeface="Times New Roman"/>
                      </a:endParaRPr>
                    </a:p>
                  </a:txBody>
                  <a:tcPr marL="20266" marR="20266" marT="0" marB="0" anchor="b"/>
                </a:tc>
                <a:tc>
                  <a:txBody>
                    <a:bodyPr/>
                    <a:lstStyle/>
                    <a:p>
                      <a:pPr marL="0" marR="0" algn="ctr">
                        <a:lnSpc>
                          <a:spcPct val="150000"/>
                        </a:lnSpc>
                        <a:spcBef>
                          <a:spcPts val="0"/>
                        </a:spcBef>
                        <a:spcAft>
                          <a:spcPts val="0"/>
                        </a:spcAft>
                      </a:pPr>
                      <a:r>
                        <a:rPr lang="en-GB" sz="1800" b="0" dirty="0">
                          <a:effectLst/>
                        </a:rPr>
                        <a:t>90.2</a:t>
                      </a:r>
                      <a:endParaRPr lang="en-US" sz="1800" b="0" dirty="0">
                        <a:effectLst/>
                        <a:latin typeface="Calibri"/>
                        <a:ea typeface="Calibri"/>
                        <a:cs typeface="Times New Roman"/>
                      </a:endParaRPr>
                    </a:p>
                  </a:txBody>
                  <a:tcPr marL="20266" marR="20266" marT="0" marB="0" anchor="b"/>
                </a:tc>
                <a:extLst>
                  <a:ext uri="{0D108BD9-81ED-4DB2-BD59-A6C34878D82A}">
                    <a16:rowId xmlns:a16="http://schemas.microsoft.com/office/drawing/2014/main" val="10005"/>
                  </a:ext>
                </a:extLst>
              </a:tr>
              <a:tr h="399904">
                <a:tc>
                  <a:txBody>
                    <a:bodyPr/>
                    <a:lstStyle/>
                    <a:p>
                      <a:pPr marL="0" marR="0" algn="l">
                        <a:lnSpc>
                          <a:spcPct val="150000"/>
                        </a:lnSpc>
                        <a:spcBef>
                          <a:spcPts val="0"/>
                        </a:spcBef>
                        <a:spcAft>
                          <a:spcPts val="0"/>
                        </a:spcAft>
                      </a:pPr>
                      <a:r>
                        <a:rPr lang="en-GB" sz="1800" b="0" dirty="0">
                          <a:effectLst/>
                        </a:rPr>
                        <a:t>     Antiplatelet agents</a:t>
                      </a:r>
                      <a:endParaRPr lang="en-US" sz="1800" b="0" dirty="0">
                        <a:solidFill>
                          <a:schemeClr val="tx1"/>
                        </a:solidFill>
                        <a:effectLst/>
                        <a:latin typeface="Calibri"/>
                        <a:ea typeface="Calibri"/>
                        <a:cs typeface="Times New Roman"/>
                      </a:endParaRPr>
                    </a:p>
                  </a:txBody>
                  <a:tcPr marL="20266" marR="20266" marT="0" marB="0"/>
                </a:tc>
                <a:tc>
                  <a:txBody>
                    <a:bodyPr/>
                    <a:lstStyle/>
                    <a:p>
                      <a:pPr marL="0" marR="0" algn="ctr">
                        <a:lnSpc>
                          <a:spcPct val="150000"/>
                        </a:lnSpc>
                        <a:spcBef>
                          <a:spcPts val="0"/>
                        </a:spcBef>
                        <a:spcAft>
                          <a:spcPts val="0"/>
                        </a:spcAft>
                      </a:pPr>
                      <a:r>
                        <a:rPr lang="en-GB" sz="1800" b="0" dirty="0">
                          <a:effectLst/>
                        </a:rPr>
                        <a:t>98.7</a:t>
                      </a:r>
                      <a:endParaRPr lang="en-US" sz="1800" b="0" dirty="0">
                        <a:effectLst/>
                        <a:latin typeface="Calibri"/>
                        <a:ea typeface="Calibri"/>
                        <a:cs typeface="Times New Roman"/>
                      </a:endParaRPr>
                    </a:p>
                  </a:txBody>
                  <a:tcPr marL="20266" marR="20266" marT="0" marB="0" anchor="b"/>
                </a:tc>
                <a:tc>
                  <a:txBody>
                    <a:bodyPr/>
                    <a:lstStyle/>
                    <a:p>
                      <a:pPr marL="0" marR="0" algn="ctr">
                        <a:lnSpc>
                          <a:spcPct val="150000"/>
                        </a:lnSpc>
                        <a:spcBef>
                          <a:spcPts val="0"/>
                        </a:spcBef>
                        <a:spcAft>
                          <a:spcPts val="0"/>
                        </a:spcAft>
                      </a:pPr>
                      <a:r>
                        <a:rPr lang="en-GB" sz="1800" b="0" dirty="0">
                          <a:effectLst/>
                        </a:rPr>
                        <a:t>99.1</a:t>
                      </a:r>
                      <a:endParaRPr lang="en-US" sz="1800" b="0" dirty="0">
                        <a:effectLst/>
                        <a:latin typeface="Calibri"/>
                        <a:ea typeface="Calibri"/>
                        <a:cs typeface="Times New Roman"/>
                      </a:endParaRPr>
                    </a:p>
                  </a:txBody>
                  <a:tcPr marL="20266" marR="20266" marT="0" marB="0" anchor="b"/>
                </a:tc>
                <a:extLst>
                  <a:ext uri="{0D108BD9-81ED-4DB2-BD59-A6C34878D82A}">
                    <a16:rowId xmlns:a16="http://schemas.microsoft.com/office/drawing/2014/main" val="10006"/>
                  </a:ext>
                </a:extLst>
              </a:tr>
              <a:tr h="399904">
                <a:tc>
                  <a:txBody>
                    <a:bodyPr/>
                    <a:lstStyle/>
                    <a:p>
                      <a:pPr marL="457200" marR="0" lvl="1" algn="l">
                        <a:lnSpc>
                          <a:spcPct val="150000"/>
                        </a:lnSpc>
                        <a:spcBef>
                          <a:spcPts val="0"/>
                        </a:spcBef>
                        <a:spcAft>
                          <a:spcPts val="0"/>
                        </a:spcAft>
                      </a:pPr>
                      <a:r>
                        <a:rPr lang="en-GB" sz="1800" b="0" dirty="0">
                          <a:effectLst/>
                        </a:rPr>
                        <a:t>     Dual antiplatelet agents</a:t>
                      </a:r>
                      <a:endParaRPr lang="en-US" sz="1800" b="0" dirty="0">
                        <a:solidFill>
                          <a:schemeClr val="tx1"/>
                        </a:solidFill>
                        <a:effectLst/>
                        <a:latin typeface="Calibri"/>
                        <a:ea typeface="Calibri"/>
                        <a:cs typeface="Times New Roman"/>
                      </a:endParaRPr>
                    </a:p>
                  </a:txBody>
                  <a:tcPr marL="20266" marR="20266" marT="0" marB="0"/>
                </a:tc>
                <a:tc>
                  <a:txBody>
                    <a:bodyPr/>
                    <a:lstStyle/>
                    <a:p>
                      <a:pPr marL="0" marR="0" algn="ctr">
                        <a:lnSpc>
                          <a:spcPct val="150000"/>
                        </a:lnSpc>
                        <a:spcBef>
                          <a:spcPts val="0"/>
                        </a:spcBef>
                        <a:spcAft>
                          <a:spcPts val="0"/>
                        </a:spcAft>
                      </a:pPr>
                      <a:r>
                        <a:rPr lang="en-GB" sz="1800" b="0" dirty="0">
                          <a:effectLst/>
                        </a:rPr>
                        <a:t>87.2</a:t>
                      </a:r>
                      <a:endParaRPr lang="en-US" sz="1800" b="0" dirty="0">
                        <a:effectLst/>
                        <a:latin typeface="Calibri"/>
                        <a:ea typeface="Calibri"/>
                        <a:cs typeface="Times New Roman"/>
                      </a:endParaRPr>
                    </a:p>
                  </a:txBody>
                  <a:tcPr marL="20266" marR="20266" marT="0" marB="0" anchor="b"/>
                </a:tc>
                <a:tc>
                  <a:txBody>
                    <a:bodyPr/>
                    <a:lstStyle/>
                    <a:p>
                      <a:pPr marL="0" marR="0" algn="ctr">
                        <a:lnSpc>
                          <a:spcPct val="150000"/>
                        </a:lnSpc>
                        <a:spcBef>
                          <a:spcPts val="0"/>
                        </a:spcBef>
                        <a:spcAft>
                          <a:spcPts val="0"/>
                        </a:spcAft>
                      </a:pPr>
                      <a:r>
                        <a:rPr lang="en-GB" sz="1800" b="0" dirty="0">
                          <a:effectLst/>
                        </a:rPr>
                        <a:t>88.3</a:t>
                      </a:r>
                      <a:endParaRPr lang="en-US" sz="1800" b="0" dirty="0">
                        <a:effectLst/>
                        <a:latin typeface="Calibri"/>
                        <a:ea typeface="Calibri"/>
                        <a:cs typeface="Times New Roman"/>
                      </a:endParaRPr>
                    </a:p>
                  </a:txBody>
                  <a:tcPr marL="20266" marR="20266" marT="0" marB="0" anchor="b"/>
                </a:tc>
                <a:extLst>
                  <a:ext uri="{0D108BD9-81ED-4DB2-BD59-A6C34878D82A}">
                    <a16:rowId xmlns:a16="http://schemas.microsoft.com/office/drawing/2014/main" val="10007"/>
                  </a:ext>
                </a:extLst>
              </a:tr>
              <a:tr h="399904">
                <a:tc>
                  <a:txBody>
                    <a:bodyPr/>
                    <a:lstStyle/>
                    <a:p>
                      <a:pPr marL="0" marR="0" algn="l">
                        <a:lnSpc>
                          <a:spcPct val="150000"/>
                        </a:lnSpc>
                        <a:spcBef>
                          <a:spcPts val="0"/>
                        </a:spcBef>
                        <a:spcAft>
                          <a:spcPts val="0"/>
                        </a:spcAft>
                      </a:pPr>
                      <a:r>
                        <a:rPr lang="en-GB" sz="1800" b="0" dirty="0">
                          <a:effectLst/>
                        </a:rPr>
                        <a:t>     Metformin</a:t>
                      </a:r>
                      <a:endParaRPr lang="en-US" sz="1800" b="0" dirty="0">
                        <a:solidFill>
                          <a:schemeClr val="tx1"/>
                        </a:solidFill>
                        <a:effectLst/>
                        <a:latin typeface="Calibri"/>
                        <a:ea typeface="Calibri"/>
                        <a:cs typeface="Times New Roman"/>
                      </a:endParaRPr>
                    </a:p>
                  </a:txBody>
                  <a:tcPr marL="37636" marR="37636" marT="0" marB="0"/>
                </a:tc>
                <a:tc>
                  <a:txBody>
                    <a:bodyPr/>
                    <a:lstStyle/>
                    <a:p>
                      <a:pPr marL="0" marR="0" algn="ctr">
                        <a:lnSpc>
                          <a:spcPct val="150000"/>
                        </a:lnSpc>
                        <a:spcBef>
                          <a:spcPts val="0"/>
                        </a:spcBef>
                        <a:spcAft>
                          <a:spcPts val="0"/>
                        </a:spcAft>
                      </a:pPr>
                      <a:r>
                        <a:rPr lang="en-GB" sz="1800" dirty="0">
                          <a:effectLst/>
                        </a:rPr>
                        <a:t>83.3</a:t>
                      </a:r>
                      <a:endParaRPr lang="en-US" sz="1800" b="1" dirty="0">
                        <a:effectLst/>
                        <a:latin typeface="Calibri"/>
                        <a:ea typeface="Calibri"/>
                        <a:cs typeface="Times New Roman"/>
                      </a:endParaRPr>
                    </a:p>
                  </a:txBody>
                  <a:tcPr marL="37636" marR="37636" marT="0" marB="0" anchor="b"/>
                </a:tc>
                <a:tc>
                  <a:txBody>
                    <a:bodyPr/>
                    <a:lstStyle/>
                    <a:p>
                      <a:pPr marL="0" marR="0" algn="ctr">
                        <a:lnSpc>
                          <a:spcPct val="150000"/>
                        </a:lnSpc>
                        <a:spcBef>
                          <a:spcPts val="0"/>
                        </a:spcBef>
                        <a:spcAft>
                          <a:spcPts val="0"/>
                        </a:spcAft>
                      </a:pPr>
                      <a:r>
                        <a:rPr lang="en-GB" sz="1800" dirty="0">
                          <a:effectLst/>
                        </a:rPr>
                        <a:t>82.0</a:t>
                      </a:r>
                      <a:endParaRPr lang="en-US" sz="1800" b="1" dirty="0">
                        <a:effectLst/>
                        <a:latin typeface="Calibri"/>
                        <a:ea typeface="Calibri"/>
                        <a:cs typeface="Times New Roman"/>
                      </a:endParaRPr>
                    </a:p>
                  </a:txBody>
                  <a:tcPr marL="37636" marR="37636" marT="0" marB="0" anchor="b"/>
                </a:tc>
                <a:extLst>
                  <a:ext uri="{0D108BD9-81ED-4DB2-BD59-A6C34878D82A}">
                    <a16:rowId xmlns:a16="http://schemas.microsoft.com/office/drawing/2014/main" val="10008"/>
                  </a:ext>
                </a:extLst>
              </a:tr>
              <a:tr h="399904">
                <a:tc>
                  <a:txBody>
                    <a:bodyPr/>
                    <a:lstStyle/>
                    <a:p>
                      <a:pPr marL="0" marR="0" algn="l">
                        <a:lnSpc>
                          <a:spcPct val="150000"/>
                        </a:lnSpc>
                        <a:spcBef>
                          <a:spcPts val="0"/>
                        </a:spcBef>
                        <a:spcAft>
                          <a:spcPts val="0"/>
                        </a:spcAft>
                      </a:pPr>
                      <a:r>
                        <a:rPr lang="en-GB" sz="1800" b="0" dirty="0">
                          <a:effectLst/>
                        </a:rPr>
                        <a:t>     Insulin</a:t>
                      </a:r>
                      <a:endParaRPr lang="en-US" sz="1800" b="0" dirty="0">
                        <a:solidFill>
                          <a:schemeClr val="tx1"/>
                        </a:solidFill>
                        <a:effectLst/>
                        <a:latin typeface="Calibri"/>
                        <a:ea typeface="Calibri"/>
                        <a:cs typeface="Times New Roman"/>
                      </a:endParaRPr>
                    </a:p>
                  </a:txBody>
                  <a:tcPr marL="37636" marR="37636" marT="0" marB="0"/>
                </a:tc>
                <a:tc>
                  <a:txBody>
                    <a:bodyPr/>
                    <a:lstStyle/>
                    <a:p>
                      <a:pPr marL="0" marR="0" algn="ctr">
                        <a:lnSpc>
                          <a:spcPct val="150000"/>
                        </a:lnSpc>
                        <a:spcBef>
                          <a:spcPts val="0"/>
                        </a:spcBef>
                        <a:spcAft>
                          <a:spcPts val="0"/>
                        </a:spcAft>
                      </a:pPr>
                      <a:r>
                        <a:rPr lang="en-GB" sz="1800" dirty="0">
                          <a:effectLst/>
                        </a:rPr>
                        <a:t>36.7</a:t>
                      </a:r>
                      <a:endParaRPr lang="en-US" sz="1800" b="1" dirty="0">
                        <a:effectLst/>
                        <a:latin typeface="Calibri"/>
                        <a:ea typeface="Calibri"/>
                        <a:cs typeface="Times New Roman"/>
                      </a:endParaRPr>
                    </a:p>
                  </a:txBody>
                  <a:tcPr marL="37636" marR="37636" marT="0" marB="0" anchor="b"/>
                </a:tc>
                <a:tc>
                  <a:txBody>
                    <a:bodyPr/>
                    <a:lstStyle/>
                    <a:p>
                      <a:pPr marL="0" marR="0" algn="ctr">
                        <a:lnSpc>
                          <a:spcPct val="150000"/>
                        </a:lnSpc>
                        <a:spcBef>
                          <a:spcPts val="0"/>
                        </a:spcBef>
                        <a:spcAft>
                          <a:spcPts val="0"/>
                        </a:spcAft>
                      </a:pPr>
                      <a:r>
                        <a:rPr lang="en-GB" sz="1800" dirty="0">
                          <a:effectLst/>
                        </a:rPr>
                        <a:t>38.5</a:t>
                      </a:r>
                      <a:endParaRPr lang="en-US" sz="1800" b="1" dirty="0">
                        <a:effectLst/>
                        <a:latin typeface="Calibri"/>
                        <a:ea typeface="Calibri"/>
                        <a:cs typeface="Times New Roman"/>
                      </a:endParaRPr>
                    </a:p>
                  </a:txBody>
                  <a:tcPr marL="37636" marR="37636" marT="0" marB="0" anchor="b"/>
                </a:tc>
                <a:extLst>
                  <a:ext uri="{0D108BD9-81ED-4DB2-BD59-A6C34878D82A}">
                    <a16:rowId xmlns:a16="http://schemas.microsoft.com/office/drawing/2014/main" val="10009"/>
                  </a:ext>
                </a:extLst>
              </a:tr>
              <a:tr h="399904">
                <a:tc>
                  <a:txBody>
                    <a:bodyPr/>
                    <a:lstStyle/>
                    <a:p>
                      <a:pPr marL="0" marR="0" algn="l">
                        <a:lnSpc>
                          <a:spcPct val="150000"/>
                        </a:lnSpc>
                        <a:spcBef>
                          <a:spcPts val="0"/>
                        </a:spcBef>
                        <a:spcAft>
                          <a:spcPts val="0"/>
                        </a:spcAft>
                      </a:pPr>
                      <a:r>
                        <a:rPr lang="en-GB" sz="1800" b="0" dirty="0">
                          <a:effectLst/>
                        </a:rPr>
                        <a:t>     Sulfonylureas</a:t>
                      </a:r>
                      <a:endParaRPr lang="en-US" sz="1800" b="0" dirty="0">
                        <a:solidFill>
                          <a:schemeClr val="tx1"/>
                        </a:solidFill>
                        <a:effectLst/>
                        <a:latin typeface="Calibri"/>
                        <a:ea typeface="Calibri"/>
                        <a:cs typeface="Times New Roman"/>
                      </a:endParaRPr>
                    </a:p>
                  </a:txBody>
                  <a:tcPr marL="37636" marR="37636" marT="0" marB="0"/>
                </a:tc>
                <a:tc>
                  <a:txBody>
                    <a:bodyPr/>
                    <a:lstStyle/>
                    <a:p>
                      <a:pPr marL="0" marR="0" algn="ctr">
                        <a:lnSpc>
                          <a:spcPct val="150000"/>
                        </a:lnSpc>
                        <a:spcBef>
                          <a:spcPts val="0"/>
                        </a:spcBef>
                        <a:spcAft>
                          <a:spcPts val="0"/>
                        </a:spcAft>
                      </a:pPr>
                      <a:r>
                        <a:rPr lang="en-GB" sz="1800" dirty="0">
                          <a:effectLst/>
                        </a:rPr>
                        <a:t>30.0</a:t>
                      </a:r>
                      <a:endParaRPr lang="en-US" sz="1800" b="1" dirty="0">
                        <a:effectLst/>
                        <a:latin typeface="Calibri"/>
                        <a:ea typeface="Calibri"/>
                        <a:cs typeface="Times New Roman"/>
                      </a:endParaRPr>
                    </a:p>
                  </a:txBody>
                  <a:tcPr marL="37636" marR="37636" marT="0" marB="0" anchor="b"/>
                </a:tc>
                <a:tc>
                  <a:txBody>
                    <a:bodyPr/>
                    <a:lstStyle/>
                    <a:p>
                      <a:pPr marL="0" marR="0" algn="ctr">
                        <a:lnSpc>
                          <a:spcPct val="150000"/>
                        </a:lnSpc>
                        <a:spcBef>
                          <a:spcPts val="0"/>
                        </a:spcBef>
                        <a:spcAft>
                          <a:spcPts val="0"/>
                        </a:spcAft>
                      </a:pPr>
                      <a:r>
                        <a:rPr lang="en-GB" sz="1800" dirty="0">
                          <a:effectLst/>
                        </a:rPr>
                        <a:t>28.5</a:t>
                      </a:r>
                      <a:endParaRPr lang="en-US" sz="1800" b="1" dirty="0">
                        <a:effectLst/>
                        <a:latin typeface="Calibri"/>
                        <a:ea typeface="Calibri"/>
                        <a:cs typeface="Times New Roman"/>
                      </a:endParaRPr>
                    </a:p>
                  </a:txBody>
                  <a:tcPr marL="37636" marR="37636" marT="0" marB="0" anchor="b"/>
                </a:tc>
                <a:extLst>
                  <a:ext uri="{0D108BD9-81ED-4DB2-BD59-A6C34878D82A}">
                    <a16:rowId xmlns:a16="http://schemas.microsoft.com/office/drawing/2014/main" val="10010"/>
                  </a:ext>
                </a:extLst>
              </a:tr>
              <a:tr h="399904">
                <a:tc>
                  <a:txBody>
                    <a:bodyPr/>
                    <a:lstStyle/>
                    <a:p>
                      <a:pPr marL="0" marR="0" algn="l">
                        <a:lnSpc>
                          <a:spcPct val="150000"/>
                        </a:lnSpc>
                        <a:spcBef>
                          <a:spcPts val="0"/>
                        </a:spcBef>
                        <a:spcAft>
                          <a:spcPts val="0"/>
                        </a:spcAft>
                      </a:pPr>
                      <a:r>
                        <a:rPr lang="en-CA" sz="1800" b="0" dirty="0">
                          <a:effectLst/>
                        </a:rPr>
                        <a:t>     DPP4 inhibitors</a:t>
                      </a:r>
                      <a:endParaRPr lang="en-US" sz="1800" b="0" dirty="0">
                        <a:solidFill>
                          <a:schemeClr val="tx1"/>
                        </a:solidFill>
                        <a:effectLst/>
                        <a:latin typeface="Calibri"/>
                        <a:ea typeface="Calibri"/>
                        <a:cs typeface="Times New Roman"/>
                      </a:endParaRPr>
                    </a:p>
                  </a:txBody>
                  <a:tcPr marL="37636" marR="37636" marT="0" marB="0" anchor="ctr"/>
                </a:tc>
                <a:tc>
                  <a:txBody>
                    <a:bodyPr/>
                    <a:lstStyle/>
                    <a:p>
                      <a:pPr marL="0" marR="0" algn="ctr">
                        <a:lnSpc>
                          <a:spcPct val="150000"/>
                        </a:lnSpc>
                        <a:spcBef>
                          <a:spcPts val="0"/>
                        </a:spcBef>
                        <a:spcAft>
                          <a:spcPts val="0"/>
                        </a:spcAft>
                      </a:pPr>
                      <a:r>
                        <a:rPr lang="en-GB" sz="1800" dirty="0">
                          <a:effectLst/>
                        </a:rPr>
                        <a:t>14.9</a:t>
                      </a:r>
                      <a:endParaRPr lang="en-US" sz="1800" b="1" dirty="0">
                        <a:effectLst/>
                        <a:latin typeface="Calibri"/>
                        <a:ea typeface="Calibri"/>
                        <a:cs typeface="Times New Roman"/>
                      </a:endParaRPr>
                    </a:p>
                  </a:txBody>
                  <a:tcPr marL="37636" marR="37636" marT="0" marB="0" anchor="b"/>
                </a:tc>
                <a:tc>
                  <a:txBody>
                    <a:bodyPr/>
                    <a:lstStyle/>
                    <a:p>
                      <a:pPr marL="0" marR="0" algn="ctr">
                        <a:lnSpc>
                          <a:spcPct val="150000"/>
                        </a:lnSpc>
                        <a:spcBef>
                          <a:spcPts val="0"/>
                        </a:spcBef>
                        <a:spcAft>
                          <a:spcPts val="0"/>
                        </a:spcAft>
                      </a:pPr>
                      <a:r>
                        <a:rPr lang="en-GB" sz="1800" dirty="0">
                          <a:effectLst/>
                        </a:rPr>
                        <a:t>14.8</a:t>
                      </a:r>
                      <a:endParaRPr lang="en-US" sz="1800" b="1" dirty="0">
                        <a:effectLst/>
                        <a:latin typeface="Calibri"/>
                        <a:ea typeface="Calibri"/>
                        <a:cs typeface="Times New Roman"/>
                      </a:endParaRPr>
                    </a:p>
                  </a:txBody>
                  <a:tcPr marL="37636" marR="37636" marT="0" marB="0" anchor="b"/>
                </a:tc>
                <a:extLst>
                  <a:ext uri="{0D108BD9-81ED-4DB2-BD59-A6C34878D82A}">
                    <a16:rowId xmlns:a16="http://schemas.microsoft.com/office/drawing/2014/main" val="10011"/>
                  </a:ext>
                </a:extLst>
              </a:tr>
              <a:tr h="399904">
                <a:tc>
                  <a:txBody>
                    <a:bodyPr/>
                    <a:lstStyle/>
                    <a:p>
                      <a:pPr marL="0" marR="0" algn="l">
                        <a:lnSpc>
                          <a:spcPct val="150000"/>
                        </a:lnSpc>
                        <a:spcBef>
                          <a:spcPts val="0"/>
                        </a:spcBef>
                        <a:spcAft>
                          <a:spcPts val="0"/>
                        </a:spcAft>
                      </a:pPr>
                      <a:r>
                        <a:rPr lang="en-CA" sz="1800" b="0" dirty="0">
                          <a:effectLst/>
                        </a:rPr>
                        <a:t>     SGLT2 inhibitors</a:t>
                      </a:r>
                      <a:endParaRPr lang="en-US" sz="1800" b="0" dirty="0">
                        <a:solidFill>
                          <a:schemeClr val="tx1"/>
                        </a:solidFill>
                        <a:effectLst/>
                        <a:latin typeface="Calibri"/>
                        <a:ea typeface="Calibri"/>
                        <a:cs typeface="Times New Roman"/>
                      </a:endParaRPr>
                    </a:p>
                  </a:txBody>
                  <a:tcPr marL="37636" marR="37636" marT="0" marB="0" anchor="ctr"/>
                </a:tc>
                <a:tc>
                  <a:txBody>
                    <a:bodyPr/>
                    <a:lstStyle/>
                    <a:p>
                      <a:pPr marL="0" marR="0" algn="ctr">
                        <a:lnSpc>
                          <a:spcPct val="150000"/>
                        </a:lnSpc>
                        <a:spcBef>
                          <a:spcPts val="0"/>
                        </a:spcBef>
                        <a:spcAft>
                          <a:spcPts val="0"/>
                        </a:spcAft>
                      </a:pPr>
                      <a:r>
                        <a:rPr lang="en-GB" sz="1800" dirty="0">
                          <a:effectLst/>
                        </a:rPr>
                        <a:t>12.4</a:t>
                      </a:r>
                      <a:endParaRPr lang="en-US" sz="1800" b="1" dirty="0">
                        <a:effectLst/>
                        <a:latin typeface="Calibri"/>
                        <a:ea typeface="Calibri"/>
                        <a:cs typeface="Times New Roman"/>
                      </a:endParaRPr>
                    </a:p>
                  </a:txBody>
                  <a:tcPr marL="37636" marR="37636" marT="0" marB="0" anchor="b"/>
                </a:tc>
                <a:tc>
                  <a:txBody>
                    <a:bodyPr/>
                    <a:lstStyle/>
                    <a:p>
                      <a:pPr marL="0" marR="0" algn="ctr">
                        <a:lnSpc>
                          <a:spcPct val="150000"/>
                        </a:lnSpc>
                        <a:spcBef>
                          <a:spcPts val="0"/>
                        </a:spcBef>
                        <a:spcAft>
                          <a:spcPts val="0"/>
                        </a:spcAft>
                      </a:pPr>
                      <a:r>
                        <a:rPr lang="en-GB" sz="1800" dirty="0">
                          <a:effectLst/>
                        </a:rPr>
                        <a:t>12.3</a:t>
                      </a:r>
                      <a:endParaRPr lang="en-US" sz="1800" b="1" dirty="0">
                        <a:effectLst/>
                        <a:latin typeface="Calibri"/>
                        <a:ea typeface="Calibri"/>
                        <a:cs typeface="Times New Roman"/>
                      </a:endParaRPr>
                    </a:p>
                  </a:txBody>
                  <a:tcPr marL="37636" marR="37636" marT="0" marB="0" anchor="b"/>
                </a:tc>
                <a:extLst>
                  <a:ext uri="{0D108BD9-81ED-4DB2-BD59-A6C34878D82A}">
                    <a16:rowId xmlns:a16="http://schemas.microsoft.com/office/drawing/2014/main" val="10012"/>
                  </a:ext>
                </a:extLst>
              </a:tr>
              <a:tr h="399904">
                <a:tc>
                  <a:txBody>
                    <a:bodyPr/>
                    <a:lstStyle/>
                    <a:p>
                      <a:pPr marL="0" marR="0" algn="l">
                        <a:lnSpc>
                          <a:spcPct val="150000"/>
                        </a:lnSpc>
                        <a:spcBef>
                          <a:spcPts val="0"/>
                        </a:spcBef>
                        <a:spcAft>
                          <a:spcPts val="0"/>
                        </a:spcAft>
                      </a:pPr>
                      <a:r>
                        <a:rPr lang="en-GB" sz="1800" b="0" dirty="0">
                          <a:effectLst/>
                        </a:rPr>
                        <a:t>     GLP1 receptor agonists</a:t>
                      </a:r>
                      <a:endParaRPr lang="en-US" sz="1800" b="0" dirty="0">
                        <a:solidFill>
                          <a:schemeClr val="tx1"/>
                        </a:solidFill>
                        <a:effectLst/>
                        <a:latin typeface="Calibri"/>
                        <a:ea typeface="Calibri"/>
                        <a:cs typeface="Times New Roman"/>
                      </a:endParaRPr>
                    </a:p>
                  </a:txBody>
                  <a:tcPr marL="37636" marR="37636" marT="0" marB="0" anchor="ctr"/>
                </a:tc>
                <a:tc>
                  <a:txBody>
                    <a:bodyPr/>
                    <a:lstStyle/>
                    <a:p>
                      <a:pPr marL="0" marR="0" algn="ctr">
                        <a:lnSpc>
                          <a:spcPct val="150000"/>
                        </a:lnSpc>
                        <a:spcBef>
                          <a:spcPts val="0"/>
                        </a:spcBef>
                        <a:spcAft>
                          <a:spcPts val="0"/>
                        </a:spcAft>
                      </a:pPr>
                      <a:r>
                        <a:rPr lang="en-GB" sz="1800" dirty="0">
                          <a:effectLst/>
                        </a:rPr>
                        <a:t>3.4</a:t>
                      </a:r>
                      <a:endParaRPr lang="en-US" sz="1800" b="1" dirty="0">
                        <a:effectLst/>
                        <a:latin typeface="Calibri"/>
                        <a:ea typeface="Calibri"/>
                        <a:cs typeface="Times New Roman"/>
                      </a:endParaRPr>
                    </a:p>
                  </a:txBody>
                  <a:tcPr marL="37636" marR="37636" marT="0" marB="0" anchor="b"/>
                </a:tc>
                <a:tc>
                  <a:txBody>
                    <a:bodyPr/>
                    <a:lstStyle/>
                    <a:p>
                      <a:pPr marL="0" marR="0" algn="ctr">
                        <a:lnSpc>
                          <a:spcPct val="150000"/>
                        </a:lnSpc>
                        <a:spcBef>
                          <a:spcPts val="0"/>
                        </a:spcBef>
                        <a:spcAft>
                          <a:spcPts val="0"/>
                        </a:spcAft>
                      </a:pPr>
                      <a:r>
                        <a:rPr lang="en-GB" sz="1800" dirty="0">
                          <a:effectLst/>
                        </a:rPr>
                        <a:t>3.7</a:t>
                      </a:r>
                      <a:endParaRPr lang="en-US" sz="1800" b="1" dirty="0">
                        <a:effectLst/>
                        <a:latin typeface="Calibri"/>
                        <a:ea typeface="Calibri"/>
                        <a:cs typeface="Times New Roman"/>
                      </a:endParaRPr>
                    </a:p>
                  </a:txBody>
                  <a:tcPr marL="37636" marR="37636" marT="0" marB="0" anchor="b"/>
                </a:tc>
                <a:extLst>
                  <a:ext uri="{0D108BD9-81ED-4DB2-BD59-A6C34878D82A}">
                    <a16:rowId xmlns:a16="http://schemas.microsoft.com/office/drawing/2014/main" val="10013"/>
                  </a:ext>
                </a:extLst>
              </a:tr>
            </a:tbl>
          </a:graphicData>
        </a:graphic>
      </p:graphicFrame>
      <p:sp>
        <p:nvSpPr>
          <p:cNvPr id="4" name="Slide Number Placeholder 3"/>
          <p:cNvSpPr>
            <a:spLocks noGrp="1"/>
          </p:cNvSpPr>
          <p:nvPr>
            <p:ph type="sldNum" sz="quarter" idx="12"/>
          </p:nvPr>
        </p:nvSpPr>
        <p:spPr>
          <a:xfrm>
            <a:off x="9429750" y="6613524"/>
            <a:ext cx="2743200" cy="244476"/>
          </a:xfrm>
        </p:spPr>
        <p:txBody>
          <a:bodyPr/>
          <a:lstStyle/>
          <a:p>
            <a:fld id="{39B1BE3B-C2F6-264F-9323-BF4694FCCE6D}" type="slidenum">
              <a:rPr lang="en-US" smtClean="0"/>
              <a:pPr/>
              <a:t>12</a:t>
            </a:fld>
            <a:endParaRPr lang="en-US" dirty="0"/>
          </a:p>
        </p:txBody>
      </p:sp>
      <p:sp>
        <p:nvSpPr>
          <p:cNvPr id="3" name="Rectangle 2"/>
          <p:cNvSpPr/>
          <p:nvPr/>
        </p:nvSpPr>
        <p:spPr>
          <a:xfrm>
            <a:off x="304800" y="2362200"/>
            <a:ext cx="11506200" cy="20574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435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BETonMACE</a:t>
            </a:r>
            <a:r>
              <a:rPr lang="en-US" b="1" dirty="0"/>
              <a:t>: Baseline Laboratory Parameters</a:t>
            </a:r>
          </a:p>
        </p:txBody>
      </p:sp>
      <p:sp>
        <p:nvSpPr>
          <p:cNvPr id="4" name="Slide Number Placeholder 3"/>
          <p:cNvSpPr>
            <a:spLocks noGrp="1"/>
          </p:cNvSpPr>
          <p:nvPr>
            <p:ph type="sldNum" sz="quarter" idx="12"/>
          </p:nvPr>
        </p:nvSpPr>
        <p:spPr/>
        <p:txBody>
          <a:bodyPr/>
          <a:lstStyle/>
          <a:p>
            <a:fld id="{39B1BE3B-C2F6-264F-9323-BF4694FCCE6D}" type="slidenum">
              <a:rPr lang="en-US" smtClean="0"/>
              <a:pPr/>
              <a:t>13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15348307"/>
              </p:ext>
            </p:extLst>
          </p:nvPr>
        </p:nvGraphicFramePr>
        <p:xfrm>
          <a:off x="677413" y="1098667"/>
          <a:ext cx="10515601" cy="5029204"/>
        </p:xfrm>
        <a:graphic>
          <a:graphicData uri="http://schemas.openxmlformats.org/drawingml/2006/table">
            <a:tbl>
              <a:tblPr firstRow="1" bandRow="1">
                <a:tableStyleId>{3B4B98B0-60AC-42C2-AFA5-B58CD77FA1E5}</a:tableStyleId>
              </a:tblPr>
              <a:tblGrid>
                <a:gridCol w="6087979">
                  <a:extLst>
                    <a:ext uri="{9D8B030D-6E8A-4147-A177-3AD203B41FA5}">
                      <a16:colId xmlns:a16="http://schemas.microsoft.com/office/drawing/2014/main" val="20000"/>
                    </a:ext>
                  </a:extLst>
                </a:gridCol>
                <a:gridCol w="2213811">
                  <a:extLst>
                    <a:ext uri="{9D8B030D-6E8A-4147-A177-3AD203B41FA5}">
                      <a16:colId xmlns:a16="http://schemas.microsoft.com/office/drawing/2014/main" val="20002"/>
                    </a:ext>
                  </a:extLst>
                </a:gridCol>
                <a:gridCol w="2213811">
                  <a:extLst>
                    <a:ext uri="{9D8B030D-6E8A-4147-A177-3AD203B41FA5}">
                      <a16:colId xmlns:a16="http://schemas.microsoft.com/office/drawing/2014/main" val="20003"/>
                    </a:ext>
                  </a:extLst>
                </a:gridCol>
              </a:tblGrid>
              <a:tr h="647324">
                <a:tc>
                  <a:txBody>
                    <a:bodyPr/>
                    <a:lstStyle/>
                    <a:p>
                      <a:pPr algn="l"/>
                      <a:r>
                        <a:rPr lang="en-US" sz="1800" dirty="0"/>
                        <a:t>Baseline Laboratory</a:t>
                      </a:r>
                      <a:r>
                        <a:rPr lang="en-US" sz="1800" baseline="0" dirty="0"/>
                        <a:t> Parameters</a:t>
                      </a:r>
                      <a:endParaRPr lang="en-US" sz="1800" dirty="0">
                        <a:latin typeface="Verdana" panose="020B0604030504040204" pitchFamily="34" charset="0"/>
                        <a:ea typeface="Verdana" panose="020B0604030504040204" pitchFamily="34" charset="0"/>
                      </a:endParaRPr>
                    </a:p>
                  </a:txBody>
                  <a:tcPr marT="34290" marB="34290" anchor="ctr"/>
                </a:tc>
                <a:tc>
                  <a:txBody>
                    <a:bodyPr/>
                    <a:lstStyle/>
                    <a:p>
                      <a:pPr algn="ctr"/>
                      <a:r>
                        <a:rPr lang="en-US" sz="1800" dirty="0"/>
                        <a:t>Apabetalone</a:t>
                      </a:r>
                    </a:p>
                    <a:p>
                      <a:pPr algn="ctr"/>
                      <a:r>
                        <a:rPr lang="en-US" sz="1800" dirty="0"/>
                        <a:t>(n=1212)</a:t>
                      </a:r>
                      <a:endParaRPr lang="en-US" sz="1800" dirty="0">
                        <a:latin typeface="Verdana" panose="020B0604030504040204" pitchFamily="34" charset="0"/>
                        <a:ea typeface="Verdana" panose="020B0604030504040204" pitchFamily="34" charset="0"/>
                      </a:endParaRPr>
                    </a:p>
                  </a:txBody>
                  <a:tcPr marT="34290" marB="34290" anchor="ctr"/>
                </a:tc>
                <a:tc>
                  <a:txBody>
                    <a:bodyPr/>
                    <a:lstStyle/>
                    <a:p>
                      <a:pPr algn="ctr"/>
                      <a:r>
                        <a:rPr lang="en-US" sz="1800" dirty="0"/>
                        <a:t>Placebo</a:t>
                      </a:r>
                    </a:p>
                    <a:p>
                      <a:pPr algn="ctr"/>
                      <a:r>
                        <a:rPr lang="en-US" sz="1800" dirty="0"/>
                        <a:t>(n=1206)</a:t>
                      </a:r>
                      <a:endParaRPr lang="en-US" sz="1800" dirty="0">
                        <a:latin typeface="Verdana" panose="020B0604030504040204" pitchFamily="34" charset="0"/>
                        <a:ea typeface="Verdana" panose="020B0604030504040204" pitchFamily="34" charset="0"/>
                      </a:endParaRPr>
                    </a:p>
                  </a:txBody>
                  <a:tcPr marT="34290" marB="34290" anchor="ctr"/>
                </a:tc>
                <a:extLst>
                  <a:ext uri="{0D108BD9-81ED-4DB2-BD59-A6C34878D82A}">
                    <a16:rowId xmlns:a16="http://schemas.microsoft.com/office/drawing/2014/main" val="10000"/>
                  </a:ext>
                </a:extLst>
              </a:tr>
              <a:tr h="438188">
                <a:tc>
                  <a:txBody>
                    <a:bodyPr/>
                    <a:lstStyle/>
                    <a:p>
                      <a:pPr marL="0" marR="0">
                        <a:lnSpc>
                          <a:spcPct val="100000"/>
                        </a:lnSpc>
                        <a:spcBef>
                          <a:spcPts val="0"/>
                        </a:spcBef>
                        <a:spcAft>
                          <a:spcPts val="0"/>
                        </a:spcAft>
                      </a:pPr>
                      <a:r>
                        <a:rPr lang="en-GB" sz="1800" b="0" dirty="0">
                          <a:effectLst/>
                        </a:rPr>
                        <a:t>     HbA1c, %</a:t>
                      </a:r>
                      <a:endParaRPr lang="en-US" sz="1800" b="0" dirty="0">
                        <a:effectLst/>
                        <a:latin typeface="Verdana" panose="020B0604030504040204" pitchFamily="34" charset="0"/>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GB" sz="1800" dirty="0">
                          <a:effectLst/>
                        </a:rPr>
                        <a:t>7.4 (6.8-8.7)</a:t>
                      </a:r>
                      <a:endParaRPr lang="en-US" sz="1800" b="0" dirty="0">
                        <a:effectLst/>
                        <a:latin typeface="Verdana" panose="020B0604030504040204" pitchFamily="34" charset="0"/>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GB" sz="1800" dirty="0">
                          <a:effectLst/>
                        </a:rPr>
                        <a:t>7.3 (6.4-8.6)</a:t>
                      </a:r>
                      <a:endParaRPr lang="en-US" sz="1800" b="0" dirty="0">
                        <a:effectLst/>
                        <a:latin typeface="Verdana" panose="020B0604030504040204" pitchFamily="34" charset="0"/>
                        <a:ea typeface="Verdana" panose="020B0604030504040204" pitchFamily="34" charset="0"/>
                        <a:cs typeface="Times New Roman"/>
                      </a:endParaRPr>
                    </a:p>
                  </a:txBody>
                  <a:tcPr marL="37636" marR="37636" marT="0" marB="0" anchor="ctr"/>
                </a:tc>
                <a:extLst>
                  <a:ext uri="{0D108BD9-81ED-4DB2-BD59-A6C34878D82A}">
                    <a16:rowId xmlns:a16="http://schemas.microsoft.com/office/drawing/2014/main" val="10001"/>
                  </a:ext>
                </a:extLst>
              </a:tr>
              <a:tr h="438188">
                <a:tc>
                  <a:txBody>
                    <a:bodyPr/>
                    <a:lstStyle/>
                    <a:p>
                      <a:pPr marL="0" marR="0">
                        <a:lnSpc>
                          <a:spcPct val="100000"/>
                        </a:lnSpc>
                        <a:spcBef>
                          <a:spcPts val="0"/>
                        </a:spcBef>
                        <a:spcAft>
                          <a:spcPts val="0"/>
                        </a:spcAft>
                      </a:pPr>
                      <a:r>
                        <a:rPr lang="en-GB" sz="1800" b="0" dirty="0">
                          <a:effectLst/>
                        </a:rPr>
                        <a:t>     </a:t>
                      </a:r>
                      <a:r>
                        <a:rPr lang="en-GB" sz="1800" b="0" dirty="0" err="1">
                          <a:effectLst/>
                        </a:rPr>
                        <a:t>eGFR</a:t>
                      </a:r>
                      <a:r>
                        <a:rPr lang="en-GB" sz="1800" b="0" dirty="0">
                          <a:effectLst/>
                        </a:rPr>
                        <a:t>, ml/min/1.73m</a:t>
                      </a:r>
                      <a:r>
                        <a:rPr lang="en-GB" sz="1800" b="0" baseline="30000" dirty="0">
                          <a:effectLst/>
                        </a:rPr>
                        <a:t>2 </a:t>
                      </a:r>
                      <a:r>
                        <a:rPr lang="en-GB" sz="1800" b="0" dirty="0">
                          <a:effectLst/>
                        </a:rPr>
                        <a:t>†</a:t>
                      </a:r>
                      <a:endParaRPr lang="en-US" sz="1800" b="0" dirty="0">
                        <a:effectLst/>
                        <a:latin typeface="Verdana" panose="020B0604030504040204" pitchFamily="34" charset="0"/>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GB" sz="1800" dirty="0">
                          <a:effectLst/>
                        </a:rPr>
                        <a:t>104.9 ± 39.3</a:t>
                      </a:r>
                      <a:endParaRPr lang="en-US" sz="1800" b="0" dirty="0">
                        <a:effectLst/>
                        <a:latin typeface="Verdana" panose="020B0604030504040204" pitchFamily="34" charset="0"/>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GB" sz="1800" dirty="0">
                          <a:effectLst/>
                        </a:rPr>
                        <a:t>101.7 ± 38.6</a:t>
                      </a:r>
                      <a:endParaRPr lang="en-US" sz="1800" b="0" dirty="0">
                        <a:effectLst/>
                        <a:latin typeface="Verdana" panose="020B0604030504040204" pitchFamily="34" charset="0"/>
                        <a:ea typeface="Verdana" panose="020B0604030504040204" pitchFamily="34" charset="0"/>
                        <a:cs typeface="Times New Roman"/>
                      </a:endParaRPr>
                    </a:p>
                  </a:txBody>
                  <a:tcPr marL="37636" marR="37636" marT="0" marB="0" anchor="ctr"/>
                </a:tc>
                <a:extLst>
                  <a:ext uri="{0D108BD9-81ED-4DB2-BD59-A6C34878D82A}">
                    <a16:rowId xmlns:a16="http://schemas.microsoft.com/office/drawing/2014/main" val="10002"/>
                  </a:ext>
                </a:extLst>
              </a:tr>
              <a:tr h="438188">
                <a:tc>
                  <a:txBody>
                    <a:bodyPr/>
                    <a:lstStyle/>
                    <a:p>
                      <a:pPr marL="0" marR="0">
                        <a:lnSpc>
                          <a:spcPct val="100000"/>
                        </a:lnSpc>
                        <a:spcBef>
                          <a:spcPts val="0"/>
                        </a:spcBef>
                        <a:spcAft>
                          <a:spcPts val="0"/>
                        </a:spcAft>
                      </a:pPr>
                      <a:r>
                        <a:rPr lang="en-GB" sz="1800" b="0" dirty="0">
                          <a:effectLst/>
                        </a:rPr>
                        <a:t>     Total cholesterol, mg/</a:t>
                      </a:r>
                      <a:r>
                        <a:rPr lang="en-GB" sz="1800" b="0" dirty="0" err="1">
                          <a:effectLst/>
                        </a:rPr>
                        <a:t>dL</a:t>
                      </a:r>
                      <a:r>
                        <a:rPr lang="en-GB" sz="1800" b="0" dirty="0">
                          <a:effectLst/>
                        </a:rPr>
                        <a:t> </a:t>
                      </a:r>
                      <a:endParaRPr lang="en-US" sz="1800" b="0" dirty="0">
                        <a:effectLst/>
                        <a:latin typeface="Verdana" panose="020B0604030504040204" pitchFamily="34" charset="0"/>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GB" sz="1800" dirty="0">
                          <a:effectLst/>
                        </a:rPr>
                        <a:t>134.8 ± 35.3</a:t>
                      </a:r>
                      <a:endParaRPr lang="en-US" sz="1800" b="0" dirty="0">
                        <a:effectLst/>
                        <a:latin typeface="Verdana" panose="020B0604030504040204" pitchFamily="34" charset="0"/>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GB" sz="1800" dirty="0">
                          <a:effectLst/>
                        </a:rPr>
                        <a:t>136.8 ± 38.2</a:t>
                      </a:r>
                      <a:endParaRPr lang="en-US" sz="1800" b="0" dirty="0">
                        <a:effectLst/>
                        <a:latin typeface="Verdana" panose="020B0604030504040204" pitchFamily="34" charset="0"/>
                        <a:ea typeface="Verdana" panose="020B0604030504040204" pitchFamily="34" charset="0"/>
                        <a:cs typeface="Times New Roman"/>
                      </a:endParaRPr>
                    </a:p>
                  </a:txBody>
                  <a:tcPr marL="37636" marR="37636" marT="0" marB="0" anchor="ctr"/>
                </a:tc>
                <a:extLst>
                  <a:ext uri="{0D108BD9-81ED-4DB2-BD59-A6C34878D82A}">
                    <a16:rowId xmlns:a16="http://schemas.microsoft.com/office/drawing/2014/main" val="10003"/>
                  </a:ext>
                </a:extLst>
              </a:tr>
              <a:tr h="438188">
                <a:tc>
                  <a:txBody>
                    <a:bodyPr/>
                    <a:lstStyle/>
                    <a:p>
                      <a:pPr marL="0" marR="0">
                        <a:lnSpc>
                          <a:spcPct val="100000"/>
                        </a:lnSpc>
                        <a:spcBef>
                          <a:spcPts val="0"/>
                        </a:spcBef>
                        <a:spcAft>
                          <a:spcPts val="0"/>
                        </a:spcAft>
                      </a:pPr>
                      <a:r>
                        <a:rPr lang="en-GB" sz="1800" b="0" dirty="0">
                          <a:effectLst/>
                        </a:rPr>
                        <a:t>     LDL cholesterol, mg/</a:t>
                      </a:r>
                      <a:r>
                        <a:rPr lang="en-GB" sz="1800" b="0" dirty="0" err="1">
                          <a:effectLst/>
                        </a:rPr>
                        <a:t>dL</a:t>
                      </a:r>
                      <a:r>
                        <a:rPr lang="en-GB" sz="1800" b="0" dirty="0">
                          <a:effectLst/>
                        </a:rPr>
                        <a:t> </a:t>
                      </a:r>
                      <a:endParaRPr lang="en-US" sz="1800" b="0" dirty="0">
                        <a:effectLst/>
                        <a:latin typeface="Verdana" panose="020B0604030504040204" pitchFamily="34" charset="0"/>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GB" sz="1800" dirty="0">
                          <a:effectLst/>
                        </a:rPr>
                        <a:t>69.7 ± 29.8</a:t>
                      </a:r>
                      <a:endParaRPr lang="en-US" sz="1800" b="0" dirty="0">
                        <a:effectLst/>
                        <a:latin typeface="Verdana" panose="020B0604030504040204" pitchFamily="34" charset="0"/>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GB" sz="1800" dirty="0">
                          <a:effectLst/>
                        </a:rPr>
                        <a:t>70.9 ± 32.4</a:t>
                      </a:r>
                      <a:endParaRPr lang="en-US" sz="1800" b="0" dirty="0">
                        <a:effectLst/>
                        <a:latin typeface="Verdana" panose="020B0604030504040204" pitchFamily="34" charset="0"/>
                        <a:ea typeface="Verdana" panose="020B0604030504040204" pitchFamily="34" charset="0"/>
                        <a:cs typeface="Times New Roman"/>
                      </a:endParaRPr>
                    </a:p>
                  </a:txBody>
                  <a:tcPr marL="37636" marR="37636" marT="0" marB="0" anchor="ctr"/>
                </a:tc>
                <a:extLst>
                  <a:ext uri="{0D108BD9-81ED-4DB2-BD59-A6C34878D82A}">
                    <a16:rowId xmlns:a16="http://schemas.microsoft.com/office/drawing/2014/main" val="10004"/>
                  </a:ext>
                </a:extLst>
              </a:tr>
              <a:tr h="438188">
                <a:tc>
                  <a:txBody>
                    <a:bodyPr/>
                    <a:lstStyle/>
                    <a:p>
                      <a:pPr marL="0" marR="0">
                        <a:lnSpc>
                          <a:spcPct val="100000"/>
                        </a:lnSpc>
                        <a:spcBef>
                          <a:spcPts val="0"/>
                        </a:spcBef>
                        <a:spcAft>
                          <a:spcPts val="0"/>
                        </a:spcAft>
                      </a:pPr>
                      <a:r>
                        <a:rPr lang="en-GB" sz="1800" b="0" dirty="0">
                          <a:effectLst/>
                        </a:rPr>
                        <a:t>     </a:t>
                      </a:r>
                      <a:r>
                        <a:rPr lang="de-CH" sz="1800" b="0" dirty="0">
                          <a:effectLst/>
                        </a:rPr>
                        <a:t>HDL cholesterol, mg/dL  </a:t>
                      </a:r>
                      <a:endParaRPr lang="en-US" sz="1800" b="0" dirty="0">
                        <a:effectLst/>
                        <a:latin typeface="Verdana" panose="020B0604030504040204" pitchFamily="34" charset="0"/>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GB" sz="1800" dirty="0">
                          <a:effectLst/>
                        </a:rPr>
                        <a:t>33.3 ± 5.1</a:t>
                      </a:r>
                      <a:endParaRPr lang="en-US" sz="1800" b="0" dirty="0">
                        <a:effectLst/>
                        <a:latin typeface="Verdana" panose="020B0604030504040204" pitchFamily="34" charset="0"/>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GB" sz="1800" dirty="0">
                          <a:effectLst/>
                        </a:rPr>
                        <a:t>33.3 ± 5.1</a:t>
                      </a:r>
                      <a:endParaRPr lang="en-US" sz="1800" b="0" dirty="0">
                        <a:effectLst/>
                        <a:latin typeface="Verdana" panose="020B0604030504040204" pitchFamily="34" charset="0"/>
                        <a:ea typeface="Verdana" panose="020B0604030504040204" pitchFamily="34" charset="0"/>
                        <a:cs typeface="Times New Roman"/>
                      </a:endParaRPr>
                    </a:p>
                  </a:txBody>
                  <a:tcPr marL="37636" marR="37636" marT="0" marB="0" anchor="ctr"/>
                </a:tc>
                <a:extLst>
                  <a:ext uri="{0D108BD9-81ED-4DB2-BD59-A6C34878D82A}">
                    <a16:rowId xmlns:a16="http://schemas.microsoft.com/office/drawing/2014/main" val="10005"/>
                  </a:ext>
                </a:extLst>
              </a:tr>
              <a:tr h="438188">
                <a:tc>
                  <a:txBody>
                    <a:bodyPr/>
                    <a:lstStyle/>
                    <a:p>
                      <a:pPr marL="0" marR="0">
                        <a:lnSpc>
                          <a:spcPct val="100000"/>
                        </a:lnSpc>
                        <a:spcBef>
                          <a:spcPts val="0"/>
                        </a:spcBef>
                        <a:spcAft>
                          <a:spcPts val="0"/>
                        </a:spcAft>
                      </a:pPr>
                      <a:r>
                        <a:rPr lang="en-GB" sz="1800" b="0" dirty="0">
                          <a:effectLst/>
                        </a:rPr>
                        <a:t>     Triglycerides, mg/dl  </a:t>
                      </a:r>
                      <a:endParaRPr lang="en-US" sz="1800" b="0" dirty="0">
                        <a:effectLst/>
                        <a:latin typeface="Verdana" panose="020B0604030504040204" pitchFamily="34" charset="0"/>
                        <a:ea typeface="Verdana" panose="020B0604030504040204" pitchFamily="34" charset="0"/>
                        <a:cs typeface="Times New Roman"/>
                      </a:endParaRPr>
                    </a:p>
                  </a:txBody>
                  <a:tcPr marL="37636" marR="37636" marT="0" marB="0" anchor="ctr"/>
                </a:tc>
                <a:tc>
                  <a:txBody>
                    <a:bodyPr/>
                    <a:lstStyle/>
                    <a:p>
                      <a:pPr marL="0" marR="0" algn="ctr" defTabSz="914400" rtl="0" eaLnBrk="1" latinLnBrk="0" hangingPunct="1">
                        <a:lnSpc>
                          <a:spcPct val="100000"/>
                        </a:lnSpc>
                        <a:spcBef>
                          <a:spcPts val="0"/>
                        </a:spcBef>
                        <a:spcAft>
                          <a:spcPts val="0"/>
                        </a:spcAft>
                      </a:pPr>
                      <a:r>
                        <a:rPr lang="en-GB" sz="1800" kern="1200" dirty="0">
                          <a:solidFill>
                            <a:schemeClr val="tx1"/>
                          </a:solidFill>
                          <a:effectLst/>
                          <a:latin typeface="+mn-lt"/>
                          <a:ea typeface="+mn-ea"/>
                          <a:cs typeface="+mn-cs"/>
                        </a:rPr>
                        <a:t>144.4 (110.7-194.9)</a:t>
                      </a:r>
                      <a:endParaRPr lang="en-US" sz="1800" kern="1200" dirty="0">
                        <a:solidFill>
                          <a:schemeClr val="tx1"/>
                        </a:solidFill>
                        <a:effectLst/>
                        <a:latin typeface="+mn-lt"/>
                        <a:ea typeface="+mn-ea"/>
                        <a:cs typeface="+mn-cs"/>
                      </a:endParaRPr>
                    </a:p>
                  </a:txBody>
                  <a:tcPr marL="37636" marR="37636" marT="0" marB="0" anchor="ctr"/>
                </a:tc>
                <a:tc>
                  <a:txBody>
                    <a:bodyPr/>
                    <a:lstStyle/>
                    <a:p>
                      <a:pPr marL="0" marR="0" algn="ctr" defTabSz="914400" rtl="0" eaLnBrk="1" latinLnBrk="0" hangingPunct="1">
                        <a:lnSpc>
                          <a:spcPct val="100000"/>
                        </a:lnSpc>
                        <a:spcBef>
                          <a:spcPts val="0"/>
                        </a:spcBef>
                        <a:spcAft>
                          <a:spcPts val="0"/>
                        </a:spcAft>
                      </a:pPr>
                      <a:r>
                        <a:rPr lang="en-GB" sz="1800" kern="1200" dirty="0">
                          <a:solidFill>
                            <a:schemeClr val="tx1"/>
                          </a:solidFill>
                          <a:effectLst/>
                          <a:latin typeface="+mn-lt"/>
                          <a:ea typeface="+mn-ea"/>
                          <a:cs typeface="+mn-cs"/>
                        </a:rPr>
                        <a:t>149.7 (116.0-201.9)</a:t>
                      </a:r>
                      <a:endParaRPr lang="en-US" sz="1800" kern="1200" dirty="0">
                        <a:solidFill>
                          <a:schemeClr val="tx1"/>
                        </a:solidFill>
                        <a:effectLst/>
                        <a:latin typeface="+mn-lt"/>
                        <a:ea typeface="+mn-ea"/>
                        <a:cs typeface="+mn-cs"/>
                      </a:endParaRPr>
                    </a:p>
                  </a:txBody>
                  <a:tcPr marL="37636" marR="37636" marT="0" marB="0" anchor="ctr"/>
                </a:tc>
                <a:extLst>
                  <a:ext uri="{0D108BD9-81ED-4DB2-BD59-A6C34878D82A}">
                    <a16:rowId xmlns:a16="http://schemas.microsoft.com/office/drawing/2014/main" val="10006"/>
                  </a:ext>
                </a:extLst>
              </a:tr>
              <a:tr h="438188">
                <a:tc>
                  <a:txBody>
                    <a:bodyPr/>
                    <a:lstStyle/>
                    <a:p>
                      <a:pPr marL="0" marR="0">
                        <a:lnSpc>
                          <a:spcPct val="100000"/>
                        </a:lnSpc>
                        <a:spcBef>
                          <a:spcPts val="0"/>
                        </a:spcBef>
                        <a:spcAft>
                          <a:spcPts val="0"/>
                        </a:spcAft>
                      </a:pPr>
                      <a:r>
                        <a:rPr lang="en-GB" sz="1800" b="0" dirty="0">
                          <a:effectLst/>
                        </a:rPr>
                        <a:t>     Alkaline phosphatase, U/L</a:t>
                      </a:r>
                      <a:endParaRPr lang="en-US" sz="1800" b="0" dirty="0">
                        <a:effectLst/>
                        <a:latin typeface="Verdana" panose="020B0604030504040204" pitchFamily="34" charset="0"/>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GB" sz="1800" dirty="0">
                          <a:effectLst/>
                        </a:rPr>
                        <a:t>83.3 ± 38.2</a:t>
                      </a:r>
                      <a:endParaRPr lang="en-US" sz="1800" b="0" dirty="0">
                        <a:effectLst/>
                        <a:latin typeface="Verdana" panose="020B0604030504040204" pitchFamily="34" charset="0"/>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GB" sz="1800" dirty="0">
                          <a:effectLst/>
                        </a:rPr>
                        <a:t>81.9 ± 34.8</a:t>
                      </a:r>
                      <a:endParaRPr lang="en-US" sz="1800" b="0" dirty="0">
                        <a:effectLst/>
                        <a:latin typeface="Verdana" panose="020B0604030504040204" pitchFamily="34" charset="0"/>
                        <a:ea typeface="Verdana" panose="020B0604030504040204" pitchFamily="34" charset="0"/>
                        <a:cs typeface="Times New Roman"/>
                      </a:endParaRPr>
                    </a:p>
                  </a:txBody>
                  <a:tcPr marL="37636" marR="37636" marT="0" marB="0" anchor="ctr"/>
                </a:tc>
                <a:extLst>
                  <a:ext uri="{0D108BD9-81ED-4DB2-BD59-A6C34878D82A}">
                    <a16:rowId xmlns:a16="http://schemas.microsoft.com/office/drawing/2014/main" val="10007"/>
                  </a:ext>
                </a:extLst>
              </a:tr>
              <a:tr h="438188">
                <a:tc>
                  <a:txBody>
                    <a:bodyPr/>
                    <a:lstStyle/>
                    <a:p>
                      <a:pPr marL="0" marR="0">
                        <a:lnSpc>
                          <a:spcPct val="100000"/>
                        </a:lnSpc>
                        <a:spcBef>
                          <a:spcPts val="0"/>
                        </a:spcBef>
                        <a:spcAft>
                          <a:spcPts val="0"/>
                        </a:spcAft>
                      </a:pPr>
                      <a:r>
                        <a:rPr lang="en-GB" sz="1800" b="0" dirty="0">
                          <a:effectLst/>
                        </a:rPr>
                        <a:t>     Alanine aminotransferase, units/L</a:t>
                      </a:r>
                      <a:endParaRPr lang="en-US" sz="1800" b="0" dirty="0">
                        <a:effectLst/>
                        <a:latin typeface="Verdana" panose="020B0604030504040204" pitchFamily="34" charset="0"/>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GB" sz="1800" dirty="0">
                          <a:effectLst/>
                        </a:rPr>
                        <a:t>25.3 ± 14.3</a:t>
                      </a:r>
                      <a:endParaRPr lang="en-US" sz="1800" b="0" dirty="0">
                        <a:effectLst/>
                        <a:latin typeface="Verdana" panose="020B0604030504040204" pitchFamily="34" charset="0"/>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GB" sz="1800" dirty="0">
                          <a:effectLst/>
                        </a:rPr>
                        <a:t>25.4 ± 14.7</a:t>
                      </a:r>
                      <a:endParaRPr lang="en-US" sz="1800" b="0" dirty="0">
                        <a:effectLst/>
                        <a:latin typeface="Verdana" panose="020B0604030504040204" pitchFamily="34" charset="0"/>
                        <a:ea typeface="Verdana" panose="020B0604030504040204" pitchFamily="34" charset="0"/>
                        <a:cs typeface="Times New Roman"/>
                      </a:endParaRPr>
                    </a:p>
                  </a:txBody>
                  <a:tcPr marL="37636" marR="37636" marT="0" marB="0" anchor="ctr"/>
                </a:tc>
                <a:extLst>
                  <a:ext uri="{0D108BD9-81ED-4DB2-BD59-A6C34878D82A}">
                    <a16:rowId xmlns:a16="http://schemas.microsoft.com/office/drawing/2014/main" val="10008"/>
                  </a:ext>
                </a:extLst>
              </a:tr>
              <a:tr h="438188">
                <a:tc>
                  <a:txBody>
                    <a:bodyPr/>
                    <a:lstStyle/>
                    <a:p>
                      <a:pPr marL="0" marR="0">
                        <a:lnSpc>
                          <a:spcPct val="100000"/>
                        </a:lnSpc>
                        <a:spcBef>
                          <a:spcPts val="0"/>
                        </a:spcBef>
                        <a:spcAft>
                          <a:spcPts val="0"/>
                        </a:spcAft>
                      </a:pPr>
                      <a:r>
                        <a:rPr lang="en-GB" sz="1800" b="0" dirty="0">
                          <a:effectLst/>
                        </a:rPr>
                        <a:t>     Total bilirubin, µ</a:t>
                      </a:r>
                      <a:r>
                        <a:rPr lang="en-GB" sz="1800" b="0" dirty="0" err="1">
                          <a:effectLst/>
                        </a:rPr>
                        <a:t>mol</a:t>
                      </a:r>
                      <a:r>
                        <a:rPr lang="en-GB" sz="1800" b="0" dirty="0">
                          <a:effectLst/>
                        </a:rPr>
                        <a:t>/L</a:t>
                      </a:r>
                      <a:endParaRPr lang="en-US" sz="1800" b="0" dirty="0">
                        <a:effectLst/>
                        <a:latin typeface="Verdana" panose="020B0604030504040204" pitchFamily="34" charset="0"/>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GB" sz="1800" dirty="0">
                          <a:effectLst/>
                        </a:rPr>
                        <a:t>9.8 ± 4.2</a:t>
                      </a:r>
                      <a:endParaRPr lang="en-US" sz="1800" b="0" dirty="0">
                        <a:effectLst/>
                        <a:latin typeface="Verdana" panose="020B0604030504040204" pitchFamily="34" charset="0"/>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GB" sz="1800" dirty="0">
                          <a:effectLst/>
                        </a:rPr>
                        <a:t>9.9 ± 4.2</a:t>
                      </a:r>
                      <a:endParaRPr lang="en-US" sz="1800" b="0" dirty="0">
                        <a:effectLst/>
                        <a:latin typeface="Verdana" panose="020B0604030504040204" pitchFamily="34" charset="0"/>
                        <a:ea typeface="Verdana" panose="020B0604030504040204" pitchFamily="34" charset="0"/>
                        <a:cs typeface="Times New Roman"/>
                      </a:endParaRPr>
                    </a:p>
                  </a:txBody>
                  <a:tcPr marL="37636" marR="37636" marT="0" marB="0" anchor="ctr"/>
                </a:tc>
                <a:extLst>
                  <a:ext uri="{0D108BD9-81ED-4DB2-BD59-A6C34878D82A}">
                    <a16:rowId xmlns:a16="http://schemas.microsoft.com/office/drawing/2014/main" val="10009"/>
                  </a:ext>
                </a:extLst>
              </a:tr>
              <a:tr h="438188">
                <a:tc>
                  <a:txBody>
                    <a:bodyPr/>
                    <a:lstStyle/>
                    <a:p>
                      <a:pPr marL="0" marR="0">
                        <a:lnSpc>
                          <a:spcPct val="100000"/>
                        </a:lnSpc>
                        <a:spcBef>
                          <a:spcPts val="0"/>
                        </a:spcBef>
                        <a:spcAft>
                          <a:spcPts val="0"/>
                        </a:spcAft>
                      </a:pPr>
                      <a:r>
                        <a:rPr lang="en-GB" sz="1800" b="0" dirty="0">
                          <a:effectLst/>
                        </a:rPr>
                        <a:t>     High sensitivity C-reactive protein §</a:t>
                      </a:r>
                      <a:endParaRPr lang="en-US" sz="1800" b="0" dirty="0">
                        <a:effectLst/>
                        <a:latin typeface="Verdana" panose="020B0604030504040204" pitchFamily="34" charset="0"/>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GB" sz="1800" dirty="0">
                          <a:effectLst/>
                        </a:rPr>
                        <a:t>2.9 (1.3-5.9)</a:t>
                      </a:r>
                      <a:endParaRPr lang="en-US" sz="1800" b="0" dirty="0">
                        <a:effectLst/>
                        <a:latin typeface="Verdana" panose="020B0604030504040204" pitchFamily="34" charset="0"/>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GB" sz="1800" dirty="0">
                          <a:effectLst/>
                        </a:rPr>
                        <a:t>2.7 (1.1-6.1)</a:t>
                      </a:r>
                      <a:endParaRPr lang="en-US" sz="1800" b="0" dirty="0">
                        <a:effectLst/>
                        <a:latin typeface="Verdana" panose="020B0604030504040204" pitchFamily="34" charset="0"/>
                        <a:ea typeface="Verdana" panose="020B0604030504040204" pitchFamily="34" charset="0"/>
                        <a:cs typeface="Times New Roman"/>
                      </a:endParaRPr>
                    </a:p>
                  </a:txBody>
                  <a:tcPr marL="37636" marR="37636" marT="0" marB="0" anchor="ctr"/>
                </a:tc>
                <a:extLst>
                  <a:ext uri="{0D108BD9-81ED-4DB2-BD59-A6C34878D82A}">
                    <a16:rowId xmlns:a16="http://schemas.microsoft.com/office/drawing/2014/main" val="10010"/>
                  </a:ext>
                </a:extLst>
              </a:tr>
            </a:tbl>
          </a:graphicData>
        </a:graphic>
      </p:graphicFrame>
      <p:sp>
        <p:nvSpPr>
          <p:cNvPr id="6" name="TextBox 5"/>
          <p:cNvSpPr txBox="1"/>
          <p:nvPr/>
        </p:nvSpPr>
        <p:spPr>
          <a:xfrm>
            <a:off x="838200" y="6270910"/>
            <a:ext cx="9906000" cy="553988"/>
          </a:xfrm>
          <a:prstGeom prst="rect">
            <a:avLst/>
          </a:prstGeom>
          <a:noFill/>
        </p:spPr>
        <p:txBody>
          <a:bodyPr wrap="square" lIns="91430" tIns="45715" rIns="91430" bIns="45715" rtlCol="0">
            <a:spAutoFit/>
          </a:bodyPr>
          <a:lstStyle/>
          <a:p>
            <a:r>
              <a:rPr lang="en-US" sz="1000" dirty="0"/>
              <a:t>† Estimated glomerular filtration rate (</a:t>
            </a:r>
            <a:r>
              <a:rPr lang="en-US" sz="1000" dirty="0" err="1"/>
              <a:t>eGFR</a:t>
            </a:r>
            <a:r>
              <a:rPr lang="en-US" sz="1000" dirty="0"/>
              <a:t>) was calculated using the Cockcroft Gault method,</a:t>
            </a:r>
          </a:p>
          <a:p>
            <a:r>
              <a:rPr lang="en-US" sz="1000" dirty="0"/>
              <a:t>based on age and weight at baseline.</a:t>
            </a:r>
          </a:p>
          <a:p>
            <a:r>
              <a:rPr lang="en-US" sz="1000" dirty="0"/>
              <a:t>§ High-sensitivity C-Reactive Protein was assessed in only a subset of patients. Triglycerides expressed as median and IQR</a:t>
            </a:r>
          </a:p>
        </p:txBody>
      </p:sp>
      <p:sp>
        <p:nvSpPr>
          <p:cNvPr id="7" name="Rectangle 6"/>
          <p:cNvSpPr/>
          <p:nvPr/>
        </p:nvSpPr>
        <p:spPr>
          <a:xfrm>
            <a:off x="304800" y="3048000"/>
            <a:ext cx="11506200" cy="9144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44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b="1" dirty="0"/>
          </a:p>
        </p:txBody>
      </p:sp>
      <p:sp>
        <p:nvSpPr>
          <p:cNvPr id="3" name="Slide Number Placeholder 2"/>
          <p:cNvSpPr>
            <a:spLocks noGrp="1"/>
          </p:cNvSpPr>
          <p:nvPr>
            <p:ph type="sldNum" sz="quarter" idx="12"/>
          </p:nvPr>
        </p:nvSpPr>
        <p:spPr/>
        <p:txBody>
          <a:bodyPr/>
          <a:lstStyle/>
          <a:p>
            <a:fld id="{39B1BE3B-C2F6-264F-9323-BF4694FCCE6D}" type="slidenum">
              <a:rPr lang="en-US" smtClean="0"/>
              <a:pPr/>
              <a:t>14</a:t>
            </a:fld>
            <a:endParaRPr lang="en-US" dirty="0"/>
          </a:p>
        </p:txBody>
      </p:sp>
      <p:sp>
        <p:nvSpPr>
          <p:cNvPr id="4" name="Rectangle 3"/>
          <p:cNvSpPr/>
          <p:nvPr/>
        </p:nvSpPr>
        <p:spPr>
          <a:xfrm>
            <a:off x="2057400" y="3244333"/>
            <a:ext cx="7162800" cy="646331"/>
          </a:xfrm>
          <a:prstGeom prst="rect">
            <a:avLst/>
          </a:prstGeom>
        </p:spPr>
        <p:txBody>
          <a:bodyPr wrap="square">
            <a:spAutoFit/>
          </a:bodyPr>
          <a:lstStyle/>
          <a:p>
            <a:r>
              <a:rPr lang="en-US" sz="3600" dirty="0" err="1">
                <a:solidFill>
                  <a:schemeClr val="accent1"/>
                </a:solidFill>
              </a:rPr>
              <a:t>BETonMACE</a:t>
            </a:r>
            <a:r>
              <a:rPr lang="en-US" sz="3600" dirty="0">
                <a:solidFill>
                  <a:schemeClr val="accent1"/>
                </a:solidFill>
              </a:rPr>
              <a:t>: Efficacy Results </a:t>
            </a:r>
          </a:p>
        </p:txBody>
      </p:sp>
    </p:spTree>
    <p:extLst>
      <p:ext uri="{BB962C8B-B14F-4D97-AF65-F5344CB8AC3E}">
        <p14:creationId xmlns:p14="http://schemas.microsoft.com/office/powerpoint/2010/main" val="368799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11734800" cy="669919"/>
          </a:xfrm>
        </p:spPr>
        <p:txBody>
          <a:bodyPr>
            <a:noAutofit/>
          </a:bodyPr>
          <a:lstStyle/>
          <a:p>
            <a:r>
              <a:rPr lang="en-US" b="1" dirty="0">
                <a:solidFill>
                  <a:srgbClr val="51A6B1"/>
                </a:solidFill>
              </a:rPr>
              <a:t>Change in Biochemical Parameters </a:t>
            </a:r>
            <a:r>
              <a:rPr lang="en-US" dirty="0">
                <a:solidFill>
                  <a:srgbClr val="51A6B1"/>
                </a:solidFill>
              </a:rPr>
              <a:t>(from baseline at 100 weeks)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79534034"/>
              </p:ext>
            </p:extLst>
          </p:nvPr>
        </p:nvGraphicFramePr>
        <p:xfrm>
          <a:off x="838199" y="1524000"/>
          <a:ext cx="10515600" cy="4038602"/>
        </p:xfrm>
        <a:graphic>
          <a:graphicData uri="http://schemas.openxmlformats.org/drawingml/2006/table">
            <a:tbl>
              <a:tblPr firstRow="1" bandRow="1">
                <a:tableStyleId>{3B4B98B0-60AC-42C2-AFA5-B58CD77FA1E5}</a:tableStyleId>
              </a:tblPr>
              <a:tblGrid>
                <a:gridCol w="3318268">
                  <a:extLst>
                    <a:ext uri="{9D8B030D-6E8A-4147-A177-3AD203B41FA5}">
                      <a16:colId xmlns:a16="http://schemas.microsoft.com/office/drawing/2014/main" val="20000"/>
                    </a:ext>
                  </a:extLst>
                </a:gridCol>
                <a:gridCol w="2806958">
                  <a:extLst>
                    <a:ext uri="{9D8B030D-6E8A-4147-A177-3AD203B41FA5}">
                      <a16:colId xmlns:a16="http://schemas.microsoft.com/office/drawing/2014/main" val="20001"/>
                    </a:ext>
                  </a:extLst>
                </a:gridCol>
                <a:gridCol w="2519065">
                  <a:extLst>
                    <a:ext uri="{9D8B030D-6E8A-4147-A177-3AD203B41FA5}">
                      <a16:colId xmlns:a16="http://schemas.microsoft.com/office/drawing/2014/main" val="20002"/>
                    </a:ext>
                  </a:extLst>
                </a:gridCol>
                <a:gridCol w="1871309">
                  <a:extLst>
                    <a:ext uri="{9D8B030D-6E8A-4147-A177-3AD203B41FA5}">
                      <a16:colId xmlns:a16="http://schemas.microsoft.com/office/drawing/2014/main" val="20003"/>
                    </a:ext>
                  </a:extLst>
                </a:gridCol>
              </a:tblGrid>
              <a:tr h="860119">
                <a:tc>
                  <a:txBody>
                    <a:bodyPr/>
                    <a:lstStyle/>
                    <a:p>
                      <a:pPr marL="0" marR="0" algn="ctr">
                        <a:lnSpc>
                          <a:spcPct val="100000"/>
                        </a:lnSpc>
                        <a:spcBef>
                          <a:spcPts val="0"/>
                        </a:spcBef>
                        <a:spcAft>
                          <a:spcPts val="0"/>
                        </a:spcAft>
                      </a:pPr>
                      <a:r>
                        <a:rPr lang="en-GB" sz="1800" dirty="0">
                          <a:effectLst/>
                        </a:rPr>
                        <a:t>Biochemical parameters</a:t>
                      </a:r>
                      <a:endParaRPr lang="en-US" sz="1800" b="1" dirty="0">
                        <a:effectLst/>
                        <a:latin typeface="+mn-lt"/>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GB" sz="1800" dirty="0">
                          <a:effectLst/>
                        </a:rPr>
                        <a:t>Apabetalone </a:t>
                      </a:r>
                    </a:p>
                    <a:p>
                      <a:pPr marL="0" marR="0" algn="ctr">
                        <a:lnSpc>
                          <a:spcPct val="100000"/>
                        </a:lnSpc>
                        <a:spcBef>
                          <a:spcPts val="0"/>
                        </a:spcBef>
                        <a:spcAft>
                          <a:spcPts val="0"/>
                        </a:spcAft>
                      </a:pPr>
                      <a:r>
                        <a:rPr lang="en-GB" sz="1800" dirty="0">
                          <a:effectLst/>
                        </a:rPr>
                        <a:t>(n=1212) </a:t>
                      </a:r>
                      <a:endParaRPr lang="en-US" sz="1800" b="1" dirty="0">
                        <a:effectLst/>
                        <a:latin typeface="+mn-lt"/>
                        <a:ea typeface="Calibri"/>
                        <a:cs typeface="Times New Roman"/>
                      </a:endParaRPr>
                    </a:p>
                  </a:txBody>
                  <a:tcPr marL="35925" marR="35925" marT="0" marB="0" anchor="ctr"/>
                </a:tc>
                <a:tc>
                  <a:txBody>
                    <a:bodyPr/>
                    <a:lstStyle/>
                    <a:p>
                      <a:pPr marL="0" marR="0" algn="ctr">
                        <a:lnSpc>
                          <a:spcPct val="100000"/>
                        </a:lnSpc>
                        <a:spcBef>
                          <a:spcPts val="0"/>
                        </a:spcBef>
                        <a:spcAft>
                          <a:spcPts val="0"/>
                        </a:spcAft>
                      </a:pPr>
                      <a:r>
                        <a:rPr lang="en-GB" sz="1800" dirty="0">
                          <a:effectLst/>
                        </a:rPr>
                        <a:t>Placebo </a:t>
                      </a:r>
                    </a:p>
                    <a:p>
                      <a:pPr marL="0" marR="0" algn="ctr">
                        <a:lnSpc>
                          <a:spcPct val="100000"/>
                        </a:lnSpc>
                        <a:spcBef>
                          <a:spcPts val="0"/>
                        </a:spcBef>
                        <a:spcAft>
                          <a:spcPts val="0"/>
                        </a:spcAft>
                      </a:pPr>
                      <a:r>
                        <a:rPr lang="en-GB" sz="1800" dirty="0">
                          <a:effectLst/>
                        </a:rPr>
                        <a:t>(n=1206)</a:t>
                      </a:r>
                      <a:endParaRPr lang="en-US" sz="1800" b="1" dirty="0">
                        <a:effectLst/>
                        <a:latin typeface="+mn-lt"/>
                        <a:ea typeface="Calibri"/>
                        <a:cs typeface="Times New Roman"/>
                      </a:endParaRPr>
                    </a:p>
                  </a:txBody>
                  <a:tcPr marL="35925" marR="35925" marT="0" marB="0" anchor="ctr"/>
                </a:tc>
                <a:tc>
                  <a:txBody>
                    <a:bodyPr/>
                    <a:lstStyle/>
                    <a:p>
                      <a:pPr marL="0" marR="0" algn="ctr">
                        <a:lnSpc>
                          <a:spcPct val="100000"/>
                        </a:lnSpc>
                        <a:spcBef>
                          <a:spcPts val="0"/>
                        </a:spcBef>
                        <a:spcAft>
                          <a:spcPts val="0"/>
                        </a:spcAft>
                      </a:pPr>
                      <a:r>
                        <a:rPr lang="en-US" sz="1800" dirty="0">
                          <a:effectLst/>
                        </a:rPr>
                        <a:t>P value </a:t>
                      </a:r>
                    </a:p>
                    <a:p>
                      <a:pPr marL="0" marR="0" algn="ctr">
                        <a:lnSpc>
                          <a:spcPct val="100000"/>
                        </a:lnSpc>
                        <a:spcBef>
                          <a:spcPts val="0"/>
                        </a:spcBef>
                        <a:spcAft>
                          <a:spcPts val="0"/>
                        </a:spcAft>
                      </a:pPr>
                      <a:r>
                        <a:rPr lang="en-US" sz="1800" dirty="0">
                          <a:effectLst/>
                        </a:rPr>
                        <a:t>Change from baseline</a:t>
                      </a:r>
                      <a:endParaRPr lang="en-US" sz="1800" b="1" dirty="0">
                        <a:effectLst/>
                        <a:latin typeface="+mn-lt"/>
                        <a:ea typeface="Calibri"/>
                        <a:cs typeface="Times New Roman"/>
                      </a:endParaRPr>
                    </a:p>
                  </a:txBody>
                  <a:tcPr marL="35925" marR="35925" marT="0" marB="0" anchor="ctr"/>
                </a:tc>
                <a:extLst>
                  <a:ext uri="{0D108BD9-81ED-4DB2-BD59-A6C34878D82A}">
                    <a16:rowId xmlns:a16="http://schemas.microsoft.com/office/drawing/2014/main" val="10000"/>
                  </a:ext>
                </a:extLst>
              </a:tr>
              <a:tr h="454069">
                <a:tc>
                  <a:txBody>
                    <a:bodyPr/>
                    <a:lstStyle/>
                    <a:p>
                      <a:pPr marL="173038" marR="0" indent="0" algn="l">
                        <a:lnSpc>
                          <a:spcPct val="100000"/>
                        </a:lnSpc>
                        <a:spcBef>
                          <a:spcPts val="0"/>
                        </a:spcBef>
                        <a:spcAft>
                          <a:spcPts val="0"/>
                        </a:spcAft>
                      </a:pPr>
                      <a:r>
                        <a:rPr lang="de-CH" sz="1800" b="0" dirty="0">
                          <a:effectLst/>
                        </a:rPr>
                        <a:t>HDL cholesterol, mg/dL  </a:t>
                      </a:r>
                      <a:endParaRPr lang="en-US" sz="1800" b="0" dirty="0">
                        <a:effectLst/>
                        <a:latin typeface="+mn-lt"/>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US" sz="1800" u="none" strike="noStrike" baseline="0" dirty="0"/>
                        <a:t>+16.2% </a:t>
                      </a:r>
                      <a:endParaRPr lang="en-US" sz="1800" b="0" dirty="0">
                        <a:effectLst/>
                        <a:latin typeface="+mn-lt"/>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US" sz="1800" u="none" strike="noStrike" baseline="0" dirty="0"/>
                        <a:t>+10.4%</a:t>
                      </a:r>
                      <a:endParaRPr lang="en-US" sz="1800" b="0" dirty="0">
                        <a:effectLst/>
                        <a:latin typeface="+mn-lt"/>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US" sz="1800" dirty="0">
                          <a:effectLst/>
                        </a:rPr>
                        <a:t>0.001</a:t>
                      </a:r>
                      <a:endParaRPr lang="en-US" sz="1800" b="0" dirty="0">
                        <a:effectLst/>
                        <a:latin typeface="+mn-lt"/>
                        <a:ea typeface="Verdana" panose="020B0604030504040204" pitchFamily="34" charset="0"/>
                        <a:cs typeface="Times New Roman"/>
                      </a:endParaRPr>
                    </a:p>
                  </a:txBody>
                  <a:tcPr marL="37636" marR="37636" marT="0" marB="0" anchor="ctr"/>
                </a:tc>
                <a:extLst>
                  <a:ext uri="{0D108BD9-81ED-4DB2-BD59-A6C34878D82A}">
                    <a16:rowId xmlns:a16="http://schemas.microsoft.com/office/drawing/2014/main" val="10001"/>
                  </a:ext>
                </a:extLst>
              </a:tr>
              <a:tr h="454069">
                <a:tc>
                  <a:txBody>
                    <a:bodyPr/>
                    <a:lstStyle/>
                    <a:p>
                      <a:pPr marL="0" marR="0" indent="173038" algn="l">
                        <a:lnSpc>
                          <a:spcPct val="100000"/>
                        </a:lnSpc>
                        <a:spcBef>
                          <a:spcPts val="0"/>
                        </a:spcBef>
                        <a:spcAft>
                          <a:spcPts val="0"/>
                        </a:spcAft>
                      </a:pPr>
                      <a:r>
                        <a:rPr lang="de-CH" sz="1800" b="0" dirty="0">
                          <a:effectLst/>
                        </a:rPr>
                        <a:t>LDL cholesterol, mg/dL  </a:t>
                      </a:r>
                      <a:endParaRPr lang="en-US" sz="1800" b="0" dirty="0">
                        <a:effectLst/>
                        <a:latin typeface="+mn-lt"/>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US" sz="1800" dirty="0">
                          <a:effectLst/>
                        </a:rPr>
                        <a:t>+11.5%</a:t>
                      </a:r>
                      <a:endParaRPr lang="en-US" sz="1800" b="0" dirty="0">
                        <a:effectLst/>
                        <a:latin typeface="+mn-lt"/>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US" sz="1800" dirty="0">
                          <a:effectLst/>
                        </a:rPr>
                        <a:t>+14.9%</a:t>
                      </a:r>
                    </a:p>
                  </a:txBody>
                  <a:tcPr marL="37636" marR="37636" marT="0" marB="0" anchor="ctr"/>
                </a:tc>
                <a:tc>
                  <a:txBody>
                    <a:bodyPr/>
                    <a:lstStyle/>
                    <a:p>
                      <a:pPr marL="0" marR="0" algn="ctr">
                        <a:lnSpc>
                          <a:spcPct val="100000"/>
                        </a:lnSpc>
                        <a:spcBef>
                          <a:spcPts val="0"/>
                        </a:spcBef>
                        <a:spcAft>
                          <a:spcPts val="0"/>
                        </a:spcAft>
                      </a:pPr>
                      <a:r>
                        <a:rPr lang="en-US" sz="1800" dirty="0">
                          <a:effectLst/>
                        </a:rPr>
                        <a:t>0.35</a:t>
                      </a:r>
                      <a:endParaRPr lang="en-US" sz="1800" b="0" dirty="0">
                        <a:effectLst/>
                        <a:latin typeface="+mn-lt"/>
                        <a:ea typeface="Verdana" panose="020B0604030504040204" pitchFamily="34" charset="0"/>
                        <a:cs typeface="Times New Roman"/>
                      </a:endParaRPr>
                    </a:p>
                  </a:txBody>
                  <a:tcPr marL="37636" marR="37636" marT="0" marB="0" anchor="ctr"/>
                </a:tc>
                <a:extLst>
                  <a:ext uri="{0D108BD9-81ED-4DB2-BD59-A6C34878D82A}">
                    <a16:rowId xmlns:a16="http://schemas.microsoft.com/office/drawing/2014/main" val="10002"/>
                  </a:ext>
                </a:extLst>
              </a:tr>
              <a:tr h="454069">
                <a:tc>
                  <a:txBody>
                    <a:bodyPr/>
                    <a:lstStyle/>
                    <a:p>
                      <a:pPr marL="0" marR="0" indent="173038" algn="l">
                        <a:lnSpc>
                          <a:spcPct val="100000"/>
                        </a:lnSpc>
                        <a:spcBef>
                          <a:spcPts val="0"/>
                        </a:spcBef>
                        <a:spcAft>
                          <a:spcPts val="0"/>
                        </a:spcAft>
                      </a:pPr>
                      <a:r>
                        <a:rPr lang="en-GB" sz="1800" b="0" dirty="0" err="1">
                          <a:effectLst/>
                        </a:rPr>
                        <a:t>eGFR</a:t>
                      </a:r>
                      <a:r>
                        <a:rPr lang="en-GB" sz="1800" b="0" dirty="0">
                          <a:effectLst/>
                        </a:rPr>
                        <a:t>, ml/min/1.73m</a:t>
                      </a:r>
                      <a:r>
                        <a:rPr lang="en-GB" sz="1800" b="0" baseline="30000" dirty="0">
                          <a:effectLst/>
                        </a:rPr>
                        <a:t>2 </a:t>
                      </a:r>
                      <a:endParaRPr lang="en-US" sz="1800" b="0" dirty="0">
                        <a:effectLst/>
                        <a:latin typeface="+mn-lt"/>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US" sz="1800" dirty="0">
                          <a:effectLst/>
                        </a:rPr>
                        <a:t>-0.4</a:t>
                      </a:r>
                      <a:endParaRPr lang="en-US" sz="1800" b="0" dirty="0">
                        <a:effectLst/>
                        <a:latin typeface="+mn-lt"/>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US" sz="1800" dirty="0">
                          <a:effectLst/>
                        </a:rPr>
                        <a:t>+2.1</a:t>
                      </a:r>
                      <a:endParaRPr lang="en-US" sz="1800" b="0" dirty="0">
                        <a:effectLst/>
                        <a:latin typeface="+mn-lt"/>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US" sz="1800" dirty="0">
                          <a:effectLst/>
                        </a:rPr>
                        <a:t>0.03</a:t>
                      </a:r>
                      <a:endParaRPr lang="en-US" sz="1800" b="0" dirty="0">
                        <a:effectLst/>
                        <a:latin typeface="+mn-lt"/>
                        <a:ea typeface="Verdana" panose="020B0604030504040204" pitchFamily="34" charset="0"/>
                        <a:cs typeface="Times New Roman"/>
                      </a:endParaRPr>
                    </a:p>
                  </a:txBody>
                  <a:tcPr marL="37636" marR="37636" marT="0" marB="0" anchor="ctr"/>
                </a:tc>
                <a:extLst>
                  <a:ext uri="{0D108BD9-81ED-4DB2-BD59-A6C34878D82A}">
                    <a16:rowId xmlns:a16="http://schemas.microsoft.com/office/drawing/2014/main" val="10003"/>
                  </a:ext>
                </a:extLst>
              </a:tr>
              <a:tr h="454069">
                <a:tc>
                  <a:txBody>
                    <a:bodyPr/>
                    <a:lstStyle/>
                    <a:p>
                      <a:pPr marL="0" marR="0" indent="173038" algn="l">
                        <a:lnSpc>
                          <a:spcPct val="100000"/>
                        </a:lnSpc>
                        <a:spcBef>
                          <a:spcPts val="0"/>
                        </a:spcBef>
                        <a:spcAft>
                          <a:spcPts val="0"/>
                        </a:spcAft>
                      </a:pPr>
                      <a:r>
                        <a:rPr lang="en-GB" sz="1800" b="0" dirty="0" err="1">
                          <a:effectLst/>
                        </a:rPr>
                        <a:t>Hemoglobin</a:t>
                      </a:r>
                      <a:r>
                        <a:rPr lang="en-GB" sz="1800" b="0" dirty="0">
                          <a:effectLst/>
                        </a:rPr>
                        <a:t> A1c, % </a:t>
                      </a:r>
                      <a:endParaRPr lang="en-US" sz="1800" b="0" dirty="0">
                        <a:effectLst/>
                        <a:latin typeface="+mn-lt"/>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GB" sz="1800" dirty="0">
                          <a:effectLst/>
                        </a:rPr>
                        <a:t>+0.05</a:t>
                      </a:r>
                      <a:endParaRPr lang="en-US" sz="1800" b="0" dirty="0">
                        <a:effectLst/>
                        <a:latin typeface="+mn-lt"/>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GB" sz="1800" dirty="0">
                          <a:effectLst/>
                        </a:rPr>
                        <a:t>+0.15</a:t>
                      </a:r>
                      <a:endParaRPr lang="en-US" sz="1800" b="0" dirty="0">
                        <a:effectLst/>
                        <a:latin typeface="+mn-lt"/>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US" sz="1800" dirty="0">
                          <a:effectLst/>
                        </a:rPr>
                        <a:t>0.32</a:t>
                      </a:r>
                      <a:endParaRPr lang="en-US" sz="1800" b="0" dirty="0">
                        <a:effectLst/>
                        <a:latin typeface="+mn-lt"/>
                        <a:ea typeface="Verdana" panose="020B0604030504040204" pitchFamily="34" charset="0"/>
                        <a:cs typeface="Times New Roman"/>
                      </a:endParaRPr>
                    </a:p>
                  </a:txBody>
                  <a:tcPr marL="37636" marR="37636" marT="0" marB="0" anchor="ctr"/>
                </a:tc>
                <a:extLst>
                  <a:ext uri="{0D108BD9-81ED-4DB2-BD59-A6C34878D82A}">
                    <a16:rowId xmlns:a16="http://schemas.microsoft.com/office/drawing/2014/main" val="10005"/>
                  </a:ext>
                </a:extLst>
              </a:tr>
              <a:tr h="454069">
                <a:tc>
                  <a:txBody>
                    <a:bodyPr/>
                    <a:lstStyle/>
                    <a:p>
                      <a:pPr marL="0" marR="0" indent="173038" algn="l">
                        <a:lnSpc>
                          <a:spcPct val="100000"/>
                        </a:lnSpc>
                        <a:spcBef>
                          <a:spcPts val="0"/>
                        </a:spcBef>
                        <a:spcAft>
                          <a:spcPts val="0"/>
                        </a:spcAft>
                      </a:pPr>
                      <a:r>
                        <a:rPr lang="en-GB" sz="1800" b="0" dirty="0">
                          <a:effectLst/>
                        </a:rPr>
                        <a:t>Serum glucose, mg/</a:t>
                      </a:r>
                      <a:r>
                        <a:rPr lang="en-GB" sz="1800" b="0" dirty="0" err="1">
                          <a:effectLst/>
                        </a:rPr>
                        <a:t>dL</a:t>
                      </a:r>
                      <a:endParaRPr lang="en-US" sz="1800" b="0" dirty="0">
                        <a:effectLst/>
                        <a:latin typeface="+mn-lt"/>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GB" sz="1800" dirty="0">
                          <a:effectLst/>
                        </a:rPr>
                        <a:t>+4.4%</a:t>
                      </a:r>
                      <a:endParaRPr lang="en-US" sz="1800" b="0" dirty="0">
                        <a:effectLst/>
                        <a:latin typeface="+mn-lt"/>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GB" sz="1800" dirty="0">
                          <a:effectLst/>
                        </a:rPr>
                        <a:t>+7.8%</a:t>
                      </a:r>
                      <a:endParaRPr lang="en-US" sz="1800" b="0" dirty="0">
                        <a:effectLst/>
                        <a:latin typeface="+mn-lt"/>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US" sz="1800" dirty="0">
                          <a:effectLst/>
                        </a:rPr>
                        <a:t>0.74</a:t>
                      </a:r>
                      <a:endParaRPr lang="en-US" sz="1800" b="0" dirty="0">
                        <a:effectLst/>
                        <a:latin typeface="+mn-lt"/>
                        <a:ea typeface="Verdana" panose="020B0604030504040204" pitchFamily="34" charset="0"/>
                        <a:cs typeface="Times New Roman"/>
                      </a:endParaRPr>
                    </a:p>
                  </a:txBody>
                  <a:tcPr marL="37636" marR="37636" marT="0" marB="0" anchor="ctr"/>
                </a:tc>
                <a:extLst>
                  <a:ext uri="{0D108BD9-81ED-4DB2-BD59-A6C34878D82A}">
                    <a16:rowId xmlns:a16="http://schemas.microsoft.com/office/drawing/2014/main" val="10006"/>
                  </a:ext>
                </a:extLst>
              </a:tr>
              <a:tr h="454069">
                <a:tc>
                  <a:txBody>
                    <a:bodyPr/>
                    <a:lstStyle/>
                    <a:p>
                      <a:pPr marL="0" marR="0" indent="173038" algn="l">
                        <a:lnSpc>
                          <a:spcPct val="100000"/>
                        </a:lnSpc>
                        <a:spcBef>
                          <a:spcPts val="0"/>
                        </a:spcBef>
                        <a:spcAft>
                          <a:spcPts val="0"/>
                        </a:spcAft>
                      </a:pPr>
                      <a:r>
                        <a:rPr lang="en-GB" sz="1800" b="0" dirty="0">
                          <a:effectLst/>
                        </a:rPr>
                        <a:t>Alkaline phosphatase, U/L</a:t>
                      </a:r>
                      <a:endParaRPr lang="en-US" sz="1800" b="0" dirty="0">
                        <a:effectLst/>
                        <a:latin typeface="+mn-lt"/>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US" sz="1800" dirty="0">
                          <a:effectLst/>
                        </a:rPr>
                        <a:t>-4.8</a:t>
                      </a:r>
                      <a:endParaRPr lang="en-US" sz="1800" b="0" dirty="0">
                        <a:effectLst/>
                        <a:latin typeface="+mn-lt"/>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GB" sz="1800" baseline="0" dirty="0">
                          <a:effectLst/>
                        </a:rPr>
                        <a:t>+2.2</a:t>
                      </a:r>
                      <a:endParaRPr lang="en-US" sz="1800" b="0" dirty="0">
                        <a:effectLst/>
                        <a:latin typeface="+mn-lt"/>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US" sz="1800" dirty="0">
                          <a:effectLst/>
                        </a:rPr>
                        <a:t>0.003</a:t>
                      </a:r>
                      <a:endParaRPr lang="en-US" sz="1800" b="0" dirty="0">
                        <a:effectLst/>
                        <a:latin typeface="+mn-lt"/>
                        <a:ea typeface="Verdana" panose="020B0604030504040204" pitchFamily="34" charset="0"/>
                        <a:cs typeface="Times New Roman"/>
                      </a:endParaRPr>
                    </a:p>
                  </a:txBody>
                  <a:tcPr marL="37636" marR="37636" marT="0" marB="0" anchor="ctr"/>
                </a:tc>
                <a:extLst>
                  <a:ext uri="{0D108BD9-81ED-4DB2-BD59-A6C34878D82A}">
                    <a16:rowId xmlns:a16="http://schemas.microsoft.com/office/drawing/2014/main" val="1492044229"/>
                  </a:ext>
                </a:extLst>
              </a:tr>
              <a:tr h="454069">
                <a:tc>
                  <a:txBody>
                    <a:bodyPr/>
                    <a:lstStyle/>
                    <a:p>
                      <a:pPr marL="0" marR="0" indent="173038" algn="l">
                        <a:lnSpc>
                          <a:spcPct val="100000"/>
                        </a:lnSpc>
                        <a:spcBef>
                          <a:spcPts val="0"/>
                        </a:spcBef>
                        <a:spcAft>
                          <a:spcPts val="0"/>
                        </a:spcAft>
                      </a:pPr>
                      <a:r>
                        <a:rPr lang="en-GB" sz="1800" b="0" dirty="0" err="1">
                          <a:effectLst/>
                        </a:rPr>
                        <a:t>hCRP</a:t>
                      </a:r>
                      <a:r>
                        <a:rPr lang="en-GB" sz="1800" b="0" baseline="0" dirty="0">
                          <a:effectLst/>
                        </a:rPr>
                        <a:t> </a:t>
                      </a:r>
                      <a:r>
                        <a:rPr lang="en-GB" sz="1800" b="0" dirty="0">
                          <a:effectLst/>
                        </a:rPr>
                        <a:t>§</a:t>
                      </a:r>
                      <a:endParaRPr lang="en-US" sz="1800" b="0" dirty="0">
                        <a:effectLst/>
                        <a:latin typeface="+mn-lt"/>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GB" sz="1800" dirty="0">
                          <a:effectLst/>
                        </a:rPr>
                        <a:t>-17.1%</a:t>
                      </a:r>
                      <a:endParaRPr lang="en-US" sz="1800" b="0" dirty="0">
                        <a:effectLst/>
                        <a:latin typeface="+mn-lt"/>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GB" sz="1800" dirty="0">
                          <a:effectLst/>
                        </a:rPr>
                        <a:t>-16.7%</a:t>
                      </a:r>
                      <a:endParaRPr lang="en-US" sz="1800" b="0" dirty="0">
                        <a:effectLst/>
                        <a:latin typeface="+mn-lt"/>
                        <a:ea typeface="Verdana" panose="020B0604030504040204" pitchFamily="34" charset="0"/>
                        <a:cs typeface="Times New Roman"/>
                      </a:endParaRPr>
                    </a:p>
                  </a:txBody>
                  <a:tcPr marL="37636" marR="37636" marT="0" marB="0" anchor="ctr"/>
                </a:tc>
                <a:tc>
                  <a:txBody>
                    <a:bodyPr/>
                    <a:lstStyle/>
                    <a:p>
                      <a:pPr marL="0" marR="0" algn="ctr">
                        <a:lnSpc>
                          <a:spcPct val="100000"/>
                        </a:lnSpc>
                        <a:spcBef>
                          <a:spcPts val="0"/>
                        </a:spcBef>
                        <a:spcAft>
                          <a:spcPts val="0"/>
                        </a:spcAft>
                      </a:pPr>
                      <a:r>
                        <a:rPr lang="en-US" sz="1800" dirty="0">
                          <a:effectLst/>
                        </a:rPr>
                        <a:t>0.72</a:t>
                      </a:r>
                      <a:endParaRPr lang="en-US" sz="1800" b="0" dirty="0">
                        <a:effectLst/>
                        <a:latin typeface="+mn-lt"/>
                        <a:ea typeface="Verdana" panose="020B0604030504040204" pitchFamily="34" charset="0"/>
                        <a:cs typeface="Times New Roman"/>
                      </a:endParaRPr>
                    </a:p>
                  </a:txBody>
                  <a:tcPr marL="37636" marR="37636" marT="0" marB="0" anchor="ctr"/>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2"/>
          </p:nvPr>
        </p:nvSpPr>
        <p:spPr/>
        <p:txBody>
          <a:bodyPr/>
          <a:lstStyle/>
          <a:p>
            <a:fld id="{39B1BE3B-C2F6-264F-9323-BF4694FCCE6D}" type="slidenum">
              <a:rPr lang="en-US" smtClean="0"/>
              <a:pPr/>
              <a:t>15</a:t>
            </a:fld>
            <a:endParaRPr lang="en-US" dirty="0"/>
          </a:p>
        </p:txBody>
      </p:sp>
      <p:sp>
        <p:nvSpPr>
          <p:cNvPr id="3" name="TextBox 2"/>
          <p:cNvSpPr txBox="1"/>
          <p:nvPr/>
        </p:nvSpPr>
        <p:spPr>
          <a:xfrm>
            <a:off x="1295400" y="5886478"/>
            <a:ext cx="7725192" cy="698717"/>
          </a:xfrm>
          <a:prstGeom prst="rect">
            <a:avLst/>
          </a:prstGeom>
          <a:noFill/>
        </p:spPr>
        <p:txBody>
          <a:bodyPr wrap="none" rtlCol="0">
            <a:spAutoFit/>
          </a:bodyPr>
          <a:lstStyle/>
          <a:p>
            <a:pPr lvl="0">
              <a:lnSpc>
                <a:spcPct val="150000"/>
              </a:lnSpc>
            </a:pPr>
            <a:r>
              <a:rPr lang="en-GB" sz="1400" b="1" dirty="0">
                <a:solidFill>
                  <a:srgbClr val="3C3C3C"/>
                </a:solidFill>
              </a:rPr>
              <a:t>Changes are % changes where indicated (%) otherwise absolute changes if not specified</a:t>
            </a:r>
          </a:p>
          <a:p>
            <a:pPr lvl="0">
              <a:lnSpc>
                <a:spcPct val="150000"/>
              </a:lnSpc>
            </a:pPr>
            <a:r>
              <a:rPr lang="en-GB" sz="1400" b="1" dirty="0">
                <a:solidFill>
                  <a:srgbClr val="3C3C3C"/>
                </a:solidFill>
              </a:rPr>
              <a:t>§-at 52 weeks, only at </a:t>
            </a:r>
            <a:r>
              <a:rPr lang="en-GB" sz="1400" b="1" dirty="0" err="1">
                <a:solidFill>
                  <a:srgbClr val="3C3C3C"/>
                </a:solidFill>
              </a:rPr>
              <a:t>centers</a:t>
            </a:r>
            <a:r>
              <a:rPr lang="en-GB" sz="1400" b="1" dirty="0">
                <a:solidFill>
                  <a:srgbClr val="3C3C3C"/>
                </a:solidFill>
              </a:rPr>
              <a:t> in Hungary and Argentina</a:t>
            </a:r>
            <a:endParaRPr lang="en-US" sz="1400" b="1" dirty="0">
              <a:solidFill>
                <a:srgbClr val="3C3C3C"/>
              </a:solidFill>
              <a:ea typeface="Verdana" panose="020B0604030504040204" pitchFamily="34" charset="0"/>
              <a:cs typeface="Times New Roman"/>
            </a:endParaRPr>
          </a:p>
        </p:txBody>
      </p:sp>
    </p:spTree>
    <p:extLst>
      <p:ext uri="{BB962C8B-B14F-4D97-AF65-F5344CB8AC3E}">
        <p14:creationId xmlns:p14="http://schemas.microsoft.com/office/powerpoint/2010/main" val="365877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412" y="236238"/>
            <a:ext cx="9838187" cy="669919"/>
          </a:xfrm>
        </p:spPr>
        <p:txBody>
          <a:bodyPr>
            <a:normAutofit fontScale="90000"/>
          </a:bodyPr>
          <a:lstStyle/>
          <a:p>
            <a:r>
              <a:rPr lang="en-US" b="1" dirty="0"/>
              <a:t>Primary Efficacy End Point: CV Death, Non-Fatal MI and Stroke (N=274)</a:t>
            </a:r>
          </a:p>
        </p:txBody>
      </p:sp>
      <p:sp>
        <p:nvSpPr>
          <p:cNvPr id="4" name="Slide Number Placeholder 3"/>
          <p:cNvSpPr>
            <a:spLocks noGrp="1"/>
          </p:cNvSpPr>
          <p:nvPr>
            <p:ph type="sldNum" sz="quarter" idx="12"/>
          </p:nvPr>
        </p:nvSpPr>
        <p:spPr/>
        <p:txBody>
          <a:bodyPr/>
          <a:lstStyle/>
          <a:p>
            <a:fld id="{39B1BE3B-C2F6-264F-9323-BF4694FCCE6D}" type="slidenum">
              <a:rPr lang="en-US" smtClean="0"/>
              <a:pPr/>
              <a:t>16</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708" y="1147916"/>
            <a:ext cx="8943292" cy="5642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2286000"/>
            <a:ext cx="2287806" cy="1754326"/>
          </a:xfrm>
          <a:prstGeom prst="rect">
            <a:avLst/>
          </a:prstGeom>
          <a:noFill/>
        </p:spPr>
        <p:txBody>
          <a:bodyPr wrap="none" rtlCol="0">
            <a:spAutoFit/>
          </a:bodyPr>
          <a:lstStyle/>
          <a:p>
            <a:pPr lvl="0"/>
            <a:r>
              <a:rPr lang="en-GB" dirty="0">
                <a:solidFill>
                  <a:srgbClr val="3C3C3C"/>
                </a:solidFill>
              </a:rPr>
              <a:t>Median follow-up   </a:t>
            </a:r>
          </a:p>
          <a:p>
            <a:pPr lvl="0"/>
            <a:r>
              <a:rPr lang="en-GB" dirty="0">
                <a:solidFill>
                  <a:srgbClr val="3C3C3C"/>
                </a:solidFill>
              </a:rPr>
              <a:t>26 months</a:t>
            </a:r>
          </a:p>
          <a:p>
            <a:pPr lvl="0"/>
            <a:endParaRPr lang="en-GB" dirty="0">
              <a:solidFill>
                <a:srgbClr val="3C3C3C"/>
              </a:solidFill>
            </a:endParaRPr>
          </a:p>
          <a:p>
            <a:pPr lvl="0"/>
            <a:r>
              <a:rPr lang="en-GB" dirty="0">
                <a:solidFill>
                  <a:srgbClr val="3C3C3C"/>
                </a:solidFill>
              </a:rPr>
              <a:t>Primary Endpoint:</a:t>
            </a:r>
          </a:p>
          <a:p>
            <a:pPr lvl="0"/>
            <a:r>
              <a:rPr lang="en-GB" b="1" dirty="0">
                <a:solidFill>
                  <a:srgbClr val="3C3C3C"/>
                </a:solidFill>
              </a:rPr>
              <a:t>Placebo</a:t>
            </a:r>
            <a:r>
              <a:rPr lang="en-GB" dirty="0">
                <a:solidFill>
                  <a:srgbClr val="3C3C3C"/>
                </a:solidFill>
              </a:rPr>
              <a:t> </a:t>
            </a:r>
            <a:r>
              <a:rPr lang="en-GB" b="1" dirty="0">
                <a:solidFill>
                  <a:srgbClr val="3C3C3C"/>
                </a:solidFill>
              </a:rPr>
              <a:t>12.4%</a:t>
            </a:r>
          </a:p>
          <a:p>
            <a:pPr lvl="0"/>
            <a:r>
              <a:rPr lang="en-GB" b="1" dirty="0" err="1">
                <a:solidFill>
                  <a:srgbClr val="3C3C3C"/>
                </a:solidFill>
              </a:rPr>
              <a:t>Apabetalone</a:t>
            </a:r>
            <a:r>
              <a:rPr lang="en-GB" dirty="0">
                <a:solidFill>
                  <a:srgbClr val="3C3C3C"/>
                </a:solidFill>
              </a:rPr>
              <a:t> </a:t>
            </a:r>
            <a:r>
              <a:rPr lang="en-GB" b="1" dirty="0">
                <a:solidFill>
                  <a:srgbClr val="3C3C3C"/>
                </a:solidFill>
              </a:rPr>
              <a:t>10.3%</a:t>
            </a:r>
          </a:p>
        </p:txBody>
      </p:sp>
    </p:spTree>
    <p:extLst>
      <p:ext uri="{BB962C8B-B14F-4D97-AF65-F5344CB8AC3E}">
        <p14:creationId xmlns:p14="http://schemas.microsoft.com/office/powerpoint/2010/main" val="152185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1028"/>
            <a:ext cx="11963400" cy="669919"/>
          </a:xfrm>
        </p:spPr>
        <p:txBody>
          <a:bodyPr>
            <a:noAutofit/>
          </a:bodyPr>
          <a:lstStyle/>
          <a:p>
            <a:pPr algn="ctr"/>
            <a:r>
              <a:rPr lang="en-US" b="1" dirty="0" err="1"/>
              <a:t>Prespecified</a:t>
            </a:r>
            <a:r>
              <a:rPr lang="en-US" b="1" dirty="0"/>
              <a:t> Primary End Point Sensitivity Analysis: </a:t>
            </a:r>
            <a:br>
              <a:rPr lang="en-US" b="1" dirty="0"/>
            </a:br>
            <a:r>
              <a:rPr lang="en-US" b="1" dirty="0"/>
              <a:t>Excluding Deaths of Undetermined Cause </a:t>
            </a:r>
          </a:p>
        </p:txBody>
      </p:sp>
      <p:sp>
        <p:nvSpPr>
          <p:cNvPr id="4" name="Slide Number Placeholder 3"/>
          <p:cNvSpPr>
            <a:spLocks noGrp="1"/>
          </p:cNvSpPr>
          <p:nvPr>
            <p:ph type="sldNum" sz="quarter" idx="12"/>
          </p:nvPr>
        </p:nvSpPr>
        <p:spPr/>
        <p:txBody>
          <a:bodyPr/>
          <a:lstStyle/>
          <a:p>
            <a:fld id="{39B1BE3B-C2F6-264F-9323-BF4694FCCE6D}" type="slidenum">
              <a:rPr lang="en-US" smtClean="0"/>
              <a:pPr/>
              <a:t>17</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5914" t="12783" b="7453"/>
          <a:stretch/>
        </p:blipFill>
        <p:spPr>
          <a:xfrm>
            <a:off x="825845" y="1295400"/>
            <a:ext cx="9232555" cy="5073027"/>
          </a:xfrm>
          <a:prstGeom prst="rect">
            <a:avLst/>
          </a:prstGeom>
        </p:spPr>
      </p:pic>
      <p:sp>
        <p:nvSpPr>
          <p:cNvPr id="5" name="TextBox 4">
            <a:extLst/>
          </p:cNvPr>
          <p:cNvSpPr txBox="1"/>
          <p:nvPr/>
        </p:nvSpPr>
        <p:spPr>
          <a:xfrm>
            <a:off x="2819400" y="1014151"/>
            <a:ext cx="7372852" cy="315471"/>
          </a:xfrm>
          <a:prstGeom prst="rect">
            <a:avLst/>
          </a:prstGeom>
          <a:noFill/>
        </p:spPr>
        <p:txBody>
          <a:bodyPr wrap="none" lIns="68580" tIns="34290" rIns="68580" bIns="34290" rtlCol="0">
            <a:spAutoFit/>
          </a:bodyPr>
          <a:lstStyle/>
          <a:p>
            <a:pPr>
              <a:spcBef>
                <a:spcPct val="20000"/>
              </a:spcBef>
            </a:pPr>
            <a:r>
              <a:rPr lang="en-US" sz="1600" b="1" dirty="0"/>
              <a:t>CV Death (excluding death of undetermined cause), non-fatal MI, or stroke</a:t>
            </a:r>
          </a:p>
        </p:txBody>
      </p:sp>
    </p:spTree>
    <p:extLst>
      <p:ext uri="{BB962C8B-B14F-4D97-AF65-F5344CB8AC3E}">
        <p14:creationId xmlns:p14="http://schemas.microsoft.com/office/powerpoint/2010/main" val="15526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End Points</a:t>
            </a:r>
          </a:p>
        </p:txBody>
      </p:sp>
      <p:graphicFrame>
        <p:nvGraphicFramePr>
          <p:cNvPr id="61" name="Table 60"/>
          <p:cNvGraphicFramePr>
            <a:graphicFrameLocks noGrp="1"/>
          </p:cNvGraphicFramePr>
          <p:nvPr>
            <p:extLst>
              <p:ext uri="{D42A27DB-BD31-4B8C-83A1-F6EECF244321}">
                <p14:modId xmlns:p14="http://schemas.microsoft.com/office/powerpoint/2010/main" val="2371645904"/>
              </p:ext>
            </p:extLst>
          </p:nvPr>
        </p:nvGraphicFramePr>
        <p:xfrm>
          <a:off x="381000" y="990598"/>
          <a:ext cx="11430001" cy="5187803"/>
        </p:xfrm>
        <a:graphic>
          <a:graphicData uri="http://schemas.openxmlformats.org/drawingml/2006/table">
            <a:tbl>
              <a:tblPr firstRow="1" bandRow="1">
                <a:tableStyleId>{5940675A-B579-460E-94D1-54222C63F5DA}</a:tableStyleId>
              </a:tblPr>
              <a:tblGrid>
                <a:gridCol w="4206875">
                  <a:extLst>
                    <a:ext uri="{9D8B030D-6E8A-4147-A177-3AD203B41FA5}">
                      <a16:colId xmlns:a16="http://schemas.microsoft.com/office/drawing/2014/main" val="20000"/>
                    </a:ext>
                  </a:extLst>
                </a:gridCol>
                <a:gridCol w="1111250">
                  <a:extLst>
                    <a:ext uri="{9D8B030D-6E8A-4147-A177-3AD203B41FA5}">
                      <a16:colId xmlns:a16="http://schemas.microsoft.com/office/drawing/2014/main" val="20001"/>
                    </a:ext>
                  </a:extLst>
                </a:gridCol>
                <a:gridCol w="1031875">
                  <a:extLst>
                    <a:ext uri="{9D8B030D-6E8A-4147-A177-3AD203B41FA5}">
                      <a16:colId xmlns:a16="http://schemas.microsoft.com/office/drawing/2014/main" val="20002"/>
                    </a:ext>
                  </a:extLst>
                </a:gridCol>
                <a:gridCol w="3556000">
                  <a:extLst>
                    <a:ext uri="{9D8B030D-6E8A-4147-A177-3AD203B41FA5}">
                      <a16:colId xmlns:a16="http://schemas.microsoft.com/office/drawing/2014/main" val="20003"/>
                    </a:ext>
                  </a:extLst>
                </a:gridCol>
                <a:gridCol w="1524001">
                  <a:extLst>
                    <a:ext uri="{9D8B030D-6E8A-4147-A177-3AD203B41FA5}">
                      <a16:colId xmlns:a16="http://schemas.microsoft.com/office/drawing/2014/main" val="20004"/>
                    </a:ext>
                  </a:extLst>
                </a:gridCol>
              </a:tblGrid>
              <a:tr h="301640">
                <a:tc rowSpan="2">
                  <a:txBody>
                    <a:bodyPr/>
                    <a:lstStyle/>
                    <a:p>
                      <a:r>
                        <a:rPr lang="en-US" sz="1100" b="1" dirty="0"/>
                        <a:t>Primary End Point</a:t>
                      </a: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b="1" dirty="0"/>
                        <a:t>Apabetalone</a:t>
                      </a:r>
                    </a:p>
                  </a:txBody>
                  <a:tcPr anchor="ctr">
                    <a:lnL w="12700" cmpd="sng">
                      <a:noFill/>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b="1" dirty="0"/>
                        <a:t>Placebo</a:t>
                      </a:r>
                    </a:p>
                  </a:txBody>
                  <a:tcPr anchor="ctr">
                    <a:lnL w="12700" cap="flat" cmpd="sng" algn="ctr">
                      <a:no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2">
                  <a:txBody>
                    <a:bodyPr/>
                    <a:lstStyle/>
                    <a:p>
                      <a:pPr algn="ctr"/>
                      <a:r>
                        <a:rPr lang="en-US" sz="1100" b="1" dirty="0"/>
                        <a:t>Hazard Ratio (95% CI)</a:t>
                      </a: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sz="1200" b="1" dirty="0"/>
                    </a:p>
                  </a:txBody>
                  <a:tcPr/>
                </a:tc>
                <a:extLst>
                  <a:ext uri="{0D108BD9-81ED-4DB2-BD59-A6C34878D82A}">
                    <a16:rowId xmlns:a16="http://schemas.microsoft.com/office/drawing/2014/main" val="10000"/>
                  </a:ext>
                </a:extLst>
              </a:tr>
              <a:tr h="266154">
                <a:tc vMerge="1">
                  <a:txBody>
                    <a:bodyPr/>
                    <a:lstStyle/>
                    <a:p>
                      <a:endParaRPr lang="en-US" sz="1000" b="1" dirty="0"/>
                    </a:p>
                  </a:txBody>
                  <a:tcPr anchor="ctr"/>
                </a:tc>
                <a:tc gridSpan="2">
                  <a:txBody>
                    <a:bodyPr/>
                    <a:lstStyle/>
                    <a:p>
                      <a:pPr algn="ctr"/>
                      <a:r>
                        <a:rPr lang="en-US" sz="900" dirty="0"/>
                        <a:t>no. of events (%)</a:t>
                      </a:r>
                      <a:endParaRPr lang="en-US" sz="9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vMerge="1">
                  <a:txBody>
                    <a:bodyPr/>
                    <a:lstStyle/>
                    <a:p>
                      <a:pPr algn="ctr"/>
                      <a:endParaRPr lang="en-US" sz="1000" b="1" dirty="0"/>
                    </a:p>
                  </a:txBody>
                  <a:tcPr anchor="ctr"/>
                </a:tc>
                <a:tc hMerge="1" vMerge="1">
                  <a:txBody>
                    <a:bodyPr/>
                    <a:lstStyle/>
                    <a:p>
                      <a:endParaRPr lang="en-US"/>
                    </a:p>
                  </a:txBody>
                  <a:tcPr/>
                </a:tc>
                <a:extLst>
                  <a:ext uri="{0D108BD9-81ED-4DB2-BD59-A6C34878D82A}">
                    <a16:rowId xmlns:a16="http://schemas.microsoft.com/office/drawing/2014/main" val="10001"/>
                  </a:ext>
                </a:extLst>
              </a:tr>
              <a:tr h="383979">
                <a:tc>
                  <a:txBody>
                    <a:bodyPr/>
                    <a:lstStyle/>
                    <a:p>
                      <a:pPr lvl="0"/>
                      <a:r>
                        <a:rPr lang="en-US" sz="1000" dirty="0"/>
                        <a:t>First occurrence</a:t>
                      </a:r>
                      <a:r>
                        <a:rPr lang="en-US" sz="1000" baseline="0" dirty="0"/>
                        <a:t> of primary end point</a:t>
                      </a:r>
                      <a:endParaRPr lang="en-US" sz="1000" b="1" dirty="0"/>
                    </a:p>
                  </a:txBody>
                  <a:tcPr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000" dirty="0"/>
                        <a:t>125 (10.3%)</a:t>
                      </a:r>
                    </a:p>
                  </a:txBody>
                  <a:tcPr anchor="ctr">
                    <a:lnL w="12700" cmpd="sng">
                      <a:noFill/>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149 (12.4%)</a:t>
                      </a:r>
                    </a:p>
                  </a:txBody>
                  <a:tcPr anchor="ctr">
                    <a:lnL w="12700" cap="flat" cmpd="sng" algn="ctr">
                      <a:no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p>
                  </a:txBody>
                  <a:tcPr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000" dirty="0"/>
                        <a:t>0.82 [0.65, 1.04] p=0.11</a:t>
                      </a:r>
                    </a:p>
                  </a:txBody>
                  <a:tcPr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3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dirty="0"/>
                        <a:t>First occurrence of primary end point, excluding undetermined death</a:t>
                      </a:r>
                      <a:endParaRPr lang="en-US" sz="10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113 (9.3%)</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140 (11.6%)</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US" sz="1000" kern="1200" dirty="0">
                        <a:solidFill>
                          <a:schemeClr val="tx1"/>
                        </a:solidFill>
                        <a:latin typeface="+mn-lt"/>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0.79 [0.62, 1.01]</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383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t>Key Secondary End Points</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mn-lt"/>
                        <a:ea typeface="+mn-ea"/>
                        <a:cs typeface="+mn-cs"/>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kern="1200" dirty="0">
                        <a:solidFill>
                          <a:schemeClr val="tx1"/>
                        </a:solidFill>
                        <a:latin typeface="+mn-lt"/>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kern="1200" dirty="0">
                        <a:solidFill>
                          <a:schemeClr val="tx1"/>
                        </a:solidFill>
                        <a:latin typeface="+mn-lt"/>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90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dirty="0"/>
                        <a:t>First occurrence of primary end point or hospitalization for unstable angina or urgent or emergency revascularization procedure</a:t>
                      </a:r>
                      <a:endParaRPr lang="en-US" sz="1000" dirty="0"/>
                    </a:p>
                  </a:txBody>
                  <a:tcPr anchor="ctr">
                    <a:lnL w="12700" cmpd="sng">
                      <a:noFill/>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144 (11.9%)</a:t>
                      </a:r>
                    </a:p>
                  </a:txBody>
                  <a:tcPr anchor="ctr">
                    <a:lnL w="12700" cmpd="sng">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166 (13.8%)</a:t>
                      </a:r>
                    </a:p>
                  </a:txBody>
                  <a:tcPr anchor="ctr">
                    <a:lnL w="12700" cap="flat" cmpd="sng" algn="ctr">
                      <a:no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p>
                  </a:txBody>
                  <a:tcPr anchor="ctr">
                    <a:lnL w="12700" cmpd="sng">
                      <a:noFill/>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000" dirty="0"/>
                        <a:t>0.85 [0.68, 1.06]</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3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dirty="0"/>
                        <a:t>First and recurrent primary end point events</a:t>
                      </a: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171</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203</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t>0.79 [0.60, 1.06]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3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dirty="0"/>
                        <a:t>Cardiovascular death or non-fatal myocardial infarction</a:t>
                      </a: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112 (9.2%)</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139 (11.5%)</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US" sz="1000" kern="120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0.79 [0.61, 1.01]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83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dirty="0"/>
                        <a:t>Coronary heart disease death or non-fatal myocardial infarction</a:t>
                      </a: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110 (9.1%)</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136 (11.3%)</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US" sz="1000" kern="120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kern="1200" dirty="0">
                          <a:solidFill>
                            <a:schemeClr val="tx1"/>
                          </a:solidFill>
                          <a:latin typeface="+mn-lt"/>
                          <a:ea typeface="+mn-ea"/>
                          <a:cs typeface="+mn-cs"/>
                        </a:rPr>
                        <a:t>0.79 [0.61, 1.02]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83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dirty="0"/>
                        <a:t>Non-fatal myocardial infarction</a:t>
                      </a: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77 (6.4%)</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94 (7.8%)</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US" sz="1000" kern="120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0.80 [0.59, 1.08]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83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dirty="0"/>
                        <a:t>Cardiovascular death</a:t>
                      </a: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000" kern="1200" dirty="0">
                          <a:solidFill>
                            <a:schemeClr val="tx1"/>
                          </a:solidFill>
                          <a:latin typeface="+mn-lt"/>
                          <a:ea typeface="+mn-ea"/>
                          <a:cs typeface="+mn-cs"/>
                        </a:rPr>
                        <a:t>45 (3.7%)</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55 (4.6%)</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US" sz="1000" kern="120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0.81 [0.54, 1.19]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83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dirty="0"/>
                        <a:t>Stroke</a:t>
                      </a: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17 (1.4%)</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17 (1.4%)</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US" sz="1000" kern="120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1.01 [0.52, 1.98]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83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dirty="0"/>
                        <a:t>All cause mortality</a:t>
                      </a: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61 (5.0%)</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69 (5.7%)</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US" sz="1000" kern="120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0.88 [0.62, 1.24]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83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dirty="0"/>
                        <a:t>First hospitalization for congestive heart failure </a:t>
                      </a: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29 (2.4%)</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48 (4.0%)</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1000" kern="120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0.59 [0.38, 0.94]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graphicFrame>
        <p:nvGraphicFramePr>
          <p:cNvPr id="62" name="Chart 61"/>
          <p:cNvGraphicFramePr>
            <a:graphicFrameLocks/>
          </p:cNvGraphicFramePr>
          <p:nvPr>
            <p:extLst>
              <p:ext uri="{D42A27DB-BD31-4B8C-83A1-F6EECF244321}">
                <p14:modId xmlns:p14="http://schemas.microsoft.com/office/powerpoint/2010/main" val="3874497421"/>
              </p:ext>
            </p:extLst>
          </p:nvPr>
        </p:nvGraphicFramePr>
        <p:xfrm>
          <a:off x="6534150" y="1524000"/>
          <a:ext cx="4076699" cy="5334000"/>
        </p:xfrm>
        <a:graphic>
          <a:graphicData uri="http://schemas.openxmlformats.org/drawingml/2006/chart">
            <c:chart xmlns:c="http://schemas.openxmlformats.org/drawingml/2006/chart" xmlns:r="http://schemas.openxmlformats.org/officeDocument/2006/relationships" r:id="rId2"/>
          </a:graphicData>
        </a:graphic>
      </p:graphicFrame>
      <p:cxnSp>
        <p:nvCxnSpPr>
          <p:cNvPr id="63" name="Straight Arrow Connector 62"/>
          <p:cNvCxnSpPr/>
          <p:nvPr/>
        </p:nvCxnSpPr>
        <p:spPr>
          <a:xfrm flipH="1">
            <a:off x="7353692" y="6608802"/>
            <a:ext cx="1789471"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9372600" y="6608802"/>
            <a:ext cx="11430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7085763" y="6611779"/>
            <a:ext cx="2057400" cy="246221"/>
          </a:xfrm>
          <a:prstGeom prst="rect">
            <a:avLst/>
          </a:prstGeom>
          <a:noFill/>
        </p:spPr>
        <p:txBody>
          <a:bodyPr wrap="square" rtlCol="0">
            <a:spAutoFit/>
          </a:bodyPr>
          <a:lstStyle/>
          <a:p>
            <a:pPr algn="r"/>
            <a:r>
              <a:rPr lang="en-US" sz="1000" dirty="0"/>
              <a:t>Apabetalone Better</a:t>
            </a:r>
          </a:p>
        </p:txBody>
      </p:sp>
      <p:sp>
        <p:nvSpPr>
          <p:cNvPr id="66" name="TextBox 65"/>
          <p:cNvSpPr txBox="1"/>
          <p:nvPr/>
        </p:nvSpPr>
        <p:spPr>
          <a:xfrm>
            <a:off x="9371763" y="6608802"/>
            <a:ext cx="1028700" cy="246221"/>
          </a:xfrm>
          <a:prstGeom prst="rect">
            <a:avLst/>
          </a:prstGeom>
          <a:noFill/>
        </p:spPr>
        <p:txBody>
          <a:bodyPr wrap="square" rtlCol="0">
            <a:spAutoFit/>
          </a:bodyPr>
          <a:lstStyle/>
          <a:p>
            <a:r>
              <a:rPr lang="en-US" sz="1000" dirty="0"/>
              <a:t>Placebo Better</a:t>
            </a:r>
          </a:p>
        </p:txBody>
      </p:sp>
    </p:spTree>
    <p:extLst>
      <p:ext uri="{BB962C8B-B14F-4D97-AF65-F5344CB8AC3E}">
        <p14:creationId xmlns:p14="http://schemas.microsoft.com/office/powerpoint/2010/main" val="354334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Primary End Point in Pre-specified Subgroups</a:t>
            </a:r>
          </a:p>
        </p:txBody>
      </p:sp>
      <p:sp>
        <p:nvSpPr>
          <p:cNvPr id="4" name="Slide Number Placeholder 3"/>
          <p:cNvSpPr>
            <a:spLocks noGrp="1"/>
          </p:cNvSpPr>
          <p:nvPr>
            <p:ph type="sldNum" sz="quarter" idx="12"/>
          </p:nvPr>
        </p:nvSpPr>
        <p:spPr/>
        <p:txBody>
          <a:bodyPr/>
          <a:lstStyle/>
          <a:p>
            <a:fld id="{39B1BE3B-C2F6-264F-9323-BF4694FCCE6D}" type="slidenum">
              <a:rPr lang="en-US" smtClean="0"/>
              <a:pPr/>
              <a:t>19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87539548"/>
              </p:ext>
            </p:extLst>
          </p:nvPr>
        </p:nvGraphicFramePr>
        <p:xfrm>
          <a:off x="838199" y="990602"/>
          <a:ext cx="10518140" cy="5029202"/>
        </p:xfrm>
        <a:graphic>
          <a:graphicData uri="http://schemas.openxmlformats.org/drawingml/2006/table">
            <a:tbl>
              <a:tblPr firstRow="1" bandRow="1">
                <a:tableStyleId>{5940675A-B579-460E-94D1-54222C63F5DA}</a:tableStyleId>
              </a:tblPr>
              <a:tblGrid>
                <a:gridCol w="1447801">
                  <a:extLst>
                    <a:ext uri="{9D8B030D-6E8A-4147-A177-3AD203B41FA5}">
                      <a16:colId xmlns:a16="http://schemas.microsoft.com/office/drawing/2014/main" val="20000"/>
                    </a:ext>
                  </a:extLst>
                </a:gridCol>
                <a:gridCol w="1297940">
                  <a:extLst>
                    <a:ext uri="{9D8B030D-6E8A-4147-A177-3AD203B41FA5}">
                      <a16:colId xmlns:a16="http://schemas.microsoft.com/office/drawing/2014/main" val="20001"/>
                    </a:ext>
                  </a:extLst>
                </a:gridCol>
                <a:gridCol w="1216660">
                  <a:extLst>
                    <a:ext uri="{9D8B030D-6E8A-4147-A177-3AD203B41FA5}">
                      <a16:colId xmlns:a16="http://schemas.microsoft.com/office/drawing/2014/main" val="20002"/>
                    </a:ext>
                  </a:extLst>
                </a:gridCol>
                <a:gridCol w="442214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990599">
                  <a:extLst>
                    <a:ext uri="{9D8B030D-6E8A-4147-A177-3AD203B41FA5}">
                      <a16:colId xmlns:a16="http://schemas.microsoft.com/office/drawing/2014/main" val="20005"/>
                    </a:ext>
                  </a:extLst>
                </a:gridCol>
              </a:tblGrid>
              <a:tr h="329233">
                <a:tc>
                  <a:txBody>
                    <a:bodyPr/>
                    <a:lstStyle/>
                    <a:p>
                      <a:r>
                        <a:rPr lang="en-US" sz="1100" b="1" dirty="0"/>
                        <a:t>Subgroup</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100" b="1" dirty="0"/>
                        <a:t>Apabetalone</a:t>
                      </a:r>
                    </a:p>
                  </a:txBody>
                  <a:tcPr anchor="ctr">
                    <a:lnL w="12700" cmpd="sng">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100" b="1" dirty="0"/>
                        <a:t>Placebo</a:t>
                      </a:r>
                    </a:p>
                  </a:txBody>
                  <a:tcPr anchor="ctr">
                    <a:lnL w="12700" cap="flat" cmpd="sng" algn="ctr">
                      <a:no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100" b="1" dirty="0"/>
                        <a:t>Hazard Ratio (95% CI)</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sz="1200" b="1" dirty="0"/>
                    </a:p>
                  </a:txBody>
                  <a:tcPr/>
                </a:tc>
                <a:tc>
                  <a:txBody>
                    <a:bodyPr/>
                    <a:lstStyle/>
                    <a:p>
                      <a:pPr algn="ctr"/>
                      <a:r>
                        <a:rPr lang="en-US" sz="1100" b="1" dirty="0"/>
                        <a:t>P</a:t>
                      </a:r>
                      <a:r>
                        <a:rPr lang="en-US" sz="1100" b="1" baseline="0" dirty="0"/>
                        <a:t> Value</a:t>
                      </a:r>
                      <a:endParaRPr lang="en-US" sz="1100" b="1" dirty="0"/>
                    </a:p>
                  </a:txBody>
                  <a:tcPr anchor="ctr">
                    <a:lnL w="12700" cmpd="sng">
                      <a:noFill/>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90344">
                <a:tc>
                  <a:txBody>
                    <a:bodyPr/>
                    <a:lstStyle/>
                    <a:p>
                      <a:endParaRPr lang="en-US" sz="1000" b="1" dirty="0"/>
                    </a:p>
                  </a:txBody>
                  <a:tcPr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900" dirty="0"/>
                        <a:t>no. of events/patients (%)</a:t>
                      </a:r>
                      <a:endParaRPr lang="en-US" sz="900" b="0" dirty="0"/>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algn="ctr"/>
                      <a:endParaRPr lang="en-US" sz="1000" b="1" dirty="0"/>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a:endParaRPr lang="en-US" sz="1000" b="1" dirty="0"/>
                    </a:p>
                  </a:txBody>
                  <a:tcPr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93975">
                <a:tc gridSpan="3">
                  <a:txBody>
                    <a:bodyPr/>
                    <a:lstStyle/>
                    <a:p>
                      <a:r>
                        <a:rPr lang="en-US" sz="1000" b="1" dirty="0"/>
                        <a:t>Sex</a:t>
                      </a:r>
                    </a:p>
                  </a:txBody>
                  <a:tcPr anchor="ctr">
                    <a:lnL w="12700" cmpd="sng">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c>
                  <a:txBody>
                    <a:bodyPr/>
                    <a:lstStyle/>
                    <a:p>
                      <a:pPr algn="ctr"/>
                      <a:endParaRPr lang="en-US" sz="1000" dirty="0"/>
                    </a:p>
                  </a:txBody>
                  <a:tcPr anchor="ctr">
                    <a:lnL w="12700" cap="flat" cmpd="sng" algn="ctr">
                      <a:no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000" dirty="0"/>
                    </a:p>
                  </a:txBody>
                  <a:tcPr anchor="ctr">
                    <a:lnL w="12700" cmpd="sng">
                      <a:noFill/>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000" dirty="0"/>
                    </a:p>
                  </a:txBody>
                  <a:tcPr anchor="ctr">
                    <a:lnL w="12700" cmpd="sng">
                      <a:noFill/>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293975">
                <a:tc>
                  <a:txBody>
                    <a:bodyPr/>
                    <a:lstStyle/>
                    <a:p>
                      <a:pPr lvl="1"/>
                      <a:r>
                        <a:rPr lang="en-US" sz="1000" b="1" dirty="0"/>
                        <a:t>Female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23/305 (7.5%)</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32/313 (10.2%)</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0.79 [0.46, 1.36]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0.70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93975">
                <a:tc>
                  <a:txBody>
                    <a:bodyPr/>
                    <a:lstStyle/>
                    <a:p>
                      <a:pPr lvl="1"/>
                      <a:r>
                        <a:rPr lang="en-US" sz="1000" b="1" dirty="0"/>
                        <a:t>Male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102/907</a:t>
                      </a:r>
                      <a:r>
                        <a:rPr lang="en-US" sz="1000" baseline="0" dirty="0"/>
                        <a:t> (11.2%)</a:t>
                      </a:r>
                      <a:endParaRPr lang="en-US" sz="1000" dirty="0"/>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117/893 (13.1%)</a:t>
                      </a:r>
                    </a:p>
                  </a:txBody>
                  <a:tcPr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0.84 [0.64, 1.10]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93975">
                <a:tc gridSpan="3">
                  <a:txBody>
                    <a:bodyPr/>
                    <a:lstStyle/>
                    <a:p>
                      <a:r>
                        <a:rPr lang="en-US" sz="1000" b="1" dirty="0"/>
                        <a:t>Statin</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c>
                  <a:txBody>
                    <a:bodyPr/>
                    <a:lstStyle/>
                    <a:p>
                      <a:pPr algn="ctr"/>
                      <a:endParaRPr lang="en-US" sz="1000" dirty="0"/>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5"/>
                  </a:ext>
                </a:extLst>
              </a:tr>
              <a:tr h="293975">
                <a:tc>
                  <a:txBody>
                    <a:bodyPr/>
                    <a:lstStyle/>
                    <a:p>
                      <a:pPr lvl="1"/>
                      <a:r>
                        <a:rPr lang="en-US" sz="1000" b="1" dirty="0"/>
                        <a:t>Rosuvastatin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62/591 (10.5%)</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71/586 (12.1%)</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0.86 [0.62, 1.22]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0.67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93975">
                <a:tc>
                  <a:txBody>
                    <a:bodyPr/>
                    <a:lstStyle/>
                    <a:p>
                      <a:pPr lvl="1"/>
                      <a:r>
                        <a:rPr lang="en-US" sz="1000" b="1" dirty="0"/>
                        <a:t>Atorvastatin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63/621 (10.1%)</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78/620</a:t>
                      </a:r>
                      <a:r>
                        <a:rPr lang="en-US" sz="1000" baseline="0" dirty="0"/>
                        <a:t> (12.6%)</a:t>
                      </a:r>
                      <a:endParaRPr lang="en-US" sz="1000" dirty="0"/>
                    </a:p>
                  </a:txBody>
                  <a:tcPr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0.78 [0.56, 1.09]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93975">
                <a:tc gridSpan="3">
                  <a:txBody>
                    <a:bodyPr/>
                    <a:lstStyle/>
                    <a:p>
                      <a:r>
                        <a:rPr lang="en-US" sz="1000" b="1" dirty="0"/>
                        <a:t>LDL cholesterol</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dirty="0"/>
                    </a:p>
                  </a:txBody>
                  <a:tcPr anchor="ctr"/>
                </a:tc>
                <a:tc hMerge="1">
                  <a:txBody>
                    <a:bodyPr/>
                    <a:lstStyle/>
                    <a:p>
                      <a:endParaRPr lang="en-US"/>
                    </a:p>
                  </a:txBody>
                  <a:tcPr/>
                </a:tc>
                <a:tc>
                  <a:txBody>
                    <a:bodyPr/>
                    <a:lstStyle/>
                    <a:p>
                      <a:pPr algn="ctr"/>
                      <a:endParaRPr lang="en-US" sz="1000" dirty="0"/>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8"/>
                  </a:ext>
                </a:extLst>
              </a:tr>
              <a:tr h="293975">
                <a:tc>
                  <a:txBody>
                    <a:bodyPr/>
                    <a:lstStyle/>
                    <a:p>
                      <a:pPr lvl="1"/>
                      <a:r>
                        <a:rPr lang="en-US" sz="1000" b="1" dirty="0"/>
                        <a:t>&lt;</a:t>
                      </a:r>
                      <a:r>
                        <a:rPr lang="en-US" sz="1000" b="1" baseline="0" dirty="0"/>
                        <a:t> Median</a:t>
                      </a:r>
                      <a:endParaRPr lang="en-US" sz="10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48/595 (8.1%)</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78/597 (13.1%)</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0.60 [0.42, 0.86]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0.024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93975">
                <a:tc>
                  <a:txBody>
                    <a:bodyPr/>
                    <a:lstStyle/>
                    <a:p>
                      <a:pPr lvl="1"/>
                      <a:r>
                        <a:rPr lang="en-US" sz="1000" b="1" dirty="0"/>
                        <a:t>≥ Median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77/618 (12.5%)</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71/606 (11.7%)</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1.06 [0.77, 1.46]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93975">
                <a:tc>
                  <a:txBody>
                    <a:bodyPr/>
                    <a:lstStyle/>
                    <a:p>
                      <a:r>
                        <a:rPr lang="en-US" sz="1000" b="1" dirty="0"/>
                        <a:t>Hemoglobin A1c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sz="1000" dirty="0"/>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sz="1000" dirty="0"/>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11"/>
                  </a:ext>
                </a:extLst>
              </a:tr>
              <a:tr h="293975">
                <a:tc>
                  <a:txBody>
                    <a:bodyPr/>
                    <a:lstStyle/>
                    <a:p>
                      <a:pPr lvl="1"/>
                      <a:r>
                        <a:rPr lang="en-US" sz="1000" b="1" dirty="0"/>
                        <a:t>&lt;</a:t>
                      </a:r>
                      <a:r>
                        <a:rPr lang="en-US" sz="1000" b="1" baseline="0" dirty="0"/>
                        <a:t> Median</a:t>
                      </a:r>
                      <a:endParaRPr lang="en-US" sz="10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51/563 (9.1%)</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60/595 (10.1%)</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0.88 [0.60, 1.28]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0.79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93975">
                <a:tc>
                  <a:txBody>
                    <a:bodyPr/>
                    <a:lstStyle/>
                    <a:p>
                      <a:pPr lvl="1"/>
                      <a:r>
                        <a:rPr lang="en-US" sz="1000" b="1" dirty="0"/>
                        <a:t>≥ Median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73/639</a:t>
                      </a:r>
                      <a:r>
                        <a:rPr lang="en-US" sz="1000" baseline="0" dirty="0"/>
                        <a:t> (11.4%)</a:t>
                      </a:r>
                      <a:endParaRPr lang="en-US" sz="1000" dirty="0"/>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85/599 (14.2%)</a:t>
                      </a:r>
                    </a:p>
                  </a:txBody>
                  <a:tcPr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0.82 [0.60, 1.12]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93975">
                <a:tc gridSpan="3">
                  <a:txBody>
                    <a:bodyPr/>
                    <a:lstStyle/>
                    <a:p>
                      <a:r>
                        <a:rPr lang="en-US" sz="1000" b="1" dirty="0"/>
                        <a:t>Estimated glomerular filtration rate</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c>
                  <a:txBody>
                    <a:bodyPr/>
                    <a:lstStyle/>
                    <a:p>
                      <a:endParaRPr lang="en-US" sz="1000" dirty="0"/>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14"/>
                  </a:ext>
                </a:extLst>
              </a:tr>
              <a:tr h="293975">
                <a:tc>
                  <a:txBody>
                    <a:bodyPr/>
                    <a:lstStyle/>
                    <a:p>
                      <a:pPr lvl="1"/>
                      <a:r>
                        <a:rPr lang="en-US" sz="1000" b="1" dirty="0"/>
                        <a:t>&lt;</a:t>
                      </a:r>
                      <a:r>
                        <a:rPr lang="en-US" sz="1000" b="1" baseline="0" dirty="0"/>
                        <a:t> 60</a:t>
                      </a:r>
                      <a:endParaRPr lang="en-US" sz="10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13/124 (10.4%)</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35/164 (21.3%)</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0.50 [0.26,0.96]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0.032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93975">
                <a:tc>
                  <a:txBody>
                    <a:bodyPr/>
                    <a:lstStyle/>
                    <a:p>
                      <a:pPr lvl="1"/>
                      <a:r>
                        <a:rPr lang="en-US" sz="1000" b="1" dirty="0"/>
                        <a:t>≥ 60</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t>112/1084 (10.3%)</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kern="1200" dirty="0">
                          <a:solidFill>
                            <a:schemeClr val="tx1"/>
                          </a:solidFill>
                          <a:latin typeface="+mn-lt"/>
                          <a:ea typeface="+mn-ea"/>
                          <a:cs typeface="+mn-cs"/>
                        </a:rPr>
                        <a:t>114/1041</a:t>
                      </a:r>
                      <a:r>
                        <a:rPr lang="en-US" sz="1000" kern="1200" baseline="0" dirty="0">
                          <a:solidFill>
                            <a:schemeClr val="tx1"/>
                          </a:solidFill>
                          <a:latin typeface="+mn-lt"/>
                          <a:ea typeface="+mn-ea"/>
                          <a:cs typeface="+mn-cs"/>
                        </a:rPr>
                        <a:t> (11.0%)</a:t>
                      </a:r>
                      <a:endParaRPr lang="en-US" sz="10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t>0.94 [0.73, 1.22]</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bl>
          </a:graphicData>
        </a:graphic>
      </p:graphicFrame>
      <p:cxnSp>
        <p:nvCxnSpPr>
          <p:cNvPr id="7" name="Straight Arrow Connector 6"/>
          <p:cNvCxnSpPr/>
          <p:nvPr/>
        </p:nvCxnSpPr>
        <p:spPr>
          <a:xfrm flipH="1">
            <a:off x="5754329" y="6532602"/>
            <a:ext cx="1789471"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773237" y="6532602"/>
            <a:ext cx="11430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86400" y="6535579"/>
            <a:ext cx="2057400" cy="246221"/>
          </a:xfrm>
          <a:prstGeom prst="rect">
            <a:avLst/>
          </a:prstGeom>
          <a:noFill/>
        </p:spPr>
        <p:txBody>
          <a:bodyPr wrap="square" rtlCol="0">
            <a:spAutoFit/>
          </a:bodyPr>
          <a:lstStyle/>
          <a:p>
            <a:pPr algn="r"/>
            <a:r>
              <a:rPr lang="en-US" sz="1000" dirty="0"/>
              <a:t>Apabetalone Better</a:t>
            </a:r>
          </a:p>
        </p:txBody>
      </p:sp>
      <p:sp>
        <p:nvSpPr>
          <p:cNvPr id="10" name="TextBox 9"/>
          <p:cNvSpPr txBox="1"/>
          <p:nvPr/>
        </p:nvSpPr>
        <p:spPr>
          <a:xfrm>
            <a:off x="7772400" y="6532602"/>
            <a:ext cx="1028700" cy="246221"/>
          </a:xfrm>
          <a:prstGeom prst="rect">
            <a:avLst/>
          </a:prstGeom>
          <a:noFill/>
        </p:spPr>
        <p:txBody>
          <a:bodyPr wrap="square" rtlCol="0">
            <a:spAutoFit/>
          </a:bodyPr>
          <a:lstStyle/>
          <a:p>
            <a:r>
              <a:rPr lang="en-US" sz="1000" dirty="0"/>
              <a:t>Placebo Better</a:t>
            </a:r>
          </a:p>
        </p:txBody>
      </p:sp>
      <p:graphicFrame>
        <p:nvGraphicFramePr>
          <p:cNvPr id="12" name="Chart 11"/>
          <p:cNvGraphicFramePr>
            <a:graphicFrameLocks/>
          </p:cNvGraphicFramePr>
          <p:nvPr>
            <p:extLst>
              <p:ext uri="{D42A27DB-BD31-4B8C-83A1-F6EECF244321}">
                <p14:modId xmlns:p14="http://schemas.microsoft.com/office/powerpoint/2010/main" val="3305121428"/>
              </p:ext>
            </p:extLst>
          </p:nvPr>
        </p:nvGraphicFramePr>
        <p:xfrm>
          <a:off x="4495800" y="1715213"/>
          <a:ext cx="4848225" cy="48173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697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BETonMACE</a:t>
            </a:r>
            <a:r>
              <a:rPr lang="en-US" b="1" dirty="0"/>
              <a:t>: Committees</a:t>
            </a:r>
          </a:p>
        </p:txBody>
      </p:sp>
      <p:sp>
        <p:nvSpPr>
          <p:cNvPr id="4" name="Slide Number Placeholder 3"/>
          <p:cNvSpPr>
            <a:spLocks noGrp="1"/>
          </p:cNvSpPr>
          <p:nvPr>
            <p:ph type="sldNum" sz="quarter" idx="12"/>
          </p:nvPr>
        </p:nvSpPr>
        <p:spPr/>
        <p:txBody>
          <a:bodyPr/>
          <a:lstStyle/>
          <a:p>
            <a:fld id="{39B1BE3B-C2F6-264F-9323-BF4694FCCE6D}" type="slidenum">
              <a:rPr lang="en-US" smtClean="0"/>
              <a:pPr/>
              <a:t>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29896398"/>
              </p:ext>
            </p:extLst>
          </p:nvPr>
        </p:nvGraphicFramePr>
        <p:xfrm>
          <a:off x="762000" y="1219201"/>
          <a:ext cx="10499090" cy="4536439"/>
        </p:xfrm>
        <a:graphic>
          <a:graphicData uri="http://schemas.openxmlformats.org/drawingml/2006/table">
            <a:tbl>
              <a:tblPr firstRow="1" bandRow="1">
                <a:tableStyleId>{3B4B98B0-60AC-42C2-AFA5-B58CD77FA1E5}</a:tableStyleId>
              </a:tblPr>
              <a:tblGrid>
                <a:gridCol w="25527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552700">
                  <a:extLst>
                    <a:ext uri="{9D8B030D-6E8A-4147-A177-3AD203B41FA5}">
                      <a16:colId xmlns:a16="http://schemas.microsoft.com/office/drawing/2014/main" val="20002"/>
                    </a:ext>
                  </a:extLst>
                </a:gridCol>
                <a:gridCol w="116840">
                  <a:extLst>
                    <a:ext uri="{9D8B030D-6E8A-4147-A177-3AD203B41FA5}">
                      <a16:colId xmlns:a16="http://schemas.microsoft.com/office/drawing/2014/main" val="20003"/>
                    </a:ext>
                  </a:extLst>
                </a:gridCol>
                <a:gridCol w="2609850">
                  <a:extLst>
                    <a:ext uri="{9D8B030D-6E8A-4147-A177-3AD203B41FA5}">
                      <a16:colId xmlns:a16="http://schemas.microsoft.com/office/drawing/2014/main" val="20004"/>
                    </a:ext>
                  </a:extLst>
                </a:gridCol>
              </a:tblGrid>
              <a:tr h="457199">
                <a:tc gridSpan="3">
                  <a:txBody>
                    <a:bodyPr/>
                    <a:lstStyle/>
                    <a:p>
                      <a:r>
                        <a:rPr lang="en-US" sz="1800" dirty="0"/>
                        <a:t>Clinical Steering Committee</a:t>
                      </a:r>
                      <a:endParaRPr lang="en-US" sz="1800" b="1" dirty="0"/>
                    </a:p>
                  </a:txBody>
                  <a:tcPr/>
                </a:tc>
                <a:tc hMerge="1">
                  <a:txBody>
                    <a:bodyPr/>
                    <a:lstStyle/>
                    <a:p>
                      <a:endParaRPr lang="en-US" dirty="0"/>
                    </a:p>
                  </a:txBody>
                  <a:tcPr/>
                </a:tc>
                <a:tc hMerge="1">
                  <a:txBody>
                    <a:bodyPr/>
                    <a:lstStyle/>
                    <a:p>
                      <a:endParaRPr lang="en-US" b="1" dirty="0"/>
                    </a:p>
                  </a:txBody>
                  <a:tcPr/>
                </a:tc>
                <a:tc gridSpan="2">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0"/>
                  </a:ext>
                </a:extLst>
              </a:tr>
              <a:tr h="370840">
                <a:tc>
                  <a:txBody>
                    <a:bodyPr/>
                    <a:lstStyle/>
                    <a:p>
                      <a:r>
                        <a:rPr lang="en-US" sz="1600" dirty="0"/>
                        <a:t>K. K.</a:t>
                      </a:r>
                      <a:r>
                        <a:rPr lang="en-US" sz="1600" baseline="0" dirty="0"/>
                        <a:t> Ray (Chair)</a:t>
                      </a:r>
                      <a:endParaRPr lang="en-US" sz="1600" b="0" dirty="0"/>
                    </a:p>
                  </a:txBody>
                  <a:tcPr/>
                </a:tc>
                <a:tc>
                  <a:txBody>
                    <a:bodyPr/>
                    <a:lstStyle/>
                    <a:p>
                      <a:r>
                        <a:rPr lang="en-US" sz="1600" dirty="0"/>
                        <a:t>S. J. Nicholls</a:t>
                      </a:r>
                    </a:p>
                  </a:txBody>
                  <a:tcPr/>
                </a:tc>
                <a:tc>
                  <a:txBody>
                    <a:bodyPr/>
                    <a:lstStyle/>
                    <a:p>
                      <a:r>
                        <a:rPr lang="en-US" sz="1600" b="0" dirty="0"/>
                        <a:t>H. Ginsberg</a:t>
                      </a:r>
                    </a:p>
                  </a:txBody>
                  <a:tcPr/>
                </a:tc>
                <a:tc gridSpan="2">
                  <a:txBody>
                    <a:bodyPr/>
                    <a:lstStyle/>
                    <a:p>
                      <a:r>
                        <a:rPr lang="en-US" sz="1600" dirty="0"/>
                        <a:t>K. Kalantar-Zadeh</a:t>
                      </a:r>
                    </a:p>
                  </a:txBody>
                  <a:tcPr/>
                </a:tc>
                <a:tc hMerge="1">
                  <a:txBody>
                    <a:bodyPr/>
                    <a:lstStyle/>
                    <a:p>
                      <a:endParaRPr lang="en-US"/>
                    </a:p>
                  </a:txBody>
                  <a:tcPr/>
                </a:tc>
                <a:extLst>
                  <a:ext uri="{0D108BD9-81ED-4DB2-BD59-A6C34878D82A}">
                    <a16:rowId xmlns:a16="http://schemas.microsoft.com/office/drawing/2014/main" val="10001"/>
                  </a:ext>
                </a:extLst>
              </a:tr>
              <a:tr h="370840">
                <a:tc>
                  <a:txBody>
                    <a:bodyPr/>
                    <a:lstStyle/>
                    <a:p>
                      <a:r>
                        <a:rPr lang="en-US" sz="1600" b="0" dirty="0"/>
                        <a:t>P. Toth</a:t>
                      </a:r>
                    </a:p>
                  </a:txBody>
                  <a:tcPr/>
                </a:tc>
                <a:tc gridSpan="3">
                  <a:txBody>
                    <a:bodyPr/>
                    <a:lstStyle/>
                    <a:p>
                      <a:r>
                        <a:rPr lang="en-US" sz="1600" b="0" dirty="0"/>
                        <a:t>K. Buhr  </a:t>
                      </a:r>
                      <a:r>
                        <a:rPr lang="en-US" sz="1600" dirty="0"/>
                        <a:t>(Independent Statistician)</a:t>
                      </a:r>
                    </a:p>
                  </a:txBody>
                  <a:tcPr/>
                </a:tc>
                <a:tc hMerge="1">
                  <a:txBody>
                    <a:bodyPr/>
                    <a:lstStyle/>
                    <a:p>
                      <a:endParaRPr lang="en-US" sz="1600" dirty="0"/>
                    </a:p>
                  </a:txBody>
                  <a:tcPr/>
                </a:tc>
                <a:tc hMerge="1">
                  <a:txBody>
                    <a:bodyPr/>
                    <a:lstStyle/>
                    <a:p>
                      <a:endParaRPr lang="en-US" sz="1600" dirty="0"/>
                    </a:p>
                  </a:txBody>
                  <a:tcPr/>
                </a:tc>
                <a:tc>
                  <a:txBody>
                    <a:bodyPr/>
                    <a:lstStyle/>
                    <a:p>
                      <a:r>
                        <a:rPr lang="en-US" sz="1600" dirty="0"/>
                        <a:t>G. G. Schwartz</a:t>
                      </a:r>
                    </a:p>
                  </a:txBody>
                  <a:tcPr/>
                </a:tc>
                <a:extLst>
                  <a:ext uri="{0D108BD9-81ED-4DB2-BD59-A6C34878D82A}">
                    <a16:rowId xmlns:a16="http://schemas.microsoft.com/office/drawing/2014/main" val="10002"/>
                  </a:ext>
                </a:extLst>
              </a:tr>
              <a:tr h="370840">
                <a:tc>
                  <a:txBody>
                    <a:bodyPr/>
                    <a:lstStyle/>
                    <a:p>
                      <a:r>
                        <a:rPr lang="en-US" sz="1600" b="1" dirty="0"/>
                        <a:t>Non- Voting Members</a:t>
                      </a:r>
                    </a:p>
                  </a:txBody>
                  <a:tcPr>
                    <a:lnB w="12700" cap="flat" cmpd="sng" algn="ctr">
                      <a:solidFill>
                        <a:schemeClr val="accent1"/>
                      </a:solidFill>
                      <a:prstDash val="solid"/>
                      <a:round/>
                      <a:headEnd type="none" w="med" len="med"/>
                      <a:tailEnd type="none" w="med" len="med"/>
                    </a:lnB>
                  </a:tcPr>
                </a:tc>
                <a:tc>
                  <a:txBody>
                    <a:bodyPr/>
                    <a:lstStyle/>
                    <a:p>
                      <a:r>
                        <a:rPr lang="en-US" sz="1600" dirty="0"/>
                        <a:t>M. Sweeney</a:t>
                      </a:r>
                    </a:p>
                  </a:txBody>
                  <a:tcPr>
                    <a:lnB w="12700" cap="flat" cmpd="sng" algn="ctr">
                      <a:solidFill>
                        <a:schemeClr val="accent1"/>
                      </a:solidFill>
                      <a:prstDash val="solid"/>
                      <a:round/>
                      <a:headEnd type="none" w="med" len="med"/>
                      <a:tailEnd type="none" w="med" len="med"/>
                    </a:lnB>
                  </a:tcPr>
                </a:tc>
                <a:tc>
                  <a:txBody>
                    <a:bodyPr/>
                    <a:lstStyle/>
                    <a:p>
                      <a:r>
                        <a:rPr lang="en-US" sz="1600" b="0" dirty="0"/>
                        <a:t>N. C. W. Wong</a:t>
                      </a:r>
                    </a:p>
                  </a:txBody>
                  <a:tcPr>
                    <a:lnB w="12700" cap="flat" cmpd="sng" algn="ctr">
                      <a:solidFill>
                        <a:schemeClr val="accent1"/>
                      </a:solidFill>
                      <a:prstDash val="solid"/>
                      <a:round/>
                      <a:headEnd type="none" w="med" len="med"/>
                      <a:tailEnd type="none" w="med" len="med"/>
                    </a:lnB>
                  </a:tcPr>
                </a:tc>
                <a:tc gridSpan="2">
                  <a:txBody>
                    <a:bodyPr/>
                    <a:lstStyle/>
                    <a:p>
                      <a:r>
                        <a:rPr lang="en-US" sz="1600" dirty="0"/>
                        <a:t>J. O. Johansson</a:t>
                      </a:r>
                    </a:p>
                  </a:txBody>
                  <a:tcPr>
                    <a:lnB w="12700" cap="flat" cmpd="sng" algn="ctr">
                      <a:solidFill>
                        <a:schemeClr val="accent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3"/>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endParaRPr lang="en-US" sz="1600"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6"/>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C3C3C"/>
                          </a:solidFill>
                          <a:effectLst/>
                          <a:uLnTx/>
                          <a:uFillTx/>
                          <a:latin typeface="+mn-lt"/>
                          <a:ea typeface="+mn-ea"/>
                          <a:cs typeface="+mn-cs"/>
                        </a:rPr>
                        <a:t>Clinical Events Committee</a:t>
                      </a:r>
                      <a:endParaRPr lang="en-US" sz="1600" b="0"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lang="en-US" sz="1600"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lang="en-US" sz="1600" b="0"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p>
                      <a:endParaRPr lang="en-US" sz="1600"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J McMurray (Chair)</a:t>
                      </a: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l" defTabSz="914400" rtl="0" eaLnBrk="1" latinLnBrk="0" hangingPunct="1"/>
                      <a:r>
                        <a:rPr lang="en-US" sz="1600" b="0" kern="1200" dirty="0">
                          <a:solidFill>
                            <a:schemeClr val="tx1"/>
                          </a:solidFill>
                          <a:latin typeface="+mn-lt"/>
                          <a:ea typeface="+mn-ea"/>
                          <a:cs typeface="+mn-cs"/>
                        </a:rPr>
                        <a:t>M Petrie(Chair)</a:t>
                      </a: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l" defTabSz="914400" rtl="0" eaLnBrk="1" latinLnBrk="0" hangingPunct="1"/>
                      <a:r>
                        <a:rPr lang="en-US" sz="1600" b="0" kern="1200" dirty="0">
                          <a:solidFill>
                            <a:schemeClr val="tx1"/>
                          </a:solidFill>
                          <a:latin typeface="+mn-lt"/>
                          <a:ea typeface="+mn-ea"/>
                          <a:cs typeface="+mn-cs"/>
                        </a:rPr>
                        <a:t>E Connolly </a:t>
                      </a: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p>
                      <a:pPr marL="0" algn="l" defTabSz="914400" rtl="0" eaLnBrk="1" latinLnBrk="0" hangingPunct="1"/>
                      <a:r>
                        <a:rPr lang="en-US" sz="1600" b="0" kern="1200" dirty="0">
                          <a:solidFill>
                            <a:schemeClr val="tx1"/>
                          </a:solidFill>
                          <a:latin typeface="+mn-lt"/>
                          <a:ea typeface="+mn-ea"/>
                          <a:cs typeface="+mn-cs"/>
                        </a:rPr>
                        <a:t>Ninian Lang </a:t>
                      </a: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4"/>
                  </a:ext>
                </a:extLst>
              </a:tr>
              <a:tr h="370840">
                <a:tc>
                  <a:txBody>
                    <a:bodyPr/>
                    <a:lstStyle/>
                    <a:p>
                      <a:r>
                        <a:rPr lang="en-US" sz="1600" b="0" dirty="0"/>
                        <a:t>Pardeep Jhund </a:t>
                      </a:r>
                    </a:p>
                  </a:txBody>
                  <a:tcPr>
                    <a:lnT w="12700" cap="flat" cmpd="sng" algn="ctr">
                      <a:solidFill>
                        <a:schemeClr val="accent1"/>
                      </a:solidFill>
                      <a:prstDash val="solid"/>
                      <a:round/>
                      <a:headEnd type="none" w="med" len="med"/>
                      <a:tailEnd type="none" w="med" len="med"/>
                    </a:lnT>
                  </a:tcPr>
                </a:tc>
                <a:tc>
                  <a:txBody>
                    <a:bodyPr/>
                    <a:lstStyle/>
                    <a:p>
                      <a:r>
                        <a:rPr lang="en-US" sz="1600" dirty="0"/>
                        <a:t>Matthew Walters </a:t>
                      </a:r>
                    </a:p>
                  </a:txBody>
                  <a:tcPr>
                    <a:lnT w="12700" cap="flat" cmpd="sng" algn="ctr">
                      <a:solidFill>
                        <a:schemeClr val="accent1"/>
                      </a:solidFill>
                      <a:prstDash val="solid"/>
                      <a:round/>
                      <a:headEnd type="none" w="med" len="med"/>
                      <a:tailEnd type="none" w="med" len="med"/>
                    </a:lnT>
                  </a:tcPr>
                </a:tc>
                <a:tc>
                  <a:txBody>
                    <a:bodyPr/>
                    <a:lstStyle/>
                    <a:p>
                      <a:endParaRPr lang="en-US" sz="1600" b="0" dirty="0"/>
                    </a:p>
                  </a:txBody>
                  <a:tcPr>
                    <a:lnT w="12700" cap="flat" cmpd="sng" algn="ctr">
                      <a:solidFill>
                        <a:schemeClr val="accent1"/>
                      </a:solidFill>
                      <a:prstDash val="solid"/>
                      <a:round/>
                      <a:headEnd type="none" w="med" len="med"/>
                      <a:tailEnd type="none" w="med" len="med"/>
                    </a:lnT>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lnT w="12700" cap="flat" cmpd="sng" algn="ctr">
                      <a:solidFill>
                        <a:schemeClr val="accent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10005"/>
                  </a:ext>
                </a:extLst>
              </a:tr>
              <a:tr h="370840">
                <a:tc>
                  <a:txBody>
                    <a:bodyPr/>
                    <a:lstStyle/>
                    <a:p>
                      <a:endParaRPr lang="en-US" sz="1600" b="0" dirty="0"/>
                    </a:p>
                  </a:txBody>
                  <a:tcPr/>
                </a:tc>
                <a:tc>
                  <a:txBody>
                    <a:bodyPr/>
                    <a:lstStyle/>
                    <a:p>
                      <a:endParaRPr lang="en-US" sz="1600" dirty="0"/>
                    </a:p>
                  </a:txBody>
                  <a:tcPr/>
                </a:tc>
                <a:tc>
                  <a:txBody>
                    <a:bodyPr/>
                    <a:lstStyle/>
                    <a:p>
                      <a:endParaRPr lang="en-US" sz="1600" b="0"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tc hMerge="1">
                  <a:txBody>
                    <a:bodyPr/>
                    <a:lstStyle/>
                    <a:p>
                      <a:endParaRPr lang="en-US"/>
                    </a:p>
                  </a:txBody>
                  <a:tcPr/>
                </a:tc>
                <a:extLst>
                  <a:ext uri="{0D108BD9-81ED-4DB2-BD59-A6C34878D82A}">
                    <a16:rowId xmlns:a16="http://schemas.microsoft.com/office/drawing/2014/main" val="10009"/>
                  </a:ext>
                </a:extLst>
              </a:tr>
              <a:tr h="370840">
                <a:tc>
                  <a:txBody>
                    <a:bodyPr/>
                    <a:lstStyle/>
                    <a:p>
                      <a:r>
                        <a:rPr lang="en-US" b="1" dirty="0"/>
                        <a:t>DSMB</a:t>
                      </a:r>
                    </a:p>
                  </a:txBody>
                  <a:tcPr/>
                </a:tc>
                <a:tc>
                  <a:txBody>
                    <a:bodyPr/>
                    <a:lstStyle/>
                    <a:p>
                      <a:endParaRPr lang="en-US" dirty="0"/>
                    </a:p>
                  </a:txBody>
                  <a:tcPr/>
                </a:tc>
                <a:tc>
                  <a:txBody>
                    <a:bodyPr/>
                    <a:lstStyle/>
                    <a:p>
                      <a:endParaRPr lang="en-GB"/>
                    </a:p>
                  </a:txBody>
                  <a:tcPr/>
                </a:tc>
                <a:tc gridSpan="2">
                  <a:txBody>
                    <a:bodyPr/>
                    <a:lstStyle/>
                    <a:p>
                      <a:endParaRPr lang="en-GB" dirty="0"/>
                    </a:p>
                  </a:txBody>
                  <a:tcPr/>
                </a:tc>
                <a:tc hMerge="1">
                  <a:txBody>
                    <a:bodyPr/>
                    <a:lstStyle/>
                    <a:p>
                      <a:endParaRPr lang="en-US"/>
                    </a:p>
                  </a:txBody>
                  <a:tcPr/>
                </a:tc>
                <a:extLst>
                  <a:ext uri="{0D108BD9-81ED-4DB2-BD59-A6C34878D82A}">
                    <a16:rowId xmlns:a16="http://schemas.microsoft.com/office/drawing/2014/main" val="10012"/>
                  </a:ext>
                </a:extLst>
              </a:tr>
              <a:tr h="370840">
                <a:tc>
                  <a:txBody>
                    <a:bodyPr/>
                    <a:lstStyle/>
                    <a:p>
                      <a:r>
                        <a:rPr lang="en-US" sz="1600" dirty="0"/>
                        <a:t>E Lonn (Chair)</a:t>
                      </a:r>
                    </a:p>
                  </a:txBody>
                  <a:tcPr/>
                </a:tc>
                <a:tc>
                  <a:txBody>
                    <a:bodyPr/>
                    <a:lstStyle/>
                    <a:p>
                      <a:r>
                        <a:rPr lang="en-US" sz="1600" dirty="0"/>
                        <a:t>L Leiter</a:t>
                      </a:r>
                    </a:p>
                  </a:txBody>
                  <a:tcPr/>
                </a:tc>
                <a:tc>
                  <a:txBody>
                    <a:bodyPr/>
                    <a:lstStyle/>
                    <a:p>
                      <a:r>
                        <a:rPr lang="en-US" sz="1600" dirty="0"/>
                        <a:t>D Waters</a:t>
                      </a:r>
                    </a:p>
                  </a:txBody>
                  <a:tcPr/>
                </a:tc>
                <a:tc gridSpan="2">
                  <a:txBody>
                    <a:bodyPr/>
                    <a:lstStyle/>
                    <a:p>
                      <a:r>
                        <a:rPr lang="en-US" sz="1600" dirty="0"/>
                        <a:t>P Watkins</a:t>
                      </a:r>
                    </a:p>
                  </a:txBody>
                  <a:tcPr/>
                </a:tc>
                <a:tc hMerge="1">
                  <a:txBody>
                    <a:bodyPr/>
                    <a:lstStyle/>
                    <a:p>
                      <a:endParaRPr lang="en-US"/>
                    </a:p>
                  </a:txBody>
                  <a:tcPr/>
                </a:tc>
                <a:extLst>
                  <a:ext uri="{0D108BD9-81ED-4DB2-BD59-A6C34878D82A}">
                    <a16:rowId xmlns:a16="http://schemas.microsoft.com/office/drawing/2014/main" val="1110482103"/>
                  </a:ext>
                </a:extLst>
              </a:tr>
              <a:tr h="370840">
                <a:tc>
                  <a:txBody>
                    <a:bodyPr/>
                    <a:lstStyle/>
                    <a:p>
                      <a:r>
                        <a:rPr lang="en-US" sz="1600" dirty="0"/>
                        <a:t>J Currier</a:t>
                      </a:r>
                    </a:p>
                  </a:txBody>
                  <a:tcPr/>
                </a:tc>
                <a:tc>
                  <a:txBody>
                    <a:bodyPr/>
                    <a:lstStyle/>
                    <a:p>
                      <a:r>
                        <a:rPr lang="en-US" sz="1600" dirty="0"/>
                        <a:t>Ml Szarek</a:t>
                      </a:r>
                    </a:p>
                  </a:txBody>
                  <a:tcPr/>
                </a:tc>
                <a:tc>
                  <a:txBody>
                    <a:bodyPr/>
                    <a:lstStyle/>
                    <a:p>
                      <a:endParaRPr lang="en-US" sz="1600" dirty="0"/>
                    </a:p>
                  </a:txBody>
                  <a:tcPr/>
                </a:tc>
                <a:tc gridSpan="2">
                  <a:txBody>
                    <a:bodyPr/>
                    <a:lstStyle/>
                    <a:p>
                      <a:endParaRPr lang="en-US" sz="1600" dirty="0"/>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24234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Safety Overview</a:t>
            </a:r>
          </a:p>
        </p:txBody>
      </p:sp>
      <p:sp>
        <p:nvSpPr>
          <p:cNvPr id="3" name="Slide Number Placeholder 2"/>
          <p:cNvSpPr>
            <a:spLocks noGrp="1"/>
          </p:cNvSpPr>
          <p:nvPr>
            <p:ph type="sldNum" sz="quarter" idx="12"/>
          </p:nvPr>
        </p:nvSpPr>
        <p:spPr/>
        <p:txBody>
          <a:bodyPr/>
          <a:lstStyle/>
          <a:p>
            <a:fld id="{39B1BE3B-C2F6-264F-9323-BF4694FCCE6D}" type="slidenum">
              <a:rPr lang="en-US" smtClean="0"/>
              <a:pPr/>
              <a:t>20</a:t>
            </a:fld>
            <a:endParaRPr lang="en-US" dirty="0"/>
          </a:p>
        </p:txBody>
      </p:sp>
      <p:graphicFrame>
        <p:nvGraphicFramePr>
          <p:cNvPr id="4" name="Content Placeholder 6">
            <a:extLst>
              <a:ext uri="{FF2B5EF4-FFF2-40B4-BE49-F238E27FC236}">
                <a16:creationId xmlns:a16="http://schemas.microsoft.com/office/drawing/2014/main" id="{56ED5A23-4380-47A2-9E1E-C5C09A4B5416}"/>
              </a:ext>
            </a:extLst>
          </p:cNvPr>
          <p:cNvGraphicFramePr>
            <a:graphicFrameLocks/>
          </p:cNvGraphicFramePr>
          <p:nvPr>
            <p:extLst>
              <p:ext uri="{D42A27DB-BD31-4B8C-83A1-F6EECF244321}">
                <p14:modId xmlns:p14="http://schemas.microsoft.com/office/powerpoint/2010/main" val="76331657"/>
              </p:ext>
            </p:extLst>
          </p:nvPr>
        </p:nvGraphicFramePr>
        <p:xfrm>
          <a:off x="228600" y="860391"/>
          <a:ext cx="11734800" cy="5965732"/>
        </p:xfrm>
        <a:graphic>
          <a:graphicData uri="http://schemas.openxmlformats.org/drawingml/2006/table">
            <a:tbl>
              <a:tblPr firstRow="1" firstCol="1" bandRow="1">
                <a:tableStyleId>{3B4B98B0-60AC-42C2-AFA5-B58CD77FA1E5}</a:tableStyleId>
              </a:tblPr>
              <a:tblGrid>
                <a:gridCol w="5235526">
                  <a:extLst>
                    <a:ext uri="{9D8B030D-6E8A-4147-A177-3AD203B41FA5}">
                      <a16:colId xmlns:a16="http://schemas.microsoft.com/office/drawing/2014/main" val="927661449"/>
                    </a:ext>
                  </a:extLst>
                </a:gridCol>
                <a:gridCol w="3249637">
                  <a:extLst>
                    <a:ext uri="{9D8B030D-6E8A-4147-A177-3AD203B41FA5}">
                      <a16:colId xmlns:a16="http://schemas.microsoft.com/office/drawing/2014/main" val="586468002"/>
                    </a:ext>
                  </a:extLst>
                </a:gridCol>
                <a:gridCol w="3249637">
                  <a:extLst>
                    <a:ext uri="{9D8B030D-6E8A-4147-A177-3AD203B41FA5}">
                      <a16:colId xmlns:a16="http://schemas.microsoft.com/office/drawing/2014/main" val="20002"/>
                    </a:ext>
                  </a:extLst>
                </a:gridCol>
              </a:tblGrid>
              <a:tr h="586588">
                <a:tc>
                  <a:txBody>
                    <a:bodyPr/>
                    <a:lstStyle/>
                    <a:p>
                      <a:pPr algn="ctr">
                        <a:lnSpc>
                          <a:spcPct val="100000"/>
                        </a:lnSpc>
                        <a:spcAft>
                          <a:spcPts val="0"/>
                        </a:spcAft>
                      </a:pPr>
                      <a:r>
                        <a:rPr lang="en-GB" sz="1800" dirty="0">
                          <a:effectLst/>
                        </a:rPr>
                        <a:t> Variable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ctr">
                        <a:lnSpc>
                          <a:spcPct val="100000"/>
                        </a:lnSpc>
                        <a:spcAft>
                          <a:spcPts val="0"/>
                        </a:spcAft>
                      </a:pPr>
                      <a:r>
                        <a:rPr lang="en-GB" sz="1800" dirty="0">
                          <a:effectLst/>
                        </a:rPr>
                        <a:t>Apabetalone </a:t>
                      </a:r>
                    </a:p>
                    <a:p>
                      <a:pPr algn="ctr">
                        <a:lnSpc>
                          <a:spcPct val="100000"/>
                        </a:lnSpc>
                        <a:spcAft>
                          <a:spcPts val="0"/>
                        </a:spcAft>
                      </a:pPr>
                      <a:r>
                        <a:rPr lang="en-GB" sz="1800" dirty="0">
                          <a:effectLst/>
                        </a:rPr>
                        <a:t>(n=1212)</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ctr">
                        <a:lnSpc>
                          <a:spcPct val="100000"/>
                        </a:lnSpc>
                        <a:spcAft>
                          <a:spcPts val="0"/>
                        </a:spcAft>
                      </a:pPr>
                      <a:r>
                        <a:rPr lang="en-GB" sz="1800" dirty="0">
                          <a:effectLst/>
                        </a:rPr>
                        <a:t>Placebo </a:t>
                      </a:r>
                    </a:p>
                    <a:p>
                      <a:pPr algn="ctr">
                        <a:lnSpc>
                          <a:spcPct val="100000"/>
                        </a:lnSpc>
                        <a:spcAft>
                          <a:spcPts val="0"/>
                        </a:spcAft>
                      </a:pPr>
                      <a:r>
                        <a:rPr lang="en-GB" sz="1800" dirty="0">
                          <a:effectLst/>
                        </a:rPr>
                        <a:t>(n=1207)</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extLst>
                  <a:ext uri="{0D108BD9-81ED-4DB2-BD59-A6C34878D82A}">
                    <a16:rowId xmlns:a16="http://schemas.microsoft.com/office/drawing/2014/main" val="4121888104"/>
                  </a:ext>
                </a:extLst>
              </a:tr>
              <a:tr h="395947">
                <a:tc>
                  <a:txBody>
                    <a:bodyPr/>
                    <a:lstStyle/>
                    <a:p>
                      <a:pPr>
                        <a:lnSpc>
                          <a:spcPct val="150000"/>
                        </a:lnSpc>
                        <a:spcAft>
                          <a:spcPts val="0"/>
                        </a:spcAft>
                      </a:pPr>
                      <a:r>
                        <a:rPr lang="en-GB" sz="1800" b="0" dirty="0">
                          <a:effectLst/>
                        </a:rPr>
                        <a:t>Adverse events - n (%)</a:t>
                      </a:r>
                      <a:endParaRPr lang="en-CA"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ctr">
                        <a:lnSpc>
                          <a:spcPct val="150000"/>
                        </a:lnSpc>
                        <a:spcAft>
                          <a:spcPts val="0"/>
                        </a:spcAft>
                      </a:pPr>
                      <a:r>
                        <a:rPr lang="en-GB" sz="1800" dirty="0">
                          <a:effectLst/>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ctr">
                        <a:lnSpc>
                          <a:spcPct val="150000"/>
                        </a:lnSpc>
                        <a:spcAft>
                          <a:spcPts val="0"/>
                        </a:spcAft>
                      </a:pPr>
                      <a:r>
                        <a:rPr lang="en-GB" sz="1800" dirty="0">
                          <a:effectLst/>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extLst>
                  <a:ext uri="{0D108BD9-81ED-4DB2-BD59-A6C34878D82A}">
                    <a16:rowId xmlns:a16="http://schemas.microsoft.com/office/drawing/2014/main" val="2579509508"/>
                  </a:ext>
                </a:extLst>
              </a:tr>
              <a:tr h="428220">
                <a:tc>
                  <a:txBody>
                    <a:bodyPr/>
                    <a:lstStyle/>
                    <a:p>
                      <a:pPr>
                        <a:lnSpc>
                          <a:spcPct val="150000"/>
                        </a:lnSpc>
                        <a:spcAft>
                          <a:spcPts val="0"/>
                        </a:spcAft>
                      </a:pPr>
                      <a:r>
                        <a:rPr lang="en-GB" sz="1800" b="0" dirty="0">
                          <a:effectLst/>
                        </a:rPr>
                        <a:t>    Patients with at least one adverse event</a:t>
                      </a:r>
                      <a:endParaRPr lang="en-CA"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ctr">
                        <a:lnSpc>
                          <a:spcPct val="150000"/>
                        </a:lnSpc>
                        <a:spcAft>
                          <a:spcPts val="0"/>
                        </a:spcAft>
                      </a:pPr>
                      <a:r>
                        <a:rPr lang="en-GB" sz="1800" dirty="0">
                          <a:effectLst/>
                        </a:rPr>
                        <a:t>830 (68.5)</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ctr">
                        <a:lnSpc>
                          <a:spcPct val="150000"/>
                        </a:lnSpc>
                        <a:spcAft>
                          <a:spcPts val="0"/>
                        </a:spcAft>
                      </a:pPr>
                      <a:r>
                        <a:rPr lang="en-GB" sz="1800" dirty="0">
                          <a:effectLst/>
                        </a:rPr>
                        <a:t>820 (67.9)</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extLst>
                  <a:ext uri="{0D108BD9-81ED-4DB2-BD59-A6C34878D82A}">
                    <a16:rowId xmlns:a16="http://schemas.microsoft.com/office/drawing/2014/main" val="3621715844"/>
                  </a:ext>
                </a:extLst>
              </a:tr>
              <a:tr h="424644">
                <a:tc>
                  <a:txBody>
                    <a:bodyPr/>
                    <a:lstStyle/>
                    <a:p>
                      <a:pPr lvl="1">
                        <a:lnSpc>
                          <a:spcPct val="150000"/>
                        </a:lnSpc>
                        <a:spcAft>
                          <a:spcPts val="0"/>
                        </a:spcAft>
                      </a:pPr>
                      <a:r>
                        <a:rPr lang="en-CA" sz="1800" b="0" dirty="0">
                          <a:effectLst/>
                        </a:rPr>
                        <a:t>Adverse event leading to discontinuation</a:t>
                      </a:r>
                      <a:endParaRPr lang="en-CA" sz="1800" b="0" dirty="0">
                        <a:effectLst/>
                        <a:latin typeface="+mn-lt"/>
                        <a:ea typeface="Calibri" panose="020F0502020204030204" pitchFamily="34" charset="0"/>
                        <a:cs typeface="Times New Roman" panose="02020603050405020304" pitchFamily="18" charset="0"/>
                      </a:endParaRPr>
                    </a:p>
                  </a:txBody>
                  <a:tcPr marL="20981" marR="20981" marT="0" marB="0" anchor="ctr"/>
                </a:tc>
                <a:tc>
                  <a:txBody>
                    <a:bodyPr/>
                    <a:lstStyle/>
                    <a:p>
                      <a:pPr algn="ctr">
                        <a:lnSpc>
                          <a:spcPct val="150000"/>
                        </a:lnSpc>
                        <a:spcAft>
                          <a:spcPts val="0"/>
                        </a:spcAft>
                      </a:pPr>
                      <a:r>
                        <a:rPr lang="en-CA" sz="1800" dirty="0">
                          <a:effectLst/>
                        </a:rPr>
                        <a:t>114 (9.4)</a:t>
                      </a:r>
                      <a:endParaRPr lang="en-CA" sz="1800" dirty="0">
                        <a:effectLst/>
                        <a:latin typeface="+mn-lt"/>
                        <a:ea typeface="Calibri" panose="020F0502020204030204" pitchFamily="34" charset="0"/>
                        <a:cs typeface="Times New Roman" panose="02020603050405020304" pitchFamily="18" charset="0"/>
                      </a:endParaRPr>
                    </a:p>
                  </a:txBody>
                  <a:tcPr marL="20981" marR="20981" marT="0" marB="0" anchor="ctr"/>
                </a:tc>
                <a:tc>
                  <a:txBody>
                    <a:bodyPr/>
                    <a:lstStyle/>
                    <a:p>
                      <a:pPr algn="ctr">
                        <a:lnSpc>
                          <a:spcPct val="150000"/>
                        </a:lnSpc>
                        <a:spcAft>
                          <a:spcPts val="0"/>
                        </a:spcAft>
                      </a:pPr>
                      <a:r>
                        <a:rPr lang="en-CA" sz="1800" dirty="0">
                          <a:effectLst/>
                        </a:rPr>
                        <a:t>69 (5.7)</a:t>
                      </a:r>
                      <a:endParaRPr lang="en-CA" sz="1800" dirty="0">
                        <a:effectLst/>
                        <a:latin typeface="+mn-lt"/>
                        <a:ea typeface="Calibri" panose="020F0502020204030204" pitchFamily="34" charset="0"/>
                        <a:cs typeface="Times New Roman" panose="02020603050405020304" pitchFamily="18" charset="0"/>
                      </a:endParaRPr>
                    </a:p>
                  </a:txBody>
                  <a:tcPr marL="20981" marR="20981" marT="0" marB="0" anchor="ctr"/>
                </a:tc>
                <a:extLst>
                  <a:ext uri="{0D108BD9-81ED-4DB2-BD59-A6C34878D82A}">
                    <a16:rowId xmlns:a16="http://schemas.microsoft.com/office/drawing/2014/main" val="10003"/>
                  </a:ext>
                </a:extLst>
              </a:tr>
              <a:tr h="395947">
                <a:tc>
                  <a:txBody>
                    <a:bodyPr/>
                    <a:lstStyle/>
                    <a:p>
                      <a:pPr>
                        <a:lnSpc>
                          <a:spcPct val="150000"/>
                        </a:lnSpc>
                        <a:spcAft>
                          <a:spcPts val="0"/>
                        </a:spcAft>
                      </a:pPr>
                      <a:r>
                        <a:rPr lang="en-GB" sz="1800" b="0" dirty="0">
                          <a:effectLst/>
                        </a:rPr>
                        <a:t>Serious adverse events – n (%)</a:t>
                      </a:r>
                      <a:endParaRPr lang="en-CA"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ctr">
                        <a:lnSpc>
                          <a:spcPct val="150000"/>
                        </a:lnSpc>
                        <a:spcAft>
                          <a:spcPts val="0"/>
                        </a:spcAft>
                      </a:pPr>
                      <a:r>
                        <a:rPr lang="en-GB" sz="1800" dirty="0">
                          <a:effectLst/>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ctr">
                        <a:lnSpc>
                          <a:spcPct val="150000"/>
                        </a:lnSpc>
                        <a:spcAft>
                          <a:spcPts val="0"/>
                        </a:spcAft>
                      </a:pPr>
                      <a:r>
                        <a:rPr lang="en-GB" sz="1800" dirty="0">
                          <a:effectLst/>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extLst>
                  <a:ext uri="{0D108BD9-81ED-4DB2-BD59-A6C34878D82A}">
                    <a16:rowId xmlns:a16="http://schemas.microsoft.com/office/drawing/2014/main" val="1216765820"/>
                  </a:ext>
                </a:extLst>
              </a:tr>
              <a:tr h="395947">
                <a:tc>
                  <a:txBody>
                    <a:bodyPr/>
                    <a:lstStyle/>
                    <a:p>
                      <a:pPr>
                        <a:lnSpc>
                          <a:spcPct val="150000"/>
                        </a:lnSpc>
                        <a:spcAft>
                          <a:spcPts val="0"/>
                        </a:spcAft>
                      </a:pPr>
                      <a:r>
                        <a:rPr lang="en-GB" sz="1800" b="0" dirty="0">
                          <a:effectLst/>
                        </a:rPr>
                        <a:t>    Patients with at least one SAE   </a:t>
                      </a:r>
                      <a:endParaRPr lang="en-CA"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ctr">
                        <a:lnSpc>
                          <a:spcPct val="150000"/>
                        </a:lnSpc>
                        <a:spcAft>
                          <a:spcPts val="0"/>
                        </a:spcAft>
                      </a:pPr>
                      <a:r>
                        <a:rPr lang="en-GB" sz="1800" dirty="0">
                          <a:effectLst/>
                        </a:rPr>
                        <a:t>354 (29.2)</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ctr">
                        <a:lnSpc>
                          <a:spcPct val="150000"/>
                        </a:lnSpc>
                        <a:spcAft>
                          <a:spcPts val="0"/>
                        </a:spcAft>
                      </a:pPr>
                      <a:r>
                        <a:rPr lang="en-GB" sz="1800" dirty="0">
                          <a:effectLst/>
                        </a:rPr>
                        <a:t>339 (28.1)</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extLst>
                  <a:ext uri="{0D108BD9-81ED-4DB2-BD59-A6C34878D82A}">
                    <a16:rowId xmlns:a16="http://schemas.microsoft.com/office/drawing/2014/main" val="1599051574"/>
                  </a:ext>
                </a:extLst>
              </a:tr>
              <a:tr h="395947">
                <a:tc>
                  <a:txBody>
                    <a:bodyPr/>
                    <a:lstStyle/>
                    <a:p>
                      <a:pPr>
                        <a:lnSpc>
                          <a:spcPct val="150000"/>
                        </a:lnSpc>
                        <a:spcAft>
                          <a:spcPts val="0"/>
                        </a:spcAft>
                      </a:pPr>
                      <a:r>
                        <a:rPr lang="en-GB" sz="1800" b="0" dirty="0">
                          <a:effectLst/>
                        </a:rPr>
                        <a:t>    Death</a:t>
                      </a:r>
                      <a:endParaRPr lang="en-CA"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ctr">
                        <a:lnSpc>
                          <a:spcPct val="150000"/>
                        </a:lnSpc>
                        <a:spcAft>
                          <a:spcPts val="0"/>
                        </a:spcAft>
                      </a:pPr>
                      <a:r>
                        <a:rPr lang="en-GB" sz="1800" dirty="0">
                          <a:effectLst/>
                        </a:rPr>
                        <a:t>61 (5.0)</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ctr">
                        <a:lnSpc>
                          <a:spcPct val="150000"/>
                        </a:lnSpc>
                        <a:spcAft>
                          <a:spcPts val="0"/>
                        </a:spcAft>
                      </a:pPr>
                      <a:r>
                        <a:rPr lang="en-GB" sz="1800" dirty="0">
                          <a:effectLst/>
                        </a:rPr>
                        <a:t>72 (6.0)</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extLst>
                  <a:ext uri="{0D108BD9-81ED-4DB2-BD59-A6C34878D82A}">
                    <a16:rowId xmlns:a16="http://schemas.microsoft.com/office/drawing/2014/main" val="842995764"/>
                  </a:ext>
                </a:extLst>
              </a:tr>
              <a:tr h="395947">
                <a:tc>
                  <a:txBody>
                    <a:bodyPr/>
                    <a:lstStyle/>
                    <a:p>
                      <a:pPr>
                        <a:lnSpc>
                          <a:spcPct val="150000"/>
                        </a:lnSpc>
                        <a:spcAft>
                          <a:spcPts val="0"/>
                        </a:spcAft>
                      </a:pPr>
                      <a:r>
                        <a:rPr lang="en-GB" sz="1800" b="0" dirty="0">
                          <a:effectLst/>
                        </a:rPr>
                        <a:t>    Cardiovascular deaths</a:t>
                      </a:r>
                      <a:endParaRPr lang="en-CA"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ctr">
                        <a:lnSpc>
                          <a:spcPct val="150000"/>
                        </a:lnSpc>
                        <a:spcAft>
                          <a:spcPts val="0"/>
                        </a:spcAft>
                      </a:pPr>
                      <a:r>
                        <a:rPr lang="en-GB" sz="1800" dirty="0">
                          <a:effectLst/>
                        </a:rPr>
                        <a:t>34 (2.8)</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ctr">
                        <a:lnSpc>
                          <a:spcPct val="150000"/>
                        </a:lnSpc>
                        <a:spcAft>
                          <a:spcPts val="0"/>
                        </a:spcAft>
                      </a:pPr>
                      <a:r>
                        <a:rPr lang="en-GB" sz="1800" dirty="0">
                          <a:effectLst/>
                        </a:rPr>
                        <a:t>42 (3.5)</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extLst>
                  <a:ext uri="{0D108BD9-81ED-4DB2-BD59-A6C34878D82A}">
                    <a16:rowId xmlns:a16="http://schemas.microsoft.com/office/drawing/2014/main" val="1961456248"/>
                  </a:ext>
                </a:extLst>
              </a:tr>
              <a:tr h="395947">
                <a:tc>
                  <a:txBody>
                    <a:bodyPr/>
                    <a:lstStyle/>
                    <a:p>
                      <a:pPr>
                        <a:lnSpc>
                          <a:spcPct val="150000"/>
                        </a:lnSpc>
                        <a:spcAft>
                          <a:spcPts val="0"/>
                        </a:spcAft>
                      </a:pPr>
                      <a:r>
                        <a:rPr lang="en-GB" sz="1800" b="0" dirty="0">
                          <a:effectLst/>
                        </a:rPr>
                        <a:t>Liver Function </a:t>
                      </a:r>
                      <a:endParaRPr lang="en-CA"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ctr">
                        <a:lnSpc>
                          <a:spcPct val="150000"/>
                        </a:lnSpc>
                        <a:spcAft>
                          <a:spcPts val="0"/>
                        </a:spcAft>
                      </a:pPr>
                      <a:r>
                        <a:rPr lang="en-GB" sz="1800" dirty="0">
                          <a:effectLst/>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ctr">
                        <a:lnSpc>
                          <a:spcPct val="150000"/>
                        </a:lnSpc>
                        <a:spcAft>
                          <a:spcPts val="0"/>
                        </a:spcAft>
                      </a:pPr>
                      <a:r>
                        <a:rPr lang="en-GB" sz="1800" dirty="0">
                          <a:effectLst/>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extLst>
                  <a:ext uri="{0D108BD9-81ED-4DB2-BD59-A6C34878D82A}">
                    <a16:rowId xmlns:a16="http://schemas.microsoft.com/office/drawing/2014/main" val="3909119160"/>
                  </a:ext>
                </a:extLst>
              </a:tr>
              <a:tr h="395947">
                <a:tc>
                  <a:txBody>
                    <a:bodyPr/>
                    <a:lstStyle/>
                    <a:p>
                      <a:pPr>
                        <a:lnSpc>
                          <a:spcPct val="150000"/>
                        </a:lnSpc>
                        <a:spcAft>
                          <a:spcPts val="0"/>
                        </a:spcAft>
                      </a:pPr>
                      <a:r>
                        <a:rPr lang="en-GB" sz="1800" b="0" dirty="0">
                          <a:effectLst/>
                        </a:rPr>
                        <a:t>     ALT &gt;3x ULN</a:t>
                      </a:r>
                      <a:endParaRPr lang="en-CA"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ctr">
                        <a:lnSpc>
                          <a:spcPct val="150000"/>
                        </a:lnSpc>
                        <a:spcAft>
                          <a:spcPts val="0"/>
                        </a:spcAft>
                      </a:pPr>
                      <a:r>
                        <a:rPr lang="en-GB" sz="1800" dirty="0">
                          <a:effectLst/>
                        </a:rPr>
                        <a:t>78 (6.4)</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ctr">
                        <a:lnSpc>
                          <a:spcPct val="150000"/>
                        </a:lnSpc>
                        <a:spcAft>
                          <a:spcPts val="0"/>
                        </a:spcAft>
                      </a:pPr>
                      <a:r>
                        <a:rPr lang="en-GB" sz="1800" dirty="0">
                          <a:effectLst/>
                        </a:rPr>
                        <a:t>18 (1.5)</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extLst>
                  <a:ext uri="{0D108BD9-81ED-4DB2-BD59-A6C34878D82A}">
                    <a16:rowId xmlns:a16="http://schemas.microsoft.com/office/drawing/2014/main" val="4210404257"/>
                  </a:ext>
                </a:extLst>
              </a:tr>
              <a:tr h="395947">
                <a:tc>
                  <a:txBody>
                    <a:bodyPr/>
                    <a:lstStyle/>
                    <a:p>
                      <a:pPr>
                        <a:lnSpc>
                          <a:spcPct val="150000"/>
                        </a:lnSpc>
                        <a:spcAft>
                          <a:spcPts val="0"/>
                        </a:spcAft>
                      </a:pPr>
                      <a:r>
                        <a:rPr lang="en-GB" sz="1800" b="0" dirty="0">
                          <a:effectLst/>
                        </a:rPr>
                        <a:t>     ALT &gt;5x ULN</a:t>
                      </a:r>
                      <a:endParaRPr lang="en-CA"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ctr">
                        <a:lnSpc>
                          <a:spcPct val="150000"/>
                        </a:lnSpc>
                        <a:spcAft>
                          <a:spcPts val="0"/>
                        </a:spcAft>
                      </a:pPr>
                      <a:r>
                        <a:rPr lang="en-GB" sz="1800" dirty="0">
                          <a:effectLst/>
                        </a:rPr>
                        <a:t>40 (3.3)</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ctr">
                        <a:lnSpc>
                          <a:spcPct val="150000"/>
                        </a:lnSpc>
                        <a:spcAft>
                          <a:spcPts val="0"/>
                        </a:spcAft>
                      </a:pPr>
                      <a:r>
                        <a:rPr lang="en-GB" sz="1800" dirty="0">
                          <a:effectLst/>
                        </a:rPr>
                        <a:t>9 (0.7)</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extLst>
                  <a:ext uri="{0D108BD9-81ED-4DB2-BD59-A6C34878D82A}">
                    <a16:rowId xmlns:a16="http://schemas.microsoft.com/office/drawing/2014/main" val="3989527578"/>
                  </a:ext>
                </a:extLst>
              </a:tr>
              <a:tr h="395947">
                <a:tc>
                  <a:txBody>
                    <a:bodyPr/>
                    <a:lstStyle/>
                    <a:p>
                      <a:pPr>
                        <a:lnSpc>
                          <a:spcPct val="150000"/>
                        </a:lnSpc>
                        <a:spcAft>
                          <a:spcPts val="0"/>
                        </a:spcAft>
                      </a:pPr>
                      <a:r>
                        <a:rPr lang="en-GB" sz="1800" b="0" dirty="0">
                          <a:effectLst/>
                        </a:rPr>
                        <a:t>     Bilirubin &gt;2x ULN</a:t>
                      </a:r>
                      <a:endParaRPr lang="en-CA"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ctr">
                        <a:lnSpc>
                          <a:spcPct val="150000"/>
                        </a:lnSpc>
                        <a:spcAft>
                          <a:spcPts val="0"/>
                        </a:spcAft>
                      </a:pPr>
                      <a:r>
                        <a:rPr lang="en-GB" sz="1800" dirty="0">
                          <a:effectLst/>
                        </a:rPr>
                        <a:t>7 (0.6)</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ctr">
                        <a:lnSpc>
                          <a:spcPct val="150000"/>
                        </a:lnSpc>
                        <a:spcAft>
                          <a:spcPts val="0"/>
                        </a:spcAft>
                      </a:pPr>
                      <a:r>
                        <a:rPr lang="en-GB" sz="1800" dirty="0">
                          <a:effectLst/>
                        </a:rPr>
                        <a:t>9 (0.7)</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extLst>
                  <a:ext uri="{0D108BD9-81ED-4DB2-BD59-A6C34878D82A}">
                    <a16:rowId xmlns:a16="http://schemas.microsoft.com/office/drawing/2014/main" val="298911342"/>
                  </a:ext>
                </a:extLst>
              </a:tr>
              <a:tr h="395947">
                <a:tc>
                  <a:txBody>
                    <a:bodyPr/>
                    <a:lstStyle/>
                    <a:p>
                      <a:pPr>
                        <a:lnSpc>
                          <a:spcPct val="150000"/>
                        </a:lnSpc>
                        <a:spcAft>
                          <a:spcPts val="0"/>
                        </a:spcAft>
                      </a:pPr>
                      <a:r>
                        <a:rPr lang="en-GB" sz="1800" b="0" dirty="0">
                          <a:effectLst/>
                        </a:rPr>
                        <a:t>     </a:t>
                      </a:r>
                      <a:r>
                        <a:rPr lang="en-GB" sz="1800" b="0" dirty="0" err="1">
                          <a:effectLst/>
                        </a:rPr>
                        <a:t>Hy’s</a:t>
                      </a:r>
                      <a:r>
                        <a:rPr lang="en-GB" sz="1800" b="0" dirty="0">
                          <a:effectLst/>
                        </a:rPr>
                        <a:t> law</a:t>
                      </a:r>
                      <a:endParaRPr lang="en-CA"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ctr">
                        <a:lnSpc>
                          <a:spcPct val="150000"/>
                        </a:lnSpc>
                        <a:spcAft>
                          <a:spcPts val="0"/>
                        </a:spcAft>
                      </a:pPr>
                      <a:r>
                        <a:rPr lang="en-GB" sz="1800" dirty="0">
                          <a:effectLst/>
                        </a:rPr>
                        <a:t>0</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ctr">
                        <a:lnSpc>
                          <a:spcPct val="150000"/>
                        </a:lnSpc>
                        <a:spcAft>
                          <a:spcPts val="0"/>
                        </a:spcAft>
                      </a:pPr>
                      <a:r>
                        <a:rPr lang="en-GB" sz="1800" dirty="0">
                          <a:effectLst/>
                        </a:rPr>
                        <a:t>0</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extLst>
                  <a:ext uri="{0D108BD9-81ED-4DB2-BD59-A6C34878D82A}">
                    <a16:rowId xmlns:a16="http://schemas.microsoft.com/office/drawing/2014/main" val="2604183602"/>
                  </a:ext>
                </a:extLst>
              </a:tr>
              <a:tr h="23483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800" b="0" dirty="0">
                          <a:effectLst/>
                        </a:rPr>
                        <a:t>     Discontinuation due to LFT elevation – n (%)</a:t>
                      </a:r>
                      <a:endParaRPr lang="en-CA"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1800" dirty="0">
                          <a:effectLst/>
                        </a:rPr>
                        <a:t>35 (2.9)</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1800" dirty="0">
                          <a:effectLst/>
                        </a:rPr>
                        <a:t>11 (0.9)</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extLst>
                  <a:ext uri="{0D108BD9-81ED-4DB2-BD59-A6C34878D82A}">
                    <a16:rowId xmlns:a16="http://schemas.microsoft.com/office/drawing/2014/main" val="4126269591"/>
                  </a:ext>
                </a:extLst>
              </a:tr>
            </a:tbl>
          </a:graphicData>
        </a:graphic>
      </p:graphicFrame>
      <p:sp>
        <p:nvSpPr>
          <p:cNvPr id="5" name="Rectangle 4"/>
          <p:cNvSpPr/>
          <p:nvPr/>
        </p:nvSpPr>
        <p:spPr>
          <a:xfrm>
            <a:off x="220744" y="4800600"/>
            <a:ext cx="11506200" cy="20574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448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BETonMACE</a:t>
            </a:r>
            <a:r>
              <a:rPr lang="en-US" b="1" dirty="0"/>
              <a:t> Summary</a:t>
            </a:r>
          </a:p>
        </p:txBody>
      </p:sp>
      <p:sp>
        <p:nvSpPr>
          <p:cNvPr id="3" name="Content Placeholder 2"/>
          <p:cNvSpPr>
            <a:spLocks noGrp="1"/>
          </p:cNvSpPr>
          <p:nvPr>
            <p:ph idx="1"/>
          </p:nvPr>
        </p:nvSpPr>
        <p:spPr>
          <a:xfrm>
            <a:off x="677411" y="1295400"/>
            <a:ext cx="10676388" cy="5029200"/>
          </a:xfrm>
        </p:spPr>
        <p:txBody>
          <a:bodyPr>
            <a:noAutofit/>
          </a:bodyPr>
          <a:lstStyle/>
          <a:p>
            <a:pPr>
              <a:spcBef>
                <a:spcPts val="1200"/>
              </a:spcBef>
            </a:pPr>
            <a:r>
              <a:rPr lang="en-US" sz="2400" dirty="0" err="1"/>
              <a:t>Apabetalone</a:t>
            </a:r>
            <a:r>
              <a:rPr lang="en-US" sz="2400" dirty="0"/>
              <a:t> did not have a significant effect on incidence of the primary endpoint (CV death, non-fatal MI or stroke)</a:t>
            </a:r>
          </a:p>
          <a:p>
            <a:pPr lvl="1">
              <a:spcBef>
                <a:spcPts val="1200"/>
              </a:spcBef>
            </a:pPr>
            <a:r>
              <a:rPr lang="en-US" sz="1800" dirty="0"/>
              <a:t>Observed event rate in placebo group (9.7%) was somewhat lower than anticipated (10.5%) at 18 months</a:t>
            </a:r>
          </a:p>
          <a:p>
            <a:pPr lvl="1">
              <a:spcBef>
                <a:spcPts val="1200"/>
              </a:spcBef>
            </a:pPr>
            <a:r>
              <a:rPr lang="en-US" sz="1800" dirty="0"/>
              <a:t>Study was powered on a 30% reduction in risk of primary endpoint, and was underpowered to detect a smaller difference in events  </a:t>
            </a:r>
          </a:p>
          <a:p>
            <a:pPr>
              <a:spcBef>
                <a:spcPts val="1200"/>
              </a:spcBef>
            </a:pPr>
            <a:r>
              <a:rPr lang="en-US" sz="2400" dirty="0" err="1"/>
              <a:t>Apabetalone</a:t>
            </a:r>
            <a:r>
              <a:rPr lang="en-US" sz="2400" dirty="0"/>
              <a:t> was generally well tolerated with an overall incidence of adverse events similar to that in the placebo group. However, discontinuation of treatment due to elevated liver function tests was more frequent with </a:t>
            </a:r>
            <a:r>
              <a:rPr lang="en-US" sz="2400" dirty="0" err="1"/>
              <a:t>apabetalone</a:t>
            </a:r>
            <a:r>
              <a:rPr lang="en-US" sz="2400" dirty="0"/>
              <a:t>.</a:t>
            </a:r>
          </a:p>
          <a:p>
            <a:pPr>
              <a:spcBef>
                <a:spcPts val="1200"/>
              </a:spcBef>
            </a:pPr>
            <a:endParaRPr lang="en-US" sz="2000" dirty="0"/>
          </a:p>
        </p:txBody>
      </p:sp>
      <p:sp>
        <p:nvSpPr>
          <p:cNvPr id="4" name="Slide Number Placeholder 3"/>
          <p:cNvSpPr>
            <a:spLocks noGrp="1"/>
          </p:cNvSpPr>
          <p:nvPr>
            <p:ph type="sldNum" sz="quarter" idx="12"/>
          </p:nvPr>
        </p:nvSpPr>
        <p:spPr/>
        <p:txBody>
          <a:bodyPr/>
          <a:lstStyle/>
          <a:p>
            <a:fld id="{39B1BE3B-C2F6-264F-9323-BF4694FCCE6D}" type="slidenum">
              <a:rPr lang="en-US" smtClean="0"/>
              <a:pPr/>
              <a:t>21</a:t>
            </a:fld>
            <a:endParaRPr lang="en-US" dirty="0"/>
          </a:p>
        </p:txBody>
      </p:sp>
    </p:spTree>
    <p:extLst>
      <p:ext uri="{BB962C8B-B14F-4D97-AF65-F5344CB8AC3E}">
        <p14:creationId xmlns:p14="http://schemas.microsoft.com/office/powerpoint/2010/main" val="118957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BETonMACE</a:t>
            </a:r>
            <a:r>
              <a:rPr lang="en-US" b="1" dirty="0"/>
              <a:t> Conclusions</a:t>
            </a:r>
          </a:p>
        </p:txBody>
      </p:sp>
      <p:sp>
        <p:nvSpPr>
          <p:cNvPr id="3" name="Content Placeholder 2"/>
          <p:cNvSpPr>
            <a:spLocks noGrp="1"/>
          </p:cNvSpPr>
          <p:nvPr>
            <p:ph idx="1"/>
          </p:nvPr>
        </p:nvSpPr>
        <p:spPr/>
        <p:txBody>
          <a:bodyPr/>
          <a:lstStyle/>
          <a:p>
            <a:pPr>
              <a:spcBef>
                <a:spcPts val="1200"/>
              </a:spcBef>
            </a:pPr>
            <a:r>
              <a:rPr lang="en-US" sz="2400" dirty="0"/>
              <a:t>First cardiovascular outcomes trial assessing the potential of epigenetic modification with BET protein inhibition shows promise</a:t>
            </a:r>
          </a:p>
          <a:p>
            <a:pPr>
              <a:spcBef>
                <a:spcPts val="1200"/>
              </a:spcBef>
            </a:pPr>
            <a:r>
              <a:rPr lang="en-US" sz="2400" dirty="0"/>
              <a:t>Favorable trends were observed for the primary endpoint and key components except stroke with a nominal difference in heart failure hospitalization </a:t>
            </a:r>
          </a:p>
          <a:p>
            <a:pPr>
              <a:spcBef>
                <a:spcPts val="1200"/>
              </a:spcBef>
            </a:pPr>
            <a:r>
              <a:rPr lang="en-US" sz="2400" dirty="0"/>
              <a:t>Further studies of this approach are warranted</a:t>
            </a:r>
          </a:p>
          <a:p>
            <a:endParaRPr lang="en-US" dirty="0"/>
          </a:p>
        </p:txBody>
      </p:sp>
      <p:sp>
        <p:nvSpPr>
          <p:cNvPr id="4" name="Slide Number Placeholder 3"/>
          <p:cNvSpPr>
            <a:spLocks noGrp="1"/>
          </p:cNvSpPr>
          <p:nvPr>
            <p:ph type="sldNum" sz="quarter" idx="12"/>
          </p:nvPr>
        </p:nvSpPr>
        <p:spPr/>
        <p:txBody>
          <a:bodyPr/>
          <a:lstStyle/>
          <a:p>
            <a:fld id="{39B1BE3B-C2F6-264F-9323-BF4694FCCE6D}" type="slidenum">
              <a:rPr lang="en-US" smtClean="0"/>
              <a:pPr/>
              <a:t>22</a:t>
            </a:fld>
            <a:endParaRPr lang="en-US" dirty="0"/>
          </a:p>
        </p:txBody>
      </p:sp>
    </p:spTree>
    <p:extLst>
      <p:ext uri="{BB962C8B-B14F-4D97-AF65-F5344CB8AC3E}">
        <p14:creationId xmlns:p14="http://schemas.microsoft.com/office/powerpoint/2010/main" val="92923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BETonMACE</a:t>
            </a:r>
            <a:r>
              <a:rPr lang="en-US" b="1" dirty="0"/>
              <a:t>: Acknowledgements</a:t>
            </a:r>
          </a:p>
        </p:txBody>
      </p:sp>
      <p:sp>
        <p:nvSpPr>
          <p:cNvPr id="4" name="Slide Number Placeholder 3"/>
          <p:cNvSpPr>
            <a:spLocks noGrp="1"/>
          </p:cNvSpPr>
          <p:nvPr>
            <p:ph type="sldNum" sz="quarter" idx="12"/>
          </p:nvPr>
        </p:nvSpPr>
        <p:spPr/>
        <p:txBody>
          <a:bodyPr/>
          <a:lstStyle/>
          <a:p>
            <a:fld id="{39B1BE3B-C2F6-264F-9323-BF4694FCCE6D}" type="slidenum">
              <a:rPr lang="en-US" smtClean="0"/>
              <a:pPr/>
              <a:t>3</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751879082"/>
              </p:ext>
            </p:extLst>
          </p:nvPr>
        </p:nvGraphicFramePr>
        <p:xfrm>
          <a:off x="3263900" y="1600200"/>
          <a:ext cx="5651500" cy="4815840"/>
        </p:xfrm>
        <a:graphic>
          <a:graphicData uri="http://schemas.openxmlformats.org/drawingml/2006/table">
            <a:tbl>
              <a:tblPr firstRow="1" bandRow="1">
                <a:tableStyleId>{3B4B98B0-60AC-42C2-AFA5-B58CD77FA1E5}</a:tableStyleId>
              </a:tblPr>
              <a:tblGrid>
                <a:gridCol w="1887309">
                  <a:extLst>
                    <a:ext uri="{9D8B030D-6E8A-4147-A177-3AD203B41FA5}">
                      <a16:colId xmlns:a16="http://schemas.microsoft.com/office/drawing/2014/main" val="20000"/>
                    </a:ext>
                  </a:extLst>
                </a:gridCol>
                <a:gridCol w="3764191">
                  <a:extLst>
                    <a:ext uri="{9D8B030D-6E8A-4147-A177-3AD203B41FA5}">
                      <a16:colId xmlns:a16="http://schemas.microsoft.com/office/drawing/2014/main" val="20001"/>
                    </a:ext>
                  </a:extLst>
                </a:gridCol>
              </a:tblGrid>
              <a:tr h="316763">
                <a:tc>
                  <a:txBody>
                    <a:bodyPr/>
                    <a:lstStyle/>
                    <a:p>
                      <a:r>
                        <a:rPr lang="en-US" dirty="0"/>
                        <a:t>Country</a:t>
                      </a:r>
                    </a:p>
                  </a:txBody>
                  <a:tcPr/>
                </a:tc>
                <a:tc>
                  <a:txBody>
                    <a:bodyPr/>
                    <a:lstStyle/>
                    <a:p>
                      <a:r>
                        <a:rPr lang="en-US" dirty="0"/>
                        <a:t>National Lead Investigator(s)</a:t>
                      </a:r>
                    </a:p>
                  </a:txBody>
                  <a:tcPr/>
                </a:tc>
                <a:extLst>
                  <a:ext uri="{0D108BD9-81ED-4DB2-BD59-A6C34878D82A}">
                    <a16:rowId xmlns:a16="http://schemas.microsoft.com/office/drawing/2014/main" val="10000"/>
                  </a:ext>
                </a:extLst>
              </a:tr>
              <a:tr h="370840">
                <a:tc>
                  <a:txBody>
                    <a:bodyPr/>
                    <a:lstStyle/>
                    <a:p>
                      <a:r>
                        <a:rPr lang="en-US" dirty="0"/>
                        <a:t>Argentina</a:t>
                      </a:r>
                    </a:p>
                  </a:txBody>
                  <a:tcPr/>
                </a:tc>
                <a:tc>
                  <a:txBody>
                    <a:bodyPr/>
                    <a:lstStyle/>
                    <a:p>
                      <a:r>
                        <a:rPr lang="en-US" dirty="0"/>
                        <a:t>A.</a:t>
                      </a:r>
                      <a:r>
                        <a:rPr lang="en-US" baseline="0" dirty="0"/>
                        <a:t> </a:t>
                      </a:r>
                      <a:r>
                        <a:rPr lang="en-US" baseline="0" dirty="0" err="1"/>
                        <a:t>Lroenzatti</a:t>
                      </a:r>
                      <a:r>
                        <a:rPr lang="en-US" baseline="0" dirty="0"/>
                        <a:t>, M. </a:t>
                      </a:r>
                      <a:r>
                        <a:rPr lang="en-US" baseline="0" dirty="0" err="1"/>
                        <a:t>Vico</a:t>
                      </a:r>
                      <a:endParaRPr lang="en-US" dirty="0"/>
                    </a:p>
                  </a:txBody>
                  <a:tcPr/>
                </a:tc>
                <a:extLst>
                  <a:ext uri="{0D108BD9-81ED-4DB2-BD59-A6C34878D82A}">
                    <a16:rowId xmlns:a16="http://schemas.microsoft.com/office/drawing/2014/main" val="10001"/>
                  </a:ext>
                </a:extLst>
              </a:tr>
              <a:tr h="370840">
                <a:tc>
                  <a:txBody>
                    <a:bodyPr/>
                    <a:lstStyle/>
                    <a:p>
                      <a:r>
                        <a:rPr lang="en-US" dirty="0"/>
                        <a:t>Bulgaria</a:t>
                      </a:r>
                    </a:p>
                  </a:txBody>
                  <a:tcPr/>
                </a:tc>
                <a:tc>
                  <a:txBody>
                    <a:bodyPr/>
                    <a:lstStyle/>
                    <a:p>
                      <a:r>
                        <a:rPr lang="en-US" dirty="0"/>
                        <a:t>M. </a:t>
                      </a:r>
                      <a:r>
                        <a:rPr lang="en-US" dirty="0" err="1"/>
                        <a:t>Milanova</a:t>
                      </a:r>
                      <a:endParaRPr lang="en-US" dirty="0"/>
                    </a:p>
                  </a:txBody>
                  <a:tcPr/>
                </a:tc>
                <a:extLst>
                  <a:ext uri="{0D108BD9-81ED-4DB2-BD59-A6C34878D82A}">
                    <a16:rowId xmlns:a16="http://schemas.microsoft.com/office/drawing/2014/main" val="10002"/>
                  </a:ext>
                </a:extLst>
              </a:tr>
              <a:tr h="370840">
                <a:tc>
                  <a:txBody>
                    <a:bodyPr/>
                    <a:lstStyle/>
                    <a:p>
                      <a:r>
                        <a:rPr lang="en-US" dirty="0"/>
                        <a:t>Croatia</a:t>
                      </a:r>
                    </a:p>
                  </a:txBody>
                  <a:tcPr/>
                </a:tc>
                <a:tc>
                  <a:txBody>
                    <a:bodyPr/>
                    <a:lstStyle/>
                    <a:p>
                      <a:r>
                        <a:rPr lang="en-US" dirty="0"/>
                        <a:t>Z.</a:t>
                      </a:r>
                      <a:r>
                        <a:rPr lang="en-US" baseline="0" dirty="0"/>
                        <a:t> </a:t>
                      </a:r>
                      <a:r>
                        <a:rPr lang="en-US" baseline="0" dirty="0" err="1"/>
                        <a:t>Popovic</a:t>
                      </a:r>
                      <a:r>
                        <a:rPr lang="en-US" baseline="0" dirty="0"/>
                        <a:t>, G. </a:t>
                      </a:r>
                      <a:r>
                        <a:rPr lang="en-US" baseline="0" dirty="0" err="1"/>
                        <a:t>Melicevic</a:t>
                      </a:r>
                      <a:endParaRPr lang="en-US" dirty="0"/>
                    </a:p>
                  </a:txBody>
                  <a:tcPr/>
                </a:tc>
                <a:extLst>
                  <a:ext uri="{0D108BD9-81ED-4DB2-BD59-A6C34878D82A}">
                    <a16:rowId xmlns:a16="http://schemas.microsoft.com/office/drawing/2014/main" val="10003"/>
                  </a:ext>
                </a:extLst>
              </a:tr>
              <a:tr h="370840">
                <a:tc>
                  <a:txBody>
                    <a:bodyPr/>
                    <a:lstStyle/>
                    <a:p>
                      <a:r>
                        <a:rPr lang="en-US" dirty="0"/>
                        <a:t>Germany</a:t>
                      </a:r>
                    </a:p>
                  </a:txBody>
                  <a:tcPr/>
                </a:tc>
                <a:tc>
                  <a:txBody>
                    <a:bodyPr/>
                    <a:lstStyle/>
                    <a:p>
                      <a:r>
                        <a:rPr lang="en-US" dirty="0"/>
                        <a:t>H. </a:t>
                      </a:r>
                      <a:r>
                        <a:rPr lang="en-US" dirty="0" err="1"/>
                        <a:t>Ebelt</a:t>
                      </a:r>
                      <a:endParaRPr lang="en-US" dirty="0"/>
                    </a:p>
                  </a:txBody>
                  <a:tcPr/>
                </a:tc>
                <a:extLst>
                  <a:ext uri="{0D108BD9-81ED-4DB2-BD59-A6C34878D82A}">
                    <a16:rowId xmlns:a16="http://schemas.microsoft.com/office/drawing/2014/main" val="10004"/>
                  </a:ext>
                </a:extLst>
              </a:tr>
              <a:tr h="370840">
                <a:tc>
                  <a:txBody>
                    <a:bodyPr/>
                    <a:lstStyle/>
                    <a:p>
                      <a:r>
                        <a:rPr lang="en-US" dirty="0"/>
                        <a:t>Hungary</a:t>
                      </a:r>
                    </a:p>
                  </a:txBody>
                  <a:tcPr/>
                </a:tc>
                <a:tc>
                  <a:txBody>
                    <a:bodyPr/>
                    <a:lstStyle/>
                    <a:p>
                      <a:r>
                        <a:rPr lang="en-US" dirty="0"/>
                        <a:t>R. G. Kiss</a:t>
                      </a:r>
                    </a:p>
                  </a:txBody>
                  <a:tcPr/>
                </a:tc>
                <a:extLst>
                  <a:ext uri="{0D108BD9-81ED-4DB2-BD59-A6C34878D82A}">
                    <a16:rowId xmlns:a16="http://schemas.microsoft.com/office/drawing/2014/main" val="10005"/>
                  </a:ext>
                </a:extLst>
              </a:tr>
              <a:tr h="370840">
                <a:tc>
                  <a:txBody>
                    <a:bodyPr/>
                    <a:lstStyle/>
                    <a:p>
                      <a:r>
                        <a:rPr lang="en-US" dirty="0"/>
                        <a:t>Israel</a:t>
                      </a:r>
                    </a:p>
                  </a:txBody>
                  <a:tcPr/>
                </a:tc>
                <a:tc>
                  <a:txBody>
                    <a:bodyPr/>
                    <a:lstStyle/>
                    <a:p>
                      <a:r>
                        <a:rPr lang="en-US" dirty="0"/>
                        <a:t>B. Lewis</a:t>
                      </a:r>
                    </a:p>
                  </a:txBody>
                  <a:tcPr/>
                </a:tc>
                <a:extLst>
                  <a:ext uri="{0D108BD9-81ED-4DB2-BD59-A6C34878D82A}">
                    <a16:rowId xmlns:a16="http://schemas.microsoft.com/office/drawing/2014/main" val="10006"/>
                  </a:ext>
                </a:extLst>
              </a:tr>
              <a:tr h="370840">
                <a:tc>
                  <a:txBody>
                    <a:bodyPr/>
                    <a:lstStyle/>
                    <a:p>
                      <a:r>
                        <a:rPr lang="en-US" dirty="0"/>
                        <a:t>Mexico</a:t>
                      </a:r>
                    </a:p>
                  </a:txBody>
                  <a:tcPr/>
                </a:tc>
                <a:tc>
                  <a:txBody>
                    <a:bodyPr/>
                    <a:lstStyle/>
                    <a:p>
                      <a:r>
                        <a:rPr lang="en-US" dirty="0"/>
                        <a:t>E. </a:t>
                      </a:r>
                      <a:r>
                        <a:rPr lang="en-US" dirty="0" err="1"/>
                        <a:t>Bayram</a:t>
                      </a:r>
                      <a:r>
                        <a:rPr lang="en-US" dirty="0"/>
                        <a:t>-Llamas</a:t>
                      </a:r>
                    </a:p>
                  </a:txBody>
                  <a:tcPr/>
                </a:tc>
                <a:extLst>
                  <a:ext uri="{0D108BD9-81ED-4DB2-BD59-A6C34878D82A}">
                    <a16:rowId xmlns:a16="http://schemas.microsoft.com/office/drawing/2014/main" val="10007"/>
                  </a:ext>
                </a:extLst>
              </a:tr>
              <a:tr h="370840">
                <a:tc>
                  <a:txBody>
                    <a:bodyPr/>
                    <a:lstStyle/>
                    <a:p>
                      <a:r>
                        <a:rPr lang="en-US" dirty="0"/>
                        <a:t>Poland</a:t>
                      </a:r>
                    </a:p>
                  </a:txBody>
                  <a:tcPr/>
                </a:tc>
                <a:tc>
                  <a:txBody>
                    <a:bodyPr/>
                    <a:lstStyle/>
                    <a:p>
                      <a:r>
                        <a:rPr lang="en-US" dirty="0"/>
                        <a:t>M. </a:t>
                      </a:r>
                      <a:r>
                        <a:rPr lang="en-US" dirty="0" err="1"/>
                        <a:t>Banach</a:t>
                      </a:r>
                      <a:endParaRPr lang="en-US" dirty="0"/>
                    </a:p>
                  </a:txBody>
                  <a:tcPr/>
                </a:tc>
                <a:extLst>
                  <a:ext uri="{0D108BD9-81ED-4DB2-BD59-A6C34878D82A}">
                    <a16:rowId xmlns:a16="http://schemas.microsoft.com/office/drawing/2014/main" val="10008"/>
                  </a:ext>
                </a:extLst>
              </a:tr>
              <a:tr h="370840">
                <a:tc>
                  <a:txBody>
                    <a:bodyPr/>
                    <a:lstStyle/>
                    <a:p>
                      <a:r>
                        <a:rPr lang="en-US" dirty="0"/>
                        <a:t>Russia</a:t>
                      </a:r>
                    </a:p>
                  </a:txBody>
                  <a:tcPr/>
                </a:tc>
                <a:tc>
                  <a:txBody>
                    <a:bodyPr/>
                    <a:lstStyle/>
                    <a:p>
                      <a:r>
                        <a:rPr lang="en-US" dirty="0"/>
                        <a:t>S. </a:t>
                      </a:r>
                      <a:r>
                        <a:rPr lang="en-US" dirty="0" err="1"/>
                        <a:t>Tereschenko</a:t>
                      </a:r>
                      <a:endParaRPr lang="en-US" dirty="0"/>
                    </a:p>
                  </a:txBody>
                  <a:tcPr/>
                </a:tc>
                <a:extLst>
                  <a:ext uri="{0D108BD9-81ED-4DB2-BD59-A6C34878D82A}">
                    <a16:rowId xmlns:a16="http://schemas.microsoft.com/office/drawing/2014/main" val="10009"/>
                  </a:ext>
                </a:extLst>
              </a:tr>
              <a:tr h="370840">
                <a:tc>
                  <a:txBody>
                    <a:bodyPr/>
                    <a:lstStyle/>
                    <a:p>
                      <a:r>
                        <a:rPr lang="en-US" dirty="0"/>
                        <a:t>Serbia</a:t>
                      </a:r>
                    </a:p>
                  </a:txBody>
                  <a:tcPr/>
                </a:tc>
                <a:tc>
                  <a:txBody>
                    <a:bodyPr/>
                    <a:lstStyle/>
                    <a:p>
                      <a:r>
                        <a:rPr lang="en-US" dirty="0"/>
                        <a:t>M. </a:t>
                      </a:r>
                      <a:r>
                        <a:rPr lang="en-US" dirty="0" err="1"/>
                        <a:t>Pavlovic</a:t>
                      </a:r>
                      <a:endParaRPr lang="en-US" dirty="0"/>
                    </a:p>
                  </a:txBody>
                  <a:tcPr/>
                </a:tc>
                <a:extLst>
                  <a:ext uri="{0D108BD9-81ED-4DB2-BD59-A6C34878D82A}">
                    <a16:rowId xmlns:a16="http://schemas.microsoft.com/office/drawing/2014/main" val="10010"/>
                  </a:ext>
                </a:extLst>
              </a:tr>
              <a:tr h="370840">
                <a:tc>
                  <a:txBody>
                    <a:bodyPr/>
                    <a:lstStyle/>
                    <a:p>
                      <a:r>
                        <a:rPr lang="en-US" dirty="0"/>
                        <a:t>Slovakia</a:t>
                      </a:r>
                    </a:p>
                  </a:txBody>
                  <a:tcPr/>
                </a:tc>
                <a:tc>
                  <a:txBody>
                    <a:bodyPr/>
                    <a:lstStyle/>
                    <a:p>
                      <a:r>
                        <a:rPr lang="en-US" dirty="0"/>
                        <a:t>D. Pella</a:t>
                      </a:r>
                    </a:p>
                  </a:txBody>
                  <a:tcPr/>
                </a:tc>
                <a:extLst>
                  <a:ext uri="{0D108BD9-81ED-4DB2-BD59-A6C34878D82A}">
                    <a16:rowId xmlns:a16="http://schemas.microsoft.com/office/drawing/2014/main" val="10011"/>
                  </a:ext>
                </a:extLst>
              </a:tr>
              <a:tr h="370840">
                <a:tc>
                  <a:txBody>
                    <a:bodyPr/>
                    <a:lstStyle/>
                    <a:p>
                      <a:r>
                        <a:rPr lang="en-US" dirty="0"/>
                        <a:t>Taiwan</a:t>
                      </a:r>
                    </a:p>
                  </a:txBody>
                  <a:tcPr/>
                </a:tc>
                <a:tc>
                  <a:txBody>
                    <a:bodyPr/>
                    <a:lstStyle/>
                    <a:p>
                      <a:r>
                        <a:rPr lang="en-US" dirty="0"/>
                        <a:t>C. E. Chiang</a:t>
                      </a:r>
                    </a:p>
                  </a:txBody>
                  <a:tcPr/>
                </a:tc>
                <a:extLst>
                  <a:ext uri="{0D108BD9-81ED-4DB2-BD59-A6C34878D82A}">
                    <a16:rowId xmlns:a16="http://schemas.microsoft.com/office/drawing/2014/main" val="10012"/>
                  </a:ext>
                </a:extLst>
              </a:tr>
            </a:tbl>
          </a:graphicData>
        </a:graphic>
      </p:graphicFrame>
      <p:sp>
        <p:nvSpPr>
          <p:cNvPr id="8" name="Rectangle 7"/>
          <p:cNvSpPr/>
          <p:nvPr/>
        </p:nvSpPr>
        <p:spPr>
          <a:xfrm>
            <a:off x="914400" y="1078468"/>
            <a:ext cx="4698722" cy="369332"/>
          </a:xfrm>
          <a:prstGeom prst="rect">
            <a:avLst/>
          </a:prstGeom>
        </p:spPr>
        <p:txBody>
          <a:bodyPr wrap="none">
            <a:spAutoFit/>
          </a:bodyPr>
          <a:lstStyle/>
          <a:p>
            <a:r>
              <a:rPr lang="en-US" dirty="0"/>
              <a:t>Contributions from 13 countries at 195 sites:</a:t>
            </a:r>
          </a:p>
        </p:txBody>
      </p:sp>
    </p:spTree>
    <p:extLst>
      <p:ext uri="{BB962C8B-B14F-4D97-AF65-F5344CB8AC3E}">
        <p14:creationId xmlns:p14="http://schemas.microsoft.com/office/powerpoint/2010/main" val="324532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89" y="197403"/>
            <a:ext cx="11734800" cy="669919"/>
          </a:xfrm>
        </p:spPr>
        <p:txBody>
          <a:bodyPr>
            <a:normAutofit fontScale="90000"/>
          </a:bodyPr>
          <a:lstStyle/>
          <a:p>
            <a:pPr algn="ctr"/>
            <a:r>
              <a:rPr lang="en-US" b="1" dirty="0"/>
              <a:t>BET Protein Inhibition with </a:t>
            </a:r>
            <a:r>
              <a:rPr lang="en-US" b="1" dirty="0" err="1"/>
              <a:t>Apabetalone</a:t>
            </a:r>
            <a:r>
              <a:rPr lang="en-US" b="1" dirty="0"/>
              <a:t> Favorably Impacts Pathways Implicated in Cardiovascular and Kidney Disease</a:t>
            </a:r>
          </a:p>
        </p:txBody>
      </p:sp>
      <p:sp>
        <p:nvSpPr>
          <p:cNvPr id="4" name="Slide Number Placeholder 3"/>
          <p:cNvSpPr>
            <a:spLocks noGrp="1"/>
          </p:cNvSpPr>
          <p:nvPr>
            <p:ph type="sldNum" sz="quarter" idx="12"/>
          </p:nvPr>
        </p:nvSpPr>
        <p:spPr/>
        <p:txBody>
          <a:bodyPr/>
          <a:lstStyle/>
          <a:p>
            <a:fld id="{39B1BE3B-C2F6-264F-9323-BF4694FCCE6D}" type="slidenum">
              <a:rPr lang="en-US" smtClean="0">
                <a:solidFill>
                  <a:srgbClr val="3C3C3C"/>
                </a:solidFill>
              </a:rPr>
              <a:pPr/>
              <a:t>4</a:t>
            </a:fld>
            <a:endParaRPr lang="en-US" dirty="0">
              <a:solidFill>
                <a:srgbClr val="3C3C3C"/>
              </a:solidFill>
            </a:endParaRPr>
          </a:p>
        </p:txBody>
      </p:sp>
      <p:grpSp>
        <p:nvGrpSpPr>
          <p:cNvPr id="5" name="Group 4"/>
          <p:cNvGrpSpPr/>
          <p:nvPr/>
        </p:nvGrpSpPr>
        <p:grpSpPr>
          <a:xfrm>
            <a:off x="3387681" y="1147384"/>
            <a:ext cx="5405816" cy="5405816"/>
            <a:chOff x="5011822" y="898490"/>
            <a:chExt cx="8229600" cy="8229597"/>
          </a:xfrm>
        </p:grpSpPr>
        <p:sp>
          <p:nvSpPr>
            <p:cNvPr id="6" name="Oval 5"/>
            <p:cNvSpPr/>
            <p:nvPr/>
          </p:nvSpPr>
          <p:spPr>
            <a:xfrm>
              <a:off x="5011822" y="898490"/>
              <a:ext cx="8229600" cy="8229597"/>
            </a:xfrm>
            <a:prstGeom prst="ellipse">
              <a:avLst/>
            </a:prstGeom>
            <a:gradFill flip="none" rotWithShape="1">
              <a:gsLst>
                <a:gs pos="25000">
                  <a:schemeClr val="tx2">
                    <a:lumMod val="60000"/>
                    <a:lumOff val="40000"/>
                  </a:schemeClr>
                </a:gs>
                <a:gs pos="58000">
                  <a:schemeClr val="tx2"/>
                </a:gs>
              </a:gsLst>
              <a:path path="circle">
                <a:fillToRect l="50000" t="50000" r="50000" b="50000"/>
              </a:path>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050">
                <a:solidFill>
                  <a:srgbClr val="FFFFFF"/>
                </a:solidFill>
              </a:endParaRPr>
            </a:p>
          </p:txBody>
        </p:sp>
        <p:grpSp>
          <p:nvGrpSpPr>
            <p:cNvPr id="7" name="Group 6"/>
            <p:cNvGrpSpPr/>
            <p:nvPr/>
          </p:nvGrpSpPr>
          <p:grpSpPr>
            <a:xfrm>
              <a:off x="5626046" y="1521939"/>
              <a:ext cx="6949440" cy="6949437"/>
              <a:chOff x="2392077" y="1094711"/>
              <a:chExt cx="6949440" cy="6949440"/>
            </a:xfrm>
          </p:grpSpPr>
          <p:sp>
            <p:nvSpPr>
              <p:cNvPr id="23" name="Arc 22"/>
              <p:cNvSpPr/>
              <p:nvPr/>
            </p:nvSpPr>
            <p:spPr>
              <a:xfrm rot="19645909">
                <a:off x="4672618" y="3375252"/>
                <a:ext cx="2388358" cy="2388358"/>
              </a:xfrm>
              <a:prstGeom prst="arc">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solidFill>
                    <a:srgbClr val="3C3C3C"/>
                  </a:solidFill>
                </a:endParaRPr>
              </a:p>
            </p:txBody>
          </p:sp>
          <p:sp>
            <p:nvSpPr>
              <p:cNvPr id="24" name="Arc 23"/>
              <p:cNvSpPr/>
              <p:nvPr/>
            </p:nvSpPr>
            <p:spPr>
              <a:xfrm rot="6006486">
                <a:off x="4720385" y="3423019"/>
                <a:ext cx="2292824" cy="2292824"/>
              </a:xfrm>
              <a:prstGeom prst="arc">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solidFill>
                    <a:srgbClr val="3C3C3C"/>
                  </a:solidFill>
                </a:endParaRPr>
              </a:p>
            </p:txBody>
          </p:sp>
          <p:sp>
            <p:nvSpPr>
              <p:cNvPr id="25" name="Arc 24"/>
              <p:cNvSpPr/>
              <p:nvPr/>
            </p:nvSpPr>
            <p:spPr>
              <a:xfrm rot="9894116">
                <a:off x="4577084" y="3279718"/>
                <a:ext cx="2579427" cy="2579427"/>
              </a:xfrm>
              <a:prstGeom prst="arc">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solidFill>
                    <a:srgbClr val="3C3C3C"/>
                  </a:solidFill>
                </a:endParaRPr>
              </a:p>
            </p:txBody>
          </p:sp>
          <p:sp>
            <p:nvSpPr>
              <p:cNvPr id="26" name="Arc 25"/>
              <p:cNvSpPr/>
              <p:nvPr/>
            </p:nvSpPr>
            <p:spPr>
              <a:xfrm rot="17854693">
                <a:off x="4577084" y="3279718"/>
                <a:ext cx="2579427" cy="2579427"/>
              </a:xfrm>
              <a:prstGeom prst="arc">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solidFill>
                    <a:srgbClr val="3C3C3C"/>
                  </a:solidFill>
                </a:endParaRPr>
              </a:p>
            </p:txBody>
          </p:sp>
          <p:sp>
            <p:nvSpPr>
              <p:cNvPr id="27" name="Arc 26"/>
              <p:cNvSpPr/>
              <p:nvPr/>
            </p:nvSpPr>
            <p:spPr>
              <a:xfrm rot="16564701">
                <a:off x="4433782" y="3136416"/>
                <a:ext cx="2866030" cy="2866030"/>
              </a:xfrm>
              <a:prstGeom prst="arc">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solidFill>
                    <a:srgbClr val="3C3C3C"/>
                  </a:solidFill>
                </a:endParaRPr>
              </a:p>
            </p:txBody>
          </p:sp>
          <p:sp>
            <p:nvSpPr>
              <p:cNvPr id="28" name="Arc 27"/>
              <p:cNvSpPr/>
              <p:nvPr/>
            </p:nvSpPr>
            <p:spPr>
              <a:xfrm rot="2826352">
                <a:off x="4433782" y="3136416"/>
                <a:ext cx="2866030" cy="2866030"/>
              </a:xfrm>
              <a:prstGeom prst="arc">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solidFill>
                    <a:srgbClr val="3C3C3C"/>
                  </a:solidFill>
                </a:endParaRPr>
              </a:p>
            </p:txBody>
          </p:sp>
          <p:sp>
            <p:nvSpPr>
              <p:cNvPr id="29" name="Arc 28"/>
              <p:cNvSpPr/>
              <p:nvPr/>
            </p:nvSpPr>
            <p:spPr>
              <a:xfrm rot="6989388">
                <a:off x="4290481" y="2993115"/>
                <a:ext cx="3152633" cy="3152633"/>
              </a:xfrm>
              <a:prstGeom prst="arc">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solidFill>
                    <a:srgbClr val="3C3C3C"/>
                  </a:solidFill>
                </a:endParaRPr>
              </a:p>
            </p:txBody>
          </p:sp>
          <p:sp>
            <p:nvSpPr>
              <p:cNvPr id="30" name="Arc 29"/>
              <p:cNvSpPr/>
              <p:nvPr/>
            </p:nvSpPr>
            <p:spPr>
              <a:xfrm rot="13365856">
                <a:off x="4194947" y="2897581"/>
                <a:ext cx="3343701" cy="3343701"/>
              </a:xfrm>
              <a:prstGeom prst="arc">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solidFill>
                    <a:srgbClr val="3C3C3C"/>
                  </a:solidFill>
                </a:endParaRPr>
              </a:p>
            </p:txBody>
          </p:sp>
          <p:sp>
            <p:nvSpPr>
              <p:cNvPr id="31" name="Arc 30"/>
              <p:cNvSpPr/>
              <p:nvPr/>
            </p:nvSpPr>
            <p:spPr>
              <a:xfrm rot="20104959">
                <a:off x="4099412" y="2802046"/>
                <a:ext cx="3534770" cy="3534770"/>
              </a:xfrm>
              <a:prstGeom prst="arc">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solidFill>
                    <a:srgbClr val="3C3C3C"/>
                  </a:solidFill>
                </a:endParaRPr>
              </a:p>
            </p:txBody>
          </p:sp>
          <p:sp>
            <p:nvSpPr>
              <p:cNvPr id="32" name="Arc 31"/>
              <p:cNvSpPr/>
              <p:nvPr/>
            </p:nvSpPr>
            <p:spPr>
              <a:xfrm rot="11206916">
                <a:off x="4051645" y="2754279"/>
                <a:ext cx="3630304" cy="3630304"/>
              </a:xfrm>
              <a:prstGeom prst="arc">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solidFill>
                    <a:srgbClr val="3C3C3C"/>
                  </a:solidFill>
                </a:endParaRPr>
              </a:p>
            </p:txBody>
          </p:sp>
          <p:sp>
            <p:nvSpPr>
              <p:cNvPr id="33" name="Arc 32"/>
              <p:cNvSpPr/>
              <p:nvPr/>
            </p:nvSpPr>
            <p:spPr>
              <a:xfrm rot="16351404">
                <a:off x="4815920" y="3518554"/>
                <a:ext cx="2101755" cy="2101755"/>
              </a:xfrm>
              <a:prstGeom prst="arc">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solidFill>
                    <a:srgbClr val="3C3C3C"/>
                  </a:solidFill>
                </a:endParaRPr>
              </a:p>
            </p:txBody>
          </p:sp>
          <p:sp>
            <p:nvSpPr>
              <p:cNvPr id="34" name="Arc 33"/>
              <p:cNvSpPr/>
              <p:nvPr/>
            </p:nvSpPr>
            <p:spPr>
              <a:xfrm rot="3269841">
                <a:off x="4863687" y="3566321"/>
                <a:ext cx="2006221" cy="2006221"/>
              </a:xfrm>
              <a:prstGeom prst="arc">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solidFill>
                    <a:srgbClr val="3C3C3C"/>
                  </a:solidFill>
                </a:endParaRPr>
              </a:p>
            </p:txBody>
          </p:sp>
          <p:sp>
            <p:nvSpPr>
              <p:cNvPr id="35" name="Arc 34"/>
              <p:cNvSpPr/>
              <p:nvPr/>
            </p:nvSpPr>
            <p:spPr>
              <a:xfrm rot="15615143">
                <a:off x="3956111" y="2658745"/>
                <a:ext cx="3821373" cy="3821373"/>
              </a:xfrm>
              <a:prstGeom prst="arc">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solidFill>
                    <a:srgbClr val="3C3C3C"/>
                  </a:solidFill>
                </a:endParaRPr>
              </a:p>
            </p:txBody>
          </p:sp>
          <p:sp>
            <p:nvSpPr>
              <p:cNvPr id="36" name="Arc 35"/>
              <p:cNvSpPr/>
              <p:nvPr/>
            </p:nvSpPr>
            <p:spPr>
              <a:xfrm rot="18096633">
                <a:off x="3860576" y="2563210"/>
                <a:ext cx="4012442" cy="4012442"/>
              </a:xfrm>
              <a:prstGeom prst="arc">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solidFill>
                    <a:srgbClr val="3C3C3C"/>
                  </a:solidFill>
                </a:endParaRPr>
              </a:p>
            </p:txBody>
          </p:sp>
          <p:sp>
            <p:nvSpPr>
              <p:cNvPr id="37" name="Arc 36"/>
              <p:cNvSpPr/>
              <p:nvPr/>
            </p:nvSpPr>
            <p:spPr>
              <a:xfrm rot="9104805">
                <a:off x="3860576" y="2563210"/>
                <a:ext cx="4012442" cy="4012442"/>
              </a:xfrm>
              <a:prstGeom prst="arc">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solidFill>
                    <a:srgbClr val="3C3C3C"/>
                  </a:solidFill>
                </a:endParaRPr>
              </a:p>
            </p:txBody>
          </p:sp>
          <p:sp>
            <p:nvSpPr>
              <p:cNvPr id="38" name="Arc 37"/>
              <p:cNvSpPr/>
              <p:nvPr/>
            </p:nvSpPr>
            <p:spPr>
              <a:xfrm rot="5242876">
                <a:off x="3717275" y="2419909"/>
                <a:ext cx="4299045" cy="4299045"/>
              </a:xfrm>
              <a:prstGeom prst="arc">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solidFill>
                    <a:srgbClr val="3C3C3C"/>
                  </a:solidFill>
                </a:endParaRPr>
              </a:p>
            </p:txBody>
          </p:sp>
          <p:sp>
            <p:nvSpPr>
              <p:cNvPr id="39" name="Arc 38"/>
              <p:cNvSpPr/>
              <p:nvPr/>
            </p:nvSpPr>
            <p:spPr>
              <a:xfrm rot="20690155">
                <a:off x="3621741" y="2324375"/>
                <a:ext cx="4490113" cy="4490113"/>
              </a:xfrm>
              <a:prstGeom prst="arc">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solidFill>
                    <a:srgbClr val="3C3C3C"/>
                  </a:solidFill>
                </a:endParaRPr>
              </a:p>
            </p:txBody>
          </p:sp>
          <p:sp>
            <p:nvSpPr>
              <p:cNvPr id="40" name="Arc 39"/>
              <p:cNvSpPr/>
              <p:nvPr/>
            </p:nvSpPr>
            <p:spPr>
              <a:xfrm rot="4795952">
                <a:off x="3478439" y="2181073"/>
                <a:ext cx="4776716" cy="4776716"/>
              </a:xfrm>
              <a:prstGeom prst="arc">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solidFill>
                    <a:srgbClr val="3C3C3C"/>
                  </a:solidFill>
                </a:endParaRPr>
              </a:p>
            </p:txBody>
          </p:sp>
          <p:sp>
            <p:nvSpPr>
              <p:cNvPr id="41" name="Arc 40"/>
              <p:cNvSpPr/>
              <p:nvPr/>
            </p:nvSpPr>
            <p:spPr>
              <a:xfrm rot="14885771">
                <a:off x="3287370" y="1990004"/>
                <a:ext cx="5158854" cy="5158854"/>
              </a:xfrm>
              <a:prstGeom prst="arc">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solidFill>
                    <a:srgbClr val="3C3C3C"/>
                  </a:solidFill>
                </a:endParaRPr>
              </a:p>
            </p:txBody>
          </p:sp>
          <p:sp>
            <p:nvSpPr>
              <p:cNvPr id="42" name="Arc 41"/>
              <p:cNvSpPr/>
              <p:nvPr/>
            </p:nvSpPr>
            <p:spPr>
              <a:xfrm rot="1599005">
                <a:off x="3287370" y="1990004"/>
                <a:ext cx="5158854" cy="5158854"/>
              </a:xfrm>
              <a:prstGeom prst="arc">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solidFill>
                    <a:srgbClr val="3C3C3C"/>
                  </a:solidFill>
                </a:endParaRPr>
              </a:p>
            </p:txBody>
          </p:sp>
          <p:sp>
            <p:nvSpPr>
              <p:cNvPr id="43" name="Arc 42"/>
              <p:cNvSpPr/>
              <p:nvPr/>
            </p:nvSpPr>
            <p:spPr>
              <a:xfrm rot="19780666">
                <a:off x="3144069" y="1846703"/>
                <a:ext cx="5445457" cy="5445457"/>
              </a:xfrm>
              <a:prstGeom prst="arc">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solidFill>
                    <a:srgbClr val="3C3C3C"/>
                  </a:solidFill>
                </a:endParaRPr>
              </a:p>
            </p:txBody>
          </p:sp>
          <p:sp>
            <p:nvSpPr>
              <p:cNvPr id="44" name="Arc 43"/>
              <p:cNvSpPr/>
              <p:nvPr/>
            </p:nvSpPr>
            <p:spPr>
              <a:xfrm rot="10240807">
                <a:off x="3000767" y="1703401"/>
                <a:ext cx="5732060" cy="5732060"/>
              </a:xfrm>
              <a:prstGeom prst="arc">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solidFill>
                    <a:srgbClr val="3C3C3C"/>
                  </a:solidFill>
                </a:endParaRPr>
              </a:p>
            </p:txBody>
          </p:sp>
          <p:sp>
            <p:nvSpPr>
              <p:cNvPr id="45" name="Arc 44"/>
              <p:cNvSpPr/>
              <p:nvPr/>
            </p:nvSpPr>
            <p:spPr>
              <a:xfrm rot="3244670">
                <a:off x="2905233" y="1607867"/>
                <a:ext cx="5923128" cy="5923128"/>
              </a:xfrm>
              <a:prstGeom prst="arc">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solidFill>
                    <a:srgbClr val="3C3C3C"/>
                  </a:solidFill>
                </a:endParaRPr>
              </a:p>
            </p:txBody>
          </p:sp>
          <p:sp>
            <p:nvSpPr>
              <p:cNvPr id="46" name="Arc 45"/>
              <p:cNvSpPr/>
              <p:nvPr/>
            </p:nvSpPr>
            <p:spPr>
              <a:xfrm rot="15426649">
                <a:off x="2666397" y="1369031"/>
                <a:ext cx="6400800" cy="6400800"/>
              </a:xfrm>
              <a:prstGeom prst="arc">
                <a:avLst>
                  <a:gd name="adj1" fmla="val 16194669"/>
                  <a:gd name="adj2" fmla="val 0"/>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solidFill>
                    <a:srgbClr val="3C3C3C"/>
                  </a:solidFill>
                </a:endParaRPr>
              </a:p>
            </p:txBody>
          </p:sp>
          <p:sp>
            <p:nvSpPr>
              <p:cNvPr id="47" name="Arc 46"/>
              <p:cNvSpPr/>
              <p:nvPr/>
            </p:nvSpPr>
            <p:spPr>
              <a:xfrm rot="12084408">
                <a:off x="3573973" y="2276607"/>
                <a:ext cx="4585648" cy="4585648"/>
              </a:xfrm>
              <a:prstGeom prst="arc">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solidFill>
                    <a:srgbClr val="3C3C3C"/>
                  </a:solidFill>
                </a:endParaRPr>
              </a:p>
            </p:txBody>
          </p:sp>
          <p:sp>
            <p:nvSpPr>
              <p:cNvPr id="48" name="Arc 47"/>
              <p:cNvSpPr/>
              <p:nvPr/>
            </p:nvSpPr>
            <p:spPr>
              <a:xfrm rot="5065295">
                <a:off x="2620677" y="1323311"/>
                <a:ext cx="6492240" cy="6492240"/>
              </a:xfrm>
              <a:prstGeom prst="arc">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solidFill>
                    <a:srgbClr val="3C3C3C"/>
                  </a:solidFill>
                </a:endParaRPr>
              </a:p>
            </p:txBody>
          </p:sp>
          <p:sp>
            <p:nvSpPr>
              <p:cNvPr id="49" name="Arc 48"/>
              <p:cNvSpPr/>
              <p:nvPr/>
            </p:nvSpPr>
            <p:spPr>
              <a:xfrm rot="1434623">
                <a:off x="2437797" y="1140431"/>
                <a:ext cx="6858000" cy="6858000"/>
              </a:xfrm>
              <a:prstGeom prst="arc">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solidFill>
                    <a:srgbClr val="3C3C3C"/>
                  </a:solidFill>
                </a:endParaRPr>
              </a:p>
            </p:txBody>
          </p:sp>
          <p:sp>
            <p:nvSpPr>
              <p:cNvPr id="50" name="Arc 49"/>
              <p:cNvSpPr/>
              <p:nvPr/>
            </p:nvSpPr>
            <p:spPr>
              <a:xfrm rot="12986469">
                <a:off x="2392077" y="1094711"/>
                <a:ext cx="6949440" cy="6949440"/>
              </a:xfrm>
              <a:prstGeom prst="arc">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solidFill>
                    <a:srgbClr val="3C3C3C"/>
                  </a:solidFill>
                </a:endParaRPr>
              </a:p>
            </p:txBody>
          </p:sp>
        </p:grpSp>
        <p:sp>
          <p:nvSpPr>
            <p:cNvPr id="8" name="Oval 7"/>
            <p:cNvSpPr/>
            <p:nvPr/>
          </p:nvSpPr>
          <p:spPr>
            <a:xfrm>
              <a:off x="8212221" y="4098889"/>
              <a:ext cx="1828799" cy="18287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defRPr/>
              </a:pPr>
              <a:r>
                <a:rPr lang="en-US" sz="1100" kern="0" dirty="0">
                  <a:solidFill>
                    <a:srgbClr val="3C3C3C"/>
                  </a:solidFill>
                </a:rPr>
                <a:t>Epigenetic</a:t>
              </a:r>
            </a:p>
            <a:p>
              <a:pPr algn="ctr">
                <a:defRPr/>
              </a:pPr>
              <a:r>
                <a:rPr lang="en-US" sz="1100" kern="0" dirty="0">
                  <a:solidFill>
                    <a:srgbClr val="3C3C3C"/>
                  </a:solidFill>
                </a:rPr>
                <a:t>Regulation By</a:t>
              </a:r>
            </a:p>
            <a:p>
              <a:pPr algn="ctr">
                <a:defRPr/>
              </a:pPr>
              <a:r>
                <a:rPr lang="en-US" sz="1400" b="1" kern="0" dirty="0">
                  <a:solidFill>
                    <a:srgbClr val="3C3C3C"/>
                  </a:solidFill>
                </a:rPr>
                <a:t>Apabetalone</a:t>
              </a:r>
              <a:endParaRPr lang="en-US" b="1" kern="0" dirty="0">
                <a:solidFill>
                  <a:srgbClr val="3C3C3C"/>
                </a:solidFill>
              </a:endParaRPr>
            </a:p>
          </p:txBody>
        </p:sp>
        <p:sp>
          <p:nvSpPr>
            <p:cNvPr id="9" name="Rectangle 8"/>
            <p:cNvSpPr/>
            <p:nvPr/>
          </p:nvSpPr>
          <p:spPr>
            <a:xfrm>
              <a:off x="5316623" y="1203289"/>
              <a:ext cx="7620000" cy="7619997"/>
            </a:xfrm>
            <a:prstGeom prst="rect">
              <a:avLst/>
            </a:prstGeom>
            <a:noFill/>
            <a:ln>
              <a:noFill/>
            </a:ln>
          </p:spPr>
          <p:txBody>
            <a:bodyPr wrap="none" lIns="91440" tIns="45720" rIns="91440" bIns="45720">
              <a:prstTxWarp prst="textArchDown">
                <a:avLst>
                  <a:gd name="adj" fmla="val 1143669"/>
                </a:avLst>
              </a:prstTxWarp>
              <a:spAutoFit/>
            </a:bodyPr>
            <a:lstStyle/>
            <a:p>
              <a:pPr algn="ctr"/>
              <a:r>
                <a:rPr lang="en-US" sz="2800" dirty="0">
                  <a:ln w="12700">
                    <a:noFill/>
                    <a:prstDash val="solid"/>
                  </a:ln>
                  <a:solidFill>
                    <a:srgbClr val="FFFFFF"/>
                  </a:solidFill>
                </a:rPr>
                <a:t>Cardiovascular &amp; Renal Disease</a:t>
              </a:r>
            </a:p>
          </p:txBody>
        </p:sp>
        <p:sp>
          <p:nvSpPr>
            <p:cNvPr id="10" name="Rectangle 9"/>
            <p:cNvSpPr/>
            <p:nvPr/>
          </p:nvSpPr>
          <p:spPr>
            <a:xfrm>
              <a:off x="5359835" y="1317586"/>
              <a:ext cx="7620000" cy="7391398"/>
            </a:xfrm>
            <a:prstGeom prst="rect">
              <a:avLst/>
            </a:prstGeom>
            <a:noFill/>
            <a:ln>
              <a:noFill/>
            </a:ln>
          </p:spPr>
          <p:txBody>
            <a:bodyPr wrap="none" lIns="91440" tIns="45720" rIns="91440" bIns="45720">
              <a:prstTxWarp prst="textArchUp">
                <a:avLst>
                  <a:gd name="adj" fmla="val 6740197"/>
                </a:avLst>
              </a:prstTxWarp>
              <a:spAutoFit/>
            </a:bodyPr>
            <a:lstStyle/>
            <a:p>
              <a:pPr algn="ctr"/>
              <a:r>
                <a:rPr lang="en-US" sz="2800" dirty="0">
                  <a:ln w="12700">
                    <a:noFill/>
                    <a:prstDash val="solid"/>
                  </a:ln>
                  <a:solidFill>
                    <a:srgbClr val="FFFFFF"/>
                  </a:solidFill>
                </a:rPr>
                <a:t>Cardiovascular &amp; Renal Disease</a:t>
              </a:r>
            </a:p>
          </p:txBody>
        </p:sp>
        <p:cxnSp>
          <p:nvCxnSpPr>
            <p:cNvPr id="11" name="Straight Connector 10"/>
            <p:cNvCxnSpPr/>
            <p:nvPr/>
          </p:nvCxnSpPr>
          <p:spPr>
            <a:xfrm>
              <a:off x="9108112" y="2234284"/>
              <a:ext cx="0" cy="1371599"/>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112109" y="6391436"/>
              <a:ext cx="0" cy="1371599"/>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3600000">
              <a:off x="10934967" y="3338737"/>
              <a:ext cx="0" cy="137160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3600000">
              <a:off x="7308914" y="5327125"/>
              <a:ext cx="0" cy="137160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8000000" flipV="1">
              <a:off x="7332385" y="3325535"/>
              <a:ext cx="0" cy="137160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8000000" flipV="1">
              <a:off x="10934967" y="5337777"/>
              <a:ext cx="0" cy="137160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955214" y="2579768"/>
              <a:ext cx="2057400" cy="890238"/>
            </a:xfrm>
            <a:prstGeom prst="rect">
              <a:avLst/>
            </a:prstGeom>
            <a:noFill/>
          </p:spPr>
          <p:txBody>
            <a:bodyPr wrap="square" rtlCol="0">
              <a:spAutoFit/>
            </a:bodyPr>
            <a:lstStyle/>
            <a:p>
              <a:pPr algn="ctr"/>
              <a:r>
                <a:rPr lang="en-US" sz="1600" dirty="0">
                  <a:solidFill>
                    <a:srgbClr val="FFFFFF"/>
                  </a:solidFill>
                </a:rPr>
                <a:t>Complement System</a:t>
              </a:r>
            </a:p>
          </p:txBody>
        </p:sp>
        <p:sp>
          <p:nvSpPr>
            <p:cNvPr id="18" name="TextBox 17"/>
            <p:cNvSpPr txBox="1"/>
            <p:nvPr/>
          </p:nvSpPr>
          <p:spPr>
            <a:xfrm>
              <a:off x="9223580" y="2579768"/>
              <a:ext cx="2057400" cy="890238"/>
            </a:xfrm>
            <a:prstGeom prst="rect">
              <a:avLst/>
            </a:prstGeom>
            <a:noFill/>
          </p:spPr>
          <p:txBody>
            <a:bodyPr wrap="square" rtlCol="0">
              <a:spAutoFit/>
            </a:bodyPr>
            <a:lstStyle/>
            <a:p>
              <a:pPr algn="ctr"/>
              <a:r>
                <a:rPr lang="en-US" sz="1600" dirty="0">
                  <a:solidFill>
                    <a:srgbClr val="FFFFFF"/>
                  </a:solidFill>
                </a:rPr>
                <a:t>Vascular Inflammation</a:t>
              </a:r>
            </a:p>
          </p:txBody>
        </p:sp>
        <p:sp>
          <p:nvSpPr>
            <p:cNvPr id="19" name="TextBox 18"/>
            <p:cNvSpPr txBox="1"/>
            <p:nvPr/>
          </p:nvSpPr>
          <p:spPr>
            <a:xfrm>
              <a:off x="10273663" y="4361459"/>
              <a:ext cx="2057400" cy="1265077"/>
            </a:xfrm>
            <a:prstGeom prst="rect">
              <a:avLst/>
            </a:prstGeom>
            <a:noFill/>
          </p:spPr>
          <p:txBody>
            <a:bodyPr wrap="square" rtlCol="0">
              <a:spAutoFit/>
            </a:bodyPr>
            <a:lstStyle/>
            <a:p>
              <a:pPr algn="ctr"/>
              <a:r>
                <a:rPr lang="en-US" sz="1600" dirty="0">
                  <a:solidFill>
                    <a:srgbClr val="FFFFFF"/>
                  </a:solidFill>
                </a:rPr>
                <a:t>Reverse Cholesterol Transport</a:t>
              </a:r>
            </a:p>
          </p:txBody>
        </p:sp>
        <p:sp>
          <p:nvSpPr>
            <p:cNvPr id="20" name="TextBox 19"/>
            <p:cNvSpPr txBox="1"/>
            <p:nvPr/>
          </p:nvSpPr>
          <p:spPr>
            <a:xfrm>
              <a:off x="9237228" y="6485626"/>
              <a:ext cx="2057400" cy="890238"/>
            </a:xfrm>
            <a:prstGeom prst="rect">
              <a:avLst/>
            </a:prstGeom>
            <a:noFill/>
          </p:spPr>
          <p:txBody>
            <a:bodyPr wrap="square" rtlCol="0">
              <a:spAutoFit/>
            </a:bodyPr>
            <a:lstStyle/>
            <a:p>
              <a:pPr algn="ctr"/>
              <a:r>
                <a:rPr lang="en-US" sz="1600" dirty="0">
                  <a:solidFill>
                    <a:srgbClr val="FFFFFF"/>
                  </a:solidFill>
                </a:rPr>
                <a:t>Acute Phase Response</a:t>
              </a:r>
            </a:p>
          </p:txBody>
        </p:sp>
        <p:sp>
          <p:nvSpPr>
            <p:cNvPr id="21" name="TextBox 20"/>
            <p:cNvSpPr txBox="1"/>
            <p:nvPr/>
          </p:nvSpPr>
          <p:spPr>
            <a:xfrm>
              <a:off x="6955214" y="6474721"/>
              <a:ext cx="2057400" cy="890238"/>
            </a:xfrm>
            <a:prstGeom prst="rect">
              <a:avLst/>
            </a:prstGeom>
            <a:noFill/>
          </p:spPr>
          <p:txBody>
            <a:bodyPr wrap="square" rtlCol="0">
              <a:spAutoFit/>
            </a:bodyPr>
            <a:lstStyle/>
            <a:p>
              <a:pPr algn="ctr"/>
              <a:r>
                <a:rPr lang="en-US" sz="1600" dirty="0">
                  <a:solidFill>
                    <a:srgbClr val="FFFFFF"/>
                  </a:solidFill>
                </a:rPr>
                <a:t>Vascular Calcification</a:t>
              </a:r>
            </a:p>
          </p:txBody>
        </p:sp>
        <p:sp>
          <p:nvSpPr>
            <p:cNvPr id="22" name="TextBox 21"/>
            <p:cNvSpPr txBox="1"/>
            <p:nvPr/>
          </p:nvSpPr>
          <p:spPr>
            <a:xfrm>
              <a:off x="5868906" y="4546124"/>
              <a:ext cx="2057400" cy="890238"/>
            </a:xfrm>
            <a:prstGeom prst="rect">
              <a:avLst/>
            </a:prstGeom>
            <a:noFill/>
          </p:spPr>
          <p:txBody>
            <a:bodyPr wrap="square" rtlCol="0">
              <a:spAutoFit/>
            </a:bodyPr>
            <a:lstStyle/>
            <a:p>
              <a:pPr algn="ctr"/>
              <a:r>
                <a:rPr lang="en-US" sz="1600" dirty="0">
                  <a:solidFill>
                    <a:srgbClr val="FFFFFF"/>
                  </a:solidFill>
                </a:rPr>
                <a:t>Coagulation Cascade</a:t>
              </a:r>
            </a:p>
          </p:txBody>
        </p:sp>
      </p:grpSp>
      <p:sp>
        <p:nvSpPr>
          <p:cNvPr id="3" name="TextBox 2"/>
          <p:cNvSpPr txBox="1"/>
          <p:nvPr/>
        </p:nvSpPr>
        <p:spPr>
          <a:xfrm>
            <a:off x="8070621" y="6113712"/>
            <a:ext cx="3858236" cy="523220"/>
          </a:xfrm>
          <a:prstGeom prst="rect">
            <a:avLst/>
          </a:prstGeom>
          <a:noFill/>
        </p:spPr>
        <p:txBody>
          <a:bodyPr wrap="none" rtlCol="0">
            <a:spAutoFit/>
          </a:bodyPr>
          <a:lstStyle/>
          <a:p>
            <a:r>
              <a:rPr lang="en-US" sz="1400" b="1" dirty="0"/>
              <a:t>Wasiak et al. 2017; Gilham et al. 2019;</a:t>
            </a:r>
          </a:p>
          <a:p>
            <a:r>
              <a:rPr lang="en-US" sz="1400" b="1" dirty="0"/>
              <a:t>Tsujikawa et al. 2019; Jahagirdar et al. 2014</a:t>
            </a:r>
          </a:p>
        </p:txBody>
      </p:sp>
    </p:spTree>
    <p:extLst>
      <p:ext uri="{BB962C8B-B14F-4D97-AF65-F5344CB8AC3E}">
        <p14:creationId xmlns:p14="http://schemas.microsoft.com/office/powerpoint/2010/main" val="115218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Z:\Communications\Presentations\Post-AHA Corporate Presentation\Entire Popul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355725"/>
            <a:ext cx="5673725" cy="3902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Communications\Presentations\Post-AHA Corporate Presentation\By Diabetes Stat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5988" y="1371600"/>
            <a:ext cx="5695950" cy="39020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150844"/>
            <a:ext cx="11377919" cy="669919"/>
          </a:xfrm>
        </p:spPr>
        <p:txBody>
          <a:bodyPr>
            <a:noAutofit/>
          </a:bodyPr>
          <a:lstStyle/>
          <a:p>
            <a:r>
              <a:rPr lang="en-US" sz="2800" b="1" dirty="0"/>
              <a:t>Phase 2 Trials Suggest Potential CV Benefit with Apabetalone </a:t>
            </a:r>
            <a:endParaRPr lang="en-US" sz="1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1BE3B-C2F6-264F-9323-BF4694FCCE6D}" type="slidenum">
              <a:rPr kumimoji="0" lang="en-US" sz="900" b="0" i="0" u="none" strike="noStrike" kern="1200" cap="none" spc="0" normalizeH="0" baseline="0" noProof="0" smtClean="0">
                <a:ln>
                  <a:noFill/>
                </a:ln>
                <a:solidFill>
                  <a:srgbClr val="3C3C3C"/>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3C3C3C"/>
              </a:solidFill>
              <a:effectLst/>
              <a:uLnTx/>
              <a:uFillTx/>
              <a:latin typeface="Arial"/>
              <a:ea typeface="+mn-ea"/>
              <a:cs typeface="+mn-cs"/>
            </a:endParaRPr>
          </a:p>
        </p:txBody>
      </p:sp>
      <p:sp>
        <p:nvSpPr>
          <p:cNvPr id="26" name="TextBox 25">
            <a:extLst>
              <a:ext uri="{FF2B5EF4-FFF2-40B4-BE49-F238E27FC236}">
                <a16:creationId xmlns:a16="http://schemas.microsoft.com/office/drawing/2014/main" id="{8D19F838-058F-4B66-88F6-AA330BA0550E}"/>
              </a:ext>
            </a:extLst>
          </p:cNvPr>
          <p:cNvSpPr txBox="1"/>
          <p:nvPr/>
        </p:nvSpPr>
        <p:spPr>
          <a:xfrm>
            <a:off x="125240" y="5305366"/>
            <a:ext cx="11941519" cy="1077218"/>
          </a:xfrm>
          <a:prstGeom prst="rect">
            <a:avLst/>
          </a:prstGeom>
          <a:noFill/>
          <a:ln>
            <a:solidFill>
              <a:schemeClr val="tx1"/>
            </a:solidFill>
          </a:ln>
        </p:spPr>
        <p:txBody>
          <a:bodyPr wrap="square" rtlCol="0">
            <a:spAutoFit/>
          </a:bodyPr>
          <a:lstStyle/>
          <a:p>
            <a:pPr marL="285750" indent="-285750">
              <a:buClr>
                <a:schemeClr val="accent6"/>
              </a:buClr>
              <a:buFont typeface="Arial" panose="020B0604020202020204" pitchFamily="34" charset="0"/>
              <a:buChar char="•"/>
            </a:pPr>
            <a:r>
              <a:rPr lang="en-US" sz="1600" dirty="0"/>
              <a:t>MACE (major adverse cardiovascular events) including death, myocardial infarction, coronary revascularization, and hospitalization for cardiovascular causes.</a:t>
            </a:r>
          </a:p>
          <a:p>
            <a:pPr marL="285750" indent="-285750">
              <a:buClr>
                <a:schemeClr val="accent6"/>
              </a:buClr>
              <a:buFont typeface="Arial" panose="020B0604020202020204" pitchFamily="34" charset="0"/>
              <a:buChar char="•"/>
            </a:pPr>
            <a:r>
              <a:rPr lang="en-US" sz="1600" dirty="0"/>
              <a:t>Other characteristics associated with greater effect of apabetalone in pooled Phase 2 were low HDL-C and high </a:t>
            </a:r>
            <a:r>
              <a:rPr lang="en-US" sz="1600" dirty="0" err="1"/>
              <a:t>hsCRP</a:t>
            </a:r>
            <a:endParaRPr lang="en-US" sz="1600" dirty="0"/>
          </a:p>
          <a:p>
            <a:pPr marL="285750" indent="-285750">
              <a:buClr>
                <a:schemeClr val="accent6"/>
              </a:buClr>
              <a:buFont typeface="Arial" panose="020B0604020202020204" pitchFamily="34" charset="0"/>
              <a:buChar char="•"/>
            </a:pPr>
            <a:r>
              <a:rPr lang="en-US" sz="1600" b="1" dirty="0"/>
              <a:t>Data shown are aggregate from the following trials: ASSERT;ASSURE;SUSTAIN. </a:t>
            </a:r>
            <a:r>
              <a:rPr lang="de-DE" sz="1600" b="1" i="1" dirty="0"/>
              <a:t>Nicholls Am J Cardiovasc Drugs 2018</a:t>
            </a:r>
          </a:p>
        </p:txBody>
      </p:sp>
      <p:sp>
        <p:nvSpPr>
          <p:cNvPr id="17" name="TextBox 16"/>
          <p:cNvSpPr txBox="1"/>
          <p:nvPr/>
        </p:nvSpPr>
        <p:spPr>
          <a:xfrm>
            <a:off x="5632585" y="1219197"/>
            <a:ext cx="6102215" cy="369332"/>
          </a:xfrm>
          <a:prstGeom prst="rect">
            <a:avLst/>
          </a:prstGeom>
          <a:noFill/>
          <a:ln>
            <a:noFill/>
          </a:ln>
        </p:spPr>
        <p:txBody>
          <a:bodyPr wrap="square" rtlCol="0">
            <a:spAutoFit/>
          </a:bodyPr>
          <a:lstStyle/>
          <a:p>
            <a:pPr algn="ctr"/>
            <a:r>
              <a:rPr lang="en-US" dirty="0"/>
              <a:t>MACE Incidence by Presence of Diabetes</a:t>
            </a:r>
          </a:p>
        </p:txBody>
      </p:sp>
      <p:sp>
        <p:nvSpPr>
          <p:cNvPr id="23" name="TextBox 22"/>
          <p:cNvSpPr txBox="1"/>
          <p:nvPr/>
        </p:nvSpPr>
        <p:spPr>
          <a:xfrm>
            <a:off x="290060" y="1219197"/>
            <a:ext cx="6034540" cy="369332"/>
          </a:xfrm>
          <a:prstGeom prst="rect">
            <a:avLst/>
          </a:prstGeom>
          <a:noFill/>
        </p:spPr>
        <p:txBody>
          <a:bodyPr wrap="square" rtlCol="0">
            <a:spAutoFit/>
          </a:bodyPr>
          <a:lstStyle/>
          <a:p>
            <a:pPr algn="ctr"/>
            <a:r>
              <a:rPr lang="en-US" dirty="0"/>
              <a:t>MACE Incidence in Total Patient Group</a:t>
            </a:r>
          </a:p>
        </p:txBody>
      </p:sp>
    </p:spTree>
    <p:extLst>
      <p:ext uri="{BB962C8B-B14F-4D97-AF65-F5344CB8AC3E}">
        <p14:creationId xmlns:p14="http://schemas.microsoft.com/office/powerpoint/2010/main" val="166224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xEl>
                                              <p:pRg st="1" end="1"/>
                                            </p:txEl>
                                          </p:spTgt>
                                        </p:tgtEl>
                                        <p:attrNameLst>
                                          <p:attrName>style.visibility</p:attrName>
                                        </p:attrNameLst>
                                      </p:cBhvr>
                                      <p:to>
                                        <p:strVal val="visible"/>
                                      </p:to>
                                    </p:set>
                                    <p:animEffect transition="in" filter="fade">
                                      <p:cBhvr>
                                        <p:cTn id="13"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BETonMACE</a:t>
            </a:r>
            <a:r>
              <a:rPr lang="en-US" b="1" dirty="0"/>
              <a:t>: Inclusion/ Exclusion Criteria</a:t>
            </a:r>
          </a:p>
        </p:txBody>
      </p:sp>
      <p:sp>
        <p:nvSpPr>
          <p:cNvPr id="4" name="Slide Number Placeholder 3"/>
          <p:cNvSpPr>
            <a:spLocks noGrp="1"/>
          </p:cNvSpPr>
          <p:nvPr>
            <p:ph type="sldNum" sz="quarter" idx="12"/>
          </p:nvPr>
        </p:nvSpPr>
        <p:spPr/>
        <p:txBody>
          <a:bodyPr/>
          <a:lstStyle/>
          <a:p>
            <a:fld id="{39B1BE3B-C2F6-264F-9323-BF4694FCCE6D}" type="slidenum">
              <a:rPr lang="en-US" smtClean="0">
                <a:solidFill>
                  <a:srgbClr val="3C3C3C"/>
                </a:solidFill>
              </a:rPr>
              <a:pPr/>
              <a:t>6</a:t>
            </a:fld>
            <a:endParaRPr lang="en-US" dirty="0">
              <a:solidFill>
                <a:srgbClr val="3C3C3C"/>
              </a:solidFill>
            </a:endParaRPr>
          </a:p>
        </p:txBody>
      </p:sp>
      <p:sp>
        <p:nvSpPr>
          <p:cNvPr id="7" name="Content Placeholder 1"/>
          <p:cNvSpPr txBox="1">
            <a:spLocks/>
          </p:cNvSpPr>
          <p:nvPr/>
        </p:nvSpPr>
        <p:spPr>
          <a:xfrm>
            <a:off x="685800" y="1295400"/>
            <a:ext cx="5257798"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Font typeface="Arial"/>
              <a:buChar char="•"/>
              <a:defRPr lang="en-US" sz="18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lang="en-US" sz="1600" kern="1200">
                <a:solidFill>
                  <a:schemeClr val="tx1"/>
                </a:solidFill>
                <a:latin typeface="+mn-lt"/>
                <a:ea typeface="+mn-ea"/>
                <a:cs typeface="+mn-cs"/>
              </a:defRPr>
            </a:lvl2pPr>
            <a:lvl3pPr marL="1143000" indent="-228600" algn="l" defTabSz="914400" rtl="0" eaLnBrk="1" latinLnBrk="0" hangingPunct="1">
              <a:spcBef>
                <a:spcPct val="20000"/>
              </a:spcBef>
              <a:buClr>
                <a:schemeClr val="accent6"/>
              </a:buClr>
              <a:buFont typeface="Arial" pitchFamily="34" charset="0"/>
              <a:buChar char="•"/>
              <a:defRPr lang="en-US"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itchFamily="34" charset="0"/>
              <a:buChar char="–"/>
              <a:defRPr lang="en-US"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6"/>
              </a:buClr>
              <a:buFont typeface="Arial" pitchFamily="34" charset="0"/>
              <a:buChar char="»"/>
              <a:defRPr lang="en-US"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99514"/>
              </a:buClr>
              <a:buFont typeface="Arial"/>
              <a:buNone/>
            </a:pPr>
            <a:r>
              <a:rPr sz="2400" b="1" dirty="0">
                <a:solidFill>
                  <a:srgbClr val="0D67A2">
                    <a:lumMod val="75000"/>
                  </a:srgbClr>
                </a:solidFill>
              </a:rPr>
              <a:t>Key Inclusion Criteria</a:t>
            </a:r>
          </a:p>
          <a:p>
            <a:pPr>
              <a:buClr>
                <a:srgbClr val="F99514"/>
              </a:buClr>
            </a:pPr>
            <a:r>
              <a:rPr b="1" dirty="0">
                <a:solidFill>
                  <a:srgbClr val="3C3C3C"/>
                </a:solidFill>
              </a:rPr>
              <a:t>Type 2 Diabetes Mellitus</a:t>
            </a:r>
          </a:p>
          <a:p>
            <a:pPr lvl="1">
              <a:spcAft>
                <a:spcPts val="1200"/>
              </a:spcAft>
              <a:buClr>
                <a:srgbClr val="51A6B1"/>
              </a:buClr>
            </a:pPr>
            <a:r>
              <a:rPr dirty="0">
                <a:solidFill>
                  <a:srgbClr val="3C3C3C"/>
                </a:solidFill>
              </a:rPr>
              <a:t>HbA1c &gt;6.5% or history of diabetes medication use</a:t>
            </a:r>
          </a:p>
          <a:p>
            <a:pPr>
              <a:buClr>
                <a:srgbClr val="F99514"/>
              </a:buClr>
            </a:pPr>
            <a:r>
              <a:rPr b="1" dirty="0">
                <a:solidFill>
                  <a:srgbClr val="3C3C3C"/>
                </a:solidFill>
              </a:rPr>
              <a:t>Acute coronary syndrome 7-90 days prior to the screening visit</a:t>
            </a:r>
          </a:p>
          <a:p>
            <a:pPr lvl="1">
              <a:spcAft>
                <a:spcPts val="1200"/>
              </a:spcAft>
              <a:buClr>
                <a:srgbClr val="51A6B1"/>
              </a:buClr>
            </a:pPr>
            <a:r>
              <a:rPr dirty="0">
                <a:solidFill>
                  <a:srgbClr val="3C3C3C"/>
                </a:solidFill>
              </a:rPr>
              <a:t>Unstable angina (limited to 25% of participants) or acute myocardial infarction</a:t>
            </a:r>
          </a:p>
          <a:p>
            <a:pPr>
              <a:buClr>
                <a:srgbClr val="F99514"/>
              </a:buClr>
            </a:pPr>
            <a:r>
              <a:rPr b="1" dirty="0">
                <a:solidFill>
                  <a:srgbClr val="3C3C3C"/>
                </a:solidFill>
              </a:rPr>
              <a:t>Low HDL cholesterol </a:t>
            </a:r>
          </a:p>
          <a:p>
            <a:pPr lvl="1">
              <a:buClr>
                <a:srgbClr val="51A6B1"/>
              </a:buClr>
            </a:pPr>
            <a:r>
              <a:rPr dirty="0">
                <a:solidFill>
                  <a:srgbClr val="3C3C3C"/>
                </a:solidFill>
              </a:rPr>
              <a:t>&lt;40 mg/dL (1.04 mmol/L) for males;              &lt;45 mg/dL (1.17 mmol/L) for females               at the screening visit</a:t>
            </a:r>
          </a:p>
        </p:txBody>
      </p:sp>
      <p:sp>
        <p:nvSpPr>
          <p:cNvPr id="8" name="Content Placeholder 1"/>
          <p:cNvSpPr txBox="1">
            <a:spLocks/>
          </p:cNvSpPr>
          <p:nvPr/>
        </p:nvSpPr>
        <p:spPr>
          <a:xfrm>
            <a:off x="6248404" y="1295399"/>
            <a:ext cx="5486396" cy="3886199"/>
          </a:xfrm>
          <a:prstGeom prst="rect">
            <a:avLst/>
          </a:prstGeom>
        </p:spPr>
        <p:txBody>
          <a:bodyPr vert="horz" lIns="91430" tIns="45715" rIns="91430" bIns="45715" rtlCol="0">
            <a:noAutofit/>
          </a:bodyPr>
          <a:lstStyle>
            <a:lvl1pPr marL="342900" indent="-342900" algn="l" defTabSz="914400" rtl="0" eaLnBrk="1" latinLnBrk="0" hangingPunct="1">
              <a:spcBef>
                <a:spcPct val="20000"/>
              </a:spcBef>
              <a:buClr>
                <a:schemeClr val="accent6"/>
              </a:buClr>
              <a:buFont typeface="Arial"/>
              <a:buChar char="•"/>
              <a:defRPr lang="en-US" sz="18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lang="en-US" sz="1600" kern="1200" dirty="0">
                <a:solidFill>
                  <a:schemeClr val="tx1"/>
                </a:solidFill>
                <a:latin typeface="+mn-lt"/>
                <a:ea typeface="+mn-ea"/>
                <a:cs typeface="+mn-cs"/>
              </a:defRPr>
            </a:lvl2pPr>
            <a:lvl3pPr marL="1143000" indent="-228600" algn="l" defTabSz="914400" rtl="0" eaLnBrk="1" latinLnBrk="0" hangingPunct="1">
              <a:spcBef>
                <a:spcPct val="20000"/>
              </a:spcBef>
              <a:buClr>
                <a:schemeClr val="accent6"/>
              </a:buClr>
              <a:buFont typeface="Arial" pitchFamily="34" charset="0"/>
              <a:buChar char="•"/>
              <a:defRPr lang="en-US" sz="1600" kern="1200" dirty="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spcBef>
                <a:spcPct val="20000"/>
              </a:spcBef>
              <a:buClr>
                <a:schemeClr val="accent6"/>
              </a:buClr>
              <a:buFont typeface="Arial" pitchFamily="34" charset="0"/>
              <a:buChar char="»"/>
              <a:defRPr lang="en-US" sz="16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99514"/>
              </a:buClr>
              <a:buFont typeface="Arial"/>
              <a:buNone/>
            </a:pPr>
            <a:r>
              <a:rPr dirty="0">
                <a:solidFill>
                  <a:srgbClr val="51A6B1"/>
                </a:solidFill>
              </a:rPr>
              <a:t> </a:t>
            </a:r>
            <a:r>
              <a:rPr sz="2400" b="1" dirty="0">
                <a:solidFill>
                  <a:srgbClr val="0D67A2">
                    <a:lumMod val="75000"/>
                  </a:srgbClr>
                </a:solidFill>
              </a:rPr>
              <a:t>Key Exclusion Criteria</a:t>
            </a:r>
            <a:endParaRPr b="1" dirty="0">
              <a:solidFill>
                <a:srgbClr val="0D67A2">
                  <a:lumMod val="75000"/>
                </a:srgbClr>
              </a:solidFill>
            </a:endParaRPr>
          </a:p>
          <a:p>
            <a:pPr>
              <a:spcAft>
                <a:spcPts val="1200"/>
              </a:spcAft>
              <a:buClr>
                <a:srgbClr val="F99514"/>
              </a:buClr>
            </a:pPr>
            <a:r>
              <a:rPr b="1" dirty="0">
                <a:solidFill>
                  <a:srgbClr val="3C3C3C"/>
                </a:solidFill>
              </a:rPr>
              <a:t>Planned further coronary revascularization </a:t>
            </a:r>
            <a:r>
              <a:rPr sz="1600" dirty="0">
                <a:solidFill>
                  <a:srgbClr val="3C3C3C"/>
                </a:solidFill>
              </a:rPr>
              <a:t>at time of screening visit</a:t>
            </a:r>
            <a:endParaRPr sz="2400" dirty="0">
              <a:solidFill>
                <a:srgbClr val="3C3C3C"/>
              </a:solidFill>
            </a:endParaRPr>
          </a:p>
          <a:p>
            <a:pPr>
              <a:spcAft>
                <a:spcPts val="1200"/>
              </a:spcAft>
              <a:buClr>
                <a:srgbClr val="F99514"/>
              </a:buClr>
            </a:pPr>
            <a:r>
              <a:rPr b="1" dirty="0">
                <a:solidFill>
                  <a:srgbClr val="3C3C3C"/>
                </a:solidFill>
              </a:rPr>
              <a:t>Previous or current diagnosis of severe heart failure </a:t>
            </a:r>
            <a:r>
              <a:rPr sz="1600" dirty="0">
                <a:solidFill>
                  <a:srgbClr val="3C3C3C"/>
                </a:solidFill>
              </a:rPr>
              <a:t>(New York Heart Association Class IV)</a:t>
            </a:r>
            <a:endParaRPr sz="2400" dirty="0">
              <a:solidFill>
                <a:srgbClr val="3C3C3C"/>
              </a:solidFill>
            </a:endParaRPr>
          </a:p>
          <a:p>
            <a:pPr>
              <a:spcAft>
                <a:spcPts val="1200"/>
              </a:spcAft>
              <a:buClr>
                <a:srgbClr val="F99514"/>
              </a:buClr>
            </a:pPr>
            <a:r>
              <a:rPr b="1" dirty="0">
                <a:solidFill>
                  <a:srgbClr val="3C3C3C"/>
                </a:solidFill>
              </a:rPr>
              <a:t>Coronary artery bypass grafting</a:t>
            </a:r>
            <a:r>
              <a:rPr sz="1600" dirty="0">
                <a:solidFill>
                  <a:srgbClr val="3C3C3C"/>
                </a:solidFill>
              </a:rPr>
              <a:t> within 90 days prior to Visit 1.</a:t>
            </a:r>
            <a:endParaRPr sz="2400" dirty="0">
              <a:solidFill>
                <a:srgbClr val="3C3C3C"/>
              </a:solidFill>
            </a:endParaRPr>
          </a:p>
          <a:p>
            <a:pPr>
              <a:buClr>
                <a:srgbClr val="F99514"/>
              </a:buClr>
            </a:pPr>
            <a:r>
              <a:rPr b="1" dirty="0">
                <a:solidFill>
                  <a:srgbClr val="3C3C3C"/>
                </a:solidFill>
              </a:rPr>
              <a:t>Severe renal impairment </a:t>
            </a:r>
            <a:r>
              <a:rPr sz="1600" dirty="0">
                <a:solidFill>
                  <a:srgbClr val="3C3C3C"/>
                </a:solidFill>
              </a:rPr>
              <a:t>as determined by any one of the following: </a:t>
            </a:r>
            <a:endParaRPr sz="2400" dirty="0">
              <a:solidFill>
                <a:srgbClr val="3C3C3C"/>
              </a:solidFill>
            </a:endParaRPr>
          </a:p>
          <a:p>
            <a:pPr lvl="2">
              <a:buClr>
                <a:srgbClr val="F99514"/>
              </a:buClr>
            </a:pPr>
            <a:r>
              <a:rPr sz="1400" dirty="0" err="1">
                <a:solidFill>
                  <a:srgbClr val="3C3C3C"/>
                </a:solidFill>
              </a:rPr>
              <a:t>eGFR</a:t>
            </a:r>
            <a:r>
              <a:rPr sz="1400" dirty="0">
                <a:solidFill>
                  <a:srgbClr val="3C3C3C"/>
                </a:solidFill>
              </a:rPr>
              <a:t> &lt;30 mL/min/1.7m</a:t>
            </a:r>
            <a:r>
              <a:rPr sz="1400" baseline="30000" dirty="0">
                <a:solidFill>
                  <a:srgbClr val="3C3C3C"/>
                </a:solidFill>
              </a:rPr>
              <a:t>2</a:t>
            </a:r>
            <a:r>
              <a:rPr sz="1400" dirty="0">
                <a:solidFill>
                  <a:srgbClr val="3C3C3C"/>
                </a:solidFill>
              </a:rPr>
              <a:t> at screening visit</a:t>
            </a:r>
          </a:p>
          <a:p>
            <a:pPr lvl="2">
              <a:spcAft>
                <a:spcPts val="1200"/>
              </a:spcAft>
              <a:buClr>
                <a:srgbClr val="F99514"/>
              </a:buClr>
            </a:pPr>
            <a:r>
              <a:rPr sz="1400" dirty="0">
                <a:solidFill>
                  <a:srgbClr val="3C3C3C"/>
                </a:solidFill>
              </a:rPr>
              <a:t>need for dialysis </a:t>
            </a:r>
          </a:p>
          <a:p>
            <a:pPr>
              <a:buClr>
                <a:srgbClr val="F99514"/>
              </a:buClr>
            </a:pPr>
            <a:r>
              <a:rPr b="1" dirty="0">
                <a:solidFill>
                  <a:srgbClr val="3C3C3C"/>
                </a:solidFill>
              </a:rPr>
              <a:t>Evidence of cirrhosis </a:t>
            </a:r>
            <a:r>
              <a:rPr sz="1600" dirty="0">
                <a:solidFill>
                  <a:srgbClr val="3C3C3C"/>
                </a:solidFill>
              </a:rPr>
              <a:t>from liver imaging or biopsy, or </a:t>
            </a:r>
            <a:r>
              <a:rPr b="1" dirty="0">
                <a:solidFill>
                  <a:srgbClr val="3C3C3C"/>
                </a:solidFill>
              </a:rPr>
              <a:t>liver transaminases (ALT or AST) &gt;1.5x the upper limit of normal </a:t>
            </a:r>
            <a:r>
              <a:rPr sz="1600" dirty="0">
                <a:solidFill>
                  <a:srgbClr val="3C3C3C"/>
                </a:solidFill>
              </a:rPr>
              <a:t>range at screening visit</a:t>
            </a:r>
            <a:endParaRPr dirty="0">
              <a:solidFill>
                <a:srgbClr val="3C3C3C"/>
              </a:solidFill>
            </a:endParaRPr>
          </a:p>
          <a:p>
            <a:pPr marL="0" indent="0">
              <a:buClr>
                <a:srgbClr val="F99514"/>
              </a:buClr>
              <a:buFont typeface="Arial"/>
              <a:buNone/>
            </a:pPr>
            <a:endParaRPr sz="1400" dirty="0">
              <a:solidFill>
                <a:srgbClr val="3C3C3C"/>
              </a:solidFill>
            </a:endParaRPr>
          </a:p>
        </p:txBody>
      </p:sp>
    </p:spTree>
    <p:extLst>
      <p:ext uri="{BB962C8B-B14F-4D97-AF65-F5344CB8AC3E}">
        <p14:creationId xmlns:p14="http://schemas.microsoft.com/office/powerpoint/2010/main" val="209990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fade">
                                      <p:cBhvr>
                                        <p:cTn id="23" dur="500"/>
                                        <p:tgtEl>
                                          <p:spTgt spid="7">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6" end="6"/>
                                            </p:txEl>
                                          </p:spTgt>
                                        </p:tgtEl>
                                        <p:attrNameLst>
                                          <p:attrName>style.visibility</p:attrName>
                                        </p:attrNameLst>
                                      </p:cBhvr>
                                      <p:to>
                                        <p:strVal val="visible"/>
                                      </p:to>
                                    </p:set>
                                    <p:animEffect transition="in" filter="fade">
                                      <p:cBhvr>
                                        <p:cTn id="26" dur="500"/>
                                        <p:tgtEl>
                                          <p:spTgt spid="7">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BETonMACE</a:t>
            </a:r>
            <a:r>
              <a:rPr lang="en-US" b="1" dirty="0"/>
              <a:t>: Study Endpoints</a:t>
            </a:r>
          </a:p>
        </p:txBody>
      </p:sp>
      <p:sp>
        <p:nvSpPr>
          <p:cNvPr id="3" name="Content Placeholder 2"/>
          <p:cNvSpPr>
            <a:spLocks noGrp="1"/>
          </p:cNvSpPr>
          <p:nvPr>
            <p:ph idx="1"/>
          </p:nvPr>
        </p:nvSpPr>
        <p:spPr>
          <a:xfrm>
            <a:off x="381000" y="953267"/>
            <a:ext cx="11430000" cy="3863531"/>
          </a:xfrm>
        </p:spPr>
        <p:txBody>
          <a:bodyPr>
            <a:noAutofit/>
          </a:bodyPr>
          <a:lstStyle/>
          <a:p>
            <a:r>
              <a:rPr lang="en-US" sz="2400" b="1" dirty="0">
                <a:solidFill>
                  <a:schemeClr val="tx2">
                    <a:lumMod val="75000"/>
                  </a:schemeClr>
                </a:solidFill>
              </a:rPr>
              <a:t>Primary Endpoint</a:t>
            </a:r>
          </a:p>
          <a:p>
            <a:pPr lvl="1">
              <a:spcAft>
                <a:spcPts val="600"/>
              </a:spcAft>
            </a:pPr>
            <a:r>
              <a:rPr lang="en-US" sz="1800" dirty="0"/>
              <a:t>Time to first occurrence of CV death or non-fatal MI or stroke</a:t>
            </a:r>
          </a:p>
          <a:p>
            <a:pPr lvl="2">
              <a:spcAft>
                <a:spcPts val="1200"/>
              </a:spcAft>
            </a:pPr>
            <a:r>
              <a:rPr lang="en-US" sz="1800" dirty="0"/>
              <a:t>Pre-specified sensitivity analysis excluding deaths of undetermined cause from endpoint</a:t>
            </a:r>
          </a:p>
          <a:p>
            <a:r>
              <a:rPr lang="en-US" sz="2400" b="1" dirty="0">
                <a:solidFill>
                  <a:schemeClr val="tx2">
                    <a:lumMod val="75000"/>
                  </a:schemeClr>
                </a:solidFill>
              </a:rPr>
              <a:t>Key Secondary Endpoints</a:t>
            </a:r>
          </a:p>
          <a:p>
            <a:pPr lvl="1">
              <a:spcAft>
                <a:spcPts val="600"/>
              </a:spcAft>
            </a:pPr>
            <a:r>
              <a:rPr lang="en-US" sz="1800" dirty="0"/>
              <a:t>Time to first 4-part MACE: primary endpoint + hospitalization for CV events* </a:t>
            </a:r>
          </a:p>
          <a:p>
            <a:pPr lvl="1">
              <a:spcAft>
                <a:spcPts val="600"/>
              </a:spcAft>
            </a:pPr>
            <a:r>
              <a:rPr lang="en-US" sz="1800" dirty="0"/>
              <a:t>Total (first and recurrent) non-fatal MI or stroke, and CV death</a:t>
            </a:r>
          </a:p>
          <a:p>
            <a:pPr lvl="1">
              <a:spcAft>
                <a:spcPts val="600"/>
              </a:spcAft>
            </a:pPr>
            <a:r>
              <a:rPr lang="en-US" sz="1800" dirty="0"/>
              <a:t>Time to first CV Death or Non-fatal MI</a:t>
            </a:r>
          </a:p>
          <a:p>
            <a:pPr lvl="1">
              <a:spcAft>
                <a:spcPts val="600"/>
              </a:spcAft>
            </a:pPr>
            <a:r>
              <a:rPr lang="en-US" sz="1800" dirty="0"/>
              <a:t>Time to first coronary heart disease death or non-fatal MI</a:t>
            </a:r>
          </a:p>
          <a:p>
            <a:pPr lvl="1">
              <a:spcAft>
                <a:spcPts val="600"/>
              </a:spcAft>
            </a:pPr>
            <a:r>
              <a:rPr lang="en-US" sz="1800" dirty="0"/>
              <a:t>Individual components of primary endpoint</a:t>
            </a:r>
          </a:p>
          <a:p>
            <a:pPr lvl="1">
              <a:spcAft>
                <a:spcPts val="600"/>
              </a:spcAft>
            </a:pPr>
            <a:r>
              <a:rPr lang="en-US" sz="1800" dirty="0"/>
              <a:t>All-cause death</a:t>
            </a:r>
          </a:p>
          <a:p>
            <a:pPr lvl="1">
              <a:spcAft>
                <a:spcPts val="1200"/>
              </a:spcAft>
            </a:pPr>
            <a:r>
              <a:rPr lang="en-US" sz="1800" dirty="0"/>
              <a:t>Hospitalization for congestive heart failure (CHF)</a:t>
            </a:r>
          </a:p>
          <a:p>
            <a:pPr lvl="1"/>
            <a:endParaRPr lang="en-US" sz="2200" b="1" dirty="0">
              <a:solidFill>
                <a:srgbClr val="002060"/>
              </a:solidFill>
            </a:endParaRPr>
          </a:p>
          <a:p>
            <a:endParaRPr lang="en-US" sz="2000" dirty="0"/>
          </a:p>
        </p:txBody>
      </p:sp>
      <p:sp>
        <p:nvSpPr>
          <p:cNvPr id="4" name="Slide Number Placeholder 3"/>
          <p:cNvSpPr>
            <a:spLocks noGrp="1"/>
          </p:cNvSpPr>
          <p:nvPr>
            <p:ph type="sldNum" sz="quarter" idx="12"/>
          </p:nvPr>
        </p:nvSpPr>
        <p:spPr/>
        <p:txBody>
          <a:bodyPr/>
          <a:lstStyle/>
          <a:p>
            <a:fld id="{39B1BE3B-C2F6-264F-9323-BF4694FCCE6D}" type="slidenum">
              <a:rPr lang="en-US" smtClean="0">
                <a:solidFill>
                  <a:srgbClr val="3C3C3C"/>
                </a:solidFill>
              </a:rPr>
              <a:pPr/>
              <a:t>7</a:t>
            </a:fld>
            <a:endParaRPr lang="en-US" dirty="0">
              <a:solidFill>
                <a:srgbClr val="3C3C3C"/>
              </a:solidFill>
            </a:endParaRPr>
          </a:p>
        </p:txBody>
      </p:sp>
      <p:sp>
        <p:nvSpPr>
          <p:cNvPr id="5" name="TextBox 4">
            <a:extLst>
              <a:ext uri="{FF2B5EF4-FFF2-40B4-BE49-F238E27FC236}">
                <a16:creationId xmlns:a16="http://schemas.microsoft.com/office/drawing/2014/main" id="{7ACEF7B3-5557-4212-BB93-D35BF9976105}"/>
              </a:ext>
            </a:extLst>
          </p:cNvPr>
          <p:cNvSpPr txBox="1"/>
          <p:nvPr/>
        </p:nvSpPr>
        <p:spPr>
          <a:xfrm>
            <a:off x="762000" y="6382922"/>
            <a:ext cx="9709581" cy="338554"/>
          </a:xfrm>
          <a:prstGeom prst="rect">
            <a:avLst/>
          </a:prstGeom>
          <a:noFill/>
        </p:spPr>
        <p:txBody>
          <a:bodyPr wrap="none" rtlCol="0">
            <a:spAutoFit/>
          </a:bodyPr>
          <a:lstStyle/>
          <a:p>
            <a:r>
              <a:rPr lang="en-US" sz="1600" dirty="0">
                <a:solidFill>
                  <a:srgbClr val="3C3C3C"/>
                </a:solidFill>
              </a:rPr>
              <a:t>*Unstable angina or urgent or emergency coronary revascularization at least 30 days after the index ACS</a:t>
            </a:r>
          </a:p>
        </p:txBody>
      </p:sp>
    </p:spTree>
    <p:extLst>
      <p:ext uri="{BB962C8B-B14F-4D97-AF65-F5344CB8AC3E}">
        <p14:creationId xmlns:p14="http://schemas.microsoft.com/office/powerpoint/2010/main" val="353946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20F0E-DE8F-4E29-8E30-C851D2BAC233}"/>
              </a:ext>
            </a:extLst>
          </p:cNvPr>
          <p:cNvSpPr>
            <a:spLocks noGrp="1"/>
          </p:cNvSpPr>
          <p:nvPr>
            <p:ph type="title"/>
          </p:nvPr>
        </p:nvSpPr>
        <p:spPr/>
        <p:txBody>
          <a:bodyPr/>
          <a:lstStyle/>
          <a:p>
            <a:r>
              <a:rPr lang="en-US" b="1" dirty="0"/>
              <a:t>Statistical assumptions</a:t>
            </a:r>
          </a:p>
        </p:txBody>
      </p:sp>
      <p:sp>
        <p:nvSpPr>
          <p:cNvPr id="3" name="Content Placeholder 2">
            <a:extLst>
              <a:ext uri="{FF2B5EF4-FFF2-40B4-BE49-F238E27FC236}">
                <a16:creationId xmlns:a16="http://schemas.microsoft.com/office/drawing/2014/main" id="{EFA0EF85-AE51-4835-84E8-2A5C7A728A1A}"/>
              </a:ext>
            </a:extLst>
          </p:cNvPr>
          <p:cNvSpPr>
            <a:spLocks noGrp="1"/>
          </p:cNvSpPr>
          <p:nvPr>
            <p:ph idx="1"/>
          </p:nvPr>
        </p:nvSpPr>
        <p:spPr>
          <a:xfrm>
            <a:off x="453005" y="1295400"/>
            <a:ext cx="11285989" cy="3863531"/>
          </a:xfrm>
        </p:spPr>
        <p:txBody>
          <a:bodyPr>
            <a:noAutofit/>
          </a:bodyPr>
          <a:lstStyle/>
          <a:p>
            <a:pPr>
              <a:buClrTx/>
              <a:buFont typeface="Arial" panose="020B0604020202020204" pitchFamily="34" charset="0"/>
              <a:buChar char="•"/>
            </a:pPr>
            <a:r>
              <a:rPr lang="en-US" sz="2400" dirty="0"/>
              <a:t>A sample size of 2400 randomized subjects was predicted to yield 80% power for the primary analysis under the following assumptions:</a:t>
            </a:r>
          </a:p>
          <a:p>
            <a:pPr>
              <a:buClrTx/>
              <a:buFont typeface="Arial" panose="020B0604020202020204" pitchFamily="34" charset="0"/>
              <a:buChar char="•"/>
            </a:pPr>
            <a:endParaRPr lang="en-US" sz="2400" dirty="0"/>
          </a:p>
          <a:p>
            <a:pPr lvl="1">
              <a:buClrTx/>
              <a:buFont typeface="Arial" panose="020B0604020202020204" pitchFamily="34" charset="0"/>
              <a:buChar char="•"/>
            </a:pPr>
            <a:r>
              <a:rPr lang="en-US" sz="2200" dirty="0"/>
              <a:t>Total number of events: 250</a:t>
            </a:r>
          </a:p>
          <a:p>
            <a:pPr lvl="1">
              <a:buClrTx/>
              <a:buFont typeface="Arial" panose="020B0604020202020204" pitchFamily="34" charset="0"/>
              <a:buChar char="•"/>
            </a:pPr>
            <a:r>
              <a:rPr lang="en-US" sz="2200" dirty="0"/>
              <a:t>2-sided type 1 error rate: α=5%</a:t>
            </a:r>
          </a:p>
          <a:p>
            <a:pPr lvl="1">
              <a:buClrTx/>
              <a:buFont typeface="Arial" panose="020B0604020202020204" pitchFamily="34" charset="0"/>
              <a:buChar char="•"/>
            </a:pPr>
            <a:r>
              <a:rPr lang="en-US" sz="2200" dirty="0"/>
              <a:t>10.5% event rate in the placebo arm at 18 months</a:t>
            </a:r>
          </a:p>
          <a:p>
            <a:pPr lvl="1">
              <a:buClrTx/>
              <a:buFont typeface="Arial" panose="020B0604020202020204" pitchFamily="34" charset="0"/>
              <a:buChar char="•"/>
            </a:pPr>
            <a:r>
              <a:rPr lang="en-US" sz="2200" dirty="0"/>
              <a:t>30% relative risk reduction (7.47% event rate at 18 months in the </a:t>
            </a:r>
            <a:r>
              <a:rPr lang="en-US" sz="2200" dirty="0" err="1"/>
              <a:t>apabetalone</a:t>
            </a:r>
            <a:r>
              <a:rPr lang="en-US" sz="2200" dirty="0"/>
              <a:t> arm)</a:t>
            </a:r>
          </a:p>
        </p:txBody>
      </p:sp>
      <p:sp>
        <p:nvSpPr>
          <p:cNvPr id="4" name="Slide Number Placeholder 3">
            <a:extLst>
              <a:ext uri="{FF2B5EF4-FFF2-40B4-BE49-F238E27FC236}">
                <a16:creationId xmlns:a16="http://schemas.microsoft.com/office/drawing/2014/main" id="{8908D3EF-3F15-4C88-8DF9-320AF31BC0A2}"/>
              </a:ext>
            </a:extLst>
          </p:cNvPr>
          <p:cNvSpPr>
            <a:spLocks noGrp="1"/>
          </p:cNvSpPr>
          <p:nvPr>
            <p:ph type="sldNum" sz="quarter" idx="12"/>
          </p:nvPr>
        </p:nvSpPr>
        <p:spPr/>
        <p:txBody>
          <a:bodyPr/>
          <a:lstStyle/>
          <a:p>
            <a:fld id="{39B1BE3B-C2F6-264F-9323-BF4694FCCE6D}" type="slidenum">
              <a:rPr lang="en-US" smtClean="0"/>
              <a:pPr/>
              <a:t>8</a:t>
            </a:fld>
            <a:endParaRPr lang="en-US" dirty="0"/>
          </a:p>
        </p:txBody>
      </p:sp>
    </p:spTree>
    <p:extLst>
      <p:ext uri="{BB962C8B-B14F-4D97-AF65-F5344CB8AC3E}">
        <p14:creationId xmlns:p14="http://schemas.microsoft.com/office/powerpoint/2010/main" val="261592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BETonMACE</a:t>
            </a:r>
            <a:r>
              <a:rPr lang="en-US" b="1" dirty="0"/>
              <a:t>: Study Design</a:t>
            </a:r>
          </a:p>
        </p:txBody>
      </p:sp>
      <p:sp>
        <p:nvSpPr>
          <p:cNvPr id="4" name="Slide Number Placeholder 3"/>
          <p:cNvSpPr>
            <a:spLocks noGrp="1"/>
          </p:cNvSpPr>
          <p:nvPr>
            <p:ph type="sldNum" sz="quarter" idx="12"/>
          </p:nvPr>
        </p:nvSpPr>
        <p:spPr/>
        <p:txBody>
          <a:bodyPr/>
          <a:lstStyle/>
          <a:p>
            <a:fld id="{39B1BE3B-C2F6-264F-9323-BF4694FCCE6D}" type="slidenum">
              <a:rPr lang="en-US" sz="2000" smtClean="0"/>
              <a:pPr/>
              <a:t>9</a:t>
            </a:fld>
            <a:endParaRPr lang="en-US" sz="2000" dirty="0"/>
          </a:p>
        </p:txBody>
      </p:sp>
      <p:cxnSp>
        <p:nvCxnSpPr>
          <p:cNvPr id="6" name="Straight Connector 5"/>
          <p:cNvCxnSpPr/>
          <p:nvPr/>
        </p:nvCxnSpPr>
        <p:spPr>
          <a:xfrm>
            <a:off x="852958" y="3795437"/>
            <a:ext cx="1673406" cy="0"/>
          </a:xfrm>
          <a:prstGeom prst="line">
            <a:avLst/>
          </a:prstGeom>
          <a:noFill/>
          <a:ln w="57150" cap="flat" cmpd="sng" algn="ctr">
            <a:solidFill>
              <a:srgbClr val="682B85"/>
            </a:solidFill>
            <a:prstDash val="solid"/>
          </a:ln>
          <a:effectLst/>
        </p:spPr>
      </p:cxnSp>
      <p:cxnSp>
        <p:nvCxnSpPr>
          <p:cNvPr id="9" name="Straight Connector 8"/>
          <p:cNvCxnSpPr/>
          <p:nvPr/>
        </p:nvCxnSpPr>
        <p:spPr>
          <a:xfrm flipV="1">
            <a:off x="2526364" y="1859065"/>
            <a:ext cx="557802" cy="1936373"/>
          </a:xfrm>
          <a:prstGeom prst="line">
            <a:avLst/>
          </a:prstGeom>
          <a:noFill/>
          <a:ln w="57150" cap="flat" cmpd="sng" algn="ctr">
            <a:solidFill>
              <a:srgbClr val="682B85"/>
            </a:solidFill>
            <a:prstDash val="solid"/>
            <a:tailEnd type="oval"/>
          </a:ln>
          <a:effectLst/>
        </p:spPr>
      </p:cxnSp>
      <p:cxnSp>
        <p:nvCxnSpPr>
          <p:cNvPr id="10" name="Straight Connector 9"/>
          <p:cNvCxnSpPr/>
          <p:nvPr/>
        </p:nvCxnSpPr>
        <p:spPr>
          <a:xfrm>
            <a:off x="2526364" y="3808717"/>
            <a:ext cx="557802" cy="1954964"/>
          </a:xfrm>
          <a:prstGeom prst="line">
            <a:avLst/>
          </a:prstGeom>
          <a:noFill/>
          <a:ln w="57150" cap="flat" cmpd="sng" algn="ctr">
            <a:solidFill>
              <a:srgbClr val="682B85"/>
            </a:solidFill>
            <a:prstDash val="solid"/>
            <a:tailEnd type="oval"/>
          </a:ln>
          <a:effectLst/>
        </p:spPr>
      </p:cxnSp>
      <p:sp>
        <p:nvSpPr>
          <p:cNvPr id="11" name="TextBox 10"/>
          <p:cNvSpPr txBox="1"/>
          <p:nvPr/>
        </p:nvSpPr>
        <p:spPr>
          <a:xfrm>
            <a:off x="922682" y="990600"/>
            <a:ext cx="1533956" cy="830997"/>
          </a:xfrm>
          <a:prstGeom prst="rect">
            <a:avLst/>
          </a:prstGeom>
          <a:noFill/>
        </p:spPr>
        <p:txBody>
          <a:bodyPr wrap="square" rtlCol="0">
            <a:spAutoFit/>
          </a:bodyPr>
          <a:lstStyle/>
          <a:p>
            <a:pPr algn="ctr" defTabSz="1619768"/>
            <a:r>
              <a:rPr lang="en-US" sz="2400" b="1" dirty="0">
                <a:solidFill>
                  <a:srgbClr val="0D67A2">
                    <a:lumMod val="75000"/>
                  </a:srgbClr>
                </a:solidFill>
                <a:latin typeface="Calibri"/>
              </a:rPr>
              <a:t>Screening Period</a:t>
            </a:r>
          </a:p>
        </p:txBody>
      </p:sp>
      <p:cxnSp>
        <p:nvCxnSpPr>
          <p:cNvPr id="12" name="Straight Connector 11"/>
          <p:cNvCxnSpPr/>
          <p:nvPr/>
        </p:nvCxnSpPr>
        <p:spPr>
          <a:xfrm>
            <a:off x="3920869" y="1859066"/>
            <a:ext cx="4741317" cy="1"/>
          </a:xfrm>
          <a:prstGeom prst="line">
            <a:avLst/>
          </a:prstGeom>
          <a:noFill/>
          <a:ln w="57150" cap="flat" cmpd="sng" algn="ctr">
            <a:solidFill>
              <a:srgbClr val="51A6B1"/>
            </a:solidFill>
            <a:prstDash val="solid"/>
            <a:tailEnd type="oval"/>
          </a:ln>
          <a:effectLst/>
        </p:spPr>
      </p:cxnSp>
      <p:cxnSp>
        <p:nvCxnSpPr>
          <p:cNvPr id="13" name="Straight Connector 12"/>
          <p:cNvCxnSpPr/>
          <p:nvPr/>
        </p:nvCxnSpPr>
        <p:spPr>
          <a:xfrm flipV="1">
            <a:off x="8941087" y="1859065"/>
            <a:ext cx="1952307" cy="1"/>
          </a:xfrm>
          <a:prstGeom prst="line">
            <a:avLst/>
          </a:prstGeom>
          <a:noFill/>
          <a:ln w="57150" cap="flat" cmpd="sng" algn="ctr">
            <a:solidFill>
              <a:srgbClr val="F99514"/>
            </a:solidFill>
            <a:prstDash val="solid"/>
            <a:tailEnd type="oval"/>
          </a:ln>
          <a:effectLst/>
        </p:spPr>
      </p:cxnSp>
      <p:cxnSp>
        <p:nvCxnSpPr>
          <p:cNvPr id="14" name="Straight Connector 13"/>
          <p:cNvCxnSpPr/>
          <p:nvPr/>
        </p:nvCxnSpPr>
        <p:spPr>
          <a:xfrm>
            <a:off x="3920869" y="5763682"/>
            <a:ext cx="4741317" cy="1"/>
          </a:xfrm>
          <a:prstGeom prst="line">
            <a:avLst/>
          </a:prstGeom>
          <a:noFill/>
          <a:ln w="57150" cap="flat" cmpd="sng" algn="ctr">
            <a:solidFill>
              <a:srgbClr val="51A6B1"/>
            </a:solidFill>
            <a:prstDash val="solid"/>
            <a:tailEnd type="oval"/>
          </a:ln>
          <a:effectLst/>
        </p:spPr>
      </p:cxnSp>
      <p:cxnSp>
        <p:nvCxnSpPr>
          <p:cNvPr id="15" name="Straight Connector 14"/>
          <p:cNvCxnSpPr/>
          <p:nvPr/>
        </p:nvCxnSpPr>
        <p:spPr>
          <a:xfrm flipV="1">
            <a:off x="8944293" y="5763683"/>
            <a:ext cx="1952307" cy="1"/>
          </a:xfrm>
          <a:prstGeom prst="line">
            <a:avLst/>
          </a:prstGeom>
          <a:noFill/>
          <a:ln w="57150" cap="flat" cmpd="sng" algn="ctr">
            <a:solidFill>
              <a:srgbClr val="F99514"/>
            </a:solidFill>
            <a:prstDash val="solid"/>
            <a:tailEnd type="oval"/>
          </a:ln>
          <a:effectLst/>
        </p:spPr>
      </p:cxnSp>
      <p:grpSp>
        <p:nvGrpSpPr>
          <p:cNvPr id="16" name="Group 15"/>
          <p:cNvGrpSpPr>
            <a:grpSpLocks noChangeAspect="1"/>
          </p:cNvGrpSpPr>
          <p:nvPr/>
        </p:nvGrpSpPr>
        <p:grpSpPr>
          <a:xfrm rot="900000">
            <a:off x="3412468" y="1635946"/>
            <a:ext cx="316597" cy="446242"/>
            <a:chOff x="7020575" y="1368659"/>
            <a:chExt cx="4272367" cy="6021888"/>
          </a:xfrm>
        </p:grpSpPr>
        <p:sp>
          <p:nvSpPr>
            <p:cNvPr id="17" name="Flowchart: Delay 16"/>
            <p:cNvSpPr/>
            <p:nvPr/>
          </p:nvSpPr>
          <p:spPr>
            <a:xfrm rot="17985112">
              <a:off x="8356828" y="1639458"/>
              <a:ext cx="3206914" cy="2665315"/>
            </a:xfrm>
            <a:prstGeom prst="flowChartDelay">
              <a:avLst/>
            </a:prstGeom>
            <a:noFill/>
            <a:ln w="38100" cap="flat" cmpd="sng" algn="ctr">
              <a:solidFill>
                <a:srgbClr val="51A6B1"/>
              </a:solidFill>
              <a:prstDash val="solid"/>
            </a:ln>
            <a:effectLst/>
          </p:spPr>
          <p:txBody>
            <a:bodyPr rtlCol="0" anchor="ctr"/>
            <a:lstStyle/>
            <a:p>
              <a:pPr marL="0" marR="0" lvl="0" indent="0" algn="ctr" defTabSz="1619768"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a:ea typeface="+mn-ea"/>
                <a:cs typeface="+mn-cs"/>
              </a:endParaRPr>
            </a:p>
          </p:txBody>
        </p:sp>
        <p:sp>
          <p:nvSpPr>
            <p:cNvPr id="18" name="Flowchart: Delay 17"/>
            <p:cNvSpPr/>
            <p:nvPr/>
          </p:nvSpPr>
          <p:spPr>
            <a:xfrm rot="7183877">
              <a:off x="6749776" y="4454432"/>
              <a:ext cx="3206914" cy="2665315"/>
            </a:xfrm>
            <a:prstGeom prst="flowChartDelay">
              <a:avLst/>
            </a:prstGeom>
            <a:solidFill>
              <a:srgbClr val="51A6B1"/>
            </a:solidFill>
            <a:ln w="38100" cap="flat" cmpd="sng" algn="ctr">
              <a:solidFill>
                <a:srgbClr val="51A6B1"/>
              </a:solidFill>
              <a:prstDash val="solid"/>
            </a:ln>
            <a:effectLst/>
          </p:spPr>
          <p:txBody>
            <a:bodyPr rtlCol="0" anchor="ctr"/>
            <a:lstStyle/>
            <a:p>
              <a:pPr marL="0" marR="0" lvl="0" indent="0" algn="ctr" defTabSz="1619768"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a:ea typeface="+mn-ea"/>
                <a:cs typeface="+mn-cs"/>
              </a:endParaRPr>
            </a:p>
          </p:txBody>
        </p:sp>
        <p:sp>
          <p:nvSpPr>
            <p:cNvPr id="19" name="Freeform 18"/>
            <p:cNvSpPr/>
            <p:nvPr/>
          </p:nvSpPr>
          <p:spPr>
            <a:xfrm>
              <a:off x="10384971" y="2286000"/>
              <a:ext cx="339722" cy="1188720"/>
            </a:xfrm>
            <a:custGeom>
              <a:avLst/>
              <a:gdLst>
                <a:gd name="connsiteX0" fmla="*/ 26126 w 339722"/>
                <a:gd name="connsiteY0" fmla="*/ 0 h 1188720"/>
                <a:gd name="connsiteX1" fmla="*/ 339635 w 339722"/>
                <a:gd name="connsiteY1" fmla="*/ 326571 h 1188720"/>
                <a:gd name="connsiteX2" fmla="*/ 0 w 339722"/>
                <a:gd name="connsiteY2" fmla="*/ 1188720 h 1188720"/>
              </a:gdLst>
              <a:ahLst/>
              <a:cxnLst>
                <a:cxn ang="0">
                  <a:pos x="connsiteX0" y="connsiteY0"/>
                </a:cxn>
                <a:cxn ang="0">
                  <a:pos x="connsiteX1" y="connsiteY1"/>
                </a:cxn>
                <a:cxn ang="0">
                  <a:pos x="connsiteX2" y="connsiteY2"/>
                </a:cxn>
              </a:cxnLst>
              <a:rect l="l" t="t" r="r" b="b"/>
              <a:pathLst>
                <a:path w="339722" h="1188720">
                  <a:moveTo>
                    <a:pt x="26126" y="0"/>
                  </a:moveTo>
                  <a:cubicBezTo>
                    <a:pt x="185057" y="64225"/>
                    <a:pt x="343989" y="128451"/>
                    <a:pt x="339635" y="326571"/>
                  </a:cubicBezTo>
                  <a:cubicBezTo>
                    <a:pt x="335281" y="524691"/>
                    <a:pt x="69669" y="1018903"/>
                    <a:pt x="0" y="1188720"/>
                  </a:cubicBezTo>
                </a:path>
              </a:pathLst>
            </a:custGeom>
            <a:noFill/>
            <a:ln w="38100" cap="flat" cmpd="sng" algn="ctr">
              <a:solidFill>
                <a:srgbClr val="51A6B1"/>
              </a:solidFill>
              <a:prstDash val="solid"/>
            </a:ln>
            <a:effectLst/>
          </p:spPr>
          <p:txBody>
            <a:bodyPr rtlCol="0" anchor="ctr"/>
            <a:lstStyle/>
            <a:p>
              <a:pPr marL="0" marR="0" lvl="0" indent="0" algn="ctr" defTabSz="1619768"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a:ea typeface="+mn-ea"/>
                <a:cs typeface="+mn-cs"/>
              </a:endParaRPr>
            </a:p>
          </p:txBody>
        </p:sp>
      </p:grpSp>
      <p:grpSp>
        <p:nvGrpSpPr>
          <p:cNvPr id="20" name="Group 19"/>
          <p:cNvGrpSpPr>
            <a:grpSpLocks noChangeAspect="1"/>
          </p:cNvGrpSpPr>
          <p:nvPr/>
        </p:nvGrpSpPr>
        <p:grpSpPr>
          <a:xfrm rot="900000">
            <a:off x="3412468" y="5540560"/>
            <a:ext cx="316597" cy="446242"/>
            <a:chOff x="7020575" y="1368659"/>
            <a:chExt cx="4272367" cy="6021888"/>
          </a:xfrm>
        </p:grpSpPr>
        <p:sp>
          <p:nvSpPr>
            <p:cNvPr id="21" name="Flowchart: Delay 20"/>
            <p:cNvSpPr/>
            <p:nvPr/>
          </p:nvSpPr>
          <p:spPr>
            <a:xfrm rot="17985112">
              <a:off x="8356828" y="1639458"/>
              <a:ext cx="3206914" cy="2665315"/>
            </a:xfrm>
            <a:prstGeom prst="flowChartDelay">
              <a:avLst/>
            </a:prstGeom>
            <a:noFill/>
            <a:ln w="38100" cap="flat" cmpd="sng" algn="ctr">
              <a:solidFill>
                <a:srgbClr val="51A6B1"/>
              </a:solidFill>
              <a:prstDash val="solid"/>
            </a:ln>
            <a:effectLst/>
          </p:spPr>
          <p:txBody>
            <a:bodyPr rtlCol="0" anchor="ctr"/>
            <a:lstStyle/>
            <a:p>
              <a:pPr marL="0" marR="0" lvl="0" indent="0" algn="ctr" defTabSz="1619768"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alibri"/>
                <a:ea typeface="+mn-ea"/>
                <a:cs typeface="+mn-cs"/>
              </a:endParaRPr>
            </a:p>
          </p:txBody>
        </p:sp>
        <p:sp>
          <p:nvSpPr>
            <p:cNvPr id="22" name="Flowchart: Delay 21"/>
            <p:cNvSpPr/>
            <p:nvPr/>
          </p:nvSpPr>
          <p:spPr>
            <a:xfrm rot="7183877">
              <a:off x="6749776" y="4454432"/>
              <a:ext cx="3206914" cy="2665315"/>
            </a:xfrm>
            <a:prstGeom prst="flowChartDelay">
              <a:avLst/>
            </a:prstGeom>
            <a:solidFill>
              <a:srgbClr val="51A6B1"/>
            </a:solidFill>
            <a:ln w="38100" cap="flat" cmpd="sng" algn="ctr">
              <a:solidFill>
                <a:srgbClr val="51A6B1"/>
              </a:solidFill>
              <a:prstDash val="solid"/>
            </a:ln>
            <a:effectLst/>
          </p:spPr>
          <p:txBody>
            <a:bodyPr rtlCol="0" anchor="ctr"/>
            <a:lstStyle/>
            <a:p>
              <a:pPr marL="0" marR="0" lvl="0" indent="0" algn="ctr" defTabSz="1619768"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alibri"/>
                <a:ea typeface="+mn-ea"/>
                <a:cs typeface="+mn-cs"/>
              </a:endParaRPr>
            </a:p>
          </p:txBody>
        </p:sp>
        <p:sp>
          <p:nvSpPr>
            <p:cNvPr id="23" name="Freeform 22"/>
            <p:cNvSpPr/>
            <p:nvPr/>
          </p:nvSpPr>
          <p:spPr>
            <a:xfrm>
              <a:off x="10384971" y="2286000"/>
              <a:ext cx="339722" cy="1188720"/>
            </a:xfrm>
            <a:custGeom>
              <a:avLst/>
              <a:gdLst>
                <a:gd name="connsiteX0" fmla="*/ 26126 w 339722"/>
                <a:gd name="connsiteY0" fmla="*/ 0 h 1188720"/>
                <a:gd name="connsiteX1" fmla="*/ 339635 w 339722"/>
                <a:gd name="connsiteY1" fmla="*/ 326571 h 1188720"/>
                <a:gd name="connsiteX2" fmla="*/ 0 w 339722"/>
                <a:gd name="connsiteY2" fmla="*/ 1188720 h 1188720"/>
              </a:gdLst>
              <a:ahLst/>
              <a:cxnLst>
                <a:cxn ang="0">
                  <a:pos x="connsiteX0" y="connsiteY0"/>
                </a:cxn>
                <a:cxn ang="0">
                  <a:pos x="connsiteX1" y="connsiteY1"/>
                </a:cxn>
                <a:cxn ang="0">
                  <a:pos x="connsiteX2" y="connsiteY2"/>
                </a:cxn>
              </a:cxnLst>
              <a:rect l="l" t="t" r="r" b="b"/>
              <a:pathLst>
                <a:path w="339722" h="1188720">
                  <a:moveTo>
                    <a:pt x="26126" y="0"/>
                  </a:moveTo>
                  <a:cubicBezTo>
                    <a:pt x="185057" y="64225"/>
                    <a:pt x="343989" y="128451"/>
                    <a:pt x="339635" y="326571"/>
                  </a:cubicBezTo>
                  <a:cubicBezTo>
                    <a:pt x="335281" y="524691"/>
                    <a:pt x="69669" y="1018903"/>
                    <a:pt x="0" y="1188720"/>
                  </a:cubicBezTo>
                </a:path>
              </a:pathLst>
            </a:custGeom>
            <a:noFill/>
            <a:ln w="38100" cap="flat" cmpd="sng" algn="ctr">
              <a:solidFill>
                <a:srgbClr val="51A6B1"/>
              </a:solidFill>
              <a:prstDash val="solid"/>
            </a:ln>
            <a:effectLst/>
          </p:spPr>
          <p:txBody>
            <a:bodyPr rtlCol="0" anchor="ctr"/>
            <a:lstStyle/>
            <a:p>
              <a:pPr marL="0" marR="0" lvl="0" indent="0" algn="ctr" defTabSz="1619768"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alibri"/>
                <a:ea typeface="+mn-ea"/>
                <a:cs typeface="+mn-cs"/>
              </a:endParaRPr>
            </a:p>
          </p:txBody>
        </p:sp>
      </p:grpSp>
      <p:sp>
        <p:nvSpPr>
          <p:cNvPr id="24" name="TextBox 23"/>
          <p:cNvSpPr txBox="1"/>
          <p:nvPr/>
        </p:nvSpPr>
        <p:spPr>
          <a:xfrm>
            <a:off x="829716" y="3869224"/>
            <a:ext cx="1719890" cy="1938992"/>
          </a:xfrm>
          <a:prstGeom prst="rect">
            <a:avLst/>
          </a:prstGeom>
          <a:noFill/>
        </p:spPr>
        <p:txBody>
          <a:bodyPr wrap="square" rtlCol="0">
            <a:spAutoFit/>
          </a:bodyPr>
          <a:lstStyle/>
          <a:p>
            <a:pPr algn="ctr" defTabSz="1619768"/>
            <a:r>
              <a:rPr lang="en-US" sz="2000" dirty="0">
                <a:solidFill>
                  <a:srgbClr val="0D67A2">
                    <a:lumMod val="75000"/>
                  </a:srgbClr>
                </a:solidFill>
                <a:latin typeface="Calibri"/>
              </a:rPr>
              <a:t>Statin Run-in</a:t>
            </a:r>
          </a:p>
          <a:p>
            <a:pPr algn="ctr" defTabSz="1619768"/>
            <a:r>
              <a:rPr lang="en-US" sz="2000" dirty="0">
                <a:solidFill>
                  <a:srgbClr val="0D67A2">
                    <a:lumMod val="75000"/>
                  </a:srgbClr>
                </a:solidFill>
                <a:latin typeface="Calibri"/>
              </a:rPr>
              <a:t>40-80 mg</a:t>
            </a:r>
          </a:p>
          <a:p>
            <a:pPr algn="ctr" defTabSz="1619768"/>
            <a:r>
              <a:rPr lang="en-US" sz="2000" dirty="0">
                <a:solidFill>
                  <a:srgbClr val="0D67A2">
                    <a:lumMod val="75000"/>
                  </a:srgbClr>
                </a:solidFill>
                <a:latin typeface="Calibri"/>
              </a:rPr>
              <a:t>atorvastatin</a:t>
            </a:r>
          </a:p>
          <a:p>
            <a:pPr algn="ctr" defTabSz="1619768"/>
            <a:r>
              <a:rPr lang="en-US" sz="2000" u="sng" dirty="0">
                <a:solidFill>
                  <a:srgbClr val="0D67A2">
                    <a:lumMod val="75000"/>
                  </a:srgbClr>
                </a:solidFill>
                <a:latin typeface="Calibri"/>
              </a:rPr>
              <a:t>or</a:t>
            </a:r>
          </a:p>
          <a:p>
            <a:pPr algn="ctr" defTabSz="1619768"/>
            <a:r>
              <a:rPr lang="en-US" sz="2000" dirty="0">
                <a:solidFill>
                  <a:srgbClr val="0D67A2">
                    <a:lumMod val="75000"/>
                  </a:srgbClr>
                </a:solidFill>
                <a:latin typeface="Calibri"/>
              </a:rPr>
              <a:t>20-40 mg </a:t>
            </a:r>
          </a:p>
          <a:p>
            <a:pPr algn="ctr" defTabSz="1619768"/>
            <a:r>
              <a:rPr lang="en-US" sz="2000" dirty="0" err="1">
                <a:solidFill>
                  <a:srgbClr val="0D67A2">
                    <a:lumMod val="75000"/>
                  </a:srgbClr>
                </a:solidFill>
                <a:latin typeface="Calibri"/>
              </a:rPr>
              <a:t>rosuvastatin</a:t>
            </a:r>
            <a:endParaRPr lang="en-US" sz="2000" dirty="0">
              <a:solidFill>
                <a:srgbClr val="0D67A2">
                  <a:lumMod val="75000"/>
                </a:srgbClr>
              </a:solidFill>
              <a:latin typeface="Calibri"/>
            </a:endParaRPr>
          </a:p>
        </p:txBody>
      </p:sp>
      <p:sp>
        <p:nvSpPr>
          <p:cNvPr id="25" name="TextBox 24"/>
          <p:cNvSpPr txBox="1"/>
          <p:nvPr/>
        </p:nvSpPr>
        <p:spPr>
          <a:xfrm>
            <a:off x="922682" y="6034652"/>
            <a:ext cx="1533956" cy="400110"/>
          </a:xfrm>
          <a:prstGeom prst="rect">
            <a:avLst/>
          </a:prstGeom>
          <a:noFill/>
        </p:spPr>
        <p:txBody>
          <a:bodyPr wrap="square" rtlCol="0">
            <a:spAutoFit/>
          </a:bodyPr>
          <a:lstStyle/>
          <a:p>
            <a:pPr algn="ctr" defTabSz="1619768"/>
            <a:r>
              <a:rPr lang="en-US" sz="2000" dirty="0">
                <a:solidFill>
                  <a:srgbClr val="0D67A2">
                    <a:lumMod val="75000"/>
                  </a:srgbClr>
                </a:solidFill>
                <a:latin typeface="Calibri"/>
              </a:rPr>
              <a:t>1-2 weeks</a:t>
            </a:r>
          </a:p>
        </p:txBody>
      </p:sp>
      <p:sp>
        <p:nvSpPr>
          <p:cNvPr id="26" name="TextBox 25"/>
          <p:cNvSpPr txBox="1"/>
          <p:nvPr/>
        </p:nvSpPr>
        <p:spPr>
          <a:xfrm>
            <a:off x="4838918" y="1140800"/>
            <a:ext cx="2626319" cy="461665"/>
          </a:xfrm>
          <a:prstGeom prst="rect">
            <a:avLst/>
          </a:prstGeom>
          <a:noFill/>
        </p:spPr>
        <p:txBody>
          <a:bodyPr wrap="square" rtlCol="0">
            <a:spAutoFit/>
          </a:bodyPr>
          <a:lstStyle/>
          <a:p>
            <a:pPr algn="ctr" defTabSz="1619768"/>
            <a:r>
              <a:rPr lang="en-US" sz="2400" b="1" dirty="0">
                <a:solidFill>
                  <a:srgbClr val="0D67A2">
                    <a:lumMod val="75000"/>
                  </a:srgbClr>
                </a:solidFill>
                <a:latin typeface="Calibri"/>
              </a:rPr>
              <a:t>Treatment Period</a:t>
            </a:r>
          </a:p>
        </p:txBody>
      </p:sp>
      <p:sp>
        <p:nvSpPr>
          <p:cNvPr id="27" name="TextBox 26"/>
          <p:cNvSpPr txBox="1"/>
          <p:nvPr/>
        </p:nvSpPr>
        <p:spPr>
          <a:xfrm>
            <a:off x="4262231" y="6034652"/>
            <a:ext cx="4124910" cy="400110"/>
          </a:xfrm>
          <a:prstGeom prst="rect">
            <a:avLst/>
          </a:prstGeom>
          <a:noFill/>
        </p:spPr>
        <p:txBody>
          <a:bodyPr wrap="square" rtlCol="0">
            <a:spAutoFit/>
          </a:bodyPr>
          <a:lstStyle/>
          <a:p>
            <a:pPr algn="ctr" defTabSz="1619768"/>
            <a:r>
              <a:rPr lang="en-US" sz="2000" dirty="0">
                <a:solidFill>
                  <a:srgbClr val="0D67A2">
                    <a:lumMod val="75000"/>
                  </a:srgbClr>
                </a:solidFill>
                <a:latin typeface="Calibri"/>
              </a:rPr>
              <a:t>Until 250 adjudicated primary events</a:t>
            </a:r>
          </a:p>
        </p:txBody>
      </p:sp>
      <p:sp>
        <p:nvSpPr>
          <p:cNvPr id="28" name="TextBox 27"/>
          <p:cNvSpPr txBox="1"/>
          <p:nvPr/>
        </p:nvSpPr>
        <p:spPr>
          <a:xfrm>
            <a:off x="9077217" y="990600"/>
            <a:ext cx="1533956" cy="830997"/>
          </a:xfrm>
          <a:prstGeom prst="rect">
            <a:avLst/>
          </a:prstGeom>
          <a:noFill/>
        </p:spPr>
        <p:txBody>
          <a:bodyPr wrap="square" rtlCol="0">
            <a:spAutoFit/>
          </a:bodyPr>
          <a:lstStyle/>
          <a:p>
            <a:pPr algn="ctr" defTabSz="1619768"/>
            <a:r>
              <a:rPr lang="en-US" sz="2400" b="1" dirty="0">
                <a:solidFill>
                  <a:srgbClr val="0D67A2">
                    <a:lumMod val="75000"/>
                  </a:srgbClr>
                </a:solidFill>
                <a:latin typeface="Calibri"/>
              </a:rPr>
              <a:t>Follow-Up</a:t>
            </a:r>
          </a:p>
          <a:p>
            <a:pPr algn="ctr" defTabSz="1619768"/>
            <a:r>
              <a:rPr lang="en-US" sz="2400" b="1" dirty="0">
                <a:solidFill>
                  <a:srgbClr val="0D67A2">
                    <a:lumMod val="75000"/>
                  </a:srgbClr>
                </a:solidFill>
                <a:latin typeface="Calibri"/>
              </a:rPr>
              <a:t>Period</a:t>
            </a:r>
          </a:p>
        </p:txBody>
      </p:sp>
      <p:sp>
        <p:nvSpPr>
          <p:cNvPr id="29" name="TextBox 28"/>
          <p:cNvSpPr txBox="1"/>
          <p:nvPr/>
        </p:nvSpPr>
        <p:spPr>
          <a:xfrm>
            <a:off x="8949388" y="6034652"/>
            <a:ext cx="1789615" cy="400110"/>
          </a:xfrm>
          <a:prstGeom prst="rect">
            <a:avLst/>
          </a:prstGeom>
          <a:noFill/>
        </p:spPr>
        <p:txBody>
          <a:bodyPr wrap="square" rtlCol="0">
            <a:spAutoFit/>
          </a:bodyPr>
          <a:lstStyle/>
          <a:p>
            <a:pPr algn="ctr" defTabSz="1619768"/>
            <a:r>
              <a:rPr lang="en-US" sz="2000" dirty="0">
                <a:solidFill>
                  <a:srgbClr val="0D67A2">
                    <a:lumMod val="75000"/>
                  </a:srgbClr>
                </a:solidFill>
                <a:latin typeface="Calibri"/>
              </a:rPr>
              <a:t>3-5 weeks</a:t>
            </a:r>
          </a:p>
        </p:txBody>
      </p:sp>
      <p:sp>
        <p:nvSpPr>
          <p:cNvPr id="30" name="TextBox 29"/>
          <p:cNvSpPr txBox="1"/>
          <p:nvPr/>
        </p:nvSpPr>
        <p:spPr>
          <a:xfrm rot="16200000">
            <a:off x="2058100" y="3580541"/>
            <a:ext cx="3018126" cy="461665"/>
          </a:xfrm>
          <a:prstGeom prst="rect">
            <a:avLst/>
          </a:prstGeom>
          <a:noFill/>
        </p:spPr>
        <p:txBody>
          <a:bodyPr wrap="square" rtlCol="0">
            <a:spAutoFit/>
          </a:bodyPr>
          <a:lstStyle/>
          <a:p>
            <a:pPr algn="ctr" defTabSz="1619768"/>
            <a:r>
              <a:rPr lang="en-US" sz="2400" b="1" dirty="0">
                <a:solidFill>
                  <a:srgbClr val="0D67A2">
                    <a:lumMod val="75000"/>
                  </a:srgbClr>
                </a:solidFill>
                <a:latin typeface="Calibri"/>
              </a:rPr>
              <a:t>1:1 Randomization</a:t>
            </a:r>
          </a:p>
        </p:txBody>
      </p:sp>
      <p:sp>
        <p:nvSpPr>
          <p:cNvPr id="31" name="TextBox 30"/>
          <p:cNvSpPr txBox="1"/>
          <p:nvPr/>
        </p:nvSpPr>
        <p:spPr>
          <a:xfrm>
            <a:off x="4522249" y="1913430"/>
            <a:ext cx="3259656" cy="1569660"/>
          </a:xfrm>
          <a:prstGeom prst="rect">
            <a:avLst/>
          </a:prstGeom>
          <a:noFill/>
        </p:spPr>
        <p:txBody>
          <a:bodyPr wrap="square" rtlCol="0">
            <a:spAutoFit/>
          </a:bodyPr>
          <a:lstStyle/>
          <a:p>
            <a:pPr algn="ctr" defTabSz="1619768"/>
            <a:r>
              <a:rPr lang="en-US" sz="2400" b="1" dirty="0">
                <a:solidFill>
                  <a:srgbClr val="0D67A2">
                    <a:lumMod val="75000"/>
                  </a:srgbClr>
                </a:solidFill>
                <a:latin typeface="Calibri"/>
              </a:rPr>
              <a:t>Active Arm: </a:t>
            </a:r>
          </a:p>
          <a:p>
            <a:pPr algn="ctr" defTabSz="1619768"/>
            <a:r>
              <a:rPr lang="en-US" sz="2400" dirty="0">
                <a:solidFill>
                  <a:srgbClr val="0D67A2">
                    <a:lumMod val="75000"/>
                  </a:srgbClr>
                </a:solidFill>
                <a:latin typeface="Calibri"/>
              </a:rPr>
              <a:t>apabetalone 100 mg </a:t>
            </a:r>
            <a:r>
              <a:rPr lang="en-US" sz="2400" dirty="0" err="1">
                <a:solidFill>
                  <a:srgbClr val="0D67A2">
                    <a:lumMod val="75000"/>
                  </a:srgbClr>
                </a:solidFill>
                <a:latin typeface="Calibri"/>
              </a:rPr>
              <a:t>b.i.d</a:t>
            </a:r>
            <a:r>
              <a:rPr lang="en-US" sz="2400" dirty="0">
                <a:solidFill>
                  <a:srgbClr val="0D67A2">
                    <a:lumMod val="75000"/>
                  </a:srgbClr>
                </a:solidFill>
                <a:latin typeface="Calibri"/>
              </a:rPr>
              <a:t> +</a:t>
            </a:r>
          </a:p>
          <a:p>
            <a:pPr algn="ctr" defTabSz="1619768"/>
            <a:r>
              <a:rPr lang="en-US" sz="2400" dirty="0">
                <a:solidFill>
                  <a:srgbClr val="0D67A2">
                    <a:lumMod val="75000"/>
                  </a:srgbClr>
                </a:solidFill>
                <a:latin typeface="Calibri"/>
              </a:rPr>
              <a:t>standard of care</a:t>
            </a:r>
          </a:p>
        </p:txBody>
      </p:sp>
      <p:sp>
        <p:nvSpPr>
          <p:cNvPr id="32" name="TextBox 31"/>
          <p:cNvSpPr txBox="1"/>
          <p:nvPr/>
        </p:nvSpPr>
        <p:spPr>
          <a:xfrm>
            <a:off x="4577824" y="4144810"/>
            <a:ext cx="3259656" cy="1569660"/>
          </a:xfrm>
          <a:prstGeom prst="rect">
            <a:avLst/>
          </a:prstGeom>
          <a:noFill/>
        </p:spPr>
        <p:txBody>
          <a:bodyPr wrap="square" rtlCol="0">
            <a:spAutoFit/>
          </a:bodyPr>
          <a:lstStyle/>
          <a:p>
            <a:pPr algn="ctr" defTabSz="1619768"/>
            <a:r>
              <a:rPr lang="en-US" sz="2400" b="1" dirty="0">
                <a:solidFill>
                  <a:srgbClr val="0D67A2">
                    <a:lumMod val="75000"/>
                  </a:srgbClr>
                </a:solidFill>
                <a:latin typeface="Calibri"/>
              </a:rPr>
              <a:t>Placebo Arm:</a:t>
            </a:r>
          </a:p>
          <a:p>
            <a:pPr algn="ctr" defTabSz="1619768"/>
            <a:r>
              <a:rPr lang="en-US" sz="2400" dirty="0">
                <a:solidFill>
                  <a:srgbClr val="0D67A2">
                    <a:lumMod val="75000"/>
                  </a:srgbClr>
                </a:solidFill>
                <a:latin typeface="Calibri"/>
              </a:rPr>
              <a:t>matching placebo</a:t>
            </a:r>
          </a:p>
          <a:p>
            <a:pPr algn="ctr" defTabSz="1619768"/>
            <a:r>
              <a:rPr lang="en-US" sz="2400" dirty="0">
                <a:solidFill>
                  <a:srgbClr val="0D67A2">
                    <a:lumMod val="75000"/>
                  </a:srgbClr>
                </a:solidFill>
                <a:latin typeface="Calibri"/>
              </a:rPr>
              <a:t>+</a:t>
            </a:r>
          </a:p>
          <a:p>
            <a:pPr algn="ctr" defTabSz="1619768"/>
            <a:r>
              <a:rPr lang="en-US" sz="2400" dirty="0">
                <a:solidFill>
                  <a:srgbClr val="0D67A2">
                    <a:lumMod val="75000"/>
                  </a:srgbClr>
                </a:solidFill>
                <a:latin typeface="Calibri"/>
              </a:rPr>
              <a:t>standard of care</a:t>
            </a:r>
          </a:p>
        </p:txBody>
      </p:sp>
      <p:sp>
        <p:nvSpPr>
          <p:cNvPr id="33" name="TextBox 32"/>
          <p:cNvSpPr txBox="1"/>
          <p:nvPr/>
        </p:nvSpPr>
        <p:spPr>
          <a:xfrm rot="16200000">
            <a:off x="7304814" y="3580539"/>
            <a:ext cx="2626320" cy="461665"/>
          </a:xfrm>
          <a:prstGeom prst="rect">
            <a:avLst/>
          </a:prstGeom>
          <a:noFill/>
        </p:spPr>
        <p:txBody>
          <a:bodyPr wrap="square" rtlCol="0">
            <a:spAutoFit/>
          </a:bodyPr>
          <a:lstStyle/>
          <a:p>
            <a:pPr algn="ctr" defTabSz="1619768"/>
            <a:r>
              <a:rPr lang="en-US" sz="2400" b="1" dirty="0">
                <a:solidFill>
                  <a:srgbClr val="0D67A2">
                    <a:lumMod val="75000"/>
                  </a:srgbClr>
                </a:solidFill>
                <a:latin typeface="Calibri"/>
              </a:rPr>
              <a:t>End of Treatment</a:t>
            </a:r>
          </a:p>
        </p:txBody>
      </p:sp>
      <p:sp>
        <p:nvSpPr>
          <p:cNvPr id="34" name="TextBox 33"/>
          <p:cNvSpPr txBox="1"/>
          <p:nvPr/>
        </p:nvSpPr>
        <p:spPr>
          <a:xfrm>
            <a:off x="1015649" y="3282424"/>
            <a:ext cx="1348022" cy="400110"/>
          </a:xfrm>
          <a:prstGeom prst="rect">
            <a:avLst/>
          </a:prstGeom>
          <a:noFill/>
        </p:spPr>
        <p:txBody>
          <a:bodyPr wrap="square" rtlCol="0">
            <a:spAutoFit/>
          </a:bodyPr>
          <a:lstStyle/>
          <a:p>
            <a:pPr algn="ctr" defTabSz="1619768"/>
            <a:r>
              <a:rPr lang="en-US" sz="2000" b="1" dirty="0">
                <a:solidFill>
                  <a:srgbClr val="0D67A2">
                    <a:lumMod val="75000"/>
                  </a:srgbClr>
                </a:solidFill>
                <a:latin typeface="Calibri"/>
              </a:rPr>
              <a:t>N=2425</a:t>
            </a:r>
          </a:p>
        </p:txBody>
      </p:sp>
    </p:spTree>
    <p:extLst>
      <p:ext uri="{BB962C8B-B14F-4D97-AF65-F5344CB8AC3E}">
        <p14:creationId xmlns:p14="http://schemas.microsoft.com/office/powerpoint/2010/main" val="280435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Resverlogix Official">
      <a:dk1>
        <a:srgbClr val="3C3C3C"/>
      </a:dk1>
      <a:lt1>
        <a:srgbClr val="FFFFFF"/>
      </a:lt1>
      <a:dk2>
        <a:srgbClr val="0D67A2"/>
      </a:dk2>
      <a:lt2>
        <a:srgbClr val="EEEEEE"/>
      </a:lt2>
      <a:accent1>
        <a:srgbClr val="51A6B1"/>
      </a:accent1>
      <a:accent2>
        <a:srgbClr val="682B85"/>
      </a:accent2>
      <a:accent3>
        <a:srgbClr val="23C0D3"/>
      </a:accent3>
      <a:accent4>
        <a:srgbClr val="007645"/>
      </a:accent4>
      <a:accent5>
        <a:srgbClr val="41B877"/>
      </a:accent5>
      <a:accent6>
        <a:srgbClr val="F99514"/>
      </a:accent6>
      <a:hlink>
        <a:srgbClr val="0D67A2"/>
      </a:hlink>
      <a:folHlink>
        <a:srgbClr val="51A6B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Resverlogix Official">
      <a:dk1>
        <a:srgbClr val="3C3C3C"/>
      </a:dk1>
      <a:lt1>
        <a:srgbClr val="FFFFFF"/>
      </a:lt1>
      <a:dk2>
        <a:srgbClr val="0D67A2"/>
      </a:dk2>
      <a:lt2>
        <a:srgbClr val="EEEEEE"/>
      </a:lt2>
      <a:accent1>
        <a:srgbClr val="51A6B1"/>
      </a:accent1>
      <a:accent2>
        <a:srgbClr val="682B85"/>
      </a:accent2>
      <a:accent3>
        <a:srgbClr val="23C0D3"/>
      </a:accent3>
      <a:accent4>
        <a:srgbClr val="007645"/>
      </a:accent4>
      <a:accent5>
        <a:srgbClr val="41B877"/>
      </a:accent5>
      <a:accent6>
        <a:srgbClr val="F99514"/>
      </a:accent6>
      <a:hlink>
        <a:srgbClr val="0D67A2"/>
      </a:hlink>
      <a:folHlink>
        <a:srgbClr val="51A6B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Resverlogix Official">
      <a:dk1>
        <a:srgbClr val="3C3C3C"/>
      </a:dk1>
      <a:lt1>
        <a:srgbClr val="FFFFFF"/>
      </a:lt1>
      <a:dk2>
        <a:srgbClr val="0D67A2"/>
      </a:dk2>
      <a:lt2>
        <a:srgbClr val="EEEEEE"/>
      </a:lt2>
      <a:accent1>
        <a:srgbClr val="51A6B1"/>
      </a:accent1>
      <a:accent2>
        <a:srgbClr val="682B85"/>
      </a:accent2>
      <a:accent3>
        <a:srgbClr val="23C0D3"/>
      </a:accent3>
      <a:accent4>
        <a:srgbClr val="007645"/>
      </a:accent4>
      <a:accent5>
        <a:srgbClr val="41B877"/>
      </a:accent5>
      <a:accent6>
        <a:srgbClr val="F99514"/>
      </a:accent6>
      <a:hlink>
        <a:srgbClr val="0D67A2"/>
      </a:hlink>
      <a:folHlink>
        <a:srgbClr val="51A6B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4942</TotalTime>
  <Words>2180</Words>
  <Application>Microsoft Office PowerPoint</Application>
  <PresentationFormat>Widescreen</PresentationFormat>
  <Paragraphs>557</Paragraphs>
  <Slides>22</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Calibri</vt:lpstr>
      <vt:lpstr>Helvetica Neue</vt:lpstr>
      <vt:lpstr>Helvetica Neue Light</vt:lpstr>
      <vt:lpstr>Times New Roman</vt:lpstr>
      <vt:lpstr>Verdana</vt:lpstr>
      <vt:lpstr>1_Office Theme</vt:lpstr>
      <vt:lpstr>2_Office Theme</vt:lpstr>
      <vt:lpstr>3_Office Theme</vt:lpstr>
      <vt:lpstr>PowerPoint Presentation</vt:lpstr>
      <vt:lpstr>BETonMACE: Committees</vt:lpstr>
      <vt:lpstr>BETonMACE: Acknowledgements</vt:lpstr>
      <vt:lpstr>BET Protein Inhibition with Apabetalone Favorably Impacts Pathways Implicated in Cardiovascular and Kidney Disease</vt:lpstr>
      <vt:lpstr>Phase 2 Trials Suggest Potential CV Benefit with Apabetalone </vt:lpstr>
      <vt:lpstr>BETonMACE: Inclusion/ Exclusion Criteria</vt:lpstr>
      <vt:lpstr>BETonMACE: Study Endpoints</vt:lpstr>
      <vt:lpstr>Statistical assumptions</vt:lpstr>
      <vt:lpstr>BETonMACE: Study Design</vt:lpstr>
      <vt:lpstr>BETonMACE: Patient Disposition</vt:lpstr>
      <vt:lpstr>Baseline Characteristics, Prior Medical and Index ACS History</vt:lpstr>
      <vt:lpstr>Baseline Characteristics: Cardiovascular and Diabetes Medications</vt:lpstr>
      <vt:lpstr>BETonMACE: Baseline Laboratory Parameters</vt:lpstr>
      <vt:lpstr>PowerPoint Presentation</vt:lpstr>
      <vt:lpstr>Change in Biochemical Parameters (from baseline at 100 weeks)</vt:lpstr>
      <vt:lpstr>Primary Efficacy End Point: CV Death, Non-Fatal MI and Stroke (N=274)</vt:lpstr>
      <vt:lpstr>Prespecified Primary End Point Sensitivity Analysis:  Excluding Deaths of Undetermined Cause </vt:lpstr>
      <vt:lpstr>End Points</vt:lpstr>
      <vt:lpstr>Primary End Point in Pre-specified Subgroups</vt:lpstr>
      <vt:lpstr>Safety Overview</vt:lpstr>
      <vt:lpstr>BETonMACE Summary</vt:lpstr>
      <vt:lpstr>BETonMACE 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Resverlogix Corp. Corporate Presentation</dc:title>
  <dc:creator>Paul Moon</dc:creator>
  <cp:lastModifiedBy>Ray, Kosh</cp:lastModifiedBy>
  <cp:revision>193</cp:revision>
  <dcterms:created xsi:type="dcterms:W3CDTF">2019-03-14T17:15:48Z</dcterms:created>
  <dcterms:modified xsi:type="dcterms:W3CDTF">2019-11-16T11:00:30Z</dcterms:modified>
</cp:coreProperties>
</file>