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088" r:id="rId4"/>
  </p:sldMasterIdLst>
  <p:notesMasterIdLst>
    <p:notesMasterId r:id="rId27"/>
  </p:notesMasterIdLst>
  <p:handoutMasterIdLst>
    <p:handoutMasterId r:id="rId28"/>
  </p:handoutMasterIdLst>
  <p:sldIdLst>
    <p:sldId id="521" r:id="rId5"/>
    <p:sldId id="447" r:id="rId6"/>
    <p:sldId id="506" r:id="rId7"/>
    <p:sldId id="490" r:id="rId8"/>
    <p:sldId id="502" r:id="rId9"/>
    <p:sldId id="436" r:id="rId10"/>
    <p:sldId id="466" r:id="rId11"/>
    <p:sldId id="522" r:id="rId12"/>
    <p:sldId id="514" r:id="rId13"/>
    <p:sldId id="469" r:id="rId14"/>
    <p:sldId id="452" r:id="rId15"/>
    <p:sldId id="515" r:id="rId16"/>
    <p:sldId id="500" r:id="rId17"/>
    <p:sldId id="516" r:id="rId18"/>
    <p:sldId id="511" r:id="rId19"/>
    <p:sldId id="523" r:id="rId20"/>
    <p:sldId id="499" r:id="rId21"/>
    <p:sldId id="505" r:id="rId22"/>
    <p:sldId id="517" r:id="rId23"/>
    <p:sldId id="454" r:id="rId24"/>
    <p:sldId id="453" r:id="rId25"/>
    <p:sldId id="520" r:id="rId26"/>
  </p:sldIdLst>
  <p:sldSz cx="12188825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indent="-228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indent="-4572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indent="-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indent="-9144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11430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13716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16002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1828800" algn="l" defTabSz="228600" rtl="0" eaLnBrk="1" latinLnBrk="0" hangingPunct="1">
      <a:defRPr sz="18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8C4"/>
    <a:srgbClr val="FF9933"/>
    <a:srgbClr val="C7DCFB"/>
    <a:srgbClr val="E3EEFD"/>
    <a:srgbClr val="FFFF99"/>
    <a:srgbClr val="0033CC"/>
    <a:srgbClr val="99CC00"/>
    <a:srgbClr val="0000FF"/>
    <a:srgbClr val="FDFDFD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822" autoAdjust="0"/>
    <p:restoredTop sz="94694" autoAdjust="0"/>
  </p:normalViewPr>
  <p:slideViewPr>
    <p:cSldViewPr snapToGrid="0" snapToObjects="1">
      <p:cViewPr>
        <p:scale>
          <a:sx n="71" d="100"/>
          <a:sy n="71" d="100"/>
        </p:scale>
        <p:origin x="-750" y="-6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05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howGuides="1">
      <p:cViewPr varScale="1">
        <p:scale>
          <a:sx n="93" d="100"/>
          <a:sy n="93" d="100"/>
        </p:scale>
        <p:origin x="-264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meanwell\OneDrive%20-%20The%20Medicines%20Company\Desktop\Inclisiran%20Phase%20III%20Data\ORION%209\ORION-9%20Figure%202%20for%20NEJM%20version%20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24688536601955"/>
          <c:y val="5.1453486254791944E-2"/>
          <c:w val="0.86026017393824528"/>
          <c:h val="0.6285387574909392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Inclisiran</c:v>
                </c:pt>
              </c:strCache>
            </c:strRef>
          </c:tx>
          <c:spPr>
            <a:ln w="63500" cap="rnd">
              <a:solidFill>
                <a:srgbClr val="0E58C4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E58C4"/>
              </a:solidFill>
              <a:ln w="9525">
                <a:solidFill>
                  <a:srgbClr val="0E58C4"/>
                </a:solidFill>
              </a:ln>
              <a:effectLst/>
            </c:spPr>
          </c:marker>
          <c:dPt>
            <c:idx val="6"/>
            <c:marker>
              <c:spPr>
                <a:solidFill>
                  <a:srgbClr val="0033CC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01A-4EBF-8CD0-C024A7D0740B}"/>
              </c:ext>
            </c:extLst>
          </c:dPt>
          <c:errBars>
            <c:errDir val="y"/>
            <c:errBarType val="plus"/>
            <c:errValType val="cust"/>
            <c:noEndCap val="1"/>
            <c:plus>
              <c:numRef>
                <c:f>Sheet1!$E$2:$E$9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2.7</c:v>
                  </c:pt>
                  <c:pt idx="2">
                    <c:v>2.4</c:v>
                  </c:pt>
                  <c:pt idx="3">
                    <c:v>2.7</c:v>
                  </c:pt>
                  <c:pt idx="4">
                    <c:v>3.3</c:v>
                  </c:pt>
                  <c:pt idx="5">
                    <c:v>3.5</c:v>
                  </c:pt>
                  <c:pt idx="6">
                    <c:v>3.4</c:v>
                  </c:pt>
                  <c:pt idx="7">
                    <c:v>3.2</c:v>
                  </c:pt>
                </c:numCache>
              </c:numRef>
            </c:plus>
            <c:minus>
              <c:numRef>
                <c:f>Sheet1!$E$3:$E$9</c:f>
                <c:numCache>
                  <c:formatCode>General</c:formatCode>
                  <c:ptCount val="7"/>
                  <c:pt idx="0">
                    <c:v>2.7</c:v>
                  </c:pt>
                  <c:pt idx="1">
                    <c:v>2.4</c:v>
                  </c:pt>
                  <c:pt idx="2">
                    <c:v>2.7</c:v>
                  </c:pt>
                  <c:pt idx="3">
                    <c:v>3.3</c:v>
                  </c:pt>
                  <c:pt idx="4">
                    <c:v>3.5</c:v>
                  </c:pt>
                  <c:pt idx="5">
                    <c:v>3.4</c:v>
                  </c:pt>
                  <c:pt idx="6">
                    <c:v>3.2</c:v>
                  </c:pt>
                </c:numCache>
              </c:numRef>
            </c:minus>
            <c:spPr>
              <a:noFill/>
              <a:ln w="25400" cap="rnd" cmpd="sng" algn="ctr">
                <a:solidFill>
                  <a:srgbClr val="0E58C4"/>
                </a:solidFill>
                <a:round/>
              </a:ln>
              <a:effectLst/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-40.1</c:v>
                </c:pt>
                <c:pt idx="2">
                  <c:v>-45.5</c:v>
                </c:pt>
                <c:pt idx="3">
                  <c:v>-33.799999999999997</c:v>
                </c:pt>
                <c:pt idx="4">
                  <c:v>-43</c:v>
                </c:pt>
                <c:pt idx="5">
                  <c:v>-30.3</c:v>
                </c:pt>
                <c:pt idx="6">
                  <c:v>-41.1</c:v>
                </c:pt>
                <c:pt idx="7">
                  <c:v>-37.9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01A-4EBF-8CD0-C024A7D074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chemeClr val="bg1">
                  <a:lumMod val="50000"/>
                </a:schemeClr>
              </a:solidFill>
              <a:ln w="25400">
                <a:noFill/>
              </a:ln>
              <a:effectLst/>
            </c:spPr>
          </c:marker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01A-4EBF-8CD0-C024A7D0740B}"/>
              </c:ext>
            </c:extLst>
          </c:dPt>
          <c:errBars>
            <c:errDir val="y"/>
            <c:errBarType val="minus"/>
            <c:errValType val="cust"/>
            <c:noEndCap val="1"/>
            <c:plus>
              <c:numRef>
                <c:f>Sheet1!$F$2:$F$9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2.7</c:v>
                  </c:pt>
                  <c:pt idx="2">
                    <c:v>3.6</c:v>
                  </c:pt>
                  <c:pt idx="3">
                    <c:v>3.6</c:v>
                  </c:pt>
                  <c:pt idx="4">
                    <c:v>4</c:v>
                  </c:pt>
                  <c:pt idx="5">
                    <c:v>4.4000000000000004</c:v>
                  </c:pt>
                  <c:pt idx="6">
                    <c:v>4.4000000000000004</c:v>
                  </c:pt>
                  <c:pt idx="7">
                    <c:v>4.2</c:v>
                  </c:pt>
                </c:numCache>
              </c:numRef>
            </c:plus>
            <c:minus>
              <c:numRef>
                <c:f>Sheet1!$G$2:$G$9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2.7</c:v>
                  </c:pt>
                  <c:pt idx="2">
                    <c:v>3.6</c:v>
                  </c:pt>
                  <c:pt idx="3">
                    <c:v>3.6</c:v>
                  </c:pt>
                  <c:pt idx="4">
                    <c:v>4</c:v>
                  </c:pt>
                  <c:pt idx="5">
                    <c:v>4.4000000000000004</c:v>
                  </c:pt>
                  <c:pt idx="6">
                    <c:v>4.4000000000000004</c:v>
                  </c:pt>
                  <c:pt idx="7">
                    <c:v>4.2</c:v>
                  </c:pt>
                </c:numCache>
              </c:numRef>
            </c:minus>
            <c:spPr>
              <a:noFill/>
              <a:ln w="25400" cap="rnd" cmpd="sng" algn="ctr">
                <a:solidFill>
                  <a:schemeClr val="bg1">
                    <a:lumMod val="65000"/>
                  </a:schemeClr>
                </a:solidFill>
                <a:round/>
              </a:ln>
              <a:effectLst/>
            </c:spPr>
          </c:errBars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1.6</c:v>
                </c:pt>
                <c:pt idx="2">
                  <c:v>5</c:v>
                </c:pt>
                <c:pt idx="3">
                  <c:v>3.3</c:v>
                </c:pt>
                <c:pt idx="4">
                  <c:v>6</c:v>
                </c:pt>
                <c:pt idx="5">
                  <c:v>8.8000000000000007</c:v>
                </c:pt>
                <c:pt idx="6">
                  <c:v>8.4</c:v>
                </c:pt>
                <c:pt idx="7">
                  <c:v>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01A-4EBF-8CD0-C024A7D07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407360"/>
        <c:axId val="84407936"/>
      </c:scatterChart>
      <c:valAx>
        <c:axId val="84407360"/>
        <c:scaling>
          <c:orientation val="minMax"/>
          <c:max val="18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/>
                  <a:t>Months from start of treatment</a:t>
                </a:r>
              </a:p>
            </c:rich>
          </c:tx>
          <c:layout>
            <c:manualLayout>
              <c:xMode val="edge"/>
              <c:yMode val="edge"/>
              <c:x val="0.41916125771440732"/>
              <c:y val="0.83545626622511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19050" cap="rnd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07936"/>
        <c:crosses val="autoZero"/>
        <c:crossBetween val="midCat"/>
        <c:majorUnit val="3"/>
      </c:valAx>
      <c:valAx>
        <c:axId val="84407936"/>
        <c:scaling>
          <c:orientation val="minMax"/>
          <c:max val="20"/>
          <c:min val="-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ym typeface="Symbol" panose="05050102010706020507" pitchFamily="18" charset="2"/>
                  </a:rPr>
                  <a:t></a:t>
                </a:r>
                <a:r>
                  <a:rPr lang="en-US" dirty="0"/>
                  <a:t>%</a:t>
                </a:r>
                <a:r>
                  <a:rPr lang="en-US" baseline="0" dirty="0"/>
                  <a:t> LDL-C (±95% CI)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7162605518904733E-2"/>
              <c:y val="7.66045229076432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low"/>
        <c:spPr>
          <a:noFill/>
          <a:ln w="19050" cap="rnd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0736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spc="-100" baseline="0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572771234619"/>
          <c:y val="0.12866400442329307"/>
          <c:w val="0.74028904900828962"/>
          <c:h val="0.7574388442765132"/>
        </c:manualLayout>
      </c:layout>
      <c:scatterChart>
        <c:scatterStyle val="lineMarker"/>
        <c:varyColors val="0"/>
        <c:ser>
          <c:idx val="0"/>
          <c:order val="0"/>
          <c:tx>
            <c:v>ApoB (placebo)</c:v>
          </c:tx>
          <c:spPr>
            <a:ln w="38100" cap="rnd">
              <a:solidFill>
                <a:srgbClr val="FF9933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FF9933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'LDL-C Percent Change Genetics'!$I$9:$I$16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19.400000000000002</c:v>
                  </c:pt>
                  <c:pt idx="2">
                    <c:v>13.8</c:v>
                  </c:pt>
                  <c:pt idx="3">
                    <c:v>12.7</c:v>
                  </c:pt>
                  <c:pt idx="4">
                    <c:v>22.400000000000002</c:v>
                  </c:pt>
                  <c:pt idx="5">
                    <c:v>16.799999999999997</c:v>
                  </c:pt>
                  <c:pt idx="6">
                    <c:v>11.1</c:v>
                  </c:pt>
                  <c:pt idx="7">
                    <c:v>17.099999999999998</c:v>
                  </c:pt>
                </c:numCache>
              </c:numRef>
            </c:plus>
            <c:minus>
              <c:numRef>
                <c:f>'LDL-C Percent Change Genetics'!$H$9:$H$16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19.5</c:v>
                  </c:pt>
                  <c:pt idx="2">
                    <c:v>13.9</c:v>
                  </c:pt>
                  <c:pt idx="3">
                    <c:v>12.8</c:v>
                  </c:pt>
                  <c:pt idx="4">
                    <c:v>22.4</c:v>
                  </c:pt>
                  <c:pt idx="5">
                    <c:v>16.799999999999997</c:v>
                  </c:pt>
                  <c:pt idx="6">
                    <c:v>11.1</c:v>
                  </c:pt>
                  <c:pt idx="7">
                    <c:v>17</c:v>
                  </c:pt>
                </c:numCache>
              </c:numRef>
            </c:minus>
            <c:spPr>
              <a:noFill/>
              <a:ln w="9525" cap="flat" cmpd="sng" algn="ctr">
                <a:solidFill>
                  <a:srgbClr val="FF9933"/>
                </a:solidFill>
                <a:round/>
              </a:ln>
              <a:effectLst/>
            </c:spPr>
          </c:errBars>
          <c:xVal>
            <c:numRef>
              <c:f>'LDL-C Percent Change Genetics'!$D$9:$D$16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Genetics'!$E$9:$E$16</c:f>
              <c:numCache>
                <c:formatCode>General</c:formatCode>
                <c:ptCount val="8"/>
                <c:pt idx="0">
                  <c:v>0</c:v>
                </c:pt>
                <c:pt idx="1">
                  <c:v>9.1999999999999993</c:v>
                </c:pt>
                <c:pt idx="2">
                  <c:v>9</c:v>
                </c:pt>
                <c:pt idx="3">
                  <c:v>10.5</c:v>
                </c:pt>
                <c:pt idx="4">
                  <c:v>22.2</c:v>
                </c:pt>
                <c:pt idx="5">
                  <c:v>6.1</c:v>
                </c:pt>
                <c:pt idx="6">
                  <c:v>9.1</c:v>
                </c:pt>
                <c:pt idx="7">
                  <c:v>9.8000000000000007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0D3-4345-9894-E97A854E7613}"/>
            </c:ext>
          </c:extLst>
        </c:ser>
        <c:ser>
          <c:idx val="1"/>
          <c:order val="1"/>
          <c:tx>
            <c:v>Double (placebo)</c:v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'LDL-C Percent Change Genetics'!$I$17:$I$24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12.900000000000002</c:v>
                  </c:pt>
                  <c:pt idx="2">
                    <c:v>13.1</c:v>
                  </c:pt>
                  <c:pt idx="3">
                    <c:v>8.7999999999999989</c:v>
                  </c:pt>
                  <c:pt idx="4">
                    <c:v>12.3</c:v>
                  </c:pt>
                  <c:pt idx="5">
                    <c:v>11.6</c:v>
                  </c:pt>
                  <c:pt idx="6">
                    <c:v>9.1000000000000014</c:v>
                  </c:pt>
                  <c:pt idx="7">
                    <c:v>15.300000000000004</c:v>
                  </c:pt>
                </c:numCache>
              </c:numRef>
            </c:plus>
            <c:minus>
              <c:numRef>
                <c:f>'LDL-C Percent Change Genetics'!$H$17:$H$24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12.9</c:v>
                  </c:pt>
                  <c:pt idx="2">
                    <c:v>13.2</c:v>
                  </c:pt>
                  <c:pt idx="3">
                    <c:v>8.9</c:v>
                  </c:pt>
                  <c:pt idx="4">
                    <c:v>12.3</c:v>
                  </c:pt>
                  <c:pt idx="5">
                    <c:v>11.5</c:v>
                  </c:pt>
                  <c:pt idx="6">
                    <c:v>9.1</c:v>
                  </c:pt>
                  <c:pt idx="7">
                    <c:v>15.299999999999999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xVal>
            <c:numRef>
              <c:f>'LDL-C Percent Change Genetics'!$D$17:$D$24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Genetics'!$E$17:$E$24</c:f>
              <c:numCache>
                <c:formatCode>General</c:formatCode>
                <c:ptCount val="8"/>
                <c:pt idx="0">
                  <c:v>0</c:v>
                </c:pt>
                <c:pt idx="1">
                  <c:v>5.2</c:v>
                </c:pt>
                <c:pt idx="2">
                  <c:v>5.0999999999999996</c:v>
                </c:pt>
                <c:pt idx="3">
                  <c:v>3.9</c:v>
                </c:pt>
                <c:pt idx="4">
                  <c:v>10.3</c:v>
                </c:pt>
                <c:pt idx="5">
                  <c:v>10.9</c:v>
                </c:pt>
                <c:pt idx="6">
                  <c:v>3.8</c:v>
                </c:pt>
                <c:pt idx="7">
                  <c:v>18.399999999999999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0D3-4345-9894-E97A854E7613}"/>
            </c:ext>
          </c:extLst>
        </c:ser>
        <c:ser>
          <c:idx val="5"/>
          <c:order val="2"/>
          <c:tx>
            <c:v>None identified (placebo)</c:v>
          </c:tx>
          <c:spPr>
            <a:ln w="38100" cap="rnd">
              <a:solidFill>
                <a:srgbClr val="0E58C4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0E58C4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'LDL-C Percent Change Genetics'!$I$65:$I$72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6.5000000000000009</c:v>
                  </c:pt>
                  <c:pt idx="2">
                    <c:v>9.9000000000000021</c:v>
                  </c:pt>
                  <c:pt idx="3">
                    <c:v>9.1999999999999993</c:v>
                  </c:pt>
                  <c:pt idx="4">
                    <c:v>9.5</c:v>
                  </c:pt>
                  <c:pt idx="5">
                    <c:v>10.200000000000001</c:v>
                  </c:pt>
                  <c:pt idx="6">
                    <c:v>13.600000000000001</c:v>
                  </c:pt>
                  <c:pt idx="7">
                    <c:v>12.900000000000002</c:v>
                  </c:pt>
                </c:numCache>
              </c:numRef>
            </c:plus>
            <c:minus>
              <c:numRef>
                <c:f>'LDL-C Percent Change Genetics'!$H$65:$H$72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6.5</c:v>
                  </c:pt>
                  <c:pt idx="2">
                    <c:v>9.9</c:v>
                  </c:pt>
                  <c:pt idx="3">
                    <c:v>9.1999999999999993</c:v>
                  </c:pt>
                  <c:pt idx="4">
                    <c:v>9.5</c:v>
                  </c:pt>
                  <c:pt idx="5">
                    <c:v>10.3</c:v>
                  </c:pt>
                  <c:pt idx="6">
                    <c:v>13.6</c:v>
                  </c:pt>
                  <c:pt idx="7">
                    <c:v>13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5">
                    <a:lumMod val="40000"/>
                    <a:lumOff val="60000"/>
                  </a:schemeClr>
                </a:solidFill>
                <a:round/>
              </a:ln>
              <a:effectLst/>
            </c:spPr>
          </c:errBars>
          <c:xVal>
            <c:numRef>
              <c:f>'LDL-C Percent Change Genetics'!$D$65:$D$72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Genetics'!$E$65:$E$72</c:f>
              <c:numCache>
                <c:formatCode>General</c:formatCode>
                <c:ptCount val="8"/>
                <c:pt idx="0">
                  <c:v>0</c:v>
                </c:pt>
                <c:pt idx="1">
                  <c:v>2.8</c:v>
                </c:pt>
                <c:pt idx="2">
                  <c:v>7.2</c:v>
                </c:pt>
                <c:pt idx="3">
                  <c:v>3.8</c:v>
                </c:pt>
                <c:pt idx="4">
                  <c:v>3.7</c:v>
                </c:pt>
                <c:pt idx="5">
                  <c:v>6.1</c:v>
                </c:pt>
                <c:pt idx="6">
                  <c:v>10</c:v>
                </c:pt>
                <c:pt idx="7">
                  <c:v>9.1999999999999993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0D3-4345-9894-E97A854E7613}"/>
            </c:ext>
          </c:extLst>
        </c:ser>
        <c:ser>
          <c:idx val="7"/>
          <c:order val="3"/>
          <c:tx>
            <c:v>ApoB (inclisiran)</c:v>
          </c:tx>
          <c:spPr>
            <a:ln w="38100" cap="rnd">
              <a:solidFill>
                <a:srgbClr val="FF9933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rgbClr val="FF9933"/>
              </a:solidFill>
              <a:ln w="9525">
                <a:noFill/>
              </a:ln>
              <a:effectLst/>
            </c:spPr>
          </c:marker>
          <c:xVal>
            <c:numRef>
              <c:f>'LDL-C Percent Change Genetics'!$D$85:$D$92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Genetics'!$E$85:$E$92</c:f>
              <c:numCache>
                <c:formatCode>General</c:formatCode>
                <c:ptCount val="8"/>
                <c:pt idx="0">
                  <c:v>0</c:v>
                </c:pt>
                <c:pt idx="1">
                  <c:v>-37.799999999999997</c:v>
                </c:pt>
                <c:pt idx="2">
                  <c:v>-41.7</c:v>
                </c:pt>
                <c:pt idx="3">
                  <c:v>-29.8</c:v>
                </c:pt>
                <c:pt idx="4">
                  <c:v>-42.8</c:v>
                </c:pt>
                <c:pt idx="5">
                  <c:v>-29.4</c:v>
                </c:pt>
                <c:pt idx="6">
                  <c:v>-43</c:v>
                </c:pt>
                <c:pt idx="7">
                  <c:v>-38.6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0D3-4345-9894-E97A854E7613}"/>
            </c:ext>
          </c:extLst>
        </c:ser>
        <c:ser>
          <c:idx val="8"/>
          <c:order val="4"/>
          <c:tx>
            <c:v>Double (inclisiran)</c:v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'LDL-C Percent Change Genetics'!$I$93:$I$100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5.9232000000000014</c:v>
                  </c:pt>
                  <c:pt idx="2">
                    <c:v>6.5095000000000027</c:v>
                  </c:pt>
                  <c:pt idx="3">
                    <c:v>8.575800000000001</c:v>
                  </c:pt>
                  <c:pt idx="4">
                    <c:v>9.726700000000001</c:v>
                  </c:pt>
                  <c:pt idx="5">
                    <c:v>12.042300000000001</c:v>
                  </c:pt>
                  <c:pt idx="6">
                    <c:v>11.745200000000001</c:v>
                  </c:pt>
                  <c:pt idx="7">
                    <c:v>-76.114699999999999</c:v>
                  </c:pt>
                </c:numCache>
              </c:numRef>
            </c:plus>
            <c:minus>
              <c:numRef>
                <c:f>'LDL-C Percent Change Genetics'!$H$93:$H$100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5.9768000000000043</c:v>
                  </c:pt>
                  <c:pt idx="2">
                    <c:v>6.5904999999999987</c:v>
                  </c:pt>
                  <c:pt idx="3">
                    <c:v>8.5242000000000004</c:v>
                  </c:pt>
                  <c:pt idx="4">
                    <c:v>9.773299999999999</c:v>
                  </c:pt>
                  <c:pt idx="5">
                    <c:v>12.057700000000001</c:v>
                  </c:pt>
                  <c:pt idx="6">
                    <c:v>11.754800000000003</c:v>
                  </c:pt>
                  <c:pt idx="7">
                    <c:v>7.2852999999999994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2"/>
                </a:solidFill>
                <a:round/>
              </a:ln>
              <a:effectLst/>
            </c:spPr>
          </c:errBars>
          <c:xVal>
            <c:numRef>
              <c:f>'LDL-C Percent Change Genetics'!$D$93:$D$100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Genetics'!$E$93:$E$100</c:f>
              <c:numCache>
                <c:formatCode>0.0</c:formatCode>
                <c:ptCount val="8"/>
                <c:pt idx="0" formatCode="General">
                  <c:v>0</c:v>
                </c:pt>
                <c:pt idx="1">
                  <c:v>-41.223199999999999</c:v>
                </c:pt>
                <c:pt idx="2">
                  <c:v>-49.509500000000003</c:v>
                </c:pt>
                <c:pt idx="3">
                  <c:v>-35.9758</c:v>
                </c:pt>
                <c:pt idx="4">
                  <c:v>-44.826700000000002</c:v>
                </c:pt>
                <c:pt idx="5">
                  <c:v>-31.542300000000001</c:v>
                </c:pt>
                <c:pt idx="6">
                  <c:v>-37.4452</c:v>
                </c:pt>
                <c:pt idx="7">
                  <c:v>-41.714700000000001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E0D3-4345-9894-E97A854E7613}"/>
            </c:ext>
          </c:extLst>
        </c:ser>
        <c:ser>
          <c:idx val="13"/>
          <c:order val="5"/>
          <c:tx>
            <c:v>None identified (inclisiran)</c:v>
          </c:tx>
          <c:spPr>
            <a:ln w="38100" cap="rnd">
              <a:solidFill>
                <a:srgbClr val="0E58C4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rgbClr val="0E58C4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'LDL-C Percent Change Genetics'!$I$141:$I$148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5.4298000000000002</c:v>
                  </c:pt>
                  <c:pt idx="2">
                    <c:v>5.0060999999999964</c:v>
                  </c:pt>
                  <c:pt idx="3">
                    <c:v>6.4719999999999942</c:v>
                  </c:pt>
                  <c:pt idx="4">
                    <c:v>4.9339999999999975</c:v>
                  </c:pt>
                  <c:pt idx="5">
                    <c:v>5.6343999999999994</c:v>
                  </c:pt>
                  <c:pt idx="6">
                    <c:v>5.5595999999999961</c:v>
                  </c:pt>
                  <c:pt idx="7">
                    <c:v>7.2294999999999945</c:v>
                  </c:pt>
                </c:numCache>
              </c:numRef>
            </c:plus>
            <c:minus>
              <c:numRef>
                <c:f>'LDL-C Percent Change Genetics'!$H$141:$H$148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5.370199999999997</c:v>
                  </c:pt>
                  <c:pt idx="2">
                    <c:v>4.9939000000000036</c:v>
                  </c:pt>
                  <c:pt idx="3">
                    <c:v>6.4280000000000044</c:v>
                  </c:pt>
                  <c:pt idx="4">
                    <c:v>4.8659999999999997</c:v>
                  </c:pt>
                  <c:pt idx="5">
                    <c:v>5.6655999999999977</c:v>
                  </c:pt>
                  <c:pt idx="6">
                    <c:v>5.5404000000000053</c:v>
                  </c:pt>
                  <c:pt idx="7">
                    <c:v>7.2705000000000055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5">
                    <a:lumMod val="40000"/>
                    <a:lumOff val="60000"/>
                  </a:schemeClr>
                </a:solidFill>
                <a:round/>
              </a:ln>
              <a:effectLst/>
            </c:spPr>
          </c:errBars>
          <c:xVal>
            <c:numRef>
              <c:f>'LDL-C Percent Change Genetics'!$D$141:$D$148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Genetics'!$E$141:$E$148</c:f>
              <c:numCache>
                <c:formatCode>0.0</c:formatCode>
                <c:ptCount val="8"/>
                <c:pt idx="0" formatCode="General">
                  <c:v>0</c:v>
                </c:pt>
                <c:pt idx="1">
                  <c:v>-44.529800000000002</c:v>
                </c:pt>
                <c:pt idx="2">
                  <c:v>-49.206099999999999</c:v>
                </c:pt>
                <c:pt idx="3">
                  <c:v>-39.671999999999997</c:v>
                </c:pt>
                <c:pt idx="4">
                  <c:v>-49.634</c:v>
                </c:pt>
                <c:pt idx="5">
                  <c:v>-39.334400000000002</c:v>
                </c:pt>
                <c:pt idx="6">
                  <c:v>-49.159599999999998</c:v>
                </c:pt>
                <c:pt idx="7">
                  <c:v>-44.429499999999997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E0D3-4345-9894-E97A854E7613}"/>
            </c:ext>
          </c:extLst>
        </c:ser>
        <c:ser>
          <c:idx val="15"/>
          <c:order val="6"/>
          <c:tx>
            <c:v>PCSK9 GOF (inclisiran)</c:v>
          </c:tx>
          <c:spPr>
            <a:ln w="381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'LDL-C Percent Change Genetics'!$D$149:$D$156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Genetics'!$E$149:$E$156</c:f>
              <c:numCache>
                <c:formatCode>0.0</c:formatCode>
                <c:ptCount val="8"/>
                <c:pt idx="0">
                  <c:v>0</c:v>
                </c:pt>
                <c:pt idx="1">
                  <c:v>-74.657499999999999</c:v>
                </c:pt>
                <c:pt idx="2">
                  <c:v>-82.8767</c:v>
                </c:pt>
                <c:pt idx="3">
                  <c:v>-77.397300000000001</c:v>
                </c:pt>
                <c:pt idx="4">
                  <c:v>-80.821899999999999</c:v>
                </c:pt>
                <c:pt idx="5">
                  <c:v>-80.137</c:v>
                </c:pt>
                <c:pt idx="6">
                  <c:v>-89.725999999999999</c:v>
                </c:pt>
                <c:pt idx="7">
                  <c:v>-82.8767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E0D3-4345-9894-E97A854E7613}"/>
            </c:ext>
          </c:extLst>
        </c:ser>
        <c:ser>
          <c:idx val="6"/>
          <c:order val="7"/>
          <c:tx>
            <c:v>LDLR variant (placebo)</c:v>
          </c:tx>
          <c:spPr>
            <a:ln w="381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2">
                  <a:lumMod val="75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'LDL-C Percent Change Genetics'!$D$49:$D$56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Genetics'!$E$49:$E$56</c:f>
              <c:numCache>
                <c:formatCode>General</c:formatCode>
                <c:ptCount val="8"/>
                <c:pt idx="0">
                  <c:v>0</c:v>
                </c:pt>
                <c:pt idx="1">
                  <c:v>1.8</c:v>
                </c:pt>
                <c:pt idx="2">
                  <c:v>6.2</c:v>
                </c:pt>
                <c:pt idx="3">
                  <c:v>5.0999999999999996</c:v>
                </c:pt>
                <c:pt idx="4">
                  <c:v>7.4</c:v>
                </c:pt>
                <c:pt idx="5">
                  <c:v>10.5</c:v>
                </c:pt>
                <c:pt idx="6">
                  <c:v>8.3000000000000007</c:v>
                </c:pt>
                <c:pt idx="7">
                  <c:v>3.2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7DD-4C3D-B6A9-9A9B7884384E}"/>
            </c:ext>
          </c:extLst>
        </c:ser>
        <c:ser>
          <c:idx val="10"/>
          <c:order val="8"/>
          <c:tx>
            <c:v>LDLR variants (inclisiran)</c:v>
          </c:tx>
          <c:spPr>
            <a:ln w="381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2">
                  <a:lumMod val="75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'LDL-C Percent Change Genetics'!$D$125:$D$132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17</c:v>
                </c:pt>
                <c:pt idx="7">
                  <c:v>18</c:v>
                </c:pt>
              </c:numCache>
            </c:numRef>
          </c:xVal>
          <c:yVal>
            <c:numRef>
              <c:f>'LDL-C Percent Change Genetics'!$E$125:$E$132</c:f>
              <c:numCache>
                <c:formatCode>General</c:formatCode>
                <c:ptCount val="8"/>
                <c:pt idx="0">
                  <c:v>0</c:v>
                </c:pt>
                <c:pt idx="1">
                  <c:v>-37.200000000000003</c:v>
                </c:pt>
                <c:pt idx="2">
                  <c:v>-43.4</c:v>
                </c:pt>
                <c:pt idx="3">
                  <c:v>-30.1</c:v>
                </c:pt>
                <c:pt idx="4">
                  <c:v>-38.799999999999997</c:v>
                </c:pt>
                <c:pt idx="5">
                  <c:v>-24.3</c:v>
                </c:pt>
                <c:pt idx="6">
                  <c:v>-37.700000000000003</c:v>
                </c:pt>
                <c:pt idx="7">
                  <c:v>-33.9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7DD-4C3D-B6A9-9A9B788438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482816"/>
        <c:axId val="76483392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2"/>
                <c:order val="0"/>
                <c:tx>
                  <c:v>LDLR Defective (placebo)</c:v>
                </c:tx>
                <c:spPr>
                  <a:ln w="38100" cap="rnd">
                    <a:solidFill>
                      <a:schemeClr val="accent1">
                        <a:lumMod val="20000"/>
                        <a:lumOff val="80000"/>
                      </a:schemeClr>
                    </a:solidFill>
                    <a:round/>
                  </a:ln>
                  <a:effectLst/>
                </c:spPr>
                <c:marker>
                  <c:symbol val="square"/>
                  <c:size val="8"/>
                  <c:spPr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errBars>
                  <c:errDir val="y"/>
                  <c:errBarType val="plus"/>
                  <c:errValType val="cust"/>
                  <c:noEndCap val="0"/>
                  <c:plus>
                    <c:numRef>
                      <c:extLst>
                        <c:ext uri="{02D57815-91ED-43cb-92C2-25804820EDAC}">
                          <c15:formulaRef>
                            <c15:sqref>'LDL-C Percent Change Genetics'!$I$25:$I$32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20.6</c:v>
                        </c:pt>
                        <c:pt idx="2">
                          <c:v>33</c:v>
                        </c:pt>
                        <c:pt idx="3">
                          <c:v>32.799999999999997</c:v>
                        </c:pt>
                        <c:pt idx="4">
                          <c:v>40.200000000000003</c:v>
                        </c:pt>
                        <c:pt idx="5">
                          <c:v>45.7</c:v>
                        </c:pt>
                        <c:pt idx="6">
                          <c:v>38.4</c:v>
                        </c:pt>
                        <c:pt idx="7">
                          <c:v>29.299999999999997</c:v>
                        </c:pt>
                      </c:numCache>
                    </c:numRef>
                  </c:plus>
                  <c:minus>
                    <c:numRef>
                      <c:extLst>
                        <c:ext uri="{02D57815-91ED-43cb-92C2-25804820EDAC}">
                          <c15:formulaRef>
                            <c15:sqref>'LDL-C Percent Change Genetics'!$H$25:$H$32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-18.600000000000001</c:v>
                        </c:pt>
                        <c:pt idx="2">
                          <c:v>-21.200000000000003</c:v>
                        </c:pt>
                        <c:pt idx="3">
                          <c:v>-24.6</c:v>
                        </c:pt>
                        <c:pt idx="4">
                          <c:v>-25.200000000000003</c:v>
                        </c:pt>
                        <c:pt idx="5">
                          <c:v>-24.3</c:v>
                        </c:pt>
                        <c:pt idx="6">
                          <c:v>-21.200000000000003</c:v>
                        </c:pt>
                        <c:pt idx="7">
                          <c:v>-24.5</c:v>
                        </c:pt>
                      </c:numCache>
                    </c:numRef>
                  </c:minus>
                  <c:spPr>
                    <a:noFill/>
                    <a:ln w="952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round/>
                    </a:ln>
                    <a:effectLst/>
                  </c:spPr>
                </c:errBars>
                <c:xVal>
                  <c:numRef>
                    <c:extLst>
                      <c:ext uri="{02D57815-91ED-43cb-92C2-25804820EDAC}">
                        <c15:formulaRef>
                          <c15:sqref>'LDL-C Percent Change Genetics'!$D$25:$D$32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3</c:v>
                      </c:pt>
                      <c:pt idx="2">
                        <c:v>5</c:v>
                      </c:pt>
                      <c:pt idx="3">
                        <c:v>9</c:v>
                      </c:pt>
                      <c:pt idx="4">
                        <c:v>11</c:v>
                      </c:pt>
                      <c:pt idx="5">
                        <c:v>15</c:v>
                      </c:pt>
                      <c:pt idx="6">
                        <c:v>17</c:v>
                      </c:pt>
                      <c:pt idx="7">
                        <c:v>18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'LDL-C Percent Change Genetics'!$E$25:$E$32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</c:v>
                      </c:pt>
                      <c:pt idx="2">
                        <c:v>5.9</c:v>
                      </c:pt>
                      <c:pt idx="3">
                        <c:v>4.0999999999999996</c:v>
                      </c:pt>
                      <c:pt idx="4">
                        <c:v>7.5</c:v>
                      </c:pt>
                      <c:pt idx="5">
                        <c:v>10.7</c:v>
                      </c:pt>
                      <c:pt idx="6">
                        <c:v>8.6</c:v>
                      </c:pt>
                      <c:pt idx="7">
                        <c:v>2.4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2-E0D3-4345-9894-E97A854E7613}"/>
                  </c:ext>
                </c:extLst>
              </c15:ser>
            </c15:filteredScatterSeries>
            <c15:filteredScatterSeries>
              <c15:ser>
                <c:idx val="3"/>
                <c:order val="1"/>
                <c:tx>
                  <c:v>LDLR Negative (placebo)</c:v>
                </c:tx>
                <c:spPr>
                  <a:ln w="38100" cap="rnd">
                    <a:solidFill>
                      <a:schemeClr val="accent1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square"/>
                  <c:size val="8"/>
                  <c:spPr>
                    <a:solidFill>
                      <a:schemeClr val="accent1">
                        <a:lumMod val="60000"/>
                        <a:lumOff val="4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errBars>
                  <c:errDir val="y"/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Genetics'!$I$33:$I$40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27.200000000000003</c:v>
                        </c:pt>
                        <c:pt idx="2">
                          <c:v>42.1</c:v>
                        </c:pt>
                        <c:pt idx="3">
                          <c:v>53</c:v>
                        </c:pt>
                        <c:pt idx="4">
                          <c:v>37</c:v>
                        </c:pt>
                        <c:pt idx="5">
                          <c:v>44.2</c:v>
                        </c:pt>
                        <c:pt idx="6">
                          <c:v>43.4</c:v>
                        </c:pt>
                        <c:pt idx="7">
                          <c:v>33.6</c:v>
                        </c:pt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Genetics'!$H$33:$H$40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-3.4000000000000004</c:v>
                        </c:pt>
                        <c:pt idx="2">
                          <c:v>-6.8999999999999986</c:v>
                        </c:pt>
                        <c:pt idx="3">
                          <c:v>-18.799999999999997</c:v>
                        </c:pt>
                        <c:pt idx="4">
                          <c:v>-21.4</c:v>
                        </c:pt>
                        <c:pt idx="5">
                          <c:v>-19.399999999999999</c:v>
                        </c:pt>
                        <c:pt idx="6">
                          <c:v>-19.200000000000003</c:v>
                        </c:pt>
                        <c:pt idx="7">
                          <c:v>-18.600000000000001</c:v>
                        </c:pt>
                      </c:numCache>
                    </c:numRef>
                  </c:minus>
                  <c:spPr>
                    <a:noFill/>
                    <a:ln w="9525" cap="flat" cmpd="sng" algn="ctr">
                      <a:solidFill>
                        <a:schemeClr val="accent4"/>
                      </a:solidFill>
                      <a:round/>
                    </a:ln>
                    <a:effectLst/>
                  </c:spPr>
                </c:errBar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Genetics'!$D$33:$D$40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3</c:v>
                      </c:pt>
                      <c:pt idx="2">
                        <c:v>5</c:v>
                      </c:pt>
                      <c:pt idx="3">
                        <c:v>9</c:v>
                      </c:pt>
                      <c:pt idx="4">
                        <c:v>11</c:v>
                      </c:pt>
                      <c:pt idx="5">
                        <c:v>15</c:v>
                      </c:pt>
                      <c:pt idx="6">
                        <c:v>17</c:v>
                      </c:pt>
                      <c:pt idx="7">
                        <c:v>18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Genetics'!$E$33:$E$40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11.9</c:v>
                      </c:pt>
                      <c:pt idx="2">
                        <c:v>17.600000000000001</c:v>
                      </c:pt>
                      <c:pt idx="3">
                        <c:v>17.100000000000001</c:v>
                      </c:pt>
                      <c:pt idx="4">
                        <c:v>7.8</c:v>
                      </c:pt>
                      <c:pt idx="5">
                        <c:v>12.4</c:v>
                      </c:pt>
                      <c:pt idx="6">
                        <c:v>12.1</c:v>
                      </c:pt>
                      <c:pt idx="7">
                        <c:v>7.5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E0D3-4345-9894-E97A854E7613}"/>
                  </c:ext>
                </c:extLst>
              </c15:ser>
            </c15:filteredScatterSeries>
            <c15:filteredScatterSeries>
              <c15:ser>
                <c:idx val="4"/>
                <c:order val="2"/>
                <c:tx>
                  <c:v>LDLR Unknown (placebo)</c:v>
                </c:tx>
                <c:spPr>
                  <a:ln w="38100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square"/>
                  <c:size val="8"/>
                  <c:spPr>
                    <a:solidFill>
                      <a:schemeClr val="accent1">
                        <a:lumMod val="5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errBars>
                  <c:errDir val="y"/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Genetics'!$I$41:$I$48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17.7</c:v>
                        </c:pt>
                        <c:pt idx="2">
                          <c:v>-6.8000000000000007</c:v>
                        </c:pt>
                        <c:pt idx="3">
                          <c:v>17.5</c:v>
                        </c:pt>
                        <c:pt idx="4">
                          <c:v>15.899999999999999</c:v>
                        </c:pt>
                        <c:pt idx="5">
                          <c:v>17.400000000000002</c:v>
                        </c:pt>
                        <c:pt idx="6">
                          <c:v>2</c:v>
                        </c:pt>
                        <c:pt idx="7">
                          <c:v>29.299999999999997</c:v>
                        </c:pt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Genetics'!$H$41:$H$48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-10.9</c:v>
                        </c:pt>
                        <c:pt idx="2">
                          <c:v>-15</c:v>
                        </c:pt>
                        <c:pt idx="3">
                          <c:v>-3.5</c:v>
                        </c:pt>
                        <c:pt idx="4">
                          <c:v>-8.5</c:v>
                        </c:pt>
                        <c:pt idx="5">
                          <c:v>-16.2</c:v>
                        </c:pt>
                        <c:pt idx="6">
                          <c:v>-20.6</c:v>
                        </c:pt>
                        <c:pt idx="7">
                          <c:v>-24.5</c:v>
                        </c:pt>
                      </c:numCache>
                    </c:numRef>
                  </c:minus>
                  <c:spPr>
                    <a:noFill/>
                    <a:ln w="9525" cap="flat" cmpd="sng" algn="ctr">
                      <a:solidFill>
                        <a:schemeClr val="accent1">
                          <a:lumMod val="50000"/>
                        </a:schemeClr>
                      </a:solidFill>
                      <a:round/>
                    </a:ln>
                    <a:effectLst/>
                  </c:spPr>
                </c:errBar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Genetics'!$D$41:$D$48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3</c:v>
                      </c:pt>
                      <c:pt idx="2">
                        <c:v>5</c:v>
                      </c:pt>
                      <c:pt idx="3">
                        <c:v>9</c:v>
                      </c:pt>
                      <c:pt idx="4">
                        <c:v>11</c:v>
                      </c:pt>
                      <c:pt idx="5">
                        <c:v>15</c:v>
                      </c:pt>
                      <c:pt idx="6">
                        <c:v>17</c:v>
                      </c:pt>
                      <c:pt idx="7">
                        <c:v>18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Genetics'!$E$42:$E$48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3.4</c:v>
                      </c:pt>
                      <c:pt idx="1">
                        <c:v>-10.9</c:v>
                      </c:pt>
                      <c:pt idx="2">
                        <c:v>7</c:v>
                      </c:pt>
                      <c:pt idx="3">
                        <c:v>3.7</c:v>
                      </c:pt>
                      <c:pt idx="4">
                        <c:v>0.6</c:v>
                      </c:pt>
                      <c:pt idx="5">
                        <c:v>-9.3000000000000007</c:v>
                      </c:pt>
                      <c:pt idx="6">
                        <c:v>2.4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0D3-4345-9894-E97A854E7613}"/>
                  </c:ext>
                </c:extLst>
              </c15:ser>
            </c15:filteredScatterSeries>
            <c15:filteredScatterSeries>
              <c15:ser>
                <c:idx val="9"/>
                <c:order val="8"/>
                <c:tx>
                  <c:v>LDLR Defective (inclisiran)</c:v>
                </c:tx>
                <c:spPr>
                  <a:ln w="38100" cap="rnd">
                    <a:solidFill>
                      <a:schemeClr val="accent1">
                        <a:lumMod val="20000"/>
                        <a:lumOff val="80000"/>
                      </a:schemeClr>
                    </a:solidFill>
                    <a:prstDash val="sysDash"/>
                    <a:round/>
                  </a:ln>
                  <a:effectLst/>
                </c:spPr>
                <c:marker>
                  <c:symbol val="circle"/>
                  <c:size val="8"/>
                  <c:spPr>
                    <a:solidFill>
                      <a:schemeClr val="accent1">
                        <a:lumMod val="20000"/>
                        <a:lumOff val="8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errBars>
                  <c:errDir val="y"/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Genetics'!$I$101:$I$108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-21</c:v>
                        </c:pt>
                        <c:pt idx="2">
                          <c:v>-23.299999999999997</c:v>
                        </c:pt>
                        <c:pt idx="3">
                          <c:v>-9.3000000000000007</c:v>
                        </c:pt>
                        <c:pt idx="4">
                          <c:v>-15.700000000000003</c:v>
                        </c:pt>
                        <c:pt idx="5">
                          <c:v>7.1999999999999993</c:v>
                        </c:pt>
                        <c:pt idx="6">
                          <c:v>-7.2999999999999972</c:v>
                        </c:pt>
                        <c:pt idx="7">
                          <c:v>-8.4000000000000021</c:v>
                        </c:pt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Genetics'!$H$101:$H$108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-57</c:v>
                        </c:pt>
                        <c:pt idx="2">
                          <c:v>-63.5</c:v>
                        </c:pt>
                        <c:pt idx="3">
                          <c:v>-51.099999999999994</c:v>
                        </c:pt>
                        <c:pt idx="4">
                          <c:v>-65.7</c:v>
                        </c:pt>
                        <c:pt idx="5">
                          <c:v>-56.400000000000006</c:v>
                        </c:pt>
                        <c:pt idx="6">
                          <c:v>-67.5</c:v>
                        </c:pt>
                        <c:pt idx="7">
                          <c:v>-60.8</c:v>
                        </c:pt>
                      </c:numCache>
                    </c:numRef>
                  </c:minus>
                  <c:spPr>
                    <a:noFill/>
                    <a:ln w="952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round/>
                    </a:ln>
                    <a:effectLst/>
                  </c:spPr>
                </c:errBar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Genetics'!$D$101:$D$108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3</c:v>
                      </c:pt>
                      <c:pt idx="2">
                        <c:v>5</c:v>
                      </c:pt>
                      <c:pt idx="3">
                        <c:v>9</c:v>
                      </c:pt>
                      <c:pt idx="4">
                        <c:v>11</c:v>
                      </c:pt>
                      <c:pt idx="5">
                        <c:v>15</c:v>
                      </c:pt>
                      <c:pt idx="6">
                        <c:v>17</c:v>
                      </c:pt>
                      <c:pt idx="7">
                        <c:v>18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Genetics'!$E$101:$E$108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 formatCode="General">
                        <c:v>0</c:v>
                      </c:pt>
                      <c:pt idx="1">
                        <c:v>-39</c:v>
                      </c:pt>
                      <c:pt idx="2">
                        <c:v>-43.4</c:v>
                      </c:pt>
                      <c:pt idx="3">
                        <c:v>-30.2</c:v>
                      </c:pt>
                      <c:pt idx="4">
                        <c:v>-40.700000000000003</c:v>
                      </c:pt>
                      <c:pt idx="5">
                        <c:v>-24.6</c:v>
                      </c:pt>
                      <c:pt idx="6">
                        <c:v>-37.4</c:v>
                      </c:pt>
                      <c:pt idx="7">
                        <c:v>-34.6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0D3-4345-9894-E97A854E7613}"/>
                  </c:ext>
                </c:extLst>
              </c15:ser>
            </c15:filteredScatterSeries>
            <c15:filteredScatterSeries>
              <c15:ser>
                <c:idx val="11"/>
                <c:order val="9"/>
                <c:tx>
                  <c:v>LDLR Negative (inclisiran)</c:v>
                </c:tx>
                <c:spPr>
                  <a:ln w="38100" cap="rnd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ysDash"/>
                    <a:round/>
                  </a:ln>
                  <a:effectLst/>
                </c:spPr>
                <c:marker>
                  <c:symbol val="circle"/>
                  <c:size val="8"/>
                  <c:spPr>
                    <a:solidFill>
                      <a:schemeClr val="accent1">
                        <a:lumMod val="60000"/>
                        <a:lumOff val="40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errBars>
                  <c:errDir val="y"/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Genetics'!$I$101:$I$108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-21</c:v>
                        </c:pt>
                        <c:pt idx="2">
                          <c:v>-23.299999999999997</c:v>
                        </c:pt>
                        <c:pt idx="3">
                          <c:v>-9.3000000000000007</c:v>
                        </c:pt>
                        <c:pt idx="4">
                          <c:v>-15.700000000000003</c:v>
                        </c:pt>
                        <c:pt idx="5">
                          <c:v>7.1999999999999993</c:v>
                        </c:pt>
                        <c:pt idx="6">
                          <c:v>-7.2999999999999972</c:v>
                        </c:pt>
                        <c:pt idx="7">
                          <c:v>-8.4000000000000021</c:v>
                        </c:pt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Genetics'!$H$109:$H$116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-66.599999999999994</c:v>
                        </c:pt>
                        <c:pt idx="2">
                          <c:v>-53.2</c:v>
                        </c:pt>
                        <c:pt idx="3">
                          <c:v>-41.1</c:v>
                        </c:pt>
                        <c:pt idx="4">
                          <c:v>-82.6</c:v>
                        </c:pt>
                        <c:pt idx="5">
                          <c:v>-27.6</c:v>
                        </c:pt>
                        <c:pt idx="6">
                          <c:v>-47.6</c:v>
                        </c:pt>
                        <c:pt idx="7">
                          <c:v>-46.2</c:v>
                        </c:pt>
                      </c:numCache>
                    </c:numRef>
                  </c:minus>
                  <c:spPr>
                    <a:noFill/>
                    <a:ln w="952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round/>
                    </a:ln>
                    <a:effectLst/>
                  </c:spPr>
                </c:errBar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Genetics'!$D$109:$D$116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3</c:v>
                      </c:pt>
                      <c:pt idx="2">
                        <c:v>5</c:v>
                      </c:pt>
                      <c:pt idx="3">
                        <c:v>9</c:v>
                      </c:pt>
                      <c:pt idx="4">
                        <c:v>11</c:v>
                      </c:pt>
                      <c:pt idx="5">
                        <c:v>15</c:v>
                      </c:pt>
                      <c:pt idx="6">
                        <c:v>17</c:v>
                      </c:pt>
                      <c:pt idx="7">
                        <c:v>18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Genetics'!$E$109:$E$116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-8</c:v>
                      </c:pt>
                      <c:pt idx="2">
                        <c:v>-39.9</c:v>
                      </c:pt>
                      <c:pt idx="3">
                        <c:v>-27.7</c:v>
                      </c:pt>
                      <c:pt idx="4">
                        <c:v>-9.1</c:v>
                      </c:pt>
                      <c:pt idx="5">
                        <c:v>-18.3</c:v>
                      </c:pt>
                      <c:pt idx="6">
                        <c:v>-36.200000000000003</c:v>
                      </c:pt>
                      <c:pt idx="7">
                        <c:v>-20.100000000000001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E0D3-4345-9894-E97A854E7613}"/>
                  </c:ext>
                </c:extLst>
              </c15:ser>
            </c15:filteredScatterSeries>
            <c15:filteredScatterSeries>
              <c15:ser>
                <c:idx val="12"/>
                <c:order val="10"/>
                <c:tx>
                  <c:v>LDLR Unknown (inclisiran)</c:v>
                </c:tx>
                <c:spPr>
                  <a:ln w="38100" cap="rnd">
                    <a:solidFill>
                      <a:schemeClr val="accent1">
                        <a:lumMod val="50000"/>
                      </a:schemeClr>
                    </a:solidFill>
                    <a:prstDash val="sysDash"/>
                    <a:round/>
                  </a:ln>
                  <a:effectLst/>
                </c:spPr>
                <c:marker>
                  <c:symbol val="circle"/>
                  <c:size val="8"/>
                  <c:spPr>
                    <a:solidFill>
                      <a:schemeClr val="accent1">
                        <a:lumMod val="50000"/>
                      </a:schemeClr>
                    </a:solidFill>
                    <a:ln w="9525">
                      <a:solidFill>
                        <a:srgbClr val="7030A0"/>
                      </a:solidFill>
                    </a:ln>
                    <a:effectLst/>
                  </c:spPr>
                </c:marker>
                <c:errBars>
                  <c:errDir val="y"/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Genetics'!$I$117:$I$124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-42.5</c:v>
                        </c:pt>
                        <c:pt idx="2">
                          <c:v>-41.2</c:v>
                        </c:pt>
                        <c:pt idx="3">
                          <c:v>-28.599999999999998</c:v>
                        </c:pt>
                        <c:pt idx="4">
                          <c:v>-42.3</c:v>
                        </c:pt>
                        <c:pt idx="5">
                          <c:v>-13.5</c:v>
                        </c:pt>
                        <c:pt idx="6">
                          <c:v>-44.4</c:v>
                        </c:pt>
                        <c:pt idx="7">
                          <c:v>-33</c:v>
                        </c:pt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'LDL-C Percent Change Genetics'!$H$117:$H$124</c15:sqref>
                          </c15:formulaRef>
                        </c:ext>
                      </c:extLst>
                      <c:numCache>
                        <c:formatCode>General</c:formatCode>
                        <c:ptCount val="8"/>
                        <c:pt idx="0">
                          <c:v>0</c:v>
                        </c:pt>
                        <c:pt idx="1">
                          <c:v>-51.3</c:v>
                        </c:pt>
                        <c:pt idx="2">
                          <c:v>-57.8</c:v>
                        </c:pt>
                        <c:pt idx="3">
                          <c:v>-36</c:v>
                        </c:pt>
                        <c:pt idx="4">
                          <c:v>-54.3</c:v>
                        </c:pt>
                        <c:pt idx="5">
                          <c:v>-46.1</c:v>
                        </c:pt>
                        <c:pt idx="6">
                          <c:v>-58.800000000000004</c:v>
                        </c:pt>
                        <c:pt idx="7">
                          <c:v>-52.400000000000006</c:v>
                        </c:pt>
                      </c:numCache>
                    </c:numRef>
                  </c:minus>
                  <c:spPr>
                    <a:noFill/>
                    <a:ln w="9525" cap="flat" cmpd="sng" algn="ctr">
                      <a:solidFill>
                        <a:schemeClr val="accent1">
                          <a:lumMod val="50000"/>
                        </a:schemeClr>
                      </a:solidFill>
                      <a:round/>
                    </a:ln>
                    <a:effectLst/>
                  </c:spPr>
                </c:errBars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Genetics'!$D$117:$D$124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3</c:v>
                      </c:pt>
                      <c:pt idx="2">
                        <c:v>5</c:v>
                      </c:pt>
                      <c:pt idx="3">
                        <c:v>9</c:v>
                      </c:pt>
                      <c:pt idx="4">
                        <c:v>11</c:v>
                      </c:pt>
                      <c:pt idx="5">
                        <c:v>15</c:v>
                      </c:pt>
                      <c:pt idx="6">
                        <c:v>17</c:v>
                      </c:pt>
                      <c:pt idx="7">
                        <c:v>18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'LDL-C Percent Change Genetics'!$E$117:$E$124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-46.9</c:v>
                      </c:pt>
                      <c:pt idx="2">
                        <c:v>-49.5</c:v>
                      </c:pt>
                      <c:pt idx="3">
                        <c:v>-32.299999999999997</c:v>
                      </c:pt>
                      <c:pt idx="4">
                        <c:v>-48.3</c:v>
                      </c:pt>
                      <c:pt idx="5">
                        <c:v>-29.8</c:v>
                      </c:pt>
                      <c:pt idx="6">
                        <c:v>-51.6</c:v>
                      </c:pt>
                      <c:pt idx="7">
                        <c:v>-42.7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E0D3-4345-9894-E97A854E7613}"/>
                  </c:ext>
                </c:extLst>
              </c15:ser>
            </c15:filteredScatterSeries>
          </c:ext>
        </c:extLst>
      </c:scatterChart>
      <c:valAx>
        <c:axId val="76482816"/>
        <c:scaling>
          <c:orientation val="minMax"/>
          <c:max val="18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254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483392"/>
        <c:crossesAt val="-100"/>
        <c:crossBetween val="midCat"/>
        <c:majorUnit val="3"/>
      </c:valAx>
      <c:valAx>
        <c:axId val="76483392"/>
        <c:scaling>
          <c:orientation val="minMax"/>
          <c:max val="50"/>
          <c:min val="-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 i="0" baseline="0" dirty="0" smtClean="0">
                    <a:effectLst/>
                    <a:sym typeface="Symbol" panose="05050102010706020507" pitchFamily="18" charset="2"/>
                  </a:rPr>
                  <a:t></a:t>
                </a:r>
                <a:r>
                  <a:rPr lang="en-US" sz="1800" b="1" i="0" baseline="0" dirty="0" smtClean="0">
                    <a:effectLst/>
                  </a:rPr>
                  <a:t>% LDL-C (95% CI)</a:t>
                </a:r>
                <a:endParaRPr lang="en-US" b="1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0093474597316138E-3"/>
              <c:y val="0.2619465834357553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482816"/>
        <c:crosses val="autoZero"/>
        <c:crossBetween val="midCat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pPr>
              <a:defRPr/>
            </a:pPr>
            <a:fld id="{5B2562B2-8E04-7E42-9778-DC0FD7AC2B64}" type="datetimeFigureOut">
              <a:rPr lang="en-US">
                <a:latin typeface="Arial" panose="020B0604020202020204" pitchFamily="34" charset="0"/>
              </a:rPr>
              <a:pPr>
                <a:defRPr/>
              </a:pPr>
              <a:t>11/16/2019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pPr>
              <a:defRPr/>
            </a:pPr>
            <a:fld id="{CA37FAA8-A6D8-BF41-AA6F-49E1BEB45FD1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40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9935" y="4648201"/>
            <a:ext cx="5673213" cy="4387645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22142" y="8996515"/>
            <a:ext cx="686636" cy="298271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20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 charset="0"/>
      </a:defRPr>
    </a:lvl1pPr>
    <a:lvl2pPr marL="2286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4572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6858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914400" algn="l" defTabSz="228600" rtl="0" eaLnBrk="0" fontAlgn="base" hangingPunct="0">
      <a:lnSpc>
        <a:spcPct val="90000"/>
      </a:lnSpc>
      <a:spcBef>
        <a:spcPts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11430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364228-3A15-7E43-8D07-64F25F26738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84909" y="1610721"/>
            <a:ext cx="11237878" cy="664797"/>
          </a:xfrm>
        </p:spPr>
        <p:txBody>
          <a:bodyPr anchor="t" anchorCtr="0"/>
          <a:lstStyle>
            <a:lvl1pPr>
              <a:lnSpc>
                <a:spcPct val="90000"/>
              </a:lnSpc>
              <a:defRPr sz="4800" b="1" i="0" kern="1200" spc="-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316" y="297996"/>
            <a:ext cx="542752" cy="62706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455613" y="6172200"/>
            <a:ext cx="11257270" cy="0"/>
          </a:xfrm>
          <a:prstGeom prst="line">
            <a:avLst/>
          </a:prstGeom>
          <a:ln w="31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972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1846659"/>
          </a:xfrm>
        </p:spPr>
        <p:txBody>
          <a:bodyPr/>
          <a:lstStyle>
            <a:lvl1pPr>
              <a:buClr>
                <a:schemeClr val="accent1"/>
              </a:buClr>
              <a:defRPr b="1"/>
            </a:lvl1pPr>
            <a:lvl2pPr marL="234950" indent="-234950">
              <a:buClr>
                <a:schemeClr val="accent1"/>
              </a:buClr>
              <a:buSzPct val="100000"/>
              <a:defRPr/>
            </a:lvl2pPr>
            <a:lvl3pPr marL="457200" indent="-222250">
              <a:buClr>
                <a:schemeClr val="accent1"/>
              </a:buClr>
              <a:buSzPct val="100000"/>
              <a:buFont typeface="Arial" panose="020B0604020202020204" pitchFamily="34" charset="0"/>
              <a:buChar char="–"/>
              <a:defRPr/>
            </a:lvl3pPr>
            <a:lvl4pPr marL="914400" indent="0">
              <a:buClr>
                <a:schemeClr val="accent1"/>
              </a:buClr>
              <a:buNone/>
              <a:defRPr/>
            </a:lvl4pPr>
            <a:lvl5pPr marL="1371600" indent="0"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055" y="228336"/>
            <a:ext cx="10307781" cy="93159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(32pt inclisiran blue)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1055" y="5642825"/>
            <a:ext cx="11249890" cy="529376"/>
          </a:xfrm>
        </p:spPr>
        <p:txBody>
          <a:bodyPr wrap="square" tIns="18288" bIns="18288" anchor="b" anchorCtr="0">
            <a:spAutoFit/>
          </a:bodyPr>
          <a:lstStyle>
            <a:lvl1pPr marL="23018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30188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75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84909" y="257339"/>
            <a:ext cx="10293927" cy="885661"/>
          </a:xfrm>
          <a:prstGeom prst="rect">
            <a:avLst/>
          </a:prstGeom>
        </p:spPr>
        <p:txBody>
          <a:bodyPr bIns="91440" anchor="b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(28pt inclisiran blue)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0261" y="5642825"/>
            <a:ext cx="11248304" cy="529376"/>
          </a:xfrm>
        </p:spPr>
        <p:txBody>
          <a:bodyPr tIns="18288" bIns="18288" anchor="b" anchorCtr="0"/>
          <a:lstStyle>
            <a:lvl1pPr marL="23018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30188" marR="0" lvl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09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055" y="1610978"/>
            <a:ext cx="11241828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234950" lvl="1" indent="-2349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457200" lvl="2" indent="-22225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marL="914400" lvl="3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Fourth level</a:t>
            </a:r>
          </a:p>
          <a:p>
            <a:pPr marL="1371600" lvl="4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dirty="0"/>
              <a:t>Fifth level</a:t>
            </a:r>
          </a:p>
        </p:txBody>
      </p:sp>
      <p:sp>
        <p:nvSpPr>
          <p:cNvPr id="102" name="Title Placeholder 101"/>
          <p:cNvSpPr>
            <a:spLocks noGrp="1"/>
          </p:cNvSpPr>
          <p:nvPr>
            <p:ph type="title"/>
          </p:nvPr>
        </p:nvSpPr>
        <p:spPr>
          <a:xfrm>
            <a:off x="471055" y="240846"/>
            <a:ext cx="10633675" cy="904690"/>
          </a:xfrm>
          <a:prstGeom prst="rect">
            <a:avLst/>
          </a:prstGeom>
        </p:spPr>
        <p:txBody>
          <a:bodyPr vert="horz" wrap="square" lIns="0" tIns="0" rIns="0" bIns="91440" rtlCol="0" anchor="b" anchorCtr="0">
            <a:noAutofit/>
          </a:bodyPr>
          <a:lstStyle/>
          <a:p>
            <a:r>
              <a:rPr lang="en-US" dirty="0"/>
              <a:t>Add subtitle (24pt this dark blue)</a:t>
            </a:r>
            <a:br>
              <a:rPr lang="en-US" dirty="0"/>
            </a:br>
            <a:r>
              <a:rPr lang="en-US" dirty="0"/>
              <a:t>Add title (32pt inclisiran blue)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71055" y="1145104"/>
            <a:ext cx="11276013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518922" y="6191419"/>
            <a:ext cx="228146" cy="67230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/>
          <a:p>
            <a:pPr marL="0" marR="0" lvl="0" indent="0" algn="r" defTabSz="12189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933" algn="l"/>
                <a:tab pos="1980853" algn="l"/>
                <a:tab pos="3949009" algn="l"/>
                <a:tab pos="5904467" algn="l"/>
                <a:tab pos="7885320" algn="l"/>
                <a:tab pos="9828080" algn="l"/>
              </a:tabLst>
              <a:defRPr/>
            </a:pPr>
            <a:fld id="{4E9C4014-82B0-4AE1-B8C7-8DEEE87CAFAD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ＭＳ Ｐゴシック" charset="0"/>
                <a:cs typeface="Helvetica"/>
              </a:rPr>
              <a:pPr marL="0" marR="0" lvl="0" indent="0" algn="r" defTabSz="121898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80933" algn="l"/>
                  <a:tab pos="1980853" algn="l"/>
                  <a:tab pos="3949009" algn="l"/>
                  <a:tab pos="5904467" algn="l"/>
                  <a:tab pos="7885320" algn="l"/>
                  <a:tab pos="9828080" algn="l"/>
                </a:tabLst>
                <a:defRPr/>
              </a:pPr>
              <a:t>‹#›</a:t>
            </a:fld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elvetica"/>
                <a:ea typeface="ＭＳ Ｐゴシック" charset="0"/>
                <a:cs typeface="Helvetica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elvetica"/>
              <a:ea typeface="ＭＳ Ｐゴシック" charset="0"/>
              <a:cs typeface="Helvetica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316" y="297996"/>
            <a:ext cx="542752" cy="627062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55613" y="6172200"/>
            <a:ext cx="11257270" cy="0"/>
          </a:xfrm>
          <a:prstGeom prst="line">
            <a:avLst/>
          </a:prstGeom>
          <a:ln w="31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 rot="16200000">
            <a:off x="9872233" y="3924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-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2" r:id="rId2"/>
    <p:sldLayoutId id="214748409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400" b="1" i="0" kern="1200" spc="-100" baseline="0" dirty="0">
          <a:solidFill>
            <a:srgbClr val="072C62"/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685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588" indent="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Arial" pitchFamily="34" charset="0"/>
        <a:buNone/>
        <a:defRPr sz="2400" b="1" i="0" kern="1200" spc="-1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1pPr>
      <a:lvl2pPr marL="115888" indent="-115888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70000"/>
        <a:buFont typeface="Arial" panose="020B0604020202020204" pitchFamily="34" charset="0"/>
        <a:buChar char="•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2pPr>
      <a:lvl3pPr marL="577850" indent="-3429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75000"/>
        <a:buFont typeface="Arial" panose="020B0604020202020204" pitchFamily="34" charset="0"/>
        <a:buChar char="-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3pPr>
      <a:lvl4pPr marL="511175" indent="-173038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 typeface="Arial" panose="020B0604020202020204" pitchFamily="34" charset="0"/>
        <a:buChar char="·"/>
        <a:defRPr lang="en-US" sz="2400" b="0" i="0" kern="1200" spc="-100" baseline="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4pPr>
      <a:lvl5pPr marL="681038" indent="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Tx/>
        <a:buNone/>
        <a:defRPr lang="en-US" sz="2400" b="0" i="0" kern="1200" spc="-100" baseline="0" dirty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ＭＳ Ｐゴシック" charset="0"/>
          <a:cs typeface="Arial" pitchFamily="34" charset="0"/>
        </a:defRPr>
      </a:lvl5pPr>
      <a:lvl6pPr marL="619125" indent="-228600" algn="l" defTabSz="457200" rtl="0" eaLnBrk="1" latinLnBrk="0" hangingPunct="1">
        <a:lnSpc>
          <a:spcPts val="2400"/>
        </a:lnSpc>
        <a:spcBef>
          <a:spcPts val="400"/>
        </a:spcBef>
        <a:spcAft>
          <a:spcPts val="0"/>
        </a:spcAft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876300" indent="-228600" algn="l" defTabSz="457200" rtl="0" eaLnBrk="1" latinLnBrk="0" hangingPunct="1">
        <a:lnSpc>
          <a:spcPts val="2400"/>
        </a:lnSpc>
        <a:spcBef>
          <a:spcPts val="400"/>
        </a:spcBef>
        <a:spcAft>
          <a:spcPts val="0"/>
        </a:spcAft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08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  <p15:guide id="5" pos="3839" userDrawn="1">
          <p15:clr>
            <a:srgbClr val="F26B43"/>
          </p15:clr>
        </p15:guide>
        <p15:guide id="6" pos="4127" userDrawn="1">
          <p15:clr>
            <a:srgbClr val="F26B43"/>
          </p15:clr>
        </p15:guide>
        <p15:guide id="7" pos="3551" userDrawn="1">
          <p15:clr>
            <a:srgbClr val="F26B43"/>
          </p15:clr>
        </p15:guide>
        <p15:guide id="8" orient="horz" pos="7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455613" y="1201428"/>
            <a:ext cx="11267174" cy="1015663"/>
          </a:xfrm>
        </p:spPr>
        <p:txBody>
          <a:bodyPr bIns="0" anchor="ctr"/>
          <a:lstStyle/>
          <a:p>
            <a:pPr>
              <a:lnSpc>
                <a:spcPct val="100000"/>
              </a:lnSpc>
            </a:pPr>
            <a:r>
              <a:rPr lang="en-US" sz="6600" spc="-150" dirty="0" smtClean="0">
                <a:solidFill>
                  <a:srgbClr val="0E58C4"/>
                </a:solidFill>
                <a:latin typeface="Arial Black" panose="020B0A04020102020204" pitchFamily="34" charset="0"/>
              </a:rPr>
              <a:t>ORION-</a:t>
            </a:r>
            <a:r>
              <a:rPr lang="en-US" sz="6600" spc="-1000" dirty="0">
                <a:solidFill>
                  <a:srgbClr val="0E58C4"/>
                </a:solidFill>
                <a:latin typeface="Arial Black" panose="020B0A04020102020204" pitchFamily="34" charset="0"/>
              </a:rPr>
              <a:t>9</a:t>
            </a:r>
            <a:endParaRPr lang="en-US" sz="6600" kern="0" spc="-1000" dirty="0">
              <a:solidFill>
                <a:srgbClr val="0E58C4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6042" y="2763247"/>
            <a:ext cx="11256744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20833"/>
              </p:ext>
            </p:extLst>
          </p:nvPr>
        </p:nvGraphicFramePr>
        <p:xfrm>
          <a:off x="466042" y="3125887"/>
          <a:ext cx="11267178" cy="2967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5680">
                  <a:extLst>
                    <a:ext uri="{9D8B030D-6E8A-4147-A177-3AD203B41FA5}">
                      <a16:colId xmlns:a16="http://schemas.microsoft.com/office/drawing/2014/main" xmlns="" val="1785022243"/>
                    </a:ext>
                  </a:extLst>
                </a:gridCol>
                <a:gridCol w="1688755">
                  <a:extLst>
                    <a:ext uri="{9D8B030D-6E8A-4147-A177-3AD203B41FA5}">
                      <a16:colId xmlns:a16="http://schemas.microsoft.com/office/drawing/2014/main" xmlns="" val="4120363558"/>
                    </a:ext>
                  </a:extLst>
                </a:gridCol>
                <a:gridCol w="2046337">
                  <a:extLst>
                    <a:ext uri="{9D8B030D-6E8A-4147-A177-3AD203B41FA5}">
                      <a16:colId xmlns:a16="http://schemas.microsoft.com/office/drawing/2014/main" xmlns="" val="4037976183"/>
                    </a:ext>
                  </a:extLst>
                </a:gridCol>
                <a:gridCol w="1672129">
                  <a:extLst>
                    <a:ext uri="{9D8B030D-6E8A-4147-A177-3AD203B41FA5}">
                      <a16:colId xmlns:a16="http://schemas.microsoft.com/office/drawing/2014/main" xmlns="" val="4279762579"/>
                    </a:ext>
                  </a:extLst>
                </a:gridCol>
                <a:gridCol w="2091350">
                  <a:extLst>
                    <a:ext uri="{9D8B030D-6E8A-4147-A177-3AD203B41FA5}">
                      <a16:colId xmlns:a16="http://schemas.microsoft.com/office/drawing/2014/main" xmlns="" val="45234733"/>
                    </a:ext>
                  </a:extLst>
                </a:gridCol>
                <a:gridCol w="1692927">
                  <a:extLst>
                    <a:ext uri="{9D8B030D-6E8A-4147-A177-3AD203B41FA5}">
                      <a16:colId xmlns:a16="http://schemas.microsoft.com/office/drawing/2014/main" xmlns="" val="2130433844"/>
                    </a:ext>
                  </a:extLst>
                </a:gridCol>
              </a:tblGrid>
              <a:tr h="571569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3200" b="1" i="0" kern="1200" spc="-100" baseline="0" dirty="0" smtClean="0">
                          <a:solidFill>
                            <a:srgbClr val="0E58C4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FJ Raal</a:t>
                      </a:r>
                      <a:endParaRPr lang="en-US" sz="3200" b="1" i="0" kern="1200" spc="-100" baseline="0" dirty="0">
                        <a:solidFill>
                          <a:srgbClr val="0E58C4"/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3200" b="0" i="0" kern="1200" spc="-100" baseline="0" dirty="0" smtClean="0">
                          <a:solidFill>
                            <a:srgbClr val="0E58C4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Johannesburg</a:t>
                      </a:r>
                      <a:endParaRPr lang="en-US" sz="3200" b="0" i="0" kern="1200" spc="-100" baseline="0" dirty="0">
                        <a:solidFill>
                          <a:srgbClr val="0E58C4"/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43735044"/>
                  </a:ext>
                </a:extLst>
              </a:tr>
              <a:tr h="461828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D Kallend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Zurich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KK Ray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London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 Turner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Cincinnati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00450474"/>
                  </a:ext>
                </a:extLst>
              </a:tr>
              <a:tr h="461828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W Koenig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Munich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RS Wright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Rochester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PLJ Wijngaard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Parsippany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48719245"/>
                  </a:ext>
                </a:extLst>
              </a:tr>
              <a:tr h="461828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D Curcio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Parsippany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MJ Jaros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Chicago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LA Leiter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Toronto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40115229"/>
                  </a:ext>
                </a:extLst>
              </a:tr>
              <a:tr h="382912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JJP Kastelein</a:t>
                      </a: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Amsterdam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96075111"/>
                  </a:ext>
                </a:extLst>
              </a:tr>
              <a:tr h="627433">
                <a:tc gridSpan="6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3200" b="1" i="0" kern="1200" spc="-100" baseline="0" dirty="0">
                          <a:solidFill>
                            <a:srgbClr val="0E58C4"/>
                          </a:solidFill>
                          <a:latin typeface="Arial" panose="020B0604020202020204" pitchFamily="34" charset="0"/>
                          <a:ea typeface="ＭＳ Ｐゴシック" charset="0"/>
                          <a:cs typeface="Arial" pitchFamily="34" charset="0"/>
                        </a:rPr>
                        <a:t>On behalf of the </a:t>
                      </a:r>
                      <a:r>
                        <a:rPr lang="en-US" sz="3200" b="1" i="0" kern="1200" spc="-100" baseline="0" dirty="0" smtClean="0">
                          <a:solidFill>
                            <a:srgbClr val="0E58C4"/>
                          </a:solidFill>
                          <a:latin typeface="Arial" panose="020B0604020202020204" pitchFamily="34" charset="0"/>
                          <a:ea typeface="ＭＳ Ｐゴシック" charset="0"/>
                          <a:cs typeface="Arial" pitchFamily="34" charset="0"/>
                        </a:rPr>
                        <a:t>ORION-9 </a:t>
                      </a:r>
                      <a:r>
                        <a:rPr lang="en-US" sz="3200" b="1" i="0" kern="1200" spc="-100" baseline="0" dirty="0">
                          <a:solidFill>
                            <a:srgbClr val="0E58C4"/>
                          </a:solidFill>
                          <a:latin typeface="Arial" panose="020B0604020202020204" pitchFamily="34" charset="0"/>
                          <a:ea typeface="ＭＳ Ｐゴシック" charset="0"/>
                          <a:cs typeface="Arial" pitchFamily="34" charset="0"/>
                        </a:rPr>
                        <a:t>investigators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2743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1025807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66042" y="1143000"/>
            <a:ext cx="11256744" cy="0"/>
          </a:xfrm>
          <a:prstGeom prst="line">
            <a:avLst/>
          </a:prstGeom>
          <a:ln w="952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0"/>
          <p:cNvSpPr txBox="1">
            <a:spLocks/>
          </p:cNvSpPr>
          <p:nvPr/>
        </p:nvSpPr>
        <p:spPr>
          <a:xfrm>
            <a:off x="466042" y="2051797"/>
            <a:ext cx="11267173" cy="914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1588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4800" b="1" i="0" kern="1200" spc="-100" baseline="0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1pPr>
            <a:lvl2pPr marL="115888" indent="-11588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2pPr>
            <a:lvl3pPr marL="577850" indent="-3429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Arial" panose="020B0604020202020204" pitchFamily="34" charset="0"/>
              <a:buChar char="-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3pPr>
            <a:lvl4pPr marL="511175" indent="-17303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·"/>
              <a:defRPr lang="en-US" sz="2400" b="0" i="0" kern="1200" spc="-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4pPr>
            <a:lvl5pPr marL="681038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Tx/>
              <a:buNone/>
              <a:defRPr lang="en-US" sz="2400" b="0" i="0" kern="1200" spc="-1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itchFamily="34" charset="0"/>
              </a:defRPr>
            </a:lvl5pPr>
            <a:lvl6pPr marL="619125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6300" indent="-228600" algn="l" defTabSz="457200" rtl="0" eaLnBrk="1" latinLnBrk="0" hangingPunct="1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588">
              <a:lnSpc>
                <a:spcPct val="100000"/>
              </a:lnSpc>
            </a:pPr>
            <a:r>
              <a:rPr lang="en-US" sz="3200" dirty="0">
                <a:solidFill>
                  <a:srgbClr val="0E58C4"/>
                </a:solidFill>
              </a:rPr>
              <a:t>Inclisiran </a:t>
            </a:r>
            <a:r>
              <a:rPr lang="en-US" sz="3200" dirty="0" smtClean="0">
                <a:solidFill>
                  <a:srgbClr val="0E58C4"/>
                </a:solidFill>
              </a:rPr>
              <a:t>for heterozygous familial </a:t>
            </a:r>
            <a:r>
              <a:rPr lang="en-US" sz="3200" dirty="0">
                <a:solidFill>
                  <a:srgbClr val="0E58C4"/>
                </a:solidFill>
              </a:rPr>
              <a:t>hypercholesterolemia</a:t>
            </a:r>
          </a:p>
        </p:txBody>
      </p:sp>
    </p:spTree>
    <p:extLst>
      <p:ext uri="{BB962C8B-B14F-4D97-AF65-F5344CB8AC3E}">
        <p14:creationId xmlns:p14="http://schemas.microsoft.com/office/powerpoint/2010/main" val="144739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>
            <a:stCxn id="43" idx="3"/>
            <a:endCxn id="48" idx="1"/>
          </p:cNvCxnSpPr>
          <p:nvPr/>
        </p:nvCxnSpPr>
        <p:spPr>
          <a:xfrm>
            <a:off x="8755583" y="3065947"/>
            <a:ext cx="398707" cy="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3"/>
            <a:endCxn id="50" idx="1"/>
          </p:cNvCxnSpPr>
          <p:nvPr/>
        </p:nvCxnSpPr>
        <p:spPr>
          <a:xfrm flipV="1">
            <a:off x="8755582" y="4755759"/>
            <a:ext cx="398707" cy="978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4" idx="3"/>
            <a:endCxn id="117" idx="1"/>
          </p:cNvCxnSpPr>
          <p:nvPr/>
        </p:nvCxnSpPr>
        <p:spPr>
          <a:xfrm>
            <a:off x="2757396" y="3909731"/>
            <a:ext cx="331585" cy="0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121" idx="1"/>
          </p:cNvCxnSpPr>
          <p:nvPr/>
        </p:nvCxnSpPr>
        <p:spPr>
          <a:xfrm rot="5400000" flipH="1" flipV="1">
            <a:off x="4517389" y="2568236"/>
            <a:ext cx="477016" cy="1472439"/>
          </a:xfrm>
          <a:prstGeom prst="bentConnector2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7" idx="2"/>
            <a:endCxn id="122" idx="1"/>
          </p:cNvCxnSpPr>
          <p:nvPr/>
        </p:nvCxnSpPr>
        <p:spPr>
          <a:xfrm rot="16200000" flipH="1">
            <a:off x="4556592" y="3830015"/>
            <a:ext cx="398608" cy="1472439"/>
          </a:xfrm>
          <a:prstGeom prst="bentConnector2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8396459" y="4748721"/>
            <a:ext cx="235072" cy="25479"/>
          </a:xfrm>
          <a:prstGeom prst="line">
            <a:avLst/>
          </a:prstGeom>
          <a:ln w="76200" cap="rnd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Patient disposition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 proportion of patients completed 18 month study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0261" y="6187347"/>
            <a:ext cx="11248304" cy="283154"/>
          </a:xfrm>
        </p:spPr>
        <p:txBody>
          <a:bodyPr anchor="t"/>
          <a:lstStyle/>
          <a:p>
            <a:pPr marL="1588" indent="0">
              <a:buNone/>
            </a:pPr>
            <a:r>
              <a:rPr lang="en-US" dirty="0" smtClean="0"/>
              <a:t>1. Safety </a:t>
            </a:r>
            <a:r>
              <a:rPr lang="en-US" dirty="0"/>
              <a:t>population comprises any subject given any study medication</a:t>
            </a:r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294967295"/>
          </p:nvPr>
        </p:nvSpPr>
        <p:spPr>
          <a:xfrm>
            <a:off x="455614" y="1613404"/>
            <a:ext cx="11720512" cy="369888"/>
          </a:xfrm>
        </p:spPr>
        <p:txBody>
          <a:bodyPr/>
          <a:lstStyle/>
          <a:p>
            <a:r>
              <a:rPr lang="en-US" dirty="0"/>
              <a:t>Abbreviated consort diagram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1055" y="4388991"/>
            <a:ext cx="2286000" cy="1071284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063750" algn="dec"/>
              </a:tabLst>
            </a:pPr>
            <a:r>
              <a:rPr lang="en-US" sz="1400" b="1" spc="-100" dirty="0">
                <a:solidFill>
                  <a:schemeClr val="bg1">
                    <a:lumMod val="50000"/>
                  </a:schemeClr>
                </a:solidFill>
              </a:rPr>
              <a:t>Screen failures	</a:t>
            </a:r>
            <a:r>
              <a:rPr lang="en-US" sz="1400" b="1" spc="-100" dirty="0" smtClean="0">
                <a:solidFill>
                  <a:schemeClr val="bg1">
                    <a:lumMod val="50000"/>
                  </a:schemeClr>
                </a:solidFill>
              </a:rPr>
              <a:t>135</a:t>
            </a:r>
            <a:endParaRPr lang="en-US" sz="1400" b="1" spc="-100" dirty="0">
              <a:solidFill>
                <a:schemeClr val="bg1">
                  <a:lumMod val="50000"/>
                </a:schemeClr>
              </a:solidFill>
            </a:endParaRPr>
          </a:p>
          <a:p>
            <a:pPr marL="225425">
              <a:lnSpc>
                <a:spcPct val="90000"/>
              </a:lnSpc>
              <a:tabLst>
                <a:tab pos="2063750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Entry criteria miss	</a:t>
            </a:r>
            <a:r>
              <a:rPr lang="en-US" sz="1400" spc="-100" dirty="0" smtClean="0">
                <a:solidFill>
                  <a:schemeClr val="bg1">
                    <a:lumMod val="50000"/>
                  </a:schemeClr>
                </a:solidFill>
              </a:rPr>
              <a:t>122</a:t>
            </a:r>
            <a:endParaRPr lang="en-US" sz="1400" spc="-100" dirty="0">
              <a:solidFill>
                <a:schemeClr val="bg1">
                  <a:lumMod val="50000"/>
                </a:schemeClr>
              </a:solidFill>
            </a:endParaRPr>
          </a:p>
          <a:p>
            <a:pPr marL="225425">
              <a:lnSpc>
                <a:spcPct val="90000"/>
              </a:lnSpc>
              <a:tabLst>
                <a:tab pos="2063750" algn="dec"/>
              </a:tabLst>
            </a:pPr>
            <a:r>
              <a:rPr lang="en-US" sz="1400" spc="-100" dirty="0">
                <a:solidFill>
                  <a:schemeClr val="bg1">
                    <a:lumMod val="50000"/>
                  </a:schemeClr>
                </a:solidFill>
              </a:rPr>
              <a:t>Withdrew consent	</a:t>
            </a:r>
            <a:r>
              <a:rPr lang="en-US" sz="1400" spc="-100" dirty="0" smtClean="0">
                <a:solidFill>
                  <a:schemeClr val="bg1">
                    <a:lumMod val="50000"/>
                  </a:schemeClr>
                </a:solidFill>
              </a:rPr>
              <a:t>12</a:t>
            </a:r>
          </a:p>
          <a:p>
            <a:pPr marL="225425">
              <a:lnSpc>
                <a:spcPct val="90000"/>
              </a:lnSpc>
              <a:tabLst>
                <a:tab pos="2063750" algn="dec"/>
              </a:tabLst>
            </a:pPr>
            <a:r>
              <a:rPr lang="en-US" sz="1400" spc="-100" dirty="0" smtClean="0">
                <a:solidFill>
                  <a:schemeClr val="bg1">
                    <a:lumMod val="50000"/>
                  </a:schemeClr>
                </a:solidFill>
              </a:rPr>
              <a:t>Other	1</a:t>
            </a:r>
            <a:endParaRPr lang="en-US" sz="1400" spc="-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54289" y="1688479"/>
            <a:ext cx="2565176" cy="911607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endParaRPr lang="en-US" sz="1400" b="1" spc="-1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b="1" spc="-100" dirty="0">
                <a:solidFill>
                  <a:schemeClr val="bg1">
                    <a:lumMod val="50000"/>
                  </a:schemeClr>
                </a:solidFill>
              </a:rPr>
              <a:t>Other	5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b="1" spc="-100" dirty="0" smtClean="0">
                <a:solidFill>
                  <a:schemeClr val="bg1">
                    <a:lumMod val="50000"/>
                  </a:schemeClr>
                </a:solidFill>
              </a:rPr>
              <a:t>Withdrew </a:t>
            </a:r>
            <a:r>
              <a:rPr lang="en-US" sz="1400" b="1" spc="-100" dirty="0">
                <a:solidFill>
                  <a:schemeClr val="bg1">
                    <a:lumMod val="50000"/>
                  </a:schemeClr>
                </a:solidFill>
              </a:rPr>
              <a:t>consent	4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b="1" spc="-100" dirty="0">
                <a:solidFill>
                  <a:schemeClr val="bg1">
                    <a:lumMod val="50000"/>
                  </a:schemeClr>
                </a:solidFill>
              </a:rPr>
              <a:t>Died	</a:t>
            </a:r>
            <a:r>
              <a:rPr lang="en-US" sz="1400" b="1" spc="-1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n-US" sz="1400" b="1" spc="-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54289" y="5231399"/>
            <a:ext cx="2565176" cy="862991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b="1" spc="-100" dirty="0">
                <a:solidFill>
                  <a:schemeClr val="bg1">
                    <a:lumMod val="50000"/>
                  </a:schemeClr>
                </a:solidFill>
              </a:rPr>
              <a:t>Died	1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b="1" spc="-100" dirty="0" smtClean="0">
                <a:solidFill>
                  <a:schemeClr val="bg1">
                    <a:lumMod val="50000"/>
                  </a:schemeClr>
                </a:solidFill>
              </a:rPr>
              <a:t>Medication not given	1</a:t>
            </a:r>
          </a:p>
          <a:p>
            <a:pPr>
              <a:lnSpc>
                <a:spcPct val="90000"/>
              </a:lnSpc>
              <a:tabLst>
                <a:tab pos="2970213" algn="dec"/>
              </a:tabLst>
            </a:pPr>
            <a:r>
              <a:rPr lang="en-US" sz="1400" b="1" spc="-100" dirty="0" smtClean="0">
                <a:solidFill>
                  <a:schemeClr val="bg1">
                    <a:lumMod val="50000"/>
                  </a:schemeClr>
                </a:solidFill>
              </a:rPr>
              <a:t>Other	</a:t>
            </a:r>
            <a:r>
              <a:rPr lang="en-US" sz="1400" b="1" spc="-100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1396" y="3452531"/>
            <a:ext cx="2286000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Screened</a:t>
            </a:r>
          </a:p>
          <a:p>
            <a:pPr algn="ctr">
              <a:lnSpc>
                <a:spcPct val="90000"/>
              </a:lnSpc>
            </a:pPr>
            <a:r>
              <a:rPr lang="en-US" sz="2400" b="1" spc="-100" dirty="0" smtClean="0">
                <a:solidFill>
                  <a:schemeClr val="accent2">
                    <a:lumMod val="75000"/>
                  </a:schemeClr>
                </a:solidFill>
              </a:rPr>
              <a:t>617</a:t>
            </a:r>
            <a:endParaRPr lang="en-US" sz="24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088981" y="3452531"/>
            <a:ext cx="1861391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Randomized</a:t>
            </a:r>
          </a:p>
          <a:p>
            <a:pPr algn="ctr">
              <a:lnSpc>
                <a:spcPct val="90000"/>
              </a:lnSpc>
            </a:pPr>
            <a:r>
              <a:rPr lang="en-US" sz="2400" b="1" spc="-100" dirty="0" smtClean="0">
                <a:solidFill>
                  <a:schemeClr val="accent2">
                    <a:lumMod val="75000"/>
                  </a:schemeClr>
                </a:solidFill>
              </a:rPr>
              <a:t>482</a:t>
            </a:r>
            <a:endParaRPr lang="en-US" sz="2400" b="1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492117" y="2608747"/>
            <a:ext cx="1488373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Placebo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492116" y="4308339"/>
            <a:ext cx="1488373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accent2">
                    <a:lumMod val="75000"/>
                  </a:schemeClr>
                </a:solidFill>
              </a:rPr>
              <a:t>Inclisiran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81288" y="2608747"/>
            <a:ext cx="1774295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45720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ITT	</a:t>
            </a:r>
            <a:r>
              <a:rPr lang="en-US" sz="2400" spc="-100" dirty="0" smtClean="0">
                <a:solidFill>
                  <a:schemeClr val="accent2">
                    <a:lumMod val="75000"/>
                  </a:schemeClr>
                </a:solidFill>
              </a:rPr>
              <a:t>240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 smtClean="0">
                <a:solidFill>
                  <a:schemeClr val="accent2">
                    <a:lumMod val="75000"/>
                  </a:schemeClr>
                </a:solidFill>
              </a:rPr>
              <a:t>Safety</a:t>
            </a:r>
            <a:r>
              <a:rPr lang="en-US" sz="2400" spc="-100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400" spc="-100" dirty="0" smtClean="0">
                <a:solidFill>
                  <a:schemeClr val="accent2">
                    <a:lumMod val="75000"/>
                  </a:schemeClr>
                </a:solidFill>
              </a:rPr>
              <a:t>240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981287" y="4308339"/>
            <a:ext cx="1774295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45720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ITT	</a:t>
            </a:r>
            <a:r>
              <a:rPr lang="en-US" sz="2400" spc="-100" dirty="0" smtClean="0">
                <a:solidFill>
                  <a:schemeClr val="accent2">
                    <a:lumMod val="75000"/>
                  </a:schemeClr>
                </a:solidFill>
              </a:rPr>
              <a:t>242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tabLst>
                <a:tab pos="1489075" algn="dec"/>
              </a:tabLst>
            </a:pPr>
            <a:r>
              <a:rPr lang="en-US" sz="2400" spc="-100" dirty="0" smtClean="0">
                <a:solidFill>
                  <a:schemeClr val="accent2">
                    <a:lumMod val="75000"/>
                  </a:schemeClr>
                </a:solidFill>
              </a:rPr>
              <a:t>Safety</a:t>
            </a:r>
            <a:r>
              <a:rPr lang="en-US" sz="2400" spc="-100" baseline="30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400" spc="-100" dirty="0" smtClean="0">
                <a:solidFill>
                  <a:schemeClr val="accent2">
                    <a:lumMod val="75000"/>
                  </a:schemeClr>
                </a:solidFill>
              </a:rPr>
              <a:t>241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54290" y="2608747"/>
            <a:ext cx="2565176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18288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16852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Completed	</a:t>
            </a:r>
            <a:r>
              <a:rPr lang="en-US" sz="2400" spc="-100" dirty="0" smtClean="0">
                <a:solidFill>
                  <a:schemeClr val="accent2">
                    <a:lumMod val="75000"/>
                  </a:schemeClr>
                </a:solidFill>
              </a:rPr>
              <a:t>96%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154289" y="4298559"/>
            <a:ext cx="2565176" cy="914400"/>
          </a:xfrm>
          <a:prstGeom prst="rect">
            <a:avLst/>
          </a:prstGeom>
          <a:solidFill>
            <a:srgbClr val="E3EEFD"/>
          </a:solidFill>
          <a:ln w="9525">
            <a:solidFill>
              <a:srgbClr val="0033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18288" rIns="18288" bIns="182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tabLst>
                <a:tab pos="2168525" algn="dec"/>
              </a:tabLst>
            </a:pPr>
            <a:r>
              <a:rPr lang="en-US" sz="2400" spc="-100" dirty="0">
                <a:solidFill>
                  <a:schemeClr val="accent2">
                    <a:lumMod val="75000"/>
                  </a:schemeClr>
                </a:solidFill>
              </a:rPr>
              <a:t>Completed	</a:t>
            </a:r>
            <a:r>
              <a:rPr lang="en-US" sz="2400" spc="-100" dirty="0" smtClean="0">
                <a:solidFill>
                  <a:schemeClr val="accent2">
                    <a:lumMod val="75000"/>
                  </a:schemeClr>
                </a:solidFill>
              </a:rPr>
              <a:t>97%</a:t>
            </a:r>
            <a:endParaRPr lang="en-US" sz="2400" spc="-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51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Patients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igh-risk phenotypes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balanced by randomization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85254"/>
            <a:ext cx="11249890" cy="283154"/>
          </a:xfrm>
        </p:spPr>
        <p:txBody>
          <a:bodyPr/>
          <a:lstStyle/>
          <a:p>
            <a:pPr marL="1588" indent="0">
              <a:buNone/>
            </a:pPr>
            <a:r>
              <a:rPr lang="en-US" dirty="0"/>
              <a:t>1. All patients who were randomized, analyzed according to randomization     2. </a:t>
            </a:r>
            <a:r>
              <a:rPr lang="en-US" dirty="0" smtClean="0"/>
              <a:t>SD </a:t>
            </a:r>
            <a:r>
              <a:rPr lang="en-US" dirty="0"/>
              <a:t>is standard </a:t>
            </a:r>
            <a:r>
              <a:rPr lang="en-US" dirty="0" smtClean="0"/>
              <a:t>deviation</a:t>
            </a:r>
            <a:endParaRPr lang="en-US" dirty="0"/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408665"/>
              </p:ext>
            </p:extLst>
          </p:nvPr>
        </p:nvGraphicFramePr>
        <p:xfrm>
          <a:off x="471053" y="1583700"/>
          <a:ext cx="11247120" cy="45290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15197531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 characteristic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ITT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242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0554154"/>
                  </a:ext>
                </a:extLst>
              </a:tr>
              <a:tr h="51587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Age median </a:t>
                      </a: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(IQR) – 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years</a:t>
                      </a:r>
                    </a:p>
                  </a:txBody>
                  <a:tcPr marL="45720" marR="45720" marT="9144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T="9144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(47, 63)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9144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T="9144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(46, 64)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9144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61068792"/>
                  </a:ext>
                </a:extLst>
              </a:tr>
              <a:tr h="51587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Male gender</a:t>
                      </a: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115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(48%)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112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(46%)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28492593"/>
                  </a:ext>
                </a:extLst>
              </a:tr>
              <a:tr h="51587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Atherosclerotic cardiovascular disease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73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59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06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Lipid management treatment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91719986"/>
                  </a:ext>
                </a:extLst>
              </a:tr>
              <a:tr h="419912">
                <a:tc>
                  <a:txBody>
                    <a:bodyPr/>
                    <a:lstStyle/>
                    <a:p>
                      <a:pPr marL="398463" marR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Statins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217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219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(91%)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11214034"/>
                  </a:ext>
                </a:extLst>
              </a:tr>
              <a:tr h="32672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Of</a:t>
                      </a:r>
                      <a:r>
                        <a:rPr lang="en-US" sz="1800" b="0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which h</a:t>
                      </a: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igh intensity statins given</a:t>
                      </a:r>
                    </a:p>
                  </a:txBody>
                  <a:tcPr marL="45720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171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T="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(79%)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185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T="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(84%)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494516"/>
                  </a:ext>
                </a:extLst>
              </a:tr>
              <a:tr h="4706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Ezetimibe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use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135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(56%)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86986716"/>
                  </a:ext>
                </a:extLst>
              </a:tr>
              <a:tr h="4706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Baseline	LDL-</a:t>
                      </a:r>
                      <a:r>
                        <a:rPr lang="en-US" sz="2400" b="1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 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mg/dL </a:t>
                      </a:r>
                      <a:r>
                        <a:rPr lang="en-US" sz="2400" b="1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(±SD)</a:t>
                      </a:r>
                      <a:r>
                        <a:rPr lang="en-US" sz="2400" b="0" i="0" spc="-100" baseline="300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(58)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151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(50)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6831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36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Patients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Genotyping results for 432 patients giving consent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5613" y="6197464"/>
            <a:ext cx="11249890" cy="283154"/>
          </a:xfrm>
        </p:spPr>
        <p:txBody>
          <a:bodyPr/>
          <a:lstStyle/>
          <a:p>
            <a:pPr marL="1588" indent="0">
              <a:buNone/>
            </a:pPr>
            <a:r>
              <a:rPr lang="en-US" dirty="0"/>
              <a:t>1. All patients who were randomized, analyzed according to </a:t>
            </a:r>
            <a:r>
              <a:rPr lang="en-US" dirty="0" smtClean="0"/>
              <a:t>randomization</a:t>
            </a:r>
            <a:endParaRPr lang="en-US" dirty="0"/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327804"/>
              </p:ext>
            </p:extLst>
          </p:nvPr>
        </p:nvGraphicFramePr>
        <p:xfrm>
          <a:off x="471053" y="1600199"/>
          <a:ext cx="11247120" cy="4581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151975318"/>
                    </a:ext>
                  </a:extLst>
                </a:gridCol>
              </a:tblGrid>
              <a:tr h="44744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Genetic variants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5496570"/>
                  </a:ext>
                </a:extLst>
              </a:tr>
              <a:tr h="35795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ITT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242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0554154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Genetic testing performed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211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221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1775667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marL="457200" marR="0" lvl="1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LDLR variants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(55%)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125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(52%)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28492593"/>
                  </a:ext>
                </a:extLst>
              </a:tr>
              <a:tr h="357958">
                <a:tc>
                  <a:txBody>
                    <a:bodyPr/>
                    <a:lstStyle/>
                    <a:p>
                      <a:pPr marL="922338" marR="0" lvl="1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Of which		Pathogenic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118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(90%)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113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(90%)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93227575"/>
                  </a:ext>
                </a:extLst>
              </a:tr>
              <a:tr h="357958">
                <a:tc>
                  <a:txBody>
                    <a:bodyPr/>
                    <a:lstStyle/>
                    <a:p>
                      <a:pPr marL="922338" marR="0" lvl="1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		Likely</a:t>
                      </a:r>
                      <a:r>
                        <a:rPr lang="en-US" sz="1800" b="0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pathogenic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(7%)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(6%)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7958">
                <a:tc>
                  <a:txBody>
                    <a:bodyPr/>
                    <a:lstStyle/>
                    <a:p>
                      <a:pPr marL="922338" marR="0" lvl="1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		Uncertain</a:t>
                      </a:r>
                      <a:r>
                        <a:rPr lang="en-US" sz="1800" b="0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significance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(3%)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(3%)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49060073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marL="457200" marR="0" lvl="1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Two variants</a:t>
                      </a:r>
                      <a:r>
                        <a:rPr lang="en-US" sz="2400" b="0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(‘double’)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(6%)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78063248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marL="457200" marR="0" lvl="1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APOB variants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11214034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marL="457200" marR="0" lvl="1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PCSK9 gain of function variant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01598949"/>
                  </a:ext>
                </a:extLst>
              </a:tr>
              <a:tr h="447447">
                <a:tc>
                  <a:txBody>
                    <a:bodyPr/>
                    <a:lstStyle/>
                    <a:p>
                      <a:pPr marL="457200" marR="0" lvl="1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2400" b="0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variant </a:t>
                      </a: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detected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(23%)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22860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(25%)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1435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87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4909" y="3207552"/>
            <a:ext cx="11237878" cy="1357295"/>
          </a:xfrm>
        </p:spPr>
        <p:txBody>
          <a:bodyPr anchor="ctr"/>
          <a:lstStyle/>
          <a:p>
            <a:r>
              <a:rPr lang="en-US" sz="3200" dirty="0" smtClean="0">
                <a:latin typeface="+mn-lt"/>
              </a:rPr>
              <a:t>ORION-9</a:t>
            </a:r>
            <a:endParaRPr lang="en-US" sz="3200" dirty="0">
              <a:latin typeface="+mn-lt"/>
            </a:endParaRPr>
          </a:p>
          <a:p>
            <a:r>
              <a:rPr lang="en-US" sz="6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Efficacy results</a:t>
            </a:r>
          </a:p>
        </p:txBody>
      </p:sp>
    </p:spTree>
    <p:extLst>
      <p:ext uri="{BB962C8B-B14F-4D97-AF65-F5344CB8AC3E}">
        <p14:creationId xmlns:p14="http://schemas.microsoft.com/office/powerpoint/2010/main" val="1032500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0709564" cy="931597"/>
          </a:xfrm>
        </p:spPr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Highly significant lowering of LDL-C relative to placebo</a:t>
            </a:r>
            <a:endParaRPr lang="en-US" dirty="0"/>
          </a:p>
        </p:txBody>
      </p:sp>
      <p:graphicFrame>
        <p:nvGraphicFramePr>
          <p:cNvPr id="7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067141"/>
              </p:ext>
            </p:extLst>
          </p:nvPr>
        </p:nvGraphicFramePr>
        <p:xfrm>
          <a:off x="471053" y="1581144"/>
          <a:ext cx="11249895" cy="4619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3743607063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xmlns="" val="1473087756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xmlns="" val="4024123161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35639">
                  <a:extLst>
                    <a:ext uri="{9D8B030D-6E8A-4147-A177-3AD203B41FA5}">
                      <a16:colId xmlns:a16="http://schemas.microsoft.com/office/drawing/2014/main" xmlns="" val="3151975318"/>
                    </a:ext>
                  </a:extLst>
                </a:gridCol>
              </a:tblGrid>
              <a:tr h="45202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 group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N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(ITT)</a:t>
                      </a: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Percent change LDL-C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5496570"/>
                  </a:ext>
                </a:extLst>
              </a:tr>
              <a:tr h="8136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Mean at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Time-averaged</a:t>
                      </a:r>
                    </a:p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day 90 - 540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6991238"/>
                  </a:ext>
                </a:extLst>
              </a:tr>
              <a:tr h="361617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Observed</a:t>
                      </a: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Imputed</a:t>
                      </a:r>
                      <a:r>
                        <a:rPr kumimoji="0" lang="en-US" sz="1800" b="0" i="0" u="none" strike="noStrike" kern="1200" cap="none" spc="-100" normalizeH="0" baseline="3000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50418976"/>
                  </a:ext>
                </a:extLst>
              </a:tr>
              <a:tr h="71671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240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+ 8 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+ 6 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3716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+ 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6714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dec"/>
                        </a:tabLst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242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39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28492593"/>
                  </a:ext>
                </a:extLst>
              </a:tr>
              <a:tr h="716714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spc="-100" noProof="0" dirty="0">
                          <a:solidFill>
                            <a:srgbClr val="0033CC"/>
                          </a:solidFill>
                          <a:latin typeface="+mn-lt"/>
                          <a:cs typeface="Arial" panose="020B0604020202020204" pitchFamily="34" charset="0"/>
                        </a:rPr>
                        <a:t>Difference </a:t>
                      </a:r>
                      <a:r>
                        <a:rPr lang="en-US" sz="3200" b="0" i="0" spc="-100" noProof="0" dirty="0">
                          <a:solidFill>
                            <a:srgbClr val="0033CC"/>
                          </a:solidFill>
                          <a:latin typeface="+mn-lt"/>
                          <a:cs typeface="Arial" panose="020B0604020202020204" pitchFamily="34" charset="0"/>
                        </a:rPr>
                        <a:t>(1</a:t>
                      </a:r>
                      <a:r>
                        <a:rPr lang="en-US" sz="3200" b="0" i="0" u="sng" spc="-100" baseline="40000" noProof="0" dirty="0">
                          <a:solidFill>
                            <a:srgbClr val="0033CC"/>
                          </a:solidFill>
                          <a:latin typeface="+mn-lt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3200" b="0" i="0" spc="-100" noProof="0" dirty="0">
                          <a:solidFill>
                            <a:srgbClr val="0033CC"/>
                          </a:solidFill>
                          <a:latin typeface="+mn-lt"/>
                          <a:cs typeface="Arial" panose="020B0604020202020204" pitchFamily="34" charset="0"/>
                        </a:rPr>
                        <a:t> endpoint)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kern="1200" spc="-100" noProof="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6175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</a:t>
                      </a:r>
                      <a:r>
                        <a:rPr kumimoji="0" lang="en-US" sz="32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endParaRPr kumimoji="0" lang="en-US" sz="32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dec"/>
                        </a:tabLst>
                        <a:defRPr/>
                      </a:pPr>
                      <a:r>
                        <a:rPr kumimoji="0" lang="en-US" sz="32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</a:t>
                      </a:r>
                      <a:r>
                        <a:rPr kumimoji="0" lang="en-US" sz="32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  <a:endParaRPr kumimoji="0" lang="en-US" sz="32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0" algn="dec"/>
                        </a:tabLst>
                        <a:defRPr/>
                      </a:pPr>
                      <a:r>
                        <a:rPr lang="en-US" sz="3200" b="1" i="0" kern="1200" spc="-100" noProof="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</a:t>
                      </a:r>
                      <a:r>
                        <a:rPr lang="en-US" sz="3200" b="1" i="0" kern="1200" spc="-100" noProof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en-US" sz="3200" b="1" i="0" kern="1200" spc="-100" noProof="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68325" algn="dec"/>
                        </a:tabLst>
                        <a:defRPr/>
                      </a:pPr>
                      <a:r>
                        <a:rPr lang="en-US" sz="3200" b="1" i="0" kern="1200" spc="-100" noProof="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- </a:t>
                      </a:r>
                      <a:r>
                        <a:rPr lang="en-US" sz="3200" b="1" i="0" kern="1200" spc="-100" noProof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44%</a:t>
                      </a:r>
                      <a:endParaRPr lang="en-US" sz="3200" b="1" i="0" kern="1200" spc="-100" noProof="0" dirty="0">
                        <a:solidFill>
                          <a:srgbClr val="0033CC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7989199"/>
                  </a:ext>
                </a:extLst>
              </a:tr>
              <a:tr h="81363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		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0.0001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&lt;</a:t>
                      </a: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0.0001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716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52223178"/>
                  </a:ext>
                </a:extLst>
              </a:tr>
            </a:tbl>
          </a:graphicData>
        </a:graphic>
      </p:graphicFrame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1055" y="6181925"/>
            <a:ext cx="11249890" cy="467820"/>
          </a:xfrm>
        </p:spPr>
        <p:txBody>
          <a:bodyPr/>
          <a:lstStyle/>
          <a:p>
            <a:r>
              <a:rPr lang="en-US" sz="1400" dirty="0"/>
              <a:t>A wash-out model was used to account for missing data</a:t>
            </a:r>
          </a:p>
          <a:p>
            <a:r>
              <a:rPr lang="en-US" sz="1400" dirty="0"/>
              <a:t>A pattern mixed model was used to account for missing data </a:t>
            </a:r>
          </a:p>
        </p:txBody>
      </p:sp>
    </p:spTree>
    <p:extLst>
      <p:ext uri="{BB962C8B-B14F-4D97-AF65-F5344CB8AC3E}">
        <p14:creationId xmlns:p14="http://schemas.microsoft.com/office/powerpoint/2010/main" val="161713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5613" y="2049361"/>
            <a:ext cx="11265332" cy="38747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95461" y="2923641"/>
            <a:ext cx="8092440" cy="1394233"/>
          </a:xfrm>
          <a:custGeom>
            <a:avLst/>
            <a:gdLst>
              <a:gd name="connsiteX0" fmla="*/ 0 w 8084744"/>
              <a:gd name="connsiteY0" fmla="*/ 172016 h 1394233"/>
              <a:gd name="connsiteX1" fmla="*/ 0 w 8084744"/>
              <a:gd name="connsiteY1" fmla="*/ 1258431 h 1394233"/>
              <a:gd name="connsiteX2" fmla="*/ 1077362 w 8084744"/>
              <a:gd name="connsiteY2" fmla="*/ 1394233 h 1394233"/>
              <a:gd name="connsiteX3" fmla="*/ 3250194 w 8084744"/>
              <a:gd name="connsiteY3" fmla="*/ 1077362 h 1394233"/>
              <a:gd name="connsiteX4" fmla="*/ 4327556 w 8084744"/>
              <a:gd name="connsiteY4" fmla="*/ 1321806 h 1394233"/>
              <a:gd name="connsiteX5" fmla="*/ 6491335 w 8084744"/>
              <a:gd name="connsiteY5" fmla="*/ 1004934 h 1394233"/>
              <a:gd name="connsiteX6" fmla="*/ 7559643 w 8084744"/>
              <a:gd name="connsiteY6" fmla="*/ 1267485 h 1394233"/>
              <a:gd name="connsiteX7" fmla="*/ 8084744 w 8084744"/>
              <a:gd name="connsiteY7" fmla="*/ 1186004 h 1394233"/>
              <a:gd name="connsiteX8" fmla="*/ 8084744 w 8084744"/>
              <a:gd name="connsiteY8" fmla="*/ 90534 h 1394233"/>
              <a:gd name="connsiteX9" fmla="*/ 7568697 w 8084744"/>
              <a:gd name="connsiteY9" fmla="*/ 0 h 1394233"/>
              <a:gd name="connsiteX10" fmla="*/ 6500388 w 8084744"/>
              <a:gd name="connsiteY10" fmla="*/ 0 h 1394233"/>
              <a:gd name="connsiteX11" fmla="*/ 4318503 w 8084744"/>
              <a:gd name="connsiteY11" fmla="*/ 72428 h 1394233"/>
              <a:gd name="connsiteX12" fmla="*/ 3250194 w 8084744"/>
              <a:gd name="connsiteY12" fmla="*/ 135802 h 1394233"/>
              <a:gd name="connsiteX13" fmla="*/ 1104523 w 8084744"/>
              <a:gd name="connsiteY13" fmla="*/ 81481 h 1394233"/>
              <a:gd name="connsiteX14" fmla="*/ 0 w 8084744"/>
              <a:gd name="connsiteY14" fmla="*/ 172016 h 139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84744" h="1394233">
                <a:moveTo>
                  <a:pt x="0" y="172016"/>
                </a:moveTo>
                <a:lnTo>
                  <a:pt x="0" y="1258431"/>
                </a:lnTo>
                <a:lnTo>
                  <a:pt x="1077362" y="1394233"/>
                </a:lnTo>
                <a:lnTo>
                  <a:pt x="3250194" y="1077362"/>
                </a:lnTo>
                <a:lnTo>
                  <a:pt x="4327556" y="1321806"/>
                </a:lnTo>
                <a:lnTo>
                  <a:pt x="6491335" y="1004934"/>
                </a:lnTo>
                <a:lnTo>
                  <a:pt x="7559643" y="1267485"/>
                </a:lnTo>
                <a:lnTo>
                  <a:pt x="8084744" y="1186004"/>
                </a:lnTo>
                <a:lnTo>
                  <a:pt x="8084744" y="90534"/>
                </a:lnTo>
                <a:lnTo>
                  <a:pt x="7568697" y="0"/>
                </a:lnTo>
                <a:lnTo>
                  <a:pt x="6500388" y="0"/>
                </a:lnTo>
                <a:lnTo>
                  <a:pt x="4318503" y="72428"/>
                </a:lnTo>
                <a:lnTo>
                  <a:pt x="3250194" y="135802"/>
                </a:lnTo>
                <a:lnTo>
                  <a:pt x="1104523" y="81481"/>
                </a:lnTo>
                <a:lnTo>
                  <a:pt x="0" y="172016"/>
                </a:lnTo>
                <a:close/>
              </a:path>
            </a:pathLst>
          </a:custGeom>
          <a:solidFill>
            <a:srgbClr val="C7DCFB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 smtClean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369332"/>
          </a:xfrm>
        </p:spPr>
        <p:txBody>
          <a:bodyPr/>
          <a:lstStyle/>
          <a:p>
            <a:r>
              <a:rPr lang="en-US" dirty="0"/>
              <a:t>Percent change in LDL-C over time – observed </a:t>
            </a:r>
            <a:r>
              <a:rPr lang="en-US" dirty="0" smtClean="0"/>
              <a:t>values in </a:t>
            </a:r>
            <a:r>
              <a:rPr lang="en-US" dirty="0"/>
              <a:t>ITT patients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Durable and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potent 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effect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over 18 months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6178568"/>
            <a:ext cx="11249890" cy="252377"/>
          </a:xfrm>
        </p:spPr>
        <p:txBody>
          <a:bodyPr/>
          <a:lstStyle/>
          <a:p>
            <a:r>
              <a:rPr lang="en-US" sz="1400" dirty="0"/>
              <a:t>All 95% confidence intervals are less than ±2% and therefore are not visible outside data points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056" y="5644056"/>
            <a:ext cx="11236034" cy="43067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P-value for placebo – inclisiran comparison at each time point &lt;</a:t>
            </a:r>
            <a:r>
              <a:rPr lang="en-US" spc="-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0.001</a:t>
            </a:r>
            <a:r>
              <a:rPr lang="en-US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endParaRPr lang="en-US" spc="-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736696635"/>
              </p:ext>
            </p:extLst>
          </p:nvPr>
        </p:nvGraphicFramePr>
        <p:xfrm>
          <a:off x="443345" y="2453751"/>
          <a:ext cx="11277600" cy="329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" name="Picture 16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665" y="2123584"/>
            <a:ext cx="458086" cy="548640"/>
          </a:xfrm>
          <a:prstGeom prst="rect">
            <a:avLst/>
          </a:prstGeom>
        </p:spPr>
      </p:pic>
      <p:pic>
        <p:nvPicPr>
          <p:cNvPr id="18" name="Picture 17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785" y="2123584"/>
            <a:ext cx="458086" cy="548640"/>
          </a:xfrm>
          <a:prstGeom prst="rect">
            <a:avLst/>
          </a:prstGeom>
        </p:spPr>
      </p:pic>
      <p:pic>
        <p:nvPicPr>
          <p:cNvPr id="19" name="Picture 18"/>
          <p:cNvPicPr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132" y="2123584"/>
            <a:ext cx="458086" cy="548640"/>
          </a:xfrm>
          <a:prstGeom prst="rect">
            <a:avLst/>
          </a:prstGeom>
        </p:spPr>
      </p:pic>
      <p:pic>
        <p:nvPicPr>
          <p:cNvPr id="20" name="Picture 19"/>
          <p:cNvPicPr>
            <a:picLocks/>
          </p:cNvPicPr>
          <p:nvPr/>
        </p:nvPicPr>
        <p:blipFill rotWithShape="1"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4"/>
          <a:stretch/>
        </p:blipFill>
        <p:spPr>
          <a:xfrm>
            <a:off x="1587062" y="2123584"/>
            <a:ext cx="343728" cy="54864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04515" y="3252936"/>
            <a:ext cx="8083386" cy="457200"/>
          </a:xfrm>
          <a:prstGeom prst="rect">
            <a:avLst/>
          </a:prstGeom>
          <a:solidFill>
            <a:srgbClr val="C7DCFB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Time-averaged 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  <a:sym typeface="Symbol" panose="05050102010706020507" pitchFamily="18" charset="2"/>
              </a:rPr>
              <a:t></a:t>
            </a:r>
            <a:r>
              <a:rPr lang="en-US" sz="2400" b="1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spc="-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45%</a:t>
            </a:r>
            <a:endParaRPr lang="en-US" sz="2400" b="1" spc="-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51533" y="3250704"/>
            <a:ext cx="1813697" cy="457200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r">
              <a:lnSpc>
                <a:spcPct val="90000"/>
              </a:lnSpc>
              <a:buFont typeface="Symbol" panose="05050102010706020507" pitchFamily="18" charset="2"/>
              <a:buChar char="D"/>
            </a:pPr>
            <a:r>
              <a:rPr lang="en-US" sz="2400" b="1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50%</a:t>
            </a:r>
          </a:p>
          <a:p>
            <a:pPr algn="r">
              <a:lnSpc>
                <a:spcPct val="90000"/>
              </a:lnSpc>
            </a:pPr>
            <a:r>
              <a:rPr lang="en-US" sz="2400" b="1" spc="-100" dirty="0" smtClean="0">
                <a:solidFill>
                  <a:srgbClr val="FF9933"/>
                </a:solidFill>
                <a:latin typeface="+mj-lt"/>
              </a:rPr>
              <a:t>70.6 mg/dL</a:t>
            </a:r>
            <a:endParaRPr lang="en-US" sz="2400" b="1" spc="-100" dirty="0">
              <a:solidFill>
                <a:srgbClr val="FF9933"/>
              </a:solidFill>
              <a:latin typeface="+mj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0855038" y="2910827"/>
            <a:ext cx="1" cy="1262192"/>
          </a:xfrm>
          <a:prstGeom prst="line">
            <a:avLst/>
          </a:prstGeom>
          <a:ln w="101600" cap="rnd">
            <a:solidFill>
              <a:srgbClr val="FF9933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7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455613" y="1600200"/>
            <a:ext cx="11265332" cy="45639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NeueHaasGroteskDisp Pro L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Efficacy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Change in LDL-C by genetic variants</a:t>
            </a:r>
            <a:endParaRPr lang="en-US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100844"/>
              </p:ext>
            </p:extLst>
          </p:nvPr>
        </p:nvGraphicFramePr>
        <p:xfrm>
          <a:off x="438851" y="1883913"/>
          <a:ext cx="8440368" cy="388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0" name="Picture 59"/>
          <p:cNvPicPr>
            <a:picLocks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502" y="1772661"/>
            <a:ext cx="458086" cy="548640"/>
          </a:xfrm>
          <a:prstGeom prst="rect">
            <a:avLst/>
          </a:prstGeom>
        </p:spPr>
      </p:pic>
      <p:pic>
        <p:nvPicPr>
          <p:cNvPr id="61" name="Picture 60"/>
          <p:cNvPicPr>
            <a:picLocks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320" y="1772661"/>
            <a:ext cx="458086" cy="548640"/>
          </a:xfrm>
          <a:prstGeom prst="rect">
            <a:avLst/>
          </a:prstGeom>
        </p:spPr>
      </p:pic>
      <p:pic>
        <p:nvPicPr>
          <p:cNvPr id="62" name="Picture 61"/>
          <p:cNvPicPr>
            <a:picLocks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464" y="1772661"/>
            <a:ext cx="458086" cy="548640"/>
          </a:xfrm>
          <a:prstGeom prst="rect">
            <a:avLst/>
          </a:prstGeom>
        </p:spPr>
      </p:pic>
      <p:pic>
        <p:nvPicPr>
          <p:cNvPr id="63" name="Picture 62"/>
          <p:cNvPicPr>
            <a:picLocks/>
          </p:cNvPicPr>
          <p:nvPr/>
        </p:nvPicPr>
        <p:blipFill rotWithShape="1"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4"/>
          <a:stretch/>
        </p:blipFill>
        <p:spPr>
          <a:xfrm>
            <a:off x="1229620" y="1772661"/>
            <a:ext cx="343728" cy="548640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1345916" y="5787732"/>
            <a:ext cx="6287784" cy="28841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Months from start of treatment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64586"/>
              </p:ext>
            </p:extLst>
          </p:nvPr>
        </p:nvGraphicFramePr>
        <p:xfrm>
          <a:off x="8021315" y="2502735"/>
          <a:ext cx="3597659" cy="2829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xmlns="" val="2455326897"/>
                    </a:ext>
                  </a:extLst>
                </a:gridCol>
                <a:gridCol w="2134619">
                  <a:extLst>
                    <a:ext uri="{9D8B030D-6E8A-4147-A177-3AD203B41FA5}">
                      <a16:colId xmlns:a16="http://schemas.microsoft.com/office/drawing/2014/main" xmlns="" val="170991138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996414337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xmlns="" val="33922967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682302534"/>
                    </a:ext>
                  </a:extLst>
                </a:gridCol>
              </a:tblGrid>
              <a:tr h="1000750">
                <a:tc gridSpan="2">
                  <a:txBody>
                    <a:bodyPr/>
                    <a:lstStyle/>
                    <a:p>
                      <a:r>
                        <a:rPr lang="en-US" sz="1800" b="0" spc="-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Legend</a:t>
                      </a:r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and</a:t>
                      </a:r>
                    </a:p>
                    <a:p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number of patients</a:t>
                      </a:r>
                      <a:endParaRPr lang="en-US" sz="1800" b="0" spc="-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4572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Placebo</a:t>
                      </a:r>
                      <a:endParaRPr lang="en-US" sz="1800" b="1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9144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9144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Inclisiran</a:t>
                      </a:r>
                      <a:endParaRPr lang="en-US" sz="1800" b="1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45720" marT="0" marB="91440" vert="vert27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64574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LDLR variants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45720" marR="0" marT="0" marB="0" anchor="ctr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131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125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610459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Two variants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45720" marR="0" marT="0" marB="0" anchor="ctr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15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22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38422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APOB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45720" marR="0" marT="0" marB="0" anchor="ctr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11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12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465449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PCSK9 gain of function</a:t>
                      </a:r>
                      <a:endParaRPr lang="en-US" sz="1800" b="0" u="sng" spc="-100" baseline="30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45720" marR="0" marT="0" marB="0" anchor="ctr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0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09607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58C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None identified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45720" marR="0" marT="0" marB="0" anchor="ctr"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54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spc="-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61</a:t>
                      </a:r>
                      <a:endParaRPr lang="en-US" sz="1800" b="0" spc="-1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L="0" marR="457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7190929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0577456" y="3475949"/>
            <a:ext cx="365760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225076" y="3477274"/>
            <a:ext cx="365760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99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5613" y="3207553"/>
            <a:ext cx="11237878" cy="1357295"/>
          </a:xfrm>
        </p:spPr>
        <p:txBody>
          <a:bodyPr anchor="ctr"/>
          <a:lstStyle/>
          <a:p>
            <a:r>
              <a:rPr lang="en-US" sz="3200" dirty="0" smtClean="0">
                <a:latin typeface="+mn-lt"/>
              </a:rPr>
              <a:t>ORION-9</a:t>
            </a:r>
            <a:endParaRPr lang="en-US" sz="3200" dirty="0">
              <a:latin typeface="+mn-lt"/>
            </a:endParaRPr>
          </a:p>
          <a:p>
            <a:r>
              <a:rPr lang="en-US" sz="6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Safety results</a:t>
            </a:r>
          </a:p>
        </p:txBody>
      </p:sp>
    </p:spTree>
    <p:extLst>
      <p:ext uri="{BB962C8B-B14F-4D97-AF65-F5344CB8AC3E}">
        <p14:creationId xmlns:p14="http://schemas.microsoft.com/office/powerpoint/2010/main" val="2489868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909" y="257339"/>
            <a:ext cx="11233264" cy="885661"/>
          </a:xfrm>
        </p:spPr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Safety profile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similar to 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placebo except AEs at injection site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0261" y="6187349"/>
            <a:ext cx="11248304" cy="529376"/>
          </a:xfrm>
        </p:spPr>
        <p:txBody>
          <a:bodyPr/>
          <a:lstStyle/>
          <a:p>
            <a:r>
              <a:rPr lang="en-US" sz="1400" dirty="0" smtClean="0"/>
              <a:t>Safety </a:t>
            </a:r>
            <a:r>
              <a:rPr lang="en-US" sz="1400" dirty="0"/>
              <a:t>population includes all patients who received at least 1 dose of study </a:t>
            </a:r>
            <a:r>
              <a:rPr lang="en-US" sz="1400" dirty="0" smtClean="0"/>
              <a:t>medication</a:t>
            </a:r>
          </a:p>
          <a:p>
            <a:r>
              <a:rPr lang="en-US" sz="1400" dirty="0" smtClean="0"/>
              <a:t>Other </a:t>
            </a:r>
            <a:r>
              <a:rPr lang="en-US" sz="1400" dirty="0"/>
              <a:t>TEAEs reported with lower frequencies than 5% in any group had no clinically meaningful differences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564390"/>
              </p:ext>
            </p:extLst>
          </p:nvPr>
        </p:nvGraphicFramePr>
        <p:xfrm>
          <a:off x="471053" y="1581147"/>
          <a:ext cx="11247120" cy="4151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151975318"/>
                    </a:ext>
                  </a:extLst>
                </a:gridCol>
              </a:tblGrid>
              <a:tr h="359531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emergent adverse event (TEAE)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– AEs</a:t>
                      </a:r>
                      <a:r>
                        <a:rPr lang="en-US" sz="18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in ≥5% patients</a:t>
                      </a:r>
                      <a:endParaRPr lang="en-US" sz="18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241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05541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Patients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with a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least one TEAE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172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(72%)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185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(77%)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0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6106879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Nasopharyngitis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(8%)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(12%)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284925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Influenza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(9%)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(5%)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Upper respiratory tract infection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(7%)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Back pain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(7%)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112140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Injection site reaction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49451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Gastroenteritis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(3%)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(5%)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8698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2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5" y="228336"/>
            <a:ext cx="11234448" cy="931597"/>
          </a:xfrm>
        </p:spPr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AEs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at injection 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site mostly mild and all transient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3334" y="6164978"/>
            <a:ext cx="11249890" cy="252377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/>
              <a:t>1. Safety population includes all patients who received at least 1 dose of study medication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043649"/>
              </p:ext>
            </p:extLst>
          </p:nvPr>
        </p:nvGraphicFramePr>
        <p:xfrm>
          <a:off x="471053" y="1581147"/>
          <a:ext cx="11243570" cy="4141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3823">
                  <a:extLst>
                    <a:ext uri="{9D8B030D-6E8A-4147-A177-3AD203B41FA5}">
                      <a16:colId xmlns:a16="http://schemas.microsoft.com/office/drawing/2014/main" xmlns="" val="1473087756"/>
                    </a:ext>
                  </a:extLst>
                </a:gridCol>
                <a:gridCol w="1208961">
                  <a:extLst>
                    <a:ext uri="{9D8B030D-6E8A-4147-A177-3AD203B41FA5}">
                      <a16:colId xmlns:a16="http://schemas.microsoft.com/office/drawing/2014/main" xmlns="" val="4024123161"/>
                    </a:ext>
                  </a:extLst>
                </a:gridCol>
                <a:gridCol w="8738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4643">
                  <a:extLst>
                    <a:ext uri="{9D8B030D-6E8A-4147-A177-3AD203B41FA5}">
                      <a16:colId xmlns:a16="http://schemas.microsoft.com/office/drawing/2014/main" xmlns="" val="315197531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5659316"/>
                    </a:ext>
                  </a:extLst>
                </a:gridCol>
              </a:tblGrid>
              <a:tr h="448375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TEAEs at injection site</a:t>
                      </a:r>
                      <a:endParaRPr lang="en-US" sz="2400" b="0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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8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241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0554154"/>
                  </a:ext>
                </a:extLst>
              </a:tr>
              <a:tr h="575399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Protocol-defined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event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1" i="0" u="none" strike="noStrike" kern="1200" cap="none" spc="-10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(0.4%)</a:t>
                      </a: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de-CH" sz="2400" b="1" i="0" u="none" strike="noStrike" kern="1200" cap="none" spc="-10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18288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(13.7%)</a:t>
                      </a: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13.3%</a:t>
                      </a:r>
                      <a:endParaRPr kumimoji="0" lang="en-US" sz="2400" b="1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182880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1142509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(Reaction,</a:t>
                      </a:r>
                      <a:r>
                        <a:rPr lang="en-US" sz="20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erythema, rash, pruritus, hypersensitivity)</a:t>
                      </a:r>
                      <a:endParaRPr lang="en-US" sz="20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20709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Mild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(12.0%)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89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11.6%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2849259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Moderate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(1.7%)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8975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1.7%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Severe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Persistent</a:t>
                      </a:r>
                    </a:p>
                  </a:txBody>
                  <a:tcPr marL="457200" marR="4572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4675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1121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780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Acknowledgements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Contributions 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from 46 sites in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8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 countries</a:t>
            </a:r>
            <a:endParaRPr lang="en-US" dirty="0"/>
          </a:p>
        </p:txBody>
      </p:sp>
      <p:graphicFrame>
        <p:nvGraphicFramePr>
          <p:cNvPr id="3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306776"/>
              </p:ext>
            </p:extLst>
          </p:nvPr>
        </p:nvGraphicFramePr>
        <p:xfrm>
          <a:off x="471053" y="1600199"/>
          <a:ext cx="1126216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36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905">
                  <a:extLst>
                    <a:ext uri="{9D8B030D-6E8A-4147-A177-3AD203B41FA5}">
                      <a16:colId xmlns:a16="http://schemas.microsoft.com/office/drawing/2014/main" xmlns="" val="559924034"/>
                    </a:ext>
                  </a:extLst>
                </a:gridCol>
                <a:gridCol w="3669798">
                  <a:extLst>
                    <a:ext uri="{9D8B030D-6E8A-4147-A177-3AD203B41FA5}">
                      <a16:colId xmlns:a16="http://schemas.microsoft.com/office/drawing/2014/main" xmlns="" val="720645291"/>
                    </a:ext>
                  </a:extLst>
                </a:gridCol>
                <a:gridCol w="3669798">
                  <a:extLst>
                    <a:ext uri="{9D8B030D-6E8A-4147-A177-3AD203B41FA5}">
                      <a16:colId xmlns:a16="http://schemas.microsoft.com/office/drawing/2014/main" xmlns="" val="3526083814"/>
                    </a:ext>
                  </a:extLst>
                </a:gridCol>
              </a:tblGrid>
              <a:tr h="449242">
                <a:tc gridSpan="4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Lead enrolling investigators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4058356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Canada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Jean Bergeron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Daniel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Gaudet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3469923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Czech</a:t>
                      </a:r>
                      <a:r>
                        <a:rPr lang="en-US" sz="2400" b="1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Republic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Victor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Adamkova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Lucie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Solcova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145819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Denmark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Erik Schmidt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Ib</a:t>
                      </a: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Christian Clausen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6345090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Netherlands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Frank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Visseren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Erik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Stroes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2166410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South</a:t>
                      </a:r>
                      <a:r>
                        <a:rPr lang="en-US" sz="2400" b="1" i="0" spc="-1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Africa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Elaine van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Nieuwenhuizen</a:t>
                      </a:r>
                      <a:endParaRPr lang="en-US" sz="1800" b="0" i="0" spc="-1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Nyda</a:t>
                      </a: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Fourie</a:t>
                      </a: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Iftikhar</a:t>
                      </a: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Ebrahim</a:t>
                      </a:r>
                      <a:endParaRPr lang="en-US" sz="1800" b="0" i="0" spc="-1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Soritza</a:t>
                      </a: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Coetzer</a:t>
                      </a: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997228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Spain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Jose Luis Diaz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Diaz</a:t>
                      </a:r>
                      <a:endParaRPr lang="en-US" sz="1800" b="0" i="0" spc="-1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Xavier Pinto Sala 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Daniel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Zambon</a:t>
                      </a: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spc="-1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Rados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8702222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Sweden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Mats Eriksson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Stefano Romeo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1414393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United States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86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Traci Turner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John Homan</a:t>
                      </a:r>
                      <a:endParaRPr lang="en-US" sz="18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849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188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No evidence of liver, kidney, muscle or platelet toxicity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0261" y="6187353"/>
            <a:ext cx="11248304" cy="529376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 smtClean="0"/>
              <a:t>1. Safety </a:t>
            </a:r>
            <a:r>
              <a:rPr lang="en-US" sz="1400" dirty="0"/>
              <a:t>population includes all patients who received at least 1 dose of study medication </a:t>
            </a:r>
            <a:r>
              <a:rPr lang="en-US" sz="1400" dirty="0" smtClean="0"/>
              <a:t>    2</a:t>
            </a:r>
            <a:r>
              <a:rPr lang="en-US" sz="1400" dirty="0"/>
              <a:t>. Patients may be counted in more than one </a:t>
            </a:r>
            <a:r>
              <a:rPr lang="en-US" sz="1400" dirty="0" smtClean="0"/>
              <a:t>category</a:t>
            </a:r>
          </a:p>
          <a:p>
            <a:pPr marL="1588" indent="0">
              <a:buNone/>
            </a:pPr>
            <a:r>
              <a:rPr lang="en-US" sz="1400" dirty="0" smtClean="0"/>
              <a:t>3</a:t>
            </a:r>
            <a:r>
              <a:rPr lang="en-US" sz="1400" dirty="0"/>
              <a:t>. No cases met </a:t>
            </a:r>
            <a:r>
              <a:rPr lang="en-US" sz="1400" dirty="0" err="1"/>
              <a:t>Hy’s</a:t>
            </a:r>
            <a:r>
              <a:rPr lang="en-US" sz="1400" dirty="0"/>
              <a:t> Law</a:t>
            </a:r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04580"/>
              </p:ext>
            </p:extLst>
          </p:nvPr>
        </p:nvGraphicFramePr>
        <p:xfrm>
          <a:off x="471054" y="1600200"/>
          <a:ext cx="11276015" cy="419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7734">
                  <a:extLst>
                    <a:ext uri="{9D8B030D-6E8A-4147-A177-3AD203B41FA5}">
                      <a16:colId xmlns:a16="http://schemas.microsoft.com/office/drawing/2014/main" xmlns="" val="4134198465"/>
                    </a:ext>
                  </a:extLst>
                </a:gridCol>
                <a:gridCol w="3193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xmlns="" val="1473087756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xmlns="" val="4024123161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676">
                  <a:extLst>
                    <a:ext uri="{9D8B030D-6E8A-4147-A177-3AD203B41FA5}">
                      <a16:colId xmlns:a16="http://schemas.microsoft.com/office/drawing/2014/main" xmlns="" val="3151975318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Laboratory tests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241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0554154"/>
                  </a:ext>
                </a:extLst>
              </a:tr>
              <a:tr h="600364">
                <a:tc>
                  <a:txBody>
                    <a:bodyPr/>
                    <a:lstStyle/>
                    <a:p>
                      <a:pPr marL="461963" marR="0" lvl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Liver function</a:t>
                      </a:r>
                      <a:endParaRPr lang="en-US" sz="2400" b="1" i="0" spc="-100" baseline="300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ALT &gt;3x ULN</a:t>
                      </a:r>
                    </a:p>
                  </a:txBody>
                  <a:tcPr marL="45720" marR="45720" marT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(1.2%)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28492593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AST &gt;3x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0.8%)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ALP &gt;2x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0.8%)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61147133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Bilirubin &gt;2x ULN</a:t>
                      </a:r>
                      <a:r>
                        <a:rPr lang="en-US" sz="20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(1.2%)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(1.7%)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11214034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Kidney function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Creatinine &gt;2</a:t>
                      </a:r>
                      <a:r>
                        <a:rPr lang="en-US" sz="20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mg/dL </a:t>
                      </a:r>
                      <a:endParaRPr lang="en-US" sz="20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52097134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Muscle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CK &gt;5x ULN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(2.1%)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2400" b="0" i="0" kern="120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(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1.7%)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38002514"/>
                  </a:ext>
                </a:extLst>
              </a:tr>
              <a:tr h="461818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Hematology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Platelet count &lt;75x10</a:t>
                      </a:r>
                      <a:r>
                        <a:rPr lang="en-US" sz="2000" b="0" i="0" kern="120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20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/L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2400" b="0" i="0" kern="120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lang="en-US" sz="2400" b="0" i="0" kern="120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61963" marR="0" lvl="0" indent="-461963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spc="-1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n-US" sz="2400" b="0" i="0" kern="120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lang="en-US" sz="2400" b="0" i="0" kern="120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3723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45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Safety and tolerability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No difference in serious adverse events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0261" y="6187353"/>
            <a:ext cx="11248304" cy="529376"/>
          </a:xfrm>
        </p:spPr>
        <p:txBody>
          <a:bodyPr/>
          <a:lstStyle/>
          <a:p>
            <a:pPr marL="1588" indent="0">
              <a:buNone/>
            </a:pPr>
            <a:r>
              <a:rPr lang="en-US" sz="1400" dirty="0" smtClean="0"/>
              <a:t>1. Safety </a:t>
            </a:r>
            <a:r>
              <a:rPr lang="en-US" sz="1400" dirty="0"/>
              <a:t>population includes all patients who received at least 1 dose of study medication      2. Patients may be counted in more than one </a:t>
            </a:r>
            <a:r>
              <a:rPr lang="en-US" sz="1400" dirty="0" smtClean="0"/>
              <a:t>category</a:t>
            </a:r>
          </a:p>
          <a:p>
            <a:pPr marL="1588" indent="0">
              <a:buNone/>
            </a:pPr>
            <a:r>
              <a:rPr lang="en-US" sz="1400" dirty="0" smtClean="0"/>
              <a:t>3</a:t>
            </a:r>
            <a:r>
              <a:rPr lang="en-US" sz="1400" dirty="0"/>
              <a:t>. </a:t>
            </a:r>
            <a:r>
              <a:rPr lang="en-US" sz="1400" dirty="0" err="1"/>
              <a:t>MedDRA</a:t>
            </a:r>
            <a:r>
              <a:rPr lang="en-US" sz="1400" dirty="0"/>
              <a:t>-defined CV basket of non-adjudicated terms cardiac death, and any signs or symptoms of cardiac arrest, non-fatal MI and/or </a:t>
            </a:r>
            <a:r>
              <a:rPr lang="en-US" sz="1400" dirty="0" smtClean="0"/>
              <a:t>stroke</a:t>
            </a:r>
            <a:endParaRPr lang="en-US" sz="1400" dirty="0"/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241715"/>
              </p:ext>
            </p:extLst>
          </p:nvPr>
        </p:nvGraphicFramePr>
        <p:xfrm>
          <a:off x="471053" y="1585700"/>
          <a:ext cx="11295567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9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47308775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024123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151975318"/>
                    </a:ext>
                  </a:extLst>
                </a:gridCol>
              </a:tblGrid>
              <a:tr h="454923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Serious TEAEs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Inclisiran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dec"/>
                        </a:tabLst>
                        <a:defRPr/>
                      </a:pP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54965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Safety population</a:t>
                      </a:r>
                      <a:r>
                        <a:rPr lang="en-US" sz="16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4572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</a:t>
                      </a:r>
                      <a:r>
                        <a:rPr kumimoji="0" lang="en-US" sz="18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241</a:t>
                      </a:r>
                      <a:endParaRPr kumimoji="0" lang="en-US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71600" algn="dec"/>
                        </a:tabLst>
                        <a:defRPr/>
                      </a:pPr>
                      <a:endParaRPr kumimoji="0" lang="en-US" sz="16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05541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Patients with at least one serious</a:t>
                      </a: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TEAE</a:t>
                      </a:r>
                      <a:endParaRPr lang="en-US" sz="2400" b="1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" marR="45720" marT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(13.8%)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(7.5%)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610687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61963" marR="0" indent="-461963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cause d</a:t>
                      </a:r>
                      <a:r>
                        <a:rPr lang="en-US" sz="24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eath</a:t>
                      </a:r>
                    </a:p>
                  </a:txBody>
                  <a:tcPr marL="45720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284925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31775" marR="0" indent="-231775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Cardiovascular</a:t>
                      </a:r>
                    </a:p>
                  </a:txBody>
                  <a:tcPr marL="45720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(0.4%)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615332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31775" marR="0" indent="-231775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spc="-1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	Cancer</a:t>
                      </a:r>
                    </a:p>
                  </a:txBody>
                  <a:tcPr marL="45720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3920267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New, worsening or recurrent malignancy</a:t>
                      </a:r>
                      <a:endParaRPr lang="en-US" sz="2400" b="0" i="0" spc="-1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5720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(1.2%)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(0.8%)</a:t>
                      </a:r>
                      <a:endParaRPr kumimoji="0" lang="en-US" sz="24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spc="-100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Pre-specified exploratory CV endpoint</a:t>
                      </a:r>
                      <a:r>
                        <a:rPr lang="en-US" sz="2400" b="0" i="0" spc="-100" baseline="300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5720" marR="45720" marT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(4.2%)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182880" marT="18288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dec"/>
                        </a:tabLst>
                        <a:defRPr/>
                      </a:pPr>
                      <a:r>
                        <a:rPr kumimoji="0" lang="en-US" sz="2400" b="1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r>
                        <a:rPr kumimoji="0" lang="en-US" sz="2400" b="1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(4.2%)</a:t>
                      </a:r>
                      <a:endParaRPr kumimoji="0" lang="en-US" sz="2400" b="1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288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98506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41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en-US" dirty="0" smtClean="0"/>
              <a:t>Well-powered 18 month double-blind randomized </a:t>
            </a:r>
            <a:r>
              <a:rPr lang="en-US" dirty="0"/>
              <a:t>placebo controlled HeFH trial</a:t>
            </a:r>
          </a:p>
          <a:p>
            <a:pPr>
              <a:lnSpc>
                <a:spcPts val="2600"/>
              </a:lnSpc>
            </a:pPr>
            <a:endParaRPr lang="en-US" dirty="0" smtClean="0"/>
          </a:p>
          <a:p>
            <a:pPr>
              <a:lnSpc>
                <a:spcPts val="2600"/>
              </a:lnSpc>
            </a:pPr>
            <a:r>
              <a:rPr lang="en-US" dirty="0" smtClean="0"/>
              <a:t>ORION-9 </a:t>
            </a:r>
            <a:r>
              <a:rPr lang="en-US" dirty="0"/>
              <a:t>met all primary and secondary </a:t>
            </a:r>
            <a:r>
              <a:rPr lang="en-US" dirty="0" smtClean="0"/>
              <a:t>efficacy endpoints</a:t>
            </a:r>
            <a:endParaRPr lang="en-US" dirty="0"/>
          </a:p>
          <a:p>
            <a:pPr lvl="1">
              <a:lnSpc>
                <a:spcPts val="2600"/>
              </a:lnSpc>
            </a:pPr>
            <a:r>
              <a:rPr lang="en-US" dirty="0" smtClean="0"/>
              <a:t>­50</a:t>
            </a:r>
            <a:r>
              <a:rPr lang="en-US" dirty="0"/>
              <a:t>% </a:t>
            </a:r>
            <a:r>
              <a:rPr lang="en-US" dirty="0" smtClean="0"/>
              <a:t>(70.6 </a:t>
            </a:r>
            <a:r>
              <a:rPr lang="en-US" dirty="0"/>
              <a:t>mg/dL) observed LDL-C lowering </a:t>
            </a:r>
            <a:r>
              <a:rPr lang="en-US" dirty="0" smtClean="0"/>
              <a:t>at </a:t>
            </a:r>
            <a:r>
              <a:rPr lang="en-US" dirty="0"/>
              <a:t>day </a:t>
            </a:r>
            <a:r>
              <a:rPr lang="en-US" dirty="0" smtClean="0"/>
              <a:t>510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45% time-adjusted LDL-C lowering day 90-540</a:t>
            </a:r>
          </a:p>
          <a:p>
            <a:pPr lvl="1">
              <a:lnSpc>
                <a:spcPts val="2600"/>
              </a:lnSpc>
            </a:pPr>
            <a:r>
              <a:rPr lang="en-US" dirty="0"/>
              <a:t>On top </a:t>
            </a:r>
            <a:r>
              <a:rPr lang="en-US" dirty="0" smtClean="0"/>
              <a:t>of statins (&gt;90%) </a:t>
            </a:r>
            <a:r>
              <a:rPr lang="en-US" dirty="0"/>
              <a:t>and </a:t>
            </a:r>
            <a:r>
              <a:rPr lang="en-US" dirty="0" smtClean="0"/>
              <a:t>ezetimibe (&gt;50%)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Reduction in LDL-C independent </a:t>
            </a:r>
            <a:r>
              <a:rPr lang="en-US" dirty="0"/>
              <a:t>of </a:t>
            </a:r>
            <a:r>
              <a:rPr lang="en-US" dirty="0" smtClean="0"/>
              <a:t>underlying </a:t>
            </a:r>
            <a:r>
              <a:rPr lang="en-US" dirty="0"/>
              <a:t>FH genotype</a:t>
            </a:r>
          </a:p>
          <a:p>
            <a:pPr>
              <a:lnSpc>
                <a:spcPts val="2600"/>
              </a:lnSpc>
              <a:spcBef>
                <a:spcPts val="1800"/>
              </a:spcBef>
            </a:pPr>
            <a:r>
              <a:rPr lang="en-US" dirty="0"/>
              <a:t>S</a:t>
            </a:r>
            <a:r>
              <a:rPr lang="en-US" dirty="0" smtClean="0"/>
              <a:t>afety profile of inclisiran was similar to placebo in a high-risk population</a:t>
            </a:r>
            <a:endParaRPr lang="en-US" dirty="0"/>
          </a:p>
          <a:p>
            <a:pPr lvl="1">
              <a:lnSpc>
                <a:spcPts val="2600"/>
              </a:lnSpc>
            </a:pPr>
            <a:r>
              <a:rPr lang="en-US" dirty="0"/>
              <a:t>A</a:t>
            </a:r>
            <a:r>
              <a:rPr lang="en-US" dirty="0" smtClean="0"/>
              <a:t>dverse event incidence and laboratory values not different</a:t>
            </a:r>
            <a:endParaRPr lang="en-US" dirty="0"/>
          </a:p>
          <a:p>
            <a:pPr lvl="1">
              <a:lnSpc>
                <a:spcPts val="2600"/>
              </a:lnSpc>
            </a:pPr>
            <a:r>
              <a:rPr lang="en-US" dirty="0" smtClean="0"/>
              <a:t>Injection </a:t>
            </a:r>
            <a:r>
              <a:rPr lang="en-US" dirty="0"/>
              <a:t>site </a:t>
            </a:r>
            <a:r>
              <a:rPr lang="en-US" dirty="0" smtClean="0"/>
              <a:t>events were ~13% higher on inclisiran – mostly mild </a:t>
            </a:r>
            <a:r>
              <a:rPr lang="en-US" dirty="0"/>
              <a:t>and </a:t>
            </a:r>
            <a:r>
              <a:rPr lang="en-US" dirty="0" smtClean="0"/>
              <a:t>all transient</a:t>
            </a:r>
          </a:p>
          <a:p>
            <a:pPr marL="0" lvl="1" indent="0">
              <a:lnSpc>
                <a:spcPts val="2600"/>
              </a:lnSpc>
              <a:buNone/>
            </a:pPr>
            <a:endParaRPr lang="en-US" dirty="0"/>
          </a:p>
          <a:p>
            <a:pPr>
              <a:lnSpc>
                <a:spcPts val="2600"/>
              </a:lnSpc>
            </a:pPr>
            <a:r>
              <a:rPr lang="en-US" dirty="0" smtClean="0"/>
              <a:t>Inclisiran shows potential </a:t>
            </a:r>
            <a:r>
              <a:rPr lang="en-US" dirty="0"/>
              <a:t>to </a:t>
            </a:r>
            <a:r>
              <a:rPr lang="en-US" dirty="0" smtClean="0"/>
              <a:t>address the unmet need </a:t>
            </a:r>
            <a:r>
              <a:rPr lang="en-US" dirty="0"/>
              <a:t>of </a:t>
            </a:r>
            <a:r>
              <a:rPr lang="en-US" dirty="0" smtClean="0"/>
              <a:t>high risk HeFH patients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Summary and conclusions</a:t>
            </a:r>
            <a:r>
              <a:rPr lang="en-US" sz="3200" dirty="0">
                <a:solidFill>
                  <a:srgbClr val="072C62"/>
                </a:solidFill>
              </a:rPr>
              <a:t/>
            </a:r>
            <a:br>
              <a:rPr lang="en-US" sz="3200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I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nclisiran lowered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LDL-C by 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up to 50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% 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safely in HeFH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3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 genetic disorder affecting 1 in 250 or ~30 million people worldwide</a:t>
            </a:r>
            <a:r>
              <a:rPr lang="en-US" b="0" baseline="30000" dirty="0" smtClean="0"/>
              <a:t>1</a:t>
            </a:r>
            <a:endParaRPr lang="en-US" dirty="0"/>
          </a:p>
          <a:p>
            <a:pPr lvl="1"/>
            <a:r>
              <a:rPr lang="en-US" dirty="0"/>
              <a:t>Life-long </a:t>
            </a:r>
            <a:r>
              <a:rPr lang="en-US" dirty="0" smtClean="0"/>
              <a:t>cumulative </a:t>
            </a:r>
            <a:r>
              <a:rPr lang="en-US" dirty="0"/>
              <a:t>exposure to </a:t>
            </a:r>
            <a:r>
              <a:rPr lang="en-US" dirty="0" smtClean="0"/>
              <a:t>highly elevated LDL-C, </a:t>
            </a:r>
            <a:r>
              <a:rPr lang="en-US" dirty="0"/>
              <a:t>starting at </a:t>
            </a:r>
            <a:r>
              <a:rPr lang="en-US" dirty="0" smtClean="0"/>
              <a:t>birth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rives </a:t>
            </a:r>
            <a:r>
              <a:rPr lang="en-US" dirty="0"/>
              <a:t>early </a:t>
            </a:r>
            <a:r>
              <a:rPr lang="en-US" dirty="0" smtClean="0"/>
              <a:t>onset, accelerated atherosclerotic cardiovascular disease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ver </a:t>
            </a:r>
            <a:r>
              <a:rPr lang="en-US" dirty="0"/>
              <a:t>90</a:t>
            </a:r>
            <a:r>
              <a:rPr lang="en-US" dirty="0" smtClean="0"/>
              <a:t>% not identified or properly diagnosed</a:t>
            </a:r>
            <a:endParaRPr lang="en-US" baseline="300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LDL receptor </a:t>
            </a:r>
            <a:r>
              <a:rPr lang="en-US" dirty="0"/>
              <a:t>gene </a:t>
            </a:r>
            <a:r>
              <a:rPr lang="en-US" dirty="0" smtClean="0"/>
              <a:t>mutations account for &gt;90</a:t>
            </a:r>
            <a:r>
              <a:rPr lang="en-US" dirty="0"/>
              <a:t>% </a:t>
            </a:r>
            <a:r>
              <a:rPr lang="en-US" dirty="0" smtClean="0"/>
              <a:t>cases</a:t>
            </a:r>
            <a:r>
              <a:rPr lang="en-US" b="0" baseline="30000" dirty="0" smtClean="0"/>
              <a:t>2</a:t>
            </a:r>
            <a:endParaRPr lang="en-US" b="0" dirty="0" smtClean="0"/>
          </a:p>
          <a:p>
            <a:pPr lvl="1"/>
            <a:r>
              <a:rPr lang="en-US" dirty="0" smtClean="0"/>
              <a:t>APOB (5%) </a:t>
            </a:r>
            <a:r>
              <a:rPr lang="en-US" dirty="0"/>
              <a:t>and PCSK9 </a:t>
            </a:r>
            <a:r>
              <a:rPr lang="en-US" dirty="0" smtClean="0"/>
              <a:t>(&lt;2%) mutations account </a:t>
            </a:r>
            <a:r>
              <a:rPr lang="en-US" dirty="0"/>
              <a:t>for </a:t>
            </a:r>
            <a:r>
              <a:rPr lang="en-US" dirty="0" smtClean="0"/>
              <a:t>most other cases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onogenic </a:t>
            </a:r>
            <a:r>
              <a:rPr lang="en-US" dirty="0"/>
              <a:t>mutation </a:t>
            </a:r>
            <a:r>
              <a:rPr lang="en-US" dirty="0" smtClean="0"/>
              <a:t>not identified </a:t>
            </a:r>
            <a:r>
              <a:rPr lang="en-US" dirty="0"/>
              <a:t>in up to 30% of subjects with a clinical </a:t>
            </a:r>
            <a:r>
              <a:rPr lang="en-US" dirty="0" smtClean="0"/>
              <a:t>diagnosis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lvl="1" indent="0">
              <a:buNone/>
            </a:pPr>
            <a:endParaRPr lang="en-US" dirty="0"/>
          </a:p>
          <a:p>
            <a:r>
              <a:rPr lang="en-US" dirty="0" smtClean="0"/>
              <a:t>Management is </a:t>
            </a:r>
            <a:r>
              <a:rPr lang="en-US" dirty="0"/>
              <a:t>primary prevention of ASCVD through LDL-C lowering </a:t>
            </a:r>
            <a:r>
              <a:rPr lang="en-US" dirty="0" smtClean="0"/>
              <a:t>therapy</a:t>
            </a:r>
            <a:r>
              <a:rPr lang="en-US" b="0" baseline="30000" dirty="0" smtClean="0"/>
              <a:t>4</a:t>
            </a:r>
            <a:endParaRPr lang="en-US" dirty="0"/>
          </a:p>
          <a:p>
            <a:pPr lvl="1"/>
            <a:r>
              <a:rPr lang="en-US" dirty="0" smtClean="0"/>
              <a:t>High intensity statins ± ezetimibe ± monoclonal antibodies against PCSK9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Background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HeFH highly prevalent and clinically challenging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00352" y="6185376"/>
            <a:ext cx="5594061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t">
            <a:spAutoFit/>
          </a:bodyPr>
          <a:lstStyle/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Nordestgaard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et al. Eur Heart J  2013;34:3478-3490.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Berberich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and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Hegele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. Nat Rev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Cardiol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2019;16:9-20</a:t>
            </a:r>
          </a:p>
          <a:p>
            <a:pPr marL="290513" indent="-290513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a-DK" sz="1400" spc="-100" dirty="0">
                <a:latin typeface="+mn-lt"/>
                <a:ea typeface="Calibri" panose="020F0502020204030204" pitchFamily="34" charset="0"/>
              </a:rPr>
              <a:t>Talmud et al. Lancet 2013381:1293-301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4413" y="6185376"/>
            <a:ext cx="5176338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 err="1" smtClean="0">
                <a:latin typeface="+mn-lt"/>
                <a:ea typeface="Calibri" panose="020F0502020204030204" pitchFamily="34" charset="0"/>
              </a:rPr>
              <a:t>Defesche</a:t>
            </a:r>
            <a:r>
              <a:rPr lang="en-US" sz="1400" spc="-100" dirty="0" smtClean="0">
                <a:latin typeface="+mn-lt"/>
                <a:ea typeface="Calibri" panose="020F0502020204030204" pitchFamily="34" charset="0"/>
              </a:rPr>
              <a:t> et al. Nature 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Reviews 2017;3:17093 </a:t>
            </a:r>
            <a:r>
              <a:rPr lang="en-US" sz="1400" spc="-100" dirty="0" smtClean="0">
                <a:latin typeface="+mn-lt"/>
                <a:ea typeface="Calibri" panose="020F0502020204030204" pitchFamily="34" charset="0"/>
              </a:rPr>
              <a:t>doi:10.1038/nrdp.2017.93</a:t>
            </a:r>
            <a:endParaRPr lang="en-US" sz="1400" spc="-100" dirty="0">
              <a:latin typeface="+mn-lt"/>
              <a:ea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 smtClean="0">
                <a:latin typeface="+mn-lt"/>
                <a:ea typeface="Calibri" panose="020F0502020204030204" pitchFamily="34" charset="0"/>
              </a:rPr>
              <a:t>Raal et al. Lancet 2015;385:331-340</a:t>
            </a:r>
            <a:endParaRPr lang="en-US" sz="1400" spc="-100" dirty="0">
              <a:latin typeface="+mn-lt"/>
              <a:ea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1400" spc="-100" dirty="0" smtClean="0">
                <a:latin typeface="+mn-lt"/>
                <a:ea typeface="Calibri" panose="020F0502020204030204" pitchFamily="34" charset="0"/>
              </a:rPr>
              <a:t>Kastelein et 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al. </a:t>
            </a:r>
            <a:r>
              <a:rPr lang="en-US" sz="1400" spc="-100" dirty="0" smtClean="0">
                <a:latin typeface="+mn-lt"/>
                <a:ea typeface="Calibri" panose="020F0502020204030204" pitchFamily="34" charset="0"/>
              </a:rPr>
              <a:t>J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Clin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400" spc="-100" dirty="0" err="1">
                <a:latin typeface="+mn-lt"/>
                <a:ea typeface="Calibri" panose="020F0502020204030204" pitchFamily="34" charset="0"/>
              </a:rPr>
              <a:t>Lipidol</a:t>
            </a:r>
            <a:r>
              <a:rPr lang="en-US" sz="1400" spc="-1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400" spc="-100" dirty="0" smtClean="0">
                <a:latin typeface="+mn-lt"/>
                <a:ea typeface="Calibri" panose="020F0502020204030204" pitchFamily="34" charset="0"/>
              </a:rPr>
              <a:t>2017;11:195-203</a:t>
            </a:r>
            <a:endParaRPr lang="en-US" sz="1400" spc="-100" dirty="0"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8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Background and rationale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Phase I-II 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studies identified twice-yearly dose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potential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5612" y="1620838"/>
            <a:ext cx="5481598" cy="4000500"/>
          </a:xfrm>
        </p:spPr>
        <p:txBody>
          <a:bodyPr/>
          <a:lstStyle/>
          <a:p>
            <a:r>
              <a:rPr lang="en-US" dirty="0" smtClean="0"/>
              <a:t>Inclisiran is a small </a:t>
            </a:r>
            <a:r>
              <a:rPr lang="en-US" dirty="0"/>
              <a:t>interfering double-stranded </a:t>
            </a:r>
            <a:r>
              <a:rPr lang="en-US" dirty="0" smtClean="0"/>
              <a:t>RNA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Harnesses natural </a:t>
            </a:r>
            <a:r>
              <a:rPr lang="en-US" dirty="0"/>
              <a:t>process of RNAi in liver</a:t>
            </a:r>
          </a:p>
          <a:p>
            <a:endParaRPr lang="en-US" dirty="0" smtClean="0"/>
          </a:p>
          <a:p>
            <a:r>
              <a:rPr lang="en-US" dirty="0" smtClean="0"/>
              <a:t>Dose-finding</a:t>
            </a:r>
            <a:r>
              <a:rPr lang="en-US" b="0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and PD </a:t>
            </a:r>
            <a:r>
              <a:rPr lang="en-US" dirty="0" smtClean="0"/>
              <a:t>modeling</a:t>
            </a:r>
            <a:r>
              <a:rPr lang="en-US" b="0" baseline="30000" dirty="0"/>
              <a:t>3</a:t>
            </a:r>
            <a:r>
              <a:rPr lang="en-US" dirty="0" smtClean="0"/>
              <a:t> </a:t>
            </a:r>
            <a:r>
              <a:rPr lang="en-US" dirty="0"/>
              <a:t>showed durable, potent </a:t>
            </a:r>
            <a:r>
              <a:rPr lang="en-US" dirty="0">
                <a:sym typeface="Wingdings 3" panose="05040102010807070707" pitchFamily="18" charset="2"/>
              </a:rPr>
              <a:t>effects on </a:t>
            </a:r>
            <a:r>
              <a:rPr lang="en-US" dirty="0"/>
              <a:t>LDL-C</a:t>
            </a:r>
            <a:endParaRPr lang="en-US" b="0" baseline="30000" dirty="0"/>
          </a:p>
          <a:p>
            <a:pPr marL="274320" lvl="1">
              <a:spcBef>
                <a:spcPts val="2400"/>
              </a:spcBef>
            </a:pPr>
            <a:r>
              <a:rPr lang="en-US" dirty="0" smtClean="0"/>
              <a:t>300 mg </a:t>
            </a:r>
            <a:r>
              <a:rPr lang="en-US" dirty="0">
                <a:sym typeface="Wingdings 3" panose="05040102010807070707" pitchFamily="18" charset="2"/>
              </a:rPr>
              <a:t>led to </a:t>
            </a:r>
            <a:r>
              <a:rPr lang="en-US" dirty="0"/>
              <a:t>53% lowering of </a:t>
            </a:r>
            <a:r>
              <a:rPr lang="en-US" dirty="0" smtClean="0"/>
              <a:t>LDL-C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Extension </a:t>
            </a:r>
            <a:r>
              <a:rPr lang="en-US" dirty="0"/>
              <a:t>studies affirmed long-term effect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109855" y="1600200"/>
            <a:ext cx="5711418" cy="4406206"/>
            <a:chOff x="6109855" y="1600200"/>
            <a:chExt cx="5711418" cy="4406206"/>
          </a:xfrm>
        </p:grpSpPr>
        <p:grpSp>
          <p:nvGrpSpPr>
            <p:cNvPr id="20" name="Group 19"/>
            <p:cNvGrpSpPr/>
            <p:nvPr/>
          </p:nvGrpSpPr>
          <p:grpSpPr>
            <a:xfrm>
              <a:off x="6109855" y="1600200"/>
              <a:ext cx="5711418" cy="4406206"/>
              <a:chOff x="6109855" y="1600200"/>
              <a:chExt cx="5711418" cy="440620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109855" y="1600200"/>
                <a:ext cx="5595648" cy="440620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bg1">
                    <a:lumMod val="9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200" dirty="0">
                  <a:solidFill>
                    <a:schemeClr val="tx1"/>
                  </a:solidFill>
                  <a:latin typeface="NeueHaasGroteskDisp Pro Lt" pitchFamily="34" charset="0"/>
                </a:endParaRPr>
              </a:p>
            </p:txBody>
          </p:sp>
          <p:sp>
            <p:nvSpPr>
              <p:cNvPr id="26" name="Text Placeholder 1"/>
              <p:cNvSpPr txBox="1">
                <a:spLocks/>
              </p:cNvSpPr>
              <p:nvPr/>
            </p:nvSpPr>
            <p:spPr>
              <a:xfrm>
                <a:off x="6109855" y="1672137"/>
                <a:ext cx="5623358" cy="2769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1588" indent="0" algn="l" rtl="0" eaLnBrk="1" fontAlgn="base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Font typeface="Arial" pitchFamily="34" charset="0"/>
                  <a:buNone/>
                  <a:defRPr sz="2400" b="1" i="0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ＭＳ Ｐゴシック" charset="0"/>
                    <a:cs typeface="Arial" pitchFamily="34" charset="0"/>
                  </a:defRPr>
                </a:lvl1pPr>
                <a:lvl2pPr marL="234950" indent="-234950" algn="l" rtl="0" eaLnBrk="1" fontAlgn="base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lang="en-US" sz="2400" b="0" i="0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ＭＳ Ｐゴシック" charset="0"/>
                    <a:cs typeface="Arial" pitchFamily="34" charset="0"/>
                  </a:defRPr>
                </a:lvl2pPr>
                <a:lvl3pPr marL="457200" indent="-222250" algn="l" rtl="0" eaLnBrk="1" fontAlgn="base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–"/>
                  <a:defRPr lang="en-US" sz="2400" b="0" i="0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ＭＳ Ｐゴシック" charset="0"/>
                    <a:cs typeface="Arial" pitchFamily="34" charset="0"/>
                  </a:defRPr>
                </a:lvl3pPr>
                <a:lvl4pPr marL="914400" indent="0" algn="l" rtl="0" eaLnBrk="1" fontAlgn="base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lang="en-US" sz="2400" b="0" i="0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ＭＳ Ｐゴシック" charset="0"/>
                    <a:cs typeface="Arial" pitchFamily="34" charset="0"/>
                  </a:defRPr>
                </a:lvl4pPr>
                <a:lvl5pPr marL="1371600" indent="0" algn="l" rtl="0" eaLnBrk="1" fontAlgn="base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FontTx/>
                  <a:buNone/>
                  <a:defRPr lang="en-US" sz="2400" b="0" i="0" kern="1200" spc="-1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ＭＳ Ｐゴシック" charset="0"/>
                    <a:cs typeface="Arial" pitchFamily="34" charset="0"/>
                  </a:defRPr>
                </a:lvl5pPr>
                <a:lvl6pPr marL="619125" indent="-228600" algn="l" defTabSz="457200" rtl="0" eaLnBrk="1" latinLnBrk="0" hangingPunct="1">
                  <a:lnSpc>
                    <a:spcPts val="2400"/>
                  </a:lnSpc>
                  <a:spcBef>
                    <a:spcPts val="400"/>
                  </a:spcBef>
                  <a:spcAft>
                    <a:spcPts val="0"/>
                  </a:spcAft>
                  <a:buFont typeface="Arial" panose="020B0604020202020204" pitchFamily="34" charset="0"/>
                  <a:buChar char="-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876300" indent="-228600" algn="l" defTabSz="457200" rtl="0" eaLnBrk="1" latinLnBrk="0" hangingPunct="1">
                  <a:lnSpc>
                    <a:spcPts val="2400"/>
                  </a:lnSpc>
                  <a:spcBef>
                    <a:spcPts val="400"/>
                  </a:spcBef>
                  <a:spcAft>
                    <a:spcPts val="0"/>
                  </a:spcAft>
                  <a:buFont typeface="Arial" panose="020B0604020202020204" pitchFamily="34" charset="0"/>
                  <a:buChar char="◦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800" dirty="0"/>
                  <a:t>Selected data from ORION-1 dose finding study</a:t>
                </a:r>
                <a:endParaRPr lang="en-US" sz="1800" baseline="30000" dirty="0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22233" b="21290"/>
              <a:stretch/>
            </p:blipFill>
            <p:spPr>
              <a:xfrm rot="5400000">
                <a:off x="7088553" y="1349681"/>
                <a:ext cx="3207890" cy="4714129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10912927" y="2753711"/>
                <a:ext cx="763013" cy="336331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00" dirty="0">
                    <a:solidFill>
                      <a:srgbClr val="FF9933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placebo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912927" y="3526496"/>
                <a:ext cx="763013" cy="336331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00" dirty="0">
                    <a:solidFill>
                      <a:srgbClr val="99CC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 mg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0912927" y="3871789"/>
                <a:ext cx="763013" cy="336331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2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200 mg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0912927" y="4168497"/>
                <a:ext cx="908346" cy="336331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300 mg</a:t>
                </a: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7130716" y="2867526"/>
                <a:ext cx="3737810" cy="240632"/>
              </a:xfrm>
              <a:custGeom>
                <a:avLst/>
                <a:gdLst>
                  <a:gd name="connsiteX0" fmla="*/ 0 w 3737810"/>
                  <a:gd name="connsiteY0" fmla="*/ 56148 h 240632"/>
                  <a:gd name="connsiteX1" fmla="*/ 224589 w 3737810"/>
                  <a:gd name="connsiteY1" fmla="*/ 32085 h 240632"/>
                  <a:gd name="connsiteX2" fmla="*/ 469231 w 3737810"/>
                  <a:gd name="connsiteY2" fmla="*/ 152400 h 240632"/>
                  <a:gd name="connsiteX3" fmla="*/ 950495 w 3737810"/>
                  <a:gd name="connsiteY3" fmla="*/ 80211 h 240632"/>
                  <a:gd name="connsiteX4" fmla="*/ 1407695 w 3737810"/>
                  <a:gd name="connsiteY4" fmla="*/ 36095 h 240632"/>
                  <a:gd name="connsiteX5" fmla="*/ 1868905 w 3737810"/>
                  <a:gd name="connsiteY5" fmla="*/ 32085 h 240632"/>
                  <a:gd name="connsiteX6" fmla="*/ 2350168 w 3737810"/>
                  <a:gd name="connsiteY6" fmla="*/ 72190 h 240632"/>
                  <a:gd name="connsiteX7" fmla="*/ 2799347 w 3737810"/>
                  <a:gd name="connsiteY7" fmla="*/ 0 h 240632"/>
                  <a:gd name="connsiteX8" fmla="*/ 3268579 w 3737810"/>
                  <a:gd name="connsiteY8" fmla="*/ 20053 h 240632"/>
                  <a:gd name="connsiteX9" fmla="*/ 3737810 w 3737810"/>
                  <a:gd name="connsiteY9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37810" h="240632">
                    <a:moveTo>
                      <a:pt x="0" y="56148"/>
                    </a:moveTo>
                    <a:lnTo>
                      <a:pt x="224589" y="32085"/>
                    </a:lnTo>
                    <a:lnTo>
                      <a:pt x="469231" y="152400"/>
                    </a:lnTo>
                    <a:lnTo>
                      <a:pt x="950495" y="80211"/>
                    </a:lnTo>
                    <a:lnTo>
                      <a:pt x="1407695" y="36095"/>
                    </a:lnTo>
                    <a:lnTo>
                      <a:pt x="1868905" y="32085"/>
                    </a:lnTo>
                    <a:lnTo>
                      <a:pt x="2350168" y="72190"/>
                    </a:lnTo>
                    <a:lnTo>
                      <a:pt x="2799347" y="0"/>
                    </a:lnTo>
                    <a:lnTo>
                      <a:pt x="3268579" y="20053"/>
                    </a:lnTo>
                    <a:lnTo>
                      <a:pt x="3737810" y="240632"/>
                    </a:lnTo>
                  </a:path>
                </a:pathLst>
              </a:custGeom>
              <a:noFill/>
              <a:ln w="57150" cap="rnd">
                <a:solidFill>
                  <a:srgbClr val="FF993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7126705" y="2927684"/>
                <a:ext cx="3749842" cy="1223211"/>
              </a:xfrm>
              <a:custGeom>
                <a:avLst/>
                <a:gdLst>
                  <a:gd name="connsiteX0" fmla="*/ 0 w 3749842"/>
                  <a:gd name="connsiteY0" fmla="*/ 0 h 1223211"/>
                  <a:gd name="connsiteX1" fmla="*/ 232611 w 3749842"/>
                  <a:gd name="connsiteY1" fmla="*/ 786063 h 1223211"/>
                  <a:gd name="connsiteX2" fmla="*/ 477253 w 3749842"/>
                  <a:gd name="connsiteY2" fmla="*/ 1090863 h 1223211"/>
                  <a:gd name="connsiteX3" fmla="*/ 1411706 w 3749842"/>
                  <a:gd name="connsiteY3" fmla="*/ 998621 h 1223211"/>
                  <a:gd name="connsiteX4" fmla="*/ 1872916 w 3749842"/>
                  <a:gd name="connsiteY4" fmla="*/ 1223211 h 1223211"/>
                  <a:gd name="connsiteX5" fmla="*/ 2346158 w 3749842"/>
                  <a:gd name="connsiteY5" fmla="*/ 1183105 h 1223211"/>
                  <a:gd name="connsiteX6" fmla="*/ 3272590 w 3749842"/>
                  <a:gd name="connsiteY6" fmla="*/ 922421 h 1223211"/>
                  <a:gd name="connsiteX7" fmla="*/ 3749842 w 3749842"/>
                  <a:gd name="connsiteY7" fmla="*/ 790074 h 1223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49842" h="1223211">
                    <a:moveTo>
                      <a:pt x="0" y="0"/>
                    </a:moveTo>
                    <a:lnTo>
                      <a:pt x="232611" y="786063"/>
                    </a:lnTo>
                    <a:lnTo>
                      <a:pt x="477253" y="1090863"/>
                    </a:lnTo>
                    <a:lnTo>
                      <a:pt x="1411706" y="998621"/>
                    </a:lnTo>
                    <a:lnTo>
                      <a:pt x="1872916" y="1223211"/>
                    </a:lnTo>
                    <a:lnTo>
                      <a:pt x="2346158" y="1183105"/>
                    </a:lnTo>
                    <a:lnTo>
                      <a:pt x="3272590" y="922421"/>
                    </a:lnTo>
                    <a:lnTo>
                      <a:pt x="3749842" y="790074"/>
                    </a:lnTo>
                  </a:path>
                </a:pathLst>
              </a:custGeom>
              <a:noFill/>
              <a:ln w="57150" cap="rnd">
                <a:solidFill>
                  <a:srgbClr val="99CC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7134726" y="2927684"/>
                <a:ext cx="3745832" cy="1459831"/>
              </a:xfrm>
              <a:custGeom>
                <a:avLst/>
                <a:gdLst>
                  <a:gd name="connsiteX0" fmla="*/ 0 w 3745832"/>
                  <a:gd name="connsiteY0" fmla="*/ 0 h 1459831"/>
                  <a:gd name="connsiteX1" fmla="*/ 220579 w 3745832"/>
                  <a:gd name="connsiteY1" fmla="*/ 986589 h 1459831"/>
                  <a:gd name="connsiteX2" fmla="*/ 473242 w 3745832"/>
                  <a:gd name="connsiteY2" fmla="*/ 1315452 h 1459831"/>
                  <a:gd name="connsiteX3" fmla="*/ 934453 w 3745832"/>
                  <a:gd name="connsiteY3" fmla="*/ 1311442 h 1459831"/>
                  <a:gd name="connsiteX4" fmla="*/ 1403685 w 3745832"/>
                  <a:gd name="connsiteY4" fmla="*/ 1263316 h 1459831"/>
                  <a:gd name="connsiteX5" fmla="*/ 1864895 w 3745832"/>
                  <a:gd name="connsiteY5" fmla="*/ 1459831 h 1459831"/>
                  <a:gd name="connsiteX6" fmla="*/ 2346158 w 3745832"/>
                  <a:gd name="connsiteY6" fmla="*/ 1431758 h 1459831"/>
                  <a:gd name="connsiteX7" fmla="*/ 2803358 w 3745832"/>
                  <a:gd name="connsiteY7" fmla="*/ 1315452 h 1459831"/>
                  <a:gd name="connsiteX8" fmla="*/ 3256548 w 3745832"/>
                  <a:gd name="connsiteY8" fmla="*/ 1259305 h 1459831"/>
                  <a:gd name="connsiteX9" fmla="*/ 3745832 w 3745832"/>
                  <a:gd name="connsiteY9" fmla="*/ 1179094 h 145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45832" h="1459831">
                    <a:moveTo>
                      <a:pt x="0" y="0"/>
                    </a:moveTo>
                    <a:lnTo>
                      <a:pt x="220579" y="986589"/>
                    </a:lnTo>
                    <a:lnTo>
                      <a:pt x="473242" y="1315452"/>
                    </a:lnTo>
                    <a:lnTo>
                      <a:pt x="934453" y="1311442"/>
                    </a:lnTo>
                    <a:lnTo>
                      <a:pt x="1403685" y="1263316"/>
                    </a:lnTo>
                    <a:lnTo>
                      <a:pt x="1864895" y="1459831"/>
                    </a:lnTo>
                    <a:lnTo>
                      <a:pt x="2346158" y="1431758"/>
                    </a:lnTo>
                    <a:lnTo>
                      <a:pt x="2803358" y="1315452"/>
                    </a:lnTo>
                    <a:lnTo>
                      <a:pt x="3256548" y="1259305"/>
                    </a:lnTo>
                    <a:lnTo>
                      <a:pt x="3745832" y="1179094"/>
                    </a:lnTo>
                  </a:path>
                </a:pathLst>
              </a:custGeom>
              <a:noFill/>
              <a:ln w="57150" cap="rnd">
                <a:solidFill>
                  <a:srgbClr val="0070C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130716" y="2935707"/>
                <a:ext cx="3729789" cy="1628273"/>
              </a:xfrm>
              <a:custGeom>
                <a:avLst/>
                <a:gdLst>
                  <a:gd name="connsiteX0" fmla="*/ 0 w 3729789"/>
                  <a:gd name="connsiteY0" fmla="*/ 0 h 1628273"/>
                  <a:gd name="connsiteX1" fmla="*/ 224589 w 3729789"/>
                  <a:gd name="connsiteY1" fmla="*/ 1163052 h 1628273"/>
                  <a:gd name="connsiteX2" fmla="*/ 473242 w 3729789"/>
                  <a:gd name="connsiteY2" fmla="*/ 1467852 h 1628273"/>
                  <a:gd name="connsiteX3" fmla="*/ 946484 w 3729789"/>
                  <a:gd name="connsiteY3" fmla="*/ 1511968 h 1628273"/>
                  <a:gd name="connsiteX4" fmla="*/ 1415716 w 3729789"/>
                  <a:gd name="connsiteY4" fmla="*/ 1279358 h 1628273"/>
                  <a:gd name="connsiteX5" fmla="*/ 1876926 w 3729789"/>
                  <a:gd name="connsiteY5" fmla="*/ 1616242 h 1628273"/>
                  <a:gd name="connsiteX6" fmla="*/ 2338137 w 3729789"/>
                  <a:gd name="connsiteY6" fmla="*/ 1628273 h 1628273"/>
                  <a:gd name="connsiteX7" fmla="*/ 3268579 w 3729789"/>
                  <a:gd name="connsiteY7" fmla="*/ 1495926 h 1628273"/>
                  <a:gd name="connsiteX8" fmla="*/ 3729789 w 3729789"/>
                  <a:gd name="connsiteY8" fmla="*/ 1399673 h 1628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29789" h="1628273">
                    <a:moveTo>
                      <a:pt x="0" y="0"/>
                    </a:moveTo>
                    <a:lnTo>
                      <a:pt x="224589" y="1163052"/>
                    </a:lnTo>
                    <a:lnTo>
                      <a:pt x="473242" y="1467852"/>
                    </a:lnTo>
                    <a:lnTo>
                      <a:pt x="946484" y="1511968"/>
                    </a:lnTo>
                    <a:lnTo>
                      <a:pt x="1415716" y="1279358"/>
                    </a:lnTo>
                    <a:lnTo>
                      <a:pt x="1876926" y="1616242"/>
                    </a:lnTo>
                    <a:lnTo>
                      <a:pt x="2338137" y="1628273"/>
                    </a:lnTo>
                    <a:lnTo>
                      <a:pt x="3268579" y="1495926"/>
                    </a:lnTo>
                    <a:lnTo>
                      <a:pt x="3729789" y="1399673"/>
                    </a:lnTo>
                  </a:path>
                </a:pathLst>
              </a:custGeom>
              <a:noFill/>
              <a:ln w="57150" cap="rnd">
                <a:solidFill>
                  <a:srgbClr val="7030A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7126705" y="2342271"/>
              <a:ext cx="0" cy="2426677"/>
            </a:xfrm>
            <a:prstGeom prst="line">
              <a:avLst/>
            </a:prstGeom>
            <a:ln w="38100" cap="rnd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8979538" y="2809440"/>
              <a:ext cx="0" cy="3794760"/>
            </a:xfrm>
            <a:prstGeom prst="line">
              <a:avLst/>
            </a:prstGeom>
            <a:ln w="38100" cap="rnd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455613" y="6182386"/>
            <a:ext cx="5654242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Fitzgerald et </a:t>
            </a: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al. </a:t>
            </a:r>
            <a:r>
              <a:rPr lang="en-US" sz="14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N </a:t>
            </a:r>
            <a:r>
              <a:rPr lang="en-US" sz="1400" spc="-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 J Med. 2016;376:41-51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Ray et al. N </a:t>
            </a:r>
            <a:r>
              <a:rPr lang="en-US" sz="1400" spc="-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Engl</a:t>
            </a: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 J Med 2017; 376: 1430-40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Kastelein personal communication at NLA Annual Meeting, Miami, May 2019 </a:t>
            </a:r>
          </a:p>
        </p:txBody>
      </p:sp>
      <p:pic>
        <p:nvPicPr>
          <p:cNvPr id="29" name="Picture 2" descr="Image result for NEJM logo transparen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" t="22308" r="6008" b="19413"/>
          <a:stretch/>
        </p:blipFill>
        <p:spPr bwMode="auto">
          <a:xfrm>
            <a:off x="8890503" y="5441825"/>
            <a:ext cx="2771425" cy="49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43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909" y="257339"/>
            <a:ext cx="10857761" cy="885661"/>
          </a:xfrm>
        </p:spPr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Objectives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E</a:t>
            </a: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fficacy </a:t>
            </a: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and safety over 18 months in subjects with HeFH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94727"/>
              </p:ext>
            </p:extLst>
          </p:nvPr>
        </p:nvGraphicFramePr>
        <p:xfrm>
          <a:off x="455613" y="1619867"/>
          <a:ext cx="11277600" cy="4120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3749">
                  <a:extLst>
                    <a:ext uri="{9D8B030D-6E8A-4147-A177-3AD203B41FA5}">
                      <a16:colId xmlns:a16="http://schemas.microsoft.com/office/drawing/2014/main" xmlns="" val="1785022243"/>
                    </a:ext>
                  </a:extLst>
                </a:gridCol>
                <a:gridCol w="905347">
                  <a:extLst>
                    <a:ext uri="{9D8B030D-6E8A-4147-A177-3AD203B41FA5}">
                      <a16:colId xmlns:a16="http://schemas.microsoft.com/office/drawing/2014/main" xmlns="" val="3939382982"/>
                    </a:ext>
                  </a:extLst>
                </a:gridCol>
                <a:gridCol w="5178504">
                  <a:extLst>
                    <a:ext uri="{9D8B030D-6E8A-4147-A177-3AD203B41FA5}">
                      <a16:colId xmlns:a16="http://schemas.microsoft.com/office/drawing/2014/main" xmlns="" val="40379761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Study endpoints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297965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1.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Effectiveness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2.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Safety and tolerability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580888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Primary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2400" b="1" i="1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Treatment emergent adverse events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54480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228600" marR="0" lvl="1" indent="-2286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Percent LDL-C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  <a:sym typeface="Wingdings 3" panose="05040102010807070707" pitchFamily="18" charset="2"/>
                        </a:rPr>
                        <a:t> change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vs.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 placebo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Laboratory parameters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705863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257300" lvl="2" indent="-34290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Font typeface="Arial" panose="020B0604020202020204" pitchFamily="34" charset="0"/>
                        <a:buChar char="─"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At day 510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57300" lvl="2" indent="-34290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Font typeface="Arial" panose="020B0604020202020204" pitchFamily="34" charset="0"/>
                        <a:buChar char="─"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7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506768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257300" marR="0" lvl="2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─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Average over days 90 – 540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57300" marR="0" lvl="2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─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59395172"/>
                  </a:ext>
                </a:extLst>
              </a:tr>
              <a:tr h="4624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1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Secondary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1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kern="1200" spc="-100" baseline="0" dirty="0">
                          <a:solidFill>
                            <a:srgbClr val="0070C0"/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3. </a:t>
                      </a: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Exploratory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416452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1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LDL-C change over time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Treatment response by FH genotype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656776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1" indent="-3429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90513" algn="l"/>
                        </a:tabLst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Changes in PCSK9 and other lipids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7063" marR="0" lvl="1" indent="-1698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E58C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081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99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21603"/>
              </p:ext>
            </p:extLst>
          </p:nvPr>
        </p:nvGraphicFramePr>
        <p:xfrm>
          <a:off x="455613" y="1619865"/>
          <a:ext cx="11391370" cy="4552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3625">
                  <a:extLst>
                    <a:ext uri="{9D8B030D-6E8A-4147-A177-3AD203B41FA5}">
                      <a16:colId xmlns:a16="http://schemas.microsoft.com/office/drawing/2014/main" xmlns="" val="1785022243"/>
                    </a:ext>
                  </a:extLst>
                </a:gridCol>
                <a:gridCol w="463463">
                  <a:extLst>
                    <a:ext uri="{9D8B030D-6E8A-4147-A177-3AD203B41FA5}">
                      <a16:colId xmlns:a16="http://schemas.microsoft.com/office/drawing/2014/main" xmlns="" val="4037976183"/>
                    </a:ext>
                  </a:extLst>
                </a:gridCol>
                <a:gridCol w="5734282">
                  <a:extLst>
                    <a:ext uri="{9D8B030D-6E8A-4147-A177-3AD203B41FA5}">
                      <a16:colId xmlns:a16="http://schemas.microsoft.com/office/drawing/2014/main" xmlns="" val="4157769496"/>
                    </a:ext>
                  </a:extLst>
                </a:gridCol>
              </a:tblGrid>
              <a:tr h="501309">
                <a:tc>
                  <a:txBody>
                    <a:bodyPr/>
                    <a:lstStyle/>
                    <a:p>
                      <a:pPr marL="1588" indent="0" algn="l" rtl="0" eaLnBrk="1" fontAlgn="base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Inclusion criteria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1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1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ＭＳ Ｐゴシック" charset="0"/>
                          <a:cs typeface="Arial" pitchFamily="34" charset="0"/>
                        </a:rPr>
                        <a:t>Exclusion criteria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5067685"/>
                  </a:ext>
                </a:extLst>
              </a:tr>
              <a:tr h="578432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Age ≥18 years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Prior (90d) </a:t>
                      </a: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or planned use of PCSK9 mAbs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E58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1645275"/>
                  </a:ext>
                </a:extLst>
              </a:tr>
              <a:tr h="501309">
                <a:tc rowSpan="2"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HeFH diagnosed by genetic testing and/or Simon Broome criteria</a:t>
                      </a:r>
                      <a:r>
                        <a:rPr lang="en-US" sz="2400" b="0" i="0" kern="1200" spc="-100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MACE within 3 months of randomization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5287174"/>
                  </a:ext>
                </a:extLst>
              </a:tr>
              <a:tr h="501309">
                <a:tc vMerge="1">
                  <a:txBody>
                    <a:bodyPr/>
                    <a:lstStyle/>
                    <a:p>
                      <a:pPr marL="2338388" marR="0" lvl="0" indent="-23368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228600" marR="4572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NYHA class III-IV HF ─ or LVEF 30%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6063486"/>
                  </a:ext>
                </a:extLst>
              </a:tr>
              <a:tr h="489120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LDL-C ≥100 mg/dL (2.6 mmol/L)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Uncontrolled severe hypertension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00293443"/>
                  </a:ext>
                </a:extLst>
              </a:tr>
              <a:tr h="476931">
                <a:tc>
                  <a:txBody>
                    <a:bodyPr/>
                    <a:lstStyle/>
                    <a:p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Stable on a low-fat diet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Severe concomitant non CV disease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5123077"/>
                  </a:ext>
                </a:extLst>
              </a:tr>
              <a:tr h="5013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Maximally tolerated statin doses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541463" algn="l"/>
                        </a:tabLst>
                        <a:defRPr/>
                      </a:pPr>
                      <a:r>
                        <a:rPr lang="en-US" sz="2400" b="0" i="0" kern="1200" spc="-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Fasting </a:t>
                      </a: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TG &gt;400 mg/mL (4.52 mmol/L)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395636"/>
                  </a:ext>
                </a:extLst>
              </a:tr>
              <a:tr h="5013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Ezetimibe allowed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541463" algn="l"/>
                        </a:tabLst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Pregnant, nursing or without contraception</a:t>
                      </a: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1743040"/>
                  </a:ext>
                </a:extLst>
              </a:tr>
              <a:tr h="501309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kern="1200" spc="-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ＭＳ Ｐゴシック" charset="0"/>
                          <a:cs typeface="Arial" pitchFamily="34" charset="0"/>
                        </a:rPr>
                        <a:t>Informed consent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b="0" i="0" kern="1200" spc="-1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1623757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Patient entry </a:t>
            </a:r>
            <a:r>
              <a:rPr lang="en-US" dirty="0">
                <a:solidFill>
                  <a:srgbClr val="072C62"/>
                </a:solidFill>
              </a:rPr>
              <a:t>criteria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ACCBF9">
                    <a:lumMod val="50000"/>
                  </a:srgbClr>
                </a:solidFill>
              </a:rPr>
              <a:t>Heterozygous FH diagnosed by genotype or phenotype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5613" y="6201012"/>
            <a:ext cx="5623358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b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1. BMJ</a:t>
            </a:r>
            <a:r>
              <a:rPr lang="en-US" sz="14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. </a:t>
            </a:r>
            <a:r>
              <a:rPr lang="en-US" sz="1400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</a:rPr>
              <a:t>1991; 303: 893–896.</a:t>
            </a:r>
            <a:endParaRPr lang="en-US" sz="1400" spc="-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8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455613" y="2148374"/>
            <a:ext cx="11262158" cy="40157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en-US" sz="1200" spc="-1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Study design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>
                <a:solidFill>
                  <a:srgbClr val="ACCBF9">
                    <a:lumMod val="50000"/>
                  </a:srgbClr>
                </a:solidFill>
              </a:rPr>
              <a:t>Eighteen months treatment and observation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70262" y="1620838"/>
            <a:ext cx="11718564" cy="369887"/>
          </a:xfrm>
        </p:spPr>
        <p:txBody>
          <a:bodyPr/>
          <a:lstStyle/>
          <a:p>
            <a:r>
              <a:rPr lang="en-US" dirty="0">
                <a:latin typeface="+mn-lt"/>
              </a:rPr>
              <a:t>Randomized 1:1 inclisiran 300 mg </a:t>
            </a:r>
            <a:r>
              <a:rPr lang="en-US" i="1" dirty="0">
                <a:latin typeface="+mn-lt"/>
              </a:rPr>
              <a:t>vs.</a:t>
            </a:r>
            <a:r>
              <a:rPr lang="en-US" dirty="0">
                <a:latin typeface="+mn-lt"/>
              </a:rPr>
              <a:t> placebo – with maximally tolerated </a:t>
            </a:r>
            <a:r>
              <a:rPr lang="en-US" dirty="0" smtClean="0">
                <a:latin typeface="+mn-lt"/>
              </a:rPr>
              <a:t>statins</a:t>
            </a:r>
            <a:endParaRPr lang="en-US" dirty="0">
              <a:latin typeface="+mn-lt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1993755" y="3775536"/>
            <a:ext cx="8014741" cy="13846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59375" y="3027513"/>
            <a:ext cx="1412744" cy="147124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Screening</a:t>
            </a:r>
          </a:p>
          <a:p>
            <a:pPr algn="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Day -14 to -1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008497" y="3027513"/>
            <a:ext cx="1578134" cy="147124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End of Study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Day 540 (</a:t>
            </a: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V9</a:t>
            </a: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90 days post last dose</a:t>
            </a:r>
          </a:p>
        </p:txBody>
      </p:sp>
      <p:cxnSp>
        <p:nvCxnSpPr>
          <p:cNvPr id="120" name="Straight Connector 119"/>
          <p:cNvCxnSpPr/>
          <p:nvPr/>
        </p:nvCxnSpPr>
        <p:spPr>
          <a:xfrm>
            <a:off x="4763925" y="3652522"/>
            <a:ext cx="0" cy="259873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383085" y="3054434"/>
            <a:ext cx="769441" cy="4985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V4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Day 150</a:t>
            </a:r>
          </a:p>
        </p:txBody>
      </p:sp>
      <p:cxnSp>
        <p:nvCxnSpPr>
          <p:cNvPr id="117" name="Straight Connector 116"/>
          <p:cNvCxnSpPr/>
          <p:nvPr/>
        </p:nvCxnSpPr>
        <p:spPr>
          <a:xfrm>
            <a:off x="7216698" y="3652522"/>
            <a:ext cx="0" cy="259873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833444" y="3054434"/>
            <a:ext cx="769441" cy="4985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V6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Day 330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9454317" y="3652522"/>
            <a:ext cx="0" cy="259873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9072240" y="3054434"/>
            <a:ext cx="769441" cy="4985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V8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Day 510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3166980" y="3652522"/>
            <a:ext cx="0" cy="259873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843125" y="3054434"/>
            <a:ext cx="654025" cy="4985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V2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Day 30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59374" y="4815930"/>
            <a:ext cx="1412745" cy="84023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r">
              <a:lnSpc>
                <a:spcPct val="90000"/>
              </a:lnSpc>
            </a:pP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Study </a:t>
            </a:r>
          </a:p>
          <a:p>
            <a:pPr lvl="0" algn="r">
              <a:lnSpc>
                <a:spcPct val="90000"/>
              </a:lnSpc>
            </a:pPr>
            <a:r>
              <a:rPr lang="en-US" b="1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assessments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2587945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166732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3968730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761296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6389905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7211688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8643979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9446916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10043786" y="4586991"/>
            <a:ext cx="0" cy="54864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972119" y="5121845"/>
            <a:ext cx="8071667" cy="1378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Isosceles Triangle 96"/>
          <p:cNvSpPr/>
          <p:nvPr/>
        </p:nvSpPr>
        <p:spPr>
          <a:xfrm>
            <a:off x="8462669" y="3629801"/>
            <a:ext cx="375025" cy="305316"/>
          </a:xfrm>
          <a:prstGeom prst="triangle">
            <a:avLst/>
          </a:prstGeom>
          <a:solidFill>
            <a:srgbClr val="0E58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100" spc="-1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268727" y="3054434"/>
            <a:ext cx="769441" cy="4985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rgbClr val="0E58C4"/>
                </a:solidFill>
                <a:latin typeface="+mn-lt"/>
              </a:rPr>
              <a:t>V7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rgbClr val="0E58C4"/>
                </a:solidFill>
                <a:latin typeface="+mn-lt"/>
              </a:rPr>
              <a:t>Day 450</a:t>
            </a:r>
          </a:p>
        </p:txBody>
      </p:sp>
      <p:pic>
        <p:nvPicPr>
          <p:cNvPr id="99" name="Picture 98"/>
          <p:cNvPicPr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979" y="2330565"/>
            <a:ext cx="457200" cy="548640"/>
          </a:xfrm>
          <a:prstGeom prst="rect">
            <a:avLst/>
          </a:prstGeom>
        </p:spPr>
      </p:pic>
      <p:sp>
        <p:nvSpPr>
          <p:cNvPr id="93" name="Isosceles Triangle 92"/>
          <p:cNvSpPr/>
          <p:nvPr/>
        </p:nvSpPr>
        <p:spPr>
          <a:xfrm>
            <a:off x="6206213" y="3629801"/>
            <a:ext cx="375025" cy="305316"/>
          </a:xfrm>
          <a:prstGeom prst="triangle">
            <a:avLst/>
          </a:prstGeom>
          <a:solidFill>
            <a:srgbClr val="0E58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100" spc="-100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08053" y="3054434"/>
            <a:ext cx="769441" cy="4985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rgbClr val="0E58C4"/>
                </a:solidFill>
                <a:latin typeface="+mn-lt"/>
              </a:rPr>
              <a:t>V5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rgbClr val="0E58C4"/>
                </a:solidFill>
                <a:latin typeface="+mn-lt"/>
              </a:rPr>
              <a:t>Day 270</a:t>
            </a:r>
          </a:p>
        </p:txBody>
      </p:sp>
      <p:pic>
        <p:nvPicPr>
          <p:cNvPr id="95" name="Picture 94"/>
          <p:cNvPicPr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271" y="2330565"/>
            <a:ext cx="457200" cy="548640"/>
          </a:xfrm>
          <a:prstGeom prst="rect">
            <a:avLst/>
          </a:prstGeom>
        </p:spPr>
      </p:pic>
      <p:sp>
        <p:nvSpPr>
          <p:cNvPr id="89" name="Isosceles Triangle 88"/>
          <p:cNvSpPr/>
          <p:nvPr/>
        </p:nvSpPr>
        <p:spPr>
          <a:xfrm>
            <a:off x="3782657" y="3629801"/>
            <a:ext cx="375025" cy="305316"/>
          </a:xfrm>
          <a:prstGeom prst="triangle">
            <a:avLst/>
          </a:prstGeom>
          <a:solidFill>
            <a:srgbClr val="0E58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100" spc="-10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46511" y="3054434"/>
            <a:ext cx="654025" cy="4985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rgbClr val="0E58C4"/>
                </a:solidFill>
                <a:latin typeface="+mn-lt"/>
              </a:rPr>
              <a:t>V3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rgbClr val="0E58C4"/>
                </a:solidFill>
                <a:latin typeface="+mn-lt"/>
              </a:rPr>
              <a:t>Day 90</a:t>
            </a:r>
          </a:p>
        </p:txBody>
      </p:sp>
      <p:pic>
        <p:nvPicPr>
          <p:cNvPr id="91" name="Picture 90"/>
          <p:cNvPicPr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867" y="2330565"/>
            <a:ext cx="457200" cy="548640"/>
          </a:xfrm>
          <a:prstGeom prst="rect">
            <a:avLst/>
          </a:prstGeom>
        </p:spPr>
      </p:pic>
      <p:sp>
        <p:nvSpPr>
          <p:cNvPr id="85" name="Isosceles Triangle 84"/>
          <p:cNvSpPr/>
          <p:nvPr/>
        </p:nvSpPr>
        <p:spPr>
          <a:xfrm>
            <a:off x="2399490" y="3629801"/>
            <a:ext cx="375025" cy="305316"/>
          </a:xfrm>
          <a:prstGeom prst="triangle">
            <a:avLst/>
          </a:prstGeom>
          <a:solidFill>
            <a:srgbClr val="0E58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100" spc="-1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31794" y="3054434"/>
            <a:ext cx="585738" cy="4985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spc="-100" dirty="0">
                <a:solidFill>
                  <a:srgbClr val="0E58C4"/>
                </a:solidFill>
                <a:latin typeface="+mn-lt"/>
              </a:rPr>
              <a:t>Visit 1</a:t>
            </a:r>
          </a:p>
          <a:p>
            <a:pPr algn="ctr">
              <a:lnSpc>
                <a:spcPct val="90000"/>
              </a:lnSpc>
            </a:pPr>
            <a:r>
              <a:rPr lang="en-US" spc="-100" dirty="0">
                <a:solidFill>
                  <a:srgbClr val="0E58C4"/>
                </a:solidFill>
                <a:latin typeface="+mn-lt"/>
              </a:rPr>
              <a:t>Day 1</a:t>
            </a:r>
          </a:p>
        </p:txBody>
      </p:sp>
      <p:pic>
        <p:nvPicPr>
          <p:cNvPr id="87" name="Picture 86"/>
          <p:cNvPicPr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714" y="2330565"/>
            <a:ext cx="4572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6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4431983"/>
          </a:xfrm>
        </p:spPr>
        <p:txBody>
          <a:bodyPr/>
          <a:lstStyle/>
          <a:p>
            <a:r>
              <a:rPr lang="en-US" dirty="0" smtClean="0"/>
              <a:t>For subjects who consented </a:t>
            </a:r>
            <a:r>
              <a:rPr lang="en-US" dirty="0"/>
              <a:t>to participate in the genetic </a:t>
            </a:r>
            <a:r>
              <a:rPr lang="en-US" dirty="0" smtClean="0"/>
              <a:t>sub-analysis</a:t>
            </a:r>
          </a:p>
          <a:p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/>
              <a:t>generation </a:t>
            </a:r>
            <a:r>
              <a:rPr lang="en-US" dirty="0" smtClean="0"/>
              <a:t>sequencing performed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oding </a:t>
            </a:r>
            <a:r>
              <a:rPr lang="en-US" dirty="0"/>
              <a:t>regions of </a:t>
            </a:r>
            <a:r>
              <a:rPr lang="en-US" dirty="0" smtClean="0"/>
              <a:t>LDLR (exons 1-18), APOB (1-29), PCSK9 (1-12), LDLRAP1 (1-9)</a:t>
            </a:r>
          </a:p>
          <a:p>
            <a:pPr lvl="1"/>
            <a:r>
              <a:rPr lang="en-US" dirty="0" smtClean="0"/>
              <a:t>Pair-end </a:t>
            </a:r>
            <a:r>
              <a:rPr lang="en-US" dirty="0"/>
              <a:t>DNA sequencing </a:t>
            </a:r>
            <a:r>
              <a:rPr lang="en-US" dirty="0" smtClean="0"/>
              <a:t>on </a:t>
            </a:r>
            <a:r>
              <a:rPr lang="en-US" dirty="0"/>
              <a:t>the Illumina </a:t>
            </a:r>
            <a:r>
              <a:rPr lang="en-US" dirty="0" err="1"/>
              <a:t>MiSeq</a:t>
            </a:r>
            <a:r>
              <a:rPr lang="en-US" dirty="0"/>
              <a:t> sequencing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2</a:t>
            </a:r>
            <a:r>
              <a:rPr lang="en-US" baseline="35000" dirty="0" smtClean="0"/>
              <a:t>o</a:t>
            </a:r>
            <a:r>
              <a:rPr lang="en-US" dirty="0" smtClean="0"/>
              <a:t> and 3</a:t>
            </a:r>
            <a:r>
              <a:rPr lang="en-US" baseline="35000" dirty="0" smtClean="0"/>
              <a:t>o</a:t>
            </a:r>
            <a:r>
              <a:rPr lang="en-US" dirty="0" smtClean="0"/>
              <a:t> analysis with commercial </a:t>
            </a:r>
            <a:r>
              <a:rPr lang="en-US" dirty="0"/>
              <a:t>bioinformatics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Variants aligned </a:t>
            </a:r>
            <a:r>
              <a:rPr lang="en-US" dirty="0"/>
              <a:t>to </a:t>
            </a:r>
            <a:r>
              <a:rPr lang="en-US" dirty="0" smtClean="0"/>
              <a:t>GRCh37/hg19 </a:t>
            </a:r>
            <a:r>
              <a:rPr lang="en-US" dirty="0"/>
              <a:t>reference </a:t>
            </a:r>
            <a:r>
              <a:rPr lang="en-US" dirty="0" smtClean="0"/>
              <a:t>genome; classified by current guidelines</a:t>
            </a:r>
            <a:r>
              <a:rPr lang="en-US" baseline="30000" dirty="0" smtClean="0"/>
              <a:t>1,2</a:t>
            </a:r>
          </a:p>
          <a:p>
            <a:endParaRPr lang="en-US" dirty="0" smtClean="0"/>
          </a:p>
          <a:p>
            <a:r>
              <a:rPr lang="en-US" dirty="0" smtClean="0"/>
              <a:t>LDLR variants grouped</a:t>
            </a:r>
          </a:p>
          <a:p>
            <a:pPr lvl="1"/>
            <a:r>
              <a:rPr lang="en-US" dirty="0" smtClean="0"/>
              <a:t>Pathogenic</a:t>
            </a:r>
          </a:p>
          <a:p>
            <a:pPr lvl="1"/>
            <a:r>
              <a:rPr lang="en-US" dirty="0" smtClean="0"/>
              <a:t>Likely pathogenic</a:t>
            </a:r>
          </a:p>
          <a:p>
            <a:pPr lvl="1"/>
            <a:r>
              <a:rPr lang="en-US" dirty="0" smtClean="0"/>
              <a:t>Uncertain significance</a:t>
            </a: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Genotyping</a:t>
            </a:r>
            <a:r>
              <a:rPr lang="en-US" dirty="0">
                <a:solidFill>
                  <a:srgbClr val="072C62"/>
                </a:solidFill>
              </a:rPr>
              <a:t/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0E58C4"/>
                </a:solidFill>
              </a:rPr>
              <a:t>Methods of genotyping met current standards</a:t>
            </a:r>
            <a:endParaRPr lang="en-US" sz="3200" dirty="0">
              <a:solidFill>
                <a:srgbClr val="0E58C4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1055" y="6187349"/>
            <a:ext cx="5166158" cy="529376"/>
          </a:xfrm>
          <a:solidFill>
            <a:schemeClr val="bg1"/>
          </a:solidFill>
        </p:spPr>
        <p:txBody>
          <a:bodyPr anchor="t"/>
          <a:lstStyle/>
          <a:p>
            <a:r>
              <a:rPr lang="en-US" sz="1400" dirty="0" smtClean="0"/>
              <a:t>Richards </a:t>
            </a:r>
            <a:r>
              <a:rPr lang="en-US" sz="1400" dirty="0"/>
              <a:t>S, et al. </a:t>
            </a:r>
            <a:r>
              <a:rPr lang="en-US" sz="1400" dirty="0" smtClean="0"/>
              <a:t>Genet </a:t>
            </a:r>
            <a:r>
              <a:rPr lang="en-US" sz="1400" dirty="0"/>
              <a:t>Med 2015;17(5):405-24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 err="1" smtClean="0"/>
              <a:t>Chora</a:t>
            </a:r>
            <a:r>
              <a:rPr lang="en-US" sz="1400" dirty="0" smtClean="0"/>
              <a:t> et al. Genet </a:t>
            </a:r>
            <a:r>
              <a:rPr lang="en-US" sz="1400" dirty="0"/>
              <a:t>Med 2018;20:591-598. </a:t>
            </a:r>
            <a:r>
              <a:rPr lang="en-US" sz="1400" dirty="0" err="1"/>
              <a:t>doi</a:t>
            </a:r>
            <a:r>
              <a:rPr lang="en-US" sz="1400" dirty="0"/>
              <a:t>: 10.1038/gim.2017.151 </a:t>
            </a:r>
          </a:p>
        </p:txBody>
      </p:sp>
    </p:spTree>
    <p:extLst>
      <p:ext uri="{BB962C8B-B14F-4D97-AF65-F5344CB8AC3E}">
        <p14:creationId xmlns:p14="http://schemas.microsoft.com/office/powerpoint/2010/main" val="317093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1055" y="1620984"/>
            <a:ext cx="11249890" cy="4062651"/>
          </a:xfrm>
        </p:spPr>
        <p:txBody>
          <a:bodyPr/>
          <a:lstStyle/>
          <a:p>
            <a:r>
              <a:rPr lang="en-US" dirty="0"/>
              <a:t>Sample size </a:t>
            </a:r>
            <a:r>
              <a:rPr lang="en-US" dirty="0" smtClean="0"/>
              <a:t>assumptions required 400 eligible patients</a:t>
            </a:r>
            <a:endParaRPr lang="en-US" dirty="0"/>
          </a:p>
          <a:p>
            <a:pPr lvl="1"/>
            <a:r>
              <a:rPr lang="en-US" dirty="0"/>
              <a:t>Mean LDL-C reduction will be no less than 30 mg/dL (SD 20 mg/dL) with 5% drop </a:t>
            </a:r>
            <a:r>
              <a:rPr lang="en-US" dirty="0" smtClean="0"/>
              <a:t>outs</a:t>
            </a:r>
            <a:endParaRPr lang="en-US" dirty="0"/>
          </a:p>
          <a:p>
            <a:pPr lvl="1"/>
            <a:r>
              <a:rPr lang="en-US" dirty="0"/>
              <a:t>&gt;90% power to detect 30% lowering of LDL-C level with one-sided </a:t>
            </a:r>
            <a:r>
              <a:rPr lang="en-US" dirty="0">
                <a:sym typeface="Symbol" panose="05050102010706020507" pitchFamily="18" charset="2"/>
              </a:rPr>
              <a:t> = </a:t>
            </a:r>
            <a:r>
              <a:rPr lang="en-US" dirty="0"/>
              <a:t>0.025</a:t>
            </a:r>
          </a:p>
          <a:p>
            <a:endParaRPr lang="en-US" dirty="0"/>
          </a:p>
          <a:p>
            <a:r>
              <a:rPr lang="en-US" dirty="0" smtClean="0"/>
              <a:t>Alpha spending controlled for co-primary and secondary efficacy endpoints</a:t>
            </a:r>
            <a:endParaRPr lang="en-US" dirty="0"/>
          </a:p>
          <a:p>
            <a:pPr lvl="1"/>
            <a:r>
              <a:rPr lang="en-US" dirty="0"/>
              <a:t>Family-wise type I error rate controlled using a sequential testing </a:t>
            </a:r>
            <a:r>
              <a:rPr lang="en-US" dirty="0" smtClean="0"/>
              <a:t>procedure</a:t>
            </a:r>
          </a:p>
          <a:p>
            <a:pPr lvl="1"/>
            <a:r>
              <a:rPr lang="en-US" dirty="0"/>
              <a:t>Hochberg procedure </a:t>
            </a:r>
            <a:r>
              <a:rPr lang="en-US" dirty="0" smtClean="0"/>
              <a:t>applied for secondary endpoints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marL="0" indent="-233362"/>
            <a:r>
              <a:rPr lang="en-US" dirty="0" smtClean="0"/>
              <a:t>Pre-specified </a:t>
            </a:r>
            <a:r>
              <a:rPr lang="en-US" dirty="0"/>
              <a:t>imputation </a:t>
            </a:r>
            <a:r>
              <a:rPr lang="en-US" dirty="0" smtClean="0"/>
              <a:t>methods used to </a:t>
            </a:r>
            <a:r>
              <a:rPr lang="en-US" dirty="0"/>
              <a:t>account for missing </a:t>
            </a:r>
            <a:r>
              <a:rPr lang="en-US" dirty="0" smtClean="0"/>
              <a:t>data</a:t>
            </a:r>
          </a:p>
          <a:p>
            <a:pPr marL="0" indent="-233362"/>
            <a:endParaRPr lang="en-US" dirty="0" smtClean="0"/>
          </a:p>
          <a:p>
            <a:pPr marL="0" indent="-233362"/>
            <a:r>
              <a:rPr lang="en-US" dirty="0"/>
              <a:t>P</a:t>
            </a:r>
            <a:r>
              <a:rPr lang="en-US" dirty="0" smtClean="0"/>
              <a:t>re-specified </a:t>
            </a:r>
            <a:r>
              <a:rPr lang="en-US" dirty="0"/>
              <a:t>sub-group </a:t>
            </a:r>
            <a:r>
              <a:rPr lang="en-US" dirty="0" smtClean="0"/>
              <a:t>analyses by FH genotype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72C62"/>
                </a:solidFill>
              </a:rPr>
              <a:t>ORION-9: </a:t>
            </a:r>
            <a:r>
              <a:rPr lang="en-US" dirty="0">
                <a:solidFill>
                  <a:srgbClr val="072C62"/>
                </a:solidFill>
              </a:rPr>
              <a:t>Statistical plan</a:t>
            </a:r>
            <a:br>
              <a:rPr lang="en-US" dirty="0">
                <a:solidFill>
                  <a:srgbClr val="072C62"/>
                </a:solidFill>
              </a:rPr>
            </a:br>
            <a:r>
              <a:rPr lang="en-US" sz="3200" dirty="0" smtClean="0">
                <a:solidFill>
                  <a:srgbClr val="0E58C4"/>
                </a:solidFill>
              </a:rPr>
              <a:t>Sample size sufficient and alpha spending controlled</a:t>
            </a:r>
            <a:endParaRPr lang="en-US" sz="3200" dirty="0">
              <a:solidFill>
                <a:srgbClr val="0E58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5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on Highlight Palette_161206">
  <a:themeElements>
    <a:clrScheme name="Orion Highlight Palette_161215">
      <a:dk1>
        <a:srgbClr val="000000"/>
      </a:dk1>
      <a:lt1>
        <a:srgbClr val="FFFFFF"/>
      </a:lt1>
      <a:dk2>
        <a:srgbClr val="141313"/>
      </a:dk2>
      <a:lt2>
        <a:srgbClr val="DCDCDC"/>
      </a:lt2>
      <a:accent1>
        <a:srgbClr val="0E58C4"/>
      </a:accent1>
      <a:accent2>
        <a:srgbClr val="072C62"/>
      </a:accent2>
      <a:accent3>
        <a:srgbClr val="0FA1B7"/>
      </a:accent3>
      <a:accent4>
        <a:srgbClr val="55B70F"/>
      </a:accent4>
      <a:accent5>
        <a:srgbClr val="660FB7"/>
      </a:accent5>
      <a:accent6>
        <a:srgbClr val="B70F8D"/>
      </a:accent6>
      <a:hlink>
        <a:srgbClr val="DA7F00"/>
      </a:hlink>
      <a:folHlink>
        <a:srgbClr val="4A66AC"/>
      </a:folHlink>
    </a:clrScheme>
    <a:fontScheme name="MDCO Arial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1200" dirty="0" smtClean="0">
            <a:solidFill>
              <a:schemeClr val="tx1"/>
            </a:solidFill>
            <a:latin typeface="NeueHaasGroteskDisp Pro Lt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lnSpc>
            <a:spcPct val="90000"/>
          </a:lnSpc>
          <a:defRPr sz="1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am1 xmlns="25a8982c-8c6d-4ce2-b7d8-e3d8b6bce725" xsi:nil="true"/>
    <Pos xmlns="25a8982c-8c6d-4ce2-b7d8-e3d8b6bce725">2</Pos>
    <DocumentSubType xmlns="25a8982c-8c6d-4ce2-b7d8-e3d8b6bce725" xsi:nil="true"/>
    <Description0 xmlns="25a8982c-8c6d-4ce2-b7d8-e3d8b6bce725" xsi:nil="true"/>
    <DocumentType xmlns="25a8982c-8c6d-4ce2-b7d8-e3d8b6bce725">Template</DocumentType>
    <Date xmlns="25a8982c-8c6d-4ce2-b7d8-e3d8b6bce725">2014-07-30T04:00:00+00:00</Da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EB03DB6541F45B613ECFC0A333F40" ma:contentTypeVersion="6" ma:contentTypeDescription="Create a new document." ma:contentTypeScope="" ma:versionID="2e0c8f11c0acbfdf8993a86818a8aad9">
  <xsd:schema xmlns:xsd="http://www.w3.org/2001/XMLSchema" xmlns:xs="http://www.w3.org/2001/XMLSchema" xmlns:p="http://schemas.microsoft.com/office/2006/metadata/properties" xmlns:ns2="25a8982c-8c6d-4ce2-b7d8-e3d8b6bce725" targetNamespace="http://schemas.microsoft.com/office/2006/metadata/properties" ma:root="true" ma:fieldsID="21e83cc84cdbfb1e8dc13c54fb0c6971" ns2:_="">
    <xsd:import namespace="25a8982c-8c6d-4ce2-b7d8-e3d8b6bce72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Pos" minOccurs="0"/>
                <xsd:element ref="ns2:Description0" minOccurs="0"/>
                <xsd:element ref="ns2:DocumentSubType" minOccurs="0"/>
                <xsd:element ref="ns2:Param1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8982c-8c6d-4ce2-b7d8-e3d8b6bce72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Type" ma:default="Other" ma:format="Dropdown" ma:internalName="DocumentType">
      <xsd:simpleType>
        <xsd:restriction base="dms:Choice">
          <xsd:enumeration value="Home Slider"/>
          <xsd:enumeration value="Material"/>
          <xsd:enumeration value="Guideline"/>
          <xsd:enumeration value="Template"/>
          <xsd:enumeration value="Logo"/>
          <xsd:enumeration value="Image"/>
          <xsd:enumeration value="Lead with Purpose"/>
          <xsd:enumeration value="Lead with Purpose - TOC"/>
          <xsd:enumeration value="Lead with Purpose - Presentation"/>
          <xsd:enumeration value="Lead with Purpose - Survey"/>
          <xsd:enumeration value="Resource"/>
          <xsd:enumeration value="Other"/>
        </xsd:restriction>
      </xsd:simpleType>
    </xsd:element>
    <xsd:element name="Pos" ma:index="9" nillable="true" ma:displayName="Pos" ma:decimals="0" ma:internalName="Pos">
      <xsd:simpleType>
        <xsd:restriction base="dms:Number"/>
      </xsd:simpleType>
    </xsd:element>
    <xsd:element name="Description0" ma:index="10" nillable="true" ma:displayName="Description" ma:internalName="Description0">
      <xsd:simpleType>
        <xsd:restriction base="dms:Note"/>
      </xsd:simpleType>
    </xsd:element>
    <xsd:element name="DocumentSubType" ma:index="11" nillable="true" ma:displayName="DocumentSubType" ma:format="Dropdown" ma:internalName="DocumentSubType">
      <xsd:simpleType>
        <xsd:restriction base="dms:Choice">
          <xsd:enumeration value="EPS"/>
          <xsd:enumeration value="PNG (Lg)"/>
          <xsd:enumeration value="PNG (Med)"/>
          <xsd:enumeration value="PNG (Sm)"/>
          <xsd:enumeration value="All (Zip)"/>
          <xsd:enumeration value="Press Releases"/>
          <xsd:enumeration value="Stationary"/>
        </xsd:restriction>
      </xsd:simpleType>
    </xsd:element>
    <xsd:element name="Param1" ma:index="12" nillable="true" ma:displayName="Param1" ma:internalName="Param1">
      <xsd:simpleType>
        <xsd:restriction base="dms:Text">
          <xsd:maxLength value="255"/>
        </xsd:restriction>
      </xsd:simpleType>
    </xsd:element>
    <xsd:element name="Date" ma:index="13" nillable="true" ma:displayName="Date" ma:default="[today]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7BC71F-7E6C-4A06-BBFC-6CD9D461DF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6CE3CF-26A1-493B-997E-9F6D27425764}">
  <ds:schemaRefs>
    <ds:schemaRef ds:uri="25a8982c-8c6d-4ce2-b7d8-e3d8b6bce725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630E847-68D2-4777-B7E8-016BFCAF4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8982c-8c6d-4ce2-b7d8-e3d8b6bce7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1664</Words>
  <Application>Microsoft Office PowerPoint</Application>
  <PresentationFormat>Custom</PresentationFormat>
  <Paragraphs>543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Orion Highlight Palette_161206</vt:lpstr>
      <vt:lpstr>PowerPoint Presentation</vt:lpstr>
      <vt:lpstr>ORION-9: Acknowledgements Contributions from 46 sites in 8 countries</vt:lpstr>
      <vt:lpstr>ORION-9: Background and rationale HeFH highly prevalent and clinically challenging</vt:lpstr>
      <vt:lpstr>ORION-9: Background and rationale Phase I-II studies identified twice-yearly dose potential</vt:lpstr>
      <vt:lpstr>ORION-9: Objectives Efficacy and safety over 18 months in subjects with HeFH</vt:lpstr>
      <vt:lpstr>ORION-9: Patient entry criteria Heterozygous FH diagnosed by genotype or phenotype</vt:lpstr>
      <vt:lpstr>ORION-9: Study design Eighteen months treatment and observation</vt:lpstr>
      <vt:lpstr>ORION-9: Genotyping Methods of genotyping met current standards</vt:lpstr>
      <vt:lpstr>ORION-9: Statistical plan Sample size sufficient and alpha spending controlled</vt:lpstr>
      <vt:lpstr>ORION-9: Patient disposition High proportion of patients completed 18 month study</vt:lpstr>
      <vt:lpstr>ORION-9: Patients High-risk phenotypes balanced by randomization</vt:lpstr>
      <vt:lpstr>ORION-9: Patients Genotyping results for 432 patients giving consent</vt:lpstr>
      <vt:lpstr>PowerPoint Presentation</vt:lpstr>
      <vt:lpstr>ORION-9: Efficacy Highly significant lowering of LDL-C relative to placebo</vt:lpstr>
      <vt:lpstr>ORION-9: Efficacy Durable and potent effect over 18 months</vt:lpstr>
      <vt:lpstr>ORION-9: Efficacy Change in LDL-C by genetic variants</vt:lpstr>
      <vt:lpstr>PowerPoint Presentation</vt:lpstr>
      <vt:lpstr>ORION-9: Safety and tolerability Safety profile similar to placebo except AEs at injection site </vt:lpstr>
      <vt:lpstr>ORION-9: Safety and tolerability AEs at injection site mostly mild and all transient</vt:lpstr>
      <vt:lpstr>ORION-9: Safety and tolerability No evidence of liver, kidney, muscle or platelet toxicity</vt:lpstr>
      <vt:lpstr>ORION-9: Safety and tolerability No difference in serious adverse events</vt:lpstr>
      <vt:lpstr>ORION-9: Summary and conclusions Inclisiran lowered LDL-C by up to 50% safely in HeFH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- 4x3 Arial</dc:title>
  <dc:creator/>
  <cp:lastModifiedBy/>
  <cp:revision>1</cp:revision>
  <dcterms:created xsi:type="dcterms:W3CDTF">2014-07-30T16:10:34Z</dcterms:created>
  <dcterms:modified xsi:type="dcterms:W3CDTF">2019-11-16T11:08:03Z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0x010100907EB03DB6541F45B613ECFC0A333F40</vt:lpwstr>
  </property>
</Properties>
</file>