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3959" r:id="rId4"/>
    <p:sldId id="3946" r:id="rId5"/>
    <p:sldId id="263" r:id="rId6"/>
    <p:sldId id="3953" r:id="rId7"/>
    <p:sldId id="266" r:id="rId8"/>
    <p:sldId id="267" r:id="rId9"/>
    <p:sldId id="3961" r:id="rId10"/>
    <p:sldId id="3947" r:id="rId11"/>
    <p:sldId id="3952" r:id="rId12"/>
    <p:sldId id="270" r:id="rId13"/>
    <p:sldId id="271" r:id="rId14"/>
    <p:sldId id="3968" r:id="rId15"/>
    <p:sldId id="3951" r:id="rId16"/>
    <p:sldId id="3945" r:id="rId17"/>
    <p:sldId id="277" r:id="rId18"/>
    <p:sldId id="265" r:id="rId19"/>
    <p:sldId id="279" r:id="rId20"/>
    <p:sldId id="280" r:id="rId21"/>
    <p:sldId id="281" r:id="rId22"/>
    <p:sldId id="282" r:id="rId23"/>
    <p:sldId id="283" r:id="rId24"/>
    <p:sldId id="286" r:id="rId25"/>
    <p:sldId id="256" r:id="rId26"/>
    <p:sldId id="395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CF6"/>
    <a:srgbClr val="505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10447761194029"/>
          <c:y val="5.7692307692307696E-2"/>
          <c:w val="0.79850746268656714"/>
          <c:h val="0.88846153846153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128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12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075-47BD-96DC-CE23127E3E6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1128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C075-47BD-96DC-CE23127E3E61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75.3</c:v>
                </c:pt>
                <c:pt idx="1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5-47BD-96DC-CE23127E3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26007680"/>
        <c:axId val="526013568"/>
      </c:barChart>
      <c:catAx>
        <c:axId val="52600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1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60135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6013568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2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6007680"/>
        <c:crosses val="autoZero"/>
        <c:crossBetween val="between"/>
        <c:majorUnit val="10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3">
                <a:gamma/>
                <a:shade val="46275"/>
                <a:invGamma/>
              </a:srgbClr>
            </a:gs>
            <a:gs pos="100000">
              <a:srgbClr xmlns:mc="http://schemas.openxmlformats.org/markup-compatibility/2006" xmlns:a14="http://schemas.microsoft.com/office/drawing/2010/main" val="808080" mc:Ignorable="a14" a14:legacySpreadsheetColorIndex="23"/>
            </a:gs>
          </a:gsLst>
          <a:lin ang="5400000" scaled="1"/>
        </a:gradFill>
        <a:ln w="2257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1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014925373134331E-2"/>
          <c:y val="4.7422680412371132E-2"/>
          <c:w val="0.88059701492537312"/>
          <c:h val="0.905154639175257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11354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135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9A1-486C-A0A9-484E4493DD4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1135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9A1-486C-A0A9-484E4493DD4D}"/>
              </c:ext>
            </c:extLst>
          </c:dPt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24.2</c:v>
                </c:pt>
                <c:pt idx="1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A1-486C-A0A9-484E4493D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529409536"/>
        <c:axId val="529411072"/>
      </c:barChart>
      <c:catAx>
        <c:axId val="52940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9411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9411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3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1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9409536"/>
        <c:crosses val="autoZero"/>
        <c:crossBetween val="between"/>
      </c:valAx>
      <c:spPr>
        <a:gradFill rotWithShape="0">
          <a:gsLst>
            <a:gs pos="0">
              <a:srgbClr xmlns:mc="http://schemas.openxmlformats.org/markup-compatibility/2006" xmlns:a14="http://schemas.microsoft.com/office/drawing/2010/main" val="000000" mc:Ignorable="a14" a14:legacySpreadsheetColorIndex="23">
                <a:gamma/>
                <a:shade val="46275"/>
                <a:invGamma/>
              </a:srgbClr>
            </a:gs>
            <a:gs pos="100000">
              <a:srgbClr xmlns:mc="http://schemas.openxmlformats.org/markup-compatibility/2006" xmlns:a14="http://schemas.microsoft.com/office/drawing/2010/main" val="808080" mc:Ignorable="a14" a14:legacySpreadsheetColorIndex="23"/>
            </a:gs>
          </a:gsLst>
          <a:lin ang="5400000" scaled="1"/>
        </a:gradFill>
        <a:ln w="2270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1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822D4-D21F-477C-A531-B944CF1E3ADB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0B5D-CDF9-4532-9056-5363662E1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4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02756" indent="-270291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1164" indent="-21623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13629" indent="-21623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46095" indent="-216233" defTabSz="914485">
              <a:spcBef>
                <a:spcPct val="30000"/>
              </a:spcBef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9A88DC-C033-43B2-AD70-FBD35E7F4778}" type="slidenum">
              <a:rPr lang="en-US" altLang="en-US" sz="12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B0B5D-CDF9-4532-9056-5363662E18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81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4D81FDD8-993C-4CE3-83E7-D9FB4C601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DB7EAC-D968-4B03-95BC-61B206FBF919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96386" name="Rectangle 2">
            <a:extLst>
              <a:ext uri="{FF2B5EF4-FFF2-40B4-BE49-F238E27FC236}">
                <a16:creationId xmlns:a16="http://schemas.microsoft.com/office/drawing/2014/main" id="{0B9DF59D-47FB-45F0-8B2D-AA617989E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96387" name="Rectangle 3">
            <a:extLst>
              <a:ext uri="{FF2B5EF4-FFF2-40B4-BE49-F238E27FC236}">
                <a16:creationId xmlns:a16="http://schemas.microsoft.com/office/drawing/2014/main" id="{5CAC29B6-D2F4-4EAC-A84E-CA0797827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8" y="883285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808" tIns="0" rIns="18808" bIns="0" anchor="b"/>
          <a:lstStyle>
            <a:lvl1pPr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3925"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84300"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44675"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1875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9075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16275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3475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96388" name="Rectangle 4">
            <a:extLst>
              <a:ext uri="{FF2B5EF4-FFF2-40B4-BE49-F238E27FC236}">
                <a16:creationId xmlns:a16="http://schemas.microsoft.com/office/drawing/2014/main" id="{76DB1799-1BA6-44BD-A1CC-254141CA2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832850"/>
            <a:ext cx="3040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96389" name="Rectangle 5">
            <a:extLst>
              <a:ext uri="{FF2B5EF4-FFF2-40B4-BE49-F238E27FC236}">
                <a16:creationId xmlns:a16="http://schemas.microsoft.com/office/drawing/2014/main" id="{DCC9E41A-ACA6-4E00-BCFC-5C4AA1504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3040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96390" name="Rectangle 6">
            <a:extLst>
              <a:ext uri="{FF2B5EF4-FFF2-40B4-BE49-F238E27FC236}">
                <a16:creationId xmlns:a16="http://schemas.microsoft.com/office/drawing/2014/main" id="{18C98F75-A470-4E1A-9BF2-36AD52679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96391" name="Rectangle 7">
            <a:extLst>
              <a:ext uri="{FF2B5EF4-FFF2-40B4-BE49-F238E27FC236}">
                <a16:creationId xmlns:a16="http://schemas.microsoft.com/office/drawing/2014/main" id="{DBB0CD12-7004-4C2C-9056-23977DB37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8" y="883285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808" tIns="0" rIns="18808" bIns="0" anchor="b"/>
          <a:lstStyle>
            <a:lvl1pPr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3925"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84300"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44675"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1875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9075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16275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3475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96392" name="Rectangle 8">
            <a:extLst>
              <a:ext uri="{FF2B5EF4-FFF2-40B4-BE49-F238E27FC236}">
                <a16:creationId xmlns:a16="http://schemas.microsoft.com/office/drawing/2014/main" id="{6CE1F0EA-B1C7-4C79-B761-B7E9636EC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832850"/>
            <a:ext cx="3040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96393" name="Rectangle 9">
            <a:extLst>
              <a:ext uri="{FF2B5EF4-FFF2-40B4-BE49-F238E27FC236}">
                <a16:creationId xmlns:a16="http://schemas.microsoft.com/office/drawing/2014/main" id="{1A2141FD-F8A2-4424-B0BD-E3603DA21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3040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96394" name="Rectangle 10">
            <a:extLst>
              <a:ext uri="{FF2B5EF4-FFF2-40B4-BE49-F238E27FC236}">
                <a16:creationId xmlns:a16="http://schemas.microsoft.com/office/drawing/2014/main" id="{79B26AD2-2F83-4230-B73B-4D8D9E817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96395" name="Rectangle 11">
            <a:extLst>
              <a:ext uri="{FF2B5EF4-FFF2-40B4-BE49-F238E27FC236}">
                <a16:creationId xmlns:a16="http://schemas.microsoft.com/office/drawing/2014/main" id="{875CF4C8-43D0-4500-8133-A158B0A6C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38" y="883285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808" tIns="0" rIns="18808" bIns="0" anchor="b"/>
          <a:lstStyle>
            <a:lvl1pPr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23925"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84300"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44675" defTabSz="94297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1875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59075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16275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3475" defTabSz="9429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429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496396" name="Rectangle 12">
            <a:extLst>
              <a:ext uri="{FF2B5EF4-FFF2-40B4-BE49-F238E27FC236}">
                <a16:creationId xmlns:a16="http://schemas.microsoft.com/office/drawing/2014/main" id="{D07AC349-1A16-4218-AF8D-DE2EC33B3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832850"/>
            <a:ext cx="3040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96397" name="Rectangle 13">
            <a:extLst>
              <a:ext uri="{FF2B5EF4-FFF2-40B4-BE49-F238E27FC236}">
                <a16:creationId xmlns:a16="http://schemas.microsoft.com/office/drawing/2014/main" id="{0E02FF1C-289A-43E0-A485-67121C59A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3040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96398" name="Rectangle 14">
            <a:extLst>
              <a:ext uri="{FF2B5EF4-FFF2-40B4-BE49-F238E27FC236}">
                <a16:creationId xmlns:a16="http://schemas.microsoft.com/office/drawing/2014/main" id="{66112D46-94F5-49B7-947C-1D8F7C50A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1850" cy="3481388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496399" name="Text Box 15">
            <a:extLst>
              <a:ext uri="{FF2B5EF4-FFF2-40B4-BE49-F238E27FC236}">
                <a16:creationId xmlns:a16="http://schemas.microsoft.com/office/drawing/2014/main" id="{C30FB8CD-D388-4D7B-91D3-81754DA1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75" y="4887913"/>
            <a:ext cx="546735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279" tIns="45139" rIns="90279" bIns="45139">
            <a:spAutoFit/>
          </a:bodyPr>
          <a:lstStyle>
            <a:lvl1pPr defTabSz="9032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0850" defTabSz="9032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03288" defTabSz="9032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54138" defTabSz="9032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04988" defTabSz="9032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Eugene Braunwald was the study chairman and Ms. Carolyn McCabe the project director.  Drs. Skene and Wilcox coordinated the Eastern hemisphere and the data coordinating center.</a:t>
            </a:r>
          </a:p>
        </p:txBody>
      </p:sp>
    </p:spTree>
    <p:extLst>
      <p:ext uri="{BB962C8B-B14F-4D97-AF65-F5344CB8AC3E}">
        <p14:creationId xmlns:p14="http://schemas.microsoft.com/office/powerpoint/2010/main" val="2463331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6C01A30-37A0-4FB0-AE83-2D73DED84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107EAF-7407-4C8C-85F8-B56EA2EB5A80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5858" name="Rectangle 2">
            <a:extLst>
              <a:ext uri="{FF2B5EF4-FFF2-40B4-BE49-F238E27FC236}">
                <a16:creationId xmlns:a16="http://schemas.microsoft.com/office/drawing/2014/main" id="{164CBAB9-93FD-497C-B928-A3BC6DA636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5859" name="Rectangle 3">
            <a:extLst>
              <a:ext uri="{FF2B5EF4-FFF2-40B4-BE49-F238E27FC236}">
                <a16:creationId xmlns:a16="http://schemas.microsoft.com/office/drawing/2014/main" id="{91287692-AC21-4203-80F2-770AD4CB20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16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05B74D7-E6E7-42DB-B825-1C0FDBF4D9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86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86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86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8688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86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7A0A0C-FD7F-402D-822B-0D1F770C203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49D52D32-36BD-401A-99AA-692FEC2949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3425" y="727075"/>
            <a:ext cx="4783138" cy="3586163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87420CE-597D-40F8-84C7-C1D315CE7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1850" y="4559300"/>
            <a:ext cx="45847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11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13BB2CCB-DAAD-441C-A979-1A401407D6A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pPr marL="0" marR="0" lvl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78DE0090-59A1-4CEB-ACF3-5B6B9F8EB3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CEF5C188-7444-468C-85EA-44208C8080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4DEE48F6-F615-4A4F-8CD9-A5D2395EC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3EDAAE-6122-4FDF-A818-7A7053D23518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7890" name="Rectangle 2">
            <a:extLst>
              <a:ext uri="{FF2B5EF4-FFF2-40B4-BE49-F238E27FC236}">
                <a16:creationId xmlns:a16="http://schemas.microsoft.com/office/drawing/2014/main" id="{AA990E35-463A-40FE-9A13-65BDAD30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7891" name="Rectangle 3">
            <a:extLst>
              <a:ext uri="{FF2B5EF4-FFF2-40B4-BE49-F238E27FC236}">
                <a16:creationId xmlns:a16="http://schemas.microsoft.com/office/drawing/2014/main" id="{D4FF539E-A335-4094-98E8-99059555D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8388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456" tIns="0" rIns="18456" bIns="0" anchor="b"/>
          <a:lstStyle>
            <a:lvl1pPr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52438"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06463"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58900"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809750"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6695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72415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8135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3855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7892" name="Rectangle 4">
            <a:extLst>
              <a:ext uri="{FF2B5EF4-FFF2-40B4-BE49-F238E27FC236}">
                <a16:creationId xmlns:a16="http://schemas.microsoft.com/office/drawing/2014/main" id="{1F2BDB77-B746-4FF1-B09C-BBC133B59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8388"/>
            <a:ext cx="29733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7893" name="Rectangle 5">
            <a:extLst>
              <a:ext uri="{FF2B5EF4-FFF2-40B4-BE49-F238E27FC236}">
                <a16:creationId xmlns:a16="http://schemas.microsoft.com/office/drawing/2014/main" id="{FFDB9732-FB30-49F9-A28D-1A7F31D44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33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7894" name="Rectangle 6">
            <a:extLst>
              <a:ext uri="{FF2B5EF4-FFF2-40B4-BE49-F238E27FC236}">
                <a16:creationId xmlns:a16="http://schemas.microsoft.com/office/drawing/2014/main" id="{BA0A72A1-E50A-4CAA-96D9-DBAD7DC8E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7895" name="Rectangle 7">
            <a:extLst>
              <a:ext uri="{FF2B5EF4-FFF2-40B4-BE49-F238E27FC236}">
                <a16:creationId xmlns:a16="http://schemas.microsoft.com/office/drawing/2014/main" id="{83777D58-9AAF-4390-9586-757FACC60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8388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456" tIns="0" rIns="18456" bIns="0" anchor="b"/>
          <a:lstStyle>
            <a:lvl1pPr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52438"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06463"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58900"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809750"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6695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72415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8135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3855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7896" name="Rectangle 8">
            <a:extLst>
              <a:ext uri="{FF2B5EF4-FFF2-40B4-BE49-F238E27FC236}">
                <a16:creationId xmlns:a16="http://schemas.microsoft.com/office/drawing/2014/main" id="{9B03FE63-0699-40A9-9689-483FAFA95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8388"/>
            <a:ext cx="29733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7897" name="Rectangle 9">
            <a:extLst>
              <a:ext uri="{FF2B5EF4-FFF2-40B4-BE49-F238E27FC236}">
                <a16:creationId xmlns:a16="http://schemas.microsoft.com/office/drawing/2014/main" id="{8084E593-7D02-4C6D-9525-C6207D980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33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7898" name="Rectangle 10">
            <a:extLst>
              <a:ext uri="{FF2B5EF4-FFF2-40B4-BE49-F238E27FC236}">
                <a16:creationId xmlns:a16="http://schemas.microsoft.com/office/drawing/2014/main" id="{FAE3B1EE-713D-4675-BAE5-CBEEC413B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7899" name="Rectangle 11">
            <a:extLst>
              <a:ext uri="{FF2B5EF4-FFF2-40B4-BE49-F238E27FC236}">
                <a16:creationId xmlns:a16="http://schemas.microsoft.com/office/drawing/2014/main" id="{C53EB981-DC0F-4B21-97C6-469CDF2C6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4613" y="8688388"/>
            <a:ext cx="29718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456" tIns="0" rIns="18456" bIns="0" anchor="b"/>
          <a:lstStyle>
            <a:lvl1pPr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52438"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06463"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58900"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809750" defTabSz="9255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6695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72415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8135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3855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255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7900" name="Rectangle 12">
            <a:extLst>
              <a:ext uri="{FF2B5EF4-FFF2-40B4-BE49-F238E27FC236}">
                <a16:creationId xmlns:a16="http://schemas.microsoft.com/office/drawing/2014/main" id="{50D3A282-C248-47CC-9A2C-406ACF978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8688388"/>
            <a:ext cx="29733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7901" name="Rectangle 13">
            <a:extLst>
              <a:ext uri="{FF2B5EF4-FFF2-40B4-BE49-F238E27FC236}">
                <a16:creationId xmlns:a16="http://schemas.microsoft.com/office/drawing/2014/main" id="{FB1E34BF-CF31-4D8B-B8EB-15C8DF575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8" y="0"/>
            <a:ext cx="29733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7902" name="Rectangle 14">
            <a:extLst>
              <a:ext uri="{FF2B5EF4-FFF2-40B4-BE49-F238E27FC236}">
                <a16:creationId xmlns:a16="http://schemas.microsoft.com/office/drawing/2014/main" id="{20044399-2AB8-44DC-9821-0933662483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5650" cy="342423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77903" name="Text Box 15">
            <a:extLst>
              <a:ext uri="{FF2B5EF4-FFF2-40B4-BE49-F238E27FC236}">
                <a16:creationId xmlns:a16="http://schemas.microsoft.com/office/drawing/2014/main" id="{61885918-3954-489E-A871-9A4D325B9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808538"/>
            <a:ext cx="5349875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1" tIns="44295" rIns="88591" bIns="44295">
            <a:spAutoFit/>
          </a:bodyPr>
          <a:lstStyle>
            <a:lvl1pPr defTabSz="8858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42913" defTabSz="8858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85825" defTabSz="8858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28738" defTabSz="8858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71650" defTabSz="88582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22885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8605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4325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600450" defTabSz="885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l" defTabSz="8858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Eugene Braunwald was the study chairman and Ms. Carolyn McCabe the project director.  Drs. Skene and Wilcox coordinated the Eastern hemisphere and the data coordinating center.</a:t>
            </a:r>
          </a:p>
        </p:txBody>
      </p:sp>
    </p:spTree>
    <p:extLst>
      <p:ext uri="{BB962C8B-B14F-4D97-AF65-F5344CB8AC3E}">
        <p14:creationId xmlns:p14="http://schemas.microsoft.com/office/powerpoint/2010/main" val="1511529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4A26A40-B532-4D77-980A-89B75C2E4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66750"/>
            <a:ext cx="4321175" cy="3240088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FE47CAD-40BB-40B7-8576-12B56393C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063" y="4394200"/>
            <a:ext cx="6111875" cy="474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2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6067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85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438150"/>
            <a:ext cx="1943100" cy="324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438150"/>
            <a:ext cx="5676900" cy="324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014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63513"/>
            <a:ext cx="8391525" cy="1447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145105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C208FF-5857-4FD7-83EA-B23004C54135}" type="slidenum">
              <a:rPr lang="en-US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67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46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675" y="1858150"/>
            <a:ext cx="3517900" cy="213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975" y="1858150"/>
            <a:ext cx="3517900" cy="213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8662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13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782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271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b="1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b="1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4EE315-77FC-40DC-B629-05465F97A380}" type="slidenum">
              <a:rPr lang="en-US" altLang="en-US" b="1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007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B463CC-E7D4-495B-89A7-6FEA4F9861F3}" type="slidenum">
              <a:rPr lang="en-US" altLang="en-US" sz="2400" b="1">
                <a:solidFill>
                  <a:srgbClr val="FFFFFF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2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6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716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675" y="1858150"/>
            <a:ext cx="3517900" cy="213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975" y="1858150"/>
            <a:ext cx="3517900" cy="213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1971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3765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352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76001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24330E-9BD6-4008-8713-AA170E6D968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70933" y="163514"/>
            <a:ext cx="8620478" cy="2146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576426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975" y="1727200"/>
            <a:ext cx="42259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27200"/>
            <a:ext cx="42275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5651038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63513"/>
            <a:ext cx="8391525" cy="144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7975" y="1727200"/>
            <a:ext cx="8605838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0723351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7749" y="1445624"/>
            <a:ext cx="7543800" cy="48006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>
                <a:solidFill>
                  <a:schemeClr val="bg2"/>
                </a:solidFill>
              </a:defRPr>
            </a:lvl1pPr>
            <a:lvl2pPr marL="557213" indent="-137160">
              <a:buSzPct val="90000"/>
              <a:buFont typeface="Wingdings" pitchFamily="2" charset="2"/>
              <a:buChar char="§"/>
              <a:defRPr sz="1050">
                <a:solidFill>
                  <a:schemeClr val="bg2"/>
                </a:solidFill>
              </a:defRPr>
            </a:lvl2pPr>
            <a:lvl3pPr marL="857250" indent="-137160">
              <a:buSzPct val="90000"/>
              <a:buFont typeface="Wingdings" pitchFamily="2" charset="2"/>
              <a:buChar char="§"/>
              <a:defRPr sz="1050">
                <a:solidFill>
                  <a:schemeClr val="bg2"/>
                </a:solidFill>
              </a:defRPr>
            </a:lvl3pPr>
            <a:lvl4pPr marL="1200150" indent="-137160">
              <a:buSzPct val="90000"/>
              <a:buFont typeface="Wingdings" pitchFamily="2" charset="2"/>
              <a:buChar char="§"/>
              <a:defRPr sz="1050">
                <a:solidFill>
                  <a:schemeClr val="bg2"/>
                </a:solidFill>
              </a:defRPr>
            </a:lvl4pPr>
            <a:lvl5pPr marL="1543050" indent="-137160">
              <a:buSzPct val="90000"/>
              <a:buFont typeface="Wingdings" pitchFamily="2" charset="2"/>
              <a:buChar char="§"/>
              <a:defRPr sz="10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0E5816-F631-124E-9234-C9452C90B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749" y="507831"/>
            <a:ext cx="6969342" cy="2585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21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5BF6DB4-6D40-9546-A101-CFAC50AEF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2906" y="6600838"/>
            <a:ext cx="365760" cy="1385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/>
          <a:lstStyle>
            <a:lvl1pPr algn="r">
              <a:defRPr sz="525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342900">
              <a:defRPr/>
            </a:pPr>
            <a:fld id="{A8D4DA18-D5F8-054A-9674-86418645F349}" type="slidenum">
              <a:rPr lang="en-US" smtClean="0">
                <a:solidFill>
                  <a:srgbClr val="FFFFFF"/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26F26-44DA-4867-AB87-9264D2D0B643}"/>
              </a:ext>
            </a:extLst>
          </p:cNvPr>
          <p:cNvSpPr txBox="1"/>
          <p:nvPr userDrawn="1"/>
        </p:nvSpPr>
        <p:spPr>
          <a:xfrm>
            <a:off x="293024" y="-10099"/>
            <a:ext cx="60914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srgbClr val="333333"/>
                </a:solidFill>
                <a:cs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4788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52996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>
                <a:defRPr/>
              </a:pPr>
              <a:t>11/15/2019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248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675" y="1858150"/>
            <a:ext cx="3517900" cy="213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975" y="1858150"/>
            <a:ext cx="3517900" cy="213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09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5930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20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62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541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55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3175"/>
            <a:ext cx="9148763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4"/>
          <p:cNvSpPr>
            <a:spLocks noChangeShapeType="1"/>
          </p:cNvSpPr>
          <p:nvPr userDrawn="1"/>
        </p:nvSpPr>
        <p:spPr bwMode="auto">
          <a:xfrm>
            <a:off x="0" y="1038225"/>
            <a:ext cx="9144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2598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549400"/>
            <a:ext cx="8335962" cy="213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9144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31301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8" r:id="rId26"/>
    <p:sldLayoutId id="2147483689" r:id="rId27"/>
    <p:sldLayoutId id="2147483690" r:id="rId28"/>
    <p:sldLayoutId id="2147483691" r:id="rId29"/>
    <p:sldLayoutId id="2147483692" r:id="rId30"/>
  </p:sldLayoutIdLst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rgbClr val="FF9933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800" b="1">
          <a:solidFill>
            <a:schemeClr val="folHlink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1313" indent="-341313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FF6600"/>
        </a:buClr>
        <a:buSzPct val="117000"/>
        <a:buFont typeface="Arial" panose="020B0604020202020204" pitchFamily="34" charset="0"/>
        <a:buChar char="•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01688" indent="-346075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68000"/>
        <a:buFont typeface="Monotype Sorts"/>
        <a:buChar char="l"/>
        <a:defRPr sz="2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7763" indent="-231775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600" b="1" i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11325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002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574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146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718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29050" indent="-1714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081591"/>
            <a:ext cx="6419850" cy="57308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Dean J. </a:t>
            </a:r>
            <a:r>
              <a:rPr lang="en-US" dirty="0" err="1">
                <a:solidFill>
                  <a:schemeClr val="tx1"/>
                </a:solidFill>
              </a:rPr>
              <a:t>Kereiakes</a:t>
            </a:r>
            <a:r>
              <a:rPr lang="en-US" dirty="0">
                <a:solidFill>
                  <a:schemeClr val="tx1"/>
                </a:solidFill>
              </a:rPr>
              <a:t>, Timothy D Henry, Anthony </a:t>
            </a:r>
            <a:r>
              <a:rPr lang="en-US" dirty="0" err="1">
                <a:solidFill>
                  <a:schemeClr val="tx1"/>
                </a:solidFill>
              </a:rPr>
              <a:t>DeMaria</a:t>
            </a:r>
            <a:r>
              <a:rPr lang="en-US" dirty="0">
                <a:solidFill>
                  <a:schemeClr val="tx1"/>
                </a:solidFill>
              </a:rPr>
              <a:t>, Marilyn Carlson, Linda H Martin, Jeff </a:t>
            </a:r>
            <a:r>
              <a:rPr lang="en-US" dirty="0" err="1">
                <a:solidFill>
                  <a:schemeClr val="tx1"/>
                </a:solidFill>
              </a:rPr>
              <a:t>Midkiff</a:t>
            </a:r>
            <a:r>
              <a:rPr lang="en-US" dirty="0">
                <a:solidFill>
                  <a:schemeClr val="tx1"/>
                </a:solidFill>
              </a:rPr>
              <a:t>, Mason Dixon, Barry S. </a:t>
            </a:r>
            <a:r>
              <a:rPr lang="en-US" dirty="0" err="1">
                <a:solidFill>
                  <a:schemeClr val="tx1"/>
                </a:solidFill>
              </a:rPr>
              <a:t>Coller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152400" y="1152144"/>
            <a:ext cx="88868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35000"/>
              </a:spcBef>
              <a:buClr>
                <a:srgbClr val="FF6600"/>
              </a:buClr>
              <a:buSzPct val="117000"/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SzPct val="68000"/>
              <a:buFont typeface="Monotype Sorts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 typeface="Wingdings 3" panose="05040102010807070707" pitchFamily="18" charset="2"/>
              <a:buNone/>
              <a:defRPr/>
            </a:pPr>
            <a:r>
              <a:rPr lang="en-US" altLang="ja-JP" sz="3200" dirty="0">
                <a:solidFill>
                  <a:srgbClr val="FFB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First Human use of a Novel Subcutaneous Platelet </a:t>
            </a:r>
            <a:r>
              <a:rPr lang="en-US" altLang="ja-JP" sz="3200" dirty="0" err="1">
                <a:solidFill>
                  <a:srgbClr val="FFB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GPIIb</a:t>
            </a:r>
            <a:r>
              <a:rPr lang="en-US" altLang="ja-JP" sz="3200" dirty="0">
                <a:solidFill>
                  <a:srgbClr val="FFB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/</a:t>
            </a:r>
            <a:r>
              <a:rPr lang="en-US" altLang="ja-JP" sz="3200" dirty="0" err="1">
                <a:solidFill>
                  <a:srgbClr val="FFB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IIIa</a:t>
            </a:r>
            <a:r>
              <a:rPr lang="en-US" altLang="ja-JP" sz="3200" dirty="0">
                <a:solidFill>
                  <a:srgbClr val="FFB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  <a:cs typeface="Arial" panose="020B0604020202020204" pitchFamily="34" charset="0"/>
              </a:rPr>
              <a:t> Inhibitor (RUC-4) Designed for STEMI Point of Care Treatment</a:t>
            </a:r>
          </a:p>
          <a:p>
            <a:pPr algn="ctr" eaLnBrk="0" fontAlgn="base" hangingPunct="0">
              <a:spcAft>
                <a:spcPct val="0"/>
              </a:spcAft>
              <a:buFont typeface="Wingdings 3" panose="05040102010807070707" pitchFamily="18" charset="2"/>
              <a:buNone/>
              <a:defRPr/>
            </a:pPr>
            <a:endParaRPr lang="en-US" altLang="en-US" sz="3600" dirty="0">
              <a:solidFill>
                <a:srgbClr val="FFBA3E"/>
              </a:solidFill>
              <a:latin typeface="+mj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463" y="5257800"/>
            <a:ext cx="8776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The Christ Hospital Heart &amp; Vascular Center, </a:t>
            </a:r>
          </a:p>
          <a:p>
            <a:pPr lvl="0"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The Carl &amp;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Edyth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 charset="0"/>
              </a:rPr>
              <a:t> Lindner Center for Research and Education, Cincinnati, Ohio</a:t>
            </a:r>
          </a:p>
          <a:p>
            <a:pPr algn="ctr"/>
            <a:endParaRPr lang="en-US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72616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8335962" cy="54784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Demographics and Baseline Characteristics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E1BE91-1046-724C-B016-4AFC5151DA75}"/>
              </a:ext>
            </a:extLst>
          </p:cNvPr>
          <p:cNvCxnSpPr>
            <a:cxnSpLocks/>
          </p:cNvCxnSpPr>
          <p:nvPr/>
        </p:nvCxnSpPr>
        <p:spPr bwMode="auto">
          <a:xfrm flipV="1">
            <a:off x="243519" y="2403894"/>
            <a:ext cx="2884994" cy="6106"/>
          </a:xfrm>
          <a:prstGeom prst="line">
            <a:avLst/>
          </a:prstGeom>
          <a:solidFill>
            <a:srgbClr val="FE9C0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3BC8BA8-059A-A540-A23D-31DDC47DEDB7}"/>
              </a:ext>
            </a:extLst>
          </p:cNvPr>
          <p:cNvSpPr txBox="1"/>
          <p:nvPr/>
        </p:nvSpPr>
        <p:spPr>
          <a:xfrm>
            <a:off x="3643556" y="1090472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Healthy Volunteers (n=14)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35059D-B39D-0B4F-96E2-C890439D4A8D}"/>
              </a:ext>
            </a:extLst>
          </p:cNvPr>
          <p:cNvSpPr txBox="1"/>
          <p:nvPr/>
        </p:nvSpPr>
        <p:spPr>
          <a:xfrm>
            <a:off x="6055499" y="1130048"/>
            <a:ext cx="2921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Stable CAD Patients on Aspirin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(n=30)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2656AC-8244-EB4A-9002-FFB13959E3DA}"/>
              </a:ext>
            </a:extLst>
          </p:cNvPr>
          <p:cNvSpPr txBox="1"/>
          <p:nvPr/>
        </p:nvSpPr>
        <p:spPr>
          <a:xfrm>
            <a:off x="316058" y="2450257"/>
            <a:ext cx="32765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Median Age, years (min, max)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Male/Female, n (%)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Weight, kg (SD)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Mean BMI, kg/m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(SD)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Type 2 diabetes mellitus, n (%)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4CBD5B-6DFE-9C4C-8540-1F12AD134010}"/>
              </a:ext>
            </a:extLst>
          </p:cNvPr>
          <p:cNvSpPr txBox="1"/>
          <p:nvPr/>
        </p:nvSpPr>
        <p:spPr>
          <a:xfrm>
            <a:off x="3700139" y="2667000"/>
            <a:ext cx="25619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45.1 (18,70)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 (64.3) / 5 (35.7)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84.3 (14.5)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29.0 (4.9)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(0)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2BC1D2-1405-3E41-BC92-1B4721F96650}"/>
              </a:ext>
            </a:extLst>
          </p:cNvPr>
          <p:cNvSpPr txBox="1"/>
          <p:nvPr/>
        </p:nvSpPr>
        <p:spPr>
          <a:xfrm>
            <a:off x="6369540" y="2661249"/>
            <a:ext cx="273344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64.9 (47,75)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 (70.0) / 9 (30.0)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90.0 (19.6)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29.5 (4.8)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(6.7)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E1BE91-1046-724C-B016-4AFC5151DA75}"/>
              </a:ext>
            </a:extLst>
          </p:cNvPr>
          <p:cNvCxnSpPr>
            <a:cxnSpLocks/>
          </p:cNvCxnSpPr>
          <p:nvPr/>
        </p:nvCxnSpPr>
        <p:spPr bwMode="auto">
          <a:xfrm>
            <a:off x="3660809" y="2431146"/>
            <a:ext cx="2206591" cy="7254"/>
          </a:xfrm>
          <a:prstGeom prst="line">
            <a:avLst/>
          </a:prstGeom>
          <a:solidFill>
            <a:srgbClr val="FE9C0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E1BE91-1046-724C-B016-4AFC5151DA75}"/>
              </a:ext>
            </a:extLst>
          </p:cNvPr>
          <p:cNvCxnSpPr>
            <a:cxnSpLocks/>
          </p:cNvCxnSpPr>
          <p:nvPr/>
        </p:nvCxnSpPr>
        <p:spPr bwMode="auto">
          <a:xfrm>
            <a:off x="6248400" y="2403894"/>
            <a:ext cx="2667000" cy="0"/>
          </a:xfrm>
          <a:prstGeom prst="line">
            <a:avLst/>
          </a:prstGeom>
          <a:solidFill>
            <a:srgbClr val="FE9C0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bg2"/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762000" y="1447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Parameter</a:t>
            </a:r>
          </a:p>
        </p:txBody>
      </p:sp>
    </p:spTree>
    <p:extLst>
      <p:ext uri="{BB962C8B-B14F-4D97-AF65-F5344CB8AC3E}">
        <p14:creationId xmlns:p14="http://schemas.microsoft.com/office/powerpoint/2010/main" val="3965795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8335962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Correlation Between IPA and RUC-4 Concentration</a:t>
            </a: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B26F17-B304-2241-8CD4-EFD3567C4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08"/>
          <a:stretch/>
        </p:blipFill>
        <p:spPr>
          <a:xfrm>
            <a:off x="304800" y="1295400"/>
            <a:ext cx="856456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5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838" y="76200"/>
            <a:ext cx="8335962" cy="898708"/>
          </a:xfrm>
        </p:spPr>
        <p:txBody>
          <a:bodyPr/>
          <a:lstStyle/>
          <a:p>
            <a:pPr marL="0" indent="0" algn="ctr">
              <a:buNone/>
            </a:pPr>
            <a:r>
              <a:rPr lang="en-US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Inhibition of ADP-Induced Platelet Aggregation Over Time After SC RUC-4 in Healthy Volunteers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321"/>
          <a:stretch/>
        </p:blipFill>
        <p:spPr>
          <a:xfrm>
            <a:off x="838200" y="1371600"/>
            <a:ext cx="7608467" cy="51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8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4300" y="39621"/>
            <a:ext cx="9448800" cy="1103379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>
                <a:solidFill>
                  <a:schemeClr val="tx2"/>
                </a:solidFill>
                <a:cs typeface="Arial" panose="020B0604020202020204" pitchFamily="34" charset="0"/>
              </a:rPr>
              <a:t>Inhibition of ADP-Induced Platelet Aggregation Over Time After SC RUC-4 in Patients with Stable Coronary Artery Disease on Aspirin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53400" cy="541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705F65-FFB7-4302-BD18-C41D379FAB07}"/>
              </a:ext>
            </a:extLst>
          </p:cNvPr>
          <p:cNvSpPr txBox="1"/>
          <p:nvPr/>
        </p:nvSpPr>
        <p:spPr>
          <a:xfrm>
            <a:off x="1712434" y="213360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BC366-2A47-4B88-A869-6D8E4BFD4DFB}"/>
              </a:ext>
            </a:extLst>
          </p:cNvPr>
          <p:cNvSpPr txBox="1"/>
          <p:nvPr/>
        </p:nvSpPr>
        <p:spPr>
          <a:xfrm>
            <a:off x="1066800" y="6248400"/>
            <a:ext cx="1676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* </a:t>
            </a:r>
            <a:r>
              <a:rPr lang="en-US" sz="1400" b="1" dirty="0">
                <a:solidFill>
                  <a:srgbClr val="FF0000"/>
                </a:solidFill>
              </a:rPr>
              <a:t>Median IPA 88%</a:t>
            </a:r>
          </a:p>
        </p:txBody>
      </p:sp>
    </p:spTree>
    <p:extLst>
      <p:ext uri="{BB962C8B-B14F-4D97-AF65-F5344CB8AC3E}">
        <p14:creationId xmlns:p14="http://schemas.microsoft.com/office/powerpoint/2010/main" val="122722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81" y="54010"/>
            <a:ext cx="8470319" cy="89870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Effect of Gender, Weight, BMI, Aspirin on Clearance*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113E4-FF39-2343-A5EA-6C67BD83D9D2}"/>
              </a:ext>
            </a:extLst>
          </p:cNvPr>
          <p:cNvSpPr txBox="1"/>
          <p:nvPr/>
        </p:nvSpPr>
        <p:spPr>
          <a:xfrm>
            <a:off x="157925" y="6412468"/>
            <a:ext cx="313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Clearance = AUC/ Total Dose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1091EF-09AC-0A4B-8D71-8B8363EE0376}"/>
              </a:ext>
            </a:extLst>
          </p:cNvPr>
          <p:cNvSpPr txBox="1"/>
          <p:nvPr/>
        </p:nvSpPr>
        <p:spPr>
          <a:xfrm>
            <a:off x="1447800" y="601684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Only weight significantly influenced the pharmacokinetic model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5D5851-48CD-40F0-A4FA-40CE03088EAE}"/>
              </a:ext>
            </a:extLst>
          </p:cNvPr>
          <p:cNvGrpSpPr/>
          <p:nvPr/>
        </p:nvGrpSpPr>
        <p:grpSpPr>
          <a:xfrm>
            <a:off x="438912" y="1248015"/>
            <a:ext cx="4063053" cy="2367735"/>
            <a:chOff x="381000" y="1248015"/>
            <a:chExt cx="4063053" cy="23677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8645EF-BC4E-4C41-8CBC-FDCC71FE7D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13" t="18485" r="50882" b="67824"/>
            <a:stretch/>
          </p:blipFill>
          <p:spPr>
            <a:xfrm>
              <a:off x="990600" y="1260042"/>
              <a:ext cx="3453453" cy="235570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E82211-CA75-49D9-B7CD-2312E0330045}"/>
                </a:ext>
              </a:extLst>
            </p:cNvPr>
            <p:cNvSpPr txBox="1"/>
            <p:nvPr/>
          </p:nvSpPr>
          <p:spPr>
            <a:xfrm>
              <a:off x="381000" y="1248015"/>
              <a:ext cx="461665" cy="2355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</a:rPr>
                <a:t>Weight (Kg)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E44079-F183-4818-B300-1C376CF91BA6}"/>
              </a:ext>
            </a:extLst>
          </p:cNvPr>
          <p:cNvGrpSpPr/>
          <p:nvPr/>
        </p:nvGrpSpPr>
        <p:grpSpPr>
          <a:xfrm>
            <a:off x="4683286" y="1248015"/>
            <a:ext cx="4061426" cy="2355708"/>
            <a:chOff x="4625374" y="1248015"/>
            <a:chExt cx="4061426" cy="235570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B3812D2-2B97-4F92-8A17-BEBE4C8F1E4C}"/>
                </a:ext>
              </a:extLst>
            </p:cNvPr>
            <p:cNvSpPr txBox="1"/>
            <p:nvPr/>
          </p:nvSpPr>
          <p:spPr>
            <a:xfrm>
              <a:off x="4625374" y="1248015"/>
              <a:ext cx="461665" cy="2355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</a:rPr>
                <a:t>BMI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CC95136-A15C-4A4F-8F58-DDEBA50CBF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99" t="49528" r="50815" b="36824"/>
            <a:stretch/>
          </p:blipFill>
          <p:spPr>
            <a:xfrm>
              <a:off x="5222787" y="1248015"/>
              <a:ext cx="3464013" cy="235570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450BA6-E4B3-4194-9A8D-AB8A9E457510}"/>
              </a:ext>
            </a:extLst>
          </p:cNvPr>
          <p:cNvGrpSpPr/>
          <p:nvPr/>
        </p:nvGrpSpPr>
        <p:grpSpPr>
          <a:xfrm>
            <a:off x="438912" y="3890953"/>
            <a:ext cx="4049311" cy="2360424"/>
            <a:chOff x="438912" y="3890953"/>
            <a:chExt cx="4049311" cy="23604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C944A3-00E9-EB43-AC50-6F8CB550AB3E}"/>
                </a:ext>
              </a:extLst>
            </p:cNvPr>
            <p:cNvSpPr/>
            <p:nvPr/>
          </p:nvSpPr>
          <p:spPr>
            <a:xfrm>
              <a:off x="2062359" y="5718036"/>
              <a:ext cx="2034153" cy="377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Male    Female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44055A-E867-4DD3-A381-04342CE5D910}"/>
                </a:ext>
              </a:extLst>
            </p:cNvPr>
            <p:cNvSpPr txBox="1"/>
            <p:nvPr/>
          </p:nvSpPr>
          <p:spPr>
            <a:xfrm>
              <a:off x="438912" y="3890953"/>
              <a:ext cx="461665" cy="2355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</a:rPr>
                <a:t>Sex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00FA81F-A9F4-4A8E-B6E0-B0E96A408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22" t="33847" r="51408" b="53659"/>
            <a:stretch/>
          </p:blipFill>
          <p:spPr>
            <a:xfrm>
              <a:off x="1017958" y="3890953"/>
              <a:ext cx="3470265" cy="212710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0346173-352D-46A4-9607-F22087AF0312}"/>
                </a:ext>
              </a:extLst>
            </p:cNvPr>
            <p:cNvSpPr/>
            <p:nvPr/>
          </p:nvSpPr>
          <p:spPr bwMode="auto">
            <a:xfrm>
              <a:off x="1034768" y="6018055"/>
              <a:ext cx="3453455" cy="225564"/>
            </a:xfrm>
            <a:prstGeom prst="rect">
              <a:avLst/>
            </a:prstGeom>
            <a:solidFill>
              <a:schemeClr val="tx1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</a:pPr>
              <a:endParaRPr kumimoji="1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84B152-808C-4521-9952-E92A78DDF4F8}"/>
                </a:ext>
              </a:extLst>
            </p:cNvPr>
            <p:cNvSpPr/>
            <p:nvPr/>
          </p:nvSpPr>
          <p:spPr>
            <a:xfrm>
              <a:off x="2191512" y="5943600"/>
              <a:ext cx="203415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Male             Female</a:t>
              </a:r>
              <a:endPara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71C59F-8645-4DDD-90A6-C96EA341033B}"/>
              </a:ext>
            </a:extLst>
          </p:cNvPr>
          <p:cNvGrpSpPr/>
          <p:nvPr/>
        </p:nvGrpSpPr>
        <p:grpSpPr>
          <a:xfrm>
            <a:off x="4683286" y="3831606"/>
            <a:ext cx="4061425" cy="2423110"/>
            <a:chOff x="4683286" y="3831606"/>
            <a:chExt cx="4061425" cy="24231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31DFE1-84BC-4A80-8A36-5B6646CA512E}"/>
                </a:ext>
              </a:extLst>
            </p:cNvPr>
            <p:cNvSpPr txBox="1"/>
            <p:nvPr/>
          </p:nvSpPr>
          <p:spPr>
            <a:xfrm>
              <a:off x="4683286" y="3890953"/>
              <a:ext cx="461665" cy="2355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</a:rPr>
                <a:t>Population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57970EB-21F5-4357-B468-5ED94AEF2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22" t="65012" r="50878" b="22267"/>
            <a:stretch/>
          </p:blipFill>
          <p:spPr>
            <a:xfrm>
              <a:off x="5266944" y="3831606"/>
              <a:ext cx="3477767" cy="208266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A68E6D-4E78-4566-9036-03D3773058EB}"/>
                </a:ext>
              </a:extLst>
            </p:cNvPr>
            <p:cNvSpPr/>
            <p:nvPr/>
          </p:nvSpPr>
          <p:spPr bwMode="auto">
            <a:xfrm>
              <a:off x="5280699" y="5916162"/>
              <a:ext cx="3418293" cy="338554"/>
            </a:xfrm>
            <a:prstGeom prst="rect">
              <a:avLst/>
            </a:prstGeom>
            <a:solidFill>
              <a:schemeClr val="tx1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>
              <a:outerShdw dist="17961" dir="2700000" algn="ctr" rotWithShape="0">
                <a:schemeClr val="bg2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endParaRPr kumimoji="1" lang="en-US" sz="16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D402F6-73EF-4358-8C8F-09CED3D0941E}"/>
                </a:ext>
              </a:extLst>
            </p:cNvPr>
            <p:cNvSpPr txBox="1"/>
            <p:nvPr/>
          </p:nvSpPr>
          <p:spPr>
            <a:xfrm>
              <a:off x="6230112" y="5934450"/>
              <a:ext cx="2057401" cy="30008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 Aspirin      Aspirin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81581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"/>
            <a:ext cx="8335962" cy="207749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Safety:</a:t>
            </a:r>
            <a:r>
              <a:rPr lang="en-US" sz="28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RUC-4 was Well-tolerated by Healthy Volunteers and Patients with Stable CAD on Aspirin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954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 drug-related changes in laboratory values, platelet counts, ECGs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 serious adverse events (SAEs)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majority of AEs were mild, none led to study discontinuation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Bleeding events were uncommon, mild (modified BARC type 1) and limited to the injection site (n=3)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Injection site reactions, including bruising, were mild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Daily aspirin (81 mg or 325 mg) use did not increase bleeding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F1AD7D-BFD8-4A4C-AE7B-BD6375AB8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66" t="15241" r="14343" b="37647"/>
          <a:stretch/>
        </p:blipFill>
        <p:spPr>
          <a:xfrm>
            <a:off x="685800" y="4072394"/>
            <a:ext cx="7848600" cy="270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2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D86D7-8BDD-4582-93DF-7A119311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B82E9-A70D-4144-AD6D-73E7486DB85D}"/>
              </a:ext>
            </a:extLst>
          </p:cNvPr>
          <p:cNvSpPr txBox="1"/>
          <p:nvPr/>
        </p:nvSpPr>
        <p:spPr>
          <a:xfrm>
            <a:off x="500914" y="1603491"/>
            <a:ext cx="82805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RUC-4 provides rapid (&lt;15 minutes), high grade (&gt;80%) platelet inhibition that resolves within 2 hours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RUC-4 PK/PD are not significantly affected by aspirin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RUC-4 appears safe and well tolerated with no significant bleeding, adverse events, or injection site reactions: hemoglobin levels and platelet counts remained stable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results of this Phase 1 trial help identify RUC-4 dose(s) for a planned Phase 2 study in STEMI</a:t>
            </a:r>
          </a:p>
        </p:txBody>
      </p:sp>
    </p:spTree>
    <p:extLst>
      <p:ext uri="{BB962C8B-B14F-4D97-AF65-F5344CB8AC3E}">
        <p14:creationId xmlns:p14="http://schemas.microsoft.com/office/powerpoint/2010/main" val="3262241619"/>
      </p:ext>
    </p:extLst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8335962" cy="51860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Backups</a:t>
            </a:r>
          </a:p>
        </p:txBody>
      </p:sp>
    </p:spTree>
    <p:extLst>
      <p:ext uri="{BB962C8B-B14F-4D97-AF65-F5344CB8AC3E}">
        <p14:creationId xmlns:p14="http://schemas.microsoft.com/office/powerpoint/2010/main" val="1495494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49225" y="1143000"/>
            <a:ext cx="4514088" cy="5334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5334001" y="3810000"/>
            <a:ext cx="3124199" cy="26944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5315713" y="1143000"/>
            <a:ext cx="3124199" cy="2474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916941" y="3207416"/>
            <a:ext cx="5708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αIIb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3126740" y="3747261"/>
            <a:ext cx="3810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β3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7"/>
          <p:cNvSpPr txBox="1"/>
          <p:nvPr/>
        </p:nvSpPr>
        <p:spPr>
          <a:xfrm>
            <a:off x="7089141" y="4566086"/>
            <a:ext cx="10001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35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ofib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8"/>
          <p:cNvSpPr txBox="1"/>
          <p:nvPr/>
        </p:nvSpPr>
        <p:spPr>
          <a:xfrm>
            <a:off x="5412817" y="1746762"/>
            <a:ext cx="287274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Eptifib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8181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tide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α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IIb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9"/>
          <p:cNvSpPr txBox="1"/>
          <p:nvPr/>
        </p:nvSpPr>
        <p:spPr>
          <a:xfrm>
            <a:off x="5412817" y="4718562"/>
            <a:ext cx="4337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α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IIb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7927417" y="6014038"/>
            <a:ext cx="292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β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1"/>
          <p:cNvSpPr txBox="1"/>
          <p:nvPr/>
        </p:nvSpPr>
        <p:spPr>
          <a:xfrm>
            <a:off x="7927417" y="3194714"/>
            <a:ext cx="292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β</a:t>
            </a:r>
            <a:r>
              <a:rPr kumimoji="0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6753098" y="3062508"/>
            <a:ext cx="6731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MID</a:t>
            </a:r>
            <a:r>
              <a:rPr kumimoji="0" sz="1600" b="1" i="0" u="none" strike="noStrike" kern="1200" cap="none" spc="-65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6711749" y="6086672"/>
            <a:ext cx="67310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MID</a:t>
            </a:r>
            <a:r>
              <a:rPr kumimoji="0" sz="1600" b="1" i="0" u="none" strike="noStrike" kern="1200" cap="none" spc="-65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76767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4"/>
          <p:cNvSpPr/>
          <p:nvPr/>
        </p:nvSpPr>
        <p:spPr>
          <a:xfrm>
            <a:off x="2470405" y="4026408"/>
            <a:ext cx="220979" cy="317500"/>
          </a:xfrm>
          <a:custGeom>
            <a:avLst/>
            <a:gdLst/>
            <a:ahLst/>
            <a:cxnLst/>
            <a:rect l="l" t="t" r="r" b="b"/>
            <a:pathLst>
              <a:path w="220980" h="317500">
                <a:moveTo>
                  <a:pt x="0" y="0"/>
                </a:moveTo>
                <a:lnTo>
                  <a:pt x="220980" y="0"/>
                </a:lnTo>
                <a:lnTo>
                  <a:pt x="220980" y="316992"/>
                </a:lnTo>
                <a:lnTo>
                  <a:pt x="0" y="31699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5"/>
          <p:cNvSpPr/>
          <p:nvPr/>
        </p:nvSpPr>
        <p:spPr>
          <a:xfrm>
            <a:off x="705612" y="3810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1658113" y="1143000"/>
            <a:ext cx="1150260" cy="977395"/>
          </a:xfrm>
          <a:custGeom>
            <a:avLst/>
            <a:gdLst/>
            <a:ahLst/>
            <a:cxnLst/>
            <a:rect l="l" t="t" r="r" b="b"/>
            <a:pathLst>
              <a:path w="990600" h="762000">
                <a:moveTo>
                  <a:pt x="0" y="0"/>
                </a:moveTo>
                <a:lnTo>
                  <a:pt x="990600" y="0"/>
                </a:lnTo>
                <a:lnTo>
                  <a:pt x="9906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7"/>
          <p:cNvSpPr/>
          <p:nvPr/>
        </p:nvSpPr>
        <p:spPr>
          <a:xfrm>
            <a:off x="2736660" y="1143000"/>
            <a:ext cx="2514600" cy="0"/>
          </a:xfrm>
          <a:custGeom>
            <a:avLst/>
            <a:gdLst/>
            <a:ahLst/>
            <a:cxnLst/>
            <a:rect l="l" t="t" r="r" b="b"/>
            <a:pathLst>
              <a:path w="2514600">
                <a:moveTo>
                  <a:pt x="0" y="0"/>
                </a:moveTo>
                <a:lnTo>
                  <a:pt x="2514600" y="0"/>
                </a:lnTo>
              </a:path>
            </a:pathLst>
          </a:custGeom>
          <a:ln w="19812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18"/>
          <p:cNvSpPr/>
          <p:nvPr/>
        </p:nvSpPr>
        <p:spPr>
          <a:xfrm>
            <a:off x="2743962" y="1677161"/>
            <a:ext cx="2590800" cy="1981200"/>
          </a:xfrm>
          <a:custGeom>
            <a:avLst/>
            <a:gdLst/>
            <a:ahLst/>
            <a:cxnLst/>
            <a:rect l="l" t="t" r="r" b="b"/>
            <a:pathLst>
              <a:path w="2590800" h="1981200">
                <a:moveTo>
                  <a:pt x="0" y="0"/>
                </a:moveTo>
                <a:lnTo>
                  <a:pt x="2590800" y="1981200"/>
                </a:lnTo>
              </a:path>
            </a:pathLst>
          </a:custGeom>
          <a:ln w="19812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19"/>
          <p:cNvSpPr/>
          <p:nvPr/>
        </p:nvSpPr>
        <p:spPr>
          <a:xfrm>
            <a:off x="2808372" y="1142999"/>
            <a:ext cx="2508101" cy="2667761"/>
          </a:xfrm>
          <a:custGeom>
            <a:avLst/>
            <a:gdLst/>
            <a:ahLst/>
            <a:cxnLst/>
            <a:rect l="l" t="t" r="r" b="b"/>
            <a:pathLst>
              <a:path w="2590800" h="2895600">
                <a:moveTo>
                  <a:pt x="0" y="0"/>
                </a:moveTo>
                <a:lnTo>
                  <a:pt x="2590800" y="2895600"/>
                </a:lnTo>
              </a:path>
            </a:pathLst>
          </a:custGeom>
          <a:ln w="19812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0"/>
          <p:cNvSpPr/>
          <p:nvPr/>
        </p:nvSpPr>
        <p:spPr>
          <a:xfrm>
            <a:off x="2743962" y="1677161"/>
            <a:ext cx="2437639" cy="4827270"/>
          </a:xfrm>
          <a:custGeom>
            <a:avLst/>
            <a:gdLst/>
            <a:ahLst/>
            <a:cxnLst/>
            <a:rect l="l" t="t" r="r" b="b"/>
            <a:pathLst>
              <a:path w="2514600" h="4800600">
                <a:moveTo>
                  <a:pt x="0" y="0"/>
                </a:moveTo>
                <a:lnTo>
                  <a:pt x="2514600" y="4800600"/>
                </a:lnTo>
              </a:path>
            </a:pathLst>
          </a:custGeom>
          <a:ln w="19812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1"/>
          <p:cNvSpPr/>
          <p:nvPr/>
        </p:nvSpPr>
        <p:spPr>
          <a:xfrm>
            <a:off x="667513" y="4026408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0"/>
                </a:moveTo>
                <a:lnTo>
                  <a:pt x="228600" y="0"/>
                </a:lnTo>
                <a:lnTo>
                  <a:pt x="228600" y="381000"/>
                </a:lnTo>
                <a:lnTo>
                  <a:pt x="0" y="381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2"/>
          <p:cNvSpPr/>
          <p:nvPr/>
        </p:nvSpPr>
        <p:spPr>
          <a:xfrm>
            <a:off x="1202373" y="1219200"/>
            <a:ext cx="327722" cy="3048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0"/>
                </a:moveTo>
                <a:lnTo>
                  <a:pt x="304800" y="0"/>
                </a:lnTo>
                <a:lnTo>
                  <a:pt x="3048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3"/>
          <p:cNvSpPr txBox="1"/>
          <p:nvPr/>
        </p:nvSpPr>
        <p:spPr>
          <a:xfrm>
            <a:off x="3429" y="6583380"/>
            <a:ext cx="855281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X</a:t>
            </a:r>
            <a:r>
              <a:rPr kumimoji="0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i</a:t>
            </a:r>
            <a:r>
              <a:rPr kumimoji="0" sz="1400" i="1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a</a:t>
            </a:r>
            <a:r>
              <a:rPr kumimoji="0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o,</a:t>
            </a:r>
            <a:r>
              <a:rPr kumimoji="0" sz="140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400" i="1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200</a:t>
            </a:r>
            <a:r>
              <a:rPr kumimoji="0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4</a:t>
            </a:r>
            <a:r>
              <a:rPr kumimoji="0" sz="1400" i="1" u="none" strike="noStrike" kern="1200" cap="none" spc="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400" i="1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a</a:t>
            </a:r>
            <a:r>
              <a:rPr kumimoji="0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nd</a:t>
            </a:r>
            <a:r>
              <a:rPr kumimoji="0" sz="140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Zhu,</a:t>
            </a:r>
            <a:r>
              <a:rPr kumimoji="0" sz="140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</a:t>
            </a:r>
            <a:r>
              <a:rPr kumimoji="0" sz="1400" i="1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2008</a:t>
            </a:r>
            <a:r>
              <a:rPr kumimoji="0" lang="en-US" sz="1400" i="1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"/>
              </a:rPr>
              <a:t>      *Mg metal ion-dependent adhesion site (MIDAS</a:t>
            </a:r>
            <a:r>
              <a:rPr kumimoji="0" lang="en-US" sz="1400" i="1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4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6"/>
          <p:cNvSpPr txBox="1">
            <a:spLocks/>
          </p:cNvSpPr>
          <p:nvPr/>
        </p:nvSpPr>
        <p:spPr>
          <a:xfrm>
            <a:off x="152400" y="228600"/>
            <a:ext cx="8698737" cy="519113"/>
          </a:xfrm>
          <a:prstGeom prst="rect">
            <a:avLst/>
          </a:prstGeom>
        </p:spPr>
        <p:txBody>
          <a:bodyPr vert="horz" wrap="square" lIns="0" tIns="87373" rIns="0" bIns="0" rtlCol="0">
            <a:spAutoFit/>
          </a:bodyPr>
          <a:lstStyle>
            <a:lvl1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2pPr>
            <a:lvl3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3pPr>
            <a:lvl4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4pPr>
            <a:lvl5pPr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5pPr>
            <a:lvl6pPr marL="4572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6pPr>
            <a:lvl7pPr marL="9144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7pPr>
            <a:lvl8pPr marL="13716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8pPr>
            <a:lvl9pPr marL="1828800" algn="ctr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9pPr>
          </a:lstStyle>
          <a:p>
            <a:pPr marL="744855">
              <a:lnSpc>
                <a:spcPct val="100000"/>
              </a:lnSpc>
            </a:pPr>
            <a:r>
              <a:rPr lang="el-GR" kern="0" spc="-25" dirty="0">
                <a:solidFill>
                  <a:schemeClr val="tx2"/>
                </a:solidFill>
                <a:latin typeface="Arial"/>
                <a:cs typeface="Arial"/>
              </a:rPr>
              <a:t>α</a:t>
            </a:r>
            <a:r>
              <a:rPr lang="en-US" kern="0" spc="-10" dirty="0" err="1">
                <a:solidFill>
                  <a:schemeClr val="tx2"/>
                </a:solidFill>
                <a:latin typeface="Arial"/>
                <a:cs typeface="Arial"/>
              </a:rPr>
              <a:t>II</a:t>
            </a:r>
            <a:r>
              <a:rPr lang="en-US" kern="0" spc="-35" dirty="0" err="1">
                <a:solidFill>
                  <a:schemeClr val="tx2"/>
                </a:solidFill>
                <a:latin typeface="Arial"/>
                <a:cs typeface="Arial"/>
              </a:rPr>
              <a:t>b</a:t>
            </a:r>
            <a:r>
              <a:rPr lang="el-GR" kern="0" spc="-30" dirty="0">
                <a:solidFill>
                  <a:schemeClr val="tx2"/>
                </a:solidFill>
                <a:latin typeface="Arial"/>
                <a:cs typeface="Arial"/>
              </a:rPr>
              <a:t>β</a:t>
            </a:r>
            <a:r>
              <a:rPr lang="el-GR" kern="0" spc="-25" dirty="0">
                <a:solidFill>
                  <a:schemeClr val="tx2"/>
                </a:solidFill>
                <a:latin typeface="Arial"/>
                <a:cs typeface="Arial"/>
              </a:rPr>
              <a:t>3</a:t>
            </a:r>
            <a:r>
              <a:rPr lang="el-GR" kern="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kern="0" spc="-30" dirty="0">
                <a:solidFill>
                  <a:schemeClr val="tx2"/>
                </a:solidFill>
                <a:latin typeface="Arial"/>
                <a:cs typeface="Arial"/>
              </a:rPr>
              <a:t>L</a:t>
            </a:r>
            <a:r>
              <a:rPr lang="en-US" kern="0" spc="-15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n-US" kern="0" spc="-30" dirty="0">
                <a:solidFill>
                  <a:schemeClr val="tx2"/>
                </a:solidFill>
                <a:latin typeface="Arial"/>
                <a:cs typeface="Arial"/>
              </a:rPr>
              <a:t>gan</a:t>
            </a:r>
            <a:r>
              <a:rPr lang="en-US" kern="0" spc="-25" dirty="0">
                <a:solidFill>
                  <a:schemeClr val="tx2"/>
                </a:solidFill>
                <a:latin typeface="Arial"/>
                <a:cs typeface="Arial"/>
              </a:rPr>
              <a:t>d</a:t>
            </a:r>
            <a:r>
              <a:rPr lang="en-US" kern="0" spc="-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kern="0" spc="-35" dirty="0">
                <a:solidFill>
                  <a:schemeClr val="tx2"/>
                </a:solidFill>
                <a:latin typeface="Arial"/>
                <a:cs typeface="Arial"/>
              </a:rPr>
              <a:t>B</a:t>
            </a:r>
            <a:r>
              <a:rPr lang="en-US" kern="0" spc="-10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n-US" kern="0" spc="-30" dirty="0">
                <a:solidFill>
                  <a:schemeClr val="tx2"/>
                </a:solidFill>
                <a:latin typeface="Arial"/>
                <a:cs typeface="Arial"/>
              </a:rPr>
              <a:t>nd</a:t>
            </a:r>
            <a:r>
              <a:rPr lang="en-US" kern="0" spc="-10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n-US" kern="0" spc="-30" dirty="0">
                <a:solidFill>
                  <a:schemeClr val="tx2"/>
                </a:solidFill>
                <a:latin typeface="Arial"/>
                <a:cs typeface="Arial"/>
              </a:rPr>
              <a:t>n</a:t>
            </a:r>
            <a:r>
              <a:rPr lang="en-US" kern="0" spc="-25" dirty="0">
                <a:solidFill>
                  <a:schemeClr val="tx2"/>
                </a:solidFill>
                <a:latin typeface="Arial"/>
                <a:cs typeface="Arial"/>
              </a:rPr>
              <a:t>g</a:t>
            </a:r>
            <a:r>
              <a:rPr lang="en-US" kern="0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kern="0" spc="-35" dirty="0">
                <a:solidFill>
                  <a:schemeClr val="tx2"/>
                </a:solidFill>
                <a:latin typeface="Arial"/>
                <a:cs typeface="Arial"/>
              </a:rPr>
              <a:t>Reg</a:t>
            </a:r>
            <a:r>
              <a:rPr lang="en-US" kern="0" spc="-10" dirty="0">
                <a:solidFill>
                  <a:schemeClr val="tx2"/>
                </a:solidFill>
                <a:latin typeface="Arial"/>
                <a:cs typeface="Arial"/>
              </a:rPr>
              <a:t>i</a:t>
            </a:r>
            <a:r>
              <a:rPr lang="en-US" kern="0" spc="-30" dirty="0">
                <a:solidFill>
                  <a:schemeClr val="tx2"/>
                </a:solidFill>
                <a:latin typeface="Arial"/>
                <a:cs typeface="Arial"/>
              </a:rPr>
              <a:t>on</a:t>
            </a:r>
            <a:endParaRPr lang="en-US" kern="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996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"/>
            <a:ext cx="8335962" cy="141885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kern="1200" dirty="0">
                <a:solidFill>
                  <a:schemeClr val="tx2"/>
                </a:solidFill>
                <a:effectLst/>
              </a:rPr>
              <a:t>Point of Care Platelet Inhibition and Adverse Cardiac Events After PCI: GOLD Multicenter Study</a:t>
            </a:r>
            <a:endParaRPr lang="en-US" b="0" kern="1200" dirty="0">
              <a:solidFill>
                <a:schemeClr val="tx2"/>
              </a:solidFill>
              <a:effectLst/>
            </a:endParaRP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87F1C1-2D24-4F73-B55D-895D20C5A6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41"/>
          <a:stretch/>
        </p:blipFill>
        <p:spPr>
          <a:xfrm>
            <a:off x="152400" y="1118490"/>
            <a:ext cx="4419600" cy="53013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6A4FF3-ECD6-45E0-B6B1-CD06AF33D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59"/>
          <a:stretch/>
        </p:blipFill>
        <p:spPr>
          <a:xfrm>
            <a:off x="4648201" y="1102168"/>
            <a:ext cx="4419596" cy="5334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52400" y="6460249"/>
            <a:ext cx="38264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Steinhubl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, Kereiakes et al. Circ 2001;103:2572-2578</a:t>
            </a:r>
          </a:p>
        </p:txBody>
      </p:sp>
    </p:spTree>
    <p:extLst>
      <p:ext uri="{BB962C8B-B14F-4D97-AF65-F5344CB8AC3E}">
        <p14:creationId xmlns:p14="http://schemas.microsoft.com/office/powerpoint/2010/main" val="413655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8335962" cy="547842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Disclosures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4638D-A9C6-4B2C-A3CF-2F80578DDC86}"/>
              </a:ext>
            </a:extLst>
          </p:cNvPr>
          <p:cNvSpPr txBox="1"/>
          <p:nvPr/>
        </p:nvSpPr>
        <p:spPr>
          <a:xfrm>
            <a:off x="609600" y="2209800"/>
            <a:ext cx="80025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Christ Hospital/ Lindner Research Center</a:t>
            </a:r>
          </a:p>
          <a:p>
            <a:r>
              <a:rPr lang="en-US" sz="2800" dirty="0"/>
              <a:t> has received research grants to perform this trial</a:t>
            </a:r>
          </a:p>
        </p:txBody>
      </p:sp>
    </p:spTree>
    <p:extLst>
      <p:ext uri="{BB962C8B-B14F-4D97-AF65-F5344CB8AC3E}">
        <p14:creationId xmlns:p14="http://schemas.microsoft.com/office/powerpoint/2010/main" val="3113017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95368" name="Object 8">
            <a:extLst>
              <a:ext uri="{FF2B5EF4-FFF2-40B4-BE49-F238E27FC236}">
                <a16:creationId xmlns:a16="http://schemas.microsoft.com/office/drawing/2014/main" id="{9B298E92-2086-44E8-84B5-A903F43700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34" y="1244601"/>
          <a:ext cx="4140200" cy="527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Chart" r:id="rId4" imgW="4657665" imgH="5934075" progId="MSGraph.Chart.8">
                  <p:embed/>
                </p:oleObj>
              </mc:Choice>
              <mc:Fallback>
                <p:oleObj name="Chart" r:id="rId4" imgW="4657665" imgH="5934075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34" y="1244601"/>
                        <a:ext cx="4140200" cy="5274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95367" name="Text Box 7">
            <a:extLst>
              <a:ext uri="{FF2B5EF4-FFF2-40B4-BE49-F238E27FC236}">
                <a16:creationId xmlns:a16="http://schemas.microsoft.com/office/drawing/2014/main" id="{1314CCD2-A8D8-4CE3-A6BF-69952154C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390" y="1667933"/>
            <a:ext cx="1194558" cy="42056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&lt; 0.05</a:t>
            </a:r>
          </a:p>
        </p:txBody>
      </p:sp>
      <p:sp>
        <p:nvSpPr>
          <p:cNvPr id="4495369" name="Text Box 9">
            <a:extLst>
              <a:ext uri="{FF2B5EF4-FFF2-40B4-BE49-F238E27FC236}">
                <a16:creationId xmlns:a16="http://schemas.microsoft.com/office/drawing/2014/main" id="{3130DBB0-33FF-420D-96A0-F39C0D636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601" y="6101591"/>
            <a:ext cx="264367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p=0.046 adjusting for infarct location</a:t>
            </a:r>
          </a:p>
        </p:txBody>
      </p:sp>
      <p:sp>
        <p:nvSpPr>
          <p:cNvPr id="4495370" name="Text Box 10">
            <a:extLst>
              <a:ext uri="{FF2B5EF4-FFF2-40B4-BE49-F238E27FC236}">
                <a16:creationId xmlns:a16="http://schemas.microsoft.com/office/drawing/2014/main" id="{C85699AC-5D21-4DBA-B6B0-CC7360D83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486" y="1047045"/>
            <a:ext cx="5593647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Analysis: Modified Intent-to-Treat</a:t>
            </a:r>
          </a:p>
        </p:txBody>
      </p:sp>
      <p:sp>
        <p:nvSpPr>
          <p:cNvPr id="4495371" name="Text Box 11">
            <a:extLst>
              <a:ext uri="{FF2B5EF4-FFF2-40B4-BE49-F238E27FC236}">
                <a16:creationId xmlns:a16="http://schemas.microsoft.com/office/drawing/2014/main" id="{3A76EDA1-8592-40AA-B94E-E0F697564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5809545"/>
            <a:ext cx="1869423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Frame Count</a:t>
            </a:r>
          </a:p>
        </p:txBody>
      </p:sp>
      <p:sp>
        <p:nvSpPr>
          <p:cNvPr id="4495375" name="Rectangle 15">
            <a:extLst>
              <a:ext uri="{FF2B5EF4-FFF2-40B4-BE49-F238E27FC236}">
                <a16:creationId xmlns:a16="http://schemas.microsoft.com/office/drawing/2014/main" id="{E1F34B12-E19A-4A1E-83B7-883364C0E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626" y="1991079"/>
            <a:ext cx="1176925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Eptifibatide</a:t>
            </a:r>
          </a:p>
        </p:txBody>
      </p:sp>
      <p:sp>
        <p:nvSpPr>
          <p:cNvPr id="4495376" name="Rectangle 16">
            <a:extLst>
              <a:ext uri="{FF2B5EF4-FFF2-40B4-BE49-F238E27FC236}">
                <a16:creationId xmlns:a16="http://schemas.microsoft.com/office/drawing/2014/main" id="{4BA09395-88B3-4DDF-9578-736F51409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271" y="2806701"/>
            <a:ext cx="1176925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 Lab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Eptifibatide</a:t>
            </a:r>
          </a:p>
        </p:txBody>
      </p:sp>
      <p:graphicFrame>
        <p:nvGraphicFramePr>
          <p:cNvPr id="3" name="Object 22">
            <a:extLst>
              <a:ext uri="{FF2B5EF4-FFF2-40B4-BE49-F238E27FC236}">
                <a16:creationId xmlns:a16="http://schemas.microsoft.com/office/drawing/2014/main" id="{3FAC47B4-3B33-44C0-9BC9-2A70BAB1A0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0867" y="1413934"/>
          <a:ext cx="3386667" cy="438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95385" name="Text Box 25">
            <a:extLst>
              <a:ext uri="{FF2B5EF4-FFF2-40B4-BE49-F238E27FC236}">
                <a16:creationId xmlns:a16="http://schemas.microsoft.com/office/drawing/2014/main" id="{090DC175-A145-42F5-853F-B445DF568174}"/>
              </a:ext>
            </a:extLst>
          </p:cNvPr>
          <p:cNvSpPr txBox="1">
            <a:spLocks noChangeArrowheads="1"/>
          </p:cNvSpPr>
          <p:nvPr/>
        </p:nvSpPr>
        <p:spPr bwMode="auto">
          <a:xfrm flipH="1" flipV="1">
            <a:off x="4863437" y="3294945"/>
            <a:ext cx="512897" cy="82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CTFC</a:t>
            </a:r>
          </a:p>
        </p:txBody>
      </p:sp>
      <p:sp>
        <p:nvSpPr>
          <p:cNvPr id="4495386" name="Text Box 26">
            <a:extLst>
              <a:ext uri="{FF2B5EF4-FFF2-40B4-BE49-F238E27FC236}">
                <a16:creationId xmlns:a16="http://schemas.microsoft.com/office/drawing/2014/main" id="{4D92B9A0-E54D-4A1E-81F5-B2B8838C0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634" y="1756834"/>
            <a:ext cx="857927" cy="3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&lt; 0.05</a:t>
            </a:r>
          </a:p>
        </p:txBody>
      </p:sp>
      <p:sp>
        <p:nvSpPr>
          <p:cNvPr id="4495387" name="Rectangle 27">
            <a:extLst>
              <a:ext uri="{FF2B5EF4-FFF2-40B4-BE49-F238E27FC236}">
                <a16:creationId xmlns:a16="http://schemas.microsoft.com/office/drawing/2014/main" id="{9AEC01A8-EAEA-48C5-B899-3AA716074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7467" y="1769533"/>
            <a:ext cx="1244600" cy="4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4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84.3 </a:t>
            </a:r>
            <a:r>
              <a:rPr kumimoji="0" lang="en-US" altLang="en-US" sz="1244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US" altLang="en-US" sz="124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30.7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4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(n=137)</a:t>
            </a:r>
          </a:p>
        </p:txBody>
      </p:sp>
      <p:sp>
        <p:nvSpPr>
          <p:cNvPr id="4495388" name="Rectangle 28">
            <a:extLst>
              <a:ext uri="{FF2B5EF4-FFF2-40B4-BE49-F238E27FC236}">
                <a16:creationId xmlns:a16="http://schemas.microsoft.com/office/drawing/2014/main" id="{797353C2-4E2B-4D91-995E-56CC3E63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1" y="2142066"/>
            <a:ext cx="1413933" cy="4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4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77.5 </a:t>
            </a:r>
            <a:r>
              <a:rPr kumimoji="0" lang="en-US" altLang="en-US" sz="1244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US" altLang="en-US" sz="124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32.2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4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(n=168)</a:t>
            </a:r>
          </a:p>
        </p:txBody>
      </p:sp>
      <p:sp>
        <p:nvSpPr>
          <p:cNvPr id="4495389" name="Rectangle 29">
            <a:extLst>
              <a:ext uri="{FF2B5EF4-FFF2-40B4-BE49-F238E27FC236}">
                <a16:creationId xmlns:a16="http://schemas.microsoft.com/office/drawing/2014/main" id="{6E6E3EDA-934E-46EF-AB43-40A98061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693" y="5513212"/>
            <a:ext cx="1176925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Eptifibatide</a:t>
            </a:r>
          </a:p>
        </p:txBody>
      </p:sp>
      <p:sp>
        <p:nvSpPr>
          <p:cNvPr id="4495390" name="Rectangle 30">
            <a:extLst>
              <a:ext uri="{FF2B5EF4-FFF2-40B4-BE49-F238E27FC236}">
                <a16:creationId xmlns:a16="http://schemas.microsoft.com/office/drawing/2014/main" id="{339862F6-D617-49BA-A0A7-E8C37DAB0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404" y="5516034"/>
            <a:ext cx="1176925" cy="53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 Lab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22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Eptifibatide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8052B3-6E58-40E5-8CD4-C70B9B116F02}"/>
              </a:ext>
            </a:extLst>
          </p:cNvPr>
          <p:cNvSpPr txBox="1"/>
          <p:nvPr/>
        </p:nvSpPr>
        <p:spPr>
          <a:xfrm>
            <a:off x="64911" y="316416"/>
            <a:ext cx="8997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TITAN-TIMI 34 Primary Endpoint: Pre-PCI TIMI Frame Count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BA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A4810C-0E54-42D9-9145-C8194DEE1047}"/>
              </a:ext>
            </a:extLst>
          </p:cNvPr>
          <p:cNvSpPr txBox="1"/>
          <p:nvPr/>
        </p:nvSpPr>
        <p:spPr>
          <a:xfrm>
            <a:off x="5309419" y="6521381"/>
            <a:ext cx="3687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Gibson CM et al. Am Heart J. 2006;152(4):668-75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D752F08B-BDF5-4290-991D-B2C1576C5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6491288"/>
            <a:ext cx="3281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by C. Michael Gibson, M.S., M.D.</a:t>
            </a:r>
          </a:p>
        </p:txBody>
      </p:sp>
    </p:spTree>
    <p:extLst>
      <p:ext uri="{BB962C8B-B14F-4D97-AF65-F5344CB8AC3E}">
        <p14:creationId xmlns:p14="http://schemas.microsoft.com/office/powerpoint/2010/main" val="3931610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84834" name="Object 2">
            <a:extLst>
              <a:ext uri="{FF2B5EF4-FFF2-40B4-BE49-F238E27FC236}">
                <a16:creationId xmlns:a16="http://schemas.microsoft.com/office/drawing/2014/main" id="{89548FEA-B2E0-46AA-8D15-7F22DF44B3B2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671689" y="762000"/>
          <a:ext cx="8365067" cy="5170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Chart" r:id="rId4" imgW="10382404" imgH="6417709" progId="MSGraph.Chart.8">
                  <p:embed followColorScheme="full"/>
                </p:oleObj>
              </mc:Choice>
              <mc:Fallback>
                <p:oleObj name="Chart" r:id="rId4" imgW="10382404" imgH="641770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89" y="762000"/>
                        <a:ext cx="8365067" cy="5170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84865" name="Text Box 33">
            <a:extLst>
              <a:ext uri="{FF2B5EF4-FFF2-40B4-BE49-F238E27FC236}">
                <a16:creationId xmlns:a16="http://schemas.microsoft.com/office/drawing/2014/main" id="{3890F2B7-4ADB-40AE-A077-9C40EB9B1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02" y="1657209"/>
            <a:ext cx="399469" cy="310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778" b="1" i="0" u="none" strike="noStrike" kern="1200" cap="none" spc="0" normalizeH="0" baseline="0" noProof="0">
              <a:ln>
                <a:noFill/>
              </a:ln>
              <a:solidFill>
                <a:srgbClr val="FFBA3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78" b="1" i="0" u="none" strike="noStrike" kern="1200" cap="none" spc="0" normalizeH="0" baseline="0" noProof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</a:p>
        </p:txBody>
      </p:sp>
      <p:sp>
        <p:nvSpPr>
          <p:cNvPr id="4984857" name="Line 25">
            <a:extLst>
              <a:ext uri="{FF2B5EF4-FFF2-40B4-BE49-F238E27FC236}">
                <a16:creationId xmlns:a16="http://schemas.microsoft.com/office/drawing/2014/main" id="{E834EB6B-DA0D-4616-B9B4-B16D2295C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6066" y="3774723"/>
            <a:ext cx="1467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28405" dir="1595635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4856" name="Line 24">
            <a:extLst>
              <a:ext uri="{FF2B5EF4-FFF2-40B4-BE49-F238E27FC236}">
                <a16:creationId xmlns:a16="http://schemas.microsoft.com/office/drawing/2014/main" id="{BF6A7550-E9E7-4B2F-8870-5C61965070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1733" y="2284589"/>
            <a:ext cx="1467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28405" dir="1595635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4855" name="Line 23">
            <a:extLst>
              <a:ext uri="{FF2B5EF4-FFF2-40B4-BE49-F238E27FC236}">
                <a16:creationId xmlns:a16="http://schemas.microsoft.com/office/drawing/2014/main" id="{C7E82DFD-8EEF-4530-98E0-BA25E3142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3133" y="3135489"/>
            <a:ext cx="1467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28405" dir="1595635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4850" name="Line 18">
            <a:extLst>
              <a:ext uri="{FF2B5EF4-FFF2-40B4-BE49-F238E27FC236}">
                <a16:creationId xmlns:a16="http://schemas.microsoft.com/office/drawing/2014/main" id="{F690E3EF-47D6-4317-8CB3-CE4FA0245B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0756" y="2294467"/>
            <a:ext cx="11289" cy="2822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4851" name="Line 19">
            <a:extLst>
              <a:ext uri="{FF2B5EF4-FFF2-40B4-BE49-F238E27FC236}">
                <a16:creationId xmlns:a16="http://schemas.microsoft.com/office/drawing/2014/main" id="{F9E7D64F-F8ED-4554-9968-0B8DA4B09B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978" y="3141133"/>
            <a:ext cx="11289" cy="2822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4852" name="Line 20">
            <a:extLst>
              <a:ext uri="{FF2B5EF4-FFF2-40B4-BE49-F238E27FC236}">
                <a16:creationId xmlns:a16="http://schemas.microsoft.com/office/drawing/2014/main" id="{30ED3419-70A5-44B3-A905-D19D2AB53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7911" y="3784600"/>
            <a:ext cx="11289" cy="51928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4836" name="Text Box 4">
            <a:extLst>
              <a:ext uri="{FF2B5EF4-FFF2-40B4-BE49-F238E27FC236}">
                <a16:creationId xmlns:a16="http://schemas.microsoft.com/office/drawing/2014/main" id="{0D30D12B-5CC1-48FC-9B0C-01EFC8D87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2707" y="4424614"/>
            <a:ext cx="1054101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n=165</a:t>
            </a:r>
          </a:p>
        </p:txBody>
      </p:sp>
      <p:sp>
        <p:nvSpPr>
          <p:cNvPr id="4984837" name="Text Box 5">
            <a:extLst>
              <a:ext uri="{FF2B5EF4-FFF2-40B4-BE49-F238E27FC236}">
                <a16:creationId xmlns:a16="http://schemas.microsoft.com/office/drawing/2014/main" id="{EB16083B-4A3F-4F5C-8296-29596ED25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834" y="4434965"/>
            <a:ext cx="1199444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n=111</a:t>
            </a:r>
          </a:p>
        </p:txBody>
      </p:sp>
      <p:sp>
        <p:nvSpPr>
          <p:cNvPr id="4984838" name="Text Box 6">
            <a:extLst>
              <a:ext uri="{FF2B5EF4-FFF2-40B4-BE49-F238E27FC236}">
                <a16:creationId xmlns:a16="http://schemas.microsoft.com/office/drawing/2014/main" id="{3921C269-CCCE-453D-AF62-E938885B7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453" y="4479189"/>
            <a:ext cx="929218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n=17</a:t>
            </a:r>
          </a:p>
        </p:txBody>
      </p:sp>
      <p:sp>
        <p:nvSpPr>
          <p:cNvPr id="4984839" name="Text Box 7">
            <a:extLst>
              <a:ext uri="{FF2B5EF4-FFF2-40B4-BE49-F238E27FC236}">
                <a16:creationId xmlns:a16="http://schemas.microsoft.com/office/drawing/2014/main" id="{79BFA361-309A-4BF7-973C-16A6EE32291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625965" y="2837081"/>
            <a:ext cx="3264035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TIMI Frame Count</a:t>
            </a:r>
          </a:p>
        </p:txBody>
      </p:sp>
      <p:sp>
        <p:nvSpPr>
          <p:cNvPr id="4984840" name="Text Box 8">
            <a:extLst>
              <a:ext uri="{FF2B5EF4-FFF2-40B4-BE49-F238E27FC236}">
                <a16:creationId xmlns:a16="http://schemas.microsoft.com/office/drawing/2014/main" id="{E6CD9202-5537-4413-9A09-3DFFD2C64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933" y="5801643"/>
            <a:ext cx="5583580" cy="42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Duration of Therapy Before First Injection</a:t>
            </a:r>
          </a:p>
        </p:txBody>
      </p:sp>
      <p:sp>
        <p:nvSpPr>
          <p:cNvPr id="4984841" name="Text Box 9">
            <a:extLst>
              <a:ext uri="{FF2B5EF4-FFF2-40B4-BE49-F238E27FC236}">
                <a16:creationId xmlns:a16="http://schemas.microsoft.com/office/drawing/2014/main" id="{75F080A7-A979-4E7D-AA97-B413DEF1C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8734" y="1415345"/>
            <a:ext cx="3881191" cy="475387"/>
          </a:xfrm>
          <a:prstGeom prst="rect">
            <a:avLst/>
          </a:prstGeom>
          <a:solidFill>
            <a:schemeClr val="bg2">
              <a:lumMod val="95000"/>
              <a:lumOff val="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8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= 0.003 for linear trend</a:t>
            </a:r>
          </a:p>
        </p:txBody>
      </p:sp>
      <p:sp>
        <p:nvSpPr>
          <p:cNvPr id="4984844" name="Text Box 12">
            <a:extLst>
              <a:ext uri="{FF2B5EF4-FFF2-40B4-BE49-F238E27FC236}">
                <a16:creationId xmlns:a16="http://schemas.microsoft.com/office/drawing/2014/main" id="{75F65CCC-1F97-4F27-833B-CD32E4BFF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3910" y="4845178"/>
            <a:ext cx="1943161" cy="7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en-US" altLang="en-US" sz="21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</a:t>
            </a:r>
            <a:r>
              <a:rPr kumimoji="0" lang="en-US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lab to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min prior</a:t>
            </a:r>
          </a:p>
        </p:txBody>
      </p:sp>
      <p:sp>
        <p:nvSpPr>
          <p:cNvPr id="4984845" name="Text Box 13">
            <a:extLst>
              <a:ext uri="{FF2B5EF4-FFF2-40B4-BE49-F238E27FC236}">
                <a16:creationId xmlns:a16="http://schemas.microsoft.com/office/drawing/2014/main" id="{C882C0F0-7007-4418-80A7-34AB035D9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44" y="4866923"/>
            <a:ext cx="1763624" cy="7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min to 60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min. prior</a:t>
            </a:r>
          </a:p>
        </p:txBody>
      </p:sp>
      <p:sp>
        <p:nvSpPr>
          <p:cNvPr id="4984846" name="Text Box 14">
            <a:extLst>
              <a:ext uri="{FF2B5EF4-FFF2-40B4-BE49-F238E27FC236}">
                <a16:creationId xmlns:a16="http://schemas.microsoft.com/office/drawing/2014/main" id="{6ABBAB37-0730-427B-A09A-8AF24A844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592" y="4827360"/>
            <a:ext cx="1436612" cy="74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60 min.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</a:t>
            </a:r>
          </a:p>
        </p:txBody>
      </p:sp>
      <p:sp>
        <p:nvSpPr>
          <p:cNvPr id="4984847" name="Text Box 15">
            <a:extLst>
              <a:ext uri="{FF2B5EF4-FFF2-40B4-BE49-F238E27FC236}">
                <a16:creationId xmlns:a16="http://schemas.microsoft.com/office/drawing/2014/main" id="{81964433-8B44-4DC9-8295-0773085CB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823" y="1483079"/>
            <a:ext cx="806631" cy="4753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8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85.6</a:t>
            </a:r>
          </a:p>
        </p:txBody>
      </p:sp>
      <p:sp>
        <p:nvSpPr>
          <p:cNvPr id="4984848" name="Text Box 16">
            <a:extLst>
              <a:ext uri="{FF2B5EF4-FFF2-40B4-BE49-F238E27FC236}">
                <a16:creationId xmlns:a16="http://schemas.microsoft.com/office/drawing/2014/main" id="{BA7E74D7-095B-4C9B-A5EA-FC5FEFC8A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623" y="2228145"/>
            <a:ext cx="806631" cy="4753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8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76.6</a:t>
            </a:r>
          </a:p>
        </p:txBody>
      </p:sp>
      <p:sp>
        <p:nvSpPr>
          <p:cNvPr id="4984849" name="Text Box 17">
            <a:extLst>
              <a:ext uri="{FF2B5EF4-FFF2-40B4-BE49-F238E27FC236}">
                <a16:creationId xmlns:a16="http://schemas.microsoft.com/office/drawing/2014/main" id="{E8F25F39-0C5C-4866-BCA0-AF771D7C2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423" y="2950634"/>
            <a:ext cx="806631" cy="475387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8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68.6</a:t>
            </a:r>
          </a:p>
        </p:txBody>
      </p:sp>
      <p:sp>
        <p:nvSpPr>
          <p:cNvPr id="4984853" name="Line 21">
            <a:extLst>
              <a:ext uri="{FF2B5EF4-FFF2-40B4-BE49-F238E27FC236}">
                <a16:creationId xmlns:a16="http://schemas.microsoft.com/office/drawing/2014/main" id="{BD0F42A2-2C90-493F-8070-4F0268E67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4434" y="2585156"/>
            <a:ext cx="1467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28405" dir="1595635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4854" name="Line 22">
            <a:extLst>
              <a:ext uri="{FF2B5EF4-FFF2-40B4-BE49-F238E27FC236}">
                <a16:creationId xmlns:a16="http://schemas.microsoft.com/office/drawing/2014/main" id="{836F6413-58EC-48AB-B147-2B19FC634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0066" y="3431822"/>
            <a:ext cx="1467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28405" dir="1595635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4858" name="Line 26">
            <a:extLst>
              <a:ext uri="{FF2B5EF4-FFF2-40B4-BE49-F238E27FC236}">
                <a16:creationId xmlns:a16="http://schemas.microsoft.com/office/drawing/2014/main" id="{387DC2B3-F533-4F77-892D-E17F5B944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7234" y="4312356"/>
            <a:ext cx="1467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28405" dir="1595635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4860" name="Line 28">
            <a:extLst>
              <a:ext uri="{FF2B5EF4-FFF2-40B4-BE49-F238E27FC236}">
                <a16:creationId xmlns:a16="http://schemas.microsoft.com/office/drawing/2014/main" id="{CCD5F7C6-F466-4C1D-9632-3A70963F3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9234" y="6478412"/>
            <a:ext cx="16383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BA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4861" name="Line 29">
            <a:extLst>
              <a:ext uri="{FF2B5EF4-FFF2-40B4-BE49-F238E27FC236}">
                <a16:creationId xmlns:a16="http://schemas.microsoft.com/office/drawing/2014/main" id="{A00C4CC1-E24E-416F-900F-93C0D1BB4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6934" y="6458656"/>
            <a:ext cx="2102556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BA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4862" name="Text Box 30">
            <a:extLst>
              <a:ext uri="{FF2B5EF4-FFF2-40B4-BE49-F238E27FC236}">
                <a16:creationId xmlns:a16="http://schemas.microsoft.com/office/drawing/2014/main" id="{162FAAC5-CC73-4A7F-97F2-14B18892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211" y="6227234"/>
            <a:ext cx="2417008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33" b="1" i="0" u="none" strike="noStrike" kern="1200" cap="none" spc="0" normalizeH="0" baseline="0" noProof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Earlier Treatment</a:t>
            </a:r>
          </a:p>
        </p:txBody>
      </p:sp>
      <p:sp>
        <p:nvSpPr>
          <p:cNvPr id="4984863" name="Line 31">
            <a:extLst>
              <a:ext uri="{FF2B5EF4-FFF2-40B4-BE49-F238E27FC236}">
                <a16:creationId xmlns:a16="http://schemas.microsoft.com/office/drawing/2014/main" id="{0E6E2C3E-4E99-4B5B-BB22-39FE0BECA7C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-58702" y="1075832"/>
            <a:ext cx="1058333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BA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84864" name="Line 32">
            <a:extLst>
              <a:ext uri="{FF2B5EF4-FFF2-40B4-BE49-F238E27FC236}">
                <a16:creationId xmlns:a16="http://schemas.microsoft.com/office/drawing/2014/main" id="{B57F1A96-8895-44F7-B43F-53DA7CCA6AE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-82690" y="5337387"/>
            <a:ext cx="1123244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>
              <a:ln>
                <a:noFill/>
              </a:ln>
              <a:solidFill>
                <a:srgbClr val="FFBA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1AC5F2-9FF0-4B8F-9393-0F3DA8440501}"/>
              </a:ext>
            </a:extLst>
          </p:cNvPr>
          <p:cNvSpPr txBox="1"/>
          <p:nvPr/>
        </p:nvSpPr>
        <p:spPr>
          <a:xfrm>
            <a:off x="1114157" y="91409"/>
            <a:ext cx="7480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TITAN-TIMI 34: Increased Duration of Pre-Treatment Improves Pre-PCI TIMI Frame Count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8D9A5E-7819-4188-8BAB-19F83B180451}"/>
              </a:ext>
            </a:extLst>
          </p:cNvPr>
          <p:cNvSpPr txBox="1"/>
          <p:nvPr/>
        </p:nvSpPr>
        <p:spPr>
          <a:xfrm>
            <a:off x="5309419" y="6568573"/>
            <a:ext cx="3687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Gibson CM et al. Am Heart J. 2006;152(4):668-75</a:t>
            </a:r>
          </a:p>
        </p:txBody>
      </p:sp>
      <p:sp>
        <p:nvSpPr>
          <p:cNvPr id="37" name="TextBox 8">
            <a:extLst>
              <a:ext uri="{FF2B5EF4-FFF2-40B4-BE49-F238E27FC236}">
                <a16:creationId xmlns:a16="http://schemas.microsoft.com/office/drawing/2014/main" id="{684ADB21-63B3-4F46-AA77-F71870CD5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6567975"/>
            <a:ext cx="2392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by C. Michael Gibson, M.S., M.D.</a:t>
            </a:r>
          </a:p>
        </p:txBody>
      </p:sp>
    </p:spTree>
    <p:extLst>
      <p:ext uri="{BB962C8B-B14F-4D97-AF65-F5344CB8AC3E}">
        <p14:creationId xmlns:p14="http://schemas.microsoft.com/office/powerpoint/2010/main" val="1911403068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0178" name="Rectangle 2">
            <a:extLst>
              <a:ext uri="{FF2B5EF4-FFF2-40B4-BE49-F238E27FC236}">
                <a16:creationId xmlns:a16="http://schemas.microsoft.com/office/drawing/2014/main" id="{5516ED20-B837-4C78-824A-4679C3E20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138" y="146050"/>
            <a:ext cx="8534400" cy="554038"/>
          </a:xfr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STEMI Complete Reperfusion (TFG 3, TMPG 3, ST Res </a:t>
            </a:r>
            <a:r>
              <a:rPr 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</a:t>
            </a:r>
            <a:r>
              <a:rPr lang="en-US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70%) is Associated with a Greater Percent of Receptors Occupied by </a:t>
            </a:r>
            <a:r>
              <a:rPr lang="en-US" sz="18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Integrilin</a:t>
            </a:r>
            <a:endParaRPr lang="en-US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0179" name="Object 3">
            <a:extLst>
              <a:ext uri="{FF2B5EF4-FFF2-40B4-BE49-F238E27FC236}">
                <a16:creationId xmlns:a16="http://schemas.microsoft.com/office/drawing/2014/main" id="{FE1684B1-55FE-42AE-A196-B75C7B8B50B6}"/>
              </a:ext>
            </a:extLst>
          </p:cNvPr>
          <p:cNvGraphicFramePr>
            <a:graphicFrameLocks noGrp="1" noChangeAspect="1"/>
          </p:cNvGraphicFramePr>
          <p:nvPr>
            <p:ph type="chart" idx="1"/>
          </p:nvPr>
        </p:nvGraphicFramePr>
        <p:xfrm>
          <a:off x="704850" y="1971675"/>
          <a:ext cx="7459663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r:id="rId4" imgW="7456054" imgH="4023709" progId="Excel.Chart.8">
                  <p:embed/>
                </p:oleObj>
              </mc:Choice>
              <mc:Fallback>
                <p:oleObj r:id="rId4" imgW="7456054" imgH="4023709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971675"/>
                        <a:ext cx="7459663" cy="401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 Box 4">
            <a:extLst>
              <a:ext uri="{FF2B5EF4-FFF2-40B4-BE49-F238E27FC236}">
                <a16:creationId xmlns:a16="http://schemas.microsoft.com/office/drawing/2014/main" id="{9A2AA4A5-FB70-44EC-9F53-5EC5AC9FA1E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304131" y="3728244"/>
            <a:ext cx="3460750" cy="3000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Pts With Complete Reperfusion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BE7C3BAD-9D41-4529-81AC-BA2C97FC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5695950"/>
            <a:ext cx="2035175" cy="581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</a:t>
            </a: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80% Receptors Blocked by Integrilin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AF5D4D0F-54AA-4977-856B-F69CED472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2308225"/>
            <a:ext cx="80327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52.0%</a:t>
            </a:r>
          </a:p>
        </p:txBody>
      </p:sp>
      <p:sp>
        <p:nvSpPr>
          <p:cNvPr id="50183" name="Text Box 7">
            <a:extLst>
              <a:ext uri="{FF2B5EF4-FFF2-40B4-BE49-F238E27FC236}">
                <a16:creationId xmlns:a16="http://schemas.microsoft.com/office/drawing/2014/main" id="{258FCEBD-DF82-4CC7-B3AA-2091B5D7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75" y="4338638"/>
            <a:ext cx="803275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15.4%</a:t>
            </a:r>
          </a:p>
        </p:txBody>
      </p:sp>
      <p:sp>
        <p:nvSpPr>
          <p:cNvPr id="50184" name="Text Box 8">
            <a:extLst>
              <a:ext uri="{FF2B5EF4-FFF2-40B4-BE49-F238E27FC236}">
                <a16:creationId xmlns:a16="http://schemas.microsoft.com/office/drawing/2014/main" id="{0F6B34AE-7776-4567-9954-D6563EE50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5299075"/>
            <a:ext cx="631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13/25</a:t>
            </a:r>
          </a:p>
        </p:txBody>
      </p:sp>
      <p:sp>
        <p:nvSpPr>
          <p:cNvPr id="50185" name="Text Box 9">
            <a:extLst>
              <a:ext uri="{FF2B5EF4-FFF2-40B4-BE49-F238E27FC236}">
                <a16:creationId xmlns:a16="http://schemas.microsoft.com/office/drawing/2014/main" id="{26106594-9011-43C6-8F53-6BA2F4F74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5299075"/>
            <a:ext cx="531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4/22</a:t>
            </a:r>
          </a:p>
        </p:txBody>
      </p:sp>
      <p:sp>
        <p:nvSpPr>
          <p:cNvPr id="50186" name="Text Box 10">
            <a:extLst>
              <a:ext uri="{FF2B5EF4-FFF2-40B4-BE49-F238E27FC236}">
                <a16:creationId xmlns:a16="http://schemas.microsoft.com/office/drawing/2014/main" id="{5FC3FFCE-1051-46B3-90E9-78DF43528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0" y="4016375"/>
            <a:ext cx="1149350" cy="3365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p=0.006</a:t>
            </a:r>
            <a:endParaRPr kumimoji="0" lang="en-US" alt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7" name="Text Box 11">
            <a:extLst>
              <a:ext uri="{FF2B5EF4-FFF2-40B4-BE49-F238E27FC236}">
                <a16:creationId xmlns:a16="http://schemas.microsoft.com/office/drawing/2014/main" id="{342011F3-2AAA-434E-B2C2-CACAF09E2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6477000"/>
            <a:ext cx="252095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Gibson CM et al, Circulation 2004</a:t>
            </a:r>
          </a:p>
        </p:txBody>
      </p:sp>
      <p:sp>
        <p:nvSpPr>
          <p:cNvPr id="50188" name="Text Box 12">
            <a:extLst>
              <a:ext uri="{FF2B5EF4-FFF2-40B4-BE49-F238E27FC236}">
                <a16:creationId xmlns:a16="http://schemas.microsoft.com/office/drawing/2014/main" id="{1F649E1F-92E3-4CB6-A4CC-7D6E56E48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5113" y="5708650"/>
            <a:ext cx="2035175" cy="581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 80% Receptors Blocked by Integrilin</a:t>
            </a:r>
          </a:p>
        </p:txBody>
      </p:sp>
      <p:pic>
        <p:nvPicPr>
          <p:cNvPr id="50189" name="Picture 13">
            <a:extLst>
              <a:ext uri="{FF2B5EF4-FFF2-40B4-BE49-F238E27FC236}">
                <a16:creationId xmlns:a16="http://schemas.microsoft.com/office/drawing/2014/main" id="{DBE84E43-DA4E-4C4C-9CEE-17641D400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804863"/>
            <a:ext cx="2889250" cy="1395412"/>
          </a:xfrm>
          <a:prstGeom prst="rect">
            <a:avLst/>
          </a:prstGeom>
          <a:solidFill>
            <a:srgbClr val="FFCC99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0190" name="Picture 14">
            <a:extLst>
              <a:ext uri="{FF2B5EF4-FFF2-40B4-BE49-F238E27FC236}">
                <a16:creationId xmlns:a16="http://schemas.microsoft.com/office/drawing/2014/main" id="{B7B43EC6-AFE9-4898-8EDA-9AE8D4D6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788988"/>
            <a:ext cx="2889250" cy="1395412"/>
          </a:xfrm>
          <a:prstGeom prst="rect">
            <a:avLst/>
          </a:prstGeom>
          <a:solidFill>
            <a:srgbClr val="FFCC99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0191" name="Oval 15">
            <a:extLst>
              <a:ext uri="{FF2B5EF4-FFF2-40B4-BE49-F238E27FC236}">
                <a16:creationId xmlns:a16="http://schemas.microsoft.com/office/drawing/2014/main" id="{3E74D5E5-389D-4B51-903C-D3F393123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0738" y="1814513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92" name="Oval 16">
            <a:extLst>
              <a:ext uri="{FF2B5EF4-FFF2-40B4-BE49-F238E27FC236}">
                <a16:creationId xmlns:a16="http://schemas.microsoft.com/office/drawing/2014/main" id="{887A9D14-78A7-45CE-BF33-13610F665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627188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93" name="Oval 17">
            <a:extLst>
              <a:ext uri="{FF2B5EF4-FFF2-40B4-BE49-F238E27FC236}">
                <a16:creationId xmlns:a16="http://schemas.microsoft.com/office/drawing/2014/main" id="{589B21D5-1559-421E-8493-44E679414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1801813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94" name="Oval 18">
            <a:extLst>
              <a:ext uri="{FF2B5EF4-FFF2-40B4-BE49-F238E27FC236}">
                <a16:creationId xmlns:a16="http://schemas.microsoft.com/office/drawing/2014/main" id="{C3F532EF-B18B-4755-85E0-94716F0D2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1389063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95" name="Oval 19">
            <a:extLst>
              <a:ext uri="{FF2B5EF4-FFF2-40B4-BE49-F238E27FC236}">
                <a16:creationId xmlns:a16="http://schemas.microsoft.com/office/drawing/2014/main" id="{4B62B5F6-26EB-4706-9C05-6AAFE14E3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1725613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96" name="Oval 20">
            <a:extLst>
              <a:ext uri="{FF2B5EF4-FFF2-40B4-BE49-F238E27FC236}">
                <a16:creationId xmlns:a16="http://schemas.microsoft.com/office/drawing/2014/main" id="{85AA1D1D-DB78-419B-8200-1A7CDA5FA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888" y="1211263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97" name="Oval 21">
            <a:extLst>
              <a:ext uri="{FF2B5EF4-FFF2-40B4-BE49-F238E27FC236}">
                <a16:creationId xmlns:a16="http://schemas.microsoft.com/office/drawing/2014/main" id="{C4272E6A-3999-4893-8E0B-9E11AB4C6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1838325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98" name="Oval 22">
            <a:extLst>
              <a:ext uri="{FF2B5EF4-FFF2-40B4-BE49-F238E27FC236}">
                <a16:creationId xmlns:a16="http://schemas.microsoft.com/office/drawing/2014/main" id="{6279D82F-155E-4019-9EA9-3B6127CCD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700" y="1254125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99" name="Oval 23">
            <a:extLst>
              <a:ext uri="{FF2B5EF4-FFF2-40B4-BE49-F238E27FC236}">
                <a16:creationId xmlns:a16="http://schemas.microsoft.com/office/drawing/2014/main" id="{15E49B6B-EE55-480F-B7E0-E88D176D9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050" y="1136650"/>
            <a:ext cx="77788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00" name="Oval 24">
            <a:extLst>
              <a:ext uri="{FF2B5EF4-FFF2-40B4-BE49-F238E27FC236}">
                <a16:creationId xmlns:a16="http://schemas.microsoft.com/office/drawing/2014/main" id="{B8431FAD-15C1-49BC-877F-3AB521E5B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200" y="1581150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01" name="Oval 25">
            <a:extLst>
              <a:ext uri="{FF2B5EF4-FFF2-40B4-BE49-F238E27FC236}">
                <a16:creationId xmlns:a16="http://schemas.microsoft.com/office/drawing/2014/main" id="{4FFA1609-EF7C-496E-A843-D4E454D72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8838" y="1343025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02" name="Oval 26">
            <a:extLst>
              <a:ext uri="{FF2B5EF4-FFF2-40B4-BE49-F238E27FC236}">
                <a16:creationId xmlns:a16="http://schemas.microsoft.com/office/drawing/2014/main" id="{88EF6CF9-BE0F-4F20-B336-28637FF1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393825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03" name="Oval 27">
            <a:extLst>
              <a:ext uri="{FF2B5EF4-FFF2-40B4-BE49-F238E27FC236}">
                <a16:creationId xmlns:a16="http://schemas.microsoft.com/office/drawing/2014/main" id="{BC28C48F-8873-4B1A-BD36-F06D158FE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3" y="1420813"/>
            <a:ext cx="77787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04" name="Oval 28">
            <a:extLst>
              <a:ext uri="{FF2B5EF4-FFF2-40B4-BE49-F238E27FC236}">
                <a16:creationId xmlns:a16="http://schemas.microsoft.com/office/drawing/2014/main" id="{F498DBDA-2BF6-4376-8976-1ECB07503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850" y="1579563"/>
            <a:ext cx="77788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05" name="Oval 29">
            <a:extLst>
              <a:ext uri="{FF2B5EF4-FFF2-40B4-BE49-F238E27FC236}">
                <a16:creationId xmlns:a16="http://schemas.microsoft.com/office/drawing/2014/main" id="{D35DDFB0-B7D8-4487-A0DE-85608A2A7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563" y="1789113"/>
            <a:ext cx="77787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06" name="Oval 30">
            <a:extLst>
              <a:ext uri="{FF2B5EF4-FFF2-40B4-BE49-F238E27FC236}">
                <a16:creationId xmlns:a16="http://schemas.microsoft.com/office/drawing/2014/main" id="{B58894F8-718A-4437-8E30-6AE84E583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863" y="1346200"/>
            <a:ext cx="77787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07" name="Oval 31">
            <a:extLst>
              <a:ext uri="{FF2B5EF4-FFF2-40B4-BE49-F238E27FC236}">
                <a16:creationId xmlns:a16="http://schemas.microsoft.com/office/drawing/2014/main" id="{6D46AC62-39DB-4EE1-8F60-EDA43D710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1330325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08" name="Oval 32">
            <a:extLst>
              <a:ext uri="{FF2B5EF4-FFF2-40B4-BE49-F238E27FC236}">
                <a16:creationId xmlns:a16="http://schemas.microsoft.com/office/drawing/2014/main" id="{25C9B356-7047-4B3A-BB63-A484361E3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5" y="1438275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09" name="Oval 33">
            <a:extLst>
              <a:ext uri="{FF2B5EF4-FFF2-40B4-BE49-F238E27FC236}">
                <a16:creationId xmlns:a16="http://schemas.microsoft.com/office/drawing/2014/main" id="{A8C189C7-351A-4153-A7E2-74775F5AE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863" y="1031875"/>
            <a:ext cx="77787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10" name="Oval 34">
            <a:extLst>
              <a:ext uri="{FF2B5EF4-FFF2-40B4-BE49-F238E27FC236}">
                <a16:creationId xmlns:a16="http://schemas.microsoft.com/office/drawing/2014/main" id="{80520B75-BF9A-49A1-B171-6B70B08C2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338" y="1495425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11" name="Oval 35">
            <a:extLst>
              <a:ext uri="{FF2B5EF4-FFF2-40B4-BE49-F238E27FC236}">
                <a16:creationId xmlns:a16="http://schemas.microsoft.com/office/drawing/2014/main" id="{67B74419-4341-4AC3-A14C-5B32E5BD6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0" y="1995488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12" name="Oval 36">
            <a:extLst>
              <a:ext uri="{FF2B5EF4-FFF2-40B4-BE49-F238E27FC236}">
                <a16:creationId xmlns:a16="http://schemas.microsoft.com/office/drawing/2014/main" id="{7C3C5832-BB9B-443D-AF96-0451A3EDA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888" y="1795463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13" name="Oval 37">
            <a:extLst>
              <a:ext uri="{FF2B5EF4-FFF2-40B4-BE49-F238E27FC236}">
                <a16:creationId xmlns:a16="http://schemas.microsoft.com/office/drawing/2014/main" id="{251D4BD4-009F-4204-9CF7-2FAF7E028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1792288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14" name="Oval 38">
            <a:extLst>
              <a:ext uri="{FF2B5EF4-FFF2-40B4-BE49-F238E27FC236}">
                <a16:creationId xmlns:a16="http://schemas.microsoft.com/office/drawing/2014/main" id="{19506646-35DC-4EDA-9996-D703664BA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993775"/>
            <a:ext cx="77788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15" name="Oval 39">
            <a:extLst>
              <a:ext uri="{FF2B5EF4-FFF2-40B4-BE49-F238E27FC236}">
                <a16:creationId xmlns:a16="http://schemas.microsoft.com/office/drawing/2014/main" id="{3BC7732D-01BA-487D-A142-EA5725F5D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1096963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16" name="Oval 40">
            <a:extLst>
              <a:ext uri="{FF2B5EF4-FFF2-40B4-BE49-F238E27FC236}">
                <a16:creationId xmlns:a16="http://schemas.microsoft.com/office/drawing/2014/main" id="{9B27F6E1-F8F6-4D44-AF8C-8C9A2B145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1023938"/>
            <a:ext cx="77787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17" name="Oval 41">
            <a:extLst>
              <a:ext uri="{FF2B5EF4-FFF2-40B4-BE49-F238E27FC236}">
                <a16:creationId xmlns:a16="http://schemas.microsoft.com/office/drawing/2014/main" id="{7743F2D4-B12B-4A67-873C-1899F73EB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1147763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18" name="Oval 42">
            <a:extLst>
              <a:ext uri="{FF2B5EF4-FFF2-40B4-BE49-F238E27FC236}">
                <a16:creationId xmlns:a16="http://schemas.microsoft.com/office/drawing/2014/main" id="{814327A8-E25B-420C-B333-22B1286B5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963" y="1009650"/>
            <a:ext cx="77787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19" name="Oval 43">
            <a:extLst>
              <a:ext uri="{FF2B5EF4-FFF2-40B4-BE49-F238E27FC236}">
                <a16:creationId xmlns:a16="http://schemas.microsoft.com/office/drawing/2014/main" id="{C131D9AC-459F-4D0C-B0A0-D62C8C13C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4888" y="1176338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20" name="Oval 44">
            <a:extLst>
              <a:ext uri="{FF2B5EF4-FFF2-40B4-BE49-F238E27FC236}">
                <a16:creationId xmlns:a16="http://schemas.microsoft.com/office/drawing/2014/main" id="{2FC21DBD-929F-4374-90C6-186C27A0B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425" y="1357313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21" name="Oval 45">
            <a:extLst>
              <a:ext uri="{FF2B5EF4-FFF2-40B4-BE49-F238E27FC236}">
                <a16:creationId xmlns:a16="http://schemas.microsoft.com/office/drawing/2014/main" id="{314BAE1B-FCCC-4AD8-918B-610AD80AE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3513" y="1168400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22" name="Oval 46">
            <a:extLst>
              <a:ext uri="{FF2B5EF4-FFF2-40B4-BE49-F238E27FC236}">
                <a16:creationId xmlns:a16="http://schemas.microsoft.com/office/drawing/2014/main" id="{3F458691-4C57-4241-A0F6-DE4A34044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8" y="981075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23" name="Oval 47">
            <a:extLst>
              <a:ext uri="{FF2B5EF4-FFF2-40B4-BE49-F238E27FC236}">
                <a16:creationId xmlns:a16="http://schemas.microsoft.com/office/drawing/2014/main" id="{97FD0C34-BDAB-4090-8174-203A0825B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906463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24" name="Oval 48">
            <a:extLst>
              <a:ext uri="{FF2B5EF4-FFF2-40B4-BE49-F238E27FC236}">
                <a16:creationId xmlns:a16="http://schemas.microsoft.com/office/drawing/2014/main" id="{B34BFD79-6F92-47DE-8EC2-49BC6597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839788"/>
            <a:ext cx="77788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25" name="Oval 49">
            <a:extLst>
              <a:ext uri="{FF2B5EF4-FFF2-40B4-BE49-F238E27FC236}">
                <a16:creationId xmlns:a16="http://schemas.microsoft.com/office/drawing/2014/main" id="{FEA247FB-2743-4D01-A3A2-737305A68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949325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26" name="Oval 50">
            <a:extLst>
              <a:ext uri="{FF2B5EF4-FFF2-40B4-BE49-F238E27FC236}">
                <a16:creationId xmlns:a16="http://schemas.microsoft.com/office/drawing/2014/main" id="{E707F4AF-A274-4E8A-8B37-252FD7E46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1682750"/>
            <a:ext cx="77787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27" name="Oval 51">
            <a:extLst>
              <a:ext uri="{FF2B5EF4-FFF2-40B4-BE49-F238E27FC236}">
                <a16:creationId xmlns:a16="http://schemas.microsoft.com/office/drawing/2014/main" id="{1ABD3204-FFA5-44DD-A6BB-F195BD302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063" y="1128713"/>
            <a:ext cx="77787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28" name="Oval 52">
            <a:extLst>
              <a:ext uri="{FF2B5EF4-FFF2-40B4-BE49-F238E27FC236}">
                <a16:creationId xmlns:a16="http://schemas.microsoft.com/office/drawing/2014/main" id="{620AC277-8EF1-4763-B3EE-5FCF00A5A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8" y="1346200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29" name="Oval 53">
            <a:extLst>
              <a:ext uri="{FF2B5EF4-FFF2-40B4-BE49-F238E27FC236}">
                <a16:creationId xmlns:a16="http://schemas.microsoft.com/office/drawing/2014/main" id="{ABF67C05-224A-4CD7-92F7-16CDE99D8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1404938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30" name="Oval 54">
            <a:extLst>
              <a:ext uri="{FF2B5EF4-FFF2-40B4-BE49-F238E27FC236}">
                <a16:creationId xmlns:a16="http://schemas.microsoft.com/office/drawing/2014/main" id="{D64B54AA-2BAD-4257-A9AD-522FC57DA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1157288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31" name="Oval 55">
            <a:extLst>
              <a:ext uri="{FF2B5EF4-FFF2-40B4-BE49-F238E27FC236}">
                <a16:creationId xmlns:a16="http://schemas.microsoft.com/office/drawing/2014/main" id="{BB2EA65D-5CA0-409A-8FC4-02DDF6F7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113" y="1630363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32" name="Oval 56">
            <a:extLst>
              <a:ext uri="{FF2B5EF4-FFF2-40B4-BE49-F238E27FC236}">
                <a16:creationId xmlns:a16="http://schemas.microsoft.com/office/drawing/2014/main" id="{4435147C-17B7-4405-B688-1EF47C33D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1038225"/>
            <a:ext cx="77788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33" name="Oval 57">
            <a:extLst>
              <a:ext uri="{FF2B5EF4-FFF2-40B4-BE49-F238E27FC236}">
                <a16:creationId xmlns:a16="http://schemas.microsoft.com/office/drawing/2014/main" id="{78A1E517-6F61-4F93-BE06-7DFED892E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8513" y="1412875"/>
            <a:ext cx="79375" cy="88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5000"/>
              </a:spcAft>
              <a:buClr>
                <a:srgbClr val="FF9900"/>
              </a:buClr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234" name="TextBox 57">
            <a:extLst>
              <a:ext uri="{FF2B5EF4-FFF2-40B4-BE49-F238E27FC236}">
                <a16:creationId xmlns:a16="http://schemas.microsoft.com/office/drawing/2014/main" id="{A4C78708-61BF-4FA9-A92A-C13C5DCA2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6608763"/>
            <a:ext cx="23923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by C. Michael Gibson, M.S., M.D.</a:t>
            </a:r>
          </a:p>
        </p:txBody>
      </p:sp>
    </p:spTree>
    <p:extLst>
      <p:ext uri="{BB962C8B-B14F-4D97-AF65-F5344CB8AC3E}">
        <p14:creationId xmlns:p14="http://schemas.microsoft.com/office/powerpoint/2010/main" val="3214430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78968628-0325-4F0C-B346-D9C0F40A0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67819" y="1322705"/>
          <a:ext cx="3408362" cy="464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76868" name="Text Box 4">
            <a:extLst>
              <a:ext uri="{FF2B5EF4-FFF2-40B4-BE49-F238E27FC236}">
                <a16:creationId xmlns:a16="http://schemas.microsoft.com/office/drawing/2014/main" id="{66AD947B-8C78-425C-BFF6-95E87D0D5FF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72331" y="3386455"/>
            <a:ext cx="353060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 - PCI TMPG 3 (%)</a:t>
            </a:r>
          </a:p>
        </p:txBody>
      </p:sp>
      <p:sp>
        <p:nvSpPr>
          <p:cNvPr id="676869" name="Rectangle 5">
            <a:extLst>
              <a:ext uri="{FF2B5EF4-FFF2-40B4-BE49-F238E27FC236}">
                <a16:creationId xmlns:a16="http://schemas.microsoft.com/office/drawing/2014/main" id="{A9C83A0B-B63D-49CD-9AF5-911AE9FA3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131" y="5721668"/>
            <a:ext cx="1149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Eptifibatide</a:t>
            </a:r>
          </a:p>
        </p:txBody>
      </p:sp>
      <p:sp>
        <p:nvSpPr>
          <p:cNvPr id="676870" name="Rectangle 6">
            <a:extLst>
              <a:ext uri="{FF2B5EF4-FFF2-40B4-BE49-F238E27FC236}">
                <a16:creationId xmlns:a16="http://schemas.microsoft.com/office/drawing/2014/main" id="{CC8829EF-CEEE-42E0-B5DB-F8B2055E2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5056" y="5726430"/>
            <a:ext cx="1149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 Lab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Eptifibatide</a:t>
            </a:r>
          </a:p>
        </p:txBody>
      </p:sp>
      <p:sp>
        <p:nvSpPr>
          <p:cNvPr id="676871" name="Text Box 7">
            <a:extLst>
              <a:ext uri="{FF2B5EF4-FFF2-40B4-BE49-F238E27FC236}">
                <a16:creationId xmlns:a16="http://schemas.microsoft.com/office/drawing/2014/main" id="{5865BC6E-87F8-4970-941F-759755B76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531" y="1940243"/>
            <a:ext cx="93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24.3%</a:t>
            </a:r>
          </a:p>
        </p:txBody>
      </p:sp>
      <p:sp>
        <p:nvSpPr>
          <p:cNvPr id="676872" name="Text Box 8">
            <a:extLst>
              <a:ext uri="{FF2B5EF4-FFF2-40B4-BE49-F238E27FC236}">
                <a16:creationId xmlns:a16="http://schemas.microsoft.com/office/drawing/2014/main" id="{9DC8CE5B-5A48-4D20-8CD9-121496DB5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494" y="3338830"/>
            <a:ext cx="93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14.2%</a:t>
            </a:r>
          </a:p>
        </p:txBody>
      </p:sp>
      <p:sp>
        <p:nvSpPr>
          <p:cNvPr id="676873" name="Text Box 9">
            <a:extLst>
              <a:ext uri="{FF2B5EF4-FFF2-40B4-BE49-F238E27FC236}">
                <a16:creationId xmlns:a16="http://schemas.microsoft.com/office/drawing/2014/main" id="{2DA634FA-7958-4072-B2C8-BDE6291EF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881" y="2489518"/>
            <a:ext cx="131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= 0.026</a:t>
            </a:r>
          </a:p>
        </p:txBody>
      </p:sp>
      <p:sp>
        <p:nvSpPr>
          <p:cNvPr id="676874" name="Text Box 10">
            <a:extLst>
              <a:ext uri="{FF2B5EF4-FFF2-40B4-BE49-F238E27FC236}">
                <a16:creationId xmlns:a16="http://schemas.microsoft.com/office/drawing/2014/main" id="{45F80707-58DC-4D80-A3A9-A2DD6636D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759" y="5183505"/>
            <a:ext cx="9191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(41/169)</a:t>
            </a:r>
          </a:p>
        </p:txBody>
      </p:sp>
      <p:sp>
        <p:nvSpPr>
          <p:cNvPr id="676875" name="Text Box 11">
            <a:extLst>
              <a:ext uri="{FF2B5EF4-FFF2-40B4-BE49-F238E27FC236}">
                <a16:creationId xmlns:a16="http://schemas.microsoft.com/office/drawing/2014/main" id="{0EDE577D-2D52-4783-8CC2-5B8AF3A44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821" y="5183505"/>
            <a:ext cx="919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(20/141)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763BF-9242-46CE-92B8-2796371B2E33}"/>
              </a:ext>
            </a:extLst>
          </p:cNvPr>
          <p:cNvSpPr txBox="1"/>
          <p:nvPr/>
        </p:nvSpPr>
        <p:spPr>
          <a:xfrm>
            <a:off x="0" y="114953"/>
            <a:ext cx="9096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TITAN-TIMI 34: Secondary Angiographic Endpoint TIMI Myocardial Perfusion Grade Improved with Pre-PCI Eptifibatide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BA3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7ABB2-F1A4-4035-97B4-37F635BECCDA}"/>
              </a:ext>
            </a:extLst>
          </p:cNvPr>
          <p:cNvSpPr txBox="1"/>
          <p:nvPr/>
        </p:nvSpPr>
        <p:spPr>
          <a:xfrm>
            <a:off x="5309419" y="6521381"/>
            <a:ext cx="3687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Gibson CM et al. Am Heart J. 2006;152(4):668-75</a:t>
            </a: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EE65D3CC-68A8-4780-A163-62525820A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3" y="6532581"/>
            <a:ext cx="23920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Slide by C. Michael Gibson, M.S., M.D.</a:t>
            </a:r>
          </a:p>
        </p:txBody>
      </p:sp>
    </p:spTree>
    <p:extLst>
      <p:ext uri="{BB962C8B-B14F-4D97-AF65-F5344CB8AC3E}">
        <p14:creationId xmlns:p14="http://schemas.microsoft.com/office/powerpoint/2010/main" val="181104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6">
            <a:extLst>
              <a:ext uri="{FF2B5EF4-FFF2-40B4-BE49-F238E27FC236}">
                <a16:creationId xmlns:a16="http://schemas.microsoft.com/office/drawing/2014/main" id="{3A43E234-6146-467D-B680-DED850624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4483100"/>
            <a:ext cx="2032000" cy="16430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 currently approved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antiplatelet agents specifically target    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A3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Adhesion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3667" name="Text Box 17">
            <a:extLst>
              <a:ext uri="{FF2B5EF4-FFF2-40B4-BE49-F238E27FC236}">
                <a16:creationId xmlns:a16="http://schemas.microsoft.com/office/drawing/2014/main" id="{F7474852-2994-488E-8110-C0C495F05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38" y="4483100"/>
            <a:ext cx="2032000" cy="164306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Aspirin +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Thienopyridines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block platelet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A3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Activation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Thienopyridines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block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A3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Amplification</a:t>
            </a:r>
          </a:p>
        </p:txBody>
      </p:sp>
      <p:sp>
        <p:nvSpPr>
          <p:cNvPr id="113668" name="Text Box 18">
            <a:extLst>
              <a:ext uri="{FF2B5EF4-FFF2-40B4-BE49-F238E27FC236}">
                <a16:creationId xmlns:a16="http://schemas.microsoft.com/office/drawing/2014/main" id="{63AB5B32-6494-444F-A0F9-5427D7E6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4483100"/>
            <a:ext cx="2530475" cy="1200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GP 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IIb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IIIa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inhibitors inhibit the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“final common pathway”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BA3E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Aggregation</a:t>
            </a:r>
          </a:p>
        </p:txBody>
      </p:sp>
      <p:sp>
        <p:nvSpPr>
          <p:cNvPr id="52229" name="Text Box 14">
            <a:extLst>
              <a:ext uri="{FF2B5EF4-FFF2-40B4-BE49-F238E27FC236}">
                <a16:creationId xmlns:a16="http://schemas.microsoft.com/office/drawing/2014/main" id="{258368A7-828D-4B89-B75E-542E8A61B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0" y="2055813"/>
            <a:ext cx="1119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35000"/>
              </a:spcBef>
              <a:buClr>
                <a:srgbClr val="FF6600"/>
              </a:buClr>
              <a:buSzPct val="117000"/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SzPct val="68000"/>
              <a:buFont typeface="Monotype Sorts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Platelet vWF Receptor (GP1b)</a:t>
            </a:r>
          </a:p>
        </p:txBody>
      </p:sp>
      <p:sp>
        <p:nvSpPr>
          <p:cNvPr id="52230" name="Line 6">
            <a:extLst>
              <a:ext uri="{FF2B5EF4-FFF2-40B4-BE49-F238E27FC236}">
                <a16:creationId xmlns:a16="http://schemas.microsoft.com/office/drawing/2014/main" id="{42A5FF26-6390-4C94-83DA-AF1B1FA7CC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6888" y="3381375"/>
            <a:ext cx="25400" cy="44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231" name="Picture 8" descr="Blue-Chicken-I">
            <a:extLst>
              <a:ext uri="{FF2B5EF4-FFF2-40B4-BE49-F238E27FC236}">
                <a16:creationId xmlns:a16="http://schemas.microsoft.com/office/drawing/2014/main" id="{9C3F2B88-1EC5-429F-99DD-8AC1FBDC3A8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654300"/>
            <a:ext cx="1854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Line 22">
            <a:extLst>
              <a:ext uri="{FF2B5EF4-FFF2-40B4-BE49-F238E27FC236}">
                <a16:creationId xmlns:a16="http://schemas.microsoft.com/office/drawing/2014/main" id="{2A6F045B-4010-412B-98E4-86DD8DFDB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7900" y="2638425"/>
            <a:ext cx="641350" cy="617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674" name="Text Box 14">
            <a:extLst>
              <a:ext uri="{FF2B5EF4-FFF2-40B4-BE49-F238E27FC236}">
                <a16:creationId xmlns:a16="http://schemas.microsoft.com/office/drawing/2014/main" id="{F9A8AF5A-565C-4BAB-9C53-1002654D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5525"/>
            <a:ext cx="1381125" cy="387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Intact endothelium</a:t>
            </a:r>
          </a:p>
        </p:txBody>
      </p:sp>
      <p:sp>
        <p:nvSpPr>
          <p:cNvPr id="52234" name="Text Box 14">
            <a:extLst>
              <a:ext uri="{FF2B5EF4-FFF2-40B4-BE49-F238E27FC236}">
                <a16:creationId xmlns:a16="http://schemas.microsoft.com/office/drawing/2014/main" id="{49F7EA9D-0643-4A2E-BF99-3B0DA2B6D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3930650"/>
            <a:ext cx="2354263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35000"/>
              </a:spcBef>
              <a:buClr>
                <a:srgbClr val="FF6600"/>
              </a:buClr>
              <a:buSzPct val="117000"/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SzPct val="68000"/>
              <a:buFont typeface="Monotype Sorts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Endothelial Damage</a:t>
            </a:r>
          </a:p>
        </p:txBody>
      </p:sp>
      <p:sp>
        <p:nvSpPr>
          <p:cNvPr id="113676" name="Text Box 14">
            <a:extLst>
              <a:ext uri="{FF2B5EF4-FFF2-40B4-BE49-F238E27FC236}">
                <a16:creationId xmlns:a16="http://schemas.microsoft.com/office/drawing/2014/main" id="{BD840642-1E8F-4B3B-B541-01CF2C3E9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63" y="3638550"/>
            <a:ext cx="1071562" cy="239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Collagen</a:t>
            </a:r>
          </a:p>
        </p:txBody>
      </p:sp>
      <p:sp>
        <p:nvSpPr>
          <p:cNvPr id="52236" name="Text Box 14">
            <a:extLst>
              <a:ext uri="{FF2B5EF4-FFF2-40B4-BE49-F238E27FC236}">
                <a16:creationId xmlns:a16="http://schemas.microsoft.com/office/drawing/2014/main" id="{8143648C-626B-4A62-8101-53D5D3B32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3616325"/>
            <a:ext cx="8016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35000"/>
              </a:spcBef>
              <a:buClr>
                <a:srgbClr val="FF6600"/>
              </a:buClr>
              <a:buSzPct val="117000"/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SzPct val="68000"/>
              <a:buFont typeface="Monotype Sorts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vWF</a:t>
            </a:r>
          </a:p>
        </p:txBody>
      </p:sp>
      <p:sp>
        <p:nvSpPr>
          <p:cNvPr id="113678" name="Text Box 14">
            <a:extLst>
              <a:ext uri="{FF2B5EF4-FFF2-40B4-BE49-F238E27FC236}">
                <a16:creationId xmlns:a16="http://schemas.microsoft.com/office/drawing/2014/main" id="{30605618-AFC7-4AE0-99FD-B6A3802B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1800"/>
            <a:ext cx="1681163" cy="534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Α</a:t>
            </a:r>
            <a:r>
              <a:rPr kumimoji="0" lang="en-US" altLang="en-US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  <a:r>
              <a:rPr kumimoji="0" lang="el-GR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β</a:t>
            </a:r>
            <a:r>
              <a:rPr kumimoji="0" lang="en-US" altLang="en-US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Integrin) Platelet Collagen Receptor (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GPIa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</a:t>
            </a:r>
            <a:endParaRPr kumimoji="0" lang="el-GR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2238" name="Line 22">
            <a:extLst>
              <a:ext uri="{FF2B5EF4-FFF2-40B4-BE49-F238E27FC236}">
                <a16:creationId xmlns:a16="http://schemas.microsoft.com/office/drawing/2014/main" id="{922ABDB0-8828-4F16-BBA2-96C3695208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2350" y="3292475"/>
            <a:ext cx="52388" cy="3016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39" name="Line 22">
            <a:extLst>
              <a:ext uri="{FF2B5EF4-FFF2-40B4-BE49-F238E27FC236}">
                <a16:creationId xmlns:a16="http://schemas.microsoft.com/office/drawing/2014/main" id="{AE88D205-0009-4F6A-8ECF-532F1317FA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74813" y="3424238"/>
            <a:ext cx="11112" cy="2301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40" name="Line 22">
            <a:extLst>
              <a:ext uri="{FF2B5EF4-FFF2-40B4-BE49-F238E27FC236}">
                <a16:creationId xmlns:a16="http://schemas.microsoft.com/office/drawing/2014/main" id="{B764EECC-91AE-4C2C-937B-DF5CFED9C9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68488" y="3365500"/>
            <a:ext cx="298450" cy="296863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41" name="Line 22">
            <a:extLst>
              <a:ext uri="{FF2B5EF4-FFF2-40B4-BE49-F238E27FC236}">
                <a16:creationId xmlns:a16="http://schemas.microsoft.com/office/drawing/2014/main" id="{3C03F8D9-49C5-408D-AA85-851D8AF0DF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7588" y="3281363"/>
            <a:ext cx="352425" cy="306387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42" name="Line 9">
            <a:extLst>
              <a:ext uri="{FF2B5EF4-FFF2-40B4-BE49-F238E27FC236}">
                <a16:creationId xmlns:a16="http://schemas.microsoft.com/office/drawing/2014/main" id="{F13DFD8C-7BAD-4773-A0F4-1C37FBB34B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0550" y="2851150"/>
            <a:ext cx="452438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43" name="Text Box 14">
            <a:extLst>
              <a:ext uri="{FF2B5EF4-FFF2-40B4-BE49-F238E27FC236}">
                <a16:creationId xmlns:a16="http://schemas.microsoft.com/office/drawing/2014/main" id="{DE519B8C-DDD4-4B72-B631-56ADD3B5D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775" y="2990850"/>
            <a:ext cx="44926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35000"/>
              </a:spcBef>
              <a:buClr>
                <a:srgbClr val="FF6600"/>
              </a:buClr>
              <a:buSzPct val="117000"/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SzPct val="68000"/>
              <a:buFont typeface="Monotype Sorts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TXA</a:t>
            </a:r>
            <a:r>
              <a:rPr kumimoji="0" lang="en-US" altLang="en-US" sz="900" b="1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244" name="Text Box 14">
            <a:extLst>
              <a:ext uri="{FF2B5EF4-FFF2-40B4-BE49-F238E27FC236}">
                <a16:creationId xmlns:a16="http://schemas.microsoft.com/office/drawing/2014/main" id="{02856687-83D5-4DF1-BCDA-6E80FEB83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5" y="2655888"/>
            <a:ext cx="4508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35000"/>
              </a:spcBef>
              <a:buClr>
                <a:srgbClr val="FF6600"/>
              </a:buClr>
              <a:buSzPct val="117000"/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SzPct val="68000"/>
              <a:buFont typeface="Monotype Sorts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ADP</a:t>
            </a:r>
            <a:endParaRPr kumimoji="0" lang="en-US" altLang="en-US" sz="900" b="1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45" name="Line 9">
            <a:extLst>
              <a:ext uri="{FF2B5EF4-FFF2-40B4-BE49-F238E27FC236}">
                <a16:creationId xmlns:a16="http://schemas.microsoft.com/office/drawing/2014/main" id="{D628BA9E-8E81-435A-8DD5-A191AE309A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8350" y="1854200"/>
            <a:ext cx="506413" cy="541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46" name="Line 11">
            <a:extLst>
              <a:ext uri="{FF2B5EF4-FFF2-40B4-BE49-F238E27FC236}">
                <a16:creationId xmlns:a16="http://schemas.microsoft.com/office/drawing/2014/main" id="{89B70D73-0A1E-4206-8492-BA991D4A60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7313" y="2205038"/>
            <a:ext cx="184150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47" name="Line 20">
            <a:extLst>
              <a:ext uri="{FF2B5EF4-FFF2-40B4-BE49-F238E27FC236}">
                <a16:creationId xmlns:a16="http://schemas.microsoft.com/office/drawing/2014/main" id="{B7C9512A-71D7-4169-B590-FBBEB03B6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2450" y="1697038"/>
            <a:ext cx="157163" cy="717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248" name="Picture 27" descr="Blue-Chicken-II">
            <a:extLst>
              <a:ext uri="{FF2B5EF4-FFF2-40B4-BE49-F238E27FC236}">
                <a16:creationId xmlns:a16="http://schemas.microsoft.com/office/drawing/2014/main" id="{3F44D069-8DC9-4B15-9D44-4AA65EF1785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409825"/>
            <a:ext cx="2319337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90" name="Text Box 14">
            <a:extLst>
              <a:ext uri="{FF2B5EF4-FFF2-40B4-BE49-F238E27FC236}">
                <a16:creationId xmlns:a16="http://schemas.microsoft.com/office/drawing/2014/main" id="{30BFF550-E48A-40B9-84EC-0146FF13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5" y="1689100"/>
            <a:ext cx="1092200" cy="387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TXA</a:t>
            </a:r>
            <a:r>
              <a:rPr kumimoji="0" lang="en-US" altLang="en-US" sz="1200" b="1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Receptor</a:t>
            </a:r>
            <a:endParaRPr kumimoji="0" lang="en-US" altLang="en-US" sz="1200" b="1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2250" name="Line 15">
            <a:extLst>
              <a:ext uri="{FF2B5EF4-FFF2-40B4-BE49-F238E27FC236}">
                <a16:creationId xmlns:a16="http://schemas.microsoft.com/office/drawing/2014/main" id="{3A36682F-4174-4F1F-B417-A9B8847047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44913" y="3221038"/>
            <a:ext cx="276225" cy="344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2251" name="Picture 31" descr="Blue-Chicken-III">
            <a:extLst>
              <a:ext uri="{FF2B5EF4-FFF2-40B4-BE49-F238E27FC236}">
                <a16:creationId xmlns:a16="http://schemas.microsoft.com/office/drawing/2014/main" id="{06E33762-F326-4A27-B6DE-E1DC0FD3528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822450"/>
            <a:ext cx="185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52" name="Line 13">
            <a:extLst>
              <a:ext uri="{FF2B5EF4-FFF2-40B4-BE49-F238E27FC236}">
                <a16:creationId xmlns:a16="http://schemas.microsoft.com/office/drawing/2014/main" id="{FF49E6D9-53E8-4D92-ADF9-0614FD8C80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2288" y="1784350"/>
            <a:ext cx="590550" cy="5349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53" name="Line 15">
            <a:extLst>
              <a:ext uri="{FF2B5EF4-FFF2-40B4-BE49-F238E27FC236}">
                <a16:creationId xmlns:a16="http://schemas.microsoft.com/office/drawing/2014/main" id="{386D394E-BDCA-4C15-992F-BFE165B500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43738" y="2370138"/>
            <a:ext cx="569912" cy="217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695" name="Text Box 14">
            <a:extLst>
              <a:ext uri="{FF2B5EF4-FFF2-40B4-BE49-F238E27FC236}">
                <a16:creationId xmlns:a16="http://schemas.microsoft.com/office/drawing/2014/main" id="{1366D184-17B5-42F8-B64B-9459C2FC1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1413" y="2152650"/>
            <a:ext cx="1155700" cy="387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GP 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IIb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IIIa</a:t>
            </a:r>
            <a:r>
              <a:rPr kumimoji="0" lang="en-US" altLang="en-US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Receptor</a:t>
            </a:r>
            <a:endParaRPr kumimoji="0" lang="en-US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2255" name="Line 15">
            <a:extLst>
              <a:ext uri="{FF2B5EF4-FFF2-40B4-BE49-F238E27FC236}">
                <a16:creationId xmlns:a16="http://schemas.microsoft.com/office/drawing/2014/main" id="{16F816C9-6FDF-47A9-AA55-02DA54B3234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07213" y="2386013"/>
            <a:ext cx="565150" cy="2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699" name="Rectangle 39">
            <a:extLst>
              <a:ext uri="{FF2B5EF4-FFF2-40B4-BE49-F238E27FC236}">
                <a16:creationId xmlns:a16="http://schemas.microsoft.com/office/drawing/2014/main" id="{414C6FE2-B097-42B9-86C8-0C1DA4E9B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163513"/>
            <a:ext cx="8391525" cy="558799"/>
          </a:xfrm>
        </p:spPr>
        <p:txBody>
          <a:bodyPr/>
          <a:lstStyle/>
          <a:p>
            <a:pPr eaLnBrk="1" hangingPunct="1">
              <a:spcBef>
                <a:spcPct val="25000"/>
              </a:spcBef>
              <a:defRPr/>
            </a:pPr>
            <a:r>
              <a:rPr lang="en-US" altLang="en-US" dirty="0">
                <a:solidFill>
                  <a:schemeClr val="tx2"/>
                </a:solidFill>
              </a:rPr>
              <a:t>Platelet-Mediated Thrombosis Targets</a:t>
            </a:r>
          </a:p>
        </p:txBody>
      </p:sp>
      <p:sp>
        <p:nvSpPr>
          <p:cNvPr id="113700" name="Text Box 10">
            <a:extLst>
              <a:ext uri="{FF2B5EF4-FFF2-40B4-BE49-F238E27FC236}">
                <a16:creationId xmlns:a16="http://schemas.microsoft.com/office/drawing/2014/main" id="{025B86D0-1D5C-47BE-B167-D519DC41B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905" y="620203"/>
            <a:ext cx="1720919" cy="1635954"/>
          </a:xfrm>
          <a:prstGeom prst="ellipse">
            <a:avLst/>
          </a:prstGeom>
          <a:solidFill>
            <a:srgbClr val="A7A7A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Clopidogrel, Ticlopidine,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Prasugrel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Ticagrelor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Cangrelor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Selatogrel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3701" name="Text Box 12">
            <a:extLst>
              <a:ext uri="{FF2B5EF4-FFF2-40B4-BE49-F238E27FC236}">
                <a16:creationId xmlns:a16="http://schemas.microsoft.com/office/drawing/2014/main" id="{58AA023D-D450-4922-B799-02C57E347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3" y="823625"/>
            <a:ext cx="1906587" cy="1025717"/>
          </a:xfrm>
          <a:prstGeom prst="ellipse">
            <a:avLst/>
          </a:prstGeom>
          <a:solidFill>
            <a:srgbClr val="A7A7A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Abciximab, Eptifibatide, Tirofiban,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RUC- 4</a:t>
            </a:r>
          </a:p>
        </p:txBody>
      </p:sp>
      <p:sp>
        <p:nvSpPr>
          <p:cNvPr id="113702" name="Text Box 14">
            <a:extLst>
              <a:ext uri="{FF2B5EF4-FFF2-40B4-BE49-F238E27FC236}">
                <a16:creationId xmlns:a16="http://schemas.microsoft.com/office/drawing/2014/main" id="{4A6F6BEE-6A41-4617-B6FC-D1BE3253E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838" y="1131888"/>
            <a:ext cx="1419225" cy="387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ADP (P2Y12)</a:t>
            </a:r>
            <a:r>
              <a:rPr kumimoji="0" lang="en-US" altLang="en-US" sz="1200" b="1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Receptor</a:t>
            </a:r>
            <a:endParaRPr kumimoji="0" lang="en-US" altLang="en-US" sz="1200" b="1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3703" name="Text Box 14">
            <a:extLst>
              <a:ext uri="{FF2B5EF4-FFF2-40B4-BE49-F238E27FC236}">
                <a16:creationId xmlns:a16="http://schemas.microsoft.com/office/drawing/2014/main" id="{46C7820F-7B30-4D6E-BF31-C29407DDC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8" y="3703638"/>
            <a:ext cx="1076325" cy="239712"/>
          </a:xfrm>
          <a:prstGeom prst="rect">
            <a:avLst/>
          </a:prstGeom>
          <a:solidFill>
            <a:srgbClr val="A7A7A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Aspirin</a:t>
            </a:r>
          </a:p>
        </p:txBody>
      </p:sp>
      <p:sp>
        <p:nvSpPr>
          <p:cNvPr id="39" name="TextBox 54">
            <a:extLst>
              <a:ext uri="{FF2B5EF4-FFF2-40B4-BE49-F238E27FC236}">
                <a16:creationId xmlns:a16="http://schemas.microsoft.com/office/drawing/2014/main" id="{BAAB957F-A999-40C7-BAE0-973E33374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0025"/>
            <a:ext cx="2391941" cy="24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5" rIns="91410" bIns="45705">
            <a:spAutoFit/>
          </a:bodyPr>
          <a:lstStyle>
            <a:lvl1pPr marL="339725" indent="-339725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FF6600"/>
              </a:buClr>
              <a:buSzPct val="117000"/>
              <a:buFont typeface="Arial" pitchFamily="34" charset="0"/>
              <a:buChar char="•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00100" indent="-344488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68000"/>
              <a:buFont typeface="Monotype Sorts" charset="2"/>
              <a:buChar char="l"/>
              <a:defRPr sz="2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6175" indent="-230188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6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09738" indent="-1698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1998663" indent="-169863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456657" indent="-171396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13711" indent="-171396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370761" indent="-171396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27814" indent="-171396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itchFamily="34" charset="0"/>
              </a:rPr>
              <a:t>Slide by C. Michael Gibson, M.S., M.D.</a:t>
            </a:r>
          </a:p>
        </p:txBody>
      </p:sp>
      <p:sp>
        <p:nvSpPr>
          <p:cNvPr id="52262" name="Text Box 471">
            <a:extLst>
              <a:ext uri="{FF2B5EF4-FFF2-40B4-BE49-F238E27FC236}">
                <a16:creationId xmlns:a16="http://schemas.microsoft.com/office/drawing/2014/main" id="{3024FB07-F0EA-47CD-B64F-92297E732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6583363"/>
            <a:ext cx="43942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5000"/>
              </a:lnSpc>
              <a:spcBef>
                <a:spcPct val="35000"/>
              </a:spcBef>
              <a:buClr>
                <a:srgbClr val="FF6600"/>
              </a:buClr>
              <a:buSzPct val="117000"/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SzPct val="68000"/>
              <a:buFont typeface="Monotype Sorts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Meadows et al.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Circulation Res. 2007;100:1261-1275.</a:t>
            </a:r>
          </a:p>
        </p:txBody>
      </p:sp>
      <p:sp>
        <p:nvSpPr>
          <p:cNvPr id="52263" name="Text Box 38">
            <a:extLst>
              <a:ext uri="{FF2B5EF4-FFF2-40B4-BE49-F238E27FC236}">
                <a16:creationId xmlns:a16="http://schemas.microsoft.com/office/drawing/2014/main" id="{7113F8D8-1352-4381-B5C6-F5E55D3A0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6402388"/>
            <a:ext cx="7070725" cy="238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828F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5000"/>
              </a:lnSpc>
              <a:spcBef>
                <a:spcPct val="35000"/>
              </a:spcBef>
              <a:buClr>
                <a:srgbClr val="FF6600"/>
              </a:buClr>
              <a:buSzPct val="117000"/>
              <a:buFont typeface="Arial" panose="020B0604020202020204" pitchFamily="34" charset="0"/>
              <a:buChar char="•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5000"/>
              </a:spcBef>
              <a:buClr>
                <a:schemeClr val="accent2"/>
              </a:buClr>
              <a:buSzPct val="68000"/>
              <a:buFont typeface="Monotype Sorts" charset="2"/>
              <a:buChar char="l"/>
              <a:defRPr sz="2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15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600"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GP=glycoprotein. vWF=von Willibrand factor. ADP=adenosine diphosphate. TX=thromboxane.</a:t>
            </a:r>
          </a:p>
        </p:txBody>
      </p:sp>
    </p:spTree>
    <p:extLst>
      <p:ext uri="{BB962C8B-B14F-4D97-AF65-F5344CB8AC3E}">
        <p14:creationId xmlns:p14="http://schemas.microsoft.com/office/powerpoint/2010/main" val="247039674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64" y="5184"/>
            <a:ext cx="8321070" cy="2387600"/>
          </a:xfrm>
        </p:spPr>
        <p:txBody>
          <a:bodyPr>
            <a:noAutofit/>
          </a:bodyPr>
          <a:lstStyle/>
          <a:p>
            <a:r>
              <a:rPr lang="en-US" sz="2400" dirty="0"/>
              <a:t>RUC-4 Whole Concentrations &amp;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/>
              <a:t>Inhibition of Platelet Aggregation Were Similar at 15, 30, and 60 Minutes Across Body Weights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618"/>
          <a:stretch/>
        </p:blipFill>
        <p:spPr>
          <a:xfrm>
            <a:off x="343760" y="1600200"/>
            <a:ext cx="4316796" cy="1702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793"/>
          <a:stretch/>
        </p:blipFill>
        <p:spPr>
          <a:xfrm>
            <a:off x="393144" y="3334795"/>
            <a:ext cx="4298132" cy="31898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85336" y="1600200"/>
            <a:ext cx="124817" cy="493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8664" y="1600200"/>
            <a:ext cx="124817" cy="4939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0E01FC-4D65-2447-B010-566ABB0D8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052" y="1676399"/>
            <a:ext cx="3358410" cy="16583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7B9A2D-E898-E84E-B486-0C54270FC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052" y="3334794"/>
            <a:ext cx="3358410" cy="32137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C8FDBF-38A8-BF49-B19A-A6B35B581A32}"/>
              </a:ext>
            </a:extLst>
          </p:cNvPr>
          <p:cNvSpPr txBox="1"/>
          <p:nvPr/>
        </p:nvSpPr>
        <p:spPr>
          <a:xfrm>
            <a:off x="393144" y="1524000"/>
            <a:ext cx="80203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                                  15 Minutes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2FB4A1-C6FE-794F-8DC2-0174EE4F6541}"/>
              </a:ext>
            </a:extLst>
          </p:cNvPr>
          <p:cNvSpPr txBox="1"/>
          <p:nvPr/>
        </p:nvSpPr>
        <p:spPr>
          <a:xfrm>
            <a:off x="374109" y="3302562"/>
            <a:ext cx="80393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Minutes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BE357D-77B4-9D49-84DD-0917678B78C6}"/>
              </a:ext>
            </a:extLst>
          </p:cNvPr>
          <p:cNvSpPr txBox="1"/>
          <p:nvPr/>
        </p:nvSpPr>
        <p:spPr>
          <a:xfrm>
            <a:off x="343760" y="4888468"/>
            <a:ext cx="80393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60 Minutes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144B78-D886-F94D-9C29-0AF53550454A}"/>
              </a:ext>
            </a:extLst>
          </p:cNvPr>
          <p:cNvSpPr txBox="1"/>
          <p:nvPr/>
        </p:nvSpPr>
        <p:spPr>
          <a:xfrm>
            <a:off x="5283152" y="6539466"/>
            <a:ext cx="2485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Induced by20 µM ADP</a:t>
            </a:r>
          </a:p>
        </p:txBody>
      </p:sp>
    </p:spTree>
    <p:extLst>
      <p:ext uri="{BB962C8B-B14F-4D97-AF65-F5344CB8AC3E}">
        <p14:creationId xmlns:p14="http://schemas.microsoft.com/office/powerpoint/2010/main" val="1690497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4319"/>
            <a:ext cx="8367793" cy="7800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Correlation Between IPA and RUC-4 Concentration</a:t>
            </a: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265" name="Picture 1" descr="page2image56567344">
            <a:extLst>
              <a:ext uri="{FF2B5EF4-FFF2-40B4-BE49-F238E27FC236}">
                <a16:creationId xmlns:a16="http://schemas.microsoft.com/office/drawing/2014/main" id="{4A199A7C-24BC-4A48-8AC7-1A08ABBBD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39" y="4151477"/>
            <a:ext cx="4453161" cy="257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page10image56465920">
            <a:extLst>
              <a:ext uri="{FF2B5EF4-FFF2-40B4-BE49-F238E27FC236}">
                <a16:creationId xmlns:a16="http://schemas.microsoft.com/office/drawing/2014/main" id="{F5961DC8-5326-5348-9C19-7B4043C6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639" y="1219201"/>
            <a:ext cx="4453161" cy="29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458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259BF09B-9F00-43EC-B08B-FBC083EF8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553200"/>
            <a:ext cx="3098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Menees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 NEJM 2013;369:901-9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76200"/>
            <a:ext cx="9296400" cy="501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FF6600"/>
              </a:buClr>
              <a:buSzPct val="117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BA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Door to Balloon Times* and Mortality Following PPCI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59BF09B-9F00-43EC-B08B-FBC083EF8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220" y="6477000"/>
            <a:ext cx="57967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*2017 average &lt;60 min (new focus on total ischemic time)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74F729-1B85-4802-874A-4F34299A92B2}"/>
              </a:ext>
            </a:extLst>
          </p:cNvPr>
          <p:cNvGrpSpPr/>
          <p:nvPr/>
        </p:nvGrpSpPr>
        <p:grpSpPr>
          <a:xfrm>
            <a:off x="533400" y="1143000"/>
            <a:ext cx="8001000" cy="5376862"/>
            <a:chOff x="990600" y="1143000"/>
            <a:chExt cx="7239000" cy="5376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63D47F5-893C-4216-B81E-D7EA382B9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1143000"/>
              <a:ext cx="7239000" cy="537686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2632A1-0896-41C0-AA40-8D87647EACBE}"/>
                </a:ext>
              </a:extLst>
            </p:cNvPr>
            <p:cNvSpPr/>
            <p:nvPr/>
          </p:nvSpPr>
          <p:spPr bwMode="auto">
            <a:xfrm>
              <a:off x="990600" y="1143000"/>
              <a:ext cx="152400" cy="381000"/>
            </a:xfrm>
            <a:prstGeom prst="rect">
              <a:avLst/>
            </a:prstGeom>
            <a:solidFill>
              <a:schemeClr val="tx1"/>
            </a:solidFill>
            <a:ln w="508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Monotype Sorts" pitchFamily="-80" charset="2"/>
                <a:buChar char="4"/>
                <a:tabLst/>
                <a:defRPr/>
              </a:pPr>
              <a:endParaRPr kumimoji="1" lang="en-US" sz="2400" b="1" i="0" u="none" strike="noStrike" kern="1200" cap="none" spc="0" normalizeH="0" baseline="0" noProof="0">
                <a:ln>
                  <a:noFill/>
                </a:ln>
                <a:solidFill>
                  <a:srgbClr val="FFBA3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271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"/>
            <a:ext cx="8335962" cy="81099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Platelet Receptors and Antiplatelet Agents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(Adapted from </a:t>
            </a:r>
            <a:r>
              <a:rPr lang="en-US" sz="1800" dirty="0" err="1">
                <a:solidFill>
                  <a:schemeClr val="tx2"/>
                </a:solidFill>
              </a:rPr>
              <a:t>Chintala</a:t>
            </a:r>
            <a:r>
              <a:rPr lang="en-US" sz="1800" dirty="0">
                <a:solidFill>
                  <a:schemeClr val="tx2"/>
                </a:solidFill>
              </a:rPr>
              <a:t> M., J </a:t>
            </a:r>
            <a:r>
              <a:rPr lang="en-US" sz="1800" dirty="0" err="1">
                <a:solidFill>
                  <a:schemeClr val="tx2"/>
                </a:solidFill>
              </a:rPr>
              <a:t>Pharmacol</a:t>
            </a:r>
            <a:r>
              <a:rPr lang="en-US" sz="1800" dirty="0">
                <a:solidFill>
                  <a:schemeClr val="tx2"/>
                </a:solidFill>
              </a:rPr>
              <a:t> Sci. 108:433, 2008)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3" y="1295400"/>
            <a:ext cx="8541236" cy="53283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133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TRAP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981200" y="2209800"/>
            <a:ext cx="533400" cy="77688"/>
          </a:xfrm>
          <a:prstGeom prst="straightConnector1">
            <a:avLst/>
          </a:prstGeom>
          <a:solidFill>
            <a:srgbClr val="FE9C09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bg2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33007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6200"/>
            <a:ext cx="8335962" cy="95718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Mortality as a Function of Time-to-</a:t>
            </a:r>
            <a:r>
              <a:rPr lang="en-US" sz="2800" dirty="0" err="1">
                <a:solidFill>
                  <a:schemeClr val="tx2"/>
                </a:solidFill>
                <a:cs typeface="Arial" panose="020B0604020202020204" pitchFamily="34" charset="0"/>
              </a:rPr>
              <a:t>GPIIb</a:t>
            </a:r>
            <a:r>
              <a:rPr 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/</a:t>
            </a:r>
            <a:r>
              <a:rPr lang="en-US" sz="2800" dirty="0" err="1">
                <a:solidFill>
                  <a:schemeClr val="tx2"/>
                </a:solidFill>
                <a:cs typeface="Arial" panose="020B0604020202020204" pitchFamily="34" charset="0"/>
              </a:rPr>
              <a:t>IIIa</a:t>
            </a:r>
            <a:r>
              <a:rPr 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 Antagonist Treatment in STEMI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52" y="1219200"/>
            <a:ext cx="8384709" cy="52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0" y="1371600"/>
            <a:ext cx="2590800" cy="92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Unadjusted p=0.007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Adjusted p=0.04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N=814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E706AF-86AC-441B-89B9-D13161EFD9D2}"/>
              </a:ext>
            </a:extLst>
          </p:cNvPr>
          <p:cNvSpPr txBox="1"/>
          <p:nvPr/>
        </p:nvSpPr>
        <p:spPr>
          <a:xfrm flipH="1">
            <a:off x="15240" y="6553200"/>
            <a:ext cx="5046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De Luca et al., Am J Cardiol, 2015;115:711</a:t>
            </a:r>
          </a:p>
        </p:txBody>
      </p:sp>
    </p:spTree>
    <p:extLst>
      <p:ext uri="{BB962C8B-B14F-4D97-AF65-F5344CB8AC3E}">
        <p14:creationId xmlns:p14="http://schemas.microsoft.com/office/powerpoint/2010/main" val="147046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"/>
            <a:ext cx="8335962" cy="95718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RUC-4: A Unique GPIIb/IIIa (</a:t>
            </a:r>
            <a:r>
              <a:rPr lang="el-GR" sz="2800" dirty="0">
                <a:solidFill>
                  <a:schemeClr val="tx2"/>
                </a:solidFill>
              </a:rPr>
              <a:t>α</a:t>
            </a:r>
            <a:r>
              <a:rPr lang="en-US" sz="2800" dirty="0">
                <a:solidFill>
                  <a:schemeClr val="tx2"/>
                </a:solidFill>
              </a:rPr>
              <a:t>IIb</a:t>
            </a:r>
            <a:r>
              <a:rPr lang="el-GR" sz="2800">
                <a:solidFill>
                  <a:schemeClr val="tx2"/>
                </a:solidFill>
              </a:rPr>
              <a:t>β</a:t>
            </a:r>
            <a:r>
              <a:rPr lang="en-US" sz="2800">
                <a:solidFill>
                  <a:schemeClr val="tx2"/>
                </a:solidFill>
              </a:rPr>
              <a:t>3</a:t>
            </a:r>
            <a:r>
              <a:rPr lang="en-US" sz="2800" dirty="0">
                <a:solidFill>
                  <a:schemeClr val="tx2"/>
                </a:solidFill>
              </a:rPr>
              <a:t>) Antagonist </a:t>
            </a:r>
            <a:r>
              <a:rPr lang="en-US" sz="2400" dirty="0">
                <a:solidFill>
                  <a:schemeClr val="tx2"/>
                </a:solidFill>
              </a:rPr>
              <a:t>Designed</a:t>
            </a:r>
            <a:r>
              <a:rPr lang="en-US" sz="2800" dirty="0">
                <a:solidFill>
                  <a:schemeClr val="tx2"/>
                </a:solidFill>
              </a:rPr>
              <a:t> for Point of Care Therapy of STEMI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56D71-D686-4BCD-9645-7E6D36043038}"/>
              </a:ext>
            </a:extLst>
          </p:cNvPr>
          <p:cNvSpPr txBox="1"/>
          <p:nvPr/>
        </p:nvSpPr>
        <p:spPr>
          <a:xfrm>
            <a:off x="120657" y="1498682"/>
            <a:ext cx="49085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Small molecule designed to: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Potently inhibit fibrinogen binding and platelet aggregation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Lock the receptor in its inactive conformation with potential benefits of less thrombocytopenia and greater efficacy (displaces rather than binds Mg</a:t>
            </a:r>
            <a:r>
              <a:rPr kumimoji="0" lang="en-US" sz="200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2+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Active when administered subcutaneously to facilitate point-of-care use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High solubility so total dose can be administered in less than 1 ml by autoinjector.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9366" y="1123890"/>
            <a:ext cx="1439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Tirofiban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9367" y="3985937"/>
            <a:ext cx="1439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/>
              <a:t>RUC-4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9364"/>
          <a:stretch/>
        </p:blipFill>
        <p:spPr>
          <a:xfrm>
            <a:off x="5365008" y="1489494"/>
            <a:ext cx="3289607" cy="2478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847" r="2800"/>
          <a:stretch/>
        </p:blipFill>
        <p:spPr>
          <a:xfrm>
            <a:off x="5418384" y="4336630"/>
            <a:ext cx="3236231" cy="241574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7620000" y="2384523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-80" charset="2"/>
              <a:buChar char="4"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696200" y="5246570"/>
            <a:ext cx="914400" cy="914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Monotype Sorts" pitchFamily="-80" charset="2"/>
              <a:buChar char="4"/>
              <a:tabLst/>
            </a:pPr>
            <a:endParaRPr kumimoji="1" 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5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" y="228600"/>
            <a:ext cx="8335962" cy="106798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Study Objectives</a:t>
            </a: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382B04-84F5-4AB4-8C8C-625325E59428}"/>
              </a:ext>
            </a:extLst>
          </p:cNvPr>
          <p:cNvSpPr>
            <a:spLocks noChangeAspect="1"/>
          </p:cNvSpPr>
          <p:nvPr/>
        </p:nvSpPr>
        <p:spPr>
          <a:xfrm>
            <a:off x="304800" y="1063816"/>
            <a:ext cx="86867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78">
              <a:defRPr/>
            </a:pPr>
            <a:r>
              <a:rPr lang="en-US" sz="2400" b="1" dirty="0">
                <a:cs typeface="Arial" panose="020B0604020202020204" pitchFamily="34" charset="0"/>
              </a:rPr>
              <a:t>Primary Objective:</a:t>
            </a:r>
          </a:p>
          <a:p>
            <a:pPr defTabSz="457178">
              <a:defRPr/>
            </a:pPr>
            <a:r>
              <a:rPr lang="en-US" sz="2400" b="1" dirty="0">
                <a:cs typeface="Arial" panose="020B0604020202020204" pitchFamily="34" charset="0"/>
              </a:rPr>
              <a:t>·</a:t>
            </a:r>
            <a:r>
              <a:rPr lang="en-US" sz="2400" dirty="0">
                <a:cs typeface="Arial" panose="020B0604020202020204" pitchFamily="34" charset="0"/>
              </a:rPr>
              <a:t>   Assess safety and tolerability of RUC-4 administered subcutaneously (SC) in healthy volunteers and subjects on aspirin with stable coronary artery disease (CAD) at escalating doses until a weight-adjusted (mg/kg) biologically effective dose (BED)</a:t>
            </a:r>
            <a:r>
              <a:rPr lang="en-US" sz="2400" baseline="30000" dirty="0">
                <a:cs typeface="Arial" panose="020B0604020202020204" pitchFamily="34" charset="0"/>
              </a:rPr>
              <a:t>*</a:t>
            </a:r>
            <a:r>
              <a:rPr lang="en-US" sz="2400" dirty="0">
                <a:cs typeface="Arial" panose="020B0604020202020204" pitchFamily="34" charset="0"/>
              </a:rPr>
              <a:t> or maximum tolerated dose (MTD) is identified.</a:t>
            </a:r>
          </a:p>
          <a:p>
            <a:pPr defTabSz="457178">
              <a:defRPr/>
            </a:pPr>
            <a:endParaRPr lang="en-US" sz="2400" b="1" dirty="0">
              <a:cs typeface="Arial" panose="020B0604020202020204" pitchFamily="34" charset="0"/>
            </a:endParaRPr>
          </a:p>
          <a:p>
            <a:pPr defTabSz="457178">
              <a:defRPr/>
            </a:pPr>
            <a:r>
              <a:rPr lang="en-US" sz="2400" b="1" dirty="0">
                <a:cs typeface="Arial" panose="020B0604020202020204" pitchFamily="34" charset="0"/>
              </a:rPr>
              <a:t>Secondary Objectives:</a:t>
            </a:r>
          </a:p>
          <a:p>
            <a:pPr defTabSz="457178">
              <a:defRPr/>
            </a:pPr>
            <a:r>
              <a:rPr lang="en-US" sz="2400" b="1" dirty="0">
                <a:cs typeface="Arial" panose="020B0604020202020204" pitchFamily="34" charset="0"/>
              </a:rPr>
              <a:t>·</a:t>
            </a:r>
            <a:r>
              <a:rPr lang="en-US" sz="2400" dirty="0">
                <a:cs typeface="Arial" panose="020B0604020202020204" pitchFamily="34" charset="0"/>
              </a:rPr>
              <a:t>   Assess the pharmacokinetics (PK) and pharmacodynamics (PD) of escalating doses of RUC-4 administered SC in healthy volunteers and subjects on aspirin with stable CAD until a weight adjusted (mg/kg) BED or MTD is reached.</a:t>
            </a:r>
          </a:p>
          <a:p>
            <a:pPr defTabSz="457178">
              <a:defRPr/>
            </a:pPr>
            <a:endParaRPr lang="en-US" sz="2800" b="1" dirty="0"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400" baseline="30000" dirty="0">
                <a:cs typeface="Arial" panose="020B0604020202020204" pitchFamily="34" charset="0"/>
              </a:rPr>
              <a:t>* </a:t>
            </a:r>
            <a:r>
              <a:rPr lang="en-US" dirty="0">
                <a:cs typeface="Arial" panose="020B0604020202020204" pitchFamily="34" charset="0"/>
              </a:rPr>
              <a:t>Dose of RUC-4 leading to ≥80% inhibition of ADP-induced platelet aggregation within 15 minutes of SC administration with return toward baseline values ≤ 4 hours </a:t>
            </a:r>
          </a:p>
        </p:txBody>
      </p:sp>
    </p:spTree>
    <p:extLst>
      <p:ext uri="{BB962C8B-B14F-4D97-AF65-F5344CB8AC3E}">
        <p14:creationId xmlns:p14="http://schemas.microsoft.com/office/powerpoint/2010/main" val="230886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0"/>
            <a:ext cx="8335962" cy="106798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</a:rPr>
              <a:t>RUC-4 Phase 1 Dose Escalation Study Design</a:t>
            </a: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56D71-D686-4BCD-9645-7E6D36043038}"/>
              </a:ext>
            </a:extLst>
          </p:cNvPr>
          <p:cNvSpPr txBox="1"/>
          <p:nvPr/>
        </p:nvSpPr>
        <p:spPr>
          <a:xfrm>
            <a:off x="304800" y="1143000"/>
            <a:ext cx="85343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Healthy Volunteers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Dose (mg/kg):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	0.05			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			     				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	0.075			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			     				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	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Patients with Stable Coronary Artery Disease on Aspirin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Dose (mg/kg):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	0.04			 	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	0.05			 			      				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     0.075			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		     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					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F613F-17C2-4A50-8D12-28901AB4F988}"/>
              </a:ext>
            </a:extLst>
          </p:cNvPr>
          <p:cNvSpPr txBox="1"/>
          <p:nvPr/>
        </p:nvSpPr>
        <p:spPr>
          <a:xfrm>
            <a:off x="2438400" y="1676400"/>
            <a:ext cx="148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Label  Sentinel Group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CDDB71-D409-4292-8EBF-8F3E6A3383A1}"/>
              </a:ext>
            </a:extLst>
          </p:cNvPr>
          <p:cNvSpPr txBox="1"/>
          <p:nvPr/>
        </p:nvSpPr>
        <p:spPr>
          <a:xfrm>
            <a:off x="4695896" y="1676400"/>
            <a:ext cx="1793843" cy="57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Randomized 4 RUC-4-1 Placebo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0D2792-0164-0548-85A0-FC5E9406D2B6}"/>
              </a:ext>
            </a:extLst>
          </p:cNvPr>
          <p:cNvSpPr txBox="1"/>
          <p:nvPr/>
        </p:nvSpPr>
        <p:spPr>
          <a:xfrm>
            <a:off x="685800" y="5135732"/>
            <a:ext cx="830489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			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 Weight 52-72 kg	       						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Weight 100-120 kg </a:t>
            </a:r>
            <a:r>
              <a:rPr lang="en-US" sz="2200" b="1" dirty="0">
                <a:solidFill>
                  <a:prstClr val="white"/>
                </a:solidFill>
                <a:latin typeface="Calibri" panose="020F0502020204030204"/>
              </a:rPr>
              <a:t>   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Wingdings" panose="05000000000000000000" pitchFamily="2" charset="2"/>
              </a:rPr>
              <a:t>						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53C3E4-1413-8F4D-827B-A018957CD37C}"/>
              </a:ext>
            </a:extLst>
          </p:cNvPr>
          <p:cNvSpPr txBox="1"/>
          <p:nvPr/>
        </p:nvSpPr>
        <p:spPr>
          <a:xfrm>
            <a:off x="76200" y="52578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Stable CAD Patients on Aspirin Dose Extension: 0.075 mg/kg</a:t>
            </a:r>
          </a:p>
        </p:txBody>
      </p:sp>
    </p:spTree>
    <p:extLst>
      <p:ext uri="{BB962C8B-B14F-4D97-AF65-F5344CB8AC3E}">
        <p14:creationId xmlns:p14="http://schemas.microsoft.com/office/powerpoint/2010/main" val="258120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6FE0BC-3670-4772-B65C-C9053E82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304801"/>
            <a:ext cx="8335962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2"/>
                </a:solidFill>
                <a:cs typeface="Arial" panose="020B0604020202020204" pitchFamily="34" charset="0"/>
              </a:rPr>
              <a:t>Testing Assessments</a:t>
            </a:r>
          </a:p>
          <a:p>
            <a:pPr marL="0" indent="0" algn="ctr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F0BC6F-9129-47FC-B02E-671258F1E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07" b="79105"/>
          <a:stretch/>
        </p:blipFill>
        <p:spPr>
          <a:xfrm>
            <a:off x="152400" y="1219200"/>
            <a:ext cx="8839200" cy="493395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4" name="5DFE1014-9E88-4FC8-BAEA-7FBE818C0B60" descr="E4D0F866-3E08-4018-BD10-145F771DFF58">
            <a:extLst>
              <a:ext uri="{FF2B5EF4-FFF2-40B4-BE49-F238E27FC236}">
                <a16:creationId xmlns:a16="http://schemas.microsoft.com/office/drawing/2014/main" id="{117D7548-2C41-4C8B-825E-2CE9EB626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400800"/>
            <a:ext cx="1572612" cy="43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5900A1-DB56-408D-806C-A751DE012588}"/>
              </a:ext>
            </a:extLst>
          </p:cNvPr>
          <p:cNvSpPr txBox="1"/>
          <p:nvPr/>
        </p:nvSpPr>
        <p:spPr>
          <a:xfrm>
            <a:off x="152400" y="12192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Laboratory and Clinical Assessments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75F15-952F-46AA-B1EB-A996D3B26232}"/>
              </a:ext>
            </a:extLst>
          </p:cNvPr>
          <p:cNvSpPr txBox="1"/>
          <p:nvPr/>
        </p:nvSpPr>
        <p:spPr>
          <a:xfrm>
            <a:off x="152400" y="32004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1A54E8-9C40-4628-A353-CA74B49022F8}"/>
              </a:ext>
            </a:extLst>
          </p:cNvPr>
          <p:cNvSpPr txBox="1"/>
          <p:nvPr/>
        </p:nvSpPr>
        <p:spPr>
          <a:xfrm>
            <a:off x="228600" y="3733800"/>
            <a:ext cx="86592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Platelet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Aggregation</a:t>
            </a:r>
            <a:r>
              <a:rPr kumimoji="0" lang="en-US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RUC-4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Levels</a:t>
            </a:r>
            <a:r>
              <a:rPr kumimoji="0" lang="en-US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Platelet Counts, Clinical Evaluations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percentage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reduction of primary slope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turbidometric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platelet aggregation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Ppack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-anticoagulated platelet-rich plasma in response to 20µM ADP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blood collected into cold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acetonitrile:water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analyzed by liquid chromatography mass spectroscopy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CD2DBB-736D-4313-AB10-F30F002DFBAF}"/>
              </a:ext>
            </a:extLst>
          </p:cNvPr>
          <p:cNvGrpSpPr/>
          <p:nvPr/>
        </p:nvGrpSpPr>
        <p:grpSpPr>
          <a:xfrm>
            <a:off x="533400" y="1828800"/>
            <a:ext cx="8259762" cy="1143000"/>
            <a:chOff x="533400" y="1752600"/>
            <a:chExt cx="8259762" cy="1143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E4FC5C-3AD1-4D6D-97B6-1FCF46EB2A66}"/>
                </a:ext>
              </a:extLst>
            </p:cNvPr>
            <p:cNvSpPr txBox="1"/>
            <p:nvPr/>
          </p:nvSpPr>
          <p:spPr>
            <a:xfrm>
              <a:off x="533400" y="1828800"/>
              <a:ext cx="7924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Minutes                                          Hours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5910384-427A-486B-9985-CFA21F47729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3000" y="2667000"/>
              <a:ext cx="7239000" cy="0"/>
            </a:xfrm>
            <a:prstGeom prst="line">
              <a:avLst/>
            </a:prstGeom>
            <a:solidFill>
              <a:srgbClr val="FE9C0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E96669F-C17B-496A-8035-AFD2CF9D30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20000" y="2282952"/>
              <a:ext cx="838200" cy="0"/>
            </a:xfrm>
            <a:prstGeom prst="line">
              <a:avLst/>
            </a:prstGeom>
            <a:solidFill>
              <a:srgbClr val="FE9C0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C53AC4-89C9-415E-BAC0-028657EBBA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24000" y="2286000"/>
              <a:ext cx="5867400" cy="0"/>
            </a:xfrm>
            <a:prstGeom prst="line">
              <a:avLst/>
            </a:prstGeom>
            <a:solidFill>
              <a:srgbClr val="FE9C0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7BE1EF-CFC9-45E5-BDF5-26F4416033D7}"/>
                </a:ext>
              </a:extLst>
            </p:cNvPr>
            <p:cNvSpPr txBox="1"/>
            <p:nvPr/>
          </p:nvSpPr>
          <p:spPr>
            <a:xfrm>
              <a:off x="609600" y="2286000"/>
              <a:ext cx="81835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 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0  5  15   30     60      90      120          180                240                  360                   24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85CBF33-1512-4D8A-A7BD-BFC4C70DE2B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00200" y="2057400"/>
              <a:ext cx="0" cy="225552"/>
            </a:xfrm>
            <a:prstGeom prst="straightConnector1">
              <a:avLst/>
            </a:prstGeom>
            <a:solidFill>
              <a:srgbClr val="FE9C0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8ABF609E-89B7-4E12-8E5A-C6D69081A5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52600" y="2667000"/>
              <a:ext cx="0" cy="225552"/>
            </a:xfrm>
            <a:prstGeom prst="straightConnector1">
              <a:avLst/>
            </a:prstGeom>
            <a:solidFill>
              <a:srgbClr val="FE9C0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A2CC1EE-5C67-426C-8852-7A882169EB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7400" y="2667000"/>
              <a:ext cx="0" cy="225552"/>
            </a:xfrm>
            <a:prstGeom prst="straightConnector1">
              <a:avLst/>
            </a:prstGeom>
            <a:solidFill>
              <a:srgbClr val="FE9C0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BA6D9F6-3E9C-4D51-80A2-4E28ECD19A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62200" y="2667000"/>
              <a:ext cx="0" cy="225552"/>
            </a:xfrm>
            <a:prstGeom prst="straightConnector1">
              <a:avLst/>
            </a:prstGeom>
            <a:solidFill>
              <a:srgbClr val="FE9C0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E3BCA8A-ADD9-463F-B911-F6A5EFA8A6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9400" y="2667000"/>
              <a:ext cx="0" cy="225552"/>
            </a:xfrm>
            <a:prstGeom prst="straightConnector1">
              <a:avLst/>
            </a:prstGeom>
            <a:solidFill>
              <a:srgbClr val="FE9C0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B87211D-75AF-463F-B790-35EDD83403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6600" y="2667000"/>
              <a:ext cx="0" cy="225552"/>
            </a:xfrm>
            <a:prstGeom prst="straightConnector1">
              <a:avLst/>
            </a:prstGeom>
            <a:solidFill>
              <a:srgbClr val="FE9C0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1A8117A-9AFA-42A2-BBE2-3D022087BEE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10000" y="2667000"/>
              <a:ext cx="0" cy="225552"/>
            </a:xfrm>
            <a:prstGeom prst="straightConnector1">
              <a:avLst/>
            </a:prstGeom>
            <a:solidFill>
              <a:srgbClr val="FE9C0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873B0ED-1CF9-41E6-8DE0-AA775DD9386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48200" y="2667000"/>
              <a:ext cx="0" cy="225552"/>
            </a:xfrm>
            <a:prstGeom prst="straightConnector1">
              <a:avLst/>
            </a:prstGeom>
            <a:solidFill>
              <a:srgbClr val="FE9C0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C66A1D8-C409-42BA-BEFD-4CFFDB94A2F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15000" y="2670048"/>
              <a:ext cx="0" cy="225552"/>
            </a:xfrm>
            <a:prstGeom prst="straightConnector1">
              <a:avLst/>
            </a:prstGeom>
            <a:solidFill>
              <a:srgbClr val="FE9C0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6F5115-43DF-4E31-AF6F-2D4258B348E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934200" y="2667000"/>
              <a:ext cx="0" cy="225552"/>
            </a:xfrm>
            <a:prstGeom prst="straightConnector1">
              <a:avLst/>
            </a:prstGeom>
            <a:solidFill>
              <a:srgbClr val="FE9C0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4F74581-7724-412D-A253-2A5F85F49D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77200" y="2667000"/>
              <a:ext cx="0" cy="225552"/>
            </a:xfrm>
            <a:prstGeom prst="straightConnector1">
              <a:avLst/>
            </a:prstGeom>
            <a:solidFill>
              <a:srgbClr val="FE9C0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>
              <a:outerShdw dist="17961" dir="2700000" algn="ctr" rotWithShape="0">
                <a:schemeClr val="bg2"/>
              </a:outerShdw>
            </a:effectLst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EF2A386-8D45-4278-87CC-76A30FDBD967}"/>
                </a:ext>
              </a:extLst>
            </p:cNvPr>
            <p:cNvSpPr txBox="1"/>
            <p:nvPr/>
          </p:nvSpPr>
          <p:spPr>
            <a:xfrm>
              <a:off x="1219200" y="1752600"/>
              <a:ext cx="7619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RUC-4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0D02DBD-5CD3-404F-97FB-38E2B2B242E6}"/>
              </a:ext>
            </a:extLst>
          </p:cNvPr>
          <p:cNvSpPr txBox="1"/>
          <p:nvPr/>
        </p:nvSpPr>
        <p:spPr>
          <a:xfrm>
            <a:off x="7010400" y="2554224"/>
            <a:ext cx="38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784925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2_dcri_slides_template">
  <a:themeElements>
    <a:clrScheme name="">
      <a:dk1>
        <a:srgbClr val="000000"/>
      </a:dk1>
      <a:lt1>
        <a:srgbClr val="FFFFFF"/>
      </a:lt1>
      <a:dk2>
        <a:srgbClr val="00009C"/>
      </a:dk2>
      <a:lt2>
        <a:srgbClr val="FFBA3E"/>
      </a:lt2>
      <a:accent1>
        <a:srgbClr val="3365FB"/>
      </a:accent1>
      <a:accent2>
        <a:srgbClr val="6B6BCE"/>
      </a:accent2>
      <a:accent3>
        <a:srgbClr val="AAAACB"/>
      </a:accent3>
      <a:accent4>
        <a:srgbClr val="DADADA"/>
      </a:accent4>
      <a:accent5>
        <a:srgbClr val="ADB8FD"/>
      </a:accent5>
      <a:accent6>
        <a:srgbClr val="6060BA"/>
      </a:accent6>
      <a:hlink>
        <a:srgbClr val="00B7A5"/>
      </a:hlink>
      <a:folHlink>
        <a:srgbClr val="F8E6C6"/>
      </a:folHlink>
    </a:clrScheme>
    <a:fontScheme name="2_dcri_slide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-80" charset="2"/>
          <a:buChar char="4"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E9C09"/>
        </a:solidFill>
        <a:ln w="50800" cap="flat" cmpd="sng" algn="ctr">
          <a:solidFill>
            <a:srgbClr val="3365FB"/>
          </a:solidFill>
          <a:prstDash val="solid"/>
          <a:round/>
          <a:headEnd type="none" w="med" len="med"/>
          <a:tailEnd type="triangle" w="med" len="med"/>
        </a:ln>
        <a:effectLst>
          <a:outerShdw dist="1796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Monotype Sorts" pitchFamily="-80" charset="2"/>
          <a:buChar char="4"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cri_slide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cri_slides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cri_slides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1426</Words>
  <Application>Microsoft Office PowerPoint</Application>
  <PresentationFormat>On-screen Show (4:3)</PresentationFormat>
  <Paragraphs>263</Paragraphs>
  <Slides>26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Monotype Sorts</vt:lpstr>
      <vt:lpstr>Times New Roman</vt:lpstr>
      <vt:lpstr>Wingdings</vt:lpstr>
      <vt:lpstr>Wingdings 3</vt:lpstr>
      <vt:lpstr>2_dcri_slides_template</vt:lpstr>
      <vt:lpstr>Chart</vt:lpstr>
      <vt:lpstr>Microsoft Excel Chart</vt:lpstr>
      <vt:lpstr>Dean J. Kereiakes, Timothy D Henry, Anthony DeMaria, Marilyn Carlson, Linda H Martin, Jeff Midkiff, Mason Dixon, Barry S. Coller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STEMI Complete Reperfusion (TFG 3, TMPG 3, ST Res  70%) is Associated with a Greater Percent of Receptors Occupied by Integrilin</vt:lpstr>
      <vt:lpstr>PowerPoint Presentation</vt:lpstr>
      <vt:lpstr>Platelet-Mediated Thrombosis Targets</vt:lpstr>
      <vt:lpstr>RUC-4 Whole Concentrations &amp; Inhibition of Platelet Aggregation Were Similar at 15, 30, and 60 Minutes Across Body Weights </vt:lpstr>
      <vt:lpstr>PowerPoint Presentation</vt:lpstr>
    </vt:vector>
  </TitlesOfParts>
  <Company>BIDMC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Dean J. Kereiakes, Timothy D Henry, Anthony DeMaria, Marilyn Carlson, Linda H Martin, Jeff Midkiff, Mason Dixon, Barry S. Coller</dc:title>
  <dc:creator>Clara Fitzgerald</dc:creator>
  <cp:lastModifiedBy>Kereiakes, Dean J</cp:lastModifiedBy>
  <cp:revision>52</cp:revision>
  <dcterms:created xsi:type="dcterms:W3CDTF">2019-11-04T18:45:45Z</dcterms:created>
  <dcterms:modified xsi:type="dcterms:W3CDTF">2019-11-15T22:54:34Z</dcterms:modified>
</cp:coreProperties>
</file>