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8" r:id="rId7"/>
    <p:sldId id="263" r:id="rId8"/>
    <p:sldId id="273" r:id="rId9"/>
    <p:sldId id="270" r:id="rId10"/>
    <p:sldId id="271" r:id="rId11"/>
    <p:sldId id="272" r:id="rId12"/>
    <p:sldId id="266" r:id="rId13"/>
    <p:sldId id="267" r:id="rId14"/>
    <p:sldId id="260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F32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81" autoAdjust="0"/>
    <p:restoredTop sz="99854" autoAdjust="0"/>
  </p:normalViewPr>
  <p:slideViewPr>
    <p:cSldViewPr snapToGrid="0" snapToObjects="1">
      <p:cViewPr>
        <p:scale>
          <a:sx n="115" d="100"/>
          <a:sy n="115" d="100"/>
        </p:scale>
        <p:origin x="-800" y="-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D2526-A80F-C04B-9CF0-D2AE85FF4E64}" type="datetimeFigureOut">
              <a:rPr lang="en-US" smtClean="0"/>
              <a:t>02/11/19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5B24-E200-1344-A256-C4BA2AFA5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8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9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18E7B6-9389-5B43-B263-93DA408A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03D988C-B80F-FF42-A057-1EE42D85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580383-3813-D243-8B19-8DFEAB6E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02/11/19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500F-F743-3842-A700-918B2378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13785E-7E4B-8F4D-8AD7-20503DF5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7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C4AA9C-C22D-7447-A318-5845FCBE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2CA3FA1-CB56-1546-A5C8-CAE54CD95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65FE79-23CF-5A43-8A83-B60DDE7B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02/11/19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6EAFFD-BC23-AB4E-B29B-ECE773F3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F8BA58-02C4-7948-8569-74AA611B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8EB5712-1850-B24D-A31E-48C9D4FA7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ECAA41-A185-B849-9C84-CF7B7E2B1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A899F3-E5F5-BE44-A313-F2785186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02/11/19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5CE41F-39A2-594A-933E-39AB3628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94062E-03D9-B642-A62E-2B03B8E6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7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671BD6-12FD-854E-AA4D-220A80B3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02/11/19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AD0333-D57E-4E4F-8721-BF66D63E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5297BC-1117-2A43-83A3-531AE6D9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6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B36815-058D-174B-BF39-7C10D6B2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163206-4529-EE48-AD0F-251A34331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55FAFC-05C0-5144-AC8D-71F105AC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02/11/19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4C285E-8858-B44B-BE31-DBFCA5C3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3A53A1-FB3A-344D-8359-3953B1093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C2A6C5-4D5C-3F43-A3BE-235CD84C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704FBD-40C2-F249-AEC8-C3B7A14BF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5549AA2-C279-2E44-A561-B4DF19C52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A2192B-5CC9-F64B-AE6D-FADE5F90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02/11/19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89DDD6-7303-334D-B74B-890CE1A7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A9B7601-E1A3-A346-BACC-672A5E9A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3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7677F9-3710-D047-A148-DBE89650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2C203B-CE14-E545-9A83-B8EF96423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7E6C99-D844-1C4E-8106-FBE8B90E1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1A03CD-20FB-B141-B717-DC9360CB8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F7971B0-14CB-A146-B4B1-BB17120EA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C056317-B510-E241-BD8D-E76E2C51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02/11/19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0A25B7B-C7A9-464A-98F3-FA330ABB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3FD7960-8EF7-554A-B4F1-D0E9F5F0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8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3B6AAA-1DF4-E14D-84A2-BE3C3A89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A0673B0-CB06-9F4B-9D0B-715D880D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02/11/19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28FE763-CDB2-F14F-B982-D1D3F0A7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8CBF3A0-DC77-8E42-A7EA-AFBF1026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8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9BC7BFF-8126-9741-958E-B19D957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02/11/19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71168A3-7E4D-A245-9E07-1DE4597C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F7B9A03-52CA-0349-B7BE-F79E1CB1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9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84BC45-EBD1-1241-9332-84356B6C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233CE9-83B3-684C-B2F1-6390ABF15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C50336F-51AF-EE4B-8BED-CF7521A0C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F5F796C-321F-AE46-AA70-6ACC54D7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02/11/19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C73CBC-A8DF-6044-9792-89335F28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7F6B32-0577-6F49-9A51-5A18168D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0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8CAB6C-83CA-A14E-8BD2-74766D5A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33392CD-D6E1-6C40-A08C-0DC5BA2BF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DD87D3-E027-8145-931A-76017297E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10AA1D-92AF-0940-97D9-E4ED3634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02/11/19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BD8ADF-3842-7C4B-8517-E877B269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365D6A-0632-9F48-8646-7E6C84FC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9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A7A3088-753E-FB4E-ABAA-32317DAD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838F0E-E4F4-0147-AF13-00E9592B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916649-9DE9-7D4E-81A6-A0ACCB2F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8A86-7EC2-9746-BA30-BEC6B410AD1A}" type="datetimeFigureOut">
              <a:rPr lang="en-US" smtClean="0"/>
              <a:t>02/11/19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9A9F6A-A37D-4341-8320-AE0442847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4E8A6-CECC-5442-AF5F-C4E81991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1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jpeg"/><Relationship Id="rId5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NUL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3.wdp"/><Relationship Id="rId5" Type="http://schemas.openxmlformats.org/officeDocument/2006/relationships/image" Target="../media/image5.jpeg"/><Relationship Id="rId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5.wdp"/><Relationship Id="rId5" Type="http://schemas.openxmlformats.org/officeDocument/2006/relationships/image" Target="../media/image6.jpeg"/><Relationship Id="rId6" Type="http://schemas.microsoft.com/office/2007/relationships/hdphoto" Target="../media/hdphoto6.wdp"/><Relationship Id="rId7" Type="http://schemas.microsoft.com/office/2007/relationships/hdphoto" Target="../media/hdphoto7.wdp"/><Relationship Id="rId8" Type="http://schemas.openxmlformats.org/officeDocument/2006/relationships/image" Target="../media/image7.jpeg"/><Relationship Id="rId9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9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0.wdp"/><Relationship Id="rId5" Type="http://schemas.openxmlformats.org/officeDocument/2006/relationships/image" Target="../media/image8.jpeg"/><Relationship Id="rId6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2.wdp"/><Relationship Id="rId5" Type="http://schemas.openxmlformats.org/officeDocument/2006/relationships/image" Target="../media/image9.jpeg"/><Relationship Id="rId6" Type="http://schemas.microsoft.com/office/2007/relationships/hdphoto" Target="../media/hdphoto13.wdp"/><Relationship Id="rId7" Type="http://schemas.openxmlformats.org/officeDocument/2006/relationships/image" Target="../media/image10.jpeg"/><Relationship Id="rId8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jpeg"/><Relationship Id="rId5" Type="http://schemas.microsoft.com/office/2007/relationships/hdphoto" Target="../media/hdphoto9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iangle 14">
            <a:extLst>
              <a:ext uri="{FF2B5EF4-FFF2-40B4-BE49-F238E27FC236}">
                <a16:creationId xmlns="" xmlns:a16="http://schemas.microsoft.com/office/drawing/2014/main" id="{8DD280B7-C40C-3942-9E41-9011655C02F4}"/>
              </a:ext>
            </a:extLst>
          </p:cNvPr>
          <p:cNvSpPr/>
          <p:nvPr/>
        </p:nvSpPr>
        <p:spPr>
          <a:xfrm>
            <a:off x="-6351" y="575112"/>
            <a:ext cx="6189963" cy="6282888"/>
          </a:xfrm>
          <a:custGeom>
            <a:avLst/>
            <a:gdLst>
              <a:gd name="connsiteX0" fmla="*/ 0 w 4219200"/>
              <a:gd name="connsiteY0" fmla="*/ 4112443 h 4112443"/>
              <a:gd name="connsiteX1" fmla="*/ 2109600 w 4219200"/>
              <a:gd name="connsiteY1" fmla="*/ 0 h 4112443"/>
              <a:gd name="connsiteX2" fmla="*/ 4219200 w 4219200"/>
              <a:gd name="connsiteY2" fmla="*/ 4112443 h 4112443"/>
              <a:gd name="connsiteX3" fmla="*/ 0 w 4219200"/>
              <a:gd name="connsiteY3" fmla="*/ 4112443 h 4112443"/>
              <a:gd name="connsiteX0" fmla="*/ 446400 w 4665600"/>
              <a:gd name="connsiteY0" fmla="*/ 4710043 h 4710043"/>
              <a:gd name="connsiteX1" fmla="*/ 0 w 4665600"/>
              <a:gd name="connsiteY1" fmla="*/ 0 h 4710043"/>
              <a:gd name="connsiteX2" fmla="*/ 4665600 w 4665600"/>
              <a:gd name="connsiteY2" fmla="*/ 4710043 h 4710043"/>
              <a:gd name="connsiteX3" fmla="*/ 446400 w 4665600"/>
              <a:gd name="connsiteY3" fmla="*/ 4710043 h 4710043"/>
              <a:gd name="connsiteX0" fmla="*/ 7200 w 4665600"/>
              <a:gd name="connsiteY0" fmla="*/ 5826043 h 5826043"/>
              <a:gd name="connsiteX1" fmla="*/ 0 w 4665600"/>
              <a:gd name="connsiteY1" fmla="*/ 0 h 5826043"/>
              <a:gd name="connsiteX2" fmla="*/ 4665600 w 4665600"/>
              <a:gd name="connsiteY2" fmla="*/ 4710043 h 5826043"/>
              <a:gd name="connsiteX3" fmla="*/ 7200 w 4665600"/>
              <a:gd name="connsiteY3" fmla="*/ 5826043 h 5826043"/>
              <a:gd name="connsiteX0" fmla="*/ 7200 w 5724000"/>
              <a:gd name="connsiteY0" fmla="*/ 5826043 h 5826043"/>
              <a:gd name="connsiteX1" fmla="*/ 0 w 5724000"/>
              <a:gd name="connsiteY1" fmla="*/ 0 h 5826043"/>
              <a:gd name="connsiteX2" fmla="*/ 5724000 w 5724000"/>
              <a:gd name="connsiteY2" fmla="*/ 5818843 h 5826043"/>
              <a:gd name="connsiteX3" fmla="*/ 7200 w 5724000"/>
              <a:gd name="connsiteY3" fmla="*/ 5826043 h 5826043"/>
              <a:gd name="connsiteX0" fmla="*/ 7200 w 5739875"/>
              <a:gd name="connsiteY0" fmla="*/ 5826043 h 5826043"/>
              <a:gd name="connsiteX1" fmla="*/ 0 w 5739875"/>
              <a:gd name="connsiteY1" fmla="*/ 0 h 5826043"/>
              <a:gd name="connsiteX2" fmla="*/ 5739875 w 5739875"/>
              <a:gd name="connsiteY2" fmla="*/ 5822018 h 5826043"/>
              <a:gd name="connsiteX3" fmla="*/ 7200 w 5739875"/>
              <a:gd name="connsiteY3" fmla="*/ 5826043 h 58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875" h="5826043">
                <a:moveTo>
                  <a:pt x="7200" y="5826043"/>
                </a:moveTo>
                <a:lnTo>
                  <a:pt x="0" y="0"/>
                </a:lnTo>
                <a:lnTo>
                  <a:pt x="5739875" y="5822018"/>
                </a:lnTo>
                <a:lnTo>
                  <a:pt x="7200" y="5826043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701AF60-3767-0A48-BC7A-B4A326585A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01"/>
          <a:stretch/>
        </p:blipFill>
        <p:spPr>
          <a:xfrm>
            <a:off x="0" y="114994"/>
            <a:ext cx="2959325" cy="517401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CCEBDEA-7127-5E4A-B366-227765A8986F}"/>
              </a:ext>
            </a:extLst>
          </p:cNvPr>
          <p:cNvSpPr txBox="1"/>
          <p:nvPr/>
        </p:nvSpPr>
        <p:spPr>
          <a:xfrm>
            <a:off x="4882043" y="415080"/>
            <a:ext cx="66432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D51F32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 Sessions 2019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1C5CE891-559A-6640-9D16-90D88B9DCF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94D0A6F3-AF88-B74B-B4DA-6A5EE87F44DB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78536" y="2296015"/>
            <a:ext cx="8003012" cy="214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/>
              <a:t>Randomized Clinical Trial Comparing a Rivaroxaban-based Strategy With an Antiplatelet-based Strategy for the Prevention of Subclinical Leaflet Thrombosis in Transcatheter Aortic Valves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22266" y="6319766"/>
            <a:ext cx="9883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Ole De Backer, MD, PhD </a:t>
            </a:r>
            <a:r>
              <a:rPr lang="mr-IN" sz="2200" dirty="0" smtClean="0">
                <a:solidFill>
                  <a:schemeClr val="bg1"/>
                </a:solidFill>
              </a:rPr>
              <a:t>–</a:t>
            </a:r>
            <a:r>
              <a:rPr lang="en-US" sz="2200" dirty="0" smtClean="0">
                <a:solidFill>
                  <a:schemeClr val="bg1"/>
                </a:solidFill>
              </a:rPr>
              <a:t> Rigshospitalet, Copenhagen, Denmark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30762" y="5116044"/>
            <a:ext cx="42014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7" y="4895489"/>
            <a:ext cx="2820035" cy="438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47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25541" y="5640917"/>
            <a:ext cx="83519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43057" y="5513917"/>
            <a:ext cx="7704747" cy="390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62492" y="4492782"/>
            <a:ext cx="8985261" cy="792000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414" y="1753166"/>
            <a:ext cx="7055999" cy="243851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" y="76194"/>
            <a:ext cx="282003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4329" y="799897"/>
            <a:ext cx="12133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 smtClean="0"/>
              <a:t>Clinical outcomes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839200" y="4513949"/>
            <a:ext cx="8424335" cy="1311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	Too </a:t>
            </a:r>
            <a:r>
              <a:rPr lang="en-GB" sz="2000" b="1" dirty="0"/>
              <a:t>few clinical events </a:t>
            </a:r>
            <a:r>
              <a:rPr lang="en-GB" sz="2000" dirty="0" smtClean="0"/>
              <a:t>to </a:t>
            </a:r>
            <a:r>
              <a:rPr lang="en-GB" sz="2000" dirty="0"/>
              <a:t>permit any assessment of the impact of </a:t>
            </a:r>
            <a:endParaRPr lang="en-GB" sz="2000" dirty="0" smtClean="0"/>
          </a:p>
          <a:p>
            <a:r>
              <a:rPr lang="en-GB" sz="2000" dirty="0"/>
              <a:t>	</a:t>
            </a:r>
            <a:r>
              <a:rPr lang="en-GB" sz="2000" dirty="0" smtClean="0"/>
              <a:t>RLM </a:t>
            </a:r>
            <a:r>
              <a:rPr lang="en-GB" sz="2000" dirty="0"/>
              <a:t>and </a:t>
            </a:r>
            <a:r>
              <a:rPr lang="en-GB" sz="2000" dirty="0" smtClean="0"/>
              <a:t>HALT </a:t>
            </a:r>
            <a:r>
              <a:rPr lang="en-GB" sz="2000" dirty="0"/>
              <a:t>on clinical </a:t>
            </a:r>
            <a:r>
              <a:rPr lang="en-GB" sz="2000" dirty="0" smtClean="0"/>
              <a:t>outcomes</a:t>
            </a:r>
            <a:endParaRPr lang="en-US" sz="2000" dirty="0" smtClean="0"/>
          </a:p>
          <a:p>
            <a:pPr>
              <a:lnSpc>
                <a:spcPct val="110000"/>
              </a:lnSpc>
            </a:pPr>
            <a:endParaRPr lang="en-US" sz="1400" dirty="0" smtClean="0"/>
          </a:p>
          <a:p>
            <a:pPr>
              <a:lnSpc>
                <a:spcPct val="110000"/>
              </a:lnSpc>
            </a:pPr>
            <a:r>
              <a:rPr lang="en-US" sz="2200" dirty="0" smtClean="0"/>
              <a:t>        </a:t>
            </a:r>
            <a:r>
              <a:rPr lang="en-US" dirty="0" smtClean="0"/>
              <a:t> </a:t>
            </a:r>
            <a:r>
              <a:rPr lang="en-US" sz="2200" dirty="0" smtClean="0"/>
              <a:t>Clinical outcomes in the </a:t>
            </a:r>
            <a:r>
              <a:rPr lang="en-US" sz="2200" b="1" dirty="0" smtClean="0"/>
              <a:t>main GALILEO trial </a:t>
            </a:r>
            <a:r>
              <a:rPr lang="en-US" sz="2200" dirty="0" smtClean="0"/>
              <a:t>should be considered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7022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Rectangle 1"/>
          <p:cNvSpPr/>
          <p:nvPr/>
        </p:nvSpPr>
        <p:spPr>
          <a:xfrm>
            <a:off x="740844" y="1548263"/>
            <a:ext cx="10656000" cy="4317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GB" sz="2600" dirty="0" smtClean="0"/>
              <a:t>The overall proportions of patients with </a:t>
            </a:r>
            <a:r>
              <a:rPr lang="en-GB" sz="2600" b="1" dirty="0" smtClean="0"/>
              <a:t>reduced leaflet motion (grade 3 or more) </a:t>
            </a:r>
            <a:r>
              <a:rPr lang="en-GB" sz="2600" dirty="0" smtClean="0"/>
              <a:t>and </a:t>
            </a:r>
            <a:r>
              <a:rPr lang="en-GB" sz="2600" b="1" dirty="0" smtClean="0"/>
              <a:t>leaflet thickening </a:t>
            </a:r>
            <a:r>
              <a:rPr lang="en-GB" sz="2600" dirty="0" smtClean="0"/>
              <a:t>were 6.6% and 22.6%, respectively. 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endParaRPr lang="en-GB" sz="400" dirty="0" smtClean="0"/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GB" sz="2600" dirty="0" smtClean="0"/>
              <a:t>Both findings were </a:t>
            </a:r>
            <a:r>
              <a:rPr lang="en-GB" sz="2600" b="1" dirty="0" smtClean="0"/>
              <a:t>less frequent</a:t>
            </a:r>
            <a:r>
              <a:rPr lang="en-GB" sz="2600" dirty="0" smtClean="0"/>
              <a:t> with the </a:t>
            </a:r>
            <a:r>
              <a:rPr lang="en-GB" sz="2600" b="1" dirty="0" smtClean="0"/>
              <a:t>rivaroxaban-based strategy</a:t>
            </a:r>
            <a:r>
              <a:rPr lang="en-GB" sz="2600" dirty="0" smtClean="0"/>
              <a:t> than the antiplatelet-based strategy. 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endParaRPr lang="en-GB" sz="400" dirty="0" smtClean="0"/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GB" sz="2600" dirty="0" smtClean="0"/>
              <a:t>Echocardiography was </a:t>
            </a:r>
            <a:r>
              <a:rPr lang="en-GB" sz="2600" u="sng" dirty="0" smtClean="0"/>
              <a:t>not</a:t>
            </a:r>
            <a:r>
              <a:rPr lang="en-GB" sz="2600" dirty="0" smtClean="0"/>
              <a:t> useful in identifying patients with these valvular abnormalities.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endParaRPr lang="en-GB" sz="600" dirty="0" smtClean="0"/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endParaRPr lang="en-GB" sz="400" dirty="0" smtClean="0"/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GB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rivaroxaban-based strategy 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was associated with a </a:t>
            </a:r>
            <a:r>
              <a:rPr lang="en-GB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higher risk of death 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 </a:t>
            </a:r>
            <a:r>
              <a:rPr lang="en-GB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thromboembolic complications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a </a:t>
            </a:r>
            <a:r>
              <a:rPr lang="en-GB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higher risk of bleeding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in the main GALILEO trial.</a:t>
            </a:r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329" y="586597"/>
            <a:ext cx="12133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Conclusions</a:t>
            </a:r>
            <a:endParaRPr lang="en-US" sz="3200" b="1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" y="76194"/>
            <a:ext cx="2820035" cy="438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1270000" y="4483649"/>
            <a:ext cx="9648000" cy="0"/>
          </a:xfrm>
          <a:prstGeom prst="line">
            <a:avLst/>
          </a:prstGeom>
          <a:ln w="9525" cmpd="sng">
            <a:solidFill>
              <a:srgbClr val="00009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85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9717D5F-E6D5-1846-B942-360145A1BF03}"/>
              </a:ext>
            </a:extLst>
          </p:cNvPr>
          <p:cNvSpPr/>
          <p:nvPr/>
        </p:nvSpPr>
        <p:spPr>
          <a:xfrm>
            <a:off x="3967820" y="1455354"/>
            <a:ext cx="42500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D51F32"/>
                </a:solidFill>
                <a:latin typeface="Lub Dub" panose="020B0603030403020204" pitchFamily="34" charset="77"/>
              </a:rPr>
              <a:t>Thank </a:t>
            </a:r>
            <a:r>
              <a:rPr lang="en-US" sz="6000" b="1" spc="-100" dirty="0">
                <a:solidFill>
                  <a:srgbClr val="D51F32"/>
                </a:solidFill>
                <a:latin typeface="Lub Dub" panose="020B0603030403020204" pitchFamily="34" charset="77"/>
              </a:rPr>
              <a:t>you</a:t>
            </a:r>
            <a:r>
              <a:rPr lang="en-US" sz="6000" b="1" dirty="0">
                <a:solidFill>
                  <a:srgbClr val="D51F32"/>
                </a:solidFill>
                <a:latin typeface="Lub Dub" panose="020B0603030403020204" pitchFamily="34" charset="77"/>
              </a:rPr>
              <a:t>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3864797-5155-1640-AE8A-255D14F0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596" y="3429000"/>
            <a:ext cx="3284807" cy="796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E7B70CD-883E-CB43-8240-9AC4959B4B71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CF6F588-6322-9E43-82CC-FA06ECD7B4C9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805177-1638-8343-A567-8C252AD3A475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</p:spTree>
    <p:extLst>
      <p:ext uri="{BB962C8B-B14F-4D97-AF65-F5344CB8AC3E}">
        <p14:creationId xmlns:p14="http://schemas.microsoft.com/office/powerpoint/2010/main" val="137535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" y="76194"/>
            <a:ext cx="282003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07155" y="2007154"/>
            <a:ext cx="10584000" cy="32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600" dirty="0" smtClean="0"/>
              <a:t>Subclinical hypoattenuated </a:t>
            </a:r>
            <a:r>
              <a:rPr lang="en-US" sz="2600" dirty="0"/>
              <a:t>leaflet thickening </a:t>
            </a:r>
            <a:r>
              <a:rPr lang="en-US" sz="2600" dirty="0" smtClean="0"/>
              <a:t>(HALT) and </a:t>
            </a:r>
            <a:r>
              <a:rPr lang="en-US" sz="2600" dirty="0"/>
              <a:t>reduced leaflet motion </a:t>
            </a:r>
            <a:r>
              <a:rPr lang="en-US" sz="2600" dirty="0" smtClean="0"/>
              <a:t>(RLM) of </a:t>
            </a:r>
            <a:r>
              <a:rPr lang="en-US" sz="2600" dirty="0"/>
              <a:t>bioprosthetic aortic valves have been demonstrated by four-dimensional computed tomography (4DCT). </a:t>
            </a:r>
            <a:endParaRPr lang="en-US" sz="2600" dirty="0" smtClean="0"/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endParaRPr lang="en-US" sz="2600" dirty="0" smtClean="0"/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600" dirty="0" smtClean="0"/>
              <a:t>In </a:t>
            </a:r>
            <a:r>
              <a:rPr lang="en-US" sz="2600" dirty="0"/>
              <a:t>a substudy of </a:t>
            </a:r>
            <a:r>
              <a:rPr lang="en-US" sz="2600" dirty="0" smtClean="0"/>
              <a:t>the </a:t>
            </a:r>
            <a:r>
              <a:rPr lang="en-US" sz="2600" dirty="0"/>
              <a:t>large randomized </a:t>
            </a:r>
            <a:r>
              <a:rPr lang="en-US" sz="2600" dirty="0" smtClean="0"/>
              <a:t>GALILEO trial</a:t>
            </a:r>
            <a:r>
              <a:rPr lang="en-US" sz="2600" dirty="0"/>
              <a:t>, we investigated whether anticoagulation can reduce these phenomena after transcatheter </a:t>
            </a:r>
            <a:r>
              <a:rPr lang="en-US" sz="2600" dirty="0" smtClean="0"/>
              <a:t>aortic valve </a:t>
            </a:r>
            <a:r>
              <a:rPr lang="en-US" sz="2600" dirty="0"/>
              <a:t>replacement (TAVR).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329" y="725096"/>
            <a:ext cx="12133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Background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8297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3046728">
            <a:off x="3401441" y="4201213"/>
            <a:ext cx="1080000" cy="1259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8608796">
            <a:off x="3397192" y="3125163"/>
            <a:ext cx="1080000" cy="1259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50337" y="3118976"/>
            <a:ext cx="2016000" cy="111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" y="76194"/>
            <a:ext cx="282003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4329" y="479510"/>
            <a:ext cx="12133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Study design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329055" y="3151824"/>
            <a:ext cx="2068564" cy="97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u="sng" dirty="0" smtClean="0"/>
              <a:t>Study population</a:t>
            </a:r>
            <a:r>
              <a:rPr lang="en-US" sz="1600" b="1" dirty="0" smtClean="0"/>
              <a:t>:</a:t>
            </a:r>
          </a:p>
          <a:p>
            <a:pPr algn="ctr">
              <a:lnSpc>
                <a:spcPct val="120000"/>
              </a:lnSpc>
            </a:pPr>
            <a:r>
              <a:rPr lang="en-US" sz="1600" dirty="0" smtClean="0"/>
              <a:t>Patients with </a:t>
            </a:r>
          </a:p>
          <a:p>
            <a:pPr algn="ctr">
              <a:lnSpc>
                <a:spcPct val="120000"/>
              </a:lnSpc>
            </a:pPr>
            <a:r>
              <a:rPr lang="en-US" sz="1600" dirty="0" smtClean="0"/>
              <a:t>successful TAVR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364774" y="3680466"/>
            <a:ext cx="971997" cy="415"/>
          </a:xfrm>
          <a:prstGeom prst="straightConnector1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spect="1"/>
          </p:cNvSpPr>
          <p:nvPr/>
        </p:nvSpPr>
        <p:spPr>
          <a:xfrm>
            <a:off x="3339150" y="3472438"/>
            <a:ext cx="432000" cy="43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37711" y="3326438"/>
            <a:ext cx="936000" cy="343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 smtClean="0"/>
              <a:t>1-7 days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3380976" y="3441376"/>
            <a:ext cx="3513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R</a:t>
            </a:r>
            <a:endParaRPr lang="en-US" sz="2200" b="1" dirty="0"/>
          </a:p>
        </p:txBody>
      </p:sp>
      <p:sp>
        <p:nvSpPr>
          <p:cNvPr id="24" name="Right Arrow 23"/>
          <p:cNvSpPr/>
          <p:nvPr/>
        </p:nvSpPr>
        <p:spPr>
          <a:xfrm>
            <a:off x="4234713" y="2673612"/>
            <a:ext cx="1367996" cy="25199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255811" y="2128401"/>
            <a:ext cx="129599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Rivaroxaban group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4225331" y="4726609"/>
            <a:ext cx="129599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Antiplatelet group</a:t>
            </a:r>
            <a:endParaRPr lang="en-US" sz="1600" dirty="0"/>
          </a:p>
        </p:txBody>
      </p:sp>
      <p:sp>
        <p:nvSpPr>
          <p:cNvPr id="30" name="Right Arrow 29"/>
          <p:cNvSpPr/>
          <p:nvPr/>
        </p:nvSpPr>
        <p:spPr>
          <a:xfrm>
            <a:off x="4234713" y="4535519"/>
            <a:ext cx="1367996" cy="25199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5021" y="1308144"/>
            <a:ext cx="5399997" cy="435152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506625" y="5713685"/>
            <a:ext cx="2325306" cy="343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 smtClean="0"/>
              <a:t>4DCT-scan at 3 months</a:t>
            </a:r>
            <a:endParaRPr lang="en-US" sz="140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8667749" y="5598249"/>
            <a:ext cx="0" cy="17999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493287" y="3469154"/>
            <a:ext cx="936000" cy="343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 smtClean="0"/>
              <a:t>1:1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510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" y="76194"/>
            <a:ext cx="282003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4329" y="698416"/>
            <a:ext cx="12133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Study population (ITT) </a:t>
            </a:r>
            <a:r>
              <a:rPr lang="mr-IN" sz="3200" b="1" dirty="0" smtClean="0"/>
              <a:t>–</a:t>
            </a:r>
            <a:r>
              <a:rPr lang="en-US" sz="3200" b="1" dirty="0" smtClean="0"/>
              <a:t> evaluable CT-scans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9417" y="1695953"/>
            <a:ext cx="7919998" cy="41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2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" y="65245"/>
            <a:ext cx="282003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4329" y="596923"/>
            <a:ext cx="12133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Study </a:t>
            </a:r>
            <a:r>
              <a:rPr lang="x-none" sz="3200" b="1" dirty="0" smtClean="0"/>
              <a:t>Methodology </a:t>
            </a:r>
            <a:r>
              <a:rPr lang="mr-IN" sz="3200" b="1" dirty="0" smtClean="0"/>
              <a:t>–</a:t>
            </a:r>
            <a:r>
              <a:rPr lang="x-none" sz="3200" b="1" dirty="0" smtClean="0"/>
              <a:t> 4DCT analysis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16003" y="1626838"/>
            <a:ext cx="6720416" cy="275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en-US" sz="2200" dirty="0" smtClean="0"/>
              <a:t>Reduced leaflet motion (RLM) was defined as: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endParaRPr lang="en-US" sz="1600" dirty="0"/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200" b="1" dirty="0"/>
              <a:t>Grade 0</a:t>
            </a:r>
            <a:r>
              <a:rPr lang="en-US" sz="2200" dirty="0"/>
              <a:t>: normal/</a:t>
            </a:r>
            <a:r>
              <a:rPr lang="en-US" sz="2200" dirty="0" smtClean="0"/>
              <a:t>unrestricted</a:t>
            </a:r>
            <a:endParaRPr lang="en-US" sz="2200" dirty="0"/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200" b="1" dirty="0" smtClean="0"/>
              <a:t>Grade </a:t>
            </a:r>
            <a:r>
              <a:rPr lang="en-US" sz="2200" b="1" dirty="0"/>
              <a:t>1</a:t>
            </a:r>
            <a:r>
              <a:rPr lang="en-US" sz="2200" dirty="0"/>
              <a:t>: minimally </a:t>
            </a:r>
            <a:r>
              <a:rPr lang="en-US" sz="2200" dirty="0" smtClean="0"/>
              <a:t>restricted (&lt;25%)</a:t>
            </a:r>
            <a:endParaRPr lang="en-US" sz="2200" dirty="0"/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200" b="1" dirty="0" smtClean="0"/>
              <a:t>Grade </a:t>
            </a:r>
            <a:r>
              <a:rPr lang="en-US" sz="2200" b="1" dirty="0"/>
              <a:t>2</a:t>
            </a:r>
            <a:r>
              <a:rPr lang="en-US" sz="2200" dirty="0"/>
              <a:t>: mildly </a:t>
            </a:r>
            <a:r>
              <a:rPr lang="en-US" sz="2200" dirty="0" smtClean="0"/>
              <a:t>restricted (25-50%)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200" b="1" dirty="0" smtClean="0"/>
              <a:t>Grade </a:t>
            </a:r>
            <a:r>
              <a:rPr lang="en-US" sz="2200" b="1" dirty="0"/>
              <a:t>3</a:t>
            </a:r>
            <a:r>
              <a:rPr lang="en-US" sz="2200" dirty="0"/>
              <a:t>: moderately </a:t>
            </a:r>
            <a:r>
              <a:rPr lang="en-US" sz="2200" dirty="0" smtClean="0"/>
              <a:t>restricted (50-75%)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200" b="1" dirty="0" smtClean="0"/>
              <a:t>Grade </a:t>
            </a:r>
            <a:r>
              <a:rPr lang="en-US" sz="2200" b="1" dirty="0"/>
              <a:t>4</a:t>
            </a:r>
            <a:r>
              <a:rPr lang="en-US" sz="2200" dirty="0"/>
              <a:t>: largely </a:t>
            </a:r>
            <a:r>
              <a:rPr lang="en-US" sz="2200" dirty="0" smtClean="0"/>
              <a:t>immobile (&gt;75%)</a:t>
            </a:r>
          </a:p>
        </p:txBody>
      </p:sp>
      <p:sp>
        <p:nvSpPr>
          <p:cNvPr id="2" name="Rectangle 1"/>
          <p:cNvSpPr/>
          <p:nvPr/>
        </p:nvSpPr>
        <p:spPr>
          <a:xfrm>
            <a:off x="994836" y="4701918"/>
            <a:ext cx="10583333" cy="1299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200" dirty="0"/>
              <a:t>Hypoattenuated leaflet thickening (HALT) was defined as visually identifiable increased leaflet thickness on contrast-enhanced multi-planar reformats, carefully aligned with the long and short axis of the valve prosthesis.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296" t="60133" r="40125" b="6026"/>
          <a:stretch/>
        </p:blipFill>
        <p:spPr>
          <a:xfrm>
            <a:off x="8104753" y="1648798"/>
            <a:ext cx="3095996" cy="125947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535821" y="4416078"/>
            <a:ext cx="25915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Grade 3	                Grade 4</a:t>
            </a:r>
            <a:endParaRPr lang="en-US" sz="1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9875" t="60133" r="546" b="6026"/>
          <a:stretch/>
        </p:blipFill>
        <p:spPr>
          <a:xfrm>
            <a:off x="8115336" y="3201425"/>
            <a:ext cx="3095996" cy="12594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529476" y="2839428"/>
            <a:ext cx="25915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Grade 1	                Grade 2</a:t>
            </a:r>
            <a:endParaRPr lang="en-US" sz="14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5824"/>
          <a:stretch/>
        </p:blipFill>
        <p:spPr>
          <a:xfrm>
            <a:off x="7792304" y="1634865"/>
            <a:ext cx="3700592" cy="312762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94836" y="4701918"/>
            <a:ext cx="10583333" cy="12998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37841" y="4744250"/>
            <a:ext cx="4198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i="1" dirty="0"/>
              <a:t>Blanke P, et al. JACC Cardiovasc Imaging. 2019;12:1-24.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342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" y="76194"/>
            <a:ext cx="282003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4329" y="630136"/>
            <a:ext cx="12133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Study </a:t>
            </a:r>
            <a:r>
              <a:rPr lang="x-none" sz="3200" b="1" dirty="0" smtClean="0"/>
              <a:t>Endpoints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8321" y="1504930"/>
            <a:ext cx="10559346" cy="404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u="sng" dirty="0" smtClean="0"/>
              <a:t>Primary endpoint</a:t>
            </a:r>
            <a:r>
              <a:rPr lang="en-US" sz="2800" dirty="0" smtClean="0"/>
              <a:t> 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GB" sz="2400" dirty="0" smtClean="0"/>
              <a:t>proportion </a:t>
            </a:r>
            <a:r>
              <a:rPr lang="en-GB" sz="2400" dirty="0"/>
              <a:t>of patients with at least one prosthetic valve leaflet with </a:t>
            </a:r>
            <a:r>
              <a:rPr lang="en-GB" sz="2400" dirty="0" smtClean="0"/>
              <a:t>reduced leaflet motion (RLM) ≥ </a:t>
            </a:r>
            <a:r>
              <a:rPr lang="en-GB" sz="2400" dirty="0"/>
              <a:t>grade </a:t>
            </a:r>
            <a:r>
              <a:rPr lang="en-GB" sz="2400" dirty="0" smtClean="0"/>
              <a:t>3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sz="2600" b="1" u="sng" dirty="0" smtClean="0"/>
              <a:t>Secondary endpoints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GB" sz="2400" dirty="0"/>
              <a:t>The proportion of patients with at least one thickened </a:t>
            </a:r>
            <a:r>
              <a:rPr lang="en-GB" sz="2400" dirty="0" smtClean="0"/>
              <a:t>leaflet (HALT)</a:t>
            </a:r>
            <a:endParaRPr lang="en-GB" sz="2400" dirty="0"/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proportion of valve leaflets with </a:t>
            </a:r>
            <a:r>
              <a:rPr lang="en-GB" sz="2400" dirty="0" smtClean="0"/>
              <a:t>HALT or RLM </a:t>
            </a:r>
            <a:r>
              <a:rPr lang="en-GB" sz="2400" dirty="0"/>
              <a:t>≥ grade </a:t>
            </a:r>
            <a:r>
              <a:rPr lang="en-GB" sz="2400" dirty="0" smtClean="0"/>
              <a:t>3</a:t>
            </a:r>
            <a:endParaRPr lang="en-GB" sz="2400" dirty="0"/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/>
              <a:t>Transprosthetic </a:t>
            </a:r>
            <a:r>
              <a:rPr lang="en-GB" sz="2400" dirty="0"/>
              <a:t>mean pressure gradient </a:t>
            </a:r>
            <a:r>
              <a:rPr lang="en-GB" sz="2400" dirty="0" smtClean="0"/>
              <a:t>(TTE) 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/>
              <a:t>Safety </a:t>
            </a:r>
            <a:r>
              <a:rPr lang="en-GB" sz="2400" dirty="0"/>
              <a:t>and efficacy outcomes identical to </a:t>
            </a:r>
            <a:r>
              <a:rPr lang="en-GB" sz="2400" dirty="0" smtClean="0"/>
              <a:t>main </a:t>
            </a:r>
            <a:r>
              <a:rPr lang="en-GB" sz="2400" dirty="0"/>
              <a:t>GALILEO </a:t>
            </a:r>
            <a:r>
              <a:rPr lang="en-GB" sz="2400" dirty="0" smtClean="0"/>
              <a:t>trial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402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" y="76194"/>
            <a:ext cx="282003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4329" y="438544"/>
            <a:ext cx="12133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 smtClean="0"/>
              <a:t>4DCT outcomes</a:t>
            </a:r>
            <a:endParaRPr lang="en-US" sz="32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9683" y="1294784"/>
            <a:ext cx="8207999" cy="46877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28300" y="2220385"/>
            <a:ext cx="8315998" cy="399600"/>
          </a:xfrm>
          <a:prstGeom prst="rect">
            <a:avLst/>
          </a:prstGeom>
          <a:noFill/>
          <a:ln w="1905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181436" y="2272778"/>
            <a:ext cx="20148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400" b="1" dirty="0" smtClean="0">
                <a:solidFill>
                  <a:srgbClr val="000090"/>
                </a:solidFill>
              </a:rPr>
              <a:t>Primary endpoint</a:t>
            </a:r>
            <a:endParaRPr lang="en-US" sz="1400" dirty="0">
              <a:solidFill>
                <a:srgbClr val="00009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250630" y="2438397"/>
            <a:ext cx="215996" cy="0"/>
          </a:xfrm>
          <a:prstGeom prst="line">
            <a:avLst/>
          </a:prstGeom>
          <a:ln w="190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79099" y="3693583"/>
            <a:ext cx="8392568" cy="2289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8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" y="76194"/>
            <a:ext cx="282003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74" y="2032436"/>
            <a:ext cx="5940000" cy="381542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371754" y="2019865"/>
            <a:ext cx="5443566" cy="3860847"/>
            <a:chOff x="6393650" y="2012942"/>
            <a:chExt cx="5443566" cy="386084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70000"/>
                      </a14:imgEffect>
                    </a14:imgLayer>
                  </a14:imgProps>
                </a:ext>
              </a:extLst>
            </a:blip>
            <a:srcRect l="10017"/>
            <a:stretch/>
          </p:blipFill>
          <p:spPr>
            <a:xfrm>
              <a:off x="6492181" y="2012942"/>
              <a:ext cx="5345035" cy="382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93650" y="5397716"/>
              <a:ext cx="613089" cy="476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6289171" y="1181183"/>
            <a:ext cx="0" cy="4824000"/>
          </a:xfrm>
          <a:prstGeom prst="line">
            <a:avLst/>
          </a:prstGeom>
          <a:ln w="3175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24170" y="1193927"/>
            <a:ext cx="4175994" cy="503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200" b="1" u="sng" dirty="0" smtClean="0"/>
              <a:t>Intention-to-treat (ITT)</a:t>
            </a:r>
            <a:r>
              <a:rPr lang="x-none" sz="2200" b="1" dirty="0" smtClean="0"/>
              <a:t>			</a:t>
            </a:r>
            <a:endParaRPr lang="en-US" sz="2200" b="1" dirty="0"/>
          </a:p>
        </p:txBody>
      </p:sp>
      <p:sp>
        <p:nvSpPr>
          <p:cNvPr id="15" name="Rectangle 14"/>
          <p:cNvSpPr/>
          <p:nvPr/>
        </p:nvSpPr>
        <p:spPr>
          <a:xfrm>
            <a:off x="182491" y="396212"/>
            <a:ext cx="12133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 smtClean="0"/>
              <a:t>4DCT outcomes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7154171" y="1193927"/>
            <a:ext cx="4175994" cy="503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200" b="1" u="sng" dirty="0" smtClean="0"/>
              <a:t>Per-protocol (PP)</a:t>
            </a:r>
            <a:r>
              <a:rPr lang="x-none" sz="2200" b="1" dirty="0" smtClean="0"/>
              <a:t>			</a:t>
            </a:r>
            <a:endParaRPr lang="en-US" sz="2200" b="1" dirty="0"/>
          </a:p>
        </p:txBody>
      </p:sp>
      <p:sp>
        <p:nvSpPr>
          <p:cNvPr id="3" name="Rectangle 2"/>
          <p:cNvSpPr/>
          <p:nvPr/>
        </p:nvSpPr>
        <p:spPr>
          <a:xfrm>
            <a:off x="1366582" y="2075204"/>
            <a:ext cx="1882503" cy="56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65544" y="2075204"/>
            <a:ext cx="1882503" cy="56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39336" y="2075204"/>
            <a:ext cx="1882503" cy="56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738298" y="2075204"/>
            <a:ext cx="1882503" cy="56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13147" y="2101328"/>
            <a:ext cx="18055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1300" b="1" dirty="0" smtClean="0"/>
              <a:t>Reduced leaflet motion</a:t>
            </a:r>
          </a:p>
          <a:p>
            <a:pPr algn="ctr"/>
            <a:r>
              <a:rPr lang="en-US" sz="1300" b="1" dirty="0" smtClean="0"/>
              <a:t>≥ grade 3</a:t>
            </a:r>
            <a:endParaRPr lang="en-US" sz="1300" b="1" dirty="0"/>
          </a:p>
        </p:txBody>
      </p:sp>
      <p:sp>
        <p:nvSpPr>
          <p:cNvPr id="17" name="Rectangle 16"/>
          <p:cNvSpPr/>
          <p:nvPr/>
        </p:nvSpPr>
        <p:spPr>
          <a:xfrm>
            <a:off x="4198383" y="2193227"/>
            <a:ext cx="14157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1300" b="1" dirty="0" smtClean="0"/>
              <a:t>Leaflet thickening</a:t>
            </a:r>
            <a:endParaRPr lang="en-US" sz="1300" b="1" dirty="0"/>
          </a:p>
        </p:txBody>
      </p:sp>
      <p:sp>
        <p:nvSpPr>
          <p:cNvPr id="24" name="Rectangle 23"/>
          <p:cNvSpPr/>
          <p:nvPr/>
        </p:nvSpPr>
        <p:spPr>
          <a:xfrm>
            <a:off x="7179571" y="2101328"/>
            <a:ext cx="18055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1300" b="1" dirty="0" smtClean="0"/>
              <a:t>Reduced leaflet motion</a:t>
            </a:r>
          </a:p>
          <a:p>
            <a:pPr algn="ctr"/>
            <a:r>
              <a:rPr lang="en-US" sz="1300" b="1" dirty="0" smtClean="0"/>
              <a:t>≥ grade 3</a:t>
            </a:r>
            <a:endParaRPr lang="en-US" sz="1300" b="1" dirty="0"/>
          </a:p>
        </p:txBody>
      </p:sp>
      <p:sp>
        <p:nvSpPr>
          <p:cNvPr id="25" name="Rectangle 24"/>
          <p:cNvSpPr/>
          <p:nvPr/>
        </p:nvSpPr>
        <p:spPr>
          <a:xfrm>
            <a:off x="9964807" y="2193227"/>
            <a:ext cx="14157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1300" b="1" dirty="0" smtClean="0"/>
              <a:t>Leaflet thickening</a:t>
            </a:r>
            <a:endParaRPr lang="en-US" sz="1300" b="1" dirty="0"/>
          </a:p>
        </p:txBody>
      </p:sp>
      <p:sp>
        <p:nvSpPr>
          <p:cNvPr id="10" name="Oval 9"/>
          <p:cNvSpPr/>
          <p:nvPr/>
        </p:nvSpPr>
        <p:spPr>
          <a:xfrm>
            <a:off x="1862668" y="2857500"/>
            <a:ext cx="396000" cy="211666"/>
          </a:xfrm>
          <a:prstGeom prst="ellipse">
            <a:avLst/>
          </a:prstGeom>
          <a:noFill/>
          <a:ln w="127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63882" y="2853267"/>
            <a:ext cx="396000" cy="211666"/>
          </a:xfrm>
          <a:prstGeom prst="ellipse">
            <a:avLst/>
          </a:prstGeom>
          <a:noFill/>
          <a:ln w="127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55985" y="2861733"/>
            <a:ext cx="396000" cy="211666"/>
          </a:xfrm>
          <a:prstGeom prst="ellipse">
            <a:avLst/>
          </a:prstGeom>
          <a:noFill/>
          <a:ln w="127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257199" y="2857500"/>
            <a:ext cx="396000" cy="211666"/>
          </a:xfrm>
          <a:prstGeom prst="ellipse">
            <a:avLst/>
          </a:prstGeom>
          <a:noFill/>
          <a:ln w="127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05081" y="1174821"/>
            <a:ext cx="5457132" cy="49045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87" y="2206110"/>
            <a:ext cx="10008000" cy="329903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" y="76194"/>
            <a:ext cx="282003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4329" y="816269"/>
            <a:ext cx="12133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 smtClean="0"/>
              <a:t>Echocardiographic outcomes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1067438" y="3321050"/>
            <a:ext cx="10007998" cy="683999"/>
          </a:xfrm>
          <a:prstGeom prst="rect">
            <a:avLst/>
          </a:prstGeom>
          <a:noFill/>
          <a:ln w="1905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2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AF07EC-D8FF-4F87-9FF2-B4D02522BE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25DB46-8695-4C90-A819-39B0CE08C1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3150E1-E96B-4625-9DA5-42D7DC7466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467</Words>
  <Application>Microsoft Macintosh PowerPoint</Application>
  <PresentationFormat>Custom</PresentationFormat>
  <Paragraphs>89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Morrow, Chris</dc:creator>
  <cp:lastModifiedBy>Ole De Backer</cp:lastModifiedBy>
  <cp:revision>97</cp:revision>
  <dcterms:created xsi:type="dcterms:W3CDTF">2019-05-23T21:42:11Z</dcterms:created>
  <dcterms:modified xsi:type="dcterms:W3CDTF">2019-11-02T12:29:07Z</dcterms:modified>
</cp:coreProperties>
</file>