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2" r:id="rId1"/>
  </p:sldMasterIdLst>
  <p:notesMasterIdLst>
    <p:notesMasterId r:id="rId32"/>
  </p:notesMasterIdLst>
  <p:sldIdLst>
    <p:sldId id="416" r:id="rId2"/>
    <p:sldId id="971" r:id="rId3"/>
    <p:sldId id="275" r:id="rId4"/>
    <p:sldId id="855" r:id="rId5"/>
    <p:sldId id="866" r:id="rId6"/>
    <p:sldId id="865" r:id="rId7"/>
    <p:sldId id="970" r:id="rId8"/>
    <p:sldId id="955" r:id="rId9"/>
    <p:sldId id="868" r:id="rId10"/>
    <p:sldId id="921" r:id="rId11"/>
    <p:sldId id="989" r:id="rId12"/>
    <p:sldId id="940" r:id="rId13"/>
    <p:sldId id="924" r:id="rId14"/>
    <p:sldId id="925" r:id="rId15"/>
    <p:sldId id="926" r:id="rId16"/>
    <p:sldId id="927" r:id="rId17"/>
    <p:sldId id="928" r:id="rId18"/>
    <p:sldId id="977" r:id="rId19"/>
    <p:sldId id="932" r:id="rId20"/>
    <p:sldId id="933" r:id="rId21"/>
    <p:sldId id="984" r:id="rId22"/>
    <p:sldId id="973" r:id="rId23"/>
    <p:sldId id="979" r:id="rId24"/>
    <p:sldId id="937" r:id="rId25"/>
    <p:sldId id="938" r:id="rId26"/>
    <p:sldId id="985" r:id="rId27"/>
    <p:sldId id="879" r:id="rId28"/>
    <p:sldId id="883" r:id="rId29"/>
    <p:sldId id="982" r:id="rId30"/>
    <p:sldId id="8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5F4543-281B-4B41-B207-5DB7ACB42893}">
          <p14:sldIdLst>
            <p14:sldId id="416"/>
            <p14:sldId id="971"/>
            <p14:sldId id="275"/>
            <p14:sldId id="855"/>
            <p14:sldId id="866"/>
            <p14:sldId id="865"/>
            <p14:sldId id="970"/>
            <p14:sldId id="955"/>
            <p14:sldId id="868"/>
            <p14:sldId id="921"/>
            <p14:sldId id="989"/>
            <p14:sldId id="940"/>
            <p14:sldId id="924"/>
            <p14:sldId id="925"/>
            <p14:sldId id="926"/>
            <p14:sldId id="927"/>
            <p14:sldId id="928"/>
            <p14:sldId id="977"/>
            <p14:sldId id="932"/>
            <p14:sldId id="933"/>
            <p14:sldId id="984"/>
            <p14:sldId id="973"/>
            <p14:sldId id="979"/>
            <p14:sldId id="937"/>
            <p14:sldId id="938"/>
            <p14:sldId id="985"/>
            <p14:sldId id="879"/>
            <p14:sldId id="883"/>
            <p14:sldId id="982"/>
            <p14:sldId id="885"/>
          </p14:sldIdLst>
        </p14:section>
        <p14:section name="BACK-UP" id="{E7ECF214-8F3D-4273-8ED7-6B021771911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92" userDrawn="1">
          <p15:clr>
            <a:srgbClr val="A4A3A4"/>
          </p15:clr>
        </p15:guide>
        <p15:guide id="4" pos="7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drey, Keri" initials="WK" lastIdx="1" clrIdx="0">
    <p:extLst>
      <p:ext uri="{19B8F6BF-5375-455C-9EA6-DF929625EA0E}">
        <p15:presenceInfo xmlns:p15="http://schemas.microsoft.com/office/powerpoint/2012/main" userId="S-1-5-21-602162358-448539723-682003330-147617" providerId="AD"/>
      </p:ext>
    </p:extLst>
  </p:cmAuthor>
  <p:cmAuthor id="2" name="Pateraki, Sofia" initials="PS" lastIdx="130" clrIdx="1">
    <p:extLst>
      <p:ext uri="{19B8F6BF-5375-455C-9EA6-DF929625EA0E}">
        <p15:presenceInfo xmlns:p15="http://schemas.microsoft.com/office/powerpoint/2012/main" userId="S::paters1@medtronic.com::0bc23257-cdaf-499b-a8e0-a3d96eac0114" providerId="AD"/>
      </p:ext>
    </p:extLst>
  </p:cmAuthor>
  <p:cmAuthor id="3" name="Windecker, Stephan" initials="WS" lastIdx="4" clrIdx="2">
    <p:extLst>
      <p:ext uri="{19B8F6BF-5375-455C-9EA6-DF929625EA0E}">
        <p15:presenceInfo xmlns:p15="http://schemas.microsoft.com/office/powerpoint/2012/main" userId="Windecker, Stephan" providerId="None"/>
      </p:ext>
    </p:extLst>
  </p:cmAuthor>
  <p:cmAuthor id="4" name="Liu, Minglei, PhD." initials="LMP" lastIdx="52" clrIdx="3">
    <p:extLst>
      <p:ext uri="{19B8F6BF-5375-455C-9EA6-DF929625EA0E}">
        <p15:presenceInfo xmlns:p15="http://schemas.microsoft.com/office/powerpoint/2012/main" userId="S::lium3@medtronic.com::1afc9d3d-81f7-4cb5-8d54-b2ab097d1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D8D"/>
    <a:srgbClr val="224177"/>
    <a:srgbClr val="003172"/>
    <a:srgbClr val="EEECE1"/>
    <a:srgbClr val="FFC000"/>
    <a:srgbClr val="FFCC00"/>
    <a:srgbClr val="FF6600"/>
    <a:srgbClr val="FF2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27" autoAdjust="0"/>
    <p:restoredTop sz="75185" autoAdjust="0"/>
  </p:normalViewPr>
  <p:slideViewPr>
    <p:cSldViewPr snapToGrid="0" snapToObjects="1" showGuides="1">
      <p:cViewPr varScale="1">
        <p:scale>
          <a:sx n="47" d="100"/>
          <a:sy n="47" d="100"/>
        </p:scale>
        <p:origin x="1476" y="52"/>
      </p:cViewPr>
      <p:guideLst>
        <p:guide orient="horz" pos="2160"/>
        <p:guide pos="3840"/>
        <p:guide pos="792"/>
        <p:guide pos="70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652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Arbeitsblat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57771229550892"/>
          <c:y val="2.6702310523978846E-2"/>
          <c:w val="0.59973303508567322"/>
          <c:h val="0.90752896206761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BioFreedom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Severe liver disease</c:v>
                </c:pt>
                <c:pt idx="1">
                  <c:v>Thrombocytopenia</c:v>
                </c:pt>
                <c:pt idx="2">
                  <c:v>Prior ICH</c:v>
                </c:pt>
                <c:pt idx="3">
                  <c:v>Long-term NSAID or steroids</c:v>
                </c:pt>
                <c:pt idx="4">
                  <c:v>Hospital for bleeding</c:v>
                </c:pt>
                <c:pt idx="5">
                  <c:v>Stroke &lt; 1yr</c:v>
                </c:pt>
                <c:pt idx="6">
                  <c:v>Expected DAPT non-compliance</c:v>
                </c:pt>
                <c:pt idx="7">
                  <c:v>Planned surgery</c:v>
                </c:pt>
                <c:pt idx="8">
                  <c:v>Active or recent cancer</c:v>
                </c:pt>
                <c:pt idx="9">
                  <c:v>Renal failure</c:v>
                </c:pt>
                <c:pt idx="10">
                  <c:v>Anemia or transfusion</c:v>
                </c:pt>
                <c:pt idx="11">
                  <c:v>OAC</c:v>
                </c:pt>
                <c:pt idx="12">
                  <c:v>Elderly (age ≥75 yr)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1.208</c:v>
                </c:pt>
                <c:pt idx="1">
                  <c:v>1.91</c:v>
                </c:pt>
                <c:pt idx="2">
                  <c:v>1.81</c:v>
                </c:pt>
                <c:pt idx="3">
                  <c:v>2.2999999999999998</c:v>
                </c:pt>
                <c:pt idx="4">
                  <c:v>1.81</c:v>
                </c:pt>
                <c:pt idx="5">
                  <c:v>3.22</c:v>
                </c:pt>
                <c:pt idx="6">
                  <c:v>4.68</c:v>
                </c:pt>
                <c:pt idx="7">
                  <c:v>8.157</c:v>
                </c:pt>
                <c:pt idx="8">
                  <c:v>7.15</c:v>
                </c:pt>
                <c:pt idx="9">
                  <c:v>15.5</c:v>
                </c:pt>
                <c:pt idx="10">
                  <c:v>15.609</c:v>
                </c:pt>
                <c:pt idx="11">
                  <c:v>38.569000000000003</c:v>
                </c:pt>
                <c:pt idx="12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CE-463A-9566-FBF5E3C37E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Resolute Onyx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Severe liver disease</c:v>
                </c:pt>
                <c:pt idx="1">
                  <c:v>Thrombocytopenia</c:v>
                </c:pt>
                <c:pt idx="2">
                  <c:v>Prior ICH</c:v>
                </c:pt>
                <c:pt idx="3">
                  <c:v>Long-term NSAID or steroids</c:v>
                </c:pt>
                <c:pt idx="4">
                  <c:v>Hospital for bleeding</c:v>
                </c:pt>
                <c:pt idx="5">
                  <c:v>Stroke &lt; 1yr</c:v>
                </c:pt>
                <c:pt idx="6">
                  <c:v>Expected DAPT non-compliance</c:v>
                </c:pt>
                <c:pt idx="7">
                  <c:v>Planned surgery</c:v>
                </c:pt>
                <c:pt idx="8">
                  <c:v>Active or recent cancer</c:v>
                </c:pt>
                <c:pt idx="9">
                  <c:v>Renal failure</c:v>
                </c:pt>
                <c:pt idx="10">
                  <c:v>Anemia or transfusion</c:v>
                </c:pt>
                <c:pt idx="11">
                  <c:v>OAC</c:v>
                </c:pt>
                <c:pt idx="12">
                  <c:v>Elderly (age ≥75 yr)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0.8</c:v>
                </c:pt>
                <c:pt idx="1">
                  <c:v>1.5</c:v>
                </c:pt>
                <c:pt idx="2">
                  <c:v>1.99</c:v>
                </c:pt>
                <c:pt idx="3">
                  <c:v>2.4</c:v>
                </c:pt>
                <c:pt idx="4">
                  <c:v>2.99</c:v>
                </c:pt>
                <c:pt idx="5">
                  <c:v>2.89</c:v>
                </c:pt>
                <c:pt idx="6">
                  <c:v>3.93</c:v>
                </c:pt>
                <c:pt idx="7">
                  <c:v>5.58</c:v>
                </c:pt>
                <c:pt idx="8">
                  <c:v>8.4700000000000006</c:v>
                </c:pt>
                <c:pt idx="9">
                  <c:v>14.25</c:v>
                </c:pt>
                <c:pt idx="10">
                  <c:v>15.55</c:v>
                </c:pt>
                <c:pt idx="11">
                  <c:v>38.479999999999997</c:v>
                </c:pt>
                <c:pt idx="12">
                  <c:v>61.11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CE-463A-9566-FBF5E3C37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"/>
        <c:axId val="1250388168"/>
        <c:axId val="1250423592"/>
      </c:barChart>
      <c:catAx>
        <c:axId val="1250388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50423592"/>
        <c:crosses val="autoZero"/>
        <c:auto val="1"/>
        <c:lblAlgn val="ctr"/>
        <c:lblOffset val="100"/>
        <c:noMultiLvlLbl val="0"/>
      </c:catAx>
      <c:valAx>
        <c:axId val="1250423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125038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4472875457148877"/>
          <c:y val="0.83019910901825145"/>
          <c:w val="0.1552267880937919"/>
          <c:h val="0.1060324476079451"/>
        </c:manualLayout>
      </c:layout>
      <c:overlay val="1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L04_DAPT!$I$3</c:f>
              <c:strCache>
                <c:ptCount val="1"/>
                <c:pt idx="0">
                  <c:v>SAPT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L04_DAPT!$H$4:$H$369</c:f>
              <c:numCache>
                <c:formatCode>General</c:formatCode>
                <c:ptCount val="366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</c:numCache>
            </c:numRef>
          </c:cat>
          <c:val>
            <c:numRef>
              <c:f>L04_DAPT!$I$4:$I$369</c:f>
              <c:numCache>
                <c:formatCode>General</c:formatCode>
                <c:ptCount val="366"/>
                <c:pt idx="0">
                  <c:v>4.1583000000000002E-2</c:v>
                </c:pt>
                <c:pt idx="1">
                  <c:v>6.1080000000000002E-2</c:v>
                </c:pt>
                <c:pt idx="2">
                  <c:v>6.5350000000000005E-2</c:v>
                </c:pt>
                <c:pt idx="3">
                  <c:v>6.6430000000000003E-2</c:v>
                </c:pt>
                <c:pt idx="4">
                  <c:v>6.8458000000000005E-2</c:v>
                </c:pt>
                <c:pt idx="5">
                  <c:v>6.9036E-2</c:v>
                </c:pt>
                <c:pt idx="6">
                  <c:v>6.8124000000000004E-2</c:v>
                </c:pt>
                <c:pt idx="7">
                  <c:v>6.8631999999999999E-2</c:v>
                </c:pt>
                <c:pt idx="8">
                  <c:v>7.1247000000000005E-2</c:v>
                </c:pt>
                <c:pt idx="9">
                  <c:v>7.2847999999999996E-2</c:v>
                </c:pt>
                <c:pt idx="10">
                  <c:v>7.2922000000000001E-2</c:v>
                </c:pt>
                <c:pt idx="11">
                  <c:v>7.2412000000000004E-2</c:v>
                </c:pt>
                <c:pt idx="12">
                  <c:v>7.2412000000000004E-2</c:v>
                </c:pt>
                <c:pt idx="13">
                  <c:v>7.4054999999999996E-2</c:v>
                </c:pt>
                <c:pt idx="14">
                  <c:v>7.4168999999999999E-2</c:v>
                </c:pt>
                <c:pt idx="15">
                  <c:v>7.4206999999999995E-2</c:v>
                </c:pt>
                <c:pt idx="16">
                  <c:v>7.4245000000000005E-2</c:v>
                </c:pt>
                <c:pt idx="17">
                  <c:v>7.4245000000000005E-2</c:v>
                </c:pt>
                <c:pt idx="18">
                  <c:v>7.4795E-2</c:v>
                </c:pt>
                <c:pt idx="19">
                  <c:v>7.5345999999999996E-2</c:v>
                </c:pt>
                <c:pt idx="20">
                  <c:v>7.5345999999999996E-2</c:v>
                </c:pt>
                <c:pt idx="21">
                  <c:v>7.4871999999999994E-2</c:v>
                </c:pt>
                <c:pt idx="22">
                  <c:v>7.5423000000000004E-2</c:v>
                </c:pt>
                <c:pt idx="23">
                  <c:v>7.5423000000000004E-2</c:v>
                </c:pt>
                <c:pt idx="24">
                  <c:v>7.6489000000000001E-2</c:v>
                </c:pt>
                <c:pt idx="25">
                  <c:v>7.6052999999999996E-2</c:v>
                </c:pt>
                <c:pt idx="26">
                  <c:v>8.6374999999999993E-2</c:v>
                </c:pt>
                <c:pt idx="27">
                  <c:v>9.8714999999999997E-2</c:v>
                </c:pt>
                <c:pt idx="28">
                  <c:v>0.133299</c:v>
                </c:pt>
                <c:pt idx="29">
                  <c:v>0.20957799999999999</c:v>
                </c:pt>
                <c:pt idx="30">
                  <c:v>0.32594099999999998</c:v>
                </c:pt>
                <c:pt idx="31">
                  <c:v>0.51805999999999996</c:v>
                </c:pt>
                <c:pt idx="32">
                  <c:v>0.651007</c:v>
                </c:pt>
                <c:pt idx="33">
                  <c:v>0.71938000000000002</c:v>
                </c:pt>
                <c:pt idx="34">
                  <c:v>0.77404300000000004</c:v>
                </c:pt>
                <c:pt idx="35">
                  <c:v>0.82730099999999995</c:v>
                </c:pt>
                <c:pt idx="36">
                  <c:v>0.88549199999999995</c:v>
                </c:pt>
                <c:pt idx="37">
                  <c:v>0.89481900000000003</c:v>
                </c:pt>
                <c:pt idx="38">
                  <c:v>0.89740900000000001</c:v>
                </c:pt>
                <c:pt idx="39">
                  <c:v>0.9</c:v>
                </c:pt>
                <c:pt idx="40">
                  <c:v>0.90508299999999997</c:v>
                </c:pt>
                <c:pt idx="41">
                  <c:v>0.90706100000000001</c:v>
                </c:pt>
                <c:pt idx="42">
                  <c:v>0.90706100000000001</c:v>
                </c:pt>
                <c:pt idx="43">
                  <c:v>0.90956300000000001</c:v>
                </c:pt>
                <c:pt idx="44">
                  <c:v>0.91060300000000005</c:v>
                </c:pt>
                <c:pt idx="45">
                  <c:v>0.91320199999999996</c:v>
                </c:pt>
                <c:pt idx="46">
                  <c:v>0.91476100000000005</c:v>
                </c:pt>
                <c:pt idx="47">
                  <c:v>0.91579999999999995</c:v>
                </c:pt>
                <c:pt idx="48">
                  <c:v>0.91683999999999999</c:v>
                </c:pt>
                <c:pt idx="49">
                  <c:v>0.91887700000000005</c:v>
                </c:pt>
                <c:pt idx="50">
                  <c:v>0.92355699999999996</c:v>
                </c:pt>
                <c:pt idx="51">
                  <c:v>0.92511699999999997</c:v>
                </c:pt>
                <c:pt idx="52">
                  <c:v>0.92719700000000005</c:v>
                </c:pt>
                <c:pt idx="53">
                  <c:v>0.92927700000000002</c:v>
                </c:pt>
                <c:pt idx="54">
                  <c:v>0.92979699999999998</c:v>
                </c:pt>
                <c:pt idx="55">
                  <c:v>0.934477</c:v>
                </c:pt>
                <c:pt idx="56">
                  <c:v>0.934477</c:v>
                </c:pt>
                <c:pt idx="57">
                  <c:v>0.93343699999999996</c:v>
                </c:pt>
                <c:pt idx="58">
                  <c:v>0.93655699999999997</c:v>
                </c:pt>
                <c:pt idx="59">
                  <c:v>0.93759800000000004</c:v>
                </c:pt>
                <c:pt idx="60">
                  <c:v>0.93860600000000005</c:v>
                </c:pt>
                <c:pt idx="61">
                  <c:v>0.93860600000000005</c:v>
                </c:pt>
                <c:pt idx="62">
                  <c:v>0.93805300000000003</c:v>
                </c:pt>
                <c:pt idx="63">
                  <c:v>0.93805300000000003</c:v>
                </c:pt>
                <c:pt idx="64">
                  <c:v>0.93906299999999998</c:v>
                </c:pt>
                <c:pt idx="65">
                  <c:v>0.94010400000000005</c:v>
                </c:pt>
                <c:pt idx="66">
                  <c:v>0.94062500000000004</c:v>
                </c:pt>
                <c:pt idx="67">
                  <c:v>0.94163600000000003</c:v>
                </c:pt>
                <c:pt idx="68">
                  <c:v>0.94264899999999996</c:v>
                </c:pt>
                <c:pt idx="69">
                  <c:v>0.94212700000000005</c:v>
                </c:pt>
                <c:pt idx="70">
                  <c:v>0.94157500000000005</c:v>
                </c:pt>
                <c:pt idx="71">
                  <c:v>0.94053200000000003</c:v>
                </c:pt>
                <c:pt idx="72">
                  <c:v>0.94053200000000003</c:v>
                </c:pt>
                <c:pt idx="73">
                  <c:v>0.94053200000000003</c:v>
                </c:pt>
                <c:pt idx="74">
                  <c:v>0.93948900000000002</c:v>
                </c:pt>
                <c:pt idx="75">
                  <c:v>0.94001000000000001</c:v>
                </c:pt>
                <c:pt idx="76">
                  <c:v>0.93997900000000001</c:v>
                </c:pt>
                <c:pt idx="77">
                  <c:v>0.93997900000000001</c:v>
                </c:pt>
                <c:pt idx="78">
                  <c:v>0.94047000000000003</c:v>
                </c:pt>
                <c:pt idx="79">
                  <c:v>0.94047000000000003</c:v>
                </c:pt>
                <c:pt idx="80">
                  <c:v>0.94099200000000005</c:v>
                </c:pt>
                <c:pt idx="81">
                  <c:v>0.94099200000000005</c:v>
                </c:pt>
                <c:pt idx="82">
                  <c:v>0.93994800000000001</c:v>
                </c:pt>
                <c:pt idx="83">
                  <c:v>0.94096100000000005</c:v>
                </c:pt>
                <c:pt idx="84">
                  <c:v>0.93939399999999995</c:v>
                </c:pt>
                <c:pt idx="85">
                  <c:v>0.93782699999999997</c:v>
                </c:pt>
                <c:pt idx="86">
                  <c:v>0.93834899999999999</c:v>
                </c:pt>
                <c:pt idx="87">
                  <c:v>0.936782</c:v>
                </c:pt>
                <c:pt idx="88">
                  <c:v>0.93625899999999995</c:v>
                </c:pt>
                <c:pt idx="89">
                  <c:v>0.936782</c:v>
                </c:pt>
                <c:pt idx="90">
                  <c:v>0.936782</c:v>
                </c:pt>
                <c:pt idx="91">
                  <c:v>0.936226</c:v>
                </c:pt>
                <c:pt idx="92">
                  <c:v>0.93570299999999995</c:v>
                </c:pt>
                <c:pt idx="93">
                  <c:v>0.936226</c:v>
                </c:pt>
                <c:pt idx="94">
                  <c:v>0.93727099999999997</c:v>
                </c:pt>
                <c:pt idx="95">
                  <c:v>0.93831699999999996</c:v>
                </c:pt>
                <c:pt idx="96">
                  <c:v>0.93880799999999998</c:v>
                </c:pt>
                <c:pt idx="97">
                  <c:v>0.93776199999999998</c:v>
                </c:pt>
                <c:pt idx="98">
                  <c:v>0.93776199999999998</c:v>
                </c:pt>
                <c:pt idx="99">
                  <c:v>0.93772900000000003</c:v>
                </c:pt>
                <c:pt idx="100">
                  <c:v>0.93772900000000003</c:v>
                </c:pt>
                <c:pt idx="101">
                  <c:v>0.93612600000000001</c:v>
                </c:pt>
                <c:pt idx="102">
                  <c:v>0.936616</c:v>
                </c:pt>
                <c:pt idx="103">
                  <c:v>0.93609200000000004</c:v>
                </c:pt>
                <c:pt idx="104">
                  <c:v>0.93710700000000002</c:v>
                </c:pt>
                <c:pt idx="105">
                  <c:v>0.93763099999999999</c:v>
                </c:pt>
                <c:pt idx="106">
                  <c:v>0.93815499999999996</c:v>
                </c:pt>
                <c:pt idx="107">
                  <c:v>0.93763099999999999</c:v>
                </c:pt>
                <c:pt idx="108">
                  <c:v>0.93815499999999996</c:v>
                </c:pt>
                <c:pt idx="109">
                  <c:v>0.93812300000000004</c:v>
                </c:pt>
                <c:pt idx="110">
                  <c:v>0.93812300000000004</c:v>
                </c:pt>
                <c:pt idx="111">
                  <c:v>0.93812300000000004</c:v>
                </c:pt>
                <c:pt idx="112">
                  <c:v>0.93654999999999999</c:v>
                </c:pt>
                <c:pt idx="113">
                  <c:v>0.93759800000000004</c:v>
                </c:pt>
                <c:pt idx="114">
                  <c:v>0.93707399999999996</c:v>
                </c:pt>
                <c:pt idx="115">
                  <c:v>0.93550100000000003</c:v>
                </c:pt>
                <c:pt idx="116">
                  <c:v>0.93550100000000003</c:v>
                </c:pt>
                <c:pt idx="117">
                  <c:v>0.93704100000000001</c:v>
                </c:pt>
                <c:pt idx="118">
                  <c:v>0.93704100000000001</c:v>
                </c:pt>
                <c:pt idx="119">
                  <c:v>0.93704100000000001</c:v>
                </c:pt>
                <c:pt idx="120">
                  <c:v>0.93694200000000005</c:v>
                </c:pt>
                <c:pt idx="121">
                  <c:v>0.93690899999999999</c:v>
                </c:pt>
                <c:pt idx="122">
                  <c:v>0.93690899999999999</c:v>
                </c:pt>
                <c:pt idx="123">
                  <c:v>0.93638299999999997</c:v>
                </c:pt>
                <c:pt idx="124">
                  <c:v>0.93533100000000002</c:v>
                </c:pt>
                <c:pt idx="125">
                  <c:v>0.93533100000000002</c:v>
                </c:pt>
                <c:pt idx="126">
                  <c:v>0.934805</c:v>
                </c:pt>
                <c:pt idx="127">
                  <c:v>0.93585700000000005</c:v>
                </c:pt>
                <c:pt idx="128">
                  <c:v>0.93578899999999998</c:v>
                </c:pt>
                <c:pt idx="129">
                  <c:v>0.93578899999999998</c:v>
                </c:pt>
                <c:pt idx="130">
                  <c:v>0.93421100000000001</c:v>
                </c:pt>
                <c:pt idx="131">
                  <c:v>0.93361400000000005</c:v>
                </c:pt>
                <c:pt idx="132">
                  <c:v>0.93361400000000005</c:v>
                </c:pt>
                <c:pt idx="133">
                  <c:v>0.93361400000000005</c:v>
                </c:pt>
                <c:pt idx="134">
                  <c:v>0.93410599999999999</c:v>
                </c:pt>
                <c:pt idx="135">
                  <c:v>0.93410599999999999</c:v>
                </c:pt>
                <c:pt idx="136">
                  <c:v>0.93410599999999999</c:v>
                </c:pt>
                <c:pt idx="137">
                  <c:v>0.93357900000000005</c:v>
                </c:pt>
                <c:pt idx="138">
                  <c:v>0.93252500000000005</c:v>
                </c:pt>
                <c:pt idx="139">
                  <c:v>0.93136200000000002</c:v>
                </c:pt>
                <c:pt idx="140">
                  <c:v>0.93083400000000005</c:v>
                </c:pt>
                <c:pt idx="141">
                  <c:v>0.92977799999999999</c:v>
                </c:pt>
                <c:pt idx="142">
                  <c:v>0.92815599999999998</c:v>
                </c:pt>
                <c:pt idx="143">
                  <c:v>0.92921299999999996</c:v>
                </c:pt>
                <c:pt idx="144">
                  <c:v>0.92921299999999996</c:v>
                </c:pt>
                <c:pt idx="145">
                  <c:v>0.92917499999999997</c:v>
                </c:pt>
                <c:pt idx="146">
                  <c:v>0.928647</c:v>
                </c:pt>
                <c:pt idx="147">
                  <c:v>0.92755200000000004</c:v>
                </c:pt>
                <c:pt idx="148">
                  <c:v>0.92751300000000003</c:v>
                </c:pt>
                <c:pt idx="149">
                  <c:v>0.92804200000000003</c:v>
                </c:pt>
                <c:pt idx="150">
                  <c:v>0.92588700000000002</c:v>
                </c:pt>
                <c:pt idx="151">
                  <c:v>0.92641600000000002</c:v>
                </c:pt>
                <c:pt idx="152">
                  <c:v>0.92633799999999999</c:v>
                </c:pt>
                <c:pt idx="153">
                  <c:v>0.92421799999999998</c:v>
                </c:pt>
                <c:pt idx="154">
                  <c:v>0.92262900000000003</c:v>
                </c:pt>
                <c:pt idx="155">
                  <c:v>0.922099</c:v>
                </c:pt>
                <c:pt idx="156">
                  <c:v>0.92258700000000005</c:v>
                </c:pt>
                <c:pt idx="157">
                  <c:v>0.921485</c:v>
                </c:pt>
                <c:pt idx="158">
                  <c:v>0.92095499999999997</c:v>
                </c:pt>
                <c:pt idx="159">
                  <c:v>0.91989399999999999</c:v>
                </c:pt>
                <c:pt idx="160">
                  <c:v>0.91985099999999997</c:v>
                </c:pt>
                <c:pt idx="161">
                  <c:v>0.91927800000000004</c:v>
                </c:pt>
                <c:pt idx="162">
                  <c:v>0.91866000000000003</c:v>
                </c:pt>
                <c:pt idx="163">
                  <c:v>0.91861700000000002</c:v>
                </c:pt>
                <c:pt idx="164">
                  <c:v>0.91702099999999998</c:v>
                </c:pt>
                <c:pt idx="165">
                  <c:v>0.91755299999999995</c:v>
                </c:pt>
                <c:pt idx="166">
                  <c:v>0.91644499999999995</c:v>
                </c:pt>
                <c:pt idx="167">
                  <c:v>0.915381</c:v>
                </c:pt>
                <c:pt idx="168">
                  <c:v>0.91422499999999995</c:v>
                </c:pt>
                <c:pt idx="169">
                  <c:v>0.91315900000000005</c:v>
                </c:pt>
                <c:pt idx="170">
                  <c:v>0.91315900000000005</c:v>
                </c:pt>
                <c:pt idx="171">
                  <c:v>0.91156099999999995</c:v>
                </c:pt>
                <c:pt idx="172">
                  <c:v>0.91257999999999995</c:v>
                </c:pt>
                <c:pt idx="173">
                  <c:v>0.91151400000000005</c:v>
                </c:pt>
                <c:pt idx="174">
                  <c:v>0.91044800000000004</c:v>
                </c:pt>
                <c:pt idx="175">
                  <c:v>0.91044800000000004</c:v>
                </c:pt>
                <c:pt idx="176">
                  <c:v>0.91044800000000004</c:v>
                </c:pt>
                <c:pt idx="177">
                  <c:v>0.91044800000000004</c:v>
                </c:pt>
                <c:pt idx="178">
                  <c:v>0.91141899999999998</c:v>
                </c:pt>
                <c:pt idx="179">
                  <c:v>0.910304</c:v>
                </c:pt>
                <c:pt idx="180">
                  <c:v>0.91137199999999996</c:v>
                </c:pt>
                <c:pt idx="181">
                  <c:v>0.91176500000000005</c:v>
                </c:pt>
                <c:pt idx="182">
                  <c:v>0.91064699999999998</c:v>
                </c:pt>
                <c:pt idx="183">
                  <c:v>0.911717</c:v>
                </c:pt>
                <c:pt idx="184">
                  <c:v>0.91166999999999998</c:v>
                </c:pt>
                <c:pt idx="185">
                  <c:v>0.909968</c:v>
                </c:pt>
                <c:pt idx="186">
                  <c:v>0.90943200000000002</c:v>
                </c:pt>
                <c:pt idx="187">
                  <c:v>0.90943200000000002</c:v>
                </c:pt>
                <c:pt idx="188">
                  <c:v>0.909968</c:v>
                </c:pt>
                <c:pt idx="189">
                  <c:v>0.91050399999999998</c:v>
                </c:pt>
                <c:pt idx="190">
                  <c:v>0.90987099999999999</c:v>
                </c:pt>
                <c:pt idx="191">
                  <c:v>0.91035999999999995</c:v>
                </c:pt>
                <c:pt idx="192">
                  <c:v>0.90865099999999999</c:v>
                </c:pt>
                <c:pt idx="193">
                  <c:v>0.90811399999999998</c:v>
                </c:pt>
                <c:pt idx="194">
                  <c:v>0.90640100000000001</c:v>
                </c:pt>
                <c:pt idx="195">
                  <c:v>0.90629999999999999</c:v>
                </c:pt>
                <c:pt idx="196">
                  <c:v>0.90566000000000002</c:v>
                </c:pt>
                <c:pt idx="197">
                  <c:v>0.904582</c:v>
                </c:pt>
                <c:pt idx="198">
                  <c:v>0.90404300000000004</c:v>
                </c:pt>
                <c:pt idx="199">
                  <c:v>0.904582</c:v>
                </c:pt>
                <c:pt idx="200">
                  <c:v>0.90404300000000004</c:v>
                </c:pt>
                <c:pt idx="201">
                  <c:v>0.90404300000000004</c:v>
                </c:pt>
                <c:pt idx="202">
                  <c:v>0.90188699999999999</c:v>
                </c:pt>
                <c:pt idx="203">
                  <c:v>0.90350399999999997</c:v>
                </c:pt>
                <c:pt idx="204">
                  <c:v>0.90188699999999999</c:v>
                </c:pt>
                <c:pt idx="205">
                  <c:v>0.90242599999999995</c:v>
                </c:pt>
                <c:pt idx="206">
                  <c:v>0.90296500000000002</c:v>
                </c:pt>
                <c:pt idx="207">
                  <c:v>0.90286</c:v>
                </c:pt>
                <c:pt idx="208">
                  <c:v>0.90393999999999997</c:v>
                </c:pt>
                <c:pt idx="209">
                  <c:v>0.90447900000000003</c:v>
                </c:pt>
                <c:pt idx="210">
                  <c:v>0.90388800000000002</c:v>
                </c:pt>
                <c:pt idx="211">
                  <c:v>0.90486500000000003</c:v>
                </c:pt>
                <c:pt idx="212">
                  <c:v>0.90486500000000003</c:v>
                </c:pt>
                <c:pt idx="213">
                  <c:v>0.90432400000000002</c:v>
                </c:pt>
                <c:pt idx="214">
                  <c:v>0.90427299999999999</c:v>
                </c:pt>
                <c:pt idx="215">
                  <c:v>0.90368000000000004</c:v>
                </c:pt>
                <c:pt idx="216">
                  <c:v>0.90411699999999995</c:v>
                </c:pt>
                <c:pt idx="217">
                  <c:v>0.90460700000000005</c:v>
                </c:pt>
                <c:pt idx="218">
                  <c:v>0.90406500000000001</c:v>
                </c:pt>
                <c:pt idx="219">
                  <c:v>0.90298100000000003</c:v>
                </c:pt>
                <c:pt idx="220">
                  <c:v>0.90406500000000001</c:v>
                </c:pt>
                <c:pt idx="221">
                  <c:v>0.90509799999999996</c:v>
                </c:pt>
                <c:pt idx="222">
                  <c:v>0.90504600000000002</c:v>
                </c:pt>
                <c:pt idx="223">
                  <c:v>0.90558899999999998</c:v>
                </c:pt>
                <c:pt idx="224">
                  <c:v>0.90613100000000002</c:v>
                </c:pt>
                <c:pt idx="225">
                  <c:v>0.90558899999999998</c:v>
                </c:pt>
                <c:pt idx="226">
                  <c:v>0.90553700000000004</c:v>
                </c:pt>
                <c:pt idx="227">
                  <c:v>0.90499499999999999</c:v>
                </c:pt>
                <c:pt idx="228">
                  <c:v>0.90390899999999996</c:v>
                </c:pt>
                <c:pt idx="229">
                  <c:v>0.90499499999999999</c:v>
                </c:pt>
                <c:pt idx="230">
                  <c:v>0.90553700000000004</c:v>
                </c:pt>
                <c:pt idx="231">
                  <c:v>0.90553700000000004</c:v>
                </c:pt>
                <c:pt idx="232">
                  <c:v>0.90439999999999998</c:v>
                </c:pt>
                <c:pt idx="233">
                  <c:v>0.90439999999999998</c:v>
                </c:pt>
                <c:pt idx="234">
                  <c:v>0.90494300000000005</c:v>
                </c:pt>
                <c:pt idx="235">
                  <c:v>0.904891</c:v>
                </c:pt>
                <c:pt idx="236">
                  <c:v>0.90429599999999999</c:v>
                </c:pt>
                <c:pt idx="237">
                  <c:v>0.903752</c:v>
                </c:pt>
                <c:pt idx="238">
                  <c:v>0.90320800000000001</c:v>
                </c:pt>
                <c:pt idx="239">
                  <c:v>0.90310299999999999</c:v>
                </c:pt>
                <c:pt idx="240">
                  <c:v>0.902559</c:v>
                </c:pt>
                <c:pt idx="241">
                  <c:v>0.90196100000000001</c:v>
                </c:pt>
                <c:pt idx="242">
                  <c:v>0.90196100000000001</c:v>
                </c:pt>
                <c:pt idx="243">
                  <c:v>0.901416</c:v>
                </c:pt>
                <c:pt idx="244">
                  <c:v>0.90190700000000001</c:v>
                </c:pt>
                <c:pt idx="245">
                  <c:v>0.901362</c:v>
                </c:pt>
                <c:pt idx="246">
                  <c:v>0.90190700000000001</c:v>
                </c:pt>
                <c:pt idx="247">
                  <c:v>0.90185400000000004</c:v>
                </c:pt>
                <c:pt idx="248">
                  <c:v>0.90125500000000003</c:v>
                </c:pt>
                <c:pt idx="249">
                  <c:v>0.90125500000000003</c:v>
                </c:pt>
                <c:pt idx="250">
                  <c:v>0.90125500000000003</c:v>
                </c:pt>
                <c:pt idx="251">
                  <c:v>0.90070899999999998</c:v>
                </c:pt>
                <c:pt idx="252">
                  <c:v>0.90016399999999996</c:v>
                </c:pt>
                <c:pt idx="253">
                  <c:v>0.90016399999999996</c:v>
                </c:pt>
                <c:pt idx="254">
                  <c:v>0.89961800000000003</c:v>
                </c:pt>
                <c:pt idx="255">
                  <c:v>0.90010900000000005</c:v>
                </c:pt>
                <c:pt idx="256">
                  <c:v>0.90005500000000005</c:v>
                </c:pt>
                <c:pt idx="257">
                  <c:v>0.90005500000000005</c:v>
                </c:pt>
                <c:pt idx="258">
                  <c:v>0.90060099999999998</c:v>
                </c:pt>
                <c:pt idx="259">
                  <c:v>0.90060099999999998</c:v>
                </c:pt>
                <c:pt idx="260">
                  <c:v>0.90005500000000005</c:v>
                </c:pt>
                <c:pt idx="261">
                  <c:v>0.89950799999999997</c:v>
                </c:pt>
                <c:pt idx="262">
                  <c:v>0.89994499999999999</c:v>
                </c:pt>
                <c:pt idx="263">
                  <c:v>0.89885199999999998</c:v>
                </c:pt>
                <c:pt idx="264">
                  <c:v>0.89885199999999998</c:v>
                </c:pt>
                <c:pt idx="265">
                  <c:v>0.89775799999999994</c:v>
                </c:pt>
                <c:pt idx="266">
                  <c:v>0.89698599999999995</c:v>
                </c:pt>
                <c:pt idx="267">
                  <c:v>0.89698599999999995</c:v>
                </c:pt>
                <c:pt idx="268">
                  <c:v>0.89588999999999996</c:v>
                </c:pt>
                <c:pt idx="269">
                  <c:v>0.89588999999999996</c:v>
                </c:pt>
                <c:pt idx="270">
                  <c:v>0.89534199999999997</c:v>
                </c:pt>
                <c:pt idx="271">
                  <c:v>0.89479500000000001</c:v>
                </c:pt>
                <c:pt idx="272">
                  <c:v>0.89424700000000001</c:v>
                </c:pt>
                <c:pt idx="273">
                  <c:v>0.89315100000000003</c:v>
                </c:pt>
                <c:pt idx="274">
                  <c:v>0.89315100000000003</c:v>
                </c:pt>
                <c:pt idx="275">
                  <c:v>0.89205500000000004</c:v>
                </c:pt>
                <c:pt idx="276">
                  <c:v>0.89199600000000001</c:v>
                </c:pt>
                <c:pt idx="277">
                  <c:v>0.89248499999999997</c:v>
                </c:pt>
                <c:pt idx="278">
                  <c:v>0.89248499999999997</c:v>
                </c:pt>
                <c:pt idx="279">
                  <c:v>0.89303299999999997</c:v>
                </c:pt>
                <c:pt idx="280">
                  <c:v>0.89352399999999998</c:v>
                </c:pt>
                <c:pt idx="281">
                  <c:v>0.89346499999999995</c:v>
                </c:pt>
                <c:pt idx="282">
                  <c:v>0.89291600000000004</c:v>
                </c:pt>
                <c:pt idx="283">
                  <c:v>0.89285700000000001</c:v>
                </c:pt>
                <c:pt idx="284">
                  <c:v>0.89285700000000001</c:v>
                </c:pt>
                <c:pt idx="285">
                  <c:v>0.89175800000000005</c:v>
                </c:pt>
                <c:pt idx="286">
                  <c:v>0.89169900000000002</c:v>
                </c:pt>
                <c:pt idx="287">
                  <c:v>0.89169900000000002</c:v>
                </c:pt>
                <c:pt idx="288">
                  <c:v>0.89224800000000004</c:v>
                </c:pt>
                <c:pt idx="289">
                  <c:v>0.89212999999999998</c:v>
                </c:pt>
                <c:pt idx="290">
                  <c:v>0.89268000000000003</c:v>
                </c:pt>
                <c:pt idx="291">
                  <c:v>0.89268000000000003</c:v>
                </c:pt>
                <c:pt idx="292">
                  <c:v>0.89268000000000003</c:v>
                </c:pt>
                <c:pt idx="293">
                  <c:v>0.893231</c:v>
                </c:pt>
                <c:pt idx="294">
                  <c:v>0.89268000000000003</c:v>
                </c:pt>
                <c:pt idx="295">
                  <c:v>0.89268000000000003</c:v>
                </c:pt>
                <c:pt idx="296">
                  <c:v>0.89317199999999997</c:v>
                </c:pt>
                <c:pt idx="297">
                  <c:v>0.89317199999999997</c:v>
                </c:pt>
                <c:pt idx="298">
                  <c:v>0.892621</c:v>
                </c:pt>
                <c:pt idx="299">
                  <c:v>0.89311300000000005</c:v>
                </c:pt>
                <c:pt idx="300">
                  <c:v>0.892011</c:v>
                </c:pt>
                <c:pt idx="301">
                  <c:v>0.89195100000000005</c:v>
                </c:pt>
                <c:pt idx="302">
                  <c:v>0.89195100000000005</c:v>
                </c:pt>
                <c:pt idx="303">
                  <c:v>0.89139999999999997</c:v>
                </c:pt>
                <c:pt idx="304">
                  <c:v>0.89139999999999997</c:v>
                </c:pt>
                <c:pt idx="305">
                  <c:v>0.89195100000000005</c:v>
                </c:pt>
                <c:pt idx="306">
                  <c:v>0.89139999999999997</c:v>
                </c:pt>
                <c:pt idx="307">
                  <c:v>0.890849</c:v>
                </c:pt>
                <c:pt idx="308">
                  <c:v>0.890849</c:v>
                </c:pt>
                <c:pt idx="309">
                  <c:v>0.89134000000000002</c:v>
                </c:pt>
                <c:pt idx="310">
                  <c:v>0.89023699999999995</c:v>
                </c:pt>
                <c:pt idx="311">
                  <c:v>0.89023699999999995</c:v>
                </c:pt>
                <c:pt idx="312">
                  <c:v>0.89023699999999995</c:v>
                </c:pt>
                <c:pt idx="313">
                  <c:v>0.88968599999999998</c:v>
                </c:pt>
                <c:pt idx="314">
                  <c:v>0.88968599999999998</c:v>
                </c:pt>
                <c:pt idx="315">
                  <c:v>0.88803100000000001</c:v>
                </c:pt>
                <c:pt idx="316">
                  <c:v>0.88858199999999998</c:v>
                </c:pt>
                <c:pt idx="317">
                  <c:v>0.88803100000000001</c:v>
                </c:pt>
                <c:pt idx="318">
                  <c:v>0.88741700000000001</c:v>
                </c:pt>
                <c:pt idx="319">
                  <c:v>0.88686500000000001</c:v>
                </c:pt>
                <c:pt idx="320">
                  <c:v>0.88631300000000002</c:v>
                </c:pt>
                <c:pt idx="321">
                  <c:v>0.88631300000000002</c:v>
                </c:pt>
                <c:pt idx="322">
                  <c:v>0.887355</c:v>
                </c:pt>
                <c:pt idx="323">
                  <c:v>0.887845</c:v>
                </c:pt>
                <c:pt idx="324">
                  <c:v>0.887293</c:v>
                </c:pt>
                <c:pt idx="325">
                  <c:v>0.88723099999999999</c:v>
                </c:pt>
                <c:pt idx="326">
                  <c:v>0.88765899999999998</c:v>
                </c:pt>
                <c:pt idx="327">
                  <c:v>0.88765899999999998</c:v>
                </c:pt>
                <c:pt idx="328">
                  <c:v>0.88759699999999997</c:v>
                </c:pt>
                <c:pt idx="329">
                  <c:v>0.88808900000000002</c:v>
                </c:pt>
                <c:pt idx="330">
                  <c:v>0.88808900000000002</c:v>
                </c:pt>
                <c:pt idx="331">
                  <c:v>0.887965</c:v>
                </c:pt>
                <c:pt idx="332">
                  <c:v>0.887347</c:v>
                </c:pt>
                <c:pt idx="333">
                  <c:v>0.88728499999999999</c:v>
                </c:pt>
                <c:pt idx="334">
                  <c:v>0.88715999999999995</c:v>
                </c:pt>
                <c:pt idx="335">
                  <c:v>0.88752799999999998</c:v>
                </c:pt>
                <c:pt idx="336">
                  <c:v>0.88847399999999999</c:v>
                </c:pt>
                <c:pt idx="337">
                  <c:v>0.88941999999999999</c:v>
                </c:pt>
                <c:pt idx="338">
                  <c:v>0.89034100000000005</c:v>
                </c:pt>
                <c:pt idx="339">
                  <c:v>0.89239999999999997</c:v>
                </c:pt>
                <c:pt idx="340">
                  <c:v>0.89112000000000002</c:v>
                </c:pt>
                <c:pt idx="341">
                  <c:v>0.89342900000000003</c:v>
                </c:pt>
                <c:pt idx="342">
                  <c:v>0.89361699999999999</c:v>
                </c:pt>
                <c:pt idx="343">
                  <c:v>0.89270700000000003</c:v>
                </c:pt>
                <c:pt idx="344">
                  <c:v>0.89254800000000001</c:v>
                </c:pt>
                <c:pt idx="345">
                  <c:v>0.89124700000000001</c:v>
                </c:pt>
                <c:pt idx="346">
                  <c:v>0.88938799999999996</c:v>
                </c:pt>
                <c:pt idx="347">
                  <c:v>0.88919400000000004</c:v>
                </c:pt>
                <c:pt idx="348">
                  <c:v>0.88702099999999995</c:v>
                </c:pt>
                <c:pt idx="349">
                  <c:v>0.88668599999999997</c:v>
                </c:pt>
                <c:pt idx="350">
                  <c:v>0.88660799999999995</c:v>
                </c:pt>
                <c:pt idx="351">
                  <c:v>0.88733799999999996</c:v>
                </c:pt>
                <c:pt idx="352">
                  <c:v>0.88686900000000002</c:v>
                </c:pt>
                <c:pt idx="353">
                  <c:v>0.88787000000000005</c:v>
                </c:pt>
                <c:pt idx="354">
                  <c:v>0.88553599999999999</c:v>
                </c:pt>
                <c:pt idx="355">
                  <c:v>0.88522800000000001</c:v>
                </c:pt>
                <c:pt idx="356">
                  <c:v>0.88254299999999997</c:v>
                </c:pt>
                <c:pt idx="357">
                  <c:v>0.88008799999999998</c:v>
                </c:pt>
                <c:pt idx="358">
                  <c:v>0.88004499999999997</c:v>
                </c:pt>
                <c:pt idx="359">
                  <c:v>0.88133600000000001</c:v>
                </c:pt>
                <c:pt idx="360">
                  <c:v>0.88042200000000004</c:v>
                </c:pt>
                <c:pt idx="361">
                  <c:v>0.87834500000000004</c:v>
                </c:pt>
                <c:pt idx="362">
                  <c:v>0.88059699999999996</c:v>
                </c:pt>
                <c:pt idx="363">
                  <c:v>0.88383800000000001</c:v>
                </c:pt>
                <c:pt idx="364">
                  <c:v>0.88461500000000004</c:v>
                </c:pt>
                <c:pt idx="365">
                  <c:v>0.88466900000000004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D8-4EE5-8A13-08DE1038358F}"/>
            </c:ext>
          </c:extLst>
        </c:ser>
        <c:ser>
          <c:idx val="1"/>
          <c:order val="1"/>
          <c:tx>
            <c:strRef>
              <c:f>L04_DAPT!$J$3</c:f>
              <c:strCache>
                <c:ptCount val="1"/>
                <c:pt idx="0">
                  <c:v>DAPT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L04_DAPT!$H$4:$H$369</c:f>
              <c:numCache>
                <c:formatCode>General</c:formatCode>
                <c:ptCount val="366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</c:numCache>
            </c:numRef>
          </c:cat>
          <c:val>
            <c:numRef>
              <c:f>L04_DAPT!$J$4:$J$369</c:f>
              <c:numCache>
                <c:formatCode>General</c:formatCode>
                <c:ptCount val="366"/>
                <c:pt idx="0">
                  <c:v>0.95390799999999998</c:v>
                </c:pt>
                <c:pt idx="1">
                  <c:v>0.93134799999999995</c:v>
                </c:pt>
                <c:pt idx="2">
                  <c:v>0.92857100000000004</c:v>
                </c:pt>
                <c:pt idx="3">
                  <c:v>0.92799200000000004</c:v>
                </c:pt>
                <c:pt idx="4">
                  <c:v>0.92596299999999998</c:v>
                </c:pt>
                <c:pt idx="5">
                  <c:v>0.92588800000000004</c:v>
                </c:pt>
                <c:pt idx="6">
                  <c:v>0.92831699999999995</c:v>
                </c:pt>
                <c:pt idx="7">
                  <c:v>0.92679199999999995</c:v>
                </c:pt>
                <c:pt idx="8">
                  <c:v>0.92417300000000002</c:v>
                </c:pt>
                <c:pt idx="9">
                  <c:v>0.92307700000000004</c:v>
                </c:pt>
                <c:pt idx="10">
                  <c:v>0.923508</c:v>
                </c:pt>
                <c:pt idx="11">
                  <c:v>0.92452800000000002</c:v>
                </c:pt>
                <c:pt idx="12">
                  <c:v>0.92452800000000002</c:v>
                </c:pt>
                <c:pt idx="13">
                  <c:v>0.92288000000000003</c:v>
                </c:pt>
                <c:pt idx="14">
                  <c:v>0.92327400000000004</c:v>
                </c:pt>
                <c:pt idx="15">
                  <c:v>0.923234</c:v>
                </c:pt>
                <c:pt idx="16">
                  <c:v>0.92319499999999999</c:v>
                </c:pt>
                <c:pt idx="17">
                  <c:v>0.92217099999999996</c:v>
                </c:pt>
                <c:pt idx="18">
                  <c:v>0.92110700000000001</c:v>
                </c:pt>
                <c:pt idx="19">
                  <c:v>0.920041</c:v>
                </c:pt>
                <c:pt idx="20">
                  <c:v>0.91952800000000001</c:v>
                </c:pt>
                <c:pt idx="21">
                  <c:v>0.92</c:v>
                </c:pt>
                <c:pt idx="22">
                  <c:v>0.91995899999999997</c:v>
                </c:pt>
                <c:pt idx="23">
                  <c:v>0.91995899999999997</c:v>
                </c:pt>
                <c:pt idx="24">
                  <c:v>0.91837800000000003</c:v>
                </c:pt>
                <c:pt idx="25">
                  <c:v>0.91829400000000005</c:v>
                </c:pt>
                <c:pt idx="26">
                  <c:v>0.906941</c:v>
                </c:pt>
                <c:pt idx="27">
                  <c:v>0.89511600000000002</c:v>
                </c:pt>
                <c:pt idx="28">
                  <c:v>0.85898099999999999</c:v>
                </c:pt>
                <c:pt idx="29">
                  <c:v>0.782698</c:v>
                </c:pt>
                <c:pt idx="30">
                  <c:v>0.666323</c:v>
                </c:pt>
                <c:pt idx="31">
                  <c:v>0.46904000000000001</c:v>
                </c:pt>
                <c:pt idx="32">
                  <c:v>0.330924</c:v>
                </c:pt>
                <c:pt idx="33">
                  <c:v>0.26356600000000002</c:v>
                </c:pt>
                <c:pt idx="34">
                  <c:v>0.209928</c:v>
                </c:pt>
                <c:pt idx="35">
                  <c:v>0.15615299999999999</c:v>
                </c:pt>
                <c:pt idx="36">
                  <c:v>9.7927E-2</c:v>
                </c:pt>
                <c:pt idx="37">
                  <c:v>8.8600999999999999E-2</c:v>
                </c:pt>
                <c:pt idx="38">
                  <c:v>8.5491999999999999E-2</c:v>
                </c:pt>
                <c:pt idx="39">
                  <c:v>8.2382999999999998E-2</c:v>
                </c:pt>
                <c:pt idx="40">
                  <c:v>7.8320000000000001E-2</c:v>
                </c:pt>
                <c:pt idx="41">
                  <c:v>7.6324000000000003E-2</c:v>
                </c:pt>
                <c:pt idx="42">
                  <c:v>7.5804999999999997E-2</c:v>
                </c:pt>
                <c:pt idx="43">
                  <c:v>7.2245000000000004E-2</c:v>
                </c:pt>
                <c:pt idx="44">
                  <c:v>7.1206000000000005E-2</c:v>
                </c:pt>
                <c:pt idx="45">
                  <c:v>6.9126999999999994E-2</c:v>
                </c:pt>
                <c:pt idx="46">
                  <c:v>6.7568000000000003E-2</c:v>
                </c:pt>
                <c:pt idx="47">
                  <c:v>6.6007999999999997E-2</c:v>
                </c:pt>
                <c:pt idx="48">
                  <c:v>6.4449000000000006E-2</c:v>
                </c:pt>
                <c:pt idx="49">
                  <c:v>6.2923000000000007E-2</c:v>
                </c:pt>
                <c:pt idx="50">
                  <c:v>5.8762000000000002E-2</c:v>
                </c:pt>
                <c:pt idx="51">
                  <c:v>5.7202000000000003E-2</c:v>
                </c:pt>
                <c:pt idx="52">
                  <c:v>5.6161999999999997E-2</c:v>
                </c:pt>
                <c:pt idx="53">
                  <c:v>5.4081999999999998E-2</c:v>
                </c:pt>
                <c:pt idx="54">
                  <c:v>5.3561999999999999E-2</c:v>
                </c:pt>
                <c:pt idx="55">
                  <c:v>4.9402000000000001E-2</c:v>
                </c:pt>
                <c:pt idx="56">
                  <c:v>4.9402000000000001E-2</c:v>
                </c:pt>
                <c:pt idx="57">
                  <c:v>4.9402000000000001E-2</c:v>
                </c:pt>
                <c:pt idx="58">
                  <c:v>4.6281999999999997E-2</c:v>
                </c:pt>
                <c:pt idx="59">
                  <c:v>4.4721999999999998E-2</c:v>
                </c:pt>
                <c:pt idx="60">
                  <c:v>4.4225E-2</c:v>
                </c:pt>
                <c:pt idx="61">
                  <c:v>4.4225E-2</c:v>
                </c:pt>
                <c:pt idx="62">
                  <c:v>4.4248000000000003E-2</c:v>
                </c:pt>
                <c:pt idx="63">
                  <c:v>4.4248000000000003E-2</c:v>
                </c:pt>
                <c:pt idx="64">
                  <c:v>4.3228999999999997E-2</c:v>
                </c:pt>
                <c:pt idx="65">
                  <c:v>4.2188000000000003E-2</c:v>
                </c:pt>
                <c:pt idx="66">
                  <c:v>4.1667000000000003E-2</c:v>
                </c:pt>
                <c:pt idx="67">
                  <c:v>4.0646000000000002E-2</c:v>
                </c:pt>
                <c:pt idx="68">
                  <c:v>3.9625E-2</c:v>
                </c:pt>
                <c:pt idx="69">
                  <c:v>4.0146000000000001E-2</c:v>
                </c:pt>
                <c:pt idx="70">
                  <c:v>4.0167000000000001E-2</c:v>
                </c:pt>
                <c:pt idx="71">
                  <c:v>4.0689000000000003E-2</c:v>
                </c:pt>
                <c:pt idx="72">
                  <c:v>4.0689000000000003E-2</c:v>
                </c:pt>
                <c:pt idx="73">
                  <c:v>4.0689000000000003E-2</c:v>
                </c:pt>
                <c:pt idx="74">
                  <c:v>4.2254E-2</c:v>
                </c:pt>
                <c:pt idx="75">
                  <c:v>4.2254E-2</c:v>
                </c:pt>
                <c:pt idx="76">
                  <c:v>4.2797000000000002E-2</c:v>
                </c:pt>
                <c:pt idx="77">
                  <c:v>4.2797000000000002E-2</c:v>
                </c:pt>
                <c:pt idx="78">
                  <c:v>4.2819999999999997E-2</c:v>
                </c:pt>
                <c:pt idx="79">
                  <c:v>4.2819999999999997E-2</c:v>
                </c:pt>
                <c:pt idx="80">
                  <c:v>4.2298000000000002E-2</c:v>
                </c:pt>
                <c:pt idx="81">
                  <c:v>4.1775E-2</c:v>
                </c:pt>
                <c:pt idx="82">
                  <c:v>4.2819999999999997E-2</c:v>
                </c:pt>
                <c:pt idx="83">
                  <c:v>4.1797000000000001E-2</c:v>
                </c:pt>
                <c:pt idx="84">
                  <c:v>4.3365000000000001E-2</c:v>
                </c:pt>
                <c:pt idx="85">
                  <c:v>4.4932E-2</c:v>
                </c:pt>
                <c:pt idx="86">
                  <c:v>4.4409999999999998E-2</c:v>
                </c:pt>
                <c:pt idx="87">
                  <c:v>4.5455000000000002E-2</c:v>
                </c:pt>
                <c:pt idx="88">
                  <c:v>4.5455000000000002E-2</c:v>
                </c:pt>
                <c:pt idx="89">
                  <c:v>4.4932E-2</c:v>
                </c:pt>
                <c:pt idx="90">
                  <c:v>4.4932E-2</c:v>
                </c:pt>
                <c:pt idx="91">
                  <c:v>4.4956000000000003E-2</c:v>
                </c:pt>
                <c:pt idx="92">
                  <c:v>4.6001E-2</c:v>
                </c:pt>
                <c:pt idx="93">
                  <c:v>4.5477999999999998E-2</c:v>
                </c:pt>
                <c:pt idx="94">
                  <c:v>4.4433E-2</c:v>
                </c:pt>
                <c:pt idx="95">
                  <c:v>4.3909999999999998E-2</c:v>
                </c:pt>
                <c:pt idx="96">
                  <c:v>4.3933E-2</c:v>
                </c:pt>
                <c:pt idx="97">
                  <c:v>4.4978999999999998E-2</c:v>
                </c:pt>
                <c:pt idx="98">
                  <c:v>4.4456000000000002E-2</c:v>
                </c:pt>
                <c:pt idx="99">
                  <c:v>4.5003000000000001E-2</c:v>
                </c:pt>
                <c:pt idx="100">
                  <c:v>4.5525999999999997E-2</c:v>
                </c:pt>
                <c:pt idx="101">
                  <c:v>4.6597E-2</c:v>
                </c:pt>
                <c:pt idx="102">
                  <c:v>4.6096999999999999E-2</c:v>
                </c:pt>
                <c:pt idx="103">
                  <c:v>4.6096999999999999E-2</c:v>
                </c:pt>
                <c:pt idx="104">
                  <c:v>4.5073000000000002E-2</c:v>
                </c:pt>
                <c:pt idx="105">
                  <c:v>4.5073000000000002E-2</c:v>
                </c:pt>
                <c:pt idx="106">
                  <c:v>4.4548999999999998E-2</c:v>
                </c:pt>
                <c:pt idx="107">
                  <c:v>4.5073000000000002E-2</c:v>
                </c:pt>
                <c:pt idx="108">
                  <c:v>4.4548999999999998E-2</c:v>
                </c:pt>
                <c:pt idx="109">
                  <c:v>4.5096999999999998E-2</c:v>
                </c:pt>
                <c:pt idx="110">
                  <c:v>4.5096999999999998E-2</c:v>
                </c:pt>
                <c:pt idx="111">
                  <c:v>4.5096999999999998E-2</c:v>
                </c:pt>
                <c:pt idx="112">
                  <c:v>4.6670000000000003E-2</c:v>
                </c:pt>
                <c:pt idx="113">
                  <c:v>4.5621000000000002E-2</c:v>
                </c:pt>
                <c:pt idx="114">
                  <c:v>4.5621000000000002E-2</c:v>
                </c:pt>
                <c:pt idx="115">
                  <c:v>4.6670000000000003E-2</c:v>
                </c:pt>
                <c:pt idx="116">
                  <c:v>4.6670000000000003E-2</c:v>
                </c:pt>
                <c:pt idx="117">
                  <c:v>4.5121000000000001E-2</c:v>
                </c:pt>
                <c:pt idx="118">
                  <c:v>4.5121000000000001E-2</c:v>
                </c:pt>
                <c:pt idx="119">
                  <c:v>4.5121000000000001E-2</c:v>
                </c:pt>
                <c:pt idx="120">
                  <c:v>4.5192000000000003E-2</c:v>
                </c:pt>
                <c:pt idx="121">
                  <c:v>4.5740999999999997E-2</c:v>
                </c:pt>
                <c:pt idx="122">
                  <c:v>4.5740999999999997E-2</c:v>
                </c:pt>
                <c:pt idx="123">
                  <c:v>4.5740999999999997E-2</c:v>
                </c:pt>
                <c:pt idx="124">
                  <c:v>4.5740999999999997E-2</c:v>
                </c:pt>
                <c:pt idx="125">
                  <c:v>4.5740999999999997E-2</c:v>
                </c:pt>
                <c:pt idx="126">
                  <c:v>4.5740999999999997E-2</c:v>
                </c:pt>
                <c:pt idx="127">
                  <c:v>4.4690000000000001E-2</c:v>
                </c:pt>
                <c:pt idx="128">
                  <c:v>4.4736999999999999E-2</c:v>
                </c:pt>
                <c:pt idx="129">
                  <c:v>4.4736999999999999E-2</c:v>
                </c:pt>
                <c:pt idx="130">
                  <c:v>4.5262999999999998E-2</c:v>
                </c:pt>
                <c:pt idx="131">
                  <c:v>4.5837999999999997E-2</c:v>
                </c:pt>
                <c:pt idx="132">
                  <c:v>4.5837999999999997E-2</c:v>
                </c:pt>
                <c:pt idx="133">
                  <c:v>4.5837999999999997E-2</c:v>
                </c:pt>
                <c:pt idx="134">
                  <c:v>4.5335E-2</c:v>
                </c:pt>
                <c:pt idx="135">
                  <c:v>4.4808000000000001E-2</c:v>
                </c:pt>
                <c:pt idx="136">
                  <c:v>4.4808000000000001E-2</c:v>
                </c:pt>
                <c:pt idx="137">
                  <c:v>4.5335E-2</c:v>
                </c:pt>
                <c:pt idx="138">
                  <c:v>4.5862E-2</c:v>
                </c:pt>
                <c:pt idx="139">
                  <c:v>4.5934999999999997E-2</c:v>
                </c:pt>
                <c:pt idx="140">
                  <c:v>4.5934999999999997E-2</c:v>
                </c:pt>
                <c:pt idx="141">
                  <c:v>4.6462999999999997E-2</c:v>
                </c:pt>
                <c:pt idx="142">
                  <c:v>4.7015000000000001E-2</c:v>
                </c:pt>
                <c:pt idx="143">
                  <c:v>4.6487000000000001E-2</c:v>
                </c:pt>
                <c:pt idx="144">
                  <c:v>4.6487000000000001E-2</c:v>
                </c:pt>
                <c:pt idx="145">
                  <c:v>4.6511999999999998E-2</c:v>
                </c:pt>
                <c:pt idx="146">
                  <c:v>4.7039999999999998E-2</c:v>
                </c:pt>
                <c:pt idx="147">
                  <c:v>4.7593999999999997E-2</c:v>
                </c:pt>
                <c:pt idx="148">
                  <c:v>4.709E-2</c:v>
                </c:pt>
                <c:pt idx="149">
                  <c:v>4.709E-2</c:v>
                </c:pt>
                <c:pt idx="150">
                  <c:v>4.8703000000000003E-2</c:v>
                </c:pt>
                <c:pt idx="151">
                  <c:v>4.8174000000000002E-2</c:v>
                </c:pt>
                <c:pt idx="152">
                  <c:v>4.8224999999999997E-2</c:v>
                </c:pt>
                <c:pt idx="153">
                  <c:v>4.9285000000000002E-2</c:v>
                </c:pt>
                <c:pt idx="154">
                  <c:v>5.0344E-2</c:v>
                </c:pt>
                <c:pt idx="155">
                  <c:v>5.0874000000000003E-2</c:v>
                </c:pt>
                <c:pt idx="156">
                  <c:v>5.0370999999999999E-2</c:v>
                </c:pt>
                <c:pt idx="157">
                  <c:v>5.1458999999999998E-2</c:v>
                </c:pt>
                <c:pt idx="158">
                  <c:v>5.1989E-2</c:v>
                </c:pt>
                <c:pt idx="159">
                  <c:v>5.305E-2</c:v>
                </c:pt>
                <c:pt idx="160">
                  <c:v>5.3079000000000001E-2</c:v>
                </c:pt>
                <c:pt idx="161">
                  <c:v>5.3637999999999998E-2</c:v>
                </c:pt>
                <c:pt idx="162">
                  <c:v>5.3695E-2</c:v>
                </c:pt>
                <c:pt idx="163">
                  <c:v>5.3723E-2</c:v>
                </c:pt>
                <c:pt idx="164">
                  <c:v>5.4254999999999998E-2</c:v>
                </c:pt>
                <c:pt idx="165">
                  <c:v>5.4787000000000002E-2</c:v>
                </c:pt>
                <c:pt idx="166">
                  <c:v>5.5349000000000002E-2</c:v>
                </c:pt>
                <c:pt idx="167">
                  <c:v>5.5881E-2</c:v>
                </c:pt>
                <c:pt idx="168">
                  <c:v>5.5939999999999997E-2</c:v>
                </c:pt>
                <c:pt idx="169">
                  <c:v>5.5939999999999997E-2</c:v>
                </c:pt>
                <c:pt idx="170">
                  <c:v>5.5939999999999997E-2</c:v>
                </c:pt>
                <c:pt idx="171">
                  <c:v>5.7539E-2</c:v>
                </c:pt>
                <c:pt idx="172">
                  <c:v>5.5969999999999999E-2</c:v>
                </c:pt>
                <c:pt idx="173">
                  <c:v>5.7036000000000003E-2</c:v>
                </c:pt>
                <c:pt idx="174">
                  <c:v>5.7569000000000002E-2</c:v>
                </c:pt>
                <c:pt idx="175">
                  <c:v>5.8102000000000001E-2</c:v>
                </c:pt>
                <c:pt idx="176">
                  <c:v>5.8102000000000001E-2</c:v>
                </c:pt>
                <c:pt idx="177">
                  <c:v>5.8635E-2</c:v>
                </c:pt>
                <c:pt idx="178">
                  <c:v>5.7631000000000002E-2</c:v>
                </c:pt>
                <c:pt idx="179">
                  <c:v>5.8194999999999997E-2</c:v>
                </c:pt>
                <c:pt idx="180">
                  <c:v>5.7661999999999998E-2</c:v>
                </c:pt>
                <c:pt idx="181">
                  <c:v>5.6683999999999998E-2</c:v>
                </c:pt>
                <c:pt idx="182">
                  <c:v>5.6715000000000002E-2</c:v>
                </c:pt>
                <c:pt idx="183">
                  <c:v>5.4574999999999999E-2</c:v>
                </c:pt>
                <c:pt idx="184">
                  <c:v>5.4068999999999999E-2</c:v>
                </c:pt>
                <c:pt idx="185">
                  <c:v>5.4126000000000001E-2</c:v>
                </c:pt>
                <c:pt idx="186">
                  <c:v>5.4662000000000002E-2</c:v>
                </c:pt>
                <c:pt idx="187">
                  <c:v>5.3591E-2</c:v>
                </c:pt>
                <c:pt idx="188">
                  <c:v>5.2519000000000003E-2</c:v>
                </c:pt>
                <c:pt idx="189">
                  <c:v>5.2519000000000003E-2</c:v>
                </c:pt>
                <c:pt idx="190">
                  <c:v>5.2574999999999997E-2</c:v>
                </c:pt>
                <c:pt idx="191">
                  <c:v>5.2602999999999997E-2</c:v>
                </c:pt>
                <c:pt idx="192">
                  <c:v>5.3734999999999998E-2</c:v>
                </c:pt>
                <c:pt idx="193">
                  <c:v>5.4272000000000001E-2</c:v>
                </c:pt>
                <c:pt idx="194">
                  <c:v>5.5944000000000001E-2</c:v>
                </c:pt>
                <c:pt idx="195">
                  <c:v>5.5466000000000001E-2</c:v>
                </c:pt>
                <c:pt idx="196">
                  <c:v>5.5525999999999999E-2</c:v>
                </c:pt>
                <c:pt idx="197">
                  <c:v>5.5525999999999999E-2</c:v>
                </c:pt>
                <c:pt idx="198">
                  <c:v>5.5525999999999999E-2</c:v>
                </c:pt>
                <c:pt idx="199">
                  <c:v>5.5525999999999999E-2</c:v>
                </c:pt>
                <c:pt idx="200">
                  <c:v>5.5525999999999999E-2</c:v>
                </c:pt>
                <c:pt idx="201">
                  <c:v>5.5525999999999999E-2</c:v>
                </c:pt>
                <c:pt idx="202">
                  <c:v>5.7142999999999999E-2</c:v>
                </c:pt>
                <c:pt idx="203">
                  <c:v>5.5525999999999999E-2</c:v>
                </c:pt>
                <c:pt idx="204">
                  <c:v>5.7142999999999999E-2</c:v>
                </c:pt>
                <c:pt idx="205">
                  <c:v>5.6604000000000002E-2</c:v>
                </c:pt>
                <c:pt idx="206">
                  <c:v>5.6064999999999997E-2</c:v>
                </c:pt>
                <c:pt idx="207">
                  <c:v>5.6125000000000001E-2</c:v>
                </c:pt>
                <c:pt idx="208">
                  <c:v>5.6125000000000001E-2</c:v>
                </c:pt>
                <c:pt idx="209">
                  <c:v>5.5586000000000003E-2</c:v>
                </c:pt>
                <c:pt idx="210">
                  <c:v>5.6695000000000002E-2</c:v>
                </c:pt>
                <c:pt idx="211">
                  <c:v>5.6757000000000002E-2</c:v>
                </c:pt>
                <c:pt idx="212">
                  <c:v>5.6757000000000002E-2</c:v>
                </c:pt>
                <c:pt idx="213">
                  <c:v>5.6757000000000002E-2</c:v>
                </c:pt>
                <c:pt idx="214">
                  <c:v>5.6786999999999997E-2</c:v>
                </c:pt>
                <c:pt idx="215">
                  <c:v>5.7359E-2</c:v>
                </c:pt>
                <c:pt idx="216">
                  <c:v>5.7421E-2</c:v>
                </c:pt>
                <c:pt idx="217">
                  <c:v>5.7452999999999997E-2</c:v>
                </c:pt>
                <c:pt idx="218">
                  <c:v>5.7994999999999998E-2</c:v>
                </c:pt>
                <c:pt idx="219">
                  <c:v>5.8536999999999999E-2</c:v>
                </c:pt>
                <c:pt idx="220">
                  <c:v>5.7994999999999998E-2</c:v>
                </c:pt>
                <c:pt idx="221">
                  <c:v>5.6940999999999999E-2</c:v>
                </c:pt>
                <c:pt idx="222">
                  <c:v>5.6972000000000002E-2</c:v>
                </c:pt>
                <c:pt idx="223">
                  <c:v>5.6972000000000002E-2</c:v>
                </c:pt>
                <c:pt idx="224">
                  <c:v>5.6972000000000002E-2</c:v>
                </c:pt>
                <c:pt idx="225">
                  <c:v>5.6972000000000002E-2</c:v>
                </c:pt>
                <c:pt idx="226">
                  <c:v>5.7002999999999998E-2</c:v>
                </c:pt>
                <c:pt idx="227">
                  <c:v>5.7546E-2</c:v>
                </c:pt>
                <c:pt idx="228">
                  <c:v>5.8089000000000002E-2</c:v>
                </c:pt>
                <c:pt idx="229">
                  <c:v>5.7546E-2</c:v>
                </c:pt>
                <c:pt idx="230">
                  <c:v>5.7546E-2</c:v>
                </c:pt>
                <c:pt idx="231">
                  <c:v>5.7002999999999998E-2</c:v>
                </c:pt>
                <c:pt idx="232">
                  <c:v>5.8120999999999999E-2</c:v>
                </c:pt>
                <c:pt idx="233">
                  <c:v>5.7577000000000003E-2</c:v>
                </c:pt>
                <c:pt idx="234">
                  <c:v>5.7034000000000001E-2</c:v>
                </c:pt>
                <c:pt idx="235">
                  <c:v>5.7064999999999998E-2</c:v>
                </c:pt>
                <c:pt idx="236">
                  <c:v>5.7639999999999997E-2</c:v>
                </c:pt>
                <c:pt idx="237">
                  <c:v>5.8184E-2</c:v>
                </c:pt>
                <c:pt idx="238">
                  <c:v>5.8184E-2</c:v>
                </c:pt>
                <c:pt idx="239">
                  <c:v>5.8247E-2</c:v>
                </c:pt>
                <c:pt idx="240">
                  <c:v>5.8247E-2</c:v>
                </c:pt>
                <c:pt idx="241">
                  <c:v>5.8278999999999997E-2</c:v>
                </c:pt>
                <c:pt idx="242">
                  <c:v>5.8278999999999997E-2</c:v>
                </c:pt>
                <c:pt idx="243">
                  <c:v>5.8278999999999997E-2</c:v>
                </c:pt>
                <c:pt idx="244">
                  <c:v>5.7765999999999998E-2</c:v>
                </c:pt>
                <c:pt idx="245">
                  <c:v>5.8855999999999999E-2</c:v>
                </c:pt>
                <c:pt idx="246">
                  <c:v>5.8855999999999999E-2</c:v>
                </c:pt>
                <c:pt idx="247">
                  <c:v>5.8888000000000003E-2</c:v>
                </c:pt>
                <c:pt idx="248">
                  <c:v>5.892E-2</c:v>
                </c:pt>
                <c:pt idx="249">
                  <c:v>5.892E-2</c:v>
                </c:pt>
                <c:pt idx="250">
                  <c:v>5.892E-2</c:v>
                </c:pt>
                <c:pt idx="251">
                  <c:v>5.892E-2</c:v>
                </c:pt>
                <c:pt idx="252">
                  <c:v>5.892E-2</c:v>
                </c:pt>
                <c:pt idx="253">
                  <c:v>5.892E-2</c:v>
                </c:pt>
                <c:pt idx="254">
                  <c:v>5.892E-2</c:v>
                </c:pt>
                <c:pt idx="255">
                  <c:v>5.8406E-2</c:v>
                </c:pt>
                <c:pt idx="256">
                  <c:v>5.8437999999999997E-2</c:v>
                </c:pt>
                <c:pt idx="257">
                  <c:v>5.8437999999999997E-2</c:v>
                </c:pt>
                <c:pt idx="258">
                  <c:v>5.7891999999999999E-2</c:v>
                </c:pt>
                <c:pt idx="259">
                  <c:v>5.8437999999999997E-2</c:v>
                </c:pt>
                <c:pt idx="260">
                  <c:v>5.8437999999999997E-2</c:v>
                </c:pt>
                <c:pt idx="261">
                  <c:v>5.8437999999999997E-2</c:v>
                </c:pt>
                <c:pt idx="262">
                  <c:v>5.7955E-2</c:v>
                </c:pt>
                <c:pt idx="263">
                  <c:v>5.7955E-2</c:v>
                </c:pt>
                <c:pt idx="264">
                  <c:v>5.8501999999999998E-2</c:v>
                </c:pt>
                <c:pt idx="265">
                  <c:v>5.9595000000000002E-2</c:v>
                </c:pt>
                <c:pt idx="266">
                  <c:v>5.9726000000000001E-2</c:v>
                </c:pt>
                <c:pt idx="267">
                  <c:v>5.9726000000000001E-2</c:v>
                </c:pt>
                <c:pt idx="268">
                  <c:v>6.0274000000000001E-2</c:v>
                </c:pt>
                <c:pt idx="269">
                  <c:v>6.0274000000000001E-2</c:v>
                </c:pt>
                <c:pt idx="270">
                  <c:v>6.0274000000000001E-2</c:v>
                </c:pt>
                <c:pt idx="271">
                  <c:v>6.0822000000000001E-2</c:v>
                </c:pt>
                <c:pt idx="272">
                  <c:v>6.0822000000000001E-2</c:v>
                </c:pt>
                <c:pt idx="273">
                  <c:v>6.1370000000000001E-2</c:v>
                </c:pt>
                <c:pt idx="274">
                  <c:v>6.1370000000000001E-2</c:v>
                </c:pt>
                <c:pt idx="275">
                  <c:v>6.1918000000000001E-2</c:v>
                </c:pt>
                <c:pt idx="276">
                  <c:v>6.1404E-2</c:v>
                </c:pt>
                <c:pt idx="277">
                  <c:v>6.0888999999999999E-2</c:v>
                </c:pt>
                <c:pt idx="278">
                  <c:v>6.0888999999999999E-2</c:v>
                </c:pt>
                <c:pt idx="279">
                  <c:v>6.0339999999999998E-2</c:v>
                </c:pt>
                <c:pt idx="280">
                  <c:v>6.0373000000000003E-2</c:v>
                </c:pt>
                <c:pt idx="281">
                  <c:v>6.0406000000000001E-2</c:v>
                </c:pt>
                <c:pt idx="282">
                  <c:v>6.0406000000000001E-2</c:v>
                </c:pt>
                <c:pt idx="283">
                  <c:v>6.0440000000000001E-2</c:v>
                </c:pt>
                <c:pt idx="284">
                  <c:v>6.0440000000000001E-2</c:v>
                </c:pt>
                <c:pt idx="285">
                  <c:v>6.0440000000000001E-2</c:v>
                </c:pt>
                <c:pt idx="286">
                  <c:v>6.0472999999999999E-2</c:v>
                </c:pt>
                <c:pt idx="287">
                  <c:v>6.0472999999999999E-2</c:v>
                </c:pt>
                <c:pt idx="288">
                  <c:v>5.9922999999999997E-2</c:v>
                </c:pt>
                <c:pt idx="289">
                  <c:v>6.0539000000000003E-2</c:v>
                </c:pt>
                <c:pt idx="290">
                  <c:v>5.9989000000000001E-2</c:v>
                </c:pt>
                <c:pt idx="291">
                  <c:v>5.9989000000000001E-2</c:v>
                </c:pt>
                <c:pt idx="292">
                  <c:v>6.0539000000000003E-2</c:v>
                </c:pt>
                <c:pt idx="293">
                  <c:v>5.9989000000000001E-2</c:v>
                </c:pt>
                <c:pt idx="294">
                  <c:v>5.9989000000000001E-2</c:v>
                </c:pt>
                <c:pt idx="295">
                  <c:v>5.9989000000000001E-2</c:v>
                </c:pt>
                <c:pt idx="296">
                  <c:v>5.9471000000000003E-2</c:v>
                </c:pt>
                <c:pt idx="297">
                  <c:v>5.9471000000000003E-2</c:v>
                </c:pt>
                <c:pt idx="298">
                  <c:v>6.0021999999999999E-2</c:v>
                </c:pt>
                <c:pt idx="299">
                  <c:v>6.0054999999999997E-2</c:v>
                </c:pt>
                <c:pt idx="300">
                  <c:v>6.1157000000000003E-2</c:v>
                </c:pt>
                <c:pt idx="301">
                  <c:v>6.1191000000000002E-2</c:v>
                </c:pt>
                <c:pt idx="302">
                  <c:v>6.1191000000000002E-2</c:v>
                </c:pt>
                <c:pt idx="303">
                  <c:v>6.1191000000000002E-2</c:v>
                </c:pt>
                <c:pt idx="304">
                  <c:v>6.1191000000000002E-2</c:v>
                </c:pt>
                <c:pt idx="305">
                  <c:v>6.0638999999999998E-2</c:v>
                </c:pt>
                <c:pt idx="306">
                  <c:v>6.1191000000000002E-2</c:v>
                </c:pt>
                <c:pt idx="307">
                  <c:v>6.1741999999999998E-2</c:v>
                </c:pt>
                <c:pt idx="308">
                  <c:v>6.1191000000000002E-2</c:v>
                </c:pt>
                <c:pt idx="309">
                  <c:v>6.0672999999999998E-2</c:v>
                </c:pt>
                <c:pt idx="310">
                  <c:v>6.1224000000000001E-2</c:v>
                </c:pt>
                <c:pt idx="311">
                  <c:v>6.1224000000000001E-2</c:v>
                </c:pt>
                <c:pt idx="312">
                  <c:v>6.1224000000000001E-2</c:v>
                </c:pt>
                <c:pt idx="313">
                  <c:v>6.1775999999999998E-2</c:v>
                </c:pt>
                <c:pt idx="314">
                  <c:v>6.1775999999999998E-2</c:v>
                </c:pt>
                <c:pt idx="315">
                  <c:v>6.2879000000000004E-2</c:v>
                </c:pt>
                <c:pt idx="316">
                  <c:v>6.2879000000000004E-2</c:v>
                </c:pt>
                <c:pt idx="317">
                  <c:v>6.3431000000000001E-2</c:v>
                </c:pt>
                <c:pt idx="318">
                  <c:v>6.4018000000000005E-2</c:v>
                </c:pt>
                <c:pt idx="319">
                  <c:v>6.4570000000000002E-2</c:v>
                </c:pt>
                <c:pt idx="320">
                  <c:v>6.4018000000000005E-2</c:v>
                </c:pt>
                <c:pt idx="321">
                  <c:v>6.4570000000000002E-2</c:v>
                </c:pt>
                <c:pt idx="322">
                  <c:v>6.3501000000000002E-2</c:v>
                </c:pt>
                <c:pt idx="323">
                  <c:v>6.3535999999999995E-2</c:v>
                </c:pt>
                <c:pt idx="324">
                  <c:v>6.4088000000000006E-2</c:v>
                </c:pt>
                <c:pt idx="325">
                  <c:v>6.4124E-2</c:v>
                </c:pt>
                <c:pt idx="326">
                  <c:v>6.3641000000000003E-2</c:v>
                </c:pt>
                <c:pt idx="327">
                  <c:v>6.3088000000000005E-2</c:v>
                </c:pt>
                <c:pt idx="328">
                  <c:v>6.3122999999999999E-2</c:v>
                </c:pt>
                <c:pt idx="329">
                  <c:v>6.3158000000000006E-2</c:v>
                </c:pt>
                <c:pt idx="330">
                  <c:v>6.3158000000000006E-2</c:v>
                </c:pt>
                <c:pt idx="331">
                  <c:v>6.3228000000000006E-2</c:v>
                </c:pt>
                <c:pt idx="332">
                  <c:v>6.3263E-2</c:v>
                </c:pt>
                <c:pt idx="333">
                  <c:v>6.3297999999999993E-2</c:v>
                </c:pt>
                <c:pt idx="334">
                  <c:v>6.3368999999999995E-2</c:v>
                </c:pt>
                <c:pt idx="335">
                  <c:v>6.2918000000000002E-2</c:v>
                </c:pt>
                <c:pt idx="336">
                  <c:v>6.4173999999999995E-2</c:v>
                </c:pt>
                <c:pt idx="337">
                  <c:v>6.4163999999999999E-2</c:v>
                </c:pt>
                <c:pt idx="338">
                  <c:v>6.6086000000000006E-2</c:v>
                </c:pt>
                <c:pt idx="339">
                  <c:v>6.4710000000000004E-2</c:v>
                </c:pt>
                <c:pt idx="340">
                  <c:v>6.4865000000000006E-2</c:v>
                </c:pt>
                <c:pt idx="341">
                  <c:v>6.25E-2</c:v>
                </c:pt>
                <c:pt idx="342">
                  <c:v>6.1374999999999999E-2</c:v>
                </c:pt>
                <c:pt idx="343">
                  <c:v>6.1190000000000001E-2</c:v>
                </c:pt>
                <c:pt idx="344">
                  <c:v>6.0658999999999998E-2</c:v>
                </c:pt>
                <c:pt idx="345">
                  <c:v>6.1892000000000003E-2</c:v>
                </c:pt>
                <c:pt idx="346">
                  <c:v>6.3849000000000003E-2</c:v>
                </c:pt>
                <c:pt idx="347">
                  <c:v>6.4102999999999993E-2</c:v>
                </c:pt>
                <c:pt idx="348">
                  <c:v>6.7226999999999995E-2</c:v>
                </c:pt>
                <c:pt idx="349">
                  <c:v>6.7044000000000006E-2</c:v>
                </c:pt>
                <c:pt idx="350">
                  <c:v>6.4516000000000004E-2</c:v>
                </c:pt>
                <c:pt idx="351">
                  <c:v>6.3809000000000005E-2</c:v>
                </c:pt>
                <c:pt idx="352">
                  <c:v>6.4645999999999995E-2</c:v>
                </c:pt>
                <c:pt idx="353">
                  <c:v>6.4219999999999999E-2</c:v>
                </c:pt>
                <c:pt idx="354">
                  <c:v>6.2434999999999997E-2</c:v>
                </c:pt>
                <c:pt idx="355">
                  <c:v>6.1636999999999997E-2</c:v>
                </c:pt>
                <c:pt idx="356">
                  <c:v>6.3577999999999996E-2</c:v>
                </c:pt>
                <c:pt idx="357">
                  <c:v>6.3806000000000002E-2</c:v>
                </c:pt>
                <c:pt idx="358">
                  <c:v>6.5021999999999996E-2</c:v>
                </c:pt>
                <c:pt idx="359">
                  <c:v>6.4516000000000004E-2</c:v>
                </c:pt>
                <c:pt idx="360">
                  <c:v>6.4477999999999994E-2</c:v>
                </c:pt>
                <c:pt idx="361">
                  <c:v>6.4477000000000007E-2</c:v>
                </c:pt>
                <c:pt idx="362">
                  <c:v>6.3433000000000003E-2</c:v>
                </c:pt>
                <c:pt idx="363">
                  <c:v>6.0606E-2</c:v>
                </c:pt>
                <c:pt idx="364">
                  <c:v>6.1008E-2</c:v>
                </c:pt>
                <c:pt idx="365">
                  <c:v>6.1885000000000003E-2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D8-4EE5-8A13-08DE1038358F}"/>
            </c:ext>
          </c:extLst>
        </c:ser>
        <c:ser>
          <c:idx val="2"/>
          <c:order val="2"/>
          <c:tx>
            <c:strRef>
              <c:f>L04_DAPT!$K$3</c:f>
              <c:strCache>
                <c:ptCount val="1"/>
                <c:pt idx="0">
                  <c:v>OAC only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L04_DAPT!$H$4:$H$369</c:f>
              <c:numCache>
                <c:formatCode>General</c:formatCode>
                <c:ptCount val="366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</c:numCache>
            </c:numRef>
          </c:cat>
          <c:val>
            <c:numRef>
              <c:f>L04_DAPT!$K$4:$K$369</c:f>
              <c:numCache>
                <c:formatCode>General</c:formatCode>
                <c:ptCount val="366"/>
                <c:pt idx="0">
                  <c:v>1.503E-3</c:v>
                </c:pt>
                <c:pt idx="1">
                  <c:v>2.5240000000000002E-3</c:v>
                </c:pt>
                <c:pt idx="2">
                  <c:v>1.5200000000000001E-3</c:v>
                </c:pt>
                <c:pt idx="3">
                  <c:v>1.521E-3</c:v>
                </c:pt>
                <c:pt idx="4">
                  <c:v>1.521E-3</c:v>
                </c:pt>
                <c:pt idx="5">
                  <c:v>1.523E-3</c:v>
                </c:pt>
                <c:pt idx="6">
                  <c:v>1.0169999999999999E-3</c:v>
                </c:pt>
                <c:pt idx="7">
                  <c:v>1.5250000000000001E-3</c:v>
                </c:pt>
                <c:pt idx="8">
                  <c:v>1.5269999999999999E-3</c:v>
                </c:pt>
                <c:pt idx="9">
                  <c:v>1.5280000000000001E-3</c:v>
                </c:pt>
                <c:pt idx="10">
                  <c:v>1.0200000000000001E-3</c:v>
                </c:pt>
                <c:pt idx="11">
                  <c:v>1.0200000000000001E-3</c:v>
                </c:pt>
                <c:pt idx="12">
                  <c:v>1.0200000000000001E-3</c:v>
                </c:pt>
                <c:pt idx="13">
                  <c:v>1.021E-3</c:v>
                </c:pt>
                <c:pt idx="14">
                  <c:v>1.023E-3</c:v>
                </c:pt>
                <c:pt idx="15">
                  <c:v>1.024E-3</c:v>
                </c:pt>
                <c:pt idx="16">
                  <c:v>1.024E-3</c:v>
                </c:pt>
                <c:pt idx="17">
                  <c:v>1.024E-3</c:v>
                </c:pt>
                <c:pt idx="18">
                  <c:v>1.0250000000000001E-3</c:v>
                </c:pt>
                <c:pt idx="19">
                  <c:v>1.0250000000000001E-3</c:v>
                </c:pt>
                <c:pt idx="20">
                  <c:v>1.0250000000000001E-3</c:v>
                </c:pt>
                <c:pt idx="21">
                  <c:v>1.026E-3</c:v>
                </c:pt>
                <c:pt idx="22">
                  <c:v>1.026E-3</c:v>
                </c:pt>
                <c:pt idx="23">
                  <c:v>1.026E-3</c:v>
                </c:pt>
                <c:pt idx="24">
                  <c:v>1.0269999999999999E-3</c:v>
                </c:pt>
                <c:pt idx="25">
                  <c:v>1.0280000000000001E-3</c:v>
                </c:pt>
                <c:pt idx="26">
                  <c:v>1.0280000000000001E-3</c:v>
                </c:pt>
                <c:pt idx="27">
                  <c:v>1.0280000000000001E-3</c:v>
                </c:pt>
                <c:pt idx="28">
                  <c:v>1.544E-3</c:v>
                </c:pt>
                <c:pt idx="29">
                  <c:v>2.0600000000000002E-3</c:v>
                </c:pt>
                <c:pt idx="30">
                  <c:v>2.5790000000000001E-3</c:v>
                </c:pt>
                <c:pt idx="31">
                  <c:v>6.1919999999999996E-3</c:v>
                </c:pt>
                <c:pt idx="32">
                  <c:v>1.0325000000000001E-2</c:v>
                </c:pt>
                <c:pt idx="33">
                  <c:v>1.0336E-2</c:v>
                </c:pt>
                <c:pt idx="34">
                  <c:v>1.0858E-2</c:v>
                </c:pt>
                <c:pt idx="35">
                  <c:v>1.1375E-2</c:v>
                </c:pt>
                <c:pt idx="36">
                  <c:v>1.1917000000000001E-2</c:v>
                </c:pt>
                <c:pt idx="37">
                  <c:v>1.1917000000000001E-2</c:v>
                </c:pt>
                <c:pt idx="38">
                  <c:v>1.1917000000000001E-2</c:v>
                </c:pt>
                <c:pt idx="39">
                  <c:v>1.2435E-2</c:v>
                </c:pt>
                <c:pt idx="40">
                  <c:v>1.2448000000000001E-2</c:v>
                </c:pt>
                <c:pt idx="41">
                  <c:v>1.298E-2</c:v>
                </c:pt>
                <c:pt idx="42">
                  <c:v>1.3499000000000001E-2</c:v>
                </c:pt>
                <c:pt idx="43">
                  <c:v>1.4033E-2</c:v>
                </c:pt>
                <c:pt idx="44">
                  <c:v>1.4033E-2</c:v>
                </c:pt>
                <c:pt idx="45">
                  <c:v>1.3514E-2</c:v>
                </c:pt>
                <c:pt idx="46">
                  <c:v>1.3514E-2</c:v>
                </c:pt>
                <c:pt idx="47">
                  <c:v>1.3514E-2</c:v>
                </c:pt>
                <c:pt idx="48">
                  <c:v>1.4033E-2</c:v>
                </c:pt>
                <c:pt idx="49">
                  <c:v>1.4041E-2</c:v>
                </c:pt>
                <c:pt idx="50">
                  <c:v>1.4041E-2</c:v>
                </c:pt>
                <c:pt idx="51">
                  <c:v>1.3521E-2</c:v>
                </c:pt>
                <c:pt idx="52">
                  <c:v>1.3001E-2</c:v>
                </c:pt>
                <c:pt idx="53">
                  <c:v>1.3001E-2</c:v>
                </c:pt>
                <c:pt idx="54">
                  <c:v>1.3001E-2</c:v>
                </c:pt>
                <c:pt idx="55">
                  <c:v>1.3001E-2</c:v>
                </c:pt>
                <c:pt idx="56">
                  <c:v>1.3001E-2</c:v>
                </c:pt>
                <c:pt idx="57">
                  <c:v>1.3521E-2</c:v>
                </c:pt>
                <c:pt idx="58">
                  <c:v>1.3521E-2</c:v>
                </c:pt>
                <c:pt idx="59">
                  <c:v>1.3521E-2</c:v>
                </c:pt>
                <c:pt idx="60">
                  <c:v>1.4048E-2</c:v>
                </c:pt>
                <c:pt idx="61">
                  <c:v>1.4048E-2</c:v>
                </c:pt>
                <c:pt idx="62">
                  <c:v>1.4055E-2</c:v>
                </c:pt>
                <c:pt idx="63">
                  <c:v>1.4055E-2</c:v>
                </c:pt>
                <c:pt idx="64">
                  <c:v>1.4063000000000001E-2</c:v>
                </c:pt>
                <c:pt idx="65">
                  <c:v>1.4063000000000001E-2</c:v>
                </c:pt>
                <c:pt idx="66">
                  <c:v>1.3542E-2</c:v>
                </c:pt>
                <c:pt idx="67">
                  <c:v>1.3549E-2</c:v>
                </c:pt>
                <c:pt idx="68">
                  <c:v>1.3556E-2</c:v>
                </c:pt>
                <c:pt idx="69">
                  <c:v>1.3556E-2</c:v>
                </c:pt>
                <c:pt idx="70">
                  <c:v>1.3563E-2</c:v>
                </c:pt>
                <c:pt idx="71">
                  <c:v>1.3563E-2</c:v>
                </c:pt>
                <c:pt idx="72">
                  <c:v>1.3041000000000001E-2</c:v>
                </c:pt>
                <c:pt idx="73">
                  <c:v>1.3041000000000001E-2</c:v>
                </c:pt>
                <c:pt idx="74">
                  <c:v>1.3041000000000001E-2</c:v>
                </c:pt>
                <c:pt idx="75">
                  <c:v>1.3041000000000001E-2</c:v>
                </c:pt>
                <c:pt idx="76">
                  <c:v>1.2526000000000001E-2</c:v>
                </c:pt>
                <c:pt idx="77">
                  <c:v>1.2526000000000001E-2</c:v>
                </c:pt>
                <c:pt idx="78">
                  <c:v>1.2533000000000001E-2</c:v>
                </c:pt>
                <c:pt idx="79">
                  <c:v>1.2533000000000001E-2</c:v>
                </c:pt>
                <c:pt idx="80">
                  <c:v>1.2533000000000001E-2</c:v>
                </c:pt>
                <c:pt idx="81">
                  <c:v>1.3055000000000001E-2</c:v>
                </c:pt>
                <c:pt idx="82">
                  <c:v>1.3055000000000001E-2</c:v>
                </c:pt>
                <c:pt idx="83">
                  <c:v>1.3062000000000001E-2</c:v>
                </c:pt>
                <c:pt idx="84">
                  <c:v>1.3062000000000001E-2</c:v>
                </c:pt>
                <c:pt idx="85">
                  <c:v>1.3062000000000001E-2</c:v>
                </c:pt>
                <c:pt idx="86">
                  <c:v>1.3062000000000001E-2</c:v>
                </c:pt>
                <c:pt idx="87">
                  <c:v>1.3062000000000001E-2</c:v>
                </c:pt>
                <c:pt idx="88">
                  <c:v>1.3062000000000001E-2</c:v>
                </c:pt>
                <c:pt idx="89">
                  <c:v>1.3062000000000001E-2</c:v>
                </c:pt>
                <c:pt idx="90">
                  <c:v>1.3062000000000001E-2</c:v>
                </c:pt>
                <c:pt idx="91">
                  <c:v>1.3068E-2</c:v>
                </c:pt>
                <c:pt idx="92">
                  <c:v>1.3068E-2</c:v>
                </c:pt>
                <c:pt idx="93">
                  <c:v>1.3068E-2</c:v>
                </c:pt>
                <c:pt idx="94">
                  <c:v>1.3068E-2</c:v>
                </c:pt>
                <c:pt idx="95">
                  <c:v>1.3068E-2</c:v>
                </c:pt>
                <c:pt idx="96">
                  <c:v>1.3075E-2</c:v>
                </c:pt>
                <c:pt idx="97">
                  <c:v>1.3075E-2</c:v>
                </c:pt>
                <c:pt idx="98">
                  <c:v>1.2552000000000001E-2</c:v>
                </c:pt>
                <c:pt idx="99">
                  <c:v>1.2559000000000001E-2</c:v>
                </c:pt>
                <c:pt idx="100">
                  <c:v>1.2559000000000001E-2</c:v>
                </c:pt>
                <c:pt idx="101">
                  <c:v>1.2042000000000001E-2</c:v>
                </c:pt>
                <c:pt idx="102">
                  <c:v>1.2048E-2</c:v>
                </c:pt>
                <c:pt idx="103">
                  <c:v>1.2572E-2</c:v>
                </c:pt>
                <c:pt idx="104">
                  <c:v>1.2579E-2</c:v>
                </c:pt>
                <c:pt idx="105">
                  <c:v>1.2579E-2</c:v>
                </c:pt>
                <c:pt idx="106">
                  <c:v>1.2579E-2</c:v>
                </c:pt>
                <c:pt idx="107">
                  <c:v>1.2579E-2</c:v>
                </c:pt>
                <c:pt idx="108">
                  <c:v>1.2579E-2</c:v>
                </c:pt>
                <c:pt idx="109">
                  <c:v>1.2061000000000001E-2</c:v>
                </c:pt>
                <c:pt idx="110">
                  <c:v>1.2061000000000001E-2</c:v>
                </c:pt>
                <c:pt idx="111">
                  <c:v>1.2061000000000001E-2</c:v>
                </c:pt>
                <c:pt idx="112">
                  <c:v>1.2061000000000001E-2</c:v>
                </c:pt>
                <c:pt idx="113">
                  <c:v>1.2061000000000001E-2</c:v>
                </c:pt>
                <c:pt idx="114">
                  <c:v>1.2061000000000001E-2</c:v>
                </c:pt>
                <c:pt idx="115">
                  <c:v>1.2061000000000001E-2</c:v>
                </c:pt>
                <c:pt idx="116">
                  <c:v>1.2061000000000001E-2</c:v>
                </c:pt>
                <c:pt idx="117">
                  <c:v>1.2067E-2</c:v>
                </c:pt>
                <c:pt idx="118">
                  <c:v>1.2067E-2</c:v>
                </c:pt>
                <c:pt idx="119">
                  <c:v>1.2067E-2</c:v>
                </c:pt>
                <c:pt idx="120">
                  <c:v>1.2612E-2</c:v>
                </c:pt>
                <c:pt idx="121">
                  <c:v>1.2618000000000001E-2</c:v>
                </c:pt>
                <c:pt idx="122">
                  <c:v>1.2618000000000001E-2</c:v>
                </c:pt>
                <c:pt idx="123">
                  <c:v>1.3143999999999999E-2</c:v>
                </c:pt>
                <c:pt idx="124">
                  <c:v>1.367E-2</c:v>
                </c:pt>
                <c:pt idx="125">
                  <c:v>1.367E-2</c:v>
                </c:pt>
                <c:pt idx="126">
                  <c:v>1.4196E-2</c:v>
                </c:pt>
                <c:pt idx="127">
                  <c:v>1.4196E-2</c:v>
                </c:pt>
                <c:pt idx="128">
                  <c:v>1.4211E-2</c:v>
                </c:pt>
                <c:pt idx="129">
                  <c:v>1.3684E-2</c:v>
                </c:pt>
                <c:pt idx="130">
                  <c:v>1.3684E-2</c:v>
                </c:pt>
                <c:pt idx="131">
                  <c:v>1.4751999999999999E-2</c:v>
                </c:pt>
                <c:pt idx="132">
                  <c:v>1.4751999999999999E-2</c:v>
                </c:pt>
                <c:pt idx="133">
                  <c:v>1.4751999999999999E-2</c:v>
                </c:pt>
                <c:pt idx="134">
                  <c:v>1.4760000000000001E-2</c:v>
                </c:pt>
                <c:pt idx="135">
                  <c:v>1.4760000000000001E-2</c:v>
                </c:pt>
                <c:pt idx="136">
                  <c:v>1.4233000000000001E-2</c:v>
                </c:pt>
                <c:pt idx="137">
                  <c:v>1.4233000000000001E-2</c:v>
                </c:pt>
                <c:pt idx="138">
                  <c:v>1.4233000000000001E-2</c:v>
                </c:pt>
                <c:pt idx="139">
                  <c:v>1.4784E-2</c:v>
                </c:pt>
                <c:pt idx="140">
                  <c:v>1.4784E-2</c:v>
                </c:pt>
                <c:pt idx="141">
                  <c:v>1.5311999999999999E-2</c:v>
                </c:pt>
                <c:pt idx="142">
                  <c:v>1.6903999999999999E-2</c:v>
                </c:pt>
                <c:pt idx="143">
                  <c:v>1.6903999999999999E-2</c:v>
                </c:pt>
                <c:pt idx="144">
                  <c:v>1.6903999999999999E-2</c:v>
                </c:pt>
                <c:pt idx="145">
                  <c:v>1.6913000000000001E-2</c:v>
                </c:pt>
                <c:pt idx="146">
                  <c:v>1.6913000000000001E-2</c:v>
                </c:pt>
                <c:pt idx="147">
                  <c:v>1.7451000000000001E-2</c:v>
                </c:pt>
                <c:pt idx="148">
                  <c:v>1.7989000000000002E-2</c:v>
                </c:pt>
                <c:pt idx="149">
                  <c:v>1.7989000000000002E-2</c:v>
                </c:pt>
                <c:pt idx="150">
                  <c:v>1.7999000000000001E-2</c:v>
                </c:pt>
                <c:pt idx="151">
                  <c:v>1.7999000000000001E-2</c:v>
                </c:pt>
                <c:pt idx="152">
                  <c:v>1.8017999999999999E-2</c:v>
                </c:pt>
                <c:pt idx="153">
                  <c:v>1.8547999999999999E-2</c:v>
                </c:pt>
                <c:pt idx="154">
                  <c:v>1.8547999999999999E-2</c:v>
                </c:pt>
                <c:pt idx="155">
                  <c:v>1.8547999999999999E-2</c:v>
                </c:pt>
                <c:pt idx="156">
                  <c:v>1.9088000000000001E-2</c:v>
                </c:pt>
                <c:pt idx="157">
                  <c:v>1.9098E-2</c:v>
                </c:pt>
                <c:pt idx="158">
                  <c:v>1.9098E-2</c:v>
                </c:pt>
                <c:pt idx="159">
                  <c:v>1.9098E-2</c:v>
                </c:pt>
                <c:pt idx="160">
                  <c:v>1.9108E-2</c:v>
                </c:pt>
                <c:pt idx="161">
                  <c:v>1.8586999999999999E-2</c:v>
                </c:pt>
                <c:pt idx="162">
                  <c:v>1.9139E-2</c:v>
                </c:pt>
                <c:pt idx="163">
                  <c:v>1.9148999999999999E-2</c:v>
                </c:pt>
                <c:pt idx="164">
                  <c:v>1.9148999999999999E-2</c:v>
                </c:pt>
                <c:pt idx="165">
                  <c:v>1.9148999999999999E-2</c:v>
                </c:pt>
                <c:pt idx="166">
                  <c:v>1.9158999999999999E-2</c:v>
                </c:pt>
                <c:pt idx="167">
                  <c:v>1.9691E-2</c:v>
                </c:pt>
                <c:pt idx="168">
                  <c:v>2.0244999999999999E-2</c:v>
                </c:pt>
                <c:pt idx="169">
                  <c:v>2.0778000000000001E-2</c:v>
                </c:pt>
                <c:pt idx="170">
                  <c:v>2.0778000000000001E-2</c:v>
                </c:pt>
                <c:pt idx="171">
                  <c:v>2.0778000000000001E-2</c:v>
                </c:pt>
                <c:pt idx="172">
                  <c:v>2.1322000000000001E-2</c:v>
                </c:pt>
                <c:pt idx="173">
                  <c:v>2.1322000000000001E-2</c:v>
                </c:pt>
                <c:pt idx="174">
                  <c:v>2.2388000000000002E-2</c:v>
                </c:pt>
                <c:pt idx="175">
                  <c:v>2.1854999999999999E-2</c:v>
                </c:pt>
                <c:pt idx="176">
                  <c:v>2.1322000000000001E-2</c:v>
                </c:pt>
                <c:pt idx="177">
                  <c:v>2.1322000000000001E-2</c:v>
                </c:pt>
                <c:pt idx="178">
                  <c:v>2.1344999999999999E-2</c:v>
                </c:pt>
                <c:pt idx="179">
                  <c:v>2.1356E-2</c:v>
                </c:pt>
                <c:pt idx="180">
                  <c:v>2.1356E-2</c:v>
                </c:pt>
                <c:pt idx="181">
                  <c:v>2.1925E-2</c:v>
                </c:pt>
                <c:pt idx="182">
                  <c:v>2.3007E-2</c:v>
                </c:pt>
                <c:pt idx="183">
                  <c:v>2.4611999999999998E-2</c:v>
                </c:pt>
                <c:pt idx="184">
                  <c:v>2.5160999999999999E-2</c:v>
                </c:pt>
                <c:pt idx="185">
                  <c:v>2.7331000000000001E-2</c:v>
                </c:pt>
                <c:pt idx="186">
                  <c:v>2.7331000000000001E-2</c:v>
                </c:pt>
                <c:pt idx="187">
                  <c:v>2.7866999999999999E-2</c:v>
                </c:pt>
                <c:pt idx="188">
                  <c:v>2.8403000000000001E-2</c:v>
                </c:pt>
                <c:pt idx="189">
                  <c:v>2.8403000000000001E-2</c:v>
                </c:pt>
                <c:pt idx="190">
                  <c:v>2.8969999999999999E-2</c:v>
                </c:pt>
                <c:pt idx="191">
                  <c:v>2.8986000000000001E-2</c:v>
                </c:pt>
                <c:pt idx="192">
                  <c:v>2.9017000000000001E-2</c:v>
                </c:pt>
                <c:pt idx="193">
                  <c:v>2.9017000000000001E-2</c:v>
                </c:pt>
                <c:pt idx="194">
                  <c:v>2.8510000000000001E-2</c:v>
                </c:pt>
                <c:pt idx="195">
                  <c:v>2.8541E-2</c:v>
                </c:pt>
                <c:pt idx="196">
                  <c:v>2.9111000000000001E-2</c:v>
                </c:pt>
                <c:pt idx="197">
                  <c:v>2.9649999999999999E-2</c:v>
                </c:pt>
                <c:pt idx="198">
                  <c:v>3.0189000000000001E-2</c:v>
                </c:pt>
                <c:pt idx="199">
                  <c:v>3.0189000000000001E-2</c:v>
                </c:pt>
                <c:pt idx="200">
                  <c:v>3.0189000000000001E-2</c:v>
                </c:pt>
                <c:pt idx="201">
                  <c:v>3.0727999999999998E-2</c:v>
                </c:pt>
                <c:pt idx="202">
                  <c:v>3.1267000000000003E-2</c:v>
                </c:pt>
                <c:pt idx="203">
                  <c:v>3.1267000000000003E-2</c:v>
                </c:pt>
                <c:pt idx="204">
                  <c:v>3.1267000000000003E-2</c:v>
                </c:pt>
                <c:pt idx="205">
                  <c:v>3.1806000000000001E-2</c:v>
                </c:pt>
                <c:pt idx="206">
                  <c:v>3.1806000000000001E-2</c:v>
                </c:pt>
                <c:pt idx="207">
                  <c:v>3.184E-2</c:v>
                </c:pt>
                <c:pt idx="208">
                  <c:v>2.9682E-2</c:v>
                </c:pt>
                <c:pt idx="209">
                  <c:v>2.9682E-2</c:v>
                </c:pt>
                <c:pt idx="210">
                  <c:v>2.9697999999999999E-2</c:v>
                </c:pt>
                <c:pt idx="211">
                  <c:v>2.9729999999999999E-2</c:v>
                </c:pt>
                <c:pt idx="212">
                  <c:v>2.9729999999999999E-2</c:v>
                </c:pt>
                <c:pt idx="213">
                  <c:v>2.9729999999999999E-2</c:v>
                </c:pt>
                <c:pt idx="214">
                  <c:v>2.9746000000000002E-2</c:v>
                </c:pt>
                <c:pt idx="215">
                  <c:v>3.0303E-2</c:v>
                </c:pt>
                <c:pt idx="216">
                  <c:v>3.0335999999999998E-2</c:v>
                </c:pt>
                <c:pt idx="217">
                  <c:v>3.0352000000000001E-2</c:v>
                </c:pt>
                <c:pt idx="218">
                  <c:v>3.0352000000000001E-2</c:v>
                </c:pt>
                <c:pt idx="219">
                  <c:v>3.0352000000000001E-2</c:v>
                </c:pt>
                <c:pt idx="220">
                  <c:v>3.0352000000000001E-2</c:v>
                </c:pt>
                <c:pt idx="221">
                  <c:v>3.0369E-2</c:v>
                </c:pt>
                <c:pt idx="222">
                  <c:v>3.0384999999999999E-2</c:v>
                </c:pt>
                <c:pt idx="223">
                  <c:v>3.0384999999999999E-2</c:v>
                </c:pt>
                <c:pt idx="224">
                  <c:v>3.0384999999999999E-2</c:v>
                </c:pt>
                <c:pt idx="225">
                  <c:v>3.0384999999999999E-2</c:v>
                </c:pt>
                <c:pt idx="226">
                  <c:v>3.0401999999999998E-2</c:v>
                </c:pt>
                <c:pt idx="227">
                  <c:v>3.0401999999999998E-2</c:v>
                </c:pt>
                <c:pt idx="228">
                  <c:v>3.0401999999999998E-2</c:v>
                </c:pt>
                <c:pt idx="229">
                  <c:v>3.0401999999999998E-2</c:v>
                </c:pt>
                <c:pt idx="230">
                  <c:v>3.0401999999999998E-2</c:v>
                </c:pt>
                <c:pt idx="231">
                  <c:v>3.0401999999999998E-2</c:v>
                </c:pt>
                <c:pt idx="232">
                  <c:v>3.0418000000000001E-2</c:v>
                </c:pt>
                <c:pt idx="233">
                  <c:v>3.0960999999999999E-2</c:v>
                </c:pt>
                <c:pt idx="234">
                  <c:v>3.0960999999999999E-2</c:v>
                </c:pt>
                <c:pt idx="235">
                  <c:v>3.0977999999999999E-2</c:v>
                </c:pt>
                <c:pt idx="236">
                  <c:v>3.1538999999999998E-2</c:v>
                </c:pt>
                <c:pt idx="237">
                  <c:v>3.1538999999999998E-2</c:v>
                </c:pt>
                <c:pt idx="238">
                  <c:v>3.2083E-2</c:v>
                </c:pt>
                <c:pt idx="239">
                  <c:v>3.2118000000000001E-2</c:v>
                </c:pt>
                <c:pt idx="240">
                  <c:v>3.2661999999999997E-2</c:v>
                </c:pt>
                <c:pt idx="241">
                  <c:v>3.3223999999999997E-2</c:v>
                </c:pt>
                <c:pt idx="242">
                  <c:v>3.3223999999999997E-2</c:v>
                </c:pt>
                <c:pt idx="243">
                  <c:v>3.2680000000000001E-2</c:v>
                </c:pt>
                <c:pt idx="244">
                  <c:v>3.2697999999999998E-2</c:v>
                </c:pt>
                <c:pt idx="245">
                  <c:v>3.2697999999999998E-2</c:v>
                </c:pt>
                <c:pt idx="246">
                  <c:v>3.2697999999999998E-2</c:v>
                </c:pt>
                <c:pt idx="247">
                  <c:v>3.2715000000000001E-2</c:v>
                </c:pt>
                <c:pt idx="248">
                  <c:v>3.3279000000000003E-2</c:v>
                </c:pt>
                <c:pt idx="249">
                  <c:v>3.3279000000000003E-2</c:v>
                </c:pt>
                <c:pt idx="250">
                  <c:v>3.3279000000000003E-2</c:v>
                </c:pt>
                <c:pt idx="251">
                  <c:v>3.3824E-2</c:v>
                </c:pt>
                <c:pt idx="252">
                  <c:v>3.4369999999999998E-2</c:v>
                </c:pt>
                <c:pt idx="253">
                  <c:v>3.4369999999999998E-2</c:v>
                </c:pt>
                <c:pt idx="254">
                  <c:v>3.4369999999999998E-2</c:v>
                </c:pt>
                <c:pt idx="255">
                  <c:v>3.4389000000000003E-2</c:v>
                </c:pt>
                <c:pt idx="256">
                  <c:v>3.4407E-2</c:v>
                </c:pt>
                <c:pt idx="257">
                  <c:v>3.4407E-2</c:v>
                </c:pt>
                <c:pt idx="258">
                  <c:v>3.4407E-2</c:v>
                </c:pt>
                <c:pt idx="259">
                  <c:v>3.4407E-2</c:v>
                </c:pt>
                <c:pt idx="260">
                  <c:v>3.4953999999999999E-2</c:v>
                </c:pt>
                <c:pt idx="261">
                  <c:v>3.5499999999999997E-2</c:v>
                </c:pt>
                <c:pt idx="262">
                  <c:v>3.4992000000000002E-2</c:v>
                </c:pt>
                <c:pt idx="263">
                  <c:v>3.4992000000000002E-2</c:v>
                </c:pt>
                <c:pt idx="264">
                  <c:v>3.4992000000000002E-2</c:v>
                </c:pt>
                <c:pt idx="265">
                  <c:v>3.5539000000000001E-2</c:v>
                </c:pt>
                <c:pt idx="266">
                  <c:v>3.6164000000000002E-2</c:v>
                </c:pt>
                <c:pt idx="267">
                  <c:v>3.6164000000000002E-2</c:v>
                </c:pt>
                <c:pt idx="268">
                  <c:v>3.7260000000000001E-2</c:v>
                </c:pt>
                <c:pt idx="269">
                  <c:v>3.7260000000000001E-2</c:v>
                </c:pt>
                <c:pt idx="270">
                  <c:v>3.7808000000000001E-2</c:v>
                </c:pt>
                <c:pt idx="271">
                  <c:v>3.7808000000000001E-2</c:v>
                </c:pt>
                <c:pt idx="272">
                  <c:v>3.7808000000000001E-2</c:v>
                </c:pt>
                <c:pt idx="273">
                  <c:v>3.7808000000000001E-2</c:v>
                </c:pt>
                <c:pt idx="274">
                  <c:v>3.7808000000000001E-2</c:v>
                </c:pt>
                <c:pt idx="275">
                  <c:v>3.8356000000000001E-2</c:v>
                </c:pt>
                <c:pt idx="276">
                  <c:v>3.8925000000000001E-2</c:v>
                </c:pt>
                <c:pt idx="277">
                  <c:v>3.8947000000000002E-2</c:v>
                </c:pt>
                <c:pt idx="278">
                  <c:v>3.8947000000000002E-2</c:v>
                </c:pt>
                <c:pt idx="279">
                  <c:v>3.8947000000000002E-2</c:v>
                </c:pt>
                <c:pt idx="280">
                  <c:v>3.8968000000000003E-2</c:v>
                </c:pt>
                <c:pt idx="281">
                  <c:v>3.8989999999999997E-2</c:v>
                </c:pt>
                <c:pt idx="282">
                  <c:v>3.9538999999999998E-2</c:v>
                </c:pt>
                <c:pt idx="283">
                  <c:v>3.9559999999999998E-2</c:v>
                </c:pt>
                <c:pt idx="284">
                  <c:v>3.9559999999999998E-2</c:v>
                </c:pt>
                <c:pt idx="285">
                  <c:v>4.011E-2</c:v>
                </c:pt>
                <c:pt idx="286">
                  <c:v>4.0132000000000001E-2</c:v>
                </c:pt>
                <c:pt idx="287">
                  <c:v>4.0132000000000001E-2</c:v>
                </c:pt>
                <c:pt idx="288">
                  <c:v>4.0132000000000001E-2</c:v>
                </c:pt>
                <c:pt idx="289">
                  <c:v>4.0176000000000003E-2</c:v>
                </c:pt>
                <c:pt idx="290">
                  <c:v>4.0176000000000003E-2</c:v>
                </c:pt>
                <c:pt idx="291">
                  <c:v>4.0176000000000003E-2</c:v>
                </c:pt>
                <c:pt idx="292">
                  <c:v>4.0176000000000003E-2</c:v>
                </c:pt>
                <c:pt idx="293">
                  <c:v>4.0176000000000003E-2</c:v>
                </c:pt>
                <c:pt idx="294">
                  <c:v>4.0725999999999998E-2</c:v>
                </c:pt>
                <c:pt idx="295">
                  <c:v>4.0725999999999998E-2</c:v>
                </c:pt>
                <c:pt idx="296">
                  <c:v>4.0197999999999998E-2</c:v>
                </c:pt>
                <c:pt idx="297">
                  <c:v>4.0197999999999998E-2</c:v>
                </c:pt>
                <c:pt idx="298">
                  <c:v>4.0749E-2</c:v>
                </c:pt>
                <c:pt idx="299">
                  <c:v>4.0771000000000002E-2</c:v>
                </c:pt>
                <c:pt idx="300">
                  <c:v>4.0771000000000002E-2</c:v>
                </c:pt>
                <c:pt idx="301">
                  <c:v>4.0793999999999997E-2</c:v>
                </c:pt>
                <c:pt idx="302">
                  <c:v>4.0793999999999997E-2</c:v>
                </c:pt>
                <c:pt idx="303">
                  <c:v>4.1345E-2</c:v>
                </c:pt>
                <c:pt idx="304">
                  <c:v>4.1345E-2</c:v>
                </c:pt>
                <c:pt idx="305">
                  <c:v>4.1345E-2</c:v>
                </c:pt>
                <c:pt idx="306">
                  <c:v>4.1345E-2</c:v>
                </c:pt>
                <c:pt idx="307">
                  <c:v>4.1345E-2</c:v>
                </c:pt>
                <c:pt idx="308">
                  <c:v>4.1345E-2</c:v>
                </c:pt>
                <c:pt idx="309">
                  <c:v>4.0815999999999998E-2</c:v>
                </c:pt>
                <c:pt idx="310">
                  <c:v>4.0815999999999998E-2</c:v>
                </c:pt>
                <c:pt idx="311">
                  <c:v>4.0815999999999998E-2</c:v>
                </c:pt>
                <c:pt idx="312">
                  <c:v>4.0815999999999998E-2</c:v>
                </c:pt>
                <c:pt idx="313">
                  <c:v>4.0815999999999998E-2</c:v>
                </c:pt>
                <c:pt idx="314">
                  <c:v>4.0815999999999998E-2</c:v>
                </c:pt>
                <c:pt idx="315">
                  <c:v>4.0815999999999998E-2</c:v>
                </c:pt>
                <c:pt idx="316">
                  <c:v>4.1368000000000002E-2</c:v>
                </c:pt>
                <c:pt idx="317">
                  <c:v>4.1918999999999998E-2</c:v>
                </c:pt>
                <c:pt idx="318">
                  <c:v>4.1943000000000001E-2</c:v>
                </c:pt>
                <c:pt idx="319">
                  <c:v>4.1943000000000001E-2</c:v>
                </c:pt>
                <c:pt idx="320">
                  <c:v>4.2493999999999997E-2</c:v>
                </c:pt>
                <c:pt idx="321">
                  <c:v>4.2493999999999997E-2</c:v>
                </c:pt>
                <c:pt idx="322">
                  <c:v>4.2518E-2</c:v>
                </c:pt>
                <c:pt idx="323">
                  <c:v>4.1988999999999999E-2</c:v>
                </c:pt>
                <c:pt idx="324">
                  <c:v>4.1988999999999999E-2</c:v>
                </c:pt>
                <c:pt idx="325">
                  <c:v>4.2012000000000001E-2</c:v>
                </c:pt>
                <c:pt idx="326">
                  <c:v>4.2058999999999999E-2</c:v>
                </c:pt>
                <c:pt idx="327">
                  <c:v>4.2058999999999999E-2</c:v>
                </c:pt>
                <c:pt idx="328">
                  <c:v>4.2082000000000001E-2</c:v>
                </c:pt>
                <c:pt idx="329">
                  <c:v>4.2104999999999997E-2</c:v>
                </c:pt>
                <c:pt idx="330">
                  <c:v>4.2104999999999997E-2</c:v>
                </c:pt>
                <c:pt idx="331">
                  <c:v>4.2707000000000002E-2</c:v>
                </c:pt>
                <c:pt idx="332">
                  <c:v>4.3284999999999997E-2</c:v>
                </c:pt>
                <c:pt idx="333">
                  <c:v>4.3309E-2</c:v>
                </c:pt>
                <c:pt idx="334">
                  <c:v>4.3357E-2</c:v>
                </c:pt>
                <c:pt idx="335">
                  <c:v>4.3430000000000003E-2</c:v>
                </c:pt>
                <c:pt idx="336">
                  <c:v>4.2368000000000003E-2</c:v>
                </c:pt>
                <c:pt idx="337">
                  <c:v>4.1638000000000001E-2</c:v>
                </c:pt>
                <c:pt idx="338">
                  <c:v>3.8489000000000002E-2</c:v>
                </c:pt>
                <c:pt idx="339">
                  <c:v>3.7622000000000003E-2</c:v>
                </c:pt>
                <c:pt idx="340">
                  <c:v>3.8609999999999998E-2</c:v>
                </c:pt>
                <c:pt idx="341">
                  <c:v>3.8462000000000003E-2</c:v>
                </c:pt>
                <c:pt idx="342">
                  <c:v>3.9280000000000002E-2</c:v>
                </c:pt>
                <c:pt idx="343">
                  <c:v>4.0235E-2</c:v>
                </c:pt>
                <c:pt idx="344">
                  <c:v>4.0728E-2</c:v>
                </c:pt>
                <c:pt idx="345">
                  <c:v>4.1556000000000003E-2</c:v>
                </c:pt>
                <c:pt idx="346">
                  <c:v>4.2265999999999998E-2</c:v>
                </c:pt>
                <c:pt idx="347">
                  <c:v>4.2125000000000003E-2</c:v>
                </c:pt>
                <c:pt idx="348">
                  <c:v>4.2016999999999999E-2</c:v>
                </c:pt>
                <c:pt idx="349">
                  <c:v>4.2493000000000003E-2</c:v>
                </c:pt>
                <c:pt idx="350">
                  <c:v>4.4965999999999999E-2</c:v>
                </c:pt>
                <c:pt idx="351">
                  <c:v>4.5862E-2</c:v>
                </c:pt>
                <c:pt idx="352">
                  <c:v>4.5455000000000002E-2</c:v>
                </c:pt>
                <c:pt idx="353">
                  <c:v>4.4852000000000003E-2</c:v>
                </c:pt>
                <c:pt idx="354">
                  <c:v>4.7867E-2</c:v>
                </c:pt>
                <c:pt idx="355">
                  <c:v>4.8883999999999997E-2</c:v>
                </c:pt>
                <c:pt idx="356">
                  <c:v>4.9569000000000002E-2</c:v>
                </c:pt>
                <c:pt idx="357">
                  <c:v>5.1705000000000001E-2</c:v>
                </c:pt>
                <c:pt idx="358">
                  <c:v>4.9327000000000003E-2</c:v>
                </c:pt>
                <c:pt idx="359">
                  <c:v>4.8386999999999999E-2</c:v>
                </c:pt>
                <c:pt idx="360">
                  <c:v>4.9237999999999997E-2</c:v>
                </c:pt>
                <c:pt idx="361">
                  <c:v>5.1095000000000002E-2</c:v>
                </c:pt>
                <c:pt idx="362">
                  <c:v>5.0994999999999999E-2</c:v>
                </c:pt>
                <c:pt idx="363">
                  <c:v>5.0505000000000001E-2</c:v>
                </c:pt>
                <c:pt idx="364">
                  <c:v>4.9071999999999998E-2</c:v>
                </c:pt>
                <c:pt idx="365">
                  <c:v>4.7820000000000001E-2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D8-4EE5-8A13-08DE10383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5420800"/>
        <c:axId val="655422112"/>
      </c:lineChart>
      <c:catAx>
        <c:axId val="655420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Months</a:t>
                </a:r>
                <a:r>
                  <a:rPr lang="en-US" sz="18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Post-Index Procedure</a:t>
                </a:r>
                <a:endPara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9077807423279398"/>
              <c:y val="0.948518984285033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55422112"/>
        <c:crosses val="autoZero"/>
        <c:auto val="1"/>
        <c:lblAlgn val="ctr"/>
        <c:lblOffset val="100"/>
        <c:tickLblSkip val="30"/>
        <c:tickMarkSkip val="30"/>
        <c:noMultiLvlLbl val="0"/>
      </c:catAx>
      <c:valAx>
        <c:axId val="655422112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 of Patients</a:t>
                </a:r>
              </a:p>
            </c:rich>
          </c:tx>
          <c:layout>
            <c:manualLayout>
              <c:xMode val="edge"/>
              <c:yMode val="edge"/>
              <c:x val="1.0812210075054418E-3"/>
              <c:y val="0.245232112663916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%" sourceLinked="0"/>
        <c:majorTickMark val="out"/>
        <c:minorTickMark val="out"/>
        <c:tickLblPos val="nextTo"/>
        <c:spPr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55420800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76685147514041"/>
          <c:y val="0.57298264234442664"/>
          <c:w val="0.13477607942307843"/>
          <c:h val="0.18823255944330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282651072124752E-2"/>
          <c:y val="0.2759622391044102"/>
          <c:w val="0.88791423001949321"/>
          <c:h val="0.576773422103194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Early (0-30 days)</c:v>
                </c:pt>
              </c:strCache>
            </c:strRef>
          </c:tx>
          <c:spPr>
            <a:solidFill>
              <a:srgbClr val="284D8D"/>
            </a:solidFill>
            <a:ln>
              <a:solidFill>
                <a:srgbClr val="AAADB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BioFreedom</c:v>
                </c:pt>
                <c:pt idx="1">
                  <c:v>Resolute Onyx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1.3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9-4D87-B0D5-F45D4577E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Late (&gt;30 days - 1 yr)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AAADB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BioFreedom</c:v>
                </c:pt>
                <c:pt idx="1">
                  <c:v>Resolute Onyx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9-4D87-B0D5-F45D4577E5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76727152"/>
        <c:axId val="876729448"/>
      </c:barChart>
      <c:catAx>
        <c:axId val="876727152"/>
        <c:scaling>
          <c:orientation val="minMax"/>
        </c:scaling>
        <c:delete val="0"/>
        <c:axPos val="l"/>
        <c:numFmt formatCode="@" sourceLinked="0"/>
        <c:majorTickMark val="none"/>
        <c:minorTickMark val="none"/>
        <c:tickLblPos val="none"/>
        <c:spPr>
          <a:noFill/>
          <a:ln w="28575" cap="flat" cmpd="sng" algn="ctr">
            <a:solidFill>
              <a:srgbClr val="000000">
                <a:lumMod val="50000"/>
                <a:lumOff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76729448"/>
        <c:crosses val="autoZero"/>
        <c:auto val="1"/>
        <c:lblAlgn val="ctr"/>
        <c:lblOffset val="100"/>
        <c:noMultiLvlLbl val="0"/>
      </c:catAx>
      <c:valAx>
        <c:axId val="876729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672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09313586494211E-2"/>
          <c:y val="0.15607201082243574"/>
          <c:w val="0.94880232076253623"/>
          <c:h val="0.7315492501763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Resolute Onyx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Peri-procedural MI</c:v>
                </c:pt>
                <c:pt idx="1">
                  <c:v>Spontaneous MI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9.4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2-42BA-ACF7-DE52E96282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BioFreedom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Peri-procedural MI</c:v>
                </c:pt>
                <c:pt idx="1">
                  <c:v>Spontaneous MI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7.9</c:v>
                </c:pt>
                <c:pt idx="1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2-42BA-ACF7-DE52E9628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1043451104"/>
        <c:axId val="1043454384"/>
      </c:barChart>
      <c:catAx>
        <c:axId val="104345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3454384"/>
        <c:crosses val="autoZero"/>
        <c:auto val="1"/>
        <c:lblAlgn val="ctr"/>
        <c:lblOffset val="100"/>
        <c:noMultiLvlLbl val="0"/>
      </c:catAx>
      <c:valAx>
        <c:axId val="1043454384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bg2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34511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Resolute Onyx (n=988)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TLF</c:v>
                </c:pt>
                <c:pt idx="1">
                  <c:v>Cardiac Death</c:v>
                </c:pt>
                <c:pt idx="2">
                  <c:v>TV-MI</c:v>
                </c:pt>
                <c:pt idx="3">
                  <c:v>cd-TLR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4.5</c:v>
                </c:pt>
                <c:pt idx="2">
                  <c:v>12.8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4-40AB-9237-CA64B77BA5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BioFreedom (n=969)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TLF</c:v>
                </c:pt>
                <c:pt idx="1">
                  <c:v>Cardiac Death</c:v>
                </c:pt>
                <c:pt idx="2">
                  <c:v>TV-MI</c:v>
                </c:pt>
                <c:pt idx="3">
                  <c:v>cd-TLR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3.7</c:v>
                </c:pt>
                <c:pt idx="2">
                  <c:v>14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4-40AB-9237-CA64B77BA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1043451104"/>
        <c:axId val="1043454384"/>
      </c:barChart>
      <c:catAx>
        <c:axId val="104345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3454384"/>
        <c:crosses val="autoZero"/>
        <c:auto val="1"/>
        <c:lblAlgn val="ctr"/>
        <c:lblOffset val="100"/>
        <c:noMultiLvlLbl val="0"/>
      </c:catAx>
      <c:valAx>
        <c:axId val="1043454384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bg2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34511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09313586494211E-2"/>
          <c:y val="0.15607201082243574"/>
          <c:w val="0.94880232076253623"/>
          <c:h val="0.7315492501763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Resolute Onyx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BARC 1-5</c:v>
                </c:pt>
                <c:pt idx="1">
                  <c:v>BARC 2-5</c:v>
                </c:pt>
                <c:pt idx="2">
                  <c:v>BARC 3-5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17.7</c:v>
                </c:pt>
                <c:pt idx="1">
                  <c:v>15.1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F0-49E3-99E5-F5D3466B42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BioFreedom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BARC 1-5</c:v>
                </c:pt>
                <c:pt idx="1">
                  <c:v>BARC 2-5</c:v>
                </c:pt>
                <c:pt idx="2">
                  <c:v>BARC 3-5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16.3</c:v>
                </c:pt>
                <c:pt idx="1">
                  <c:v>13.7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F0-49E3-99E5-F5D3466B4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1043451104"/>
        <c:axId val="1043454384"/>
      </c:barChart>
      <c:catAx>
        <c:axId val="104345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3454384"/>
        <c:crosses val="autoZero"/>
        <c:auto val="1"/>
        <c:lblAlgn val="ctr"/>
        <c:lblOffset val="100"/>
        <c:noMultiLvlLbl val="0"/>
      </c:catAx>
      <c:valAx>
        <c:axId val="1043454384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bg2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34511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F39D7-7066-4956-B56D-1FFDBEE08F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42FC-DDD7-4B51-A8B6-A425B90288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42A8D0-09EC-42FB-90C5-B1D1E1AB5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3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6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3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21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23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8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38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42A8D0-09EC-42FB-90C5-B1D1E1AB5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39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C42FC-DDD7-4B51-A8B6-A425B90288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 W3" pitchFamily="-111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26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C42FC-DDD7-4B51-A8B6-A425B90288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82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15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4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21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27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C42FC-DDD7-4B51-A8B6-A425B90288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723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1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80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2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5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1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anose="05050102010706020507" pitchFamily="18" charset="2"/>
              <a:buChar char="-"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1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C42FC-DDD7-4B51-A8B6-A425B90288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7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CT19_CRF_pres_slide-white_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749300" y="3946526"/>
            <a:ext cx="10913533" cy="946151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6219" y="1424186"/>
            <a:ext cx="10119783" cy="615553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24213"/>
            <a:ext cx="10913533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197371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BB0FB9-2999-478D-8E62-14663F91D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8966" y="6356349"/>
            <a:ext cx="8108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F14B42-571C-477F-A7EE-C81824F8E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240" y="6613949"/>
            <a:ext cx="365759" cy="24405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EA7C8C-1859-9F46-A0C7-1D8B0C871D4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B203F-A517-4886-B6C4-BD38084D8BC7}"/>
              </a:ext>
            </a:extLst>
          </p:cNvPr>
          <p:cNvSpPr txBox="1"/>
          <p:nvPr userDrawn="1"/>
        </p:nvSpPr>
        <p:spPr>
          <a:xfrm>
            <a:off x="10273982" y="6274309"/>
            <a:ext cx="200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chemeClr val="tx1"/>
                </a:solidFill>
                <a:latin typeface="Arial" panose="020B0604020202020204"/>
                <a:ea typeface="+mn-ea"/>
                <a:cs typeface="+mn-cs"/>
              </a:rPr>
              <a:t>Onyx ONE</a:t>
            </a:r>
          </a:p>
        </p:txBody>
      </p:sp>
    </p:spTree>
    <p:extLst>
      <p:ext uri="{BB962C8B-B14F-4D97-AF65-F5344CB8AC3E}">
        <p14:creationId xmlns:p14="http://schemas.microsoft.com/office/powerpoint/2010/main" val="239374577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04434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46310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5C27DB-B1E7-4776-9F08-F6CC35EC7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8966" y="6356349"/>
            <a:ext cx="8108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D90CB9-209C-45DB-9522-2B3BA4092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240" y="6613949"/>
            <a:ext cx="365759" cy="24405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EA7C8C-1859-9F46-A0C7-1D8B0C871D4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923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F89CFA6-C490-469E-A441-A46CC569F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8966" y="6356349"/>
            <a:ext cx="8108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52A8BE3-E18D-4B25-B835-CCC03F667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240" y="6613949"/>
            <a:ext cx="365759" cy="24405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EA7C8C-1859-9F46-A0C7-1D8B0C871D4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150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59981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08546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155575"/>
            <a:ext cx="10358967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79551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744E47-D66A-4E93-A3F2-DB753B0C0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8966" y="6356349"/>
            <a:ext cx="8108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E78943-E37F-46F6-A3AE-E0DD89BEF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240" y="6613949"/>
            <a:ext cx="365759" cy="24405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EA7C8C-1859-9F46-A0C7-1D8B0C871D41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 descr="TCT19_pres_slide-white_16-9_01.jpg">
            <a:extLst>
              <a:ext uri="{FF2B5EF4-FFF2-40B4-BE49-F238E27FC236}">
                <a16:creationId xmlns:a16="http://schemas.microsoft.com/office/drawing/2014/main" id="{AC862539-263E-4155-B36E-74F196660B2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354" y="0"/>
            <a:ext cx="12190645" cy="6859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5C3E4-26A8-4BFC-AD6D-0CD5E269799D}"/>
              </a:ext>
            </a:extLst>
          </p:cNvPr>
          <p:cNvSpPr txBox="1"/>
          <p:nvPr userDrawn="1"/>
        </p:nvSpPr>
        <p:spPr>
          <a:xfrm>
            <a:off x="10273982" y="6274309"/>
            <a:ext cx="191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chemeClr val="tx1"/>
                </a:solidFill>
                <a:latin typeface="Arial" panose="020B0604020202020204"/>
                <a:ea typeface="+mn-ea"/>
                <a:cs typeface="+mn-cs"/>
              </a:rPr>
              <a:t>Onyx ONE</a:t>
            </a:r>
          </a:p>
        </p:txBody>
      </p:sp>
    </p:spTree>
    <p:extLst>
      <p:ext uri="{BB962C8B-B14F-4D97-AF65-F5344CB8AC3E}">
        <p14:creationId xmlns:p14="http://schemas.microsoft.com/office/powerpoint/2010/main" val="16820302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ransition>
    <p:wipe dir="r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2971" indent="-228594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160" indent="-228594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349" indent="-228594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537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g"/><Relationship Id="rId1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13" Type="http://schemas.openxmlformats.org/officeDocument/2006/relationships/image" Target="../media/image18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12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11" Type="http://schemas.openxmlformats.org/officeDocument/2006/relationships/image" Target="../media/image16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" y="577803"/>
            <a:ext cx="11094720" cy="23083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Onyx ONE – A Randomized Trial of a </a:t>
            </a:r>
            <a:br>
              <a:rPr lang="en-US" sz="3600" dirty="0"/>
            </a:br>
            <a:r>
              <a:rPr lang="en-US" sz="3600" dirty="0"/>
              <a:t>Durable-Polymer Drug-Eluting Stent vs. a </a:t>
            </a:r>
            <a:br>
              <a:rPr lang="en-US" sz="3600" dirty="0"/>
            </a:br>
            <a:r>
              <a:rPr lang="en-US" sz="3600" dirty="0"/>
              <a:t>Polymer-Free Drug-Coated Stent in Patients at High Risk of Bleeding Treated With 1-Month DAPT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333" i="0" dirty="0"/>
              <a:t>Stephan Windecker</a:t>
            </a:r>
          </a:p>
          <a:p>
            <a:pPr eaLnBrk="1" hangingPunct="1"/>
            <a:r>
              <a:rPr lang="en-US" sz="2400" b="0" i="0" dirty="0"/>
              <a:t>Azeem </a:t>
            </a:r>
            <a:r>
              <a:rPr lang="en-US" sz="2400" b="0" i="0" dirty="0" err="1"/>
              <a:t>Latib</a:t>
            </a:r>
            <a:r>
              <a:rPr lang="en-US" sz="2400" b="0" i="0" dirty="0"/>
              <a:t>, Elvin Kedhi, Ajay Kirtane, David Kandzari, Roxana Mehran, Matthew Price, Sandeep Brar, Lisa Bousquette, Alexandre Abizaid, Daniel Simon, Stephen Worthley, </a:t>
            </a:r>
            <a:r>
              <a:rPr lang="en-US" sz="2400" b="0" i="0" dirty="0" err="1"/>
              <a:t>Azfar</a:t>
            </a:r>
            <a:r>
              <a:rPr lang="en-US" sz="2400" b="0" i="0" dirty="0"/>
              <a:t> Zaman and Gregg W. Stone </a:t>
            </a:r>
          </a:p>
          <a:p>
            <a:pPr eaLnBrk="1" hangingPunct="1"/>
            <a:r>
              <a:rPr lang="en-US" sz="2400" i="0" dirty="0"/>
              <a:t>on behalf of the Onyx ONE Investigators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1040-CEFF-4BF6-9D14-046D6CA9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Organization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3D7427-85C1-4C1B-B716-17D869198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032971"/>
              </p:ext>
            </p:extLst>
          </p:nvPr>
        </p:nvGraphicFramePr>
        <p:xfrm>
          <a:off x="331049" y="918107"/>
          <a:ext cx="11752094" cy="5284385"/>
        </p:xfrm>
        <a:graphic>
          <a:graphicData uri="http://schemas.openxmlformats.org/drawingml/2006/table">
            <a:tbl>
              <a:tblPr firstCol="1" bandRow="1">
                <a:tableStyleId>{C083E6E3-FA7D-4D7B-A595-EF9225AFEA82}</a:tableStyleId>
              </a:tblPr>
              <a:tblGrid>
                <a:gridCol w="3509431">
                  <a:extLst>
                    <a:ext uri="{9D8B030D-6E8A-4147-A177-3AD203B41FA5}">
                      <a16:colId xmlns:a16="http://schemas.microsoft.com/office/drawing/2014/main" val="996570858"/>
                    </a:ext>
                  </a:extLst>
                </a:gridCol>
                <a:gridCol w="8242663">
                  <a:extLst>
                    <a:ext uri="{9D8B030D-6E8A-4147-A177-3AD203B41FA5}">
                      <a16:colId xmlns:a16="http://schemas.microsoft.com/office/drawing/2014/main" val="3743117072"/>
                    </a:ext>
                  </a:extLst>
                </a:gridCol>
              </a:tblGrid>
              <a:tr h="661855">
                <a:tc>
                  <a:txBody>
                    <a:bodyPr/>
                    <a:lstStyle/>
                    <a:p>
                      <a:pPr marL="91440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Principal Investigators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S. Windecker (Lead PI)</a:t>
                      </a:r>
                    </a:p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A. </a:t>
                      </a:r>
                      <a:r>
                        <a:rPr lang="en-US" sz="1800" dirty="0" err="1">
                          <a:solidFill>
                            <a:schemeClr val="bg2"/>
                          </a:solidFill>
                        </a:rPr>
                        <a:t>Latib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, E. Kedhi (Co-PIs)</a:t>
                      </a:r>
                      <a:endParaRPr lang="en-US" sz="18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18691"/>
                  </a:ext>
                </a:extLst>
              </a:tr>
              <a:tr h="943143">
                <a:tc>
                  <a:txBody>
                    <a:bodyPr/>
                    <a:lstStyle/>
                    <a:p>
                      <a:pPr marL="91440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Executive Committee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G. Stone (Program Chair)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A. Abizaid, D. Kandzari, E. Kedhi, A. Kirtane, A. </a:t>
                      </a:r>
                      <a:r>
                        <a:rPr lang="en-US" sz="1800" dirty="0" err="1">
                          <a:solidFill>
                            <a:schemeClr val="bg2"/>
                          </a:solidFill>
                          <a:effectLst/>
                        </a:rPr>
                        <a:t>Latib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, R. Mehran, M. Price,   D. Simon, S. Windecker,  S. Worthley, A. Zaman</a:t>
                      </a:r>
                      <a:endParaRPr lang="en-US" sz="18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1234"/>
                  </a:ext>
                </a:extLst>
              </a:tr>
              <a:tr h="661855">
                <a:tc>
                  <a:txBody>
                    <a:bodyPr/>
                    <a:lstStyle/>
                    <a:p>
                      <a:pPr marL="91440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DSMB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JP. </a:t>
                      </a:r>
                      <a:r>
                        <a:rPr lang="en-US" sz="1800" dirty="0" err="1">
                          <a:solidFill>
                            <a:schemeClr val="bg2"/>
                          </a:solidFill>
                          <a:effectLst/>
                        </a:rPr>
                        <a:t>Carrozza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 (Chair)</a:t>
                      </a:r>
                    </a:p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Cardiovascular Research Foundation, New York NY, USA</a:t>
                      </a:r>
                      <a:endParaRPr lang="en-US" sz="18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15744"/>
                  </a:ext>
                </a:extLst>
              </a:tr>
              <a:tr h="661855">
                <a:tc>
                  <a:txBody>
                    <a:bodyPr/>
                    <a:lstStyle/>
                    <a:p>
                      <a:pPr marL="91440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CEC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S. Marx (Chair) </a:t>
                      </a:r>
                    </a:p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Cardiovascular Research Foundation, New York NY, USA</a:t>
                      </a:r>
                      <a:endParaRPr lang="en-US" sz="18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988745"/>
                  </a:ext>
                </a:extLst>
              </a:tr>
              <a:tr h="496391">
                <a:tc>
                  <a:txBody>
                    <a:bodyPr/>
                    <a:lstStyle/>
                    <a:p>
                      <a:pPr marL="91440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Angiographic Core Lab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Cardiovascular Research Foundation, New York NY, USA</a:t>
                      </a:r>
                      <a:endParaRPr lang="en-US" sz="18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699306"/>
                  </a:ext>
                </a:extLst>
              </a:tr>
              <a:tr h="661855">
                <a:tc>
                  <a:txBody>
                    <a:bodyPr/>
                    <a:lstStyle/>
                    <a:p>
                      <a:pPr marL="91440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Statistics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Medtronic (Analysis) and </a:t>
                      </a:r>
                    </a:p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2"/>
                          </a:solidFill>
                          <a:effectLst/>
                        </a:rPr>
                        <a:t>Baim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 Institute for Clinical Research, Boston MA, USA (Independent Validation)</a:t>
                      </a:r>
                      <a:endParaRPr lang="en-US" sz="18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47522"/>
                  </a:ext>
                </a:extLst>
              </a:tr>
              <a:tr h="496391">
                <a:tc>
                  <a:txBody>
                    <a:bodyPr/>
                    <a:lstStyle/>
                    <a:p>
                      <a:pPr marL="91440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Data Management &amp; Monitoring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Medtronic, Santa Rosa CA, USA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762578"/>
                  </a:ext>
                </a:extLst>
              </a:tr>
              <a:tr h="496391">
                <a:tc>
                  <a:txBody>
                    <a:bodyPr/>
                    <a:lstStyle/>
                    <a:p>
                      <a:pPr marL="91440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Sponsor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1440"/>
                      <a:r>
                        <a:rPr lang="it-IT" sz="1800" dirty="0">
                          <a:solidFill>
                            <a:schemeClr val="bg2"/>
                          </a:solidFill>
                          <a:effectLst/>
                        </a:rPr>
                        <a:t>Medtronic, Santa Rosa CA, USA</a:t>
                      </a:r>
                      <a:endParaRPr lang="en-US" sz="18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7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5436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8697-2F0E-E84A-9938-29378C2D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84 Participating Centers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7C37E-01D7-B844-85A7-3BB36EC6A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1"/>
          <a:stretch/>
        </p:blipFill>
        <p:spPr>
          <a:xfrm>
            <a:off x="683940" y="1063266"/>
            <a:ext cx="9002753" cy="50708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6C227F-A3B3-5A47-AFFD-209BE8B4C6A3}"/>
              </a:ext>
            </a:extLst>
          </p:cNvPr>
          <p:cNvSpPr/>
          <p:nvPr/>
        </p:nvSpPr>
        <p:spPr>
          <a:xfrm>
            <a:off x="175342" y="1025090"/>
            <a:ext cx="3050736" cy="4840451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wrap="square">
            <a:noAutofit/>
          </a:bodyPr>
          <a:lstStyle/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Republic of Korea: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HS Kim, SH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YS Jang, IH Chae, MH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JH Yoon,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Gwon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KY Chang, SJ Park</a:t>
            </a:r>
          </a:p>
          <a:p>
            <a:pPr marL="117475" lvl="1" indent="-117475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Spain: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Pinar, R Moreno,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Ojeda, B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Vaquerizo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 de la </a:t>
            </a:r>
            <a:r>
              <a:rPr lang="en-US" sz="1200" dirty="0">
                <a:solidFill>
                  <a:schemeClr val="bg1"/>
                </a:solidFill>
              </a:rPr>
              <a:t>Torre Hernández , Á </a:t>
            </a:r>
            <a:r>
              <a:rPr lang="en-US" sz="1200" dirty="0" err="1">
                <a:solidFill>
                  <a:schemeClr val="bg1"/>
                </a:solidFill>
              </a:rPr>
              <a:t>Cequier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 Cruz</a:t>
            </a: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Slovakia: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Hudec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Malaysia: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AKA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Ghapar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TK Ong,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HB Liew, AA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Nuruddin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Australia: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 Tie, 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Conradie,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Walton, C Hammett, P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Garrahy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Raffel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Starmer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Shetty, R Bhindi, 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Whitbourn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Italy: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Fabbiocchi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Latib/M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Montorfano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Sardella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Tamburino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Netherlands: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Kedhi,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Van 't Hof,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Troquay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Suttorp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van der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Bulgaria: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Petrov</a:t>
            </a: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United Kingdom: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 Muir, K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Oldroyd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Ludman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R Anderson, N Uren,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Zaman, 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Kalra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B.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Anantharam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79ECCA-B1E6-2644-A5A3-6DCA78D3E5DD}"/>
              </a:ext>
            </a:extLst>
          </p:cNvPr>
          <p:cNvSpPr/>
          <p:nvPr/>
        </p:nvSpPr>
        <p:spPr>
          <a:xfrm>
            <a:off x="9218340" y="1025090"/>
            <a:ext cx="2891884" cy="4416594"/>
          </a:xfrm>
          <a:prstGeom prst="rect">
            <a:avLst/>
          </a:prstGeom>
          <a:solidFill>
            <a:srgbClr val="DADADA">
              <a:alpha val="60000"/>
            </a:srgbClr>
          </a:solidFill>
        </p:spPr>
        <p:txBody>
          <a:bodyPr wrap="square">
            <a:spAutoFit/>
          </a:bodyPr>
          <a:lstStyle/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Zealand: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Pasupati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Harding, M Webster </a:t>
            </a: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Ireland: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Mylotte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Belgium: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Aminian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 Lancellotti,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Desmet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7475" lvl="1" indent="-117475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Sweden: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Diderholm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Kastberg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Witt, O </a:t>
            </a:r>
            <a:r>
              <a:rPr lang="en-US" sz="1200" dirty="0">
                <a:solidFill>
                  <a:schemeClr val="bg1"/>
                </a:solidFill>
              </a:rPr>
              <a:t>Fröbert,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Henareh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117475" lvl="1" indent="-117475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Poland: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lang="en-US" sz="1200" dirty="0" err="1">
                <a:solidFill>
                  <a:schemeClr val="bg1"/>
                </a:solidFill>
              </a:rPr>
              <a:t>Włodarczak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Lesiak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Wojakowski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Hong Kong: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FCC Tam, MKY Lee</a:t>
            </a: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France: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 Chevalier, M Silvestri</a:t>
            </a:r>
          </a:p>
          <a:p>
            <a:pPr marL="117475" lvl="1" indent="-117475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Latvia: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lv-LV" sz="1200" dirty="0">
                <a:solidFill>
                  <a:schemeClr val="bg1"/>
                </a:solidFill>
              </a:rPr>
              <a:t>A Ērglis, A Kalniņš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Switzerland: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Moccetti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Windecker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Austria: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 Toth, G Friedrich</a:t>
            </a: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Singapore: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PJL Ong, KH Chan</a:t>
            </a: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Lithuania: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Baranauskas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Unikas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Thailand: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Tresukosol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7475" marR="0" lvl="1" indent="-1174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Norway: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Opdahl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AI Larsen </a:t>
            </a:r>
          </a:p>
        </p:txBody>
      </p:sp>
    </p:spTree>
    <p:extLst>
      <p:ext uri="{BB962C8B-B14F-4D97-AF65-F5344CB8AC3E}">
        <p14:creationId xmlns:p14="http://schemas.microsoft.com/office/powerpoint/2010/main" val="287525178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4680-6AF4-474A-8C46-DB36B8F3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Enrolling Sites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42FED79-06DD-49A1-B4DD-384A919E7D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476" y="758533"/>
          <a:ext cx="10972800" cy="5242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25196022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46929068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9243223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0181507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Site Principal Investigator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9600" marR="49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Hospital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99600" marR="49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Location</a:t>
                      </a:r>
                      <a:endParaRPr kumimoji="0" lang="en-GB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00" marR="49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Patients Randomized 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99600" marR="498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0525752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Martin </a:t>
                      </a:r>
                      <a:r>
                        <a:rPr lang="en-US" sz="1400" dirty="0" err="1">
                          <a:solidFill>
                            <a:schemeClr val="bg2"/>
                          </a:solidFill>
                        </a:rPr>
                        <a:t>Hudec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Stredoslovensky</a:t>
                      </a: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Ustav</a:t>
                      </a: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Srdcovych</a:t>
                      </a: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 a </a:t>
                      </a:r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Cievnych</a:t>
                      </a: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Chorob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Banska</a:t>
                      </a: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Bystrica</a:t>
                      </a: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, Slovakia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209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51271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 err="1">
                          <a:solidFill>
                            <a:schemeClr val="bg2"/>
                          </a:solidFill>
                        </a:rPr>
                        <a:t>Kahar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 Abdul </a:t>
                      </a:r>
                      <a:r>
                        <a:rPr lang="en-US" sz="1400" dirty="0" err="1">
                          <a:solidFill>
                            <a:schemeClr val="bg2"/>
                          </a:solidFill>
                        </a:rPr>
                        <a:t>Ghapar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Hospital Serdang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Kajang</a:t>
                      </a: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 Selangor, Malaysia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153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26528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Ivo Petrov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Acibadem</a:t>
                      </a: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 City Clinic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Sofia, Bulgaria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>
                          <a:solidFill>
                            <a:schemeClr val="bg2"/>
                          </a:solidFill>
                        </a:rPr>
                        <a:t>109</a:t>
                      </a:r>
                      <a:endParaRPr lang="en-US" sz="1400" b="1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62434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Darren </a:t>
                      </a:r>
                      <a:r>
                        <a:rPr lang="en-US" sz="1400" dirty="0" err="1">
                          <a:solidFill>
                            <a:schemeClr val="bg2"/>
                          </a:solidFill>
                        </a:rPr>
                        <a:t>Mylotte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University Hospital Galway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Galway, Ireland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63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72571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Eduardo Pinar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>
                          <a:solidFill>
                            <a:schemeClr val="bg2"/>
                          </a:solidFill>
                        </a:rPr>
                        <a:t>Hospital Clínico Universitario Virgen de la Arrixaca</a:t>
                      </a:r>
                      <a:endParaRPr lang="en-US" sz="1400" b="1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El Palmar, Spain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57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77453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Raul Moreno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>
                          <a:solidFill>
                            <a:schemeClr val="bg2"/>
                          </a:solidFill>
                        </a:rPr>
                        <a:t>Hospital Universitario La Paz</a:t>
                      </a:r>
                      <a:endParaRPr lang="en-US" sz="1400" b="1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Madrid, Spain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54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22507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Franco </a:t>
                      </a:r>
                      <a:r>
                        <a:rPr lang="en-US" sz="1400" dirty="0" err="1">
                          <a:solidFill>
                            <a:schemeClr val="bg2"/>
                          </a:solidFill>
                        </a:rPr>
                        <a:t>Fabbiocchi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Centro </a:t>
                      </a:r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Cardiologico</a:t>
                      </a: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Monzino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Milan, Italy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53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0879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 err="1">
                          <a:solidFill>
                            <a:schemeClr val="bg2"/>
                          </a:solidFill>
                        </a:rPr>
                        <a:t>Sanjeevan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 Pasupati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Waikato Hospital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Hamilton, New Zealand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52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9919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Hyo Soo Kim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Seoul National University Hospital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Seoul, Korea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50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128288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Adel </a:t>
                      </a:r>
                      <a:r>
                        <a:rPr lang="en-US" sz="1400" dirty="0" err="1">
                          <a:solidFill>
                            <a:schemeClr val="bg2"/>
                          </a:solidFill>
                        </a:rPr>
                        <a:t>Aminian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fr-FR" sz="1400" kern="1200" dirty="0">
                          <a:solidFill>
                            <a:schemeClr val="bg2"/>
                          </a:solidFill>
                        </a:rPr>
                        <a:t>C.H.U. de Charleroi</a:t>
                      </a:r>
                      <a:endParaRPr lang="fr-F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Charleroi, Belgium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43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27305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Elvin Kedhi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Isala</a:t>
                      </a: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Ziekenhuis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Zwolle, Netherlands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42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0760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Charles Tie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St Andrew's Hospital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Adelaide, Australia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42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21812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Adrian </a:t>
                      </a:r>
                      <a:r>
                        <a:rPr lang="en-US" sz="1400" dirty="0" err="1">
                          <a:solidFill>
                            <a:schemeClr val="bg2"/>
                          </a:solidFill>
                        </a:rPr>
                        <a:t>Włodarczak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Miedziowe</a:t>
                      </a: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 Centrum </a:t>
                      </a:r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Zdrowia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kern="1200" dirty="0" err="1">
                          <a:solidFill>
                            <a:schemeClr val="bg2"/>
                          </a:solidFill>
                        </a:rPr>
                        <a:t>Lubin</a:t>
                      </a:r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, Poland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kern="1200" dirty="0">
                          <a:solidFill>
                            <a:schemeClr val="bg2"/>
                          </a:solidFill>
                        </a:rPr>
                        <a:t>42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957156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C2AA540-E2E7-4848-A972-21166FDD7965}"/>
              </a:ext>
            </a:extLst>
          </p:cNvPr>
          <p:cNvGrpSpPr/>
          <p:nvPr/>
        </p:nvGrpSpPr>
        <p:grpSpPr>
          <a:xfrm>
            <a:off x="9839106" y="1273944"/>
            <a:ext cx="411783" cy="4654355"/>
            <a:chOff x="9435990" y="1667626"/>
            <a:chExt cx="411783" cy="4654355"/>
          </a:xfrm>
        </p:grpSpPr>
        <p:pic>
          <p:nvPicPr>
            <p:cNvPr id="8" name="Picture 2" descr="Flag of Netherlands">
              <a:extLst>
                <a:ext uri="{FF2B5EF4-FFF2-40B4-BE49-F238E27FC236}">
                  <a16:creationId xmlns:a16="http://schemas.microsoft.com/office/drawing/2014/main" id="{69A36536-17A5-4DF3-88CC-F2CC72EE6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5990" y="5320853"/>
              <a:ext cx="411783" cy="274320"/>
            </a:xfrm>
            <a:prstGeom prst="rect">
              <a:avLst/>
            </a:prstGeom>
            <a:noFill/>
            <a:ln w="6350">
              <a:solidFill>
                <a:schemeClr val="accent4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Flag of Slovakia">
              <a:extLst>
                <a:ext uri="{FF2B5EF4-FFF2-40B4-BE49-F238E27FC236}">
                  <a16:creationId xmlns:a16="http://schemas.microsoft.com/office/drawing/2014/main" id="{BACD848D-0F91-479F-A321-2D7777552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5990" y="1667626"/>
              <a:ext cx="411783" cy="274320"/>
            </a:xfrm>
            <a:prstGeom prst="rect">
              <a:avLst/>
            </a:prstGeom>
            <a:noFill/>
            <a:ln w="6350">
              <a:solidFill>
                <a:schemeClr val="accent4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4C23ED-C2E3-489B-A6BD-8FDA37A7E265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36141" y="4976032"/>
              <a:ext cx="411480" cy="274320"/>
            </a:xfrm>
            <a:prstGeom prst="rect">
              <a:avLst/>
            </a:prstGeom>
            <a:ln w="6350">
              <a:solidFill>
                <a:schemeClr val="accent4">
                  <a:lumMod val="90000"/>
                </a:schemeClr>
              </a:solidFill>
            </a:ln>
          </p:spPr>
        </p:pic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5A4876C-F7C4-4F84-851E-BC75FA344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36141" y="2416886"/>
              <a:ext cx="411480" cy="246888"/>
            </a:xfrm>
            <a:prstGeom prst="rect">
              <a:avLst/>
            </a:prstGeom>
            <a:ln w="6350">
              <a:solidFill>
                <a:schemeClr val="accent4">
                  <a:lumMod val="90000"/>
                </a:schemeClr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8CF7F7-7493-4480-93E6-B11FBD37E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36141" y="2803424"/>
              <a:ext cx="411480" cy="205740"/>
            </a:xfrm>
            <a:prstGeom prst="rect">
              <a:avLst/>
            </a:prstGeom>
            <a:ln w="6350">
              <a:solidFill>
                <a:schemeClr val="accent4">
                  <a:lumMod val="90000"/>
                </a:schemeClr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676C5B-CE03-4D17-B0A3-115EFEE84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36141" y="3858609"/>
              <a:ext cx="411480" cy="274118"/>
            </a:xfrm>
            <a:prstGeom prst="rect">
              <a:avLst/>
            </a:prstGeom>
            <a:ln w="6350">
              <a:solidFill>
                <a:schemeClr val="accent4">
                  <a:lumMod val="90000"/>
                </a:schemeClr>
              </a:solidFill>
            </a:ln>
          </p:spPr>
        </p:pic>
        <p:pic>
          <p:nvPicPr>
            <p:cNvPr id="14" name="Picture 13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3A376E4D-0E68-4A17-9844-9F2425377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36141" y="2063039"/>
              <a:ext cx="411480" cy="205740"/>
            </a:xfrm>
            <a:prstGeom prst="rect">
              <a:avLst/>
            </a:prstGeom>
            <a:ln w="6350">
              <a:solidFill>
                <a:schemeClr val="accent4">
                  <a:lumMod val="90000"/>
                </a:schemeClr>
              </a:solidFill>
            </a:ln>
          </p:spPr>
        </p:pic>
        <p:pic>
          <p:nvPicPr>
            <p:cNvPr id="15" name="Picture 1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997DF03-E3B3-4285-BEEC-01E5A81C0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36141" y="4257397"/>
              <a:ext cx="411480" cy="205740"/>
            </a:xfrm>
            <a:prstGeom prst="rect">
              <a:avLst/>
            </a:prstGeom>
            <a:ln w="6350">
              <a:solidFill>
                <a:schemeClr val="accent4">
                  <a:lumMod val="90000"/>
                </a:schemeClr>
              </a:solidFill>
            </a:ln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9EDBD7EB-3CD7-487A-A259-15D1C4C7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436141" y="6064806"/>
              <a:ext cx="411480" cy="257175"/>
            </a:xfrm>
            <a:prstGeom prst="rect">
              <a:avLst/>
            </a:prstGeom>
            <a:ln w="6350">
              <a:solidFill>
                <a:schemeClr val="accent4">
                  <a:lumMod val="90000"/>
                </a:schemeClr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B9E065-4EDD-42D8-B2CD-7D685787A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436141" y="4591654"/>
              <a:ext cx="411480" cy="274118"/>
            </a:xfrm>
            <a:prstGeom prst="rect">
              <a:avLst/>
            </a:prstGeom>
            <a:ln w="6350">
              <a:solidFill>
                <a:schemeClr val="accent4">
                  <a:lumMod val="90000"/>
                </a:schemeClr>
              </a:solidFill>
            </a:ln>
          </p:spPr>
        </p:pic>
        <p:pic>
          <p:nvPicPr>
            <p:cNvPr id="18" name="Picture 17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E6A686EB-57C7-4ECB-9C40-9DD44AC72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436141" y="3497084"/>
              <a:ext cx="411480" cy="274723"/>
            </a:xfrm>
            <a:prstGeom prst="rect">
              <a:avLst/>
            </a:prstGeom>
            <a:ln w="6350">
              <a:solidFill>
                <a:schemeClr val="accent4">
                  <a:lumMod val="90000"/>
                </a:schemeClr>
              </a:solidFill>
            </a:ln>
          </p:spPr>
        </p:pic>
        <p:pic>
          <p:nvPicPr>
            <p:cNvPr id="19" name="Picture 18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F32F81AB-95AC-4B85-BE10-22F35D378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436141" y="3124309"/>
              <a:ext cx="411480" cy="274723"/>
            </a:xfrm>
            <a:prstGeom prst="rect">
              <a:avLst/>
            </a:prstGeom>
            <a:ln w="6350">
              <a:solidFill>
                <a:schemeClr val="accent4">
                  <a:lumMod val="9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2FA9D51-5383-419B-B36F-A3EA70962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36293" y="5723704"/>
              <a:ext cx="411480" cy="205740"/>
            </a:xfrm>
            <a:prstGeom prst="rect">
              <a:avLst/>
            </a:prstGeom>
            <a:ln w="6350">
              <a:solidFill>
                <a:schemeClr val="accent4">
                  <a:lumMod val="9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2392891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36C9-3217-4707-A982-D3F922D7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155448"/>
            <a:ext cx="10358967" cy="755651"/>
          </a:xfrm>
        </p:spPr>
        <p:txBody>
          <a:bodyPr/>
          <a:lstStyle/>
          <a:p>
            <a:r>
              <a:rPr lang="en-US" dirty="0"/>
              <a:t>Patient Flowchart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7F45AD-CB78-4299-946F-AE9041C31A0C}"/>
              </a:ext>
            </a:extLst>
          </p:cNvPr>
          <p:cNvCxnSpPr>
            <a:cxnSpLocks/>
            <a:stCxn id="25" idx="2"/>
            <a:endCxn id="30" idx="0"/>
          </p:cNvCxnSpPr>
          <p:nvPr/>
        </p:nvCxnSpPr>
        <p:spPr>
          <a:xfrm>
            <a:off x="9362240" y="2676796"/>
            <a:ext cx="0" cy="2434299"/>
          </a:xfrm>
          <a:prstGeom prst="straightConnector1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round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44C895-7E12-439D-9C8A-084D3B3FE936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>
            <a:off x="2901506" y="2676796"/>
            <a:ext cx="1483" cy="24293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1252178-5BE6-4D5F-BF40-2AD2EA94320F}"/>
              </a:ext>
            </a:extLst>
          </p:cNvPr>
          <p:cNvSpPr/>
          <p:nvPr/>
        </p:nvSpPr>
        <p:spPr>
          <a:xfrm>
            <a:off x="7442000" y="1853836"/>
            <a:ext cx="3840480" cy="822960"/>
          </a:xfrm>
          <a:prstGeom prst="roundRect">
            <a:avLst/>
          </a:prstGeom>
          <a:solidFill>
            <a:srgbClr val="C0000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BioFreedom DCS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N=993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ITT Population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624F046-4166-453C-87F4-679341615DA8}"/>
              </a:ext>
            </a:extLst>
          </p:cNvPr>
          <p:cNvSpPr/>
          <p:nvPr/>
        </p:nvSpPr>
        <p:spPr>
          <a:xfrm>
            <a:off x="981266" y="1853836"/>
            <a:ext cx="3840480" cy="822960"/>
          </a:xfrm>
          <a:prstGeom prst="roundRect">
            <a:avLst/>
          </a:prstGeom>
          <a:solidFill>
            <a:srgbClr val="002060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Resolute Onyx ZES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N=1003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ITT Population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4072DDE5-C9A9-4869-AE6A-ACBB5F1B7DDE}"/>
              </a:ext>
            </a:extLst>
          </p:cNvPr>
          <p:cNvSpPr txBox="1">
            <a:spLocks/>
          </p:cNvSpPr>
          <p:nvPr/>
        </p:nvSpPr>
        <p:spPr>
          <a:xfrm>
            <a:off x="981265" y="4356710"/>
            <a:ext cx="1569381" cy="50451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0" tIns="27432" rIns="0" bIns="0" rtlCol="0" anchor="ctr" anchorCtr="0">
            <a:noAutofit/>
          </a:bodyPr>
          <a:lstStyle>
            <a:defPPr>
              <a:defRPr lang="en-US"/>
            </a:defPPr>
            <a:lvl1pPr indent="0" defTabSz="342772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None/>
              <a:defRPr sz="1200">
                <a:solidFill>
                  <a:schemeClr val="tx1"/>
                </a:solidFill>
              </a:defRPr>
            </a:lvl1pPr>
            <a:lvl2pPr marL="283754" indent="-142869" defTabSz="342772">
              <a:lnSpc>
                <a:spcPts val="1375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250"/>
            </a:lvl2pPr>
            <a:lvl3pPr marL="428608" indent="-142869" defTabSz="342772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 baseline="0"/>
            </a:lvl3pPr>
            <a:lvl4pPr marL="571477" indent="-142869" defTabSz="342772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/>
            </a:lvl4pPr>
            <a:lvl5pPr marL="715339" indent="-141878" defTabSz="342772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baseline="0"/>
            </a:lvl5pPr>
            <a:lvl6pPr marL="856224" indent="-140885" defTabSz="342772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/>
            </a:lvl6pPr>
            <a:lvl7pPr marL="998101" indent="-141878" defTabSz="342772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/>
            </a:lvl7pPr>
            <a:lvl8pPr marL="2570790" indent="-171386" defTabSz="342772">
              <a:spcBef>
                <a:spcPct val="20000"/>
              </a:spcBef>
              <a:buFont typeface="Arial"/>
              <a:buChar char="•"/>
              <a:defRPr sz="1500"/>
            </a:lvl8pPr>
            <a:lvl9pPr marL="2913563" indent="-171386" defTabSz="342772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marL="91440" marR="0" lvl="0" indent="0" defTabSz="342772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12 withdrawal</a:t>
            </a:r>
          </a:p>
          <a:p>
            <a:pPr marL="91440" marR="0" lvl="0" indent="0" defTabSz="342772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3 visit not done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B84B4D88-31AF-48D0-9BB9-61D6BC8A3BA1}"/>
              </a:ext>
            </a:extLst>
          </p:cNvPr>
          <p:cNvSpPr txBox="1">
            <a:spLocks/>
          </p:cNvSpPr>
          <p:nvPr/>
        </p:nvSpPr>
        <p:spPr>
          <a:xfrm>
            <a:off x="9709712" y="4351284"/>
            <a:ext cx="1572768" cy="50993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0" tIns="27432" rIns="0" bIns="0" rtlCol="0" anchor="ctr" anchorCtr="0">
            <a:noAutofit/>
          </a:bodyPr>
          <a:lstStyle>
            <a:defPPr>
              <a:defRPr lang="en-US"/>
            </a:defPPr>
            <a:lvl1pPr indent="0" defTabSz="342772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None/>
              <a:defRPr sz="1200">
                <a:solidFill>
                  <a:schemeClr val="tx1"/>
                </a:solidFill>
              </a:defRPr>
            </a:lvl1pPr>
            <a:lvl2pPr marL="283754" indent="-142869" defTabSz="342772">
              <a:lnSpc>
                <a:spcPts val="1375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250"/>
            </a:lvl2pPr>
            <a:lvl3pPr marL="428608" indent="-142869" defTabSz="342772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 baseline="0"/>
            </a:lvl3pPr>
            <a:lvl4pPr marL="571477" indent="-142869" defTabSz="342772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/>
            </a:lvl4pPr>
            <a:lvl5pPr marL="715339" indent="-141878" defTabSz="342772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baseline="0"/>
            </a:lvl5pPr>
            <a:lvl6pPr marL="856224" indent="-140885" defTabSz="342772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/>
            </a:lvl6pPr>
            <a:lvl7pPr marL="998101" indent="-141878" defTabSz="342772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/>
            </a:lvl7pPr>
            <a:lvl8pPr marL="2570790" indent="-171386" defTabSz="342772">
              <a:spcBef>
                <a:spcPct val="20000"/>
              </a:spcBef>
              <a:buFont typeface="Arial"/>
              <a:buChar char="•"/>
              <a:defRPr sz="1500"/>
            </a:lvl8pPr>
            <a:lvl9pPr marL="2913563" indent="-171386" defTabSz="342772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marL="91440" marR="0" lvl="0" indent="0" defTabSz="342772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19 withdrawal</a:t>
            </a:r>
          </a:p>
          <a:p>
            <a:pPr marL="91440" marR="0" lvl="0" indent="0" defTabSz="342772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5 visit not done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EF40CA1-CC26-4DD4-BD53-91B84AB3939C}"/>
              </a:ext>
            </a:extLst>
          </p:cNvPr>
          <p:cNvSpPr txBox="1">
            <a:spLocks/>
          </p:cNvSpPr>
          <p:nvPr/>
        </p:nvSpPr>
        <p:spPr>
          <a:xfrm>
            <a:off x="982749" y="5106146"/>
            <a:ext cx="3840480" cy="64008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27432" rIns="0" bIns="0" rtlCol="0" anchor="ctr" anchorCtr="0">
            <a:noAutofit/>
          </a:bodyPr>
          <a:lstStyle>
            <a:lvl1pPr marL="142869" indent="-142869" algn="l" defTabSz="342772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3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3754" indent="-142869" algn="l" defTabSz="342772" rtl="0" eaLnBrk="1" latinLnBrk="0" hangingPunct="1">
              <a:lnSpc>
                <a:spcPts val="1375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2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8608" indent="-142869" algn="l" defTabSz="342772" rtl="0" eaLnBrk="1" latinLnBrk="0" hangingPunct="1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1477" indent="-142869" algn="l" defTabSz="342772" rtl="0" eaLnBrk="1" latinLnBrk="0" hangingPunct="1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15339" indent="-141878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56224" indent="-140885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98101" indent="-141878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0790" indent="-171386" algn="l" defTabSz="34277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3563" indent="-171386" algn="l" defTabSz="34277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1-Year Follow-up Analysis</a:t>
            </a:r>
          </a:p>
          <a:p>
            <a:pPr marL="0" marR="0" lvl="0" indent="0" algn="ctr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n=988 (98.5%)</a:t>
            </a:r>
          </a:p>
          <a:p>
            <a:pPr marL="0" marR="0" lvl="0" indent="0" algn="ctr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1B4D1E29-4CF7-4C5B-9B5F-EDD4FD74FB35}"/>
              </a:ext>
            </a:extLst>
          </p:cNvPr>
          <p:cNvSpPr txBox="1">
            <a:spLocks/>
          </p:cNvSpPr>
          <p:nvPr/>
        </p:nvSpPr>
        <p:spPr>
          <a:xfrm>
            <a:off x="7442000" y="5111095"/>
            <a:ext cx="3840480" cy="64008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27432" rIns="0" bIns="0" rtlCol="0" anchor="ctr" anchorCtr="0">
            <a:noAutofit/>
          </a:bodyPr>
          <a:lstStyle>
            <a:lvl1pPr marL="142869" indent="-142869" algn="l" defTabSz="342772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3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3754" indent="-142869" algn="l" defTabSz="342772" rtl="0" eaLnBrk="1" latinLnBrk="0" hangingPunct="1">
              <a:lnSpc>
                <a:spcPts val="1375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2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8608" indent="-142869" algn="l" defTabSz="342772" rtl="0" eaLnBrk="1" latinLnBrk="0" hangingPunct="1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1477" indent="-142869" algn="l" defTabSz="342772" rtl="0" eaLnBrk="1" latinLnBrk="0" hangingPunct="1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15339" indent="-141878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56224" indent="-140885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98101" indent="-141878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0790" indent="-171386" algn="l" defTabSz="34277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3563" indent="-171386" algn="l" defTabSz="34277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1-Year Follow-up Analysis</a:t>
            </a:r>
          </a:p>
          <a:p>
            <a:pPr marL="0" marR="0" lvl="0" indent="0" algn="ctr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n=969 (97.6%)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C45DA51B-C144-4DFC-A615-887910860174}"/>
              </a:ext>
            </a:extLst>
          </p:cNvPr>
          <p:cNvSpPr txBox="1">
            <a:spLocks/>
          </p:cNvSpPr>
          <p:nvPr/>
        </p:nvSpPr>
        <p:spPr>
          <a:xfrm>
            <a:off x="4523898" y="1105625"/>
            <a:ext cx="3144204" cy="640080"/>
          </a:xfrm>
          <a:prstGeom prst="roundRect">
            <a:avLst/>
          </a:prstGeom>
          <a:solidFill>
            <a:srgbClr val="EEECE1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marL="142869" indent="-142869" algn="l" defTabSz="342772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3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3754" indent="-142869" algn="l" defTabSz="342772" rtl="0" eaLnBrk="1" latinLnBrk="0" hangingPunct="1">
              <a:lnSpc>
                <a:spcPts val="1375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2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8608" indent="-142869" algn="l" defTabSz="342772" rtl="0" eaLnBrk="1" latinLnBrk="0" hangingPunct="1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1477" indent="-142869" algn="l" defTabSz="342772" rtl="0" eaLnBrk="1" latinLnBrk="0" hangingPunct="1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15339" indent="-141878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56224" indent="-140885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98101" indent="-141878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0790" indent="-171386" algn="l" defTabSz="34277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3563" indent="-171386" algn="l" defTabSz="34277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Randomized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N=1996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2E06CB-7A44-4FF5-861C-B353D24E16F4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2550646" y="4608965"/>
            <a:ext cx="335520" cy="0"/>
          </a:xfrm>
          <a:prstGeom prst="straightConnector1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round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BC751F-476C-4A20-A02E-C021DC02A8C6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9359744" y="4606252"/>
            <a:ext cx="349968" cy="0"/>
          </a:xfrm>
          <a:prstGeom prst="straightConnector1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round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D521BA9-E4B4-4E34-BBBE-49F83A6157E2}"/>
              </a:ext>
            </a:extLst>
          </p:cNvPr>
          <p:cNvCxnSpPr>
            <a:cxnSpLocks/>
            <a:stCxn id="26" idx="3"/>
            <a:endCxn id="25" idx="1"/>
          </p:cNvCxnSpPr>
          <p:nvPr/>
        </p:nvCxnSpPr>
        <p:spPr>
          <a:xfrm>
            <a:off x="4821746" y="2265316"/>
            <a:ext cx="262025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E8768C5-AC12-41E5-ADCA-68459335996C}"/>
              </a:ext>
            </a:extLst>
          </p:cNvPr>
          <p:cNvCxnSpPr>
            <a:stCxn id="31" idx="2"/>
          </p:cNvCxnSpPr>
          <p:nvPr/>
        </p:nvCxnSpPr>
        <p:spPr>
          <a:xfrm>
            <a:off x="6096000" y="1745705"/>
            <a:ext cx="0" cy="53722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C2BECF34-2612-47CB-8F81-496F9F8226C3}"/>
              </a:ext>
            </a:extLst>
          </p:cNvPr>
          <p:cNvSpPr txBox="1">
            <a:spLocks/>
          </p:cNvSpPr>
          <p:nvPr/>
        </p:nvSpPr>
        <p:spPr>
          <a:xfrm>
            <a:off x="981266" y="2907733"/>
            <a:ext cx="3840480" cy="125626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0" tIns="0" rIns="0" bIns="0" rtlCol="0" anchor="ctr" anchorCtr="0">
            <a:noAutofit/>
          </a:bodyPr>
          <a:lstStyle>
            <a:lvl1pPr marL="142869" indent="-142869" algn="l" defTabSz="342772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3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3754" indent="-142869" algn="l" defTabSz="342772" rtl="0" eaLnBrk="1" latinLnBrk="0" hangingPunct="1">
              <a:lnSpc>
                <a:spcPts val="1375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2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8608" indent="-142869" algn="l" defTabSz="342772" rtl="0" eaLnBrk="1" latinLnBrk="0" hangingPunct="1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1477" indent="-142869" algn="l" defTabSz="342772" rtl="0" eaLnBrk="1" latinLnBrk="0" hangingPunct="1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15339" indent="-141878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56224" indent="-140885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98101" indent="-141878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0790" indent="-171386" algn="l" defTabSz="34277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3563" indent="-171386" algn="l" defTabSz="34277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111125" algn="l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979 Implanted ZES only</a:t>
            </a:r>
          </a:p>
          <a:p>
            <a:pPr marL="0" marR="0" lvl="0" indent="111125" algn="l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2 Cross-over to implanted DCS only</a:t>
            </a:r>
          </a:p>
          <a:p>
            <a:pPr marL="0" marR="0" lvl="0" indent="111125" algn="l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7 Implanted non-study stent </a:t>
            </a:r>
          </a:p>
          <a:p>
            <a:pPr marL="0" marR="0" lvl="0" indent="111125" algn="l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</a:rPr>
              <a:t>  15 No procedure or stent implanted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D17D502C-9A39-425F-B720-A1E844EF5028}"/>
              </a:ext>
            </a:extLst>
          </p:cNvPr>
          <p:cNvSpPr txBox="1">
            <a:spLocks/>
          </p:cNvSpPr>
          <p:nvPr/>
        </p:nvSpPr>
        <p:spPr>
          <a:xfrm>
            <a:off x="7442000" y="2894968"/>
            <a:ext cx="3840480" cy="126661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0" tIns="0" rIns="0" bIns="0" rtlCol="0" anchor="ctr" anchorCtr="0">
            <a:noAutofit/>
          </a:bodyPr>
          <a:lstStyle>
            <a:lvl1pPr marL="142869" indent="-142869" algn="l" defTabSz="342772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3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3754" indent="-142869" algn="l" defTabSz="342772" rtl="0" eaLnBrk="1" latinLnBrk="0" hangingPunct="1">
              <a:lnSpc>
                <a:spcPts val="1375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2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8608" indent="-142869" algn="l" defTabSz="342772" rtl="0" eaLnBrk="1" latinLnBrk="0" hangingPunct="1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1477" indent="-142869" algn="l" defTabSz="342772" rtl="0" eaLnBrk="1" latinLnBrk="0" hangingPunct="1">
              <a:lnSpc>
                <a:spcPts val="1250"/>
              </a:lnSpc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15339" indent="-141878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56224" indent="-140885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98101" indent="-141878" algn="l" defTabSz="342772" rtl="0" eaLnBrk="1" latinLnBrk="0" hangingPunct="1">
              <a:lnSpc>
                <a:spcPts val="1125"/>
              </a:lnSpc>
              <a:spcBef>
                <a:spcPts val="0"/>
              </a:spcBef>
              <a:spcAft>
                <a:spcPts val="500"/>
              </a:spcAft>
              <a:buFont typeface="Lucida Grande"/>
              <a:buChar char="-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0790" indent="-171386" algn="l" defTabSz="34277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3563" indent="-171386" algn="l" defTabSz="34277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932 Implanted DCS only </a:t>
            </a:r>
          </a:p>
          <a:p>
            <a:pPr marL="463550" marR="0" lvl="0" indent="-463550" algn="l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40 Cross-over to implanted ZES only</a:t>
            </a:r>
          </a:p>
          <a:p>
            <a:pPr marL="519113" marR="0" lvl="0" indent="-519113" algn="l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Implanted DCS, ZES and/or non-study stent</a:t>
            </a:r>
          </a:p>
          <a:p>
            <a:pPr marL="463550" marR="0" lvl="0" indent="-463550" algn="l" defTabSz="34277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14 No procedure or stent implanted</a:t>
            </a:r>
          </a:p>
        </p:txBody>
      </p:sp>
    </p:spTree>
    <p:extLst>
      <p:ext uri="{BB962C8B-B14F-4D97-AF65-F5344CB8AC3E}">
        <p14:creationId xmlns:p14="http://schemas.microsoft.com/office/powerpoint/2010/main" val="428589562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803D-2D20-4AAC-BD99-B43F740C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4370C24E-C0B7-475A-B732-1B52DD918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984155"/>
              </p:ext>
            </p:extLst>
          </p:nvPr>
        </p:nvGraphicFramePr>
        <p:xfrm>
          <a:off x="1804471" y="899256"/>
          <a:ext cx="8583058" cy="528523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096658">
                  <a:extLst>
                    <a:ext uri="{9D8B030D-6E8A-4147-A177-3AD203B41FA5}">
                      <a16:colId xmlns:a16="http://schemas.microsoft.com/office/drawing/2014/main" val="61167308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906489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2853551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% or mean ± SD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Resolute Onyx </a:t>
                      </a:r>
                    </a:p>
                    <a:p>
                      <a:pPr algn="ctr"/>
                      <a:r>
                        <a:rPr lang="en-US" sz="1400" dirty="0"/>
                        <a:t>(N=1003)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BioFreedom </a:t>
                      </a:r>
                    </a:p>
                    <a:p>
                      <a:pPr algn="ctr"/>
                      <a:r>
                        <a:rPr lang="en-US" sz="1400" dirty="0"/>
                        <a:t>(N=993)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57534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Age 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yrs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74.0 ± 9.5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74.1 ± 9.8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224869619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Female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32.5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34.2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318600317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Diabetes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38.7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38.5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276755903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</a:rPr>
                        <a:t>Hypertension 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79.4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81.3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91377091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</a:rPr>
                        <a:t>Hyperlipidemia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64.1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62.3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94350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</a:rPr>
                        <a:t>Previous MI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26.3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25.1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434546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</a:rPr>
                        <a:t>Previous revascularization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31.3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29.8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104099254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</a:rPr>
                        <a:t>Atrial fibrillation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32.7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31.8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36932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Silent ischemia</a:t>
                      </a:r>
                    </a:p>
                  </a:txBody>
                  <a:tcPr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9.1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11.0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025020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Chronic coronary syndrome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38.1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38.6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421592669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Acute coronary syndrome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52.8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50.4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100294975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STEMI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6.2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5.1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193376901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Non-STEMI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27.1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27.0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316593967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Unstable angina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19.5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</a:rPr>
                        <a:t>18.3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849212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245D948-272A-43D2-8807-56C7772FC9BA}"/>
              </a:ext>
            </a:extLst>
          </p:cNvPr>
          <p:cNvSpPr/>
          <p:nvPr/>
        </p:nvSpPr>
        <p:spPr bwMode="auto">
          <a:xfrm>
            <a:off x="1791776" y="2105349"/>
            <a:ext cx="8583058" cy="341194"/>
          </a:xfrm>
          <a:prstGeom prst="rect">
            <a:avLst/>
          </a:prstGeom>
          <a:noFill/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90A11-E708-49D9-90D8-3203DCA881A9}"/>
              </a:ext>
            </a:extLst>
          </p:cNvPr>
          <p:cNvSpPr/>
          <p:nvPr/>
        </p:nvSpPr>
        <p:spPr bwMode="auto">
          <a:xfrm>
            <a:off x="1791776" y="4808428"/>
            <a:ext cx="8583058" cy="341194"/>
          </a:xfrm>
          <a:prstGeom prst="rect">
            <a:avLst/>
          </a:prstGeom>
          <a:noFill/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3D137B-ADE4-415D-BC9A-58CC2FCD8880}"/>
              </a:ext>
            </a:extLst>
          </p:cNvPr>
          <p:cNvSpPr/>
          <p:nvPr/>
        </p:nvSpPr>
        <p:spPr bwMode="auto">
          <a:xfrm>
            <a:off x="1791776" y="1438590"/>
            <a:ext cx="8583058" cy="341194"/>
          </a:xfrm>
          <a:prstGeom prst="rect">
            <a:avLst/>
          </a:prstGeom>
          <a:noFill/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7748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A693-B67C-4972-8960-6B9C75E4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155448"/>
            <a:ext cx="10358967" cy="755651"/>
          </a:xfrm>
        </p:spPr>
        <p:txBody>
          <a:bodyPr/>
          <a:lstStyle/>
          <a:p>
            <a:r>
              <a:rPr lang="en-US" dirty="0"/>
              <a:t>HBR Inclusion Criteria (Mean 1.6 Criteria / Pt)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DB665E36-B208-4513-9A79-C7BDD232F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596295"/>
              </p:ext>
            </p:extLst>
          </p:nvPr>
        </p:nvGraphicFramePr>
        <p:xfrm>
          <a:off x="663826" y="970562"/>
          <a:ext cx="10864349" cy="523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C7E8F4-87FB-43E5-B40A-2ACDA7EBACF6}"/>
              </a:ext>
            </a:extLst>
          </p:cNvPr>
          <p:cNvSpPr txBox="1"/>
          <p:nvPr/>
        </p:nvSpPr>
        <p:spPr>
          <a:xfrm>
            <a:off x="4863324" y="5903714"/>
            <a:ext cx="245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</a:rPr>
              <a:t>Patients meeting criteria (%)</a:t>
            </a:r>
          </a:p>
        </p:txBody>
      </p:sp>
    </p:spTree>
    <p:extLst>
      <p:ext uri="{BB962C8B-B14F-4D97-AF65-F5344CB8AC3E}">
        <p14:creationId xmlns:p14="http://schemas.microsoft.com/office/powerpoint/2010/main" val="3710718354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803D-2D20-4AAC-BD99-B43F740C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118999"/>
            <a:ext cx="10358967" cy="755651"/>
          </a:xfrm>
        </p:spPr>
        <p:txBody>
          <a:bodyPr/>
          <a:lstStyle/>
          <a:p>
            <a:r>
              <a:rPr lang="en-US" dirty="0"/>
              <a:t>Lesion Characteristics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4370C24E-C0B7-475A-B732-1B52DD918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25135"/>
              </p:ext>
            </p:extLst>
          </p:nvPr>
        </p:nvGraphicFramePr>
        <p:xfrm>
          <a:off x="1054223" y="831540"/>
          <a:ext cx="10083555" cy="528523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913193">
                  <a:extLst>
                    <a:ext uri="{9D8B030D-6E8A-4147-A177-3AD203B41FA5}">
                      <a16:colId xmlns:a16="http://schemas.microsoft.com/office/drawing/2014/main" val="611673083"/>
                    </a:ext>
                  </a:extLst>
                </a:gridCol>
                <a:gridCol w="2446638">
                  <a:extLst>
                    <a:ext uri="{9D8B030D-6E8A-4147-A177-3AD203B41FA5}">
                      <a16:colId xmlns:a16="http://schemas.microsoft.com/office/drawing/2014/main" val="1390648945"/>
                    </a:ext>
                  </a:extLst>
                </a:gridCol>
                <a:gridCol w="2443564">
                  <a:extLst>
                    <a:ext uri="{9D8B030D-6E8A-4147-A177-3AD203B41FA5}">
                      <a16:colId xmlns:a16="http://schemas.microsoft.com/office/drawing/2014/main" val="262853551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67784387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% or mean ± SD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Resolute Onyx </a:t>
                      </a:r>
                    </a:p>
                    <a:p>
                      <a:pPr algn="ctr"/>
                      <a:r>
                        <a:rPr lang="en-US" sz="1400" dirty="0"/>
                        <a:t>(N=1003)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BioFreedom </a:t>
                      </a:r>
                    </a:p>
                    <a:p>
                      <a:pPr algn="ctr"/>
                      <a:r>
                        <a:rPr lang="en-US" sz="1400" dirty="0"/>
                        <a:t>(N=993)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+mn-lt"/>
                        </a:rPr>
                        <a:t>P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-value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57534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Radial access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75.0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75.1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67611546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Staged procedure (performed)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401617977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>
                        <a:lnSpc>
                          <a:spcPct val="90000"/>
                        </a:lnSpc>
                      </a:pPr>
                      <a:r>
                        <a:rPr lang="en-US" sz="1600" b="1" i="1" kern="12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Lesion location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18600317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7432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LAD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55.2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59.0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56775794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7432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LCX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25.9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26.1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76755903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7432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RCA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34.5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31.6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91377091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7432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Left main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764907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7432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Bypass graft</a:t>
                      </a:r>
                    </a:p>
                  </a:txBody>
                  <a:tcPr marL="25400" marR="254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25400" marR="254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25400" marR="254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25400" marR="254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94350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Bifurcation</a:t>
                      </a:r>
                    </a:p>
                  </a:txBody>
                  <a:tcPr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15.2</a:t>
                      </a:r>
                    </a:p>
                  </a:txBody>
                  <a:tcPr marL="25400" marR="254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16.8</a:t>
                      </a:r>
                    </a:p>
                  </a:txBody>
                  <a:tcPr marL="25400" marR="254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</a:p>
                  </a:txBody>
                  <a:tcPr marL="25400" marR="254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434546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Moderate/severe calcification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46.4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48.5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54272283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B2/C lesion class</a:t>
                      </a:r>
                    </a:p>
                  </a:txBody>
                  <a:tcPr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79.7</a:t>
                      </a:r>
                    </a:p>
                  </a:txBody>
                  <a:tcPr marL="25400" marR="254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79.9</a:t>
                      </a:r>
                    </a:p>
                  </a:txBody>
                  <a:tcPr marL="25400" marR="254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</a:p>
                  </a:txBody>
                  <a:tcPr marL="25400" marR="254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36932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Number of treated lesions per patient</a:t>
                      </a:r>
                    </a:p>
                  </a:txBody>
                  <a:tcPr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1.3 ± 0.6</a:t>
                      </a:r>
                    </a:p>
                  </a:txBody>
                  <a:tcPr marL="25400" marR="254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1.3 ± 0.6</a:t>
                      </a:r>
                    </a:p>
                  </a:txBody>
                  <a:tcPr marL="25400" marR="254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25400" marR="254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3376901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Number of stents per patient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1.7 ± 1.0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1.7 ± 1.0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16593967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stent length per patient (mm)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37.9 ± 25.2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37.3 ± 25.0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8492122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3198069-CA33-4EB7-B056-B9166DB38E2A}"/>
              </a:ext>
            </a:extLst>
          </p:cNvPr>
          <p:cNvSpPr/>
          <p:nvPr/>
        </p:nvSpPr>
        <p:spPr bwMode="auto">
          <a:xfrm>
            <a:off x="1054223" y="4757910"/>
            <a:ext cx="10083554" cy="341194"/>
          </a:xfrm>
          <a:prstGeom prst="rect">
            <a:avLst/>
          </a:prstGeom>
          <a:noFill/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0E7225-FB72-47AA-B9BC-B6CAD1401626}"/>
              </a:ext>
            </a:extLst>
          </p:cNvPr>
          <p:cNvSpPr/>
          <p:nvPr/>
        </p:nvSpPr>
        <p:spPr bwMode="auto">
          <a:xfrm>
            <a:off x="1054223" y="5775578"/>
            <a:ext cx="10083554" cy="341194"/>
          </a:xfrm>
          <a:prstGeom prst="rect">
            <a:avLst/>
          </a:prstGeom>
          <a:noFill/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60075A-5EC8-4C11-AE36-4CE7A15A9DDC}"/>
              </a:ext>
            </a:extLst>
          </p:cNvPr>
          <p:cNvSpPr/>
          <p:nvPr/>
        </p:nvSpPr>
        <p:spPr bwMode="auto">
          <a:xfrm>
            <a:off x="1049992" y="1694728"/>
            <a:ext cx="10083554" cy="341194"/>
          </a:xfrm>
          <a:prstGeom prst="rect">
            <a:avLst/>
          </a:prstGeom>
          <a:noFill/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798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803D-2D20-4AAC-BD99-B43F740C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155448"/>
            <a:ext cx="10358967" cy="755651"/>
          </a:xfrm>
        </p:spPr>
        <p:txBody>
          <a:bodyPr/>
          <a:lstStyle/>
          <a:p>
            <a:r>
              <a:rPr lang="en-US" dirty="0"/>
              <a:t>Procedural Characteristics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498AF54-85C0-44CB-A31C-1F829C5EC366}"/>
              </a:ext>
            </a:extLst>
          </p:cNvPr>
          <p:cNvSpPr txBox="1">
            <a:spLocks/>
          </p:cNvSpPr>
          <p:nvPr/>
        </p:nvSpPr>
        <p:spPr>
          <a:xfrm>
            <a:off x="2159851" y="6348857"/>
            <a:ext cx="8106151" cy="458574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3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800" b="1">
                <a:solidFill>
                  <a:srgbClr val="053763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rgbClr val="053763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rgbClr val="053763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rgbClr val="053763"/>
                </a:solidFill>
                <a:latin typeface="+mn-lt"/>
              </a:defRPr>
            </a:lvl5pPr>
            <a:lvl6pPr marL="2514537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" kern="0" baseline="30000" dirty="0">
                <a:solidFill>
                  <a:schemeClr val="tx1"/>
                </a:solidFill>
              </a:rPr>
              <a:t>1 </a:t>
            </a:r>
            <a:r>
              <a:rPr lang="en-US" sz="800" kern="0" dirty="0">
                <a:solidFill>
                  <a:schemeClr val="tx1"/>
                </a:solidFill>
              </a:rPr>
              <a:t>The attainment of &lt;30% residual stenosis by QCA (or &lt;20% by visual assessment) and TIMI flow 3 after the procedure, using any percutaneous method.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" kern="0" baseline="30000" dirty="0">
                <a:solidFill>
                  <a:schemeClr val="tx1"/>
                </a:solidFill>
              </a:rPr>
              <a:t>2 </a:t>
            </a:r>
            <a:r>
              <a:rPr lang="en-US" sz="800" kern="0" dirty="0">
                <a:solidFill>
                  <a:schemeClr val="tx1"/>
                </a:solidFill>
              </a:rPr>
              <a:t>The attainment of &lt;30% residual stenosis by QCA (or &lt;20% by visual assessment) and TIMI flow 3 after the procedure, using the assigned device only.   </a:t>
            </a:r>
          </a:p>
          <a:p>
            <a:pPr marL="58738" indent="-58738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" kern="0" baseline="30000" dirty="0">
                <a:solidFill>
                  <a:schemeClr val="tx1"/>
                </a:solidFill>
              </a:rPr>
              <a:t>3 </a:t>
            </a:r>
            <a:r>
              <a:rPr lang="en-US" sz="800" kern="0" dirty="0">
                <a:solidFill>
                  <a:schemeClr val="tx1"/>
                </a:solidFill>
              </a:rPr>
              <a:t>The attainment of &lt;30% residual stenosis by QCA (or &lt;20% by visual assessment) and TIMI flow 3 after the procedure, using any percutaneous method without the occurrence of MACE during the hospital stay.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982AB6CD-27F1-4FFE-B322-B9C295969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418044"/>
              </p:ext>
            </p:extLst>
          </p:nvPr>
        </p:nvGraphicFramePr>
        <p:xfrm>
          <a:off x="926433" y="944275"/>
          <a:ext cx="10339135" cy="51196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93848">
                  <a:extLst>
                    <a:ext uri="{9D8B030D-6E8A-4147-A177-3AD203B41FA5}">
                      <a16:colId xmlns:a16="http://schemas.microsoft.com/office/drawing/2014/main" val="611673083"/>
                    </a:ext>
                  </a:extLst>
                </a:gridCol>
                <a:gridCol w="2681416">
                  <a:extLst>
                    <a:ext uri="{9D8B030D-6E8A-4147-A177-3AD203B41FA5}">
                      <a16:colId xmlns:a16="http://schemas.microsoft.com/office/drawing/2014/main" val="1390648945"/>
                    </a:ext>
                  </a:extLst>
                </a:gridCol>
                <a:gridCol w="2583711">
                  <a:extLst>
                    <a:ext uri="{9D8B030D-6E8A-4147-A177-3AD203B41FA5}">
                      <a16:colId xmlns:a16="http://schemas.microsoft.com/office/drawing/2014/main" val="262853551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677843874"/>
                    </a:ext>
                  </a:extLst>
                </a:gridCol>
              </a:tblGrid>
              <a:tr h="5395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% or mean ± SD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Resolute Onyx </a:t>
                      </a:r>
                    </a:p>
                    <a:p>
                      <a:pPr algn="ctr"/>
                      <a:r>
                        <a:rPr lang="en-US" sz="1400" dirty="0"/>
                        <a:t>(N=1003)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BioFreedom </a:t>
                      </a:r>
                    </a:p>
                    <a:p>
                      <a:pPr algn="ctr"/>
                      <a:r>
                        <a:rPr lang="en-US" sz="1400" dirty="0"/>
                        <a:t>(N=993)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+mn-lt"/>
                        </a:rPr>
                        <a:t>P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-value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575345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Cross-over to other study stent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0.2 (2)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4.0 (40)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186003174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122238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kern="12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Pre-procedural QCA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4254734962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27432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Lesion length (mm)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21.2 ± 12.5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20.8 ± 12.7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824721271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27432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RVD (mm)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2.84 ± 0.46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2.83 ± 0.44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913770913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27432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MLD (mm)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0.89 ± 0.41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0.90 ± 0.41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046390027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27432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Diameter stenosis</a:t>
                      </a:r>
                    </a:p>
                  </a:txBody>
                  <a:tcPr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68.6 ± 13.4</a:t>
                      </a:r>
                    </a:p>
                  </a:txBody>
                  <a:tcPr marL="25400" marR="254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68.2 ± 13.2</a:t>
                      </a:r>
                    </a:p>
                  </a:txBody>
                  <a:tcPr marL="25400" marR="254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25400" marR="25400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943500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kern="12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Post-procedural QCA</a:t>
                      </a:r>
                    </a:p>
                  </a:txBody>
                  <a:tcPr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5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5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5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4345469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Diameter stenosis (in-stent)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9.9 ± 8.7</a:t>
                      </a: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11.2 ± 9.4</a:t>
                      </a: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040992549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Diameter stenosis (in-segment)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20.2 ± 9.8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21.2 ± 10.3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112428400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Acute gain (mm, in-stent)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1.72 ± 0.49</a:t>
                      </a: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1.67 ± 0.48</a:t>
                      </a: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2716262995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Acute gain (mm, in-segment)</a:t>
                      </a:r>
                    </a:p>
                  </a:txBody>
                  <a:tcPr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1.43 ± 0.50</a:t>
                      </a:r>
                    </a:p>
                  </a:txBody>
                  <a:tcPr marL="12065" marR="12065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1.39 ± 0.50</a:t>
                      </a:r>
                    </a:p>
                  </a:txBody>
                  <a:tcPr marL="12065" marR="12065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0.045</a:t>
                      </a:r>
                    </a:p>
                  </a:txBody>
                  <a:tcPr marL="12065" marR="12065" marT="0" marB="0" anchor="ctr"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369324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Lesion success</a:t>
                      </a:r>
                      <a:r>
                        <a:rPr lang="en-US" sz="15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93.8</a:t>
                      </a:r>
                    </a:p>
                  </a:txBody>
                  <a:tcPr marL="25400" marR="254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94.2</a:t>
                      </a:r>
                    </a:p>
                  </a:txBody>
                  <a:tcPr marL="25400" marR="254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marL="25400" marR="25400" marT="0" marB="0" anchor="ctr"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949757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Device success</a:t>
                      </a:r>
                      <a:r>
                        <a:rPr lang="en-US" sz="15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92.8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89.7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165939672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Procedure success</a:t>
                      </a:r>
                      <a:r>
                        <a:rPr lang="en-US" sz="15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83.3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86.2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8492122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5EE10CF-6FC4-4C8A-BB47-F89545A5A2CC}"/>
              </a:ext>
            </a:extLst>
          </p:cNvPr>
          <p:cNvSpPr/>
          <p:nvPr/>
        </p:nvSpPr>
        <p:spPr bwMode="auto">
          <a:xfrm>
            <a:off x="912285" y="1497351"/>
            <a:ext cx="10339135" cy="329184"/>
          </a:xfrm>
          <a:prstGeom prst="rect">
            <a:avLst/>
          </a:prstGeom>
          <a:noFill/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F824D0-52B4-4019-9030-10D2A34A9231}"/>
              </a:ext>
            </a:extLst>
          </p:cNvPr>
          <p:cNvSpPr/>
          <p:nvPr/>
        </p:nvSpPr>
        <p:spPr bwMode="auto">
          <a:xfrm>
            <a:off x="926433" y="3453064"/>
            <a:ext cx="10339134" cy="1621975"/>
          </a:xfrm>
          <a:prstGeom prst="rect">
            <a:avLst/>
          </a:prstGeom>
          <a:noFill/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0EEE6C-48FD-49FA-B435-E2789A160BC4}"/>
              </a:ext>
            </a:extLst>
          </p:cNvPr>
          <p:cNvSpPr/>
          <p:nvPr/>
        </p:nvSpPr>
        <p:spPr bwMode="auto">
          <a:xfrm>
            <a:off x="912284" y="5404885"/>
            <a:ext cx="10339135" cy="329184"/>
          </a:xfrm>
          <a:prstGeom prst="rect">
            <a:avLst/>
          </a:prstGeom>
          <a:noFill/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0709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2931-CC29-42E7-95B6-3805625E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Antithrombotic Therapy Transition After PCI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4FE4CA7-DD5E-4AE4-9B5A-F71A7D21D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900828"/>
              </p:ext>
            </p:extLst>
          </p:nvPr>
        </p:nvGraphicFramePr>
        <p:xfrm>
          <a:off x="912286" y="911226"/>
          <a:ext cx="10553809" cy="52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Bulle rectangulaire 1">
            <a:extLst>
              <a:ext uri="{FF2B5EF4-FFF2-40B4-BE49-F238E27FC236}">
                <a16:creationId xmlns:a16="http://schemas.microsoft.com/office/drawing/2014/main" id="{0D0C5896-949A-4B4E-B50E-5241CA163673}"/>
              </a:ext>
            </a:extLst>
          </p:cNvPr>
          <p:cNvSpPr/>
          <p:nvPr/>
        </p:nvSpPr>
        <p:spPr bwMode="gray">
          <a:xfrm>
            <a:off x="3033679" y="1855218"/>
            <a:ext cx="1815576" cy="1046440"/>
          </a:xfrm>
          <a:prstGeom prst="wedgeRectCallout">
            <a:avLst>
              <a:gd name="adj1" fmla="val -33578"/>
              <a:gd name="adj2" fmla="val -98919"/>
            </a:avLst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139700" dist="23000" dir="5400000" rotWithShape="0">
              <a:srgbClr val="000000">
                <a:alpha val="61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2E4B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SAPT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srgbClr val="002E4B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92% at 2 Mo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2E4B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Aspirin 55.9%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2E4B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P2Y</a:t>
            </a:r>
            <a:r>
              <a:rPr lang="en-US" sz="1400" b="1" baseline="-25000" dirty="0">
                <a:solidFill>
                  <a:srgbClr val="002E4B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12</a:t>
            </a:r>
            <a:r>
              <a:rPr lang="en-US" sz="1400" b="1" dirty="0">
                <a:solidFill>
                  <a:srgbClr val="002E4B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44.1%</a:t>
            </a:r>
          </a:p>
        </p:txBody>
      </p:sp>
      <p:sp>
        <p:nvSpPr>
          <p:cNvPr id="18" name="Bulle rectangulaire 1">
            <a:extLst>
              <a:ext uri="{FF2B5EF4-FFF2-40B4-BE49-F238E27FC236}">
                <a16:creationId xmlns:a16="http://schemas.microsoft.com/office/drawing/2014/main" id="{0E042AEA-CDAA-444B-9CF6-A4255AF4306B}"/>
              </a:ext>
            </a:extLst>
          </p:cNvPr>
          <p:cNvSpPr/>
          <p:nvPr/>
        </p:nvSpPr>
        <p:spPr bwMode="gray">
          <a:xfrm>
            <a:off x="9309957" y="2098207"/>
            <a:ext cx="1815576" cy="1046440"/>
          </a:xfrm>
          <a:prstGeom prst="wedgeRectCallout">
            <a:avLst>
              <a:gd name="adj1" fmla="val -33578"/>
              <a:gd name="adj2" fmla="val -98919"/>
            </a:avLst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139700" dist="23000" dir="5400000" rotWithShape="0">
              <a:srgbClr val="000000">
                <a:alpha val="61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2E4B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SAPT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srgbClr val="002E4B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88.0% at 1 Yr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2E4B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Aspirin 56.8%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2E4B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P2Y</a:t>
            </a:r>
            <a:r>
              <a:rPr lang="en-US" sz="1400" b="1" baseline="-25000" dirty="0">
                <a:solidFill>
                  <a:srgbClr val="002E4B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12</a:t>
            </a:r>
            <a:r>
              <a:rPr lang="en-US" sz="1400" b="1" dirty="0">
                <a:solidFill>
                  <a:srgbClr val="002E4B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43.2%</a:t>
            </a:r>
          </a:p>
        </p:txBody>
      </p:sp>
    </p:spTree>
    <p:extLst>
      <p:ext uri="{BB962C8B-B14F-4D97-AF65-F5344CB8AC3E}">
        <p14:creationId xmlns:p14="http://schemas.microsoft.com/office/powerpoint/2010/main" val="16952861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7E6C-D906-4A49-B387-0DB14B04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274447"/>
            <a:ext cx="10358967" cy="755651"/>
          </a:xfrm>
        </p:spPr>
        <p:txBody>
          <a:bodyPr/>
          <a:lstStyle/>
          <a:p>
            <a:r>
              <a:rPr lang="en-US" dirty="0"/>
              <a:t>Primary Safety Endpoint:</a:t>
            </a:r>
            <a:br>
              <a:rPr lang="en-US" dirty="0"/>
            </a:br>
            <a:r>
              <a:rPr lang="en-US" dirty="0"/>
              <a:t>Cardiac Death, MI, 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94F2AB-AAD2-4462-A70C-152E585A4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909605"/>
              </p:ext>
            </p:extLst>
          </p:nvPr>
        </p:nvGraphicFramePr>
        <p:xfrm>
          <a:off x="914400" y="1776079"/>
          <a:ext cx="2590800" cy="1341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492873966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Resolute Onyx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(N=1003)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17.1%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56528"/>
                  </a:ext>
                </a:extLst>
              </a:tr>
            </a:tbl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B078D600-16D0-41F4-93A3-4040178D865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08391" y="4748440"/>
            <a:ext cx="7723858" cy="972234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200" b="1" dirty="0">
                <a:solidFill>
                  <a:schemeClr val="bg2"/>
                </a:solidFill>
                <a:ea typeface="MS PGothic" pitchFamily="34" charset="-128"/>
              </a:rPr>
              <a:t>Non-Inferiority Endpoint Met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2D3622-F96E-49B3-B09A-F1255DEAB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03789"/>
              </p:ext>
            </p:extLst>
          </p:nvPr>
        </p:nvGraphicFramePr>
        <p:xfrm>
          <a:off x="2251289" y="3558486"/>
          <a:ext cx="7680960" cy="7315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161599627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0661335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0193926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89193478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42256329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17483139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6158684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6079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2F2719-F7AB-4F6B-A0F2-70D2C4F58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26979"/>
              </p:ext>
            </p:extLst>
          </p:nvPr>
        </p:nvGraphicFramePr>
        <p:xfrm>
          <a:off x="1702649" y="4315028"/>
          <a:ext cx="8778240" cy="2743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19557607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370734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3713604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1357916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87299015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78384502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96215542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5286061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-2%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-1%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245434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58253F-BD6F-4038-AF3E-28F9F2BA924A}"/>
              </a:ext>
            </a:extLst>
          </p:cNvPr>
          <p:cNvCxnSpPr/>
          <p:nvPr/>
        </p:nvCxnSpPr>
        <p:spPr bwMode="auto">
          <a:xfrm>
            <a:off x="8931919" y="3567630"/>
            <a:ext cx="0" cy="7132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07DA2A-7202-492C-8C8B-BB7F02B58820}"/>
              </a:ext>
            </a:extLst>
          </p:cNvPr>
          <p:cNvGrpSpPr/>
          <p:nvPr/>
        </p:nvGrpSpPr>
        <p:grpSpPr>
          <a:xfrm>
            <a:off x="4519502" y="3741366"/>
            <a:ext cx="3224418" cy="365760"/>
            <a:chOff x="5151684" y="3621419"/>
            <a:chExt cx="3224418" cy="365760"/>
          </a:xfrm>
          <a:solidFill>
            <a:srgbClr val="284D8D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7E9C70B-67A4-403C-9400-57ECC8CE0C36}"/>
                </a:ext>
              </a:extLst>
            </p:cNvPr>
            <p:cNvSpPr/>
            <p:nvPr/>
          </p:nvSpPr>
          <p:spPr bwMode="auto">
            <a:xfrm>
              <a:off x="5151684" y="3712859"/>
              <a:ext cx="182880" cy="182880"/>
            </a:xfrm>
            <a:prstGeom prst="ellipse">
              <a:avLst/>
            </a:prstGeom>
            <a:grpFill/>
            <a:ln w="9525" cap="flat" cmpd="sng" algn="ctr">
              <a:solidFill>
                <a:srgbClr val="284D8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92AD44-3118-4E7C-9FD0-C6C3EDB24008}"/>
                </a:ext>
              </a:extLst>
            </p:cNvPr>
            <p:cNvCxnSpPr/>
            <p:nvPr/>
          </p:nvCxnSpPr>
          <p:spPr bwMode="auto">
            <a:xfrm>
              <a:off x="8364502" y="3621419"/>
              <a:ext cx="0" cy="365760"/>
            </a:xfrm>
            <a:prstGeom prst="line">
              <a:avLst/>
            </a:prstGeom>
            <a:grpFill/>
            <a:ln w="57150" cap="flat" cmpd="sng" algn="ctr">
              <a:solidFill>
                <a:srgbClr val="284D8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5337F2E-C98A-4AD4-8CD3-5CB970B2ED32}"/>
                </a:ext>
              </a:extLst>
            </p:cNvPr>
            <p:cNvCxnSpPr>
              <a:stCxn id="3" idx="2"/>
            </p:cNvCxnSpPr>
            <p:nvPr/>
          </p:nvCxnSpPr>
          <p:spPr bwMode="auto">
            <a:xfrm>
              <a:off x="5151684" y="3804299"/>
              <a:ext cx="3224418" cy="0"/>
            </a:xfrm>
            <a:prstGeom prst="line">
              <a:avLst/>
            </a:prstGeom>
            <a:grpFill/>
            <a:ln w="57150" cap="flat" cmpd="sng" algn="ctr">
              <a:solidFill>
                <a:srgbClr val="284D8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3" name="Content Placeholder 5">
            <a:extLst>
              <a:ext uri="{FF2B5EF4-FFF2-40B4-BE49-F238E27FC236}">
                <a16:creationId xmlns:a16="http://schemas.microsoft.com/office/drawing/2014/main" id="{FCA1938C-5714-408D-A476-81D73D8B73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833717"/>
              </p:ext>
            </p:extLst>
          </p:nvPr>
        </p:nvGraphicFramePr>
        <p:xfrm>
          <a:off x="3535164" y="1776079"/>
          <a:ext cx="2590800" cy="1341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146459740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BioFreedom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(N=993)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56528"/>
                  </a:ext>
                </a:extLst>
              </a:tr>
            </a:tbl>
          </a:graphicData>
        </a:graphic>
      </p:graphicFrame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DAD69F61-DEC7-4F42-B622-54F391DD7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876953"/>
              </p:ext>
            </p:extLst>
          </p:nvPr>
        </p:nvGraphicFramePr>
        <p:xfrm>
          <a:off x="6155928" y="1776079"/>
          <a:ext cx="2590800" cy="1344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856080345"/>
                    </a:ext>
                  </a:extLst>
                </a:gridCol>
              </a:tblGrid>
              <a:tr h="1344168"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Difference: </a:t>
                      </a:r>
                    </a:p>
                    <a:p>
                      <a:pPr marL="0" algn="ctr" defTabSz="91437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0.2% </a:t>
                      </a:r>
                    </a:p>
                    <a:p>
                      <a:pPr marL="0" algn="ctr" defTabSz="91437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Upper 1-sided 95% CI: 3.0%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4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56528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997C2B26-E7E0-4E69-A89B-C6E1C7ADD6F8}"/>
              </a:ext>
            </a:extLst>
          </p:cNvPr>
          <p:cNvSpPr/>
          <p:nvPr/>
        </p:nvSpPr>
        <p:spPr>
          <a:xfrm>
            <a:off x="7743920" y="3281487"/>
            <a:ext cx="23278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</a:rPr>
              <a:t>Non-inferiority margin = 4.1%</a:t>
            </a:r>
            <a:endParaRPr lang="en-US" sz="1200" dirty="0">
              <a:solidFill>
                <a:schemeClr val="bg2"/>
              </a:solidFill>
            </a:endParaRPr>
          </a:p>
        </p:txBody>
      </p:sp>
      <p:graphicFrame>
        <p:nvGraphicFramePr>
          <p:cNvPr id="31" name="Content Placeholder 5">
            <a:extLst>
              <a:ext uri="{FF2B5EF4-FFF2-40B4-BE49-F238E27FC236}">
                <a16:creationId xmlns:a16="http://schemas.microsoft.com/office/drawing/2014/main" id="{41C17EF5-1C81-4FAB-ABD3-7F11D8589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60652"/>
              </p:ext>
            </p:extLst>
          </p:nvPr>
        </p:nvGraphicFramePr>
        <p:xfrm>
          <a:off x="8774577" y="1776079"/>
          <a:ext cx="2590800" cy="1344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927184704"/>
                    </a:ext>
                  </a:extLst>
                </a:gridCol>
              </a:tblGrid>
              <a:tr h="1344168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-value 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non-inferiority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0.011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56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6421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7D6F1F-982E-49E3-A224-FB324C52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588282"/>
            <a:ext cx="10358967" cy="755651"/>
          </a:xfrm>
        </p:spPr>
        <p:txBody>
          <a:bodyPr/>
          <a:lstStyle/>
          <a:p>
            <a:r>
              <a:rPr lang="en-US" dirty="0"/>
              <a:t>Disclosure Statement of Financial Interest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22889-6C6D-4D0F-9AB3-3319EEC4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77523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Stephan Windecker, declare the following: </a:t>
            </a:r>
          </a:p>
          <a:p>
            <a:r>
              <a:rPr lang="en-US" b="0" dirty="0"/>
              <a:t>Research grants to the institution from Abbott, Amgen, Bayer, BMS, Boston Scientific, Biotronik, CLS Behring, Edwards Lifesciences, Medtronic, </a:t>
            </a:r>
            <a:r>
              <a:rPr lang="en-US" b="0" dirty="0" err="1"/>
              <a:t>Polares</a:t>
            </a:r>
            <a:r>
              <a:rPr lang="en-US" b="0" dirty="0"/>
              <a:t> and </a:t>
            </a:r>
            <a:r>
              <a:rPr lang="en-US" b="0" dirty="0" err="1"/>
              <a:t>Sinomed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73552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575"/>
            <a:ext cx="12192000" cy="755651"/>
          </a:xfrm>
        </p:spPr>
        <p:txBody>
          <a:bodyPr/>
          <a:lstStyle/>
          <a:p>
            <a:pPr eaLnBrk="1" hangingPunct="1"/>
            <a:r>
              <a:rPr lang="en-US" dirty="0"/>
              <a:t>Primary Safety Endpoint: Cardiac Death, MI, or ST</a:t>
            </a:r>
            <a:endParaRPr lang="en-US" dirty="0">
              <a:solidFill>
                <a:srgbClr val="053763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F5C3F5-7CC0-5E48-9684-E1E6CC14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38824"/>
              </p:ext>
            </p:extLst>
          </p:nvPr>
        </p:nvGraphicFramePr>
        <p:xfrm>
          <a:off x="1091699" y="5122647"/>
          <a:ext cx="9955843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903">
                  <a:extLst>
                    <a:ext uri="{9D8B030D-6E8A-4147-A177-3AD203B41FA5}">
                      <a16:colId xmlns:a16="http://schemas.microsoft.com/office/drawing/2014/main" val="3015831800"/>
                    </a:ext>
                  </a:extLst>
                </a:gridCol>
                <a:gridCol w="786359">
                  <a:extLst>
                    <a:ext uri="{9D8B030D-6E8A-4147-A177-3AD203B41FA5}">
                      <a16:colId xmlns:a16="http://schemas.microsoft.com/office/drawing/2014/main" val="3117482464"/>
                    </a:ext>
                  </a:extLst>
                </a:gridCol>
                <a:gridCol w="607875">
                  <a:extLst>
                    <a:ext uri="{9D8B030D-6E8A-4147-A177-3AD203B41FA5}">
                      <a16:colId xmlns:a16="http://schemas.microsoft.com/office/drawing/2014/main" val="2319917720"/>
                    </a:ext>
                  </a:extLst>
                </a:gridCol>
                <a:gridCol w="839387">
                  <a:extLst>
                    <a:ext uri="{9D8B030D-6E8A-4147-A177-3AD203B41FA5}">
                      <a16:colId xmlns:a16="http://schemas.microsoft.com/office/drawing/2014/main" val="253743715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32964812"/>
                    </a:ext>
                  </a:extLst>
                </a:gridCol>
                <a:gridCol w="723631">
                  <a:extLst>
                    <a:ext uri="{9D8B030D-6E8A-4147-A177-3AD203B41FA5}">
                      <a16:colId xmlns:a16="http://schemas.microsoft.com/office/drawing/2014/main" val="1160857882"/>
                    </a:ext>
                  </a:extLst>
                </a:gridCol>
                <a:gridCol w="723631">
                  <a:extLst>
                    <a:ext uri="{9D8B030D-6E8A-4147-A177-3AD203B41FA5}">
                      <a16:colId xmlns:a16="http://schemas.microsoft.com/office/drawing/2014/main" val="24434111"/>
                    </a:ext>
                  </a:extLst>
                </a:gridCol>
                <a:gridCol w="723631">
                  <a:extLst>
                    <a:ext uri="{9D8B030D-6E8A-4147-A177-3AD203B41FA5}">
                      <a16:colId xmlns:a16="http://schemas.microsoft.com/office/drawing/2014/main" val="770071593"/>
                    </a:ext>
                  </a:extLst>
                </a:gridCol>
                <a:gridCol w="723631">
                  <a:extLst>
                    <a:ext uri="{9D8B030D-6E8A-4147-A177-3AD203B41FA5}">
                      <a16:colId xmlns:a16="http://schemas.microsoft.com/office/drawing/2014/main" val="1048259376"/>
                    </a:ext>
                  </a:extLst>
                </a:gridCol>
                <a:gridCol w="723631">
                  <a:extLst>
                    <a:ext uri="{9D8B030D-6E8A-4147-A177-3AD203B41FA5}">
                      <a16:colId xmlns:a16="http://schemas.microsoft.com/office/drawing/2014/main" val="15066244"/>
                    </a:ext>
                  </a:extLst>
                </a:gridCol>
                <a:gridCol w="723631">
                  <a:extLst>
                    <a:ext uri="{9D8B030D-6E8A-4147-A177-3AD203B41FA5}">
                      <a16:colId xmlns:a16="http://schemas.microsoft.com/office/drawing/2014/main" val="162037348"/>
                    </a:ext>
                  </a:extLst>
                </a:gridCol>
                <a:gridCol w="1575491">
                  <a:extLst>
                    <a:ext uri="{9D8B030D-6E8A-4147-A177-3AD203B41FA5}">
                      <a16:colId xmlns:a16="http://schemas.microsoft.com/office/drawing/2014/main" val="2991934950"/>
                    </a:ext>
                  </a:extLst>
                </a:gridCol>
                <a:gridCol w="387122">
                  <a:extLst>
                    <a:ext uri="{9D8B030D-6E8A-4147-A177-3AD203B41FA5}">
                      <a16:colId xmlns:a16="http://schemas.microsoft.com/office/drawing/2014/main" val="8775724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54543045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at risk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462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1003</a:t>
                      </a:r>
                    </a:p>
                  </a:txBody>
                  <a:tcPr marL="25400" marR="254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</a:t>
                      </a:r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3979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993</a:t>
                      </a:r>
                    </a:p>
                  </a:txBody>
                  <a:tcPr marL="25400" marR="254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782</a:t>
                      </a:r>
                    </a:p>
                  </a:txBody>
                  <a:tcPr anchor="ctr">
                    <a:lnR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41882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78DE4F0-4BBC-6D4A-A7D8-5AE8BE099451}"/>
              </a:ext>
            </a:extLst>
          </p:cNvPr>
          <p:cNvGrpSpPr/>
          <p:nvPr/>
        </p:nvGrpSpPr>
        <p:grpSpPr>
          <a:xfrm>
            <a:off x="2254438" y="1081646"/>
            <a:ext cx="2205481" cy="578293"/>
            <a:chOff x="10037135" y="1544056"/>
            <a:chExt cx="2205481" cy="5782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6C51B8-ADDB-2E49-9E7C-0E820ED38747}"/>
                </a:ext>
              </a:extLst>
            </p:cNvPr>
            <p:cNvSpPr txBox="1"/>
            <p:nvPr/>
          </p:nvSpPr>
          <p:spPr>
            <a:xfrm>
              <a:off x="10357163" y="1544056"/>
              <a:ext cx="1885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Resolute Onyx ZES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438906-4F62-7643-B331-F994F3B0AEFC}"/>
                </a:ext>
              </a:extLst>
            </p:cNvPr>
            <p:cNvSpPr txBox="1"/>
            <p:nvPr/>
          </p:nvSpPr>
          <p:spPr>
            <a:xfrm>
              <a:off x="10357164" y="1814572"/>
              <a:ext cx="16594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BioFreedom DCS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AF3DF6-CEB3-A942-BFA9-2EEAEEA3FA3E}"/>
                </a:ext>
              </a:extLst>
            </p:cNvPr>
            <p:cNvCxnSpPr>
              <a:cxnSpLocks/>
            </p:cNvCxnSpPr>
            <p:nvPr/>
          </p:nvCxnSpPr>
          <p:spPr>
            <a:xfrm>
              <a:off x="10037135" y="1697944"/>
              <a:ext cx="32002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F4A014-1136-8B40-B3E5-A594B3AFBCC0}"/>
                </a:ext>
              </a:extLst>
            </p:cNvPr>
            <p:cNvCxnSpPr/>
            <p:nvPr/>
          </p:nvCxnSpPr>
          <p:spPr>
            <a:xfrm>
              <a:off x="10037135" y="1968460"/>
              <a:ext cx="320040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E97AF718-E230-B04E-89F3-9B26B9318DE3}"/>
              </a:ext>
            </a:extLst>
          </p:cNvPr>
          <p:cNvSpPr txBox="1"/>
          <p:nvPr/>
        </p:nvSpPr>
        <p:spPr>
          <a:xfrm>
            <a:off x="2762818" y="4664964"/>
            <a:ext cx="126638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C51E998-87EF-7647-BF55-2EB3D2295FCE}"/>
              </a:ext>
            </a:extLst>
          </p:cNvPr>
          <p:cNvSpPr/>
          <p:nvPr/>
        </p:nvSpPr>
        <p:spPr>
          <a:xfrm>
            <a:off x="2803753" y="4554874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1" y="54864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BE73D363-3CA7-854E-967A-B15400EAC9E3}"/>
              </a:ext>
            </a:extLst>
          </p:cNvPr>
          <p:cNvSpPr/>
          <p:nvPr/>
        </p:nvSpPr>
        <p:spPr>
          <a:xfrm>
            <a:off x="2093654" y="1212196"/>
            <a:ext cx="0" cy="3345179"/>
          </a:xfrm>
          <a:custGeom>
            <a:avLst/>
            <a:gdLst/>
            <a:ahLst/>
            <a:cxnLst/>
            <a:rect l="l" t="t" r="r" b="b"/>
            <a:pathLst>
              <a:path h="3345179">
                <a:moveTo>
                  <a:pt x="0" y="3344975"/>
                </a:moveTo>
                <a:lnTo>
                  <a:pt x="1" y="0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B1C08A8-E53E-CF41-9141-A22B3E58A703}"/>
              </a:ext>
            </a:extLst>
          </p:cNvPr>
          <p:cNvSpPr/>
          <p:nvPr/>
        </p:nvSpPr>
        <p:spPr>
          <a:xfrm>
            <a:off x="2030303" y="455717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03E923AC-445E-294F-ABCB-423B8942E915}"/>
              </a:ext>
            </a:extLst>
          </p:cNvPr>
          <p:cNvSpPr/>
          <p:nvPr/>
        </p:nvSpPr>
        <p:spPr>
          <a:xfrm>
            <a:off x="2030303" y="343662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EA60DC0A-BEEB-2D4B-ACA8-98BDB7911AAD}"/>
              </a:ext>
            </a:extLst>
          </p:cNvPr>
          <p:cNvSpPr/>
          <p:nvPr/>
        </p:nvSpPr>
        <p:spPr>
          <a:xfrm>
            <a:off x="2030303" y="233172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281273E8-09FF-8349-8C78-7EE2A09150DD}"/>
              </a:ext>
            </a:extLst>
          </p:cNvPr>
          <p:cNvSpPr/>
          <p:nvPr/>
        </p:nvSpPr>
        <p:spPr>
          <a:xfrm>
            <a:off x="2030303" y="12121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31245C3F-B962-1449-9145-1616156C02D9}"/>
              </a:ext>
            </a:extLst>
          </p:cNvPr>
          <p:cNvSpPr/>
          <p:nvPr/>
        </p:nvSpPr>
        <p:spPr>
          <a:xfrm>
            <a:off x="2093654" y="4557171"/>
            <a:ext cx="8536305" cy="0"/>
          </a:xfrm>
          <a:custGeom>
            <a:avLst/>
            <a:gdLst/>
            <a:ahLst/>
            <a:cxnLst/>
            <a:rect l="l" t="t" r="r" b="b"/>
            <a:pathLst>
              <a:path w="8536305">
                <a:moveTo>
                  <a:pt x="0" y="0"/>
                </a:moveTo>
                <a:lnTo>
                  <a:pt x="8535846" y="1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B1884787-39A3-6248-90FC-FA4EB136AE24}"/>
              </a:ext>
            </a:extLst>
          </p:cNvPr>
          <p:cNvSpPr/>
          <p:nvPr/>
        </p:nvSpPr>
        <p:spPr>
          <a:xfrm>
            <a:off x="2093654" y="45571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6136C96F-6AAA-F64E-99BD-3B2EC9BB413A}"/>
              </a:ext>
            </a:extLst>
          </p:cNvPr>
          <p:cNvSpPr/>
          <p:nvPr/>
        </p:nvSpPr>
        <p:spPr>
          <a:xfrm>
            <a:off x="3518530" y="45571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D22C134B-1947-6841-A9DB-AA9DFAB2C527}"/>
              </a:ext>
            </a:extLst>
          </p:cNvPr>
          <p:cNvSpPr/>
          <p:nvPr/>
        </p:nvSpPr>
        <p:spPr>
          <a:xfrm>
            <a:off x="4940930" y="45571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6F189D7B-CE3F-E74D-9C7A-9251311824F3}"/>
              </a:ext>
            </a:extLst>
          </p:cNvPr>
          <p:cNvSpPr/>
          <p:nvPr/>
        </p:nvSpPr>
        <p:spPr>
          <a:xfrm>
            <a:off x="6363330" y="45571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325BDF59-332E-5348-A749-9E478C4E047D}"/>
              </a:ext>
            </a:extLst>
          </p:cNvPr>
          <p:cNvSpPr/>
          <p:nvPr/>
        </p:nvSpPr>
        <p:spPr>
          <a:xfrm>
            <a:off x="7785730" y="45571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68D01C0B-0AB9-134B-AFC4-F4C1A7459122}"/>
              </a:ext>
            </a:extLst>
          </p:cNvPr>
          <p:cNvSpPr/>
          <p:nvPr/>
        </p:nvSpPr>
        <p:spPr>
          <a:xfrm>
            <a:off x="9208130" y="45571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F9414ADC-3C8F-654A-82E9-4141CAD58B86}"/>
              </a:ext>
            </a:extLst>
          </p:cNvPr>
          <p:cNvSpPr/>
          <p:nvPr/>
        </p:nvSpPr>
        <p:spPr>
          <a:xfrm>
            <a:off x="10629500" y="45571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EC093DA8-CA27-3F45-BE2A-81C3A3176C4F}"/>
              </a:ext>
            </a:extLst>
          </p:cNvPr>
          <p:cNvSpPr txBox="1"/>
          <p:nvPr/>
        </p:nvSpPr>
        <p:spPr>
          <a:xfrm>
            <a:off x="1660255" y="4402836"/>
            <a:ext cx="309380" cy="259045"/>
          </a:xfrm>
          <a:prstGeom prst="rect">
            <a:avLst/>
          </a:prstGeom>
          <a:ln>
            <a:noFill/>
          </a:ln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0%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id="{421D8DFB-9C1B-C049-915C-1AEF453D785C}"/>
              </a:ext>
            </a:extLst>
          </p:cNvPr>
          <p:cNvSpPr txBox="1"/>
          <p:nvPr/>
        </p:nvSpPr>
        <p:spPr>
          <a:xfrm>
            <a:off x="1567608" y="3290316"/>
            <a:ext cx="423193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27" name="object 21">
            <a:extLst>
              <a:ext uri="{FF2B5EF4-FFF2-40B4-BE49-F238E27FC236}">
                <a16:creationId xmlns:a16="http://schemas.microsoft.com/office/drawing/2014/main" id="{545BE511-240F-0F49-B862-1E1CE153A3D2}"/>
              </a:ext>
            </a:extLst>
          </p:cNvPr>
          <p:cNvSpPr txBox="1"/>
          <p:nvPr/>
        </p:nvSpPr>
        <p:spPr>
          <a:xfrm>
            <a:off x="1567608" y="2174748"/>
            <a:ext cx="423193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20%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28" name="object 22">
            <a:extLst>
              <a:ext uri="{FF2B5EF4-FFF2-40B4-BE49-F238E27FC236}">
                <a16:creationId xmlns:a16="http://schemas.microsoft.com/office/drawing/2014/main" id="{65D58B26-346A-FD42-8C03-5DCDBF9C0F88}"/>
              </a:ext>
            </a:extLst>
          </p:cNvPr>
          <p:cNvSpPr txBox="1"/>
          <p:nvPr/>
        </p:nvSpPr>
        <p:spPr>
          <a:xfrm>
            <a:off x="1567608" y="1059179"/>
            <a:ext cx="423193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9" name="object 23">
            <a:extLst>
              <a:ext uri="{FF2B5EF4-FFF2-40B4-BE49-F238E27FC236}">
                <a16:creationId xmlns:a16="http://schemas.microsoft.com/office/drawing/2014/main" id="{5B4D8CB0-316B-2847-B86B-E34045935E54}"/>
              </a:ext>
            </a:extLst>
          </p:cNvPr>
          <p:cNvSpPr txBox="1"/>
          <p:nvPr/>
        </p:nvSpPr>
        <p:spPr>
          <a:xfrm>
            <a:off x="2034632" y="4658867"/>
            <a:ext cx="126638" cy="259045"/>
          </a:xfrm>
          <a:prstGeom prst="rect">
            <a:avLst/>
          </a:prstGeom>
          <a:ln>
            <a:noFill/>
          </a:ln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10C802B7-0B3C-2C4B-B0F7-B19843FC4882}"/>
              </a:ext>
            </a:extLst>
          </p:cNvPr>
          <p:cNvSpPr txBox="1"/>
          <p:nvPr/>
        </p:nvSpPr>
        <p:spPr>
          <a:xfrm>
            <a:off x="3457272" y="4658867"/>
            <a:ext cx="126638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7DC64341-2512-864E-BE81-6F32FBBD7E3E}"/>
              </a:ext>
            </a:extLst>
          </p:cNvPr>
          <p:cNvSpPr txBox="1"/>
          <p:nvPr/>
        </p:nvSpPr>
        <p:spPr>
          <a:xfrm>
            <a:off x="4879913" y="4658867"/>
            <a:ext cx="126638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4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C3077D26-576A-0944-AF0B-3184BC46DE0A}"/>
              </a:ext>
            </a:extLst>
          </p:cNvPr>
          <p:cNvSpPr txBox="1"/>
          <p:nvPr/>
        </p:nvSpPr>
        <p:spPr>
          <a:xfrm>
            <a:off x="7725195" y="4658867"/>
            <a:ext cx="126638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8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33" name="object 27">
            <a:extLst>
              <a:ext uri="{FF2B5EF4-FFF2-40B4-BE49-F238E27FC236}">
                <a16:creationId xmlns:a16="http://schemas.microsoft.com/office/drawing/2014/main" id="{28F308CA-3132-244C-A415-1DE2AA04A915}"/>
              </a:ext>
            </a:extLst>
          </p:cNvPr>
          <p:cNvSpPr txBox="1"/>
          <p:nvPr/>
        </p:nvSpPr>
        <p:spPr>
          <a:xfrm>
            <a:off x="9101513" y="4658867"/>
            <a:ext cx="240450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10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34" name="object 28">
            <a:extLst>
              <a:ext uri="{FF2B5EF4-FFF2-40B4-BE49-F238E27FC236}">
                <a16:creationId xmlns:a16="http://schemas.microsoft.com/office/drawing/2014/main" id="{11572684-B398-0345-AC24-1613E9966F87}"/>
              </a:ext>
            </a:extLst>
          </p:cNvPr>
          <p:cNvSpPr txBox="1"/>
          <p:nvPr/>
        </p:nvSpPr>
        <p:spPr>
          <a:xfrm>
            <a:off x="10524154" y="4658867"/>
            <a:ext cx="240450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12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35" name="object 29">
            <a:extLst>
              <a:ext uri="{FF2B5EF4-FFF2-40B4-BE49-F238E27FC236}">
                <a16:creationId xmlns:a16="http://schemas.microsoft.com/office/drawing/2014/main" id="{F085935A-4403-6148-A53C-4E1C18E0842B}"/>
              </a:ext>
            </a:extLst>
          </p:cNvPr>
          <p:cNvSpPr txBox="1"/>
          <p:nvPr/>
        </p:nvSpPr>
        <p:spPr>
          <a:xfrm>
            <a:off x="1104392" y="1327118"/>
            <a:ext cx="243656" cy="3090590"/>
          </a:xfrm>
          <a:prstGeom prst="rect">
            <a:avLst/>
          </a:prstGeom>
        </p:spPr>
        <p:txBody>
          <a:bodyPr vert="vert270" wrap="none" lIns="0" tIns="0" rIns="0" bIns="0" rtlCol="0">
            <a:spAutoFit/>
          </a:bodyPr>
          <a:lstStyle/>
          <a:p>
            <a:pPr marL="12700" algn="ctr" fontAlgn="base">
              <a:lnSpc>
                <a:spcPts val="1914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bg2"/>
                </a:solidFill>
                <a:ea typeface="+mj-ea"/>
                <a:cs typeface="+mj-cs"/>
              </a:rPr>
              <a:t>Cardiac Death, MI, or ST 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ヒラギノ角ゴ Pro W3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3268DFF7-7747-634D-9063-CA12946004AB}"/>
              </a:ext>
            </a:extLst>
          </p:cNvPr>
          <p:cNvSpPr txBox="1"/>
          <p:nvPr/>
        </p:nvSpPr>
        <p:spPr>
          <a:xfrm>
            <a:off x="6304828" y="4631435"/>
            <a:ext cx="113814" cy="286617"/>
          </a:xfrm>
          <a:prstGeom prst="rect">
            <a:avLst/>
          </a:prstGeom>
        </p:spPr>
        <p:txBody>
          <a:bodyPr vert="horz" wrap="none" lIns="0" tIns="4000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E823A8-8308-5C44-9B6A-F393E73CB601}"/>
              </a:ext>
            </a:extLst>
          </p:cNvPr>
          <p:cNvSpPr/>
          <p:nvPr/>
        </p:nvSpPr>
        <p:spPr>
          <a:xfrm>
            <a:off x="5361192" y="4918702"/>
            <a:ext cx="201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Months after PCI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1886867-7F91-4C4D-A82A-BF5C804A7D40}"/>
              </a:ext>
            </a:extLst>
          </p:cNvPr>
          <p:cNvGrpSpPr/>
          <p:nvPr/>
        </p:nvGrpSpPr>
        <p:grpSpPr>
          <a:xfrm>
            <a:off x="1904655" y="2388262"/>
            <a:ext cx="9589258" cy="1910205"/>
            <a:chOff x="1383324" y="2926742"/>
            <a:chExt cx="9589258" cy="191020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558103-D168-6C40-ABBD-56310B4ABACC}"/>
                </a:ext>
              </a:extLst>
            </p:cNvPr>
            <p:cNvSpPr txBox="1"/>
            <p:nvPr/>
          </p:nvSpPr>
          <p:spPr>
            <a:xfrm>
              <a:off x="10133891" y="3005452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17.3%</a:t>
              </a: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F499EDFF-81C3-E84F-ABDB-EA4FE75FC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83324" y="2926742"/>
              <a:ext cx="8796996" cy="191020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4E3A03-4938-694C-B24E-4C63B11C5BAC}"/>
              </a:ext>
            </a:extLst>
          </p:cNvPr>
          <p:cNvGrpSpPr/>
          <p:nvPr/>
        </p:nvGrpSpPr>
        <p:grpSpPr>
          <a:xfrm>
            <a:off x="2103551" y="2261016"/>
            <a:ext cx="9381218" cy="1868883"/>
            <a:chOff x="1582220" y="2799496"/>
            <a:chExt cx="9381218" cy="186888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B3B80AE-29DA-F94A-9F49-C51E06C7EAF6}"/>
                </a:ext>
              </a:extLst>
            </p:cNvPr>
            <p:cNvSpPr txBox="1"/>
            <p:nvPr/>
          </p:nvSpPr>
          <p:spPr>
            <a:xfrm>
              <a:off x="10124747" y="2799496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17.3%</a:t>
              </a:r>
            </a:p>
          </p:txBody>
        </p:sp>
        <p:sp>
          <p:nvSpPr>
            <p:cNvPr id="46" name="Graphic 10">
              <a:extLst>
                <a:ext uri="{FF2B5EF4-FFF2-40B4-BE49-F238E27FC236}">
                  <a16:creationId xmlns:a16="http://schemas.microsoft.com/office/drawing/2014/main" id="{8BE491E1-78CA-5143-B2F7-FE07D850D211}"/>
                </a:ext>
              </a:extLst>
            </p:cNvPr>
            <p:cNvSpPr/>
            <p:nvPr/>
          </p:nvSpPr>
          <p:spPr>
            <a:xfrm>
              <a:off x="1582220" y="3107882"/>
              <a:ext cx="8494686" cy="1560497"/>
            </a:xfrm>
            <a:custGeom>
              <a:avLst/>
              <a:gdLst>
                <a:gd name="connsiteX0" fmla="*/ 0 w 8494686"/>
                <a:gd name="connsiteY0" fmla="*/ 1572981 h 1560496"/>
                <a:gd name="connsiteX1" fmla="*/ 25132 w 8494686"/>
                <a:gd name="connsiteY1" fmla="*/ 1148526 h 1560496"/>
                <a:gd name="connsiteX2" fmla="*/ 50264 w 8494686"/>
                <a:gd name="connsiteY2" fmla="*/ 1123558 h 1560496"/>
                <a:gd name="connsiteX3" fmla="*/ 62831 w 8494686"/>
                <a:gd name="connsiteY3" fmla="*/ 1123558 h 1560496"/>
                <a:gd name="connsiteX4" fmla="*/ 87963 w 8494686"/>
                <a:gd name="connsiteY4" fmla="*/ 1111074 h 1560496"/>
                <a:gd name="connsiteX5" fmla="*/ 113095 w 8494686"/>
                <a:gd name="connsiteY5" fmla="*/ 1111074 h 1560496"/>
                <a:gd name="connsiteX6" fmla="*/ 138227 w 8494686"/>
                <a:gd name="connsiteY6" fmla="*/ 1086106 h 1560496"/>
                <a:gd name="connsiteX7" fmla="*/ 163359 w 8494686"/>
                <a:gd name="connsiteY7" fmla="*/ 1086106 h 1560496"/>
                <a:gd name="connsiteX8" fmla="*/ 188492 w 8494686"/>
                <a:gd name="connsiteY8" fmla="*/ 1086106 h 1560496"/>
                <a:gd name="connsiteX9" fmla="*/ 201058 w 8494686"/>
                <a:gd name="connsiteY9" fmla="*/ 1073622 h 1560496"/>
                <a:gd name="connsiteX10" fmla="*/ 226190 w 8494686"/>
                <a:gd name="connsiteY10" fmla="*/ 1073622 h 1560496"/>
                <a:gd name="connsiteX11" fmla="*/ 251322 w 8494686"/>
                <a:gd name="connsiteY11" fmla="*/ 1073622 h 1560496"/>
                <a:gd name="connsiteX12" fmla="*/ 276454 w 8494686"/>
                <a:gd name="connsiteY12" fmla="*/ 1073622 h 1560496"/>
                <a:gd name="connsiteX13" fmla="*/ 301587 w 8494686"/>
                <a:gd name="connsiteY13" fmla="*/ 1061138 h 1560496"/>
                <a:gd name="connsiteX14" fmla="*/ 326719 w 8494686"/>
                <a:gd name="connsiteY14" fmla="*/ 1048654 h 1560496"/>
                <a:gd name="connsiteX15" fmla="*/ 351851 w 8494686"/>
                <a:gd name="connsiteY15" fmla="*/ 1036170 h 1560496"/>
                <a:gd name="connsiteX16" fmla="*/ 364417 w 8494686"/>
                <a:gd name="connsiteY16" fmla="*/ 1036170 h 1560496"/>
                <a:gd name="connsiteX17" fmla="*/ 389549 w 8494686"/>
                <a:gd name="connsiteY17" fmla="*/ 1023686 h 1560496"/>
                <a:gd name="connsiteX18" fmla="*/ 414681 w 8494686"/>
                <a:gd name="connsiteY18" fmla="*/ 998718 h 1560496"/>
                <a:gd name="connsiteX19" fmla="*/ 439814 w 8494686"/>
                <a:gd name="connsiteY19" fmla="*/ 998718 h 1560496"/>
                <a:gd name="connsiteX20" fmla="*/ 464946 w 8494686"/>
                <a:gd name="connsiteY20" fmla="*/ 998718 h 1560496"/>
                <a:gd name="connsiteX21" fmla="*/ 490078 w 8494686"/>
                <a:gd name="connsiteY21" fmla="*/ 998718 h 1560496"/>
                <a:gd name="connsiteX22" fmla="*/ 515210 w 8494686"/>
                <a:gd name="connsiteY22" fmla="*/ 986234 h 1560496"/>
                <a:gd name="connsiteX23" fmla="*/ 527776 w 8494686"/>
                <a:gd name="connsiteY23" fmla="*/ 986234 h 1560496"/>
                <a:gd name="connsiteX24" fmla="*/ 552909 w 8494686"/>
                <a:gd name="connsiteY24" fmla="*/ 973750 h 1560496"/>
                <a:gd name="connsiteX25" fmla="*/ 578041 w 8494686"/>
                <a:gd name="connsiteY25" fmla="*/ 961266 h 1560496"/>
                <a:gd name="connsiteX26" fmla="*/ 603173 w 8494686"/>
                <a:gd name="connsiteY26" fmla="*/ 961266 h 1560496"/>
                <a:gd name="connsiteX27" fmla="*/ 628305 w 8494686"/>
                <a:gd name="connsiteY27" fmla="*/ 948782 h 1560496"/>
                <a:gd name="connsiteX28" fmla="*/ 653437 w 8494686"/>
                <a:gd name="connsiteY28" fmla="*/ 948782 h 1560496"/>
                <a:gd name="connsiteX29" fmla="*/ 678570 w 8494686"/>
                <a:gd name="connsiteY29" fmla="*/ 923814 h 1560496"/>
                <a:gd name="connsiteX30" fmla="*/ 691136 w 8494686"/>
                <a:gd name="connsiteY30" fmla="*/ 911330 h 1560496"/>
                <a:gd name="connsiteX31" fmla="*/ 716268 w 8494686"/>
                <a:gd name="connsiteY31" fmla="*/ 911330 h 1560496"/>
                <a:gd name="connsiteX32" fmla="*/ 741400 w 8494686"/>
                <a:gd name="connsiteY32" fmla="*/ 898846 h 1560496"/>
                <a:gd name="connsiteX33" fmla="*/ 766532 w 8494686"/>
                <a:gd name="connsiteY33" fmla="*/ 898846 h 1560496"/>
                <a:gd name="connsiteX34" fmla="*/ 791665 w 8494686"/>
                <a:gd name="connsiteY34" fmla="*/ 898846 h 1560496"/>
                <a:gd name="connsiteX35" fmla="*/ 816797 w 8494686"/>
                <a:gd name="connsiteY35" fmla="*/ 898846 h 1560496"/>
                <a:gd name="connsiteX36" fmla="*/ 829363 w 8494686"/>
                <a:gd name="connsiteY36" fmla="*/ 898846 h 1560496"/>
                <a:gd name="connsiteX37" fmla="*/ 854495 w 8494686"/>
                <a:gd name="connsiteY37" fmla="*/ 886362 h 1560496"/>
                <a:gd name="connsiteX38" fmla="*/ 879627 w 8494686"/>
                <a:gd name="connsiteY38" fmla="*/ 886362 h 1560496"/>
                <a:gd name="connsiteX39" fmla="*/ 904760 w 8494686"/>
                <a:gd name="connsiteY39" fmla="*/ 886362 h 1560496"/>
                <a:gd name="connsiteX40" fmla="*/ 929892 w 8494686"/>
                <a:gd name="connsiteY40" fmla="*/ 886362 h 1560496"/>
                <a:gd name="connsiteX41" fmla="*/ 955024 w 8494686"/>
                <a:gd name="connsiteY41" fmla="*/ 886362 h 1560496"/>
                <a:gd name="connsiteX42" fmla="*/ 980156 w 8494686"/>
                <a:gd name="connsiteY42" fmla="*/ 886362 h 1560496"/>
                <a:gd name="connsiteX43" fmla="*/ 992722 w 8494686"/>
                <a:gd name="connsiteY43" fmla="*/ 886362 h 1560496"/>
                <a:gd name="connsiteX44" fmla="*/ 1017854 w 8494686"/>
                <a:gd name="connsiteY44" fmla="*/ 886362 h 1560496"/>
                <a:gd name="connsiteX45" fmla="*/ 1042987 w 8494686"/>
                <a:gd name="connsiteY45" fmla="*/ 873878 h 1560496"/>
                <a:gd name="connsiteX46" fmla="*/ 1068119 w 8494686"/>
                <a:gd name="connsiteY46" fmla="*/ 873878 h 1560496"/>
                <a:gd name="connsiteX47" fmla="*/ 1093251 w 8494686"/>
                <a:gd name="connsiteY47" fmla="*/ 873878 h 1560496"/>
                <a:gd name="connsiteX48" fmla="*/ 1118383 w 8494686"/>
                <a:gd name="connsiteY48" fmla="*/ 873878 h 1560496"/>
                <a:gd name="connsiteX49" fmla="*/ 1143516 w 8494686"/>
                <a:gd name="connsiteY49" fmla="*/ 873878 h 1560496"/>
                <a:gd name="connsiteX50" fmla="*/ 1156082 w 8494686"/>
                <a:gd name="connsiteY50" fmla="*/ 873878 h 1560496"/>
                <a:gd name="connsiteX51" fmla="*/ 1181214 w 8494686"/>
                <a:gd name="connsiteY51" fmla="*/ 873878 h 1560496"/>
                <a:gd name="connsiteX52" fmla="*/ 1206346 w 8494686"/>
                <a:gd name="connsiteY52" fmla="*/ 873878 h 1560496"/>
                <a:gd name="connsiteX53" fmla="*/ 1231478 w 8494686"/>
                <a:gd name="connsiteY53" fmla="*/ 873878 h 1560496"/>
                <a:gd name="connsiteX54" fmla="*/ 1256610 w 8494686"/>
                <a:gd name="connsiteY54" fmla="*/ 873878 h 1560496"/>
                <a:gd name="connsiteX55" fmla="*/ 1281743 w 8494686"/>
                <a:gd name="connsiteY55" fmla="*/ 873878 h 1560496"/>
                <a:gd name="connsiteX56" fmla="*/ 1294309 w 8494686"/>
                <a:gd name="connsiteY56" fmla="*/ 873878 h 1560496"/>
                <a:gd name="connsiteX57" fmla="*/ 1319441 w 8494686"/>
                <a:gd name="connsiteY57" fmla="*/ 873878 h 1560496"/>
                <a:gd name="connsiteX58" fmla="*/ 1344573 w 8494686"/>
                <a:gd name="connsiteY58" fmla="*/ 861394 h 1560496"/>
                <a:gd name="connsiteX59" fmla="*/ 1369705 w 8494686"/>
                <a:gd name="connsiteY59" fmla="*/ 861394 h 1560496"/>
                <a:gd name="connsiteX60" fmla="*/ 1394838 w 8494686"/>
                <a:gd name="connsiteY60" fmla="*/ 848910 h 1560496"/>
                <a:gd name="connsiteX61" fmla="*/ 1419970 w 8494686"/>
                <a:gd name="connsiteY61" fmla="*/ 848910 h 1560496"/>
                <a:gd name="connsiteX62" fmla="*/ 1445102 w 8494686"/>
                <a:gd name="connsiteY62" fmla="*/ 848910 h 1560496"/>
                <a:gd name="connsiteX63" fmla="*/ 1457668 w 8494686"/>
                <a:gd name="connsiteY63" fmla="*/ 848910 h 1560496"/>
                <a:gd name="connsiteX64" fmla="*/ 1482800 w 8494686"/>
                <a:gd name="connsiteY64" fmla="*/ 848910 h 1560496"/>
                <a:gd name="connsiteX65" fmla="*/ 1507933 w 8494686"/>
                <a:gd name="connsiteY65" fmla="*/ 848910 h 1560496"/>
                <a:gd name="connsiteX66" fmla="*/ 1533065 w 8494686"/>
                <a:gd name="connsiteY66" fmla="*/ 848910 h 1560496"/>
                <a:gd name="connsiteX67" fmla="*/ 1558197 w 8494686"/>
                <a:gd name="connsiteY67" fmla="*/ 848910 h 1560496"/>
                <a:gd name="connsiteX68" fmla="*/ 1583329 w 8494686"/>
                <a:gd name="connsiteY68" fmla="*/ 848910 h 1560496"/>
                <a:gd name="connsiteX69" fmla="*/ 1608462 w 8494686"/>
                <a:gd name="connsiteY69" fmla="*/ 848910 h 1560496"/>
                <a:gd name="connsiteX70" fmla="*/ 1621028 w 8494686"/>
                <a:gd name="connsiteY70" fmla="*/ 848910 h 1560496"/>
                <a:gd name="connsiteX71" fmla="*/ 1646160 w 8494686"/>
                <a:gd name="connsiteY71" fmla="*/ 848910 h 1560496"/>
                <a:gd name="connsiteX72" fmla="*/ 1671292 w 8494686"/>
                <a:gd name="connsiteY72" fmla="*/ 848910 h 1560496"/>
                <a:gd name="connsiteX73" fmla="*/ 1696424 w 8494686"/>
                <a:gd name="connsiteY73" fmla="*/ 848910 h 1560496"/>
                <a:gd name="connsiteX74" fmla="*/ 1721556 w 8494686"/>
                <a:gd name="connsiteY74" fmla="*/ 836426 h 1560496"/>
                <a:gd name="connsiteX75" fmla="*/ 1746689 w 8494686"/>
                <a:gd name="connsiteY75" fmla="*/ 836426 h 1560496"/>
                <a:gd name="connsiteX76" fmla="*/ 1771821 w 8494686"/>
                <a:gd name="connsiteY76" fmla="*/ 836426 h 1560496"/>
                <a:gd name="connsiteX77" fmla="*/ 1784387 w 8494686"/>
                <a:gd name="connsiteY77" fmla="*/ 836426 h 1560496"/>
                <a:gd name="connsiteX78" fmla="*/ 1809519 w 8494686"/>
                <a:gd name="connsiteY78" fmla="*/ 836426 h 1560496"/>
                <a:gd name="connsiteX79" fmla="*/ 1834651 w 8494686"/>
                <a:gd name="connsiteY79" fmla="*/ 823942 h 1560496"/>
                <a:gd name="connsiteX80" fmla="*/ 1859784 w 8494686"/>
                <a:gd name="connsiteY80" fmla="*/ 823942 h 1560496"/>
                <a:gd name="connsiteX81" fmla="*/ 1884916 w 8494686"/>
                <a:gd name="connsiteY81" fmla="*/ 811458 h 1560496"/>
                <a:gd name="connsiteX82" fmla="*/ 1910048 w 8494686"/>
                <a:gd name="connsiteY82" fmla="*/ 811458 h 1560496"/>
                <a:gd name="connsiteX83" fmla="*/ 1922614 w 8494686"/>
                <a:gd name="connsiteY83" fmla="*/ 798974 h 1560496"/>
                <a:gd name="connsiteX84" fmla="*/ 1947746 w 8494686"/>
                <a:gd name="connsiteY84" fmla="*/ 798974 h 1560496"/>
                <a:gd name="connsiteX85" fmla="*/ 1972879 w 8494686"/>
                <a:gd name="connsiteY85" fmla="*/ 798974 h 1560496"/>
                <a:gd name="connsiteX86" fmla="*/ 1998011 w 8494686"/>
                <a:gd name="connsiteY86" fmla="*/ 798974 h 1560496"/>
                <a:gd name="connsiteX87" fmla="*/ 2023143 w 8494686"/>
                <a:gd name="connsiteY87" fmla="*/ 798974 h 1560496"/>
                <a:gd name="connsiteX88" fmla="*/ 2048275 w 8494686"/>
                <a:gd name="connsiteY88" fmla="*/ 798974 h 1560496"/>
                <a:gd name="connsiteX89" fmla="*/ 2073407 w 8494686"/>
                <a:gd name="connsiteY89" fmla="*/ 798974 h 1560496"/>
                <a:gd name="connsiteX90" fmla="*/ 2085973 w 8494686"/>
                <a:gd name="connsiteY90" fmla="*/ 798974 h 1560496"/>
                <a:gd name="connsiteX91" fmla="*/ 2111106 w 8494686"/>
                <a:gd name="connsiteY91" fmla="*/ 798974 h 1560496"/>
                <a:gd name="connsiteX92" fmla="*/ 2136238 w 8494686"/>
                <a:gd name="connsiteY92" fmla="*/ 798974 h 1560496"/>
                <a:gd name="connsiteX93" fmla="*/ 2161370 w 8494686"/>
                <a:gd name="connsiteY93" fmla="*/ 786490 h 1560496"/>
                <a:gd name="connsiteX94" fmla="*/ 2186502 w 8494686"/>
                <a:gd name="connsiteY94" fmla="*/ 786490 h 1560496"/>
                <a:gd name="connsiteX95" fmla="*/ 2211635 w 8494686"/>
                <a:gd name="connsiteY95" fmla="*/ 774006 h 1560496"/>
                <a:gd name="connsiteX96" fmla="*/ 2236767 w 8494686"/>
                <a:gd name="connsiteY96" fmla="*/ 774006 h 1560496"/>
                <a:gd name="connsiteX97" fmla="*/ 2249333 w 8494686"/>
                <a:gd name="connsiteY97" fmla="*/ 774006 h 1560496"/>
                <a:gd name="connsiteX98" fmla="*/ 2274465 w 8494686"/>
                <a:gd name="connsiteY98" fmla="*/ 774006 h 1560496"/>
                <a:gd name="connsiteX99" fmla="*/ 2299597 w 8494686"/>
                <a:gd name="connsiteY99" fmla="*/ 774006 h 1560496"/>
                <a:gd name="connsiteX100" fmla="*/ 2324730 w 8494686"/>
                <a:gd name="connsiteY100" fmla="*/ 761522 h 1560496"/>
                <a:gd name="connsiteX101" fmla="*/ 2349862 w 8494686"/>
                <a:gd name="connsiteY101" fmla="*/ 749038 h 1560496"/>
                <a:gd name="connsiteX102" fmla="*/ 2374994 w 8494686"/>
                <a:gd name="connsiteY102" fmla="*/ 749038 h 1560496"/>
                <a:gd name="connsiteX103" fmla="*/ 2400126 w 8494686"/>
                <a:gd name="connsiteY103" fmla="*/ 749038 h 1560496"/>
                <a:gd name="connsiteX104" fmla="*/ 2412692 w 8494686"/>
                <a:gd name="connsiteY104" fmla="*/ 749038 h 1560496"/>
                <a:gd name="connsiteX105" fmla="*/ 2437824 w 8494686"/>
                <a:gd name="connsiteY105" fmla="*/ 749038 h 1560496"/>
                <a:gd name="connsiteX106" fmla="*/ 2462957 w 8494686"/>
                <a:gd name="connsiteY106" fmla="*/ 749038 h 1560496"/>
                <a:gd name="connsiteX107" fmla="*/ 2488089 w 8494686"/>
                <a:gd name="connsiteY107" fmla="*/ 736555 h 1560496"/>
                <a:gd name="connsiteX108" fmla="*/ 2513221 w 8494686"/>
                <a:gd name="connsiteY108" fmla="*/ 699103 h 1560496"/>
                <a:gd name="connsiteX109" fmla="*/ 2538353 w 8494686"/>
                <a:gd name="connsiteY109" fmla="*/ 699103 h 1560496"/>
                <a:gd name="connsiteX110" fmla="*/ 2550919 w 8494686"/>
                <a:gd name="connsiteY110" fmla="*/ 699103 h 1560496"/>
                <a:gd name="connsiteX111" fmla="*/ 2576052 w 8494686"/>
                <a:gd name="connsiteY111" fmla="*/ 699103 h 1560496"/>
                <a:gd name="connsiteX112" fmla="*/ 2601184 w 8494686"/>
                <a:gd name="connsiteY112" fmla="*/ 686619 h 1560496"/>
                <a:gd name="connsiteX113" fmla="*/ 2626316 w 8494686"/>
                <a:gd name="connsiteY113" fmla="*/ 674135 h 1560496"/>
                <a:gd name="connsiteX114" fmla="*/ 2651448 w 8494686"/>
                <a:gd name="connsiteY114" fmla="*/ 674135 h 1560496"/>
                <a:gd name="connsiteX115" fmla="*/ 2676580 w 8494686"/>
                <a:gd name="connsiteY115" fmla="*/ 674135 h 1560496"/>
                <a:gd name="connsiteX116" fmla="*/ 2701713 w 8494686"/>
                <a:gd name="connsiteY116" fmla="*/ 661651 h 1560496"/>
                <a:gd name="connsiteX117" fmla="*/ 2714279 w 8494686"/>
                <a:gd name="connsiteY117" fmla="*/ 649167 h 1560496"/>
                <a:gd name="connsiteX118" fmla="*/ 2739411 w 8494686"/>
                <a:gd name="connsiteY118" fmla="*/ 636683 h 1560496"/>
                <a:gd name="connsiteX119" fmla="*/ 2764543 w 8494686"/>
                <a:gd name="connsiteY119" fmla="*/ 636683 h 1560496"/>
                <a:gd name="connsiteX120" fmla="*/ 2789675 w 8494686"/>
                <a:gd name="connsiteY120" fmla="*/ 624199 h 1560496"/>
                <a:gd name="connsiteX121" fmla="*/ 2814808 w 8494686"/>
                <a:gd name="connsiteY121" fmla="*/ 624199 h 1560496"/>
                <a:gd name="connsiteX122" fmla="*/ 2839940 w 8494686"/>
                <a:gd name="connsiteY122" fmla="*/ 624199 h 1560496"/>
                <a:gd name="connsiteX123" fmla="*/ 2865072 w 8494686"/>
                <a:gd name="connsiteY123" fmla="*/ 624199 h 1560496"/>
                <a:gd name="connsiteX124" fmla="*/ 2877638 w 8494686"/>
                <a:gd name="connsiteY124" fmla="*/ 624199 h 1560496"/>
                <a:gd name="connsiteX125" fmla="*/ 2902770 w 8494686"/>
                <a:gd name="connsiteY125" fmla="*/ 624199 h 1560496"/>
                <a:gd name="connsiteX126" fmla="*/ 2927903 w 8494686"/>
                <a:gd name="connsiteY126" fmla="*/ 624199 h 1560496"/>
                <a:gd name="connsiteX127" fmla="*/ 2953035 w 8494686"/>
                <a:gd name="connsiteY127" fmla="*/ 611715 h 1560496"/>
                <a:gd name="connsiteX128" fmla="*/ 2978167 w 8494686"/>
                <a:gd name="connsiteY128" fmla="*/ 611715 h 1560496"/>
                <a:gd name="connsiteX129" fmla="*/ 3003299 w 8494686"/>
                <a:gd name="connsiteY129" fmla="*/ 611715 h 1560496"/>
                <a:gd name="connsiteX130" fmla="*/ 3028431 w 8494686"/>
                <a:gd name="connsiteY130" fmla="*/ 599231 h 1560496"/>
                <a:gd name="connsiteX131" fmla="*/ 3040997 w 8494686"/>
                <a:gd name="connsiteY131" fmla="*/ 599231 h 1560496"/>
                <a:gd name="connsiteX132" fmla="*/ 3066130 w 8494686"/>
                <a:gd name="connsiteY132" fmla="*/ 599231 h 1560496"/>
                <a:gd name="connsiteX133" fmla="*/ 3091262 w 8494686"/>
                <a:gd name="connsiteY133" fmla="*/ 599231 h 1560496"/>
                <a:gd name="connsiteX134" fmla="*/ 3116394 w 8494686"/>
                <a:gd name="connsiteY134" fmla="*/ 599231 h 1560496"/>
                <a:gd name="connsiteX135" fmla="*/ 3141526 w 8494686"/>
                <a:gd name="connsiteY135" fmla="*/ 599231 h 1560496"/>
                <a:gd name="connsiteX136" fmla="*/ 3166659 w 8494686"/>
                <a:gd name="connsiteY136" fmla="*/ 586747 h 1560496"/>
                <a:gd name="connsiteX137" fmla="*/ 3179225 w 8494686"/>
                <a:gd name="connsiteY137" fmla="*/ 586747 h 1560496"/>
                <a:gd name="connsiteX138" fmla="*/ 3204357 w 8494686"/>
                <a:gd name="connsiteY138" fmla="*/ 561779 h 1560496"/>
                <a:gd name="connsiteX139" fmla="*/ 3229489 w 8494686"/>
                <a:gd name="connsiteY139" fmla="*/ 561779 h 1560496"/>
                <a:gd name="connsiteX140" fmla="*/ 3254621 w 8494686"/>
                <a:gd name="connsiteY140" fmla="*/ 549295 h 1560496"/>
                <a:gd name="connsiteX141" fmla="*/ 3279753 w 8494686"/>
                <a:gd name="connsiteY141" fmla="*/ 549295 h 1560496"/>
                <a:gd name="connsiteX142" fmla="*/ 3304886 w 8494686"/>
                <a:gd name="connsiteY142" fmla="*/ 549295 h 1560496"/>
                <a:gd name="connsiteX143" fmla="*/ 3330018 w 8494686"/>
                <a:gd name="connsiteY143" fmla="*/ 549295 h 1560496"/>
                <a:gd name="connsiteX144" fmla="*/ 3342584 w 8494686"/>
                <a:gd name="connsiteY144" fmla="*/ 549295 h 1560496"/>
                <a:gd name="connsiteX145" fmla="*/ 3367716 w 8494686"/>
                <a:gd name="connsiteY145" fmla="*/ 549295 h 1560496"/>
                <a:gd name="connsiteX146" fmla="*/ 3392848 w 8494686"/>
                <a:gd name="connsiteY146" fmla="*/ 549295 h 1560496"/>
                <a:gd name="connsiteX147" fmla="*/ 3417981 w 8494686"/>
                <a:gd name="connsiteY147" fmla="*/ 549295 h 1560496"/>
                <a:gd name="connsiteX148" fmla="*/ 3443113 w 8494686"/>
                <a:gd name="connsiteY148" fmla="*/ 549295 h 1560496"/>
                <a:gd name="connsiteX149" fmla="*/ 3468245 w 8494686"/>
                <a:gd name="connsiteY149" fmla="*/ 536811 h 1560496"/>
                <a:gd name="connsiteX150" fmla="*/ 3493377 w 8494686"/>
                <a:gd name="connsiteY150" fmla="*/ 536811 h 1560496"/>
                <a:gd name="connsiteX151" fmla="*/ 3505943 w 8494686"/>
                <a:gd name="connsiteY151" fmla="*/ 536811 h 1560496"/>
                <a:gd name="connsiteX152" fmla="*/ 3531076 w 8494686"/>
                <a:gd name="connsiteY152" fmla="*/ 536811 h 1560496"/>
                <a:gd name="connsiteX153" fmla="*/ 3556208 w 8494686"/>
                <a:gd name="connsiteY153" fmla="*/ 536811 h 1560496"/>
                <a:gd name="connsiteX154" fmla="*/ 3581340 w 8494686"/>
                <a:gd name="connsiteY154" fmla="*/ 524327 h 1560496"/>
                <a:gd name="connsiteX155" fmla="*/ 3606472 w 8494686"/>
                <a:gd name="connsiteY155" fmla="*/ 524327 h 1560496"/>
                <a:gd name="connsiteX156" fmla="*/ 3631604 w 8494686"/>
                <a:gd name="connsiteY156" fmla="*/ 511843 h 1560496"/>
                <a:gd name="connsiteX157" fmla="*/ 3644170 w 8494686"/>
                <a:gd name="connsiteY157" fmla="*/ 511843 h 1560496"/>
                <a:gd name="connsiteX158" fmla="*/ 3669303 w 8494686"/>
                <a:gd name="connsiteY158" fmla="*/ 511843 h 1560496"/>
                <a:gd name="connsiteX159" fmla="*/ 3694435 w 8494686"/>
                <a:gd name="connsiteY159" fmla="*/ 511843 h 1560496"/>
                <a:gd name="connsiteX160" fmla="*/ 3719567 w 8494686"/>
                <a:gd name="connsiteY160" fmla="*/ 499359 h 1560496"/>
                <a:gd name="connsiteX161" fmla="*/ 3744699 w 8494686"/>
                <a:gd name="connsiteY161" fmla="*/ 499359 h 1560496"/>
                <a:gd name="connsiteX162" fmla="*/ 3769832 w 8494686"/>
                <a:gd name="connsiteY162" fmla="*/ 499359 h 1560496"/>
                <a:gd name="connsiteX163" fmla="*/ 3794964 w 8494686"/>
                <a:gd name="connsiteY163" fmla="*/ 499359 h 1560496"/>
                <a:gd name="connsiteX164" fmla="*/ 3807530 w 8494686"/>
                <a:gd name="connsiteY164" fmla="*/ 499359 h 1560496"/>
                <a:gd name="connsiteX165" fmla="*/ 3832662 w 8494686"/>
                <a:gd name="connsiteY165" fmla="*/ 499359 h 1560496"/>
                <a:gd name="connsiteX166" fmla="*/ 3857794 w 8494686"/>
                <a:gd name="connsiteY166" fmla="*/ 499359 h 1560496"/>
                <a:gd name="connsiteX167" fmla="*/ 3882926 w 8494686"/>
                <a:gd name="connsiteY167" fmla="*/ 499359 h 1560496"/>
                <a:gd name="connsiteX168" fmla="*/ 3908059 w 8494686"/>
                <a:gd name="connsiteY168" fmla="*/ 499359 h 1560496"/>
                <a:gd name="connsiteX169" fmla="*/ 3933191 w 8494686"/>
                <a:gd name="connsiteY169" fmla="*/ 499359 h 1560496"/>
                <a:gd name="connsiteX170" fmla="*/ 3958323 w 8494686"/>
                <a:gd name="connsiteY170" fmla="*/ 499359 h 1560496"/>
                <a:gd name="connsiteX171" fmla="*/ 3970889 w 8494686"/>
                <a:gd name="connsiteY171" fmla="*/ 486875 h 1560496"/>
                <a:gd name="connsiteX172" fmla="*/ 3996021 w 8494686"/>
                <a:gd name="connsiteY172" fmla="*/ 474391 h 1560496"/>
                <a:gd name="connsiteX173" fmla="*/ 4021154 w 8494686"/>
                <a:gd name="connsiteY173" fmla="*/ 461907 h 1560496"/>
                <a:gd name="connsiteX174" fmla="*/ 4046286 w 8494686"/>
                <a:gd name="connsiteY174" fmla="*/ 461907 h 1560496"/>
                <a:gd name="connsiteX175" fmla="*/ 4071418 w 8494686"/>
                <a:gd name="connsiteY175" fmla="*/ 449423 h 1560496"/>
                <a:gd name="connsiteX176" fmla="*/ 4096550 w 8494686"/>
                <a:gd name="connsiteY176" fmla="*/ 436939 h 1560496"/>
                <a:gd name="connsiteX177" fmla="*/ 4121682 w 8494686"/>
                <a:gd name="connsiteY177" fmla="*/ 436939 h 1560496"/>
                <a:gd name="connsiteX178" fmla="*/ 4134249 w 8494686"/>
                <a:gd name="connsiteY178" fmla="*/ 436939 h 1560496"/>
                <a:gd name="connsiteX179" fmla="*/ 4159381 w 8494686"/>
                <a:gd name="connsiteY179" fmla="*/ 436939 h 1560496"/>
                <a:gd name="connsiteX180" fmla="*/ 4184513 w 8494686"/>
                <a:gd name="connsiteY180" fmla="*/ 424455 h 1560496"/>
                <a:gd name="connsiteX181" fmla="*/ 4209645 w 8494686"/>
                <a:gd name="connsiteY181" fmla="*/ 424455 h 1560496"/>
                <a:gd name="connsiteX182" fmla="*/ 4234777 w 8494686"/>
                <a:gd name="connsiteY182" fmla="*/ 424455 h 1560496"/>
                <a:gd name="connsiteX183" fmla="*/ 4259910 w 8494686"/>
                <a:gd name="connsiteY183" fmla="*/ 424455 h 1560496"/>
                <a:gd name="connsiteX184" fmla="*/ 4272476 w 8494686"/>
                <a:gd name="connsiteY184" fmla="*/ 424455 h 1560496"/>
                <a:gd name="connsiteX185" fmla="*/ 4297608 w 8494686"/>
                <a:gd name="connsiteY185" fmla="*/ 424455 h 1560496"/>
                <a:gd name="connsiteX186" fmla="*/ 4322740 w 8494686"/>
                <a:gd name="connsiteY186" fmla="*/ 424455 h 1560496"/>
                <a:gd name="connsiteX187" fmla="*/ 4347872 w 8494686"/>
                <a:gd name="connsiteY187" fmla="*/ 424455 h 1560496"/>
                <a:gd name="connsiteX188" fmla="*/ 4373005 w 8494686"/>
                <a:gd name="connsiteY188" fmla="*/ 411971 h 1560496"/>
                <a:gd name="connsiteX189" fmla="*/ 4398137 w 8494686"/>
                <a:gd name="connsiteY189" fmla="*/ 411971 h 1560496"/>
                <a:gd name="connsiteX190" fmla="*/ 4423269 w 8494686"/>
                <a:gd name="connsiteY190" fmla="*/ 399487 h 1560496"/>
                <a:gd name="connsiteX191" fmla="*/ 4435835 w 8494686"/>
                <a:gd name="connsiteY191" fmla="*/ 387003 h 1560496"/>
                <a:gd name="connsiteX192" fmla="*/ 4460967 w 8494686"/>
                <a:gd name="connsiteY192" fmla="*/ 387003 h 1560496"/>
                <a:gd name="connsiteX193" fmla="*/ 4486100 w 8494686"/>
                <a:gd name="connsiteY193" fmla="*/ 374519 h 1560496"/>
                <a:gd name="connsiteX194" fmla="*/ 4511232 w 8494686"/>
                <a:gd name="connsiteY194" fmla="*/ 374519 h 1560496"/>
                <a:gd name="connsiteX195" fmla="*/ 4536364 w 8494686"/>
                <a:gd name="connsiteY195" fmla="*/ 374519 h 1560496"/>
                <a:gd name="connsiteX196" fmla="*/ 4561496 w 8494686"/>
                <a:gd name="connsiteY196" fmla="*/ 374519 h 1560496"/>
                <a:gd name="connsiteX197" fmla="*/ 4586628 w 8494686"/>
                <a:gd name="connsiteY197" fmla="*/ 374519 h 1560496"/>
                <a:gd name="connsiteX198" fmla="*/ 4599195 w 8494686"/>
                <a:gd name="connsiteY198" fmla="*/ 374519 h 1560496"/>
                <a:gd name="connsiteX199" fmla="*/ 4624327 w 8494686"/>
                <a:gd name="connsiteY199" fmla="*/ 374519 h 1560496"/>
                <a:gd name="connsiteX200" fmla="*/ 4649459 w 8494686"/>
                <a:gd name="connsiteY200" fmla="*/ 362035 h 1560496"/>
                <a:gd name="connsiteX201" fmla="*/ 4674591 w 8494686"/>
                <a:gd name="connsiteY201" fmla="*/ 362035 h 1560496"/>
                <a:gd name="connsiteX202" fmla="*/ 4699723 w 8494686"/>
                <a:gd name="connsiteY202" fmla="*/ 362035 h 1560496"/>
                <a:gd name="connsiteX203" fmla="*/ 4724856 w 8494686"/>
                <a:gd name="connsiteY203" fmla="*/ 349551 h 1560496"/>
                <a:gd name="connsiteX204" fmla="*/ 4749988 w 8494686"/>
                <a:gd name="connsiteY204" fmla="*/ 349551 h 1560496"/>
                <a:gd name="connsiteX205" fmla="*/ 4762554 w 8494686"/>
                <a:gd name="connsiteY205" fmla="*/ 349551 h 1560496"/>
                <a:gd name="connsiteX206" fmla="*/ 4787686 w 8494686"/>
                <a:gd name="connsiteY206" fmla="*/ 349551 h 1560496"/>
                <a:gd name="connsiteX207" fmla="*/ 4812818 w 8494686"/>
                <a:gd name="connsiteY207" fmla="*/ 349551 h 1560496"/>
                <a:gd name="connsiteX208" fmla="*/ 4837950 w 8494686"/>
                <a:gd name="connsiteY208" fmla="*/ 349551 h 1560496"/>
                <a:gd name="connsiteX209" fmla="*/ 4863083 w 8494686"/>
                <a:gd name="connsiteY209" fmla="*/ 337067 h 1560496"/>
                <a:gd name="connsiteX210" fmla="*/ 4888215 w 8494686"/>
                <a:gd name="connsiteY210" fmla="*/ 337067 h 1560496"/>
                <a:gd name="connsiteX211" fmla="*/ 4900781 w 8494686"/>
                <a:gd name="connsiteY211" fmla="*/ 337067 h 1560496"/>
                <a:gd name="connsiteX212" fmla="*/ 4925913 w 8494686"/>
                <a:gd name="connsiteY212" fmla="*/ 337067 h 1560496"/>
                <a:gd name="connsiteX213" fmla="*/ 4951045 w 8494686"/>
                <a:gd name="connsiteY213" fmla="*/ 324583 h 1560496"/>
                <a:gd name="connsiteX214" fmla="*/ 4976178 w 8494686"/>
                <a:gd name="connsiteY214" fmla="*/ 324583 h 1560496"/>
                <a:gd name="connsiteX215" fmla="*/ 5001310 w 8494686"/>
                <a:gd name="connsiteY215" fmla="*/ 324583 h 1560496"/>
                <a:gd name="connsiteX216" fmla="*/ 5026442 w 8494686"/>
                <a:gd name="connsiteY216" fmla="*/ 324583 h 1560496"/>
                <a:gd name="connsiteX217" fmla="*/ 5051574 w 8494686"/>
                <a:gd name="connsiteY217" fmla="*/ 324583 h 1560496"/>
                <a:gd name="connsiteX218" fmla="*/ 5064140 w 8494686"/>
                <a:gd name="connsiteY218" fmla="*/ 324583 h 1560496"/>
                <a:gd name="connsiteX219" fmla="*/ 5089273 w 8494686"/>
                <a:gd name="connsiteY219" fmla="*/ 324583 h 1560496"/>
                <a:gd name="connsiteX220" fmla="*/ 5114405 w 8494686"/>
                <a:gd name="connsiteY220" fmla="*/ 324583 h 1560496"/>
                <a:gd name="connsiteX221" fmla="*/ 5139537 w 8494686"/>
                <a:gd name="connsiteY221" fmla="*/ 324583 h 1560496"/>
                <a:gd name="connsiteX222" fmla="*/ 5164669 w 8494686"/>
                <a:gd name="connsiteY222" fmla="*/ 324583 h 1560496"/>
                <a:gd name="connsiteX223" fmla="*/ 5189801 w 8494686"/>
                <a:gd name="connsiteY223" fmla="*/ 324583 h 1560496"/>
                <a:gd name="connsiteX224" fmla="*/ 5214934 w 8494686"/>
                <a:gd name="connsiteY224" fmla="*/ 312099 h 1560496"/>
                <a:gd name="connsiteX225" fmla="*/ 5227500 w 8494686"/>
                <a:gd name="connsiteY225" fmla="*/ 299615 h 1560496"/>
                <a:gd name="connsiteX226" fmla="*/ 5252632 w 8494686"/>
                <a:gd name="connsiteY226" fmla="*/ 299615 h 1560496"/>
                <a:gd name="connsiteX227" fmla="*/ 5277764 w 8494686"/>
                <a:gd name="connsiteY227" fmla="*/ 299615 h 1560496"/>
                <a:gd name="connsiteX228" fmla="*/ 5302896 w 8494686"/>
                <a:gd name="connsiteY228" fmla="*/ 299615 h 1560496"/>
                <a:gd name="connsiteX229" fmla="*/ 5328029 w 8494686"/>
                <a:gd name="connsiteY229" fmla="*/ 287131 h 1560496"/>
                <a:gd name="connsiteX230" fmla="*/ 5353161 w 8494686"/>
                <a:gd name="connsiteY230" fmla="*/ 287131 h 1560496"/>
                <a:gd name="connsiteX231" fmla="*/ 5378293 w 8494686"/>
                <a:gd name="connsiteY231" fmla="*/ 274647 h 1560496"/>
                <a:gd name="connsiteX232" fmla="*/ 5390859 w 8494686"/>
                <a:gd name="connsiteY232" fmla="*/ 274647 h 1560496"/>
                <a:gd name="connsiteX233" fmla="*/ 5415991 w 8494686"/>
                <a:gd name="connsiteY233" fmla="*/ 274647 h 1560496"/>
                <a:gd name="connsiteX234" fmla="*/ 5441124 w 8494686"/>
                <a:gd name="connsiteY234" fmla="*/ 274647 h 1560496"/>
                <a:gd name="connsiteX235" fmla="*/ 5466256 w 8494686"/>
                <a:gd name="connsiteY235" fmla="*/ 274647 h 1560496"/>
                <a:gd name="connsiteX236" fmla="*/ 5491388 w 8494686"/>
                <a:gd name="connsiteY236" fmla="*/ 274647 h 1560496"/>
                <a:gd name="connsiteX237" fmla="*/ 5516520 w 8494686"/>
                <a:gd name="connsiteY237" fmla="*/ 274647 h 1560496"/>
                <a:gd name="connsiteX238" fmla="*/ 5529086 w 8494686"/>
                <a:gd name="connsiteY238" fmla="*/ 274647 h 1560496"/>
                <a:gd name="connsiteX239" fmla="*/ 5554218 w 8494686"/>
                <a:gd name="connsiteY239" fmla="*/ 274647 h 1560496"/>
                <a:gd name="connsiteX240" fmla="*/ 5579351 w 8494686"/>
                <a:gd name="connsiteY240" fmla="*/ 274647 h 1560496"/>
                <a:gd name="connsiteX241" fmla="*/ 5604483 w 8494686"/>
                <a:gd name="connsiteY241" fmla="*/ 274647 h 1560496"/>
                <a:gd name="connsiteX242" fmla="*/ 5629615 w 8494686"/>
                <a:gd name="connsiteY242" fmla="*/ 274647 h 1560496"/>
                <a:gd name="connsiteX243" fmla="*/ 5654747 w 8494686"/>
                <a:gd name="connsiteY243" fmla="*/ 274647 h 1560496"/>
                <a:gd name="connsiteX244" fmla="*/ 5679879 w 8494686"/>
                <a:gd name="connsiteY244" fmla="*/ 274647 h 1560496"/>
                <a:gd name="connsiteX245" fmla="*/ 5692446 w 8494686"/>
                <a:gd name="connsiteY245" fmla="*/ 274647 h 1560496"/>
                <a:gd name="connsiteX246" fmla="*/ 5717578 w 8494686"/>
                <a:gd name="connsiteY246" fmla="*/ 274647 h 1560496"/>
                <a:gd name="connsiteX247" fmla="*/ 5742710 w 8494686"/>
                <a:gd name="connsiteY247" fmla="*/ 262163 h 1560496"/>
                <a:gd name="connsiteX248" fmla="*/ 5767842 w 8494686"/>
                <a:gd name="connsiteY248" fmla="*/ 262163 h 1560496"/>
                <a:gd name="connsiteX249" fmla="*/ 5792974 w 8494686"/>
                <a:gd name="connsiteY249" fmla="*/ 262163 h 1560496"/>
                <a:gd name="connsiteX250" fmla="*/ 5818107 w 8494686"/>
                <a:gd name="connsiteY250" fmla="*/ 262163 h 1560496"/>
                <a:gd name="connsiteX251" fmla="*/ 5843239 w 8494686"/>
                <a:gd name="connsiteY251" fmla="*/ 262163 h 1560496"/>
                <a:gd name="connsiteX252" fmla="*/ 5855805 w 8494686"/>
                <a:gd name="connsiteY252" fmla="*/ 262163 h 1560496"/>
                <a:gd name="connsiteX253" fmla="*/ 5880937 w 8494686"/>
                <a:gd name="connsiteY253" fmla="*/ 262163 h 1560496"/>
                <a:gd name="connsiteX254" fmla="*/ 5906069 w 8494686"/>
                <a:gd name="connsiteY254" fmla="*/ 249679 h 1560496"/>
                <a:gd name="connsiteX255" fmla="*/ 5931202 w 8494686"/>
                <a:gd name="connsiteY255" fmla="*/ 249679 h 1560496"/>
                <a:gd name="connsiteX256" fmla="*/ 5956334 w 8494686"/>
                <a:gd name="connsiteY256" fmla="*/ 249679 h 1560496"/>
                <a:gd name="connsiteX257" fmla="*/ 5981466 w 8494686"/>
                <a:gd name="connsiteY257" fmla="*/ 249679 h 1560496"/>
                <a:gd name="connsiteX258" fmla="*/ 6006598 w 8494686"/>
                <a:gd name="connsiteY258" fmla="*/ 249679 h 1560496"/>
                <a:gd name="connsiteX259" fmla="*/ 6019164 w 8494686"/>
                <a:gd name="connsiteY259" fmla="*/ 237196 h 1560496"/>
                <a:gd name="connsiteX260" fmla="*/ 6044297 w 8494686"/>
                <a:gd name="connsiteY260" fmla="*/ 237196 h 1560496"/>
                <a:gd name="connsiteX261" fmla="*/ 6069429 w 8494686"/>
                <a:gd name="connsiteY261" fmla="*/ 237196 h 1560496"/>
                <a:gd name="connsiteX262" fmla="*/ 6094561 w 8494686"/>
                <a:gd name="connsiteY262" fmla="*/ 237196 h 1560496"/>
                <a:gd name="connsiteX263" fmla="*/ 6119693 w 8494686"/>
                <a:gd name="connsiteY263" fmla="*/ 237196 h 1560496"/>
                <a:gd name="connsiteX264" fmla="*/ 6144825 w 8494686"/>
                <a:gd name="connsiteY264" fmla="*/ 237196 h 1560496"/>
                <a:gd name="connsiteX265" fmla="*/ 6157391 w 8494686"/>
                <a:gd name="connsiteY265" fmla="*/ 237196 h 1560496"/>
                <a:gd name="connsiteX266" fmla="*/ 6182524 w 8494686"/>
                <a:gd name="connsiteY266" fmla="*/ 237196 h 1560496"/>
                <a:gd name="connsiteX267" fmla="*/ 6207656 w 8494686"/>
                <a:gd name="connsiteY267" fmla="*/ 237196 h 1560496"/>
                <a:gd name="connsiteX268" fmla="*/ 6232788 w 8494686"/>
                <a:gd name="connsiteY268" fmla="*/ 237196 h 1560496"/>
                <a:gd name="connsiteX269" fmla="*/ 6257920 w 8494686"/>
                <a:gd name="connsiteY269" fmla="*/ 224712 h 1560496"/>
                <a:gd name="connsiteX270" fmla="*/ 6283052 w 8494686"/>
                <a:gd name="connsiteY270" fmla="*/ 224712 h 1560496"/>
                <a:gd name="connsiteX271" fmla="*/ 6308185 w 8494686"/>
                <a:gd name="connsiteY271" fmla="*/ 224712 h 1560496"/>
                <a:gd name="connsiteX272" fmla="*/ 6320751 w 8494686"/>
                <a:gd name="connsiteY272" fmla="*/ 224712 h 1560496"/>
                <a:gd name="connsiteX273" fmla="*/ 6345883 w 8494686"/>
                <a:gd name="connsiteY273" fmla="*/ 224712 h 1560496"/>
                <a:gd name="connsiteX274" fmla="*/ 6371015 w 8494686"/>
                <a:gd name="connsiteY274" fmla="*/ 224712 h 1560496"/>
                <a:gd name="connsiteX275" fmla="*/ 6396147 w 8494686"/>
                <a:gd name="connsiteY275" fmla="*/ 224712 h 1560496"/>
                <a:gd name="connsiteX276" fmla="*/ 6421280 w 8494686"/>
                <a:gd name="connsiteY276" fmla="*/ 224712 h 1560496"/>
                <a:gd name="connsiteX277" fmla="*/ 6446412 w 8494686"/>
                <a:gd name="connsiteY277" fmla="*/ 224712 h 1560496"/>
                <a:gd name="connsiteX278" fmla="*/ 6471544 w 8494686"/>
                <a:gd name="connsiteY278" fmla="*/ 224712 h 1560496"/>
                <a:gd name="connsiteX279" fmla="*/ 6484110 w 8494686"/>
                <a:gd name="connsiteY279" fmla="*/ 224712 h 1560496"/>
                <a:gd name="connsiteX280" fmla="*/ 6509242 w 8494686"/>
                <a:gd name="connsiteY280" fmla="*/ 224712 h 1560496"/>
                <a:gd name="connsiteX281" fmla="*/ 6534375 w 8494686"/>
                <a:gd name="connsiteY281" fmla="*/ 224712 h 1560496"/>
                <a:gd name="connsiteX282" fmla="*/ 6559507 w 8494686"/>
                <a:gd name="connsiteY282" fmla="*/ 212228 h 1560496"/>
                <a:gd name="connsiteX283" fmla="*/ 6584639 w 8494686"/>
                <a:gd name="connsiteY283" fmla="*/ 212228 h 1560496"/>
                <a:gd name="connsiteX284" fmla="*/ 6609771 w 8494686"/>
                <a:gd name="connsiteY284" fmla="*/ 199744 h 1560496"/>
                <a:gd name="connsiteX285" fmla="*/ 6622337 w 8494686"/>
                <a:gd name="connsiteY285" fmla="*/ 199744 h 1560496"/>
                <a:gd name="connsiteX286" fmla="*/ 6647470 w 8494686"/>
                <a:gd name="connsiteY286" fmla="*/ 199744 h 1560496"/>
                <a:gd name="connsiteX287" fmla="*/ 6672602 w 8494686"/>
                <a:gd name="connsiteY287" fmla="*/ 199744 h 1560496"/>
                <a:gd name="connsiteX288" fmla="*/ 6697734 w 8494686"/>
                <a:gd name="connsiteY288" fmla="*/ 199744 h 1560496"/>
                <a:gd name="connsiteX289" fmla="*/ 6722866 w 8494686"/>
                <a:gd name="connsiteY289" fmla="*/ 199744 h 1560496"/>
                <a:gd name="connsiteX290" fmla="*/ 6747998 w 8494686"/>
                <a:gd name="connsiteY290" fmla="*/ 199744 h 1560496"/>
                <a:gd name="connsiteX291" fmla="*/ 6773131 w 8494686"/>
                <a:gd name="connsiteY291" fmla="*/ 199744 h 1560496"/>
                <a:gd name="connsiteX292" fmla="*/ 6785697 w 8494686"/>
                <a:gd name="connsiteY292" fmla="*/ 199744 h 1560496"/>
                <a:gd name="connsiteX293" fmla="*/ 6810829 w 8494686"/>
                <a:gd name="connsiteY293" fmla="*/ 199744 h 1560496"/>
                <a:gd name="connsiteX294" fmla="*/ 6835961 w 8494686"/>
                <a:gd name="connsiteY294" fmla="*/ 199744 h 1560496"/>
                <a:gd name="connsiteX295" fmla="*/ 6861093 w 8494686"/>
                <a:gd name="connsiteY295" fmla="*/ 199744 h 1560496"/>
                <a:gd name="connsiteX296" fmla="*/ 6886225 w 8494686"/>
                <a:gd name="connsiteY296" fmla="*/ 199744 h 1560496"/>
                <a:gd name="connsiteX297" fmla="*/ 6911358 w 8494686"/>
                <a:gd name="connsiteY297" fmla="*/ 199744 h 1560496"/>
                <a:gd name="connsiteX298" fmla="*/ 6936490 w 8494686"/>
                <a:gd name="connsiteY298" fmla="*/ 199744 h 1560496"/>
                <a:gd name="connsiteX299" fmla="*/ 6949056 w 8494686"/>
                <a:gd name="connsiteY299" fmla="*/ 199744 h 1560496"/>
                <a:gd name="connsiteX300" fmla="*/ 6974188 w 8494686"/>
                <a:gd name="connsiteY300" fmla="*/ 187260 h 1560496"/>
                <a:gd name="connsiteX301" fmla="*/ 6999320 w 8494686"/>
                <a:gd name="connsiteY301" fmla="*/ 187260 h 1560496"/>
                <a:gd name="connsiteX302" fmla="*/ 7024453 w 8494686"/>
                <a:gd name="connsiteY302" fmla="*/ 187260 h 1560496"/>
                <a:gd name="connsiteX303" fmla="*/ 7049585 w 8494686"/>
                <a:gd name="connsiteY303" fmla="*/ 187260 h 1560496"/>
                <a:gd name="connsiteX304" fmla="*/ 7074717 w 8494686"/>
                <a:gd name="connsiteY304" fmla="*/ 187260 h 1560496"/>
                <a:gd name="connsiteX305" fmla="*/ 7099849 w 8494686"/>
                <a:gd name="connsiteY305" fmla="*/ 187260 h 1560496"/>
                <a:gd name="connsiteX306" fmla="*/ 7112415 w 8494686"/>
                <a:gd name="connsiteY306" fmla="*/ 187260 h 1560496"/>
                <a:gd name="connsiteX307" fmla="*/ 7137548 w 8494686"/>
                <a:gd name="connsiteY307" fmla="*/ 187260 h 1560496"/>
                <a:gd name="connsiteX308" fmla="*/ 7162680 w 8494686"/>
                <a:gd name="connsiteY308" fmla="*/ 187260 h 1560496"/>
                <a:gd name="connsiteX309" fmla="*/ 7187812 w 8494686"/>
                <a:gd name="connsiteY309" fmla="*/ 174776 h 1560496"/>
                <a:gd name="connsiteX310" fmla="*/ 7212944 w 8494686"/>
                <a:gd name="connsiteY310" fmla="*/ 174776 h 1560496"/>
                <a:gd name="connsiteX311" fmla="*/ 7238076 w 8494686"/>
                <a:gd name="connsiteY311" fmla="*/ 174776 h 1560496"/>
                <a:gd name="connsiteX312" fmla="*/ 7250643 w 8494686"/>
                <a:gd name="connsiteY312" fmla="*/ 174776 h 1560496"/>
                <a:gd name="connsiteX313" fmla="*/ 7275775 w 8494686"/>
                <a:gd name="connsiteY313" fmla="*/ 174776 h 1560496"/>
                <a:gd name="connsiteX314" fmla="*/ 7300907 w 8494686"/>
                <a:gd name="connsiteY314" fmla="*/ 174776 h 1560496"/>
                <a:gd name="connsiteX315" fmla="*/ 7326039 w 8494686"/>
                <a:gd name="connsiteY315" fmla="*/ 174776 h 1560496"/>
                <a:gd name="connsiteX316" fmla="*/ 7351171 w 8494686"/>
                <a:gd name="connsiteY316" fmla="*/ 174776 h 1560496"/>
                <a:gd name="connsiteX317" fmla="*/ 7376304 w 8494686"/>
                <a:gd name="connsiteY317" fmla="*/ 174776 h 1560496"/>
                <a:gd name="connsiteX318" fmla="*/ 7401436 w 8494686"/>
                <a:gd name="connsiteY318" fmla="*/ 162292 h 1560496"/>
                <a:gd name="connsiteX319" fmla="*/ 7414002 w 8494686"/>
                <a:gd name="connsiteY319" fmla="*/ 162292 h 1560496"/>
                <a:gd name="connsiteX320" fmla="*/ 7439134 w 8494686"/>
                <a:gd name="connsiteY320" fmla="*/ 162292 h 1560496"/>
                <a:gd name="connsiteX321" fmla="*/ 7464266 w 8494686"/>
                <a:gd name="connsiteY321" fmla="*/ 162292 h 1560496"/>
                <a:gd name="connsiteX322" fmla="*/ 7489399 w 8494686"/>
                <a:gd name="connsiteY322" fmla="*/ 162292 h 1560496"/>
                <a:gd name="connsiteX323" fmla="*/ 7514531 w 8494686"/>
                <a:gd name="connsiteY323" fmla="*/ 162292 h 1560496"/>
                <a:gd name="connsiteX324" fmla="*/ 7539663 w 8494686"/>
                <a:gd name="connsiteY324" fmla="*/ 149808 h 1560496"/>
                <a:gd name="connsiteX325" fmla="*/ 7564795 w 8494686"/>
                <a:gd name="connsiteY325" fmla="*/ 137324 h 1560496"/>
                <a:gd name="connsiteX326" fmla="*/ 7577361 w 8494686"/>
                <a:gd name="connsiteY326" fmla="*/ 137324 h 1560496"/>
                <a:gd name="connsiteX327" fmla="*/ 7602493 w 8494686"/>
                <a:gd name="connsiteY327" fmla="*/ 137324 h 1560496"/>
                <a:gd name="connsiteX328" fmla="*/ 7627626 w 8494686"/>
                <a:gd name="connsiteY328" fmla="*/ 137324 h 1560496"/>
                <a:gd name="connsiteX329" fmla="*/ 7652758 w 8494686"/>
                <a:gd name="connsiteY329" fmla="*/ 137324 h 1560496"/>
                <a:gd name="connsiteX330" fmla="*/ 7677890 w 8494686"/>
                <a:gd name="connsiteY330" fmla="*/ 137324 h 1560496"/>
                <a:gd name="connsiteX331" fmla="*/ 7703022 w 8494686"/>
                <a:gd name="connsiteY331" fmla="*/ 137324 h 1560496"/>
                <a:gd name="connsiteX332" fmla="*/ 7728154 w 8494686"/>
                <a:gd name="connsiteY332" fmla="*/ 137324 h 1560496"/>
                <a:gd name="connsiteX333" fmla="*/ 7740721 w 8494686"/>
                <a:gd name="connsiteY333" fmla="*/ 124840 h 1560496"/>
                <a:gd name="connsiteX334" fmla="*/ 7765853 w 8494686"/>
                <a:gd name="connsiteY334" fmla="*/ 124840 h 1560496"/>
                <a:gd name="connsiteX335" fmla="*/ 7790985 w 8494686"/>
                <a:gd name="connsiteY335" fmla="*/ 124840 h 1560496"/>
                <a:gd name="connsiteX336" fmla="*/ 7816117 w 8494686"/>
                <a:gd name="connsiteY336" fmla="*/ 124840 h 1560496"/>
                <a:gd name="connsiteX337" fmla="*/ 7841249 w 8494686"/>
                <a:gd name="connsiteY337" fmla="*/ 124840 h 1560496"/>
                <a:gd name="connsiteX338" fmla="*/ 7866382 w 8494686"/>
                <a:gd name="connsiteY338" fmla="*/ 112356 h 1560496"/>
                <a:gd name="connsiteX339" fmla="*/ 7878948 w 8494686"/>
                <a:gd name="connsiteY339" fmla="*/ 112356 h 1560496"/>
                <a:gd name="connsiteX340" fmla="*/ 7904080 w 8494686"/>
                <a:gd name="connsiteY340" fmla="*/ 112356 h 1560496"/>
                <a:gd name="connsiteX341" fmla="*/ 7929212 w 8494686"/>
                <a:gd name="connsiteY341" fmla="*/ 112356 h 1560496"/>
                <a:gd name="connsiteX342" fmla="*/ 7954344 w 8494686"/>
                <a:gd name="connsiteY342" fmla="*/ 112356 h 1560496"/>
                <a:gd name="connsiteX343" fmla="*/ 7979477 w 8494686"/>
                <a:gd name="connsiteY343" fmla="*/ 87388 h 1560496"/>
                <a:gd name="connsiteX344" fmla="*/ 8004609 w 8494686"/>
                <a:gd name="connsiteY344" fmla="*/ 87388 h 1560496"/>
                <a:gd name="connsiteX345" fmla="*/ 8029741 w 8494686"/>
                <a:gd name="connsiteY345" fmla="*/ 87388 h 1560496"/>
                <a:gd name="connsiteX346" fmla="*/ 8042307 w 8494686"/>
                <a:gd name="connsiteY346" fmla="*/ 74904 h 1560496"/>
                <a:gd name="connsiteX347" fmla="*/ 8067439 w 8494686"/>
                <a:gd name="connsiteY347" fmla="*/ 74904 h 1560496"/>
                <a:gd name="connsiteX348" fmla="*/ 8092572 w 8494686"/>
                <a:gd name="connsiteY348" fmla="*/ 74904 h 1560496"/>
                <a:gd name="connsiteX349" fmla="*/ 8117704 w 8494686"/>
                <a:gd name="connsiteY349" fmla="*/ 74904 h 1560496"/>
                <a:gd name="connsiteX350" fmla="*/ 8142836 w 8494686"/>
                <a:gd name="connsiteY350" fmla="*/ 74904 h 1560496"/>
                <a:gd name="connsiteX351" fmla="*/ 8167968 w 8494686"/>
                <a:gd name="connsiteY351" fmla="*/ 74904 h 1560496"/>
                <a:gd name="connsiteX352" fmla="*/ 8193100 w 8494686"/>
                <a:gd name="connsiteY352" fmla="*/ 74904 h 1560496"/>
                <a:gd name="connsiteX353" fmla="*/ 8205666 w 8494686"/>
                <a:gd name="connsiteY353" fmla="*/ 74904 h 1560496"/>
                <a:gd name="connsiteX354" fmla="*/ 8230799 w 8494686"/>
                <a:gd name="connsiteY354" fmla="*/ 74904 h 1560496"/>
                <a:gd name="connsiteX355" fmla="*/ 8255931 w 8494686"/>
                <a:gd name="connsiteY355" fmla="*/ 74904 h 1560496"/>
                <a:gd name="connsiteX356" fmla="*/ 8281063 w 8494686"/>
                <a:gd name="connsiteY356" fmla="*/ 49936 h 1560496"/>
                <a:gd name="connsiteX357" fmla="*/ 8306195 w 8494686"/>
                <a:gd name="connsiteY357" fmla="*/ 49936 h 1560496"/>
                <a:gd name="connsiteX358" fmla="*/ 8331327 w 8494686"/>
                <a:gd name="connsiteY358" fmla="*/ 49936 h 1560496"/>
                <a:gd name="connsiteX359" fmla="*/ 8356460 w 8494686"/>
                <a:gd name="connsiteY359" fmla="*/ 49936 h 1560496"/>
                <a:gd name="connsiteX360" fmla="*/ 8369026 w 8494686"/>
                <a:gd name="connsiteY360" fmla="*/ 24968 h 1560496"/>
                <a:gd name="connsiteX361" fmla="*/ 8394158 w 8494686"/>
                <a:gd name="connsiteY361" fmla="*/ 24968 h 1560496"/>
                <a:gd name="connsiteX362" fmla="*/ 8419290 w 8494686"/>
                <a:gd name="connsiteY362" fmla="*/ 24968 h 1560496"/>
                <a:gd name="connsiteX363" fmla="*/ 8444422 w 8494686"/>
                <a:gd name="connsiteY363" fmla="*/ 24968 h 1560496"/>
                <a:gd name="connsiteX364" fmla="*/ 8469554 w 8494686"/>
                <a:gd name="connsiteY364" fmla="*/ 0 h 1560496"/>
                <a:gd name="connsiteX365" fmla="*/ 8494687 w 8494686"/>
                <a:gd name="connsiteY365" fmla="*/ 0 h 156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8494686" h="1560496">
                  <a:moveTo>
                    <a:pt x="0" y="1572981"/>
                  </a:moveTo>
                  <a:lnTo>
                    <a:pt x="25132" y="1148526"/>
                  </a:lnTo>
                  <a:lnTo>
                    <a:pt x="50264" y="1123558"/>
                  </a:lnTo>
                  <a:lnTo>
                    <a:pt x="62831" y="1123558"/>
                  </a:lnTo>
                  <a:lnTo>
                    <a:pt x="87963" y="1111074"/>
                  </a:lnTo>
                  <a:lnTo>
                    <a:pt x="113095" y="1111074"/>
                  </a:lnTo>
                  <a:lnTo>
                    <a:pt x="138227" y="1086106"/>
                  </a:lnTo>
                  <a:lnTo>
                    <a:pt x="163359" y="1086106"/>
                  </a:lnTo>
                  <a:lnTo>
                    <a:pt x="188492" y="1086106"/>
                  </a:lnTo>
                  <a:lnTo>
                    <a:pt x="201058" y="1073622"/>
                  </a:lnTo>
                  <a:lnTo>
                    <a:pt x="226190" y="1073622"/>
                  </a:lnTo>
                  <a:lnTo>
                    <a:pt x="251322" y="1073622"/>
                  </a:lnTo>
                  <a:lnTo>
                    <a:pt x="276454" y="1073622"/>
                  </a:lnTo>
                  <a:lnTo>
                    <a:pt x="301587" y="1061138"/>
                  </a:lnTo>
                  <a:lnTo>
                    <a:pt x="326719" y="1048654"/>
                  </a:lnTo>
                  <a:lnTo>
                    <a:pt x="351851" y="1036170"/>
                  </a:lnTo>
                  <a:lnTo>
                    <a:pt x="364417" y="1036170"/>
                  </a:lnTo>
                  <a:lnTo>
                    <a:pt x="389549" y="1023686"/>
                  </a:lnTo>
                  <a:lnTo>
                    <a:pt x="414681" y="998718"/>
                  </a:lnTo>
                  <a:lnTo>
                    <a:pt x="439814" y="998718"/>
                  </a:lnTo>
                  <a:lnTo>
                    <a:pt x="464946" y="998718"/>
                  </a:lnTo>
                  <a:lnTo>
                    <a:pt x="490078" y="998718"/>
                  </a:lnTo>
                  <a:lnTo>
                    <a:pt x="515210" y="986234"/>
                  </a:lnTo>
                  <a:lnTo>
                    <a:pt x="527776" y="986234"/>
                  </a:lnTo>
                  <a:lnTo>
                    <a:pt x="552909" y="973750"/>
                  </a:lnTo>
                  <a:lnTo>
                    <a:pt x="578041" y="961266"/>
                  </a:lnTo>
                  <a:lnTo>
                    <a:pt x="603173" y="961266"/>
                  </a:lnTo>
                  <a:lnTo>
                    <a:pt x="628305" y="948782"/>
                  </a:lnTo>
                  <a:lnTo>
                    <a:pt x="653437" y="948782"/>
                  </a:lnTo>
                  <a:lnTo>
                    <a:pt x="678570" y="923814"/>
                  </a:lnTo>
                  <a:lnTo>
                    <a:pt x="691136" y="911330"/>
                  </a:lnTo>
                  <a:lnTo>
                    <a:pt x="716268" y="911330"/>
                  </a:lnTo>
                  <a:lnTo>
                    <a:pt x="741400" y="898846"/>
                  </a:lnTo>
                  <a:lnTo>
                    <a:pt x="766532" y="898846"/>
                  </a:lnTo>
                  <a:lnTo>
                    <a:pt x="791665" y="898846"/>
                  </a:lnTo>
                  <a:lnTo>
                    <a:pt x="816797" y="898846"/>
                  </a:lnTo>
                  <a:lnTo>
                    <a:pt x="829363" y="898846"/>
                  </a:lnTo>
                  <a:lnTo>
                    <a:pt x="854495" y="886362"/>
                  </a:lnTo>
                  <a:lnTo>
                    <a:pt x="879627" y="886362"/>
                  </a:lnTo>
                  <a:lnTo>
                    <a:pt x="904760" y="886362"/>
                  </a:lnTo>
                  <a:lnTo>
                    <a:pt x="929892" y="886362"/>
                  </a:lnTo>
                  <a:lnTo>
                    <a:pt x="955024" y="886362"/>
                  </a:lnTo>
                  <a:lnTo>
                    <a:pt x="980156" y="886362"/>
                  </a:lnTo>
                  <a:lnTo>
                    <a:pt x="992722" y="886362"/>
                  </a:lnTo>
                  <a:lnTo>
                    <a:pt x="1017854" y="886362"/>
                  </a:lnTo>
                  <a:lnTo>
                    <a:pt x="1042987" y="873878"/>
                  </a:lnTo>
                  <a:lnTo>
                    <a:pt x="1068119" y="873878"/>
                  </a:lnTo>
                  <a:lnTo>
                    <a:pt x="1093251" y="873878"/>
                  </a:lnTo>
                  <a:lnTo>
                    <a:pt x="1118383" y="873878"/>
                  </a:lnTo>
                  <a:lnTo>
                    <a:pt x="1143516" y="873878"/>
                  </a:lnTo>
                  <a:lnTo>
                    <a:pt x="1156082" y="873878"/>
                  </a:lnTo>
                  <a:lnTo>
                    <a:pt x="1181214" y="873878"/>
                  </a:lnTo>
                  <a:lnTo>
                    <a:pt x="1206346" y="873878"/>
                  </a:lnTo>
                  <a:lnTo>
                    <a:pt x="1231478" y="873878"/>
                  </a:lnTo>
                  <a:lnTo>
                    <a:pt x="1256610" y="873878"/>
                  </a:lnTo>
                  <a:lnTo>
                    <a:pt x="1281743" y="873878"/>
                  </a:lnTo>
                  <a:lnTo>
                    <a:pt x="1294309" y="873878"/>
                  </a:lnTo>
                  <a:lnTo>
                    <a:pt x="1319441" y="873878"/>
                  </a:lnTo>
                  <a:lnTo>
                    <a:pt x="1344573" y="861394"/>
                  </a:lnTo>
                  <a:lnTo>
                    <a:pt x="1369705" y="861394"/>
                  </a:lnTo>
                  <a:lnTo>
                    <a:pt x="1394838" y="848910"/>
                  </a:lnTo>
                  <a:lnTo>
                    <a:pt x="1419970" y="848910"/>
                  </a:lnTo>
                  <a:lnTo>
                    <a:pt x="1445102" y="848910"/>
                  </a:lnTo>
                  <a:lnTo>
                    <a:pt x="1457668" y="848910"/>
                  </a:lnTo>
                  <a:lnTo>
                    <a:pt x="1482800" y="848910"/>
                  </a:lnTo>
                  <a:lnTo>
                    <a:pt x="1507933" y="848910"/>
                  </a:lnTo>
                  <a:lnTo>
                    <a:pt x="1533065" y="848910"/>
                  </a:lnTo>
                  <a:lnTo>
                    <a:pt x="1558197" y="848910"/>
                  </a:lnTo>
                  <a:lnTo>
                    <a:pt x="1583329" y="848910"/>
                  </a:lnTo>
                  <a:lnTo>
                    <a:pt x="1608462" y="848910"/>
                  </a:lnTo>
                  <a:lnTo>
                    <a:pt x="1621028" y="848910"/>
                  </a:lnTo>
                  <a:lnTo>
                    <a:pt x="1646160" y="848910"/>
                  </a:lnTo>
                  <a:lnTo>
                    <a:pt x="1671292" y="848910"/>
                  </a:lnTo>
                  <a:lnTo>
                    <a:pt x="1696424" y="848910"/>
                  </a:lnTo>
                  <a:lnTo>
                    <a:pt x="1721556" y="836426"/>
                  </a:lnTo>
                  <a:lnTo>
                    <a:pt x="1746689" y="836426"/>
                  </a:lnTo>
                  <a:lnTo>
                    <a:pt x="1771821" y="836426"/>
                  </a:lnTo>
                  <a:lnTo>
                    <a:pt x="1784387" y="836426"/>
                  </a:lnTo>
                  <a:lnTo>
                    <a:pt x="1809519" y="836426"/>
                  </a:lnTo>
                  <a:lnTo>
                    <a:pt x="1834651" y="823942"/>
                  </a:lnTo>
                  <a:lnTo>
                    <a:pt x="1859784" y="823942"/>
                  </a:lnTo>
                  <a:lnTo>
                    <a:pt x="1884916" y="811458"/>
                  </a:lnTo>
                  <a:lnTo>
                    <a:pt x="1910048" y="811458"/>
                  </a:lnTo>
                  <a:lnTo>
                    <a:pt x="1922614" y="798974"/>
                  </a:lnTo>
                  <a:lnTo>
                    <a:pt x="1947746" y="798974"/>
                  </a:lnTo>
                  <a:lnTo>
                    <a:pt x="1972879" y="798974"/>
                  </a:lnTo>
                  <a:lnTo>
                    <a:pt x="1998011" y="798974"/>
                  </a:lnTo>
                  <a:lnTo>
                    <a:pt x="2023143" y="798974"/>
                  </a:lnTo>
                  <a:lnTo>
                    <a:pt x="2048275" y="798974"/>
                  </a:lnTo>
                  <a:lnTo>
                    <a:pt x="2073407" y="798974"/>
                  </a:lnTo>
                  <a:lnTo>
                    <a:pt x="2085973" y="798974"/>
                  </a:lnTo>
                  <a:lnTo>
                    <a:pt x="2111106" y="798974"/>
                  </a:lnTo>
                  <a:lnTo>
                    <a:pt x="2136238" y="798974"/>
                  </a:lnTo>
                  <a:lnTo>
                    <a:pt x="2161370" y="786490"/>
                  </a:lnTo>
                  <a:lnTo>
                    <a:pt x="2186502" y="786490"/>
                  </a:lnTo>
                  <a:lnTo>
                    <a:pt x="2211635" y="774006"/>
                  </a:lnTo>
                  <a:lnTo>
                    <a:pt x="2236767" y="774006"/>
                  </a:lnTo>
                  <a:lnTo>
                    <a:pt x="2249333" y="774006"/>
                  </a:lnTo>
                  <a:lnTo>
                    <a:pt x="2274465" y="774006"/>
                  </a:lnTo>
                  <a:lnTo>
                    <a:pt x="2299597" y="774006"/>
                  </a:lnTo>
                  <a:lnTo>
                    <a:pt x="2324730" y="761522"/>
                  </a:lnTo>
                  <a:lnTo>
                    <a:pt x="2349862" y="749038"/>
                  </a:lnTo>
                  <a:lnTo>
                    <a:pt x="2374994" y="749038"/>
                  </a:lnTo>
                  <a:lnTo>
                    <a:pt x="2400126" y="749038"/>
                  </a:lnTo>
                  <a:lnTo>
                    <a:pt x="2412692" y="749038"/>
                  </a:lnTo>
                  <a:lnTo>
                    <a:pt x="2437824" y="749038"/>
                  </a:lnTo>
                  <a:lnTo>
                    <a:pt x="2462957" y="749038"/>
                  </a:lnTo>
                  <a:lnTo>
                    <a:pt x="2488089" y="736555"/>
                  </a:lnTo>
                  <a:lnTo>
                    <a:pt x="2513221" y="699103"/>
                  </a:lnTo>
                  <a:lnTo>
                    <a:pt x="2538353" y="699103"/>
                  </a:lnTo>
                  <a:lnTo>
                    <a:pt x="2550919" y="699103"/>
                  </a:lnTo>
                  <a:lnTo>
                    <a:pt x="2576052" y="699103"/>
                  </a:lnTo>
                  <a:lnTo>
                    <a:pt x="2601184" y="686619"/>
                  </a:lnTo>
                  <a:lnTo>
                    <a:pt x="2626316" y="674135"/>
                  </a:lnTo>
                  <a:lnTo>
                    <a:pt x="2651448" y="674135"/>
                  </a:lnTo>
                  <a:lnTo>
                    <a:pt x="2676580" y="674135"/>
                  </a:lnTo>
                  <a:lnTo>
                    <a:pt x="2701713" y="661651"/>
                  </a:lnTo>
                  <a:lnTo>
                    <a:pt x="2714279" y="649167"/>
                  </a:lnTo>
                  <a:lnTo>
                    <a:pt x="2739411" y="636683"/>
                  </a:lnTo>
                  <a:lnTo>
                    <a:pt x="2764543" y="636683"/>
                  </a:lnTo>
                  <a:lnTo>
                    <a:pt x="2789675" y="624199"/>
                  </a:lnTo>
                  <a:lnTo>
                    <a:pt x="2814808" y="624199"/>
                  </a:lnTo>
                  <a:lnTo>
                    <a:pt x="2839940" y="624199"/>
                  </a:lnTo>
                  <a:lnTo>
                    <a:pt x="2865072" y="624199"/>
                  </a:lnTo>
                  <a:lnTo>
                    <a:pt x="2877638" y="624199"/>
                  </a:lnTo>
                  <a:lnTo>
                    <a:pt x="2902770" y="624199"/>
                  </a:lnTo>
                  <a:lnTo>
                    <a:pt x="2927903" y="624199"/>
                  </a:lnTo>
                  <a:lnTo>
                    <a:pt x="2953035" y="611715"/>
                  </a:lnTo>
                  <a:lnTo>
                    <a:pt x="2978167" y="611715"/>
                  </a:lnTo>
                  <a:lnTo>
                    <a:pt x="3003299" y="611715"/>
                  </a:lnTo>
                  <a:lnTo>
                    <a:pt x="3028431" y="599231"/>
                  </a:lnTo>
                  <a:lnTo>
                    <a:pt x="3040997" y="599231"/>
                  </a:lnTo>
                  <a:lnTo>
                    <a:pt x="3066130" y="599231"/>
                  </a:lnTo>
                  <a:lnTo>
                    <a:pt x="3091262" y="599231"/>
                  </a:lnTo>
                  <a:lnTo>
                    <a:pt x="3116394" y="599231"/>
                  </a:lnTo>
                  <a:lnTo>
                    <a:pt x="3141526" y="599231"/>
                  </a:lnTo>
                  <a:lnTo>
                    <a:pt x="3166659" y="586747"/>
                  </a:lnTo>
                  <a:lnTo>
                    <a:pt x="3179225" y="586747"/>
                  </a:lnTo>
                  <a:lnTo>
                    <a:pt x="3204357" y="561779"/>
                  </a:lnTo>
                  <a:lnTo>
                    <a:pt x="3229489" y="561779"/>
                  </a:lnTo>
                  <a:lnTo>
                    <a:pt x="3254621" y="549295"/>
                  </a:lnTo>
                  <a:lnTo>
                    <a:pt x="3279753" y="549295"/>
                  </a:lnTo>
                  <a:lnTo>
                    <a:pt x="3304886" y="549295"/>
                  </a:lnTo>
                  <a:lnTo>
                    <a:pt x="3330018" y="549295"/>
                  </a:lnTo>
                  <a:lnTo>
                    <a:pt x="3342584" y="549295"/>
                  </a:lnTo>
                  <a:lnTo>
                    <a:pt x="3367716" y="549295"/>
                  </a:lnTo>
                  <a:lnTo>
                    <a:pt x="3392848" y="549295"/>
                  </a:lnTo>
                  <a:lnTo>
                    <a:pt x="3417981" y="549295"/>
                  </a:lnTo>
                  <a:lnTo>
                    <a:pt x="3443113" y="549295"/>
                  </a:lnTo>
                  <a:lnTo>
                    <a:pt x="3468245" y="536811"/>
                  </a:lnTo>
                  <a:lnTo>
                    <a:pt x="3493377" y="536811"/>
                  </a:lnTo>
                  <a:lnTo>
                    <a:pt x="3505943" y="536811"/>
                  </a:lnTo>
                  <a:lnTo>
                    <a:pt x="3531076" y="536811"/>
                  </a:lnTo>
                  <a:lnTo>
                    <a:pt x="3556208" y="536811"/>
                  </a:lnTo>
                  <a:lnTo>
                    <a:pt x="3581340" y="524327"/>
                  </a:lnTo>
                  <a:lnTo>
                    <a:pt x="3606472" y="524327"/>
                  </a:lnTo>
                  <a:lnTo>
                    <a:pt x="3631604" y="511843"/>
                  </a:lnTo>
                  <a:lnTo>
                    <a:pt x="3644170" y="511843"/>
                  </a:lnTo>
                  <a:lnTo>
                    <a:pt x="3669303" y="511843"/>
                  </a:lnTo>
                  <a:lnTo>
                    <a:pt x="3694435" y="511843"/>
                  </a:lnTo>
                  <a:lnTo>
                    <a:pt x="3719567" y="499359"/>
                  </a:lnTo>
                  <a:lnTo>
                    <a:pt x="3744699" y="499359"/>
                  </a:lnTo>
                  <a:lnTo>
                    <a:pt x="3769832" y="499359"/>
                  </a:lnTo>
                  <a:lnTo>
                    <a:pt x="3794964" y="499359"/>
                  </a:lnTo>
                  <a:lnTo>
                    <a:pt x="3807530" y="499359"/>
                  </a:lnTo>
                  <a:lnTo>
                    <a:pt x="3832662" y="499359"/>
                  </a:lnTo>
                  <a:lnTo>
                    <a:pt x="3857794" y="499359"/>
                  </a:lnTo>
                  <a:lnTo>
                    <a:pt x="3882926" y="499359"/>
                  </a:lnTo>
                  <a:lnTo>
                    <a:pt x="3908059" y="499359"/>
                  </a:lnTo>
                  <a:lnTo>
                    <a:pt x="3933191" y="499359"/>
                  </a:lnTo>
                  <a:lnTo>
                    <a:pt x="3958323" y="499359"/>
                  </a:lnTo>
                  <a:lnTo>
                    <a:pt x="3970889" y="486875"/>
                  </a:lnTo>
                  <a:lnTo>
                    <a:pt x="3996021" y="474391"/>
                  </a:lnTo>
                  <a:lnTo>
                    <a:pt x="4021154" y="461907"/>
                  </a:lnTo>
                  <a:lnTo>
                    <a:pt x="4046286" y="461907"/>
                  </a:lnTo>
                  <a:lnTo>
                    <a:pt x="4071418" y="449423"/>
                  </a:lnTo>
                  <a:lnTo>
                    <a:pt x="4096550" y="436939"/>
                  </a:lnTo>
                  <a:lnTo>
                    <a:pt x="4121682" y="436939"/>
                  </a:lnTo>
                  <a:lnTo>
                    <a:pt x="4134249" y="436939"/>
                  </a:lnTo>
                  <a:lnTo>
                    <a:pt x="4159381" y="436939"/>
                  </a:lnTo>
                  <a:lnTo>
                    <a:pt x="4184513" y="424455"/>
                  </a:lnTo>
                  <a:lnTo>
                    <a:pt x="4209645" y="424455"/>
                  </a:lnTo>
                  <a:lnTo>
                    <a:pt x="4234777" y="424455"/>
                  </a:lnTo>
                  <a:lnTo>
                    <a:pt x="4259910" y="424455"/>
                  </a:lnTo>
                  <a:lnTo>
                    <a:pt x="4272476" y="424455"/>
                  </a:lnTo>
                  <a:lnTo>
                    <a:pt x="4297608" y="424455"/>
                  </a:lnTo>
                  <a:lnTo>
                    <a:pt x="4322740" y="424455"/>
                  </a:lnTo>
                  <a:lnTo>
                    <a:pt x="4347872" y="424455"/>
                  </a:lnTo>
                  <a:lnTo>
                    <a:pt x="4373005" y="411971"/>
                  </a:lnTo>
                  <a:lnTo>
                    <a:pt x="4398137" y="411971"/>
                  </a:lnTo>
                  <a:lnTo>
                    <a:pt x="4423269" y="399487"/>
                  </a:lnTo>
                  <a:lnTo>
                    <a:pt x="4435835" y="387003"/>
                  </a:lnTo>
                  <a:lnTo>
                    <a:pt x="4460967" y="387003"/>
                  </a:lnTo>
                  <a:lnTo>
                    <a:pt x="4486100" y="374519"/>
                  </a:lnTo>
                  <a:lnTo>
                    <a:pt x="4511232" y="374519"/>
                  </a:lnTo>
                  <a:lnTo>
                    <a:pt x="4536364" y="374519"/>
                  </a:lnTo>
                  <a:lnTo>
                    <a:pt x="4561496" y="374519"/>
                  </a:lnTo>
                  <a:lnTo>
                    <a:pt x="4586628" y="374519"/>
                  </a:lnTo>
                  <a:lnTo>
                    <a:pt x="4599195" y="374519"/>
                  </a:lnTo>
                  <a:lnTo>
                    <a:pt x="4624327" y="374519"/>
                  </a:lnTo>
                  <a:lnTo>
                    <a:pt x="4649459" y="362035"/>
                  </a:lnTo>
                  <a:lnTo>
                    <a:pt x="4674591" y="362035"/>
                  </a:lnTo>
                  <a:lnTo>
                    <a:pt x="4699723" y="362035"/>
                  </a:lnTo>
                  <a:lnTo>
                    <a:pt x="4724856" y="349551"/>
                  </a:lnTo>
                  <a:lnTo>
                    <a:pt x="4749988" y="349551"/>
                  </a:lnTo>
                  <a:lnTo>
                    <a:pt x="4762554" y="349551"/>
                  </a:lnTo>
                  <a:lnTo>
                    <a:pt x="4787686" y="349551"/>
                  </a:lnTo>
                  <a:lnTo>
                    <a:pt x="4812818" y="349551"/>
                  </a:lnTo>
                  <a:lnTo>
                    <a:pt x="4837950" y="349551"/>
                  </a:lnTo>
                  <a:lnTo>
                    <a:pt x="4863083" y="337067"/>
                  </a:lnTo>
                  <a:lnTo>
                    <a:pt x="4888215" y="337067"/>
                  </a:lnTo>
                  <a:lnTo>
                    <a:pt x="4900781" y="337067"/>
                  </a:lnTo>
                  <a:lnTo>
                    <a:pt x="4925913" y="337067"/>
                  </a:lnTo>
                  <a:lnTo>
                    <a:pt x="4951045" y="324583"/>
                  </a:lnTo>
                  <a:lnTo>
                    <a:pt x="4976178" y="324583"/>
                  </a:lnTo>
                  <a:lnTo>
                    <a:pt x="5001310" y="324583"/>
                  </a:lnTo>
                  <a:lnTo>
                    <a:pt x="5026442" y="324583"/>
                  </a:lnTo>
                  <a:lnTo>
                    <a:pt x="5051574" y="324583"/>
                  </a:lnTo>
                  <a:lnTo>
                    <a:pt x="5064140" y="324583"/>
                  </a:lnTo>
                  <a:lnTo>
                    <a:pt x="5089273" y="324583"/>
                  </a:lnTo>
                  <a:lnTo>
                    <a:pt x="5114405" y="324583"/>
                  </a:lnTo>
                  <a:lnTo>
                    <a:pt x="5139537" y="324583"/>
                  </a:lnTo>
                  <a:lnTo>
                    <a:pt x="5164669" y="324583"/>
                  </a:lnTo>
                  <a:lnTo>
                    <a:pt x="5189801" y="324583"/>
                  </a:lnTo>
                  <a:lnTo>
                    <a:pt x="5214934" y="312099"/>
                  </a:lnTo>
                  <a:lnTo>
                    <a:pt x="5227500" y="299615"/>
                  </a:lnTo>
                  <a:lnTo>
                    <a:pt x="5252632" y="299615"/>
                  </a:lnTo>
                  <a:lnTo>
                    <a:pt x="5277764" y="299615"/>
                  </a:lnTo>
                  <a:lnTo>
                    <a:pt x="5302896" y="299615"/>
                  </a:lnTo>
                  <a:lnTo>
                    <a:pt x="5328029" y="287131"/>
                  </a:lnTo>
                  <a:lnTo>
                    <a:pt x="5353161" y="287131"/>
                  </a:lnTo>
                  <a:lnTo>
                    <a:pt x="5378293" y="274647"/>
                  </a:lnTo>
                  <a:lnTo>
                    <a:pt x="5390859" y="274647"/>
                  </a:lnTo>
                  <a:lnTo>
                    <a:pt x="5415991" y="274647"/>
                  </a:lnTo>
                  <a:lnTo>
                    <a:pt x="5441124" y="274647"/>
                  </a:lnTo>
                  <a:lnTo>
                    <a:pt x="5466256" y="274647"/>
                  </a:lnTo>
                  <a:lnTo>
                    <a:pt x="5491388" y="274647"/>
                  </a:lnTo>
                  <a:lnTo>
                    <a:pt x="5516520" y="274647"/>
                  </a:lnTo>
                  <a:lnTo>
                    <a:pt x="5529086" y="274647"/>
                  </a:lnTo>
                  <a:lnTo>
                    <a:pt x="5554218" y="274647"/>
                  </a:lnTo>
                  <a:lnTo>
                    <a:pt x="5579351" y="274647"/>
                  </a:lnTo>
                  <a:lnTo>
                    <a:pt x="5604483" y="274647"/>
                  </a:lnTo>
                  <a:lnTo>
                    <a:pt x="5629615" y="274647"/>
                  </a:lnTo>
                  <a:lnTo>
                    <a:pt x="5654747" y="274647"/>
                  </a:lnTo>
                  <a:lnTo>
                    <a:pt x="5679879" y="274647"/>
                  </a:lnTo>
                  <a:lnTo>
                    <a:pt x="5692446" y="274647"/>
                  </a:lnTo>
                  <a:lnTo>
                    <a:pt x="5717578" y="274647"/>
                  </a:lnTo>
                  <a:lnTo>
                    <a:pt x="5742710" y="262163"/>
                  </a:lnTo>
                  <a:lnTo>
                    <a:pt x="5767842" y="262163"/>
                  </a:lnTo>
                  <a:lnTo>
                    <a:pt x="5792974" y="262163"/>
                  </a:lnTo>
                  <a:lnTo>
                    <a:pt x="5818107" y="262163"/>
                  </a:lnTo>
                  <a:lnTo>
                    <a:pt x="5843239" y="262163"/>
                  </a:lnTo>
                  <a:lnTo>
                    <a:pt x="5855805" y="262163"/>
                  </a:lnTo>
                  <a:lnTo>
                    <a:pt x="5880937" y="262163"/>
                  </a:lnTo>
                  <a:lnTo>
                    <a:pt x="5906069" y="249679"/>
                  </a:lnTo>
                  <a:lnTo>
                    <a:pt x="5931202" y="249679"/>
                  </a:lnTo>
                  <a:lnTo>
                    <a:pt x="5956334" y="249679"/>
                  </a:lnTo>
                  <a:lnTo>
                    <a:pt x="5981466" y="249679"/>
                  </a:lnTo>
                  <a:lnTo>
                    <a:pt x="6006598" y="249679"/>
                  </a:lnTo>
                  <a:lnTo>
                    <a:pt x="6019164" y="237196"/>
                  </a:lnTo>
                  <a:lnTo>
                    <a:pt x="6044297" y="237196"/>
                  </a:lnTo>
                  <a:lnTo>
                    <a:pt x="6069429" y="237196"/>
                  </a:lnTo>
                  <a:lnTo>
                    <a:pt x="6094561" y="237196"/>
                  </a:lnTo>
                  <a:lnTo>
                    <a:pt x="6119693" y="237196"/>
                  </a:lnTo>
                  <a:lnTo>
                    <a:pt x="6144825" y="237196"/>
                  </a:lnTo>
                  <a:lnTo>
                    <a:pt x="6157391" y="237196"/>
                  </a:lnTo>
                  <a:lnTo>
                    <a:pt x="6182524" y="237196"/>
                  </a:lnTo>
                  <a:lnTo>
                    <a:pt x="6207656" y="237196"/>
                  </a:lnTo>
                  <a:lnTo>
                    <a:pt x="6232788" y="237196"/>
                  </a:lnTo>
                  <a:lnTo>
                    <a:pt x="6257920" y="224712"/>
                  </a:lnTo>
                  <a:lnTo>
                    <a:pt x="6283052" y="224712"/>
                  </a:lnTo>
                  <a:lnTo>
                    <a:pt x="6308185" y="224712"/>
                  </a:lnTo>
                  <a:lnTo>
                    <a:pt x="6320751" y="224712"/>
                  </a:lnTo>
                  <a:lnTo>
                    <a:pt x="6345883" y="224712"/>
                  </a:lnTo>
                  <a:lnTo>
                    <a:pt x="6371015" y="224712"/>
                  </a:lnTo>
                  <a:lnTo>
                    <a:pt x="6396147" y="224712"/>
                  </a:lnTo>
                  <a:lnTo>
                    <a:pt x="6421280" y="224712"/>
                  </a:lnTo>
                  <a:lnTo>
                    <a:pt x="6446412" y="224712"/>
                  </a:lnTo>
                  <a:lnTo>
                    <a:pt x="6471544" y="224712"/>
                  </a:lnTo>
                  <a:lnTo>
                    <a:pt x="6484110" y="224712"/>
                  </a:lnTo>
                  <a:lnTo>
                    <a:pt x="6509242" y="224712"/>
                  </a:lnTo>
                  <a:lnTo>
                    <a:pt x="6534375" y="224712"/>
                  </a:lnTo>
                  <a:lnTo>
                    <a:pt x="6559507" y="212228"/>
                  </a:lnTo>
                  <a:lnTo>
                    <a:pt x="6584639" y="212228"/>
                  </a:lnTo>
                  <a:lnTo>
                    <a:pt x="6609771" y="199744"/>
                  </a:lnTo>
                  <a:lnTo>
                    <a:pt x="6622337" y="199744"/>
                  </a:lnTo>
                  <a:lnTo>
                    <a:pt x="6647470" y="199744"/>
                  </a:lnTo>
                  <a:lnTo>
                    <a:pt x="6672602" y="199744"/>
                  </a:lnTo>
                  <a:lnTo>
                    <a:pt x="6697734" y="199744"/>
                  </a:lnTo>
                  <a:lnTo>
                    <a:pt x="6722866" y="199744"/>
                  </a:lnTo>
                  <a:lnTo>
                    <a:pt x="6747998" y="199744"/>
                  </a:lnTo>
                  <a:lnTo>
                    <a:pt x="6773131" y="199744"/>
                  </a:lnTo>
                  <a:lnTo>
                    <a:pt x="6785697" y="199744"/>
                  </a:lnTo>
                  <a:lnTo>
                    <a:pt x="6810829" y="199744"/>
                  </a:lnTo>
                  <a:lnTo>
                    <a:pt x="6835961" y="199744"/>
                  </a:lnTo>
                  <a:lnTo>
                    <a:pt x="6861093" y="199744"/>
                  </a:lnTo>
                  <a:lnTo>
                    <a:pt x="6886225" y="199744"/>
                  </a:lnTo>
                  <a:lnTo>
                    <a:pt x="6911358" y="199744"/>
                  </a:lnTo>
                  <a:lnTo>
                    <a:pt x="6936490" y="199744"/>
                  </a:lnTo>
                  <a:lnTo>
                    <a:pt x="6949056" y="199744"/>
                  </a:lnTo>
                  <a:lnTo>
                    <a:pt x="6974188" y="187260"/>
                  </a:lnTo>
                  <a:lnTo>
                    <a:pt x="6999320" y="187260"/>
                  </a:lnTo>
                  <a:lnTo>
                    <a:pt x="7024453" y="187260"/>
                  </a:lnTo>
                  <a:lnTo>
                    <a:pt x="7049585" y="187260"/>
                  </a:lnTo>
                  <a:lnTo>
                    <a:pt x="7074717" y="187260"/>
                  </a:lnTo>
                  <a:lnTo>
                    <a:pt x="7099849" y="187260"/>
                  </a:lnTo>
                  <a:lnTo>
                    <a:pt x="7112415" y="187260"/>
                  </a:lnTo>
                  <a:lnTo>
                    <a:pt x="7137548" y="187260"/>
                  </a:lnTo>
                  <a:lnTo>
                    <a:pt x="7162680" y="187260"/>
                  </a:lnTo>
                  <a:lnTo>
                    <a:pt x="7187812" y="174776"/>
                  </a:lnTo>
                  <a:lnTo>
                    <a:pt x="7212944" y="174776"/>
                  </a:lnTo>
                  <a:lnTo>
                    <a:pt x="7238076" y="174776"/>
                  </a:lnTo>
                  <a:lnTo>
                    <a:pt x="7250643" y="174776"/>
                  </a:lnTo>
                  <a:lnTo>
                    <a:pt x="7275775" y="174776"/>
                  </a:lnTo>
                  <a:lnTo>
                    <a:pt x="7300907" y="174776"/>
                  </a:lnTo>
                  <a:lnTo>
                    <a:pt x="7326039" y="174776"/>
                  </a:lnTo>
                  <a:lnTo>
                    <a:pt x="7351171" y="174776"/>
                  </a:lnTo>
                  <a:lnTo>
                    <a:pt x="7376304" y="174776"/>
                  </a:lnTo>
                  <a:lnTo>
                    <a:pt x="7401436" y="162292"/>
                  </a:lnTo>
                  <a:lnTo>
                    <a:pt x="7414002" y="162292"/>
                  </a:lnTo>
                  <a:lnTo>
                    <a:pt x="7439134" y="162292"/>
                  </a:lnTo>
                  <a:lnTo>
                    <a:pt x="7464266" y="162292"/>
                  </a:lnTo>
                  <a:lnTo>
                    <a:pt x="7489399" y="162292"/>
                  </a:lnTo>
                  <a:lnTo>
                    <a:pt x="7514531" y="162292"/>
                  </a:lnTo>
                  <a:lnTo>
                    <a:pt x="7539663" y="149808"/>
                  </a:lnTo>
                  <a:lnTo>
                    <a:pt x="7564795" y="137324"/>
                  </a:lnTo>
                  <a:lnTo>
                    <a:pt x="7577361" y="137324"/>
                  </a:lnTo>
                  <a:lnTo>
                    <a:pt x="7602493" y="137324"/>
                  </a:lnTo>
                  <a:lnTo>
                    <a:pt x="7627626" y="137324"/>
                  </a:lnTo>
                  <a:lnTo>
                    <a:pt x="7652758" y="137324"/>
                  </a:lnTo>
                  <a:lnTo>
                    <a:pt x="7677890" y="137324"/>
                  </a:lnTo>
                  <a:lnTo>
                    <a:pt x="7703022" y="137324"/>
                  </a:lnTo>
                  <a:lnTo>
                    <a:pt x="7728154" y="137324"/>
                  </a:lnTo>
                  <a:lnTo>
                    <a:pt x="7740721" y="124840"/>
                  </a:lnTo>
                  <a:lnTo>
                    <a:pt x="7765853" y="124840"/>
                  </a:lnTo>
                  <a:lnTo>
                    <a:pt x="7790985" y="124840"/>
                  </a:lnTo>
                  <a:lnTo>
                    <a:pt x="7816117" y="124840"/>
                  </a:lnTo>
                  <a:lnTo>
                    <a:pt x="7841249" y="124840"/>
                  </a:lnTo>
                  <a:lnTo>
                    <a:pt x="7866382" y="112356"/>
                  </a:lnTo>
                  <a:lnTo>
                    <a:pt x="7878948" y="112356"/>
                  </a:lnTo>
                  <a:lnTo>
                    <a:pt x="7904080" y="112356"/>
                  </a:lnTo>
                  <a:lnTo>
                    <a:pt x="7929212" y="112356"/>
                  </a:lnTo>
                  <a:lnTo>
                    <a:pt x="7954344" y="112356"/>
                  </a:lnTo>
                  <a:lnTo>
                    <a:pt x="7979477" y="87388"/>
                  </a:lnTo>
                  <a:lnTo>
                    <a:pt x="8004609" y="87388"/>
                  </a:lnTo>
                  <a:lnTo>
                    <a:pt x="8029741" y="87388"/>
                  </a:lnTo>
                  <a:lnTo>
                    <a:pt x="8042307" y="74904"/>
                  </a:lnTo>
                  <a:lnTo>
                    <a:pt x="8067439" y="74904"/>
                  </a:lnTo>
                  <a:lnTo>
                    <a:pt x="8092572" y="74904"/>
                  </a:lnTo>
                  <a:lnTo>
                    <a:pt x="8117704" y="74904"/>
                  </a:lnTo>
                  <a:lnTo>
                    <a:pt x="8142836" y="74904"/>
                  </a:lnTo>
                  <a:lnTo>
                    <a:pt x="8167968" y="74904"/>
                  </a:lnTo>
                  <a:lnTo>
                    <a:pt x="8193100" y="74904"/>
                  </a:lnTo>
                  <a:lnTo>
                    <a:pt x="8205666" y="74904"/>
                  </a:lnTo>
                  <a:lnTo>
                    <a:pt x="8230799" y="74904"/>
                  </a:lnTo>
                  <a:lnTo>
                    <a:pt x="8255931" y="74904"/>
                  </a:lnTo>
                  <a:lnTo>
                    <a:pt x="8281063" y="49936"/>
                  </a:lnTo>
                  <a:lnTo>
                    <a:pt x="8306195" y="49936"/>
                  </a:lnTo>
                  <a:lnTo>
                    <a:pt x="8331327" y="49936"/>
                  </a:lnTo>
                  <a:lnTo>
                    <a:pt x="8356460" y="49936"/>
                  </a:lnTo>
                  <a:lnTo>
                    <a:pt x="8369026" y="24968"/>
                  </a:lnTo>
                  <a:lnTo>
                    <a:pt x="8394158" y="24968"/>
                  </a:lnTo>
                  <a:lnTo>
                    <a:pt x="8419290" y="24968"/>
                  </a:lnTo>
                  <a:lnTo>
                    <a:pt x="8444422" y="24968"/>
                  </a:lnTo>
                  <a:lnTo>
                    <a:pt x="8469554" y="0"/>
                  </a:lnTo>
                  <a:lnTo>
                    <a:pt x="8494687" y="0"/>
                  </a:lnTo>
                </a:path>
              </a:pathLst>
            </a:custGeom>
            <a:noFill/>
            <a:ln w="28575" cap="rnd">
              <a:solidFill>
                <a:srgbClr val="C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D3D42D3-7C64-0A44-8D77-2278266A77D9}"/>
              </a:ext>
            </a:extLst>
          </p:cNvPr>
          <p:cNvSpPr txBox="1"/>
          <p:nvPr/>
        </p:nvSpPr>
        <p:spPr>
          <a:xfrm>
            <a:off x="6475342" y="1406914"/>
            <a:ext cx="3570208" cy="87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HR 1.02,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95% CI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[0.83, 1.27]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-value 0.84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E883-7837-4BC0-A7B7-A133D830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Safety Endpoint and Components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3EF9A-8652-4BCB-8AE1-307E20FB1300}"/>
              </a:ext>
            </a:extLst>
          </p:cNvPr>
          <p:cNvSpPr txBox="1"/>
          <p:nvPr/>
        </p:nvSpPr>
        <p:spPr>
          <a:xfrm>
            <a:off x="2186575" y="973753"/>
            <a:ext cx="3031599" cy="40011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Cardiac death, MI or 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62D6A0-364F-4FC7-B1DF-06EE1C100422}"/>
              </a:ext>
            </a:extLst>
          </p:cNvPr>
          <p:cNvSpPr txBox="1"/>
          <p:nvPr/>
        </p:nvSpPr>
        <p:spPr>
          <a:xfrm>
            <a:off x="7152005" y="973753"/>
            <a:ext cx="2831224" cy="40011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Myocardial Infarction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4892B-C32E-4DF2-89E4-C04BB7589C86}"/>
              </a:ext>
            </a:extLst>
          </p:cNvPr>
          <p:cNvSpPr txBox="1"/>
          <p:nvPr/>
        </p:nvSpPr>
        <p:spPr>
          <a:xfrm>
            <a:off x="2677094" y="3750970"/>
            <a:ext cx="2050561" cy="40011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1" u="none" strike="noStrike" cap="none" spc="0" normalizeH="0" baseline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Cardiac Death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5DDF1-4252-4301-94F6-C052349651F7}"/>
              </a:ext>
            </a:extLst>
          </p:cNvPr>
          <p:cNvSpPr txBox="1"/>
          <p:nvPr/>
        </p:nvSpPr>
        <p:spPr>
          <a:xfrm>
            <a:off x="7385243" y="3750970"/>
            <a:ext cx="2364750" cy="40011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Stent Thrombosis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6B0C7D-E686-9D4B-91A7-B020595CE013}"/>
              </a:ext>
            </a:extLst>
          </p:cNvPr>
          <p:cNvGrpSpPr/>
          <p:nvPr/>
        </p:nvGrpSpPr>
        <p:grpSpPr>
          <a:xfrm>
            <a:off x="10506441" y="1269791"/>
            <a:ext cx="1527529" cy="409909"/>
            <a:chOff x="10037135" y="1499173"/>
            <a:chExt cx="3778169" cy="67742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7650CE-A0F0-F648-8AEB-6791D89B11EF}"/>
                </a:ext>
              </a:extLst>
            </p:cNvPr>
            <p:cNvSpPr txBox="1"/>
            <p:nvPr/>
          </p:nvSpPr>
          <p:spPr>
            <a:xfrm>
              <a:off x="10357164" y="1499173"/>
              <a:ext cx="3458140" cy="40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Resolute Onyx ZES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78AE83-6975-934E-B8E0-90D1B2DEE40C}"/>
                </a:ext>
              </a:extLst>
            </p:cNvPr>
            <p:cNvSpPr txBox="1"/>
            <p:nvPr/>
          </p:nvSpPr>
          <p:spPr>
            <a:xfrm>
              <a:off x="10357164" y="1769688"/>
              <a:ext cx="3061654" cy="40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BioFreedom DCS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269F410-449E-3641-BB22-85E4F578D81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7135" y="1697944"/>
              <a:ext cx="32002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784EAF-D603-8A4F-BF64-E0835185D82E}"/>
                </a:ext>
              </a:extLst>
            </p:cNvPr>
            <p:cNvCxnSpPr/>
            <p:nvPr/>
          </p:nvCxnSpPr>
          <p:spPr>
            <a:xfrm>
              <a:off x="10037135" y="1968460"/>
              <a:ext cx="320040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38F3DF5-B773-C44C-83F6-168362A165DE}"/>
              </a:ext>
            </a:extLst>
          </p:cNvPr>
          <p:cNvSpPr/>
          <p:nvPr/>
        </p:nvSpPr>
        <p:spPr>
          <a:xfrm>
            <a:off x="3101088" y="3347142"/>
            <a:ext cx="1202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Months after PCI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32B71-BD27-4ECD-B1F4-B1AB3B2A0A30}"/>
              </a:ext>
            </a:extLst>
          </p:cNvPr>
          <p:cNvSpPr txBox="1"/>
          <p:nvPr/>
        </p:nvSpPr>
        <p:spPr>
          <a:xfrm>
            <a:off x="3321498" y="1504694"/>
            <a:ext cx="761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>
                <a:solidFill>
                  <a:srgbClr val="001E4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0.84</a:t>
            </a: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511BE9D5-180B-0D46-BEFB-68EE70552AF4}"/>
              </a:ext>
            </a:extLst>
          </p:cNvPr>
          <p:cNvSpPr txBox="1"/>
          <p:nvPr/>
        </p:nvSpPr>
        <p:spPr>
          <a:xfrm>
            <a:off x="2156999" y="3193605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22D8AC6C-2D4A-D247-8BDF-4528F8D2FCE9}"/>
              </a:ext>
            </a:extLst>
          </p:cNvPr>
          <p:cNvSpPr/>
          <p:nvPr/>
        </p:nvSpPr>
        <p:spPr>
          <a:xfrm>
            <a:off x="2173549" y="3126991"/>
            <a:ext cx="0" cy="33428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1" y="54864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02DFF6C9-7C45-F04C-8D4D-78EA017D6328}"/>
              </a:ext>
            </a:extLst>
          </p:cNvPr>
          <p:cNvSpPr/>
          <p:nvPr/>
        </p:nvSpPr>
        <p:spPr>
          <a:xfrm>
            <a:off x="1860840" y="3128379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object 10">
            <a:extLst>
              <a:ext uri="{FF2B5EF4-FFF2-40B4-BE49-F238E27FC236}">
                <a16:creationId xmlns:a16="http://schemas.microsoft.com/office/drawing/2014/main" id="{758F703F-9001-9E4E-955E-572ED09E56D6}"/>
              </a:ext>
            </a:extLst>
          </p:cNvPr>
          <p:cNvSpPr/>
          <p:nvPr/>
        </p:nvSpPr>
        <p:spPr>
          <a:xfrm>
            <a:off x="1886453" y="3128379"/>
            <a:ext cx="3451264" cy="0"/>
          </a:xfrm>
          <a:custGeom>
            <a:avLst/>
            <a:gdLst/>
            <a:ahLst/>
            <a:cxnLst/>
            <a:rect l="l" t="t" r="r" b="b"/>
            <a:pathLst>
              <a:path w="8536305">
                <a:moveTo>
                  <a:pt x="0" y="0"/>
                </a:moveTo>
                <a:lnTo>
                  <a:pt x="8535846" y="1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bject 11">
            <a:extLst>
              <a:ext uri="{FF2B5EF4-FFF2-40B4-BE49-F238E27FC236}">
                <a16:creationId xmlns:a16="http://schemas.microsoft.com/office/drawing/2014/main" id="{92CC42C5-8A16-BB47-82DD-C2A1C4F67AB1}"/>
              </a:ext>
            </a:extLst>
          </p:cNvPr>
          <p:cNvSpPr/>
          <p:nvPr/>
        </p:nvSpPr>
        <p:spPr>
          <a:xfrm>
            <a:off x="1886453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object 12">
            <a:extLst>
              <a:ext uri="{FF2B5EF4-FFF2-40B4-BE49-F238E27FC236}">
                <a16:creationId xmlns:a16="http://schemas.microsoft.com/office/drawing/2014/main" id="{129A6A48-D292-6743-BA6F-CD55FF70E87C}"/>
              </a:ext>
            </a:extLst>
          </p:cNvPr>
          <p:cNvSpPr/>
          <p:nvPr/>
        </p:nvSpPr>
        <p:spPr>
          <a:xfrm>
            <a:off x="2462537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AB70BCC3-C752-CB4E-9135-192F14D7F643}"/>
              </a:ext>
            </a:extLst>
          </p:cNvPr>
          <p:cNvSpPr/>
          <p:nvPr/>
        </p:nvSpPr>
        <p:spPr>
          <a:xfrm>
            <a:off x="3037619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object 14">
            <a:extLst>
              <a:ext uri="{FF2B5EF4-FFF2-40B4-BE49-F238E27FC236}">
                <a16:creationId xmlns:a16="http://schemas.microsoft.com/office/drawing/2014/main" id="{89530D1D-2CE4-1942-9269-1B0C67C167E2}"/>
              </a:ext>
            </a:extLst>
          </p:cNvPr>
          <p:cNvSpPr/>
          <p:nvPr/>
        </p:nvSpPr>
        <p:spPr>
          <a:xfrm>
            <a:off x="3612701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64231B70-FF2B-D649-B5A2-B05875DFD3FD}"/>
              </a:ext>
            </a:extLst>
          </p:cNvPr>
          <p:cNvSpPr/>
          <p:nvPr/>
        </p:nvSpPr>
        <p:spPr>
          <a:xfrm>
            <a:off x="4187783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object 16">
            <a:extLst>
              <a:ext uri="{FF2B5EF4-FFF2-40B4-BE49-F238E27FC236}">
                <a16:creationId xmlns:a16="http://schemas.microsoft.com/office/drawing/2014/main" id="{E3E637E0-0101-E641-9076-EF52D7936A20}"/>
              </a:ext>
            </a:extLst>
          </p:cNvPr>
          <p:cNvSpPr/>
          <p:nvPr/>
        </p:nvSpPr>
        <p:spPr>
          <a:xfrm>
            <a:off x="4762865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object 17">
            <a:extLst>
              <a:ext uri="{FF2B5EF4-FFF2-40B4-BE49-F238E27FC236}">
                <a16:creationId xmlns:a16="http://schemas.microsoft.com/office/drawing/2014/main" id="{E4E9EA15-843C-B441-B241-08F0103CFA60}"/>
              </a:ext>
            </a:extLst>
          </p:cNvPr>
          <p:cNvSpPr/>
          <p:nvPr/>
        </p:nvSpPr>
        <p:spPr>
          <a:xfrm>
            <a:off x="5337531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object 19">
            <a:extLst>
              <a:ext uri="{FF2B5EF4-FFF2-40B4-BE49-F238E27FC236}">
                <a16:creationId xmlns:a16="http://schemas.microsoft.com/office/drawing/2014/main" id="{A5543F6B-32E2-2D4C-96C8-47B7A9629B76}"/>
              </a:ext>
            </a:extLst>
          </p:cNvPr>
          <p:cNvSpPr txBox="1"/>
          <p:nvPr/>
        </p:nvSpPr>
        <p:spPr>
          <a:xfrm>
            <a:off x="1616342" y="3034993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object 23">
            <a:extLst>
              <a:ext uri="{FF2B5EF4-FFF2-40B4-BE49-F238E27FC236}">
                <a16:creationId xmlns:a16="http://schemas.microsoft.com/office/drawing/2014/main" id="{6A33A520-20A1-884E-8666-00D789305B7A}"/>
              </a:ext>
            </a:extLst>
          </p:cNvPr>
          <p:cNvSpPr txBox="1"/>
          <p:nvPr/>
        </p:nvSpPr>
        <p:spPr>
          <a:xfrm>
            <a:off x="1862590" y="3189915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4B51C994-9CFE-4349-A31D-4494914789E8}"/>
              </a:ext>
            </a:extLst>
          </p:cNvPr>
          <p:cNvSpPr txBox="1"/>
          <p:nvPr/>
        </p:nvSpPr>
        <p:spPr>
          <a:xfrm>
            <a:off x="2437769" y="3189915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object 25">
            <a:extLst>
              <a:ext uri="{FF2B5EF4-FFF2-40B4-BE49-F238E27FC236}">
                <a16:creationId xmlns:a16="http://schemas.microsoft.com/office/drawing/2014/main" id="{3A1E4FE2-F6DC-7640-8EF8-A636F716B22F}"/>
              </a:ext>
            </a:extLst>
          </p:cNvPr>
          <p:cNvSpPr txBox="1"/>
          <p:nvPr/>
        </p:nvSpPr>
        <p:spPr>
          <a:xfrm>
            <a:off x="3012949" y="3189915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object 26">
            <a:extLst>
              <a:ext uri="{FF2B5EF4-FFF2-40B4-BE49-F238E27FC236}">
                <a16:creationId xmlns:a16="http://schemas.microsoft.com/office/drawing/2014/main" id="{E50D5542-4948-D542-814F-D248553F1CA3}"/>
              </a:ext>
            </a:extLst>
          </p:cNvPr>
          <p:cNvSpPr txBox="1"/>
          <p:nvPr/>
        </p:nvSpPr>
        <p:spPr>
          <a:xfrm>
            <a:off x="4163308" y="3189915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object 27">
            <a:extLst>
              <a:ext uri="{FF2B5EF4-FFF2-40B4-BE49-F238E27FC236}">
                <a16:creationId xmlns:a16="http://schemas.microsoft.com/office/drawing/2014/main" id="{268C78DA-C4F5-EA43-8F3D-2B37FBC48305}"/>
              </a:ext>
            </a:extLst>
          </p:cNvPr>
          <p:cNvSpPr txBox="1"/>
          <p:nvPr/>
        </p:nvSpPr>
        <p:spPr>
          <a:xfrm>
            <a:off x="4719760" y="3189915"/>
            <a:ext cx="153888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object 28">
            <a:extLst>
              <a:ext uri="{FF2B5EF4-FFF2-40B4-BE49-F238E27FC236}">
                <a16:creationId xmlns:a16="http://schemas.microsoft.com/office/drawing/2014/main" id="{F8AEE2A8-1DF3-414E-AAF9-1939A0CB51F7}"/>
              </a:ext>
            </a:extLst>
          </p:cNvPr>
          <p:cNvSpPr txBox="1"/>
          <p:nvPr/>
        </p:nvSpPr>
        <p:spPr>
          <a:xfrm>
            <a:off x="5294939" y="3189915"/>
            <a:ext cx="153888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object 30">
            <a:extLst>
              <a:ext uri="{FF2B5EF4-FFF2-40B4-BE49-F238E27FC236}">
                <a16:creationId xmlns:a16="http://schemas.microsoft.com/office/drawing/2014/main" id="{0CA3FD0E-C233-AE46-9542-A878BCFD6733}"/>
              </a:ext>
            </a:extLst>
          </p:cNvPr>
          <p:cNvSpPr txBox="1"/>
          <p:nvPr/>
        </p:nvSpPr>
        <p:spPr>
          <a:xfrm>
            <a:off x="3576790" y="3173316"/>
            <a:ext cx="70533" cy="194284"/>
          </a:xfrm>
          <a:prstGeom prst="rect">
            <a:avLst/>
          </a:prstGeom>
        </p:spPr>
        <p:txBody>
          <a:bodyPr vert="horz" wrap="none" lIns="0" tIns="4000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18E8CC27-9D69-0F44-83BD-7B3BABA1B296}"/>
              </a:ext>
            </a:extLst>
          </p:cNvPr>
          <p:cNvSpPr/>
          <p:nvPr/>
        </p:nvSpPr>
        <p:spPr>
          <a:xfrm>
            <a:off x="1886453" y="1312949"/>
            <a:ext cx="0" cy="1815554"/>
          </a:xfrm>
          <a:custGeom>
            <a:avLst/>
            <a:gdLst/>
            <a:ahLst/>
            <a:cxnLst/>
            <a:rect l="l" t="t" r="r" b="b"/>
            <a:pathLst>
              <a:path h="3345179">
                <a:moveTo>
                  <a:pt x="0" y="3344975"/>
                </a:moveTo>
                <a:lnTo>
                  <a:pt x="1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663FCDFB-9E3A-F44D-AD0E-2BC118AD7D67}"/>
              </a:ext>
            </a:extLst>
          </p:cNvPr>
          <p:cNvSpPr/>
          <p:nvPr/>
        </p:nvSpPr>
        <p:spPr>
          <a:xfrm>
            <a:off x="1860840" y="2520227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5BC26D60-E1FD-A14E-9F9D-E1F707F0FF3F}"/>
              </a:ext>
            </a:extLst>
          </p:cNvPr>
          <p:cNvSpPr/>
          <p:nvPr/>
        </p:nvSpPr>
        <p:spPr>
          <a:xfrm>
            <a:off x="1860840" y="1920558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DA560401-C435-284B-A3C3-855B4F942CC7}"/>
              </a:ext>
            </a:extLst>
          </p:cNvPr>
          <p:cNvSpPr/>
          <p:nvPr/>
        </p:nvSpPr>
        <p:spPr>
          <a:xfrm>
            <a:off x="1860840" y="1312949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object 20">
            <a:extLst>
              <a:ext uri="{FF2B5EF4-FFF2-40B4-BE49-F238E27FC236}">
                <a16:creationId xmlns:a16="http://schemas.microsoft.com/office/drawing/2014/main" id="{A75245EF-99C0-F84D-883B-70CE01422133}"/>
              </a:ext>
            </a:extLst>
          </p:cNvPr>
          <p:cNvSpPr txBox="1"/>
          <p:nvPr/>
        </p:nvSpPr>
        <p:spPr>
          <a:xfrm>
            <a:off x="1555747" y="2440823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object 21">
            <a:extLst>
              <a:ext uri="{FF2B5EF4-FFF2-40B4-BE49-F238E27FC236}">
                <a16:creationId xmlns:a16="http://schemas.microsoft.com/office/drawing/2014/main" id="{9185C4A6-F444-C243-BC1E-1D384C8BCDB6}"/>
              </a:ext>
            </a:extLst>
          </p:cNvPr>
          <p:cNvSpPr txBox="1"/>
          <p:nvPr/>
        </p:nvSpPr>
        <p:spPr>
          <a:xfrm>
            <a:off x="1555747" y="1835362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20%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E9345905-3C7B-8F49-AC05-0BD8FED37F4F}"/>
              </a:ext>
            </a:extLst>
          </p:cNvPr>
          <p:cNvSpPr txBox="1"/>
          <p:nvPr/>
        </p:nvSpPr>
        <p:spPr>
          <a:xfrm>
            <a:off x="1555747" y="1229901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62" name="object 29">
            <a:extLst>
              <a:ext uri="{FF2B5EF4-FFF2-40B4-BE49-F238E27FC236}">
                <a16:creationId xmlns:a16="http://schemas.microsoft.com/office/drawing/2014/main" id="{8266E963-63B8-3241-B6EC-B3E48727BA77}"/>
              </a:ext>
            </a:extLst>
          </p:cNvPr>
          <p:cNvSpPr txBox="1"/>
          <p:nvPr/>
        </p:nvSpPr>
        <p:spPr>
          <a:xfrm>
            <a:off x="1325880" y="1434868"/>
            <a:ext cx="211917" cy="1561325"/>
          </a:xfrm>
          <a:prstGeom prst="rect">
            <a:avLst/>
          </a:prstGeom>
        </p:spPr>
        <p:txBody>
          <a:bodyPr vert="vert270" wrap="non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5F01680-554F-5546-B01C-3626164FFCE6}"/>
              </a:ext>
            </a:extLst>
          </p:cNvPr>
          <p:cNvSpPr txBox="1"/>
          <p:nvPr/>
        </p:nvSpPr>
        <p:spPr>
          <a:xfrm>
            <a:off x="5284513" y="1917212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17.3%</a:t>
            </a:r>
          </a:p>
        </p:txBody>
      </p:sp>
      <p:sp>
        <p:nvSpPr>
          <p:cNvPr id="1027" name="Freeform 1026">
            <a:extLst>
              <a:ext uri="{FF2B5EF4-FFF2-40B4-BE49-F238E27FC236}">
                <a16:creationId xmlns:a16="http://schemas.microsoft.com/office/drawing/2014/main" id="{034FB010-3D3C-7549-84D6-528310D3D9BC}"/>
              </a:ext>
            </a:extLst>
          </p:cNvPr>
          <p:cNvSpPr/>
          <p:nvPr/>
        </p:nvSpPr>
        <p:spPr>
          <a:xfrm>
            <a:off x="1906098" y="2084359"/>
            <a:ext cx="3417402" cy="808600"/>
          </a:xfrm>
          <a:custGeom>
            <a:avLst/>
            <a:gdLst>
              <a:gd name="connsiteX0" fmla="*/ 3421326 w 3417401"/>
              <a:gd name="connsiteY0" fmla="*/ 0 h 901508"/>
              <a:gd name="connsiteX1" fmla="*/ 3359559 w 3417401"/>
              <a:gd name="connsiteY1" fmla="*/ 0 h 901508"/>
              <a:gd name="connsiteX2" fmla="*/ 3359559 w 3417401"/>
              <a:gd name="connsiteY2" fmla="*/ 15276 h 901508"/>
              <a:gd name="connsiteX3" fmla="*/ 3226281 w 3417401"/>
              <a:gd name="connsiteY3" fmla="*/ 15276 h 901508"/>
              <a:gd name="connsiteX4" fmla="*/ 3226281 w 3417401"/>
              <a:gd name="connsiteY4" fmla="*/ 24791 h 901508"/>
              <a:gd name="connsiteX5" fmla="*/ 3129834 w 3417401"/>
              <a:gd name="connsiteY5" fmla="*/ 24791 h 901508"/>
              <a:gd name="connsiteX6" fmla="*/ 3129834 w 3417401"/>
              <a:gd name="connsiteY6" fmla="*/ 36311 h 901508"/>
              <a:gd name="connsiteX7" fmla="*/ 3091230 w 3417401"/>
              <a:gd name="connsiteY7" fmla="*/ 36311 h 901508"/>
              <a:gd name="connsiteX8" fmla="*/ 3091230 w 3417401"/>
              <a:gd name="connsiteY8" fmla="*/ 51586 h 901508"/>
              <a:gd name="connsiteX9" fmla="*/ 2946307 w 3417401"/>
              <a:gd name="connsiteY9" fmla="*/ 51586 h 901508"/>
              <a:gd name="connsiteX10" fmla="*/ 2946307 w 3417401"/>
              <a:gd name="connsiteY10" fmla="*/ 62980 h 901508"/>
              <a:gd name="connsiteX11" fmla="*/ 2818977 w 3417401"/>
              <a:gd name="connsiteY11" fmla="*/ 62980 h 901508"/>
              <a:gd name="connsiteX12" fmla="*/ 2818977 w 3417401"/>
              <a:gd name="connsiteY12" fmla="*/ 76378 h 901508"/>
              <a:gd name="connsiteX13" fmla="*/ 2735947 w 3417401"/>
              <a:gd name="connsiteY13" fmla="*/ 76378 h 901508"/>
              <a:gd name="connsiteX14" fmla="*/ 2735947 w 3417401"/>
              <a:gd name="connsiteY14" fmla="*/ 87897 h 901508"/>
              <a:gd name="connsiteX15" fmla="*/ 2699241 w 3417401"/>
              <a:gd name="connsiteY15" fmla="*/ 87897 h 901508"/>
              <a:gd name="connsiteX16" fmla="*/ 2688609 w 3417401"/>
              <a:gd name="connsiteY16" fmla="*/ 98415 h 901508"/>
              <a:gd name="connsiteX17" fmla="*/ 2651018 w 3417401"/>
              <a:gd name="connsiteY17" fmla="*/ 98415 h 901508"/>
              <a:gd name="connsiteX18" fmla="*/ 2651018 w 3417401"/>
              <a:gd name="connsiteY18" fmla="*/ 112689 h 901508"/>
              <a:gd name="connsiteX19" fmla="*/ 2515841 w 3417401"/>
              <a:gd name="connsiteY19" fmla="*/ 112689 h 901508"/>
              <a:gd name="connsiteX20" fmla="*/ 2515841 w 3417401"/>
              <a:gd name="connsiteY20" fmla="*/ 122204 h 901508"/>
              <a:gd name="connsiteX21" fmla="*/ 2347882 w 3417401"/>
              <a:gd name="connsiteY21" fmla="*/ 122204 h 901508"/>
              <a:gd name="connsiteX22" fmla="*/ 2347882 w 3417401"/>
              <a:gd name="connsiteY22" fmla="*/ 139483 h 901508"/>
              <a:gd name="connsiteX23" fmla="*/ 2311176 w 3417401"/>
              <a:gd name="connsiteY23" fmla="*/ 139483 h 901508"/>
              <a:gd name="connsiteX24" fmla="*/ 2311176 w 3417401"/>
              <a:gd name="connsiteY24" fmla="*/ 150877 h 901508"/>
              <a:gd name="connsiteX25" fmla="*/ 2264852 w 3417401"/>
              <a:gd name="connsiteY25" fmla="*/ 150877 h 901508"/>
              <a:gd name="connsiteX26" fmla="*/ 2264852 w 3417401"/>
              <a:gd name="connsiteY26" fmla="*/ 162397 h 901508"/>
              <a:gd name="connsiteX27" fmla="*/ 2127776 w 3417401"/>
              <a:gd name="connsiteY27" fmla="*/ 162397 h 901508"/>
              <a:gd name="connsiteX28" fmla="*/ 2127776 w 3417401"/>
              <a:gd name="connsiteY28" fmla="*/ 175669 h 901508"/>
              <a:gd name="connsiteX29" fmla="*/ 1982979 w 3417401"/>
              <a:gd name="connsiteY29" fmla="*/ 175669 h 901508"/>
              <a:gd name="connsiteX30" fmla="*/ 1982979 w 3417401"/>
              <a:gd name="connsiteY30" fmla="*/ 189066 h 901508"/>
              <a:gd name="connsiteX31" fmla="*/ 1814894 w 3417401"/>
              <a:gd name="connsiteY31" fmla="*/ 189066 h 901508"/>
              <a:gd name="connsiteX32" fmla="*/ 1809198 w 3417401"/>
              <a:gd name="connsiteY32" fmla="*/ 194826 h 901508"/>
              <a:gd name="connsiteX33" fmla="*/ 1786036 w 3417401"/>
              <a:gd name="connsiteY33" fmla="*/ 194826 h 901508"/>
              <a:gd name="connsiteX34" fmla="*/ 1786036 w 3417401"/>
              <a:gd name="connsiteY34" fmla="*/ 208223 h 901508"/>
              <a:gd name="connsiteX35" fmla="*/ 1704904 w 3417401"/>
              <a:gd name="connsiteY35" fmla="*/ 208223 h 901508"/>
              <a:gd name="connsiteX36" fmla="*/ 1704904 w 3417401"/>
              <a:gd name="connsiteY36" fmla="*/ 231137 h 901508"/>
              <a:gd name="connsiteX37" fmla="*/ 1583270 w 3417401"/>
              <a:gd name="connsiteY37" fmla="*/ 231137 h 901508"/>
              <a:gd name="connsiteX38" fmla="*/ 1583270 w 3417401"/>
              <a:gd name="connsiteY38" fmla="*/ 246412 h 901508"/>
              <a:gd name="connsiteX39" fmla="*/ 1533021 w 3417401"/>
              <a:gd name="connsiteY39" fmla="*/ 246412 h 901508"/>
              <a:gd name="connsiteX40" fmla="*/ 1523402 w 3417401"/>
              <a:gd name="connsiteY40" fmla="*/ 255928 h 901508"/>
              <a:gd name="connsiteX41" fmla="*/ 1490620 w 3417401"/>
              <a:gd name="connsiteY41" fmla="*/ 255928 h 901508"/>
              <a:gd name="connsiteX42" fmla="*/ 1490620 w 3417401"/>
              <a:gd name="connsiteY42" fmla="*/ 271204 h 901508"/>
              <a:gd name="connsiteX43" fmla="*/ 1428854 w 3417401"/>
              <a:gd name="connsiteY43" fmla="*/ 271204 h 901508"/>
              <a:gd name="connsiteX44" fmla="*/ 1343798 w 3417401"/>
              <a:gd name="connsiteY44" fmla="*/ 271204 h 901508"/>
              <a:gd name="connsiteX45" fmla="*/ 1343798 w 3417401"/>
              <a:gd name="connsiteY45" fmla="*/ 286479 h 901508"/>
              <a:gd name="connsiteX46" fmla="*/ 1303296 w 3417401"/>
              <a:gd name="connsiteY46" fmla="*/ 286479 h 901508"/>
              <a:gd name="connsiteX47" fmla="*/ 1303296 w 3417401"/>
              <a:gd name="connsiteY47" fmla="*/ 301755 h 901508"/>
              <a:gd name="connsiteX48" fmla="*/ 1245327 w 3417401"/>
              <a:gd name="connsiteY48" fmla="*/ 301755 h 901508"/>
              <a:gd name="connsiteX49" fmla="*/ 1245327 w 3417401"/>
              <a:gd name="connsiteY49" fmla="*/ 319034 h 901508"/>
              <a:gd name="connsiteX50" fmla="*/ 1206723 w 3417401"/>
              <a:gd name="connsiteY50" fmla="*/ 319034 h 901508"/>
              <a:gd name="connsiteX51" fmla="*/ 1206723 w 3417401"/>
              <a:gd name="connsiteY51" fmla="*/ 332306 h 901508"/>
              <a:gd name="connsiteX52" fmla="*/ 1119895 w 3417401"/>
              <a:gd name="connsiteY52" fmla="*/ 332306 h 901508"/>
              <a:gd name="connsiteX53" fmla="*/ 1112175 w 3417401"/>
              <a:gd name="connsiteY53" fmla="*/ 339944 h 901508"/>
              <a:gd name="connsiteX54" fmla="*/ 1089012 w 3417401"/>
              <a:gd name="connsiteY54" fmla="*/ 339944 h 901508"/>
              <a:gd name="connsiteX55" fmla="*/ 1089012 w 3417401"/>
              <a:gd name="connsiteY55" fmla="*/ 355219 h 901508"/>
              <a:gd name="connsiteX56" fmla="*/ 992439 w 3417401"/>
              <a:gd name="connsiteY56" fmla="*/ 355219 h 901508"/>
              <a:gd name="connsiteX57" fmla="*/ 992439 w 3417401"/>
              <a:gd name="connsiteY57" fmla="*/ 364860 h 901508"/>
              <a:gd name="connsiteX58" fmla="*/ 953835 w 3417401"/>
              <a:gd name="connsiteY58" fmla="*/ 364860 h 901508"/>
              <a:gd name="connsiteX59" fmla="*/ 953835 w 3417401"/>
              <a:gd name="connsiteY59" fmla="*/ 374376 h 901508"/>
              <a:gd name="connsiteX60" fmla="*/ 851566 w 3417401"/>
              <a:gd name="connsiteY60" fmla="*/ 374376 h 901508"/>
              <a:gd name="connsiteX61" fmla="*/ 851566 w 3417401"/>
              <a:gd name="connsiteY61" fmla="*/ 385770 h 901508"/>
              <a:gd name="connsiteX62" fmla="*/ 453755 w 3417401"/>
              <a:gd name="connsiteY62" fmla="*/ 385770 h 901508"/>
              <a:gd name="connsiteX63" fmla="*/ 453755 w 3417401"/>
              <a:gd name="connsiteY63" fmla="*/ 397290 h 901508"/>
              <a:gd name="connsiteX64" fmla="*/ 349461 w 3417401"/>
              <a:gd name="connsiteY64" fmla="*/ 397290 h 901508"/>
              <a:gd name="connsiteX65" fmla="*/ 349461 w 3417401"/>
              <a:gd name="connsiteY65" fmla="*/ 422081 h 901508"/>
              <a:gd name="connsiteX66" fmla="*/ 291618 w 3417401"/>
              <a:gd name="connsiteY66" fmla="*/ 422081 h 901508"/>
              <a:gd name="connsiteX67" fmla="*/ 291618 w 3417401"/>
              <a:gd name="connsiteY67" fmla="*/ 435479 h 901508"/>
              <a:gd name="connsiteX68" fmla="*/ 218207 w 3417401"/>
              <a:gd name="connsiteY68" fmla="*/ 435479 h 901508"/>
              <a:gd name="connsiteX69" fmla="*/ 218207 w 3417401"/>
              <a:gd name="connsiteY69" fmla="*/ 456514 h 901508"/>
              <a:gd name="connsiteX70" fmla="*/ 131380 w 3417401"/>
              <a:gd name="connsiteY70" fmla="*/ 456514 h 901508"/>
              <a:gd name="connsiteX71" fmla="*/ 131380 w 3417401"/>
              <a:gd name="connsiteY71" fmla="*/ 477549 h 901508"/>
              <a:gd name="connsiteX72" fmla="*/ 110116 w 3417401"/>
              <a:gd name="connsiteY72" fmla="*/ 477549 h 901508"/>
              <a:gd name="connsiteX73" fmla="*/ 110116 w 3417401"/>
              <a:gd name="connsiteY73" fmla="*/ 500462 h 901508"/>
              <a:gd name="connsiteX74" fmla="*/ 86954 w 3417401"/>
              <a:gd name="connsiteY74" fmla="*/ 500462 h 901508"/>
              <a:gd name="connsiteX75" fmla="*/ 86954 w 3417401"/>
              <a:gd name="connsiteY75" fmla="*/ 513734 h 901508"/>
              <a:gd name="connsiteX76" fmla="*/ 48350 w 3417401"/>
              <a:gd name="connsiteY76" fmla="*/ 513734 h 901508"/>
              <a:gd name="connsiteX77" fmla="*/ 48350 w 3417401"/>
              <a:gd name="connsiteY77" fmla="*/ 529010 h 901508"/>
              <a:gd name="connsiteX78" fmla="*/ 21264 w 3417401"/>
              <a:gd name="connsiteY78" fmla="*/ 529010 h 901508"/>
              <a:gd name="connsiteX79" fmla="*/ 21264 w 3417401"/>
              <a:gd name="connsiteY79" fmla="*/ 548167 h 901508"/>
              <a:gd name="connsiteX80" fmla="*/ 0 w 3417401"/>
              <a:gd name="connsiteY80" fmla="*/ 548167 h 901508"/>
              <a:gd name="connsiteX81" fmla="*/ 0 w 3417401"/>
              <a:gd name="connsiteY81" fmla="*/ 911024 h 90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417401" h="901508">
                <a:moveTo>
                  <a:pt x="3421326" y="0"/>
                </a:moveTo>
                <a:lnTo>
                  <a:pt x="3359559" y="0"/>
                </a:lnTo>
                <a:lnTo>
                  <a:pt x="3359559" y="15276"/>
                </a:lnTo>
                <a:lnTo>
                  <a:pt x="3226281" y="15276"/>
                </a:lnTo>
                <a:lnTo>
                  <a:pt x="3226281" y="24791"/>
                </a:lnTo>
                <a:lnTo>
                  <a:pt x="3129834" y="24791"/>
                </a:lnTo>
                <a:lnTo>
                  <a:pt x="3129834" y="36311"/>
                </a:lnTo>
                <a:lnTo>
                  <a:pt x="3091230" y="36311"/>
                </a:lnTo>
                <a:lnTo>
                  <a:pt x="3091230" y="51586"/>
                </a:lnTo>
                <a:lnTo>
                  <a:pt x="2946307" y="51586"/>
                </a:lnTo>
                <a:lnTo>
                  <a:pt x="2946307" y="62980"/>
                </a:lnTo>
                <a:lnTo>
                  <a:pt x="2818977" y="62980"/>
                </a:lnTo>
                <a:lnTo>
                  <a:pt x="2818977" y="76378"/>
                </a:lnTo>
                <a:lnTo>
                  <a:pt x="2735947" y="76378"/>
                </a:lnTo>
                <a:lnTo>
                  <a:pt x="2735947" y="87897"/>
                </a:lnTo>
                <a:lnTo>
                  <a:pt x="2699241" y="87897"/>
                </a:lnTo>
                <a:lnTo>
                  <a:pt x="2688609" y="98415"/>
                </a:lnTo>
                <a:lnTo>
                  <a:pt x="2651018" y="98415"/>
                </a:lnTo>
                <a:lnTo>
                  <a:pt x="2651018" y="112689"/>
                </a:lnTo>
                <a:lnTo>
                  <a:pt x="2515841" y="112689"/>
                </a:lnTo>
                <a:lnTo>
                  <a:pt x="2515841" y="122204"/>
                </a:lnTo>
                <a:lnTo>
                  <a:pt x="2347882" y="122204"/>
                </a:lnTo>
                <a:lnTo>
                  <a:pt x="2347882" y="139483"/>
                </a:lnTo>
                <a:lnTo>
                  <a:pt x="2311176" y="139483"/>
                </a:lnTo>
                <a:lnTo>
                  <a:pt x="2311176" y="150877"/>
                </a:lnTo>
                <a:lnTo>
                  <a:pt x="2264852" y="150877"/>
                </a:lnTo>
                <a:lnTo>
                  <a:pt x="2264852" y="162397"/>
                </a:lnTo>
                <a:lnTo>
                  <a:pt x="2127776" y="162397"/>
                </a:lnTo>
                <a:lnTo>
                  <a:pt x="2127776" y="175669"/>
                </a:lnTo>
                <a:lnTo>
                  <a:pt x="1982979" y="175669"/>
                </a:lnTo>
                <a:lnTo>
                  <a:pt x="1982979" y="189066"/>
                </a:lnTo>
                <a:lnTo>
                  <a:pt x="1814894" y="189066"/>
                </a:lnTo>
                <a:lnTo>
                  <a:pt x="1809198" y="194826"/>
                </a:lnTo>
                <a:lnTo>
                  <a:pt x="1786036" y="194826"/>
                </a:lnTo>
                <a:lnTo>
                  <a:pt x="1786036" y="208223"/>
                </a:lnTo>
                <a:lnTo>
                  <a:pt x="1704904" y="208223"/>
                </a:lnTo>
                <a:lnTo>
                  <a:pt x="1704904" y="231137"/>
                </a:lnTo>
                <a:lnTo>
                  <a:pt x="1583270" y="231137"/>
                </a:lnTo>
                <a:lnTo>
                  <a:pt x="1583270" y="246412"/>
                </a:lnTo>
                <a:lnTo>
                  <a:pt x="1533021" y="246412"/>
                </a:lnTo>
                <a:lnTo>
                  <a:pt x="1523402" y="255928"/>
                </a:lnTo>
                <a:lnTo>
                  <a:pt x="1490620" y="255928"/>
                </a:lnTo>
                <a:lnTo>
                  <a:pt x="1490620" y="271204"/>
                </a:lnTo>
                <a:lnTo>
                  <a:pt x="1428854" y="271204"/>
                </a:lnTo>
                <a:lnTo>
                  <a:pt x="1343798" y="271204"/>
                </a:lnTo>
                <a:lnTo>
                  <a:pt x="1343798" y="286479"/>
                </a:lnTo>
                <a:lnTo>
                  <a:pt x="1303296" y="286479"/>
                </a:lnTo>
                <a:lnTo>
                  <a:pt x="1303296" y="301755"/>
                </a:lnTo>
                <a:lnTo>
                  <a:pt x="1245327" y="301755"/>
                </a:lnTo>
                <a:lnTo>
                  <a:pt x="1245327" y="319034"/>
                </a:lnTo>
                <a:lnTo>
                  <a:pt x="1206723" y="319034"/>
                </a:lnTo>
                <a:lnTo>
                  <a:pt x="1206723" y="332306"/>
                </a:lnTo>
                <a:lnTo>
                  <a:pt x="1119895" y="332306"/>
                </a:lnTo>
                <a:lnTo>
                  <a:pt x="1112175" y="339944"/>
                </a:lnTo>
                <a:lnTo>
                  <a:pt x="1089012" y="339944"/>
                </a:lnTo>
                <a:lnTo>
                  <a:pt x="1089012" y="355219"/>
                </a:lnTo>
                <a:lnTo>
                  <a:pt x="992439" y="355219"/>
                </a:lnTo>
                <a:lnTo>
                  <a:pt x="992439" y="364860"/>
                </a:lnTo>
                <a:lnTo>
                  <a:pt x="953835" y="364860"/>
                </a:lnTo>
                <a:lnTo>
                  <a:pt x="953835" y="374376"/>
                </a:lnTo>
                <a:lnTo>
                  <a:pt x="851566" y="374376"/>
                </a:lnTo>
                <a:lnTo>
                  <a:pt x="851566" y="385770"/>
                </a:lnTo>
                <a:lnTo>
                  <a:pt x="453755" y="385770"/>
                </a:lnTo>
                <a:lnTo>
                  <a:pt x="453755" y="397290"/>
                </a:lnTo>
                <a:lnTo>
                  <a:pt x="349461" y="397290"/>
                </a:lnTo>
                <a:lnTo>
                  <a:pt x="349461" y="422081"/>
                </a:lnTo>
                <a:lnTo>
                  <a:pt x="291618" y="422081"/>
                </a:lnTo>
                <a:lnTo>
                  <a:pt x="291618" y="435479"/>
                </a:lnTo>
                <a:lnTo>
                  <a:pt x="218207" y="435479"/>
                </a:lnTo>
                <a:lnTo>
                  <a:pt x="218207" y="456514"/>
                </a:lnTo>
                <a:lnTo>
                  <a:pt x="131380" y="456514"/>
                </a:lnTo>
                <a:lnTo>
                  <a:pt x="131380" y="477549"/>
                </a:lnTo>
                <a:lnTo>
                  <a:pt x="110116" y="477549"/>
                </a:lnTo>
                <a:lnTo>
                  <a:pt x="110116" y="500462"/>
                </a:lnTo>
                <a:lnTo>
                  <a:pt x="86954" y="500462"/>
                </a:lnTo>
                <a:lnTo>
                  <a:pt x="86954" y="513734"/>
                </a:lnTo>
                <a:lnTo>
                  <a:pt x="48350" y="513734"/>
                </a:lnTo>
                <a:lnTo>
                  <a:pt x="48350" y="529010"/>
                </a:lnTo>
                <a:lnTo>
                  <a:pt x="21264" y="529010"/>
                </a:lnTo>
                <a:lnTo>
                  <a:pt x="21264" y="548167"/>
                </a:lnTo>
                <a:lnTo>
                  <a:pt x="0" y="548167"/>
                </a:lnTo>
                <a:lnTo>
                  <a:pt x="0" y="911024"/>
                </a:lnTo>
              </a:path>
            </a:pathLst>
          </a:custGeom>
          <a:noFill/>
          <a:ln w="19050" cap="rnd">
            <a:solidFill>
              <a:srgbClr val="00206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Freeform 1027">
            <a:extLst>
              <a:ext uri="{FF2B5EF4-FFF2-40B4-BE49-F238E27FC236}">
                <a16:creationId xmlns:a16="http://schemas.microsoft.com/office/drawing/2014/main" id="{65D21838-BDB7-4E4C-A70E-B6CF5C391C57}"/>
              </a:ext>
            </a:extLst>
          </p:cNvPr>
          <p:cNvSpPr/>
          <p:nvPr/>
        </p:nvSpPr>
        <p:spPr>
          <a:xfrm>
            <a:off x="1902301" y="2106595"/>
            <a:ext cx="3417402" cy="999519"/>
          </a:xfrm>
          <a:custGeom>
            <a:avLst/>
            <a:gdLst>
              <a:gd name="connsiteX0" fmla="*/ 3425123 w 3417401"/>
              <a:gd name="connsiteY0" fmla="*/ 0 h 1114364"/>
              <a:gd name="connsiteX1" fmla="*/ 3394240 w 3417401"/>
              <a:gd name="connsiteY1" fmla="*/ 0 h 1114364"/>
              <a:gd name="connsiteX2" fmla="*/ 3394240 w 3417401"/>
              <a:gd name="connsiteY2" fmla="*/ 13397 h 1114364"/>
              <a:gd name="connsiteX3" fmla="*/ 3295768 w 3417401"/>
              <a:gd name="connsiteY3" fmla="*/ 13397 h 1114364"/>
              <a:gd name="connsiteX4" fmla="*/ 3295768 w 3417401"/>
              <a:gd name="connsiteY4" fmla="*/ 24917 h 1114364"/>
              <a:gd name="connsiteX5" fmla="*/ 3152870 w 3417401"/>
              <a:gd name="connsiteY5" fmla="*/ 24917 h 1114364"/>
              <a:gd name="connsiteX6" fmla="*/ 3152870 w 3417401"/>
              <a:gd name="connsiteY6" fmla="*/ 40192 h 1114364"/>
              <a:gd name="connsiteX7" fmla="*/ 3079585 w 3417401"/>
              <a:gd name="connsiteY7" fmla="*/ 40192 h 1114364"/>
              <a:gd name="connsiteX8" fmla="*/ 3079585 w 3417401"/>
              <a:gd name="connsiteY8" fmla="*/ 51586 h 1114364"/>
              <a:gd name="connsiteX9" fmla="*/ 2942383 w 3417401"/>
              <a:gd name="connsiteY9" fmla="*/ 51586 h 1114364"/>
              <a:gd name="connsiteX10" fmla="*/ 2942383 w 3417401"/>
              <a:gd name="connsiteY10" fmla="*/ 63106 h 1114364"/>
              <a:gd name="connsiteX11" fmla="*/ 2853657 w 3417401"/>
              <a:gd name="connsiteY11" fmla="*/ 63106 h 1114364"/>
              <a:gd name="connsiteX12" fmla="*/ 2853657 w 3417401"/>
              <a:gd name="connsiteY12" fmla="*/ 74500 h 1114364"/>
              <a:gd name="connsiteX13" fmla="*/ 2440405 w 3417401"/>
              <a:gd name="connsiteY13" fmla="*/ 74500 h 1114364"/>
              <a:gd name="connsiteX14" fmla="*/ 2440405 w 3417401"/>
              <a:gd name="connsiteY14" fmla="*/ 95535 h 1114364"/>
              <a:gd name="connsiteX15" fmla="*/ 2199162 w 3417401"/>
              <a:gd name="connsiteY15" fmla="*/ 95535 h 1114364"/>
              <a:gd name="connsiteX16" fmla="*/ 2199162 w 3417401"/>
              <a:gd name="connsiteY16" fmla="*/ 107054 h 1114364"/>
              <a:gd name="connsiteX17" fmla="*/ 1990573 w 3417401"/>
              <a:gd name="connsiteY17" fmla="*/ 107054 h 1114364"/>
              <a:gd name="connsiteX18" fmla="*/ 1990573 w 3417401"/>
              <a:gd name="connsiteY18" fmla="*/ 124208 h 1114364"/>
              <a:gd name="connsiteX19" fmla="*/ 1938426 w 3417401"/>
              <a:gd name="connsiteY19" fmla="*/ 124208 h 1114364"/>
              <a:gd name="connsiteX20" fmla="*/ 1938426 w 3417401"/>
              <a:gd name="connsiteY20" fmla="*/ 139483 h 1114364"/>
              <a:gd name="connsiteX21" fmla="*/ 1905645 w 3417401"/>
              <a:gd name="connsiteY21" fmla="*/ 139483 h 1114364"/>
              <a:gd name="connsiteX22" fmla="*/ 1905645 w 3417401"/>
              <a:gd name="connsiteY22" fmla="*/ 152881 h 1114364"/>
              <a:gd name="connsiteX23" fmla="*/ 1818691 w 3417401"/>
              <a:gd name="connsiteY23" fmla="*/ 152881 h 1114364"/>
              <a:gd name="connsiteX24" fmla="*/ 1818691 w 3417401"/>
              <a:gd name="connsiteY24" fmla="*/ 170034 h 1114364"/>
              <a:gd name="connsiteX25" fmla="*/ 1683640 w 3417401"/>
              <a:gd name="connsiteY25" fmla="*/ 170034 h 1114364"/>
              <a:gd name="connsiteX26" fmla="*/ 1683640 w 3417401"/>
              <a:gd name="connsiteY26" fmla="*/ 200586 h 1114364"/>
              <a:gd name="connsiteX27" fmla="*/ 1587067 w 3417401"/>
              <a:gd name="connsiteY27" fmla="*/ 200586 h 1114364"/>
              <a:gd name="connsiteX28" fmla="*/ 1587067 w 3417401"/>
              <a:gd name="connsiteY28" fmla="*/ 221621 h 1114364"/>
              <a:gd name="connsiteX29" fmla="*/ 1482773 w 3417401"/>
              <a:gd name="connsiteY29" fmla="*/ 221621 h 1114364"/>
              <a:gd name="connsiteX30" fmla="*/ 1482773 w 3417401"/>
              <a:gd name="connsiteY30" fmla="*/ 240653 h 1114364"/>
              <a:gd name="connsiteX31" fmla="*/ 1405565 w 3417401"/>
              <a:gd name="connsiteY31" fmla="*/ 240653 h 1114364"/>
              <a:gd name="connsiteX32" fmla="*/ 1405565 w 3417401"/>
              <a:gd name="connsiteY32" fmla="*/ 261688 h 1114364"/>
              <a:gd name="connsiteX33" fmla="*/ 1307093 w 3417401"/>
              <a:gd name="connsiteY33" fmla="*/ 261688 h 1114364"/>
              <a:gd name="connsiteX34" fmla="*/ 1307093 w 3417401"/>
              <a:gd name="connsiteY34" fmla="*/ 276963 h 1114364"/>
              <a:gd name="connsiteX35" fmla="*/ 1235707 w 3417401"/>
              <a:gd name="connsiteY35" fmla="*/ 276963 h 1114364"/>
              <a:gd name="connsiteX36" fmla="*/ 1235707 w 3417401"/>
              <a:gd name="connsiteY36" fmla="*/ 296120 h 1114364"/>
              <a:gd name="connsiteX37" fmla="*/ 1139134 w 3417401"/>
              <a:gd name="connsiteY37" fmla="*/ 296120 h 1114364"/>
              <a:gd name="connsiteX38" fmla="*/ 1139134 w 3417401"/>
              <a:gd name="connsiteY38" fmla="*/ 313274 h 1114364"/>
              <a:gd name="connsiteX39" fmla="*/ 1092809 w 3417401"/>
              <a:gd name="connsiteY39" fmla="*/ 313274 h 1114364"/>
              <a:gd name="connsiteX40" fmla="*/ 1092809 w 3417401"/>
              <a:gd name="connsiteY40" fmla="*/ 338066 h 1114364"/>
              <a:gd name="connsiteX41" fmla="*/ 1032941 w 3417401"/>
              <a:gd name="connsiteY41" fmla="*/ 338066 h 1114364"/>
              <a:gd name="connsiteX42" fmla="*/ 1032941 w 3417401"/>
              <a:gd name="connsiteY42" fmla="*/ 355344 h 1114364"/>
              <a:gd name="connsiteX43" fmla="*/ 1017500 w 3417401"/>
              <a:gd name="connsiteY43" fmla="*/ 355344 h 1114364"/>
              <a:gd name="connsiteX44" fmla="*/ 1017500 w 3417401"/>
              <a:gd name="connsiteY44" fmla="*/ 370620 h 1114364"/>
              <a:gd name="connsiteX45" fmla="*/ 957632 w 3417401"/>
              <a:gd name="connsiteY45" fmla="*/ 370620 h 1114364"/>
              <a:gd name="connsiteX46" fmla="*/ 957632 w 3417401"/>
              <a:gd name="connsiteY46" fmla="*/ 387774 h 1114364"/>
              <a:gd name="connsiteX47" fmla="*/ 901688 w 3417401"/>
              <a:gd name="connsiteY47" fmla="*/ 387774 h 1114364"/>
              <a:gd name="connsiteX48" fmla="*/ 901688 w 3417401"/>
              <a:gd name="connsiteY48" fmla="*/ 403049 h 1114364"/>
              <a:gd name="connsiteX49" fmla="*/ 799292 w 3417401"/>
              <a:gd name="connsiteY49" fmla="*/ 403049 h 1114364"/>
              <a:gd name="connsiteX50" fmla="*/ 799292 w 3417401"/>
              <a:gd name="connsiteY50" fmla="*/ 412565 h 1114364"/>
              <a:gd name="connsiteX51" fmla="*/ 762587 w 3417401"/>
              <a:gd name="connsiteY51" fmla="*/ 412565 h 1114364"/>
              <a:gd name="connsiteX52" fmla="*/ 762587 w 3417401"/>
              <a:gd name="connsiteY52" fmla="*/ 425963 h 1114364"/>
              <a:gd name="connsiteX53" fmla="*/ 697023 w 3417401"/>
              <a:gd name="connsiteY53" fmla="*/ 425963 h 1114364"/>
              <a:gd name="connsiteX54" fmla="*/ 697023 w 3417401"/>
              <a:gd name="connsiteY54" fmla="*/ 435479 h 1114364"/>
              <a:gd name="connsiteX55" fmla="*/ 548303 w 3417401"/>
              <a:gd name="connsiteY55" fmla="*/ 435479 h 1114364"/>
              <a:gd name="connsiteX56" fmla="*/ 548303 w 3417401"/>
              <a:gd name="connsiteY56" fmla="*/ 446998 h 1114364"/>
              <a:gd name="connsiteX57" fmla="*/ 422872 w 3417401"/>
              <a:gd name="connsiteY57" fmla="*/ 446998 h 1114364"/>
              <a:gd name="connsiteX58" fmla="*/ 422872 w 3417401"/>
              <a:gd name="connsiteY58" fmla="*/ 460395 h 1114364"/>
              <a:gd name="connsiteX59" fmla="*/ 347562 w 3417401"/>
              <a:gd name="connsiteY59" fmla="*/ 460395 h 1114364"/>
              <a:gd name="connsiteX60" fmla="*/ 347562 w 3417401"/>
              <a:gd name="connsiteY60" fmla="*/ 471789 h 1114364"/>
              <a:gd name="connsiteX61" fmla="*/ 295415 w 3417401"/>
              <a:gd name="connsiteY61" fmla="*/ 471789 h 1114364"/>
              <a:gd name="connsiteX62" fmla="*/ 295415 w 3417401"/>
              <a:gd name="connsiteY62" fmla="*/ 492824 h 1114364"/>
              <a:gd name="connsiteX63" fmla="*/ 274152 w 3417401"/>
              <a:gd name="connsiteY63" fmla="*/ 492824 h 1114364"/>
              <a:gd name="connsiteX64" fmla="*/ 274152 w 3417401"/>
              <a:gd name="connsiteY64" fmla="*/ 508100 h 1114364"/>
              <a:gd name="connsiteX65" fmla="*/ 241370 w 3417401"/>
              <a:gd name="connsiteY65" fmla="*/ 508100 h 1114364"/>
              <a:gd name="connsiteX66" fmla="*/ 241370 w 3417401"/>
              <a:gd name="connsiteY66" fmla="*/ 521497 h 1114364"/>
              <a:gd name="connsiteX67" fmla="*/ 167959 w 3417401"/>
              <a:gd name="connsiteY67" fmla="*/ 521497 h 1114364"/>
              <a:gd name="connsiteX68" fmla="*/ 167959 w 3417401"/>
              <a:gd name="connsiteY68" fmla="*/ 546289 h 1114364"/>
              <a:gd name="connsiteX69" fmla="*/ 138974 w 3417401"/>
              <a:gd name="connsiteY69" fmla="*/ 546289 h 1114364"/>
              <a:gd name="connsiteX70" fmla="*/ 138974 w 3417401"/>
              <a:gd name="connsiteY70" fmla="*/ 563443 h 1114364"/>
              <a:gd name="connsiteX71" fmla="*/ 119736 w 3417401"/>
              <a:gd name="connsiteY71" fmla="*/ 563443 h 1114364"/>
              <a:gd name="connsiteX72" fmla="*/ 119736 w 3417401"/>
              <a:gd name="connsiteY72" fmla="*/ 580722 h 1114364"/>
              <a:gd name="connsiteX73" fmla="*/ 84929 w 3417401"/>
              <a:gd name="connsiteY73" fmla="*/ 580722 h 1114364"/>
              <a:gd name="connsiteX74" fmla="*/ 84929 w 3417401"/>
              <a:gd name="connsiteY74" fmla="*/ 590237 h 1114364"/>
              <a:gd name="connsiteX75" fmla="*/ 57969 w 3417401"/>
              <a:gd name="connsiteY75" fmla="*/ 590237 h 1114364"/>
              <a:gd name="connsiteX76" fmla="*/ 57969 w 3417401"/>
              <a:gd name="connsiteY76" fmla="*/ 597875 h 1114364"/>
              <a:gd name="connsiteX77" fmla="*/ 25061 w 3417401"/>
              <a:gd name="connsiteY77" fmla="*/ 597875 h 1114364"/>
              <a:gd name="connsiteX78" fmla="*/ 25061 w 3417401"/>
              <a:gd name="connsiteY78" fmla="*/ 613151 h 1114364"/>
              <a:gd name="connsiteX79" fmla="*/ 0 w 3417401"/>
              <a:gd name="connsiteY79" fmla="*/ 613151 h 1114364"/>
              <a:gd name="connsiteX80" fmla="*/ 0 w 3417401"/>
              <a:gd name="connsiteY80" fmla="*/ 1115491 h 11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417401" h="1114364">
                <a:moveTo>
                  <a:pt x="3425123" y="0"/>
                </a:moveTo>
                <a:lnTo>
                  <a:pt x="3394240" y="0"/>
                </a:lnTo>
                <a:lnTo>
                  <a:pt x="3394240" y="13397"/>
                </a:lnTo>
                <a:lnTo>
                  <a:pt x="3295768" y="13397"/>
                </a:lnTo>
                <a:lnTo>
                  <a:pt x="3295768" y="24917"/>
                </a:lnTo>
                <a:lnTo>
                  <a:pt x="3152870" y="24917"/>
                </a:lnTo>
                <a:lnTo>
                  <a:pt x="3152870" y="40192"/>
                </a:lnTo>
                <a:lnTo>
                  <a:pt x="3079585" y="40192"/>
                </a:lnTo>
                <a:lnTo>
                  <a:pt x="3079585" y="51586"/>
                </a:lnTo>
                <a:lnTo>
                  <a:pt x="2942383" y="51586"/>
                </a:lnTo>
                <a:lnTo>
                  <a:pt x="2942383" y="63106"/>
                </a:lnTo>
                <a:lnTo>
                  <a:pt x="2853657" y="63106"/>
                </a:lnTo>
                <a:lnTo>
                  <a:pt x="2853657" y="74500"/>
                </a:lnTo>
                <a:lnTo>
                  <a:pt x="2440405" y="74500"/>
                </a:lnTo>
                <a:lnTo>
                  <a:pt x="2440405" y="95535"/>
                </a:lnTo>
                <a:lnTo>
                  <a:pt x="2199162" y="95535"/>
                </a:lnTo>
                <a:lnTo>
                  <a:pt x="2199162" y="107054"/>
                </a:lnTo>
                <a:lnTo>
                  <a:pt x="1990573" y="107054"/>
                </a:lnTo>
                <a:lnTo>
                  <a:pt x="1990573" y="124208"/>
                </a:lnTo>
                <a:lnTo>
                  <a:pt x="1938426" y="124208"/>
                </a:lnTo>
                <a:lnTo>
                  <a:pt x="1938426" y="139483"/>
                </a:lnTo>
                <a:lnTo>
                  <a:pt x="1905645" y="139483"/>
                </a:lnTo>
                <a:lnTo>
                  <a:pt x="1905645" y="152881"/>
                </a:lnTo>
                <a:lnTo>
                  <a:pt x="1818691" y="152881"/>
                </a:lnTo>
                <a:lnTo>
                  <a:pt x="1818691" y="170034"/>
                </a:lnTo>
                <a:lnTo>
                  <a:pt x="1683640" y="170034"/>
                </a:lnTo>
                <a:lnTo>
                  <a:pt x="1683640" y="200586"/>
                </a:lnTo>
                <a:lnTo>
                  <a:pt x="1587067" y="200586"/>
                </a:lnTo>
                <a:lnTo>
                  <a:pt x="1587067" y="221621"/>
                </a:lnTo>
                <a:lnTo>
                  <a:pt x="1482773" y="221621"/>
                </a:lnTo>
                <a:lnTo>
                  <a:pt x="1482773" y="240653"/>
                </a:lnTo>
                <a:lnTo>
                  <a:pt x="1405565" y="240653"/>
                </a:lnTo>
                <a:lnTo>
                  <a:pt x="1405565" y="261688"/>
                </a:lnTo>
                <a:lnTo>
                  <a:pt x="1307093" y="261688"/>
                </a:lnTo>
                <a:lnTo>
                  <a:pt x="1307093" y="276963"/>
                </a:lnTo>
                <a:lnTo>
                  <a:pt x="1235707" y="276963"/>
                </a:lnTo>
                <a:lnTo>
                  <a:pt x="1235707" y="296120"/>
                </a:lnTo>
                <a:lnTo>
                  <a:pt x="1139134" y="296120"/>
                </a:lnTo>
                <a:lnTo>
                  <a:pt x="1139134" y="313274"/>
                </a:lnTo>
                <a:lnTo>
                  <a:pt x="1092809" y="313274"/>
                </a:lnTo>
                <a:lnTo>
                  <a:pt x="1092809" y="338066"/>
                </a:lnTo>
                <a:lnTo>
                  <a:pt x="1032941" y="338066"/>
                </a:lnTo>
                <a:lnTo>
                  <a:pt x="1032941" y="355344"/>
                </a:lnTo>
                <a:lnTo>
                  <a:pt x="1017500" y="355344"/>
                </a:lnTo>
                <a:lnTo>
                  <a:pt x="1017500" y="370620"/>
                </a:lnTo>
                <a:lnTo>
                  <a:pt x="957632" y="370620"/>
                </a:lnTo>
                <a:lnTo>
                  <a:pt x="957632" y="387774"/>
                </a:lnTo>
                <a:lnTo>
                  <a:pt x="901688" y="387774"/>
                </a:lnTo>
                <a:lnTo>
                  <a:pt x="901688" y="403049"/>
                </a:lnTo>
                <a:lnTo>
                  <a:pt x="799292" y="403049"/>
                </a:lnTo>
                <a:lnTo>
                  <a:pt x="799292" y="412565"/>
                </a:lnTo>
                <a:lnTo>
                  <a:pt x="762587" y="412565"/>
                </a:lnTo>
                <a:lnTo>
                  <a:pt x="762587" y="425963"/>
                </a:lnTo>
                <a:lnTo>
                  <a:pt x="697023" y="425963"/>
                </a:lnTo>
                <a:lnTo>
                  <a:pt x="697023" y="435479"/>
                </a:lnTo>
                <a:lnTo>
                  <a:pt x="548303" y="435479"/>
                </a:lnTo>
                <a:lnTo>
                  <a:pt x="548303" y="446998"/>
                </a:lnTo>
                <a:lnTo>
                  <a:pt x="422872" y="446998"/>
                </a:lnTo>
                <a:lnTo>
                  <a:pt x="422872" y="460395"/>
                </a:lnTo>
                <a:lnTo>
                  <a:pt x="347562" y="460395"/>
                </a:lnTo>
                <a:lnTo>
                  <a:pt x="347562" y="471789"/>
                </a:lnTo>
                <a:lnTo>
                  <a:pt x="295415" y="471789"/>
                </a:lnTo>
                <a:lnTo>
                  <a:pt x="295415" y="492824"/>
                </a:lnTo>
                <a:lnTo>
                  <a:pt x="274152" y="492824"/>
                </a:lnTo>
                <a:lnTo>
                  <a:pt x="274152" y="508100"/>
                </a:lnTo>
                <a:lnTo>
                  <a:pt x="241370" y="508100"/>
                </a:lnTo>
                <a:lnTo>
                  <a:pt x="241370" y="521497"/>
                </a:lnTo>
                <a:lnTo>
                  <a:pt x="167959" y="521497"/>
                </a:lnTo>
                <a:lnTo>
                  <a:pt x="167959" y="546289"/>
                </a:lnTo>
                <a:lnTo>
                  <a:pt x="138974" y="546289"/>
                </a:lnTo>
                <a:lnTo>
                  <a:pt x="138974" y="563443"/>
                </a:lnTo>
                <a:lnTo>
                  <a:pt x="119736" y="563443"/>
                </a:lnTo>
                <a:lnTo>
                  <a:pt x="119736" y="580722"/>
                </a:lnTo>
                <a:lnTo>
                  <a:pt x="84929" y="580722"/>
                </a:lnTo>
                <a:lnTo>
                  <a:pt x="84929" y="590237"/>
                </a:lnTo>
                <a:lnTo>
                  <a:pt x="57969" y="590237"/>
                </a:lnTo>
                <a:lnTo>
                  <a:pt x="57969" y="597875"/>
                </a:lnTo>
                <a:lnTo>
                  <a:pt x="25061" y="597875"/>
                </a:lnTo>
                <a:lnTo>
                  <a:pt x="25061" y="613151"/>
                </a:lnTo>
                <a:lnTo>
                  <a:pt x="0" y="613151"/>
                </a:lnTo>
                <a:lnTo>
                  <a:pt x="0" y="1115491"/>
                </a:lnTo>
              </a:path>
            </a:pathLst>
          </a:custGeom>
          <a:noFill/>
          <a:ln w="19050" cap="rnd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7D677818-24D6-A84B-99E2-6C7E98B1F57D}"/>
              </a:ext>
            </a:extLst>
          </p:cNvPr>
          <p:cNvSpPr txBox="1"/>
          <p:nvPr/>
        </p:nvSpPr>
        <p:spPr>
          <a:xfrm>
            <a:off x="8186744" y="1504694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>
                <a:solidFill>
                  <a:srgbClr val="001E4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201" name="object 3">
            <a:extLst>
              <a:ext uri="{FF2B5EF4-FFF2-40B4-BE49-F238E27FC236}">
                <a16:creationId xmlns:a16="http://schemas.microsoft.com/office/drawing/2014/main" id="{37155E52-4D16-6247-9E56-16BE8010F779}"/>
              </a:ext>
            </a:extLst>
          </p:cNvPr>
          <p:cNvSpPr txBox="1"/>
          <p:nvPr/>
        </p:nvSpPr>
        <p:spPr>
          <a:xfrm>
            <a:off x="7015511" y="3193605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object 4">
            <a:extLst>
              <a:ext uri="{FF2B5EF4-FFF2-40B4-BE49-F238E27FC236}">
                <a16:creationId xmlns:a16="http://schemas.microsoft.com/office/drawing/2014/main" id="{0B8A61D2-A187-0143-A32D-EC6A39030908}"/>
              </a:ext>
            </a:extLst>
          </p:cNvPr>
          <p:cNvSpPr/>
          <p:nvPr/>
        </p:nvSpPr>
        <p:spPr>
          <a:xfrm>
            <a:off x="7032061" y="3126991"/>
            <a:ext cx="0" cy="33428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1" y="54864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object 6">
            <a:extLst>
              <a:ext uri="{FF2B5EF4-FFF2-40B4-BE49-F238E27FC236}">
                <a16:creationId xmlns:a16="http://schemas.microsoft.com/office/drawing/2014/main" id="{17604ACF-06C8-294D-A98B-2ABD2E81E669}"/>
              </a:ext>
            </a:extLst>
          </p:cNvPr>
          <p:cNvSpPr/>
          <p:nvPr/>
        </p:nvSpPr>
        <p:spPr>
          <a:xfrm>
            <a:off x="6719352" y="3128379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object 10">
            <a:extLst>
              <a:ext uri="{FF2B5EF4-FFF2-40B4-BE49-F238E27FC236}">
                <a16:creationId xmlns:a16="http://schemas.microsoft.com/office/drawing/2014/main" id="{571E2E69-DDE3-AB43-8805-5CE50D84A5BD}"/>
              </a:ext>
            </a:extLst>
          </p:cNvPr>
          <p:cNvSpPr/>
          <p:nvPr/>
        </p:nvSpPr>
        <p:spPr>
          <a:xfrm>
            <a:off x="6744965" y="3128379"/>
            <a:ext cx="3451264" cy="0"/>
          </a:xfrm>
          <a:custGeom>
            <a:avLst/>
            <a:gdLst/>
            <a:ahLst/>
            <a:cxnLst/>
            <a:rect l="l" t="t" r="r" b="b"/>
            <a:pathLst>
              <a:path w="8536305">
                <a:moveTo>
                  <a:pt x="0" y="0"/>
                </a:moveTo>
                <a:lnTo>
                  <a:pt x="8535846" y="1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object 11">
            <a:extLst>
              <a:ext uri="{FF2B5EF4-FFF2-40B4-BE49-F238E27FC236}">
                <a16:creationId xmlns:a16="http://schemas.microsoft.com/office/drawing/2014/main" id="{B5788829-F582-A64B-9030-456013300C58}"/>
              </a:ext>
            </a:extLst>
          </p:cNvPr>
          <p:cNvSpPr/>
          <p:nvPr/>
        </p:nvSpPr>
        <p:spPr>
          <a:xfrm>
            <a:off x="6744965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object 12">
            <a:extLst>
              <a:ext uri="{FF2B5EF4-FFF2-40B4-BE49-F238E27FC236}">
                <a16:creationId xmlns:a16="http://schemas.microsoft.com/office/drawing/2014/main" id="{271AD8EC-5C71-B842-961C-6F8CA09E9D9D}"/>
              </a:ext>
            </a:extLst>
          </p:cNvPr>
          <p:cNvSpPr/>
          <p:nvPr/>
        </p:nvSpPr>
        <p:spPr>
          <a:xfrm>
            <a:off x="7321049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object 13">
            <a:extLst>
              <a:ext uri="{FF2B5EF4-FFF2-40B4-BE49-F238E27FC236}">
                <a16:creationId xmlns:a16="http://schemas.microsoft.com/office/drawing/2014/main" id="{88067745-E20E-814A-893C-3A533AAB3A85}"/>
              </a:ext>
            </a:extLst>
          </p:cNvPr>
          <p:cNvSpPr/>
          <p:nvPr/>
        </p:nvSpPr>
        <p:spPr>
          <a:xfrm>
            <a:off x="7896131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object 14">
            <a:extLst>
              <a:ext uri="{FF2B5EF4-FFF2-40B4-BE49-F238E27FC236}">
                <a16:creationId xmlns:a16="http://schemas.microsoft.com/office/drawing/2014/main" id="{D968DC3A-EC00-7E43-B913-3028C212081A}"/>
              </a:ext>
            </a:extLst>
          </p:cNvPr>
          <p:cNvSpPr/>
          <p:nvPr/>
        </p:nvSpPr>
        <p:spPr>
          <a:xfrm>
            <a:off x="8471213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object 15">
            <a:extLst>
              <a:ext uri="{FF2B5EF4-FFF2-40B4-BE49-F238E27FC236}">
                <a16:creationId xmlns:a16="http://schemas.microsoft.com/office/drawing/2014/main" id="{2A1C3482-CE47-764D-BA4E-FFC3772C2622}"/>
              </a:ext>
            </a:extLst>
          </p:cNvPr>
          <p:cNvSpPr/>
          <p:nvPr/>
        </p:nvSpPr>
        <p:spPr>
          <a:xfrm>
            <a:off x="9046295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object 16">
            <a:extLst>
              <a:ext uri="{FF2B5EF4-FFF2-40B4-BE49-F238E27FC236}">
                <a16:creationId xmlns:a16="http://schemas.microsoft.com/office/drawing/2014/main" id="{6FDA0707-C11C-9543-A634-F055982EE584}"/>
              </a:ext>
            </a:extLst>
          </p:cNvPr>
          <p:cNvSpPr/>
          <p:nvPr/>
        </p:nvSpPr>
        <p:spPr>
          <a:xfrm>
            <a:off x="9621377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object 17">
            <a:extLst>
              <a:ext uri="{FF2B5EF4-FFF2-40B4-BE49-F238E27FC236}">
                <a16:creationId xmlns:a16="http://schemas.microsoft.com/office/drawing/2014/main" id="{A611FDF2-26F0-D147-99A4-462F2AD162AB}"/>
              </a:ext>
            </a:extLst>
          </p:cNvPr>
          <p:cNvSpPr/>
          <p:nvPr/>
        </p:nvSpPr>
        <p:spPr>
          <a:xfrm>
            <a:off x="10196043" y="312837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2" name="object 19">
            <a:extLst>
              <a:ext uri="{FF2B5EF4-FFF2-40B4-BE49-F238E27FC236}">
                <a16:creationId xmlns:a16="http://schemas.microsoft.com/office/drawing/2014/main" id="{F695498C-BFFE-6149-AB8C-CAB1D6E2FBF2}"/>
              </a:ext>
            </a:extLst>
          </p:cNvPr>
          <p:cNvSpPr txBox="1"/>
          <p:nvPr/>
        </p:nvSpPr>
        <p:spPr>
          <a:xfrm>
            <a:off x="6474854" y="3034993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object 23">
            <a:extLst>
              <a:ext uri="{FF2B5EF4-FFF2-40B4-BE49-F238E27FC236}">
                <a16:creationId xmlns:a16="http://schemas.microsoft.com/office/drawing/2014/main" id="{A002697B-6587-4149-94F9-E02996E6D74E}"/>
              </a:ext>
            </a:extLst>
          </p:cNvPr>
          <p:cNvSpPr txBox="1"/>
          <p:nvPr/>
        </p:nvSpPr>
        <p:spPr>
          <a:xfrm>
            <a:off x="6721102" y="3189915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4" name="object 24">
            <a:extLst>
              <a:ext uri="{FF2B5EF4-FFF2-40B4-BE49-F238E27FC236}">
                <a16:creationId xmlns:a16="http://schemas.microsoft.com/office/drawing/2014/main" id="{AC78F064-6705-2B47-A0E0-E50B7BAEC48E}"/>
              </a:ext>
            </a:extLst>
          </p:cNvPr>
          <p:cNvSpPr txBox="1"/>
          <p:nvPr/>
        </p:nvSpPr>
        <p:spPr>
          <a:xfrm>
            <a:off x="7296281" y="3189915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object 25">
            <a:extLst>
              <a:ext uri="{FF2B5EF4-FFF2-40B4-BE49-F238E27FC236}">
                <a16:creationId xmlns:a16="http://schemas.microsoft.com/office/drawing/2014/main" id="{CBE42EB2-0E89-2644-BDA5-F337A5759D67}"/>
              </a:ext>
            </a:extLst>
          </p:cNvPr>
          <p:cNvSpPr txBox="1"/>
          <p:nvPr/>
        </p:nvSpPr>
        <p:spPr>
          <a:xfrm>
            <a:off x="7871461" y="3189915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object 26">
            <a:extLst>
              <a:ext uri="{FF2B5EF4-FFF2-40B4-BE49-F238E27FC236}">
                <a16:creationId xmlns:a16="http://schemas.microsoft.com/office/drawing/2014/main" id="{F66A20BE-09FA-B54E-81EF-6EB52BB5A7C0}"/>
              </a:ext>
            </a:extLst>
          </p:cNvPr>
          <p:cNvSpPr txBox="1"/>
          <p:nvPr/>
        </p:nvSpPr>
        <p:spPr>
          <a:xfrm>
            <a:off x="9021820" y="3189915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object 27">
            <a:extLst>
              <a:ext uri="{FF2B5EF4-FFF2-40B4-BE49-F238E27FC236}">
                <a16:creationId xmlns:a16="http://schemas.microsoft.com/office/drawing/2014/main" id="{25B7FCDA-37FE-F642-80A3-8FA13F941A14}"/>
              </a:ext>
            </a:extLst>
          </p:cNvPr>
          <p:cNvSpPr txBox="1"/>
          <p:nvPr/>
        </p:nvSpPr>
        <p:spPr>
          <a:xfrm>
            <a:off x="9578272" y="3189915"/>
            <a:ext cx="153888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object 28">
            <a:extLst>
              <a:ext uri="{FF2B5EF4-FFF2-40B4-BE49-F238E27FC236}">
                <a16:creationId xmlns:a16="http://schemas.microsoft.com/office/drawing/2014/main" id="{11D46DDC-8FE7-4F47-85F1-4E6BA84B724E}"/>
              </a:ext>
            </a:extLst>
          </p:cNvPr>
          <p:cNvSpPr txBox="1"/>
          <p:nvPr/>
        </p:nvSpPr>
        <p:spPr>
          <a:xfrm>
            <a:off x="10153451" y="3189915"/>
            <a:ext cx="153888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object 30">
            <a:extLst>
              <a:ext uri="{FF2B5EF4-FFF2-40B4-BE49-F238E27FC236}">
                <a16:creationId xmlns:a16="http://schemas.microsoft.com/office/drawing/2014/main" id="{4C14AB8A-5AC6-3D42-B784-9D21A0372BC8}"/>
              </a:ext>
            </a:extLst>
          </p:cNvPr>
          <p:cNvSpPr txBox="1"/>
          <p:nvPr/>
        </p:nvSpPr>
        <p:spPr>
          <a:xfrm>
            <a:off x="8435302" y="3173316"/>
            <a:ext cx="70533" cy="194284"/>
          </a:xfrm>
          <a:prstGeom prst="rect">
            <a:avLst/>
          </a:prstGeom>
        </p:spPr>
        <p:txBody>
          <a:bodyPr vert="horz" wrap="none" lIns="0" tIns="4000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0" name="object 5">
            <a:extLst>
              <a:ext uri="{FF2B5EF4-FFF2-40B4-BE49-F238E27FC236}">
                <a16:creationId xmlns:a16="http://schemas.microsoft.com/office/drawing/2014/main" id="{72254860-E5D2-AD45-A66F-5623699E97E5}"/>
              </a:ext>
            </a:extLst>
          </p:cNvPr>
          <p:cNvSpPr/>
          <p:nvPr/>
        </p:nvSpPr>
        <p:spPr>
          <a:xfrm>
            <a:off x="6744965" y="1312949"/>
            <a:ext cx="0" cy="1815554"/>
          </a:xfrm>
          <a:custGeom>
            <a:avLst/>
            <a:gdLst/>
            <a:ahLst/>
            <a:cxnLst/>
            <a:rect l="l" t="t" r="r" b="b"/>
            <a:pathLst>
              <a:path h="3345179">
                <a:moveTo>
                  <a:pt x="0" y="3344975"/>
                </a:moveTo>
                <a:lnTo>
                  <a:pt x="1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object 7">
            <a:extLst>
              <a:ext uri="{FF2B5EF4-FFF2-40B4-BE49-F238E27FC236}">
                <a16:creationId xmlns:a16="http://schemas.microsoft.com/office/drawing/2014/main" id="{346D59BD-B88C-0C48-A53C-20A9B9C0228C}"/>
              </a:ext>
            </a:extLst>
          </p:cNvPr>
          <p:cNvSpPr/>
          <p:nvPr/>
        </p:nvSpPr>
        <p:spPr>
          <a:xfrm>
            <a:off x="6719352" y="2520227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object 8">
            <a:extLst>
              <a:ext uri="{FF2B5EF4-FFF2-40B4-BE49-F238E27FC236}">
                <a16:creationId xmlns:a16="http://schemas.microsoft.com/office/drawing/2014/main" id="{F48926B7-A547-CB4D-9B30-79193433482D}"/>
              </a:ext>
            </a:extLst>
          </p:cNvPr>
          <p:cNvSpPr/>
          <p:nvPr/>
        </p:nvSpPr>
        <p:spPr>
          <a:xfrm>
            <a:off x="6719352" y="1920558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object 9">
            <a:extLst>
              <a:ext uri="{FF2B5EF4-FFF2-40B4-BE49-F238E27FC236}">
                <a16:creationId xmlns:a16="http://schemas.microsoft.com/office/drawing/2014/main" id="{4BEC7384-0311-9E47-95CD-54E220AD540A}"/>
              </a:ext>
            </a:extLst>
          </p:cNvPr>
          <p:cNvSpPr/>
          <p:nvPr/>
        </p:nvSpPr>
        <p:spPr>
          <a:xfrm>
            <a:off x="6719352" y="1312949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object 20">
            <a:extLst>
              <a:ext uri="{FF2B5EF4-FFF2-40B4-BE49-F238E27FC236}">
                <a16:creationId xmlns:a16="http://schemas.microsoft.com/office/drawing/2014/main" id="{8F396FFA-DAD3-7742-8008-42D339116B98}"/>
              </a:ext>
            </a:extLst>
          </p:cNvPr>
          <p:cNvSpPr txBox="1"/>
          <p:nvPr/>
        </p:nvSpPr>
        <p:spPr>
          <a:xfrm>
            <a:off x="6414259" y="2440823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226" name="object 21">
            <a:extLst>
              <a:ext uri="{FF2B5EF4-FFF2-40B4-BE49-F238E27FC236}">
                <a16:creationId xmlns:a16="http://schemas.microsoft.com/office/drawing/2014/main" id="{7AABCC0C-4D74-EC48-908F-7DCE7F719B26}"/>
              </a:ext>
            </a:extLst>
          </p:cNvPr>
          <p:cNvSpPr txBox="1"/>
          <p:nvPr/>
        </p:nvSpPr>
        <p:spPr>
          <a:xfrm>
            <a:off x="6414259" y="1835362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20%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object 22">
            <a:extLst>
              <a:ext uri="{FF2B5EF4-FFF2-40B4-BE49-F238E27FC236}">
                <a16:creationId xmlns:a16="http://schemas.microsoft.com/office/drawing/2014/main" id="{D86C7D77-CCB0-B842-A353-2DCF416074BB}"/>
              </a:ext>
            </a:extLst>
          </p:cNvPr>
          <p:cNvSpPr txBox="1"/>
          <p:nvPr/>
        </p:nvSpPr>
        <p:spPr>
          <a:xfrm>
            <a:off x="6414259" y="1229901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28" name="object 29">
            <a:extLst>
              <a:ext uri="{FF2B5EF4-FFF2-40B4-BE49-F238E27FC236}">
                <a16:creationId xmlns:a16="http://schemas.microsoft.com/office/drawing/2014/main" id="{790E7E9F-83F6-664A-A662-7882BAA1884D}"/>
              </a:ext>
            </a:extLst>
          </p:cNvPr>
          <p:cNvSpPr txBox="1"/>
          <p:nvPr/>
        </p:nvSpPr>
        <p:spPr>
          <a:xfrm>
            <a:off x="6184392" y="1434868"/>
            <a:ext cx="211917" cy="1561325"/>
          </a:xfrm>
          <a:prstGeom prst="rect">
            <a:avLst/>
          </a:prstGeom>
        </p:spPr>
        <p:txBody>
          <a:bodyPr vert="vert270" wrap="non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58846FB0-5035-2F4F-A585-B18A4AFDC3A7}"/>
              </a:ext>
            </a:extLst>
          </p:cNvPr>
          <p:cNvSpPr txBox="1"/>
          <p:nvPr/>
        </p:nvSpPr>
        <p:spPr>
          <a:xfrm>
            <a:off x="10143025" y="2222635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13.5%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36CEB633-D843-1F42-9DA8-B94F4C794E95}"/>
              </a:ext>
            </a:extLst>
          </p:cNvPr>
          <p:cNvSpPr txBox="1"/>
          <p:nvPr/>
        </p:nvSpPr>
        <p:spPr>
          <a:xfrm>
            <a:off x="10143025" y="2064692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15.0%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019E90B2-F5F6-544B-B807-98EEACF5E1CA}"/>
              </a:ext>
            </a:extLst>
          </p:cNvPr>
          <p:cNvSpPr txBox="1"/>
          <p:nvPr/>
        </p:nvSpPr>
        <p:spPr>
          <a:xfrm>
            <a:off x="3321501" y="4287106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>
                <a:solidFill>
                  <a:srgbClr val="001E4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0.40</a:t>
            </a:r>
          </a:p>
        </p:txBody>
      </p:sp>
      <p:sp>
        <p:nvSpPr>
          <p:cNvPr id="235" name="object 3">
            <a:extLst>
              <a:ext uri="{FF2B5EF4-FFF2-40B4-BE49-F238E27FC236}">
                <a16:creationId xmlns:a16="http://schemas.microsoft.com/office/drawing/2014/main" id="{613603D5-CA8F-FD43-B8C7-4DF29AF5F2EB}"/>
              </a:ext>
            </a:extLst>
          </p:cNvPr>
          <p:cNvSpPr txBox="1"/>
          <p:nvPr/>
        </p:nvSpPr>
        <p:spPr>
          <a:xfrm>
            <a:off x="2156999" y="5813507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6" name="object 4">
            <a:extLst>
              <a:ext uri="{FF2B5EF4-FFF2-40B4-BE49-F238E27FC236}">
                <a16:creationId xmlns:a16="http://schemas.microsoft.com/office/drawing/2014/main" id="{82129467-CB7F-AE44-BD49-2630DFC23D54}"/>
              </a:ext>
            </a:extLst>
          </p:cNvPr>
          <p:cNvSpPr/>
          <p:nvPr/>
        </p:nvSpPr>
        <p:spPr>
          <a:xfrm>
            <a:off x="2173549" y="5746893"/>
            <a:ext cx="0" cy="33428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1" y="54864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7" name="object 6">
            <a:extLst>
              <a:ext uri="{FF2B5EF4-FFF2-40B4-BE49-F238E27FC236}">
                <a16:creationId xmlns:a16="http://schemas.microsoft.com/office/drawing/2014/main" id="{D74658F9-F395-7F44-B50F-A33C11809DB3}"/>
              </a:ext>
            </a:extLst>
          </p:cNvPr>
          <p:cNvSpPr/>
          <p:nvPr/>
        </p:nvSpPr>
        <p:spPr>
          <a:xfrm>
            <a:off x="1860840" y="5748281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" name="object 10">
            <a:extLst>
              <a:ext uri="{FF2B5EF4-FFF2-40B4-BE49-F238E27FC236}">
                <a16:creationId xmlns:a16="http://schemas.microsoft.com/office/drawing/2014/main" id="{C8EBBB5D-F6F2-094E-AC79-3BB5BB70E531}"/>
              </a:ext>
            </a:extLst>
          </p:cNvPr>
          <p:cNvSpPr/>
          <p:nvPr/>
        </p:nvSpPr>
        <p:spPr>
          <a:xfrm>
            <a:off x="1886453" y="5748281"/>
            <a:ext cx="3451264" cy="0"/>
          </a:xfrm>
          <a:custGeom>
            <a:avLst/>
            <a:gdLst/>
            <a:ahLst/>
            <a:cxnLst/>
            <a:rect l="l" t="t" r="r" b="b"/>
            <a:pathLst>
              <a:path w="8536305">
                <a:moveTo>
                  <a:pt x="0" y="0"/>
                </a:moveTo>
                <a:lnTo>
                  <a:pt x="8535846" y="1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9" name="object 11">
            <a:extLst>
              <a:ext uri="{FF2B5EF4-FFF2-40B4-BE49-F238E27FC236}">
                <a16:creationId xmlns:a16="http://schemas.microsoft.com/office/drawing/2014/main" id="{1C9CAAAD-1AC0-A44B-A1DA-68CCA9DE0DB6}"/>
              </a:ext>
            </a:extLst>
          </p:cNvPr>
          <p:cNvSpPr/>
          <p:nvPr/>
        </p:nvSpPr>
        <p:spPr>
          <a:xfrm>
            <a:off x="1886453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0" name="object 12">
            <a:extLst>
              <a:ext uri="{FF2B5EF4-FFF2-40B4-BE49-F238E27FC236}">
                <a16:creationId xmlns:a16="http://schemas.microsoft.com/office/drawing/2014/main" id="{CF9C6581-F3F6-1A45-8883-079B5173F258}"/>
              </a:ext>
            </a:extLst>
          </p:cNvPr>
          <p:cNvSpPr/>
          <p:nvPr/>
        </p:nvSpPr>
        <p:spPr>
          <a:xfrm>
            <a:off x="2462537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" name="object 13">
            <a:extLst>
              <a:ext uri="{FF2B5EF4-FFF2-40B4-BE49-F238E27FC236}">
                <a16:creationId xmlns:a16="http://schemas.microsoft.com/office/drawing/2014/main" id="{D8C65C95-FAFA-7347-9294-7C077DCFE29D}"/>
              </a:ext>
            </a:extLst>
          </p:cNvPr>
          <p:cNvSpPr/>
          <p:nvPr/>
        </p:nvSpPr>
        <p:spPr>
          <a:xfrm>
            <a:off x="3037619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2" name="object 14">
            <a:extLst>
              <a:ext uri="{FF2B5EF4-FFF2-40B4-BE49-F238E27FC236}">
                <a16:creationId xmlns:a16="http://schemas.microsoft.com/office/drawing/2014/main" id="{1A2EF348-0BFC-6749-98CE-AC0DF79D91FB}"/>
              </a:ext>
            </a:extLst>
          </p:cNvPr>
          <p:cNvSpPr/>
          <p:nvPr/>
        </p:nvSpPr>
        <p:spPr>
          <a:xfrm>
            <a:off x="3612701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3" name="object 15">
            <a:extLst>
              <a:ext uri="{FF2B5EF4-FFF2-40B4-BE49-F238E27FC236}">
                <a16:creationId xmlns:a16="http://schemas.microsoft.com/office/drawing/2014/main" id="{29C1CF83-55CC-3540-8F72-AC3084C7C94F}"/>
              </a:ext>
            </a:extLst>
          </p:cNvPr>
          <p:cNvSpPr/>
          <p:nvPr/>
        </p:nvSpPr>
        <p:spPr>
          <a:xfrm>
            <a:off x="4187783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4" name="object 16">
            <a:extLst>
              <a:ext uri="{FF2B5EF4-FFF2-40B4-BE49-F238E27FC236}">
                <a16:creationId xmlns:a16="http://schemas.microsoft.com/office/drawing/2014/main" id="{B72B7122-7215-994C-97CB-9016DC13DF0F}"/>
              </a:ext>
            </a:extLst>
          </p:cNvPr>
          <p:cNvSpPr/>
          <p:nvPr/>
        </p:nvSpPr>
        <p:spPr>
          <a:xfrm>
            <a:off x="4762865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object 17">
            <a:extLst>
              <a:ext uri="{FF2B5EF4-FFF2-40B4-BE49-F238E27FC236}">
                <a16:creationId xmlns:a16="http://schemas.microsoft.com/office/drawing/2014/main" id="{A672A7BD-300A-6147-8190-954DD77B172C}"/>
              </a:ext>
            </a:extLst>
          </p:cNvPr>
          <p:cNvSpPr/>
          <p:nvPr/>
        </p:nvSpPr>
        <p:spPr>
          <a:xfrm>
            <a:off x="5337531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6" name="object 19">
            <a:extLst>
              <a:ext uri="{FF2B5EF4-FFF2-40B4-BE49-F238E27FC236}">
                <a16:creationId xmlns:a16="http://schemas.microsoft.com/office/drawing/2014/main" id="{2D388F47-0057-EF4A-808E-551DC669C6EF}"/>
              </a:ext>
            </a:extLst>
          </p:cNvPr>
          <p:cNvSpPr txBox="1"/>
          <p:nvPr/>
        </p:nvSpPr>
        <p:spPr>
          <a:xfrm>
            <a:off x="1616342" y="5654895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7" name="object 23">
            <a:extLst>
              <a:ext uri="{FF2B5EF4-FFF2-40B4-BE49-F238E27FC236}">
                <a16:creationId xmlns:a16="http://schemas.microsoft.com/office/drawing/2014/main" id="{2E9E3A07-EE0C-EC4D-8600-EFFCBDAC06EC}"/>
              </a:ext>
            </a:extLst>
          </p:cNvPr>
          <p:cNvSpPr txBox="1"/>
          <p:nvPr/>
        </p:nvSpPr>
        <p:spPr>
          <a:xfrm>
            <a:off x="1862590" y="5809817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8" name="object 24">
            <a:extLst>
              <a:ext uri="{FF2B5EF4-FFF2-40B4-BE49-F238E27FC236}">
                <a16:creationId xmlns:a16="http://schemas.microsoft.com/office/drawing/2014/main" id="{4CD5095B-8046-7544-863D-D3540A9E4D4D}"/>
              </a:ext>
            </a:extLst>
          </p:cNvPr>
          <p:cNvSpPr txBox="1"/>
          <p:nvPr/>
        </p:nvSpPr>
        <p:spPr>
          <a:xfrm>
            <a:off x="2437769" y="5809817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object 25">
            <a:extLst>
              <a:ext uri="{FF2B5EF4-FFF2-40B4-BE49-F238E27FC236}">
                <a16:creationId xmlns:a16="http://schemas.microsoft.com/office/drawing/2014/main" id="{50F63E65-3A37-8F40-9CEA-C7E74F23546F}"/>
              </a:ext>
            </a:extLst>
          </p:cNvPr>
          <p:cNvSpPr txBox="1"/>
          <p:nvPr/>
        </p:nvSpPr>
        <p:spPr>
          <a:xfrm>
            <a:off x="3012949" y="5809817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object 26">
            <a:extLst>
              <a:ext uri="{FF2B5EF4-FFF2-40B4-BE49-F238E27FC236}">
                <a16:creationId xmlns:a16="http://schemas.microsoft.com/office/drawing/2014/main" id="{B8BA2050-15CE-604F-91D2-C5155188AA4E}"/>
              </a:ext>
            </a:extLst>
          </p:cNvPr>
          <p:cNvSpPr txBox="1"/>
          <p:nvPr/>
        </p:nvSpPr>
        <p:spPr>
          <a:xfrm>
            <a:off x="4163308" y="5809817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1" name="object 27">
            <a:extLst>
              <a:ext uri="{FF2B5EF4-FFF2-40B4-BE49-F238E27FC236}">
                <a16:creationId xmlns:a16="http://schemas.microsoft.com/office/drawing/2014/main" id="{FE4F631A-BEAA-D84B-8D0E-5C245FC06242}"/>
              </a:ext>
            </a:extLst>
          </p:cNvPr>
          <p:cNvSpPr txBox="1"/>
          <p:nvPr/>
        </p:nvSpPr>
        <p:spPr>
          <a:xfrm>
            <a:off x="4719760" y="5809817"/>
            <a:ext cx="153888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2" name="object 28">
            <a:extLst>
              <a:ext uri="{FF2B5EF4-FFF2-40B4-BE49-F238E27FC236}">
                <a16:creationId xmlns:a16="http://schemas.microsoft.com/office/drawing/2014/main" id="{EDD38167-7566-F147-8CFF-A6C3197122D6}"/>
              </a:ext>
            </a:extLst>
          </p:cNvPr>
          <p:cNvSpPr txBox="1"/>
          <p:nvPr/>
        </p:nvSpPr>
        <p:spPr>
          <a:xfrm>
            <a:off x="5294939" y="5809817"/>
            <a:ext cx="153888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3" name="object 30">
            <a:extLst>
              <a:ext uri="{FF2B5EF4-FFF2-40B4-BE49-F238E27FC236}">
                <a16:creationId xmlns:a16="http://schemas.microsoft.com/office/drawing/2014/main" id="{D6C6FB73-D0A8-6849-934D-DFC280A66B45}"/>
              </a:ext>
            </a:extLst>
          </p:cNvPr>
          <p:cNvSpPr txBox="1"/>
          <p:nvPr/>
        </p:nvSpPr>
        <p:spPr>
          <a:xfrm>
            <a:off x="3576790" y="5793218"/>
            <a:ext cx="70533" cy="194284"/>
          </a:xfrm>
          <a:prstGeom prst="rect">
            <a:avLst/>
          </a:prstGeom>
        </p:spPr>
        <p:txBody>
          <a:bodyPr vert="horz" wrap="none" lIns="0" tIns="4000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4" name="object 5">
            <a:extLst>
              <a:ext uri="{FF2B5EF4-FFF2-40B4-BE49-F238E27FC236}">
                <a16:creationId xmlns:a16="http://schemas.microsoft.com/office/drawing/2014/main" id="{591AFD42-2F05-A14C-83BC-92310134D26D}"/>
              </a:ext>
            </a:extLst>
          </p:cNvPr>
          <p:cNvSpPr/>
          <p:nvPr/>
        </p:nvSpPr>
        <p:spPr>
          <a:xfrm>
            <a:off x="1886453" y="3932851"/>
            <a:ext cx="0" cy="1815554"/>
          </a:xfrm>
          <a:custGeom>
            <a:avLst/>
            <a:gdLst/>
            <a:ahLst/>
            <a:cxnLst/>
            <a:rect l="l" t="t" r="r" b="b"/>
            <a:pathLst>
              <a:path h="3345179">
                <a:moveTo>
                  <a:pt x="0" y="3344975"/>
                </a:moveTo>
                <a:lnTo>
                  <a:pt x="1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" name="object 7">
            <a:extLst>
              <a:ext uri="{FF2B5EF4-FFF2-40B4-BE49-F238E27FC236}">
                <a16:creationId xmlns:a16="http://schemas.microsoft.com/office/drawing/2014/main" id="{8E4EDA14-394B-9840-A68F-63D3FD04A792}"/>
              </a:ext>
            </a:extLst>
          </p:cNvPr>
          <p:cNvSpPr/>
          <p:nvPr/>
        </p:nvSpPr>
        <p:spPr>
          <a:xfrm>
            <a:off x="1860840" y="5140129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object 8">
            <a:extLst>
              <a:ext uri="{FF2B5EF4-FFF2-40B4-BE49-F238E27FC236}">
                <a16:creationId xmlns:a16="http://schemas.microsoft.com/office/drawing/2014/main" id="{BD5A8864-5377-754E-8827-D1ED21C59C31}"/>
              </a:ext>
            </a:extLst>
          </p:cNvPr>
          <p:cNvSpPr/>
          <p:nvPr/>
        </p:nvSpPr>
        <p:spPr>
          <a:xfrm>
            <a:off x="1860840" y="4540460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object 9">
            <a:extLst>
              <a:ext uri="{FF2B5EF4-FFF2-40B4-BE49-F238E27FC236}">
                <a16:creationId xmlns:a16="http://schemas.microsoft.com/office/drawing/2014/main" id="{F0FD0D1D-0582-E94E-95F8-417BBF4F72E7}"/>
              </a:ext>
            </a:extLst>
          </p:cNvPr>
          <p:cNvSpPr/>
          <p:nvPr/>
        </p:nvSpPr>
        <p:spPr>
          <a:xfrm>
            <a:off x="1860840" y="3932851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" name="object 20">
            <a:extLst>
              <a:ext uri="{FF2B5EF4-FFF2-40B4-BE49-F238E27FC236}">
                <a16:creationId xmlns:a16="http://schemas.microsoft.com/office/drawing/2014/main" id="{94EB4FA2-A17E-254E-8116-C30817C2949A}"/>
              </a:ext>
            </a:extLst>
          </p:cNvPr>
          <p:cNvSpPr txBox="1"/>
          <p:nvPr/>
        </p:nvSpPr>
        <p:spPr>
          <a:xfrm>
            <a:off x="1555747" y="5060725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0" name="object 21">
            <a:extLst>
              <a:ext uri="{FF2B5EF4-FFF2-40B4-BE49-F238E27FC236}">
                <a16:creationId xmlns:a16="http://schemas.microsoft.com/office/drawing/2014/main" id="{C01AE56F-265D-4241-A83B-E753E08B93F8}"/>
              </a:ext>
            </a:extLst>
          </p:cNvPr>
          <p:cNvSpPr txBox="1"/>
          <p:nvPr/>
        </p:nvSpPr>
        <p:spPr>
          <a:xfrm>
            <a:off x="1555747" y="4455264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20%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1" name="object 22">
            <a:extLst>
              <a:ext uri="{FF2B5EF4-FFF2-40B4-BE49-F238E27FC236}">
                <a16:creationId xmlns:a16="http://schemas.microsoft.com/office/drawing/2014/main" id="{19788A81-21FD-C349-80C5-F3215232108C}"/>
              </a:ext>
            </a:extLst>
          </p:cNvPr>
          <p:cNvSpPr txBox="1"/>
          <p:nvPr/>
        </p:nvSpPr>
        <p:spPr>
          <a:xfrm>
            <a:off x="1555747" y="3849803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62" name="object 29">
            <a:extLst>
              <a:ext uri="{FF2B5EF4-FFF2-40B4-BE49-F238E27FC236}">
                <a16:creationId xmlns:a16="http://schemas.microsoft.com/office/drawing/2014/main" id="{E6E5F1A6-7B0C-454B-B95C-AA6FCB9341DD}"/>
              </a:ext>
            </a:extLst>
          </p:cNvPr>
          <p:cNvSpPr txBox="1"/>
          <p:nvPr/>
        </p:nvSpPr>
        <p:spPr>
          <a:xfrm>
            <a:off x="1325880" y="4054770"/>
            <a:ext cx="211917" cy="1561325"/>
          </a:xfrm>
          <a:prstGeom prst="rect">
            <a:avLst/>
          </a:prstGeom>
        </p:spPr>
        <p:txBody>
          <a:bodyPr vert="vert270" wrap="non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9BC6F017-CD3D-AC47-B4AA-951805D7B4BA}"/>
              </a:ext>
            </a:extLst>
          </p:cNvPr>
          <p:cNvSpPr txBox="1"/>
          <p:nvPr/>
        </p:nvSpPr>
        <p:spPr>
          <a:xfrm>
            <a:off x="5284513" y="5312188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4.6%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51F7BC6-096C-8448-A69B-70418034A55C}"/>
              </a:ext>
            </a:extLst>
          </p:cNvPr>
          <p:cNvSpPr txBox="1"/>
          <p:nvPr/>
        </p:nvSpPr>
        <p:spPr>
          <a:xfrm>
            <a:off x="5284513" y="5432559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3.9%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4EB6FCD4-DCC7-5343-B5A6-1C2420804DB5}"/>
              </a:ext>
            </a:extLst>
          </p:cNvPr>
          <p:cNvSpPr txBox="1"/>
          <p:nvPr/>
        </p:nvSpPr>
        <p:spPr>
          <a:xfrm>
            <a:off x="8186743" y="4287106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>
                <a:solidFill>
                  <a:srgbClr val="001E4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0.21</a:t>
            </a:r>
          </a:p>
        </p:txBody>
      </p:sp>
      <p:sp>
        <p:nvSpPr>
          <p:cNvPr id="269" name="object 3">
            <a:extLst>
              <a:ext uri="{FF2B5EF4-FFF2-40B4-BE49-F238E27FC236}">
                <a16:creationId xmlns:a16="http://schemas.microsoft.com/office/drawing/2014/main" id="{C11DEC70-CDF9-C240-A8AA-5E394C9148F6}"/>
              </a:ext>
            </a:extLst>
          </p:cNvPr>
          <p:cNvSpPr txBox="1"/>
          <p:nvPr/>
        </p:nvSpPr>
        <p:spPr>
          <a:xfrm>
            <a:off x="7015511" y="5813507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0" name="object 4">
            <a:extLst>
              <a:ext uri="{FF2B5EF4-FFF2-40B4-BE49-F238E27FC236}">
                <a16:creationId xmlns:a16="http://schemas.microsoft.com/office/drawing/2014/main" id="{98D277D1-0A27-FB4A-9E4D-D2241D2EC5EB}"/>
              </a:ext>
            </a:extLst>
          </p:cNvPr>
          <p:cNvSpPr/>
          <p:nvPr/>
        </p:nvSpPr>
        <p:spPr>
          <a:xfrm>
            <a:off x="7032061" y="5746893"/>
            <a:ext cx="0" cy="33428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1" y="54864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1" name="object 6">
            <a:extLst>
              <a:ext uri="{FF2B5EF4-FFF2-40B4-BE49-F238E27FC236}">
                <a16:creationId xmlns:a16="http://schemas.microsoft.com/office/drawing/2014/main" id="{76D1DEC0-DCB5-CA40-8F4A-81B3F87A54C1}"/>
              </a:ext>
            </a:extLst>
          </p:cNvPr>
          <p:cNvSpPr/>
          <p:nvPr/>
        </p:nvSpPr>
        <p:spPr>
          <a:xfrm>
            <a:off x="6719352" y="5748281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2" name="object 10">
            <a:extLst>
              <a:ext uri="{FF2B5EF4-FFF2-40B4-BE49-F238E27FC236}">
                <a16:creationId xmlns:a16="http://schemas.microsoft.com/office/drawing/2014/main" id="{113D3AEC-1B0B-BE44-B889-92D268A455AA}"/>
              </a:ext>
            </a:extLst>
          </p:cNvPr>
          <p:cNvSpPr/>
          <p:nvPr/>
        </p:nvSpPr>
        <p:spPr>
          <a:xfrm>
            <a:off x="6744965" y="5748281"/>
            <a:ext cx="3451264" cy="0"/>
          </a:xfrm>
          <a:custGeom>
            <a:avLst/>
            <a:gdLst/>
            <a:ahLst/>
            <a:cxnLst/>
            <a:rect l="l" t="t" r="r" b="b"/>
            <a:pathLst>
              <a:path w="8536305">
                <a:moveTo>
                  <a:pt x="0" y="0"/>
                </a:moveTo>
                <a:lnTo>
                  <a:pt x="8535846" y="1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3" name="object 11">
            <a:extLst>
              <a:ext uri="{FF2B5EF4-FFF2-40B4-BE49-F238E27FC236}">
                <a16:creationId xmlns:a16="http://schemas.microsoft.com/office/drawing/2014/main" id="{284596FF-4345-9D4A-BB76-AD2A4442938A}"/>
              </a:ext>
            </a:extLst>
          </p:cNvPr>
          <p:cNvSpPr/>
          <p:nvPr/>
        </p:nvSpPr>
        <p:spPr>
          <a:xfrm>
            <a:off x="6744965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4" name="object 12">
            <a:extLst>
              <a:ext uri="{FF2B5EF4-FFF2-40B4-BE49-F238E27FC236}">
                <a16:creationId xmlns:a16="http://schemas.microsoft.com/office/drawing/2014/main" id="{416D8677-F927-144F-8035-CE05B992D8EB}"/>
              </a:ext>
            </a:extLst>
          </p:cNvPr>
          <p:cNvSpPr/>
          <p:nvPr/>
        </p:nvSpPr>
        <p:spPr>
          <a:xfrm>
            <a:off x="7321049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5" name="object 13">
            <a:extLst>
              <a:ext uri="{FF2B5EF4-FFF2-40B4-BE49-F238E27FC236}">
                <a16:creationId xmlns:a16="http://schemas.microsoft.com/office/drawing/2014/main" id="{F030AEB1-3D01-F849-BF0D-1D34E0205C62}"/>
              </a:ext>
            </a:extLst>
          </p:cNvPr>
          <p:cNvSpPr/>
          <p:nvPr/>
        </p:nvSpPr>
        <p:spPr>
          <a:xfrm>
            <a:off x="7896131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" name="object 14">
            <a:extLst>
              <a:ext uri="{FF2B5EF4-FFF2-40B4-BE49-F238E27FC236}">
                <a16:creationId xmlns:a16="http://schemas.microsoft.com/office/drawing/2014/main" id="{A4B68F99-8520-D747-9A73-E4441700BFCD}"/>
              </a:ext>
            </a:extLst>
          </p:cNvPr>
          <p:cNvSpPr/>
          <p:nvPr/>
        </p:nvSpPr>
        <p:spPr>
          <a:xfrm>
            <a:off x="8471213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7" name="object 15">
            <a:extLst>
              <a:ext uri="{FF2B5EF4-FFF2-40B4-BE49-F238E27FC236}">
                <a16:creationId xmlns:a16="http://schemas.microsoft.com/office/drawing/2014/main" id="{12109810-A92E-A642-827A-4CEA2338C2F4}"/>
              </a:ext>
            </a:extLst>
          </p:cNvPr>
          <p:cNvSpPr/>
          <p:nvPr/>
        </p:nvSpPr>
        <p:spPr>
          <a:xfrm>
            <a:off x="9046295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8" name="object 16">
            <a:extLst>
              <a:ext uri="{FF2B5EF4-FFF2-40B4-BE49-F238E27FC236}">
                <a16:creationId xmlns:a16="http://schemas.microsoft.com/office/drawing/2014/main" id="{119A815E-D953-384A-9502-3536C424553D}"/>
              </a:ext>
            </a:extLst>
          </p:cNvPr>
          <p:cNvSpPr/>
          <p:nvPr/>
        </p:nvSpPr>
        <p:spPr>
          <a:xfrm>
            <a:off x="9621377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9" name="object 17">
            <a:extLst>
              <a:ext uri="{FF2B5EF4-FFF2-40B4-BE49-F238E27FC236}">
                <a16:creationId xmlns:a16="http://schemas.microsoft.com/office/drawing/2014/main" id="{602F2121-9B1B-1A44-8EDE-57483B5D38ED}"/>
              </a:ext>
            </a:extLst>
          </p:cNvPr>
          <p:cNvSpPr/>
          <p:nvPr/>
        </p:nvSpPr>
        <p:spPr>
          <a:xfrm>
            <a:off x="10196043" y="5748281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0" name="object 19">
            <a:extLst>
              <a:ext uri="{FF2B5EF4-FFF2-40B4-BE49-F238E27FC236}">
                <a16:creationId xmlns:a16="http://schemas.microsoft.com/office/drawing/2014/main" id="{0690EAD1-BE53-6645-B1AB-44B228E60AA3}"/>
              </a:ext>
            </a:extLst>
          </p:cNvPr>
          <p:cNvSpPr txBox="1"/>
          <p:nvPr/>
        </p:nvSpPr>
        <p:spPr>
          <a:xfrm>
            <a:off x="6474854" y="5654895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1" name="object 23">
            <a:extLst>
              <a:ext uri="{FF2B5EF4-FFF2-40B4-BE49-F238E27FC236}">
                <a16:creationId xmlns:a16="http://schemas.microsoft.com/office/drawing/2014/main" id="{8F726539-674E-7F4A-B796-F873913B5AE6}"/>
              </a:ext>
            </a:extLst>
          </p:cNvPr>
          <p:cNvSpPr txBox="1"/>
          <p:nvPr/>
        </p:nvSpPr>
        <p:spPr>
          <a:xfrm>
            <a:off x="6721102" y="5809817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2" name="object 24">
            <a:extLst>
              <a:ext uri="{FF2B5EF4-FFF2-40B4-BE49-F238E27FC236}">
                <a16:creationId xmlns:a16="http://schemas.microsoft.com/office/drawing/2014/main" id="{76B44BC1-05CD-9641-8F3C-30F9926CA786}"/>
              </a:ext>
            </a:extLst>
          </p:cNvPr>
          <p:cNvSpPr txBox="1"/>
          <p:nvPr/>
        </p:nvSpPr>
        <p:spPr>
          <a:xfrm>
            <a:off x="7296281" y="5809817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3" name="object 25">
            <a:extLst>
              <a:ext uri="{FF2B5EF4-FFF2-40B4-BE49-F238E27FC236}">
                <a16:creationId xmlns:a16="http://schemas.microsoft.com/office/drawing/2014/main" id="{E7430B2E-33DE-B04C-8723-FAEA4C9569D2}"/>
              </a:ext>
            </a:extLst>
          </p:cNvPr>
          <p:cNvSpPr txBox="1"/>
          <p:nvPr/>
        </p:nvSpPr>
        <p:spPr>
          <a:xfrm>
            <a:off x="7871461" y="5809817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4" name="object 26">
            <a:extLst>
              <a:ext uri="{FF2B5EF4-FFF2-40B4-BE49-F238E27FC236}">
                <a16:creationId xmlns:a16="http://schemas.microsoft.com/office/drawing/2014/main" id="{BEA5BAB2-511A-754D-B515-6DB2FD6B04EF}"/>
              </a:ext>
            </a:extLst>
          </p:cNvPr>
          <p:cNvSpPr txBox="1"/>
          <p:nvPr/>
        </p:nvSpPr>
        <p:spPr>
          <a:xfrm>
            <a:off x="9021820" y="5809817"/>
            <a:ext cx="83356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5" name="object 27">
            <a:extLst>
              <a:ext uri="{FF2B5EF4-FFF2-40B4-BE49-F238E27FC236}">
                <a16:creationId xmlns:a16="http://schemas.microsoft.com/office/drawing/2014/main" id="{BD563E61-27F5-EB4F-A6CC-7FA2F0B9D54E}"/>
              </a:ext>
            </a:extLst>
          </p:cNvPr>
          <p:cNvSpPr txBox="1"/>
          <p:nvPr/>
        </p:nvSpPr>
        <p:spPr>
          <a:xfrm>
            <a:off x="9578272" y="5809817"/>
            <a:ext cx="153888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" name="object 28">
            <a:extLst>
              <a:ext uri="{FF2B5EF4-FFF2-40B4-BE49-F238E27FC236}">
                <a16:creationId xmlns:a16="http://schemas.microsoft.com/office/drawing/2014/main" id="{3C54FED9-8049-D34F-90B0-76CE99C2B24B}"/>
              </a:ext>
            </a:extLst>
          </p:cNvPr>
          <p:cNvSpPr txBox="1"/>
          <p:nvPr/>
        </p:nvSpPr>
        <p:spPr>
          <a:xfrm>
            <a:off x="10153451" y="5809817"/>
            <a:ext cx="153888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" name="object 30">
            <a:extLst>
              <a:ext uri="{FF2B5EF4-FFF2-40B4-BE49-F238E27FC236}">
                <a16:creationId xmlns:a16="http://schemas.microsoft.com/office/drawing/2014/main" id="{5A4D3C7C-361E-DD44-88EB-A2AA69464615}"/>
              </a:ext>
            </a:extLst>
          </p:cNvPr>
          <p:cNvSpPr txBox="1"/>
          <p:nvPr/>
        </p:nvSpPr>
        <p:spPr>
          <a:xfrm>
            <a:off x="8435302" y="5793218"/>
            <a:ext cx="70533" cy="194284"/>
          </a:xfrm>
          <a:prstGeom prst="rect">
            <a:avLst/>
          </a:prstGeom>
        </p:spPr>
        <p:txBody>
          <a:bodyPr vert="horz" wrap="none" lIns="0" tIns="4000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8" name="object 5">
            <a:extLst>
              <a:ext uri="{FF2B5EF4-FFF2-40B4-BE49-F238E27FC236}">
                <a16:creationId xmlns:a16="http://schemas.microsoft.com/office/drawing/2014/main" id="{85F5BA77-1786-B544-90BE-792A991B8A65}"/>
              </a:ext>
            </a:extLst>
          </p:cNvPr>
          <p:cNvSpPr/>
          <p:nvPr/>
        </p:nvSpPr>
        <p:spPr>
          <a:xfrm>
            <a:off x="6744965" y="3932851"/>
            <a:ext cx="0" cy="1815554"/>
          </a:xfrm>
          <a:custGeom>
            <a:avLst/>
            <a:gdLst/>
            <a:ahLst/>
            <a:cxnLst/>
            <a:rect l="l" t="t" r="r" b="b"/>
            <a:pathLst>
              <a:path h="3345179">
                <a:moveTo>
                  <a:pt x="0" y="3344975"/>
                </a:moveTo>
                <a:lnTo>
                  <a:pt x="1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0" name="object 7">
            <a:extLst>
              <a:ext uri="{FF2B5EF4-FFF2-40B4-BE49-F238E27FC236}">
                <a16:creationId xmlns:a16="http://schemas.microsoft.com/office/drawing/2014/main" id="{249CBA42-E4F2-5F47-8B48-0A64F6B991E0}"/>
              </a:ext>
            </a:extLst>
          </p:cNvPr>
          <p:cNvSpPr/>
          <p:nvPr/>
        </p:nvSpPr>
        <p:spPr>
          <a:xfrm>
            <a:off x="6719352" y="5385195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1" name="object 8">
            <a:extLst>
              <a:ext uri="{FF2B5EF4-FFF2-40B4-BE49-F238E27FC236}">
                <a16:creationId xmlns:a16="http://schemas.microsoft.com/office/drawing/2014/main" id="{231CC455-A1D3-4F4B-9CBD-292D36257D2B}"/>
              </a:ext>
            </a:extLst>
          </p:cNvPr>
          <p:cNvSpPr/>
          <p:nvPr/>
        </p:nvSpPr>
        <p:spPr>
          <a:xfrm>
            <a:off x="6719352" y="4659023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2" name="object 9">
            <a:extLst>
              <a:ext uri="{FF2B5EF4-FFF2-40B4-BE49-F238E27FC236}">
                <a16:creationId xmlns:a16="http://schemas.microsoft.com/office/drawing/2014/main" id="{2F2F87CB-1A05-1546-B0E6-253712812F9C}"/>
              </a:ext>
            </a:extLst>
          </p:cNvPr>
          <p:cNvSpPr/>
          <p:nvPr/>
        </p:nvSpPr>
        <p:spPr>
          <a:xfrm>
            <a:off x="6719352" y="3932851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3" name="object 20">
            <a:extLst>
              <a:ext uri="{FF2B5EF4-FFF2-40B4-BE49-F238E27FC236}">
                <a16:creationId xmlns:a16="http://schemas.microsoft.com/office/drawing/2014/main" id="{3F6D3C28-13F2-C042-985D-5694DA2F809D}"/>
              </a:ext>
            </a:extLst>
          </p:cNvPr>
          <p:cNvSpPr txBox="1"/>
          <p:nvPr/>
        </p:nvSpPr>
        <p:spPr>
          <a:xfrm>
            <a:off x="6484791" y="5293875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94" name="object 21">
            <a:extLst>
              <a:ext uri="{FF2B5EF4-FFF2-40B4-BE49-F238E27FC236}">
                <a16:creationId xmlns:a16="http://schemas.microsoft.com/office/drawing/2014/main" id="{B051BA24-F39F-4B49-8EFE-0F86EB0781DB}"/>
              </a:ext>
            </a:extLst>
          </p:cNvPr>
          <p:cNvSpPr txBox="1"/>
          <p:nvPr/>
        </p:nvSpPr>
        <p:spPr>
          <a:xfrm>
            <a:off x="6484791" y="4571839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95" name="object 22">
            <a:extLst>
              <a:ext uri="{FF2B5EF4-FFF2-40B4-BE49-F238E27FC236}">
                <a16:creationId xmlns:a16="http://schemas.microsoft.com/office/drawing/2014/main" id="{64C558FA-6E2A-1C46-BB1A-4CF09E91BF5C}"/>
              </a:ext>
            </a:extLst>
          </p:cNvPr>
          <p:cNvSpPr txBox="1"/>
          <p:nvPr/>
        </p:nvSpPr>
        <p:spPr>
          <a:xfrm>
            <a:off x="6484791" y="3849803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96" name="object 29">
            <a:extLst>
              <a:ext uri="{FF2B5EF4-FFF2-40B4-BE49-F238E27FC236}">
                <a16:creationId xmlns:a16="http://schemas.microsoft.com/office/drawing/2014/main" id="{3E8AB5C0-C944-124B-A98D-787BCD8C1271}"/>
              </a:ext>
            </a:extLst>
          </p:cNvPr>
          <p:cNvSpPr txBox="1"/>
          <p:nvPr/>
        </p:nvSpPr>
        <p:spPr>
          <a:xfrm>
            <a:off x="6184392" y="4054770"/>
            <a:ext cx="211917" cy="1561325"/>
          </a:xfrm>
          <a:prstGeom prst="rect">
            <a:avLst/>
          </a:prstGeom>
        </p:spPr>
        <p:txBody>
          <a:bodyPr vert="vert270" wrap="non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2812F0E1-828D-B243-BC8E-F9D7E8A83FB0}"/>
              </a:ext>
            </a:extLst>
          </p:cNvPr>
          <p:cNvSpPr txBox="1"/>
          <p:nvPr/>
        </p:nvSpPr>
        <p:spPr>
          <a:xfrm>
            <a:off x="10143025" y="5056888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1.5%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7FFB96A1-F26B-7A4A-B2A8-5AD479FC31A5}"/>
              </a:ext>
            </a:extLst>
          </p:cNvPr>
          <p:cNvSpPr txBox="1"/>
          <p:nvPr/>
        </p:nvSpPr>
        <p:spPr>
          <a:xfrm>
            <a:off x="10143025" y="4898945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2.2%</a:t>
            </a:r>
          </a:p>
        </p:txBody>
      </p:sp>
      <p:grpSp>
        <p:nvGrpSpPr>
          <p:cNvPr id="1034" name="Graphic 1032">
            <a:extLst>
              <a:ext uri="{FF2B5EF4-FFF2-40B4-BE49-F238E27FC236}">
                <a16:creationId xmlns:a16="http://schemas.microsoft.com/office/drawing/2014/main" id="{3E8DF175-4ACA-D141-A2F8-B820E4C8566A}"/>
              </a:ext>
            </a:extLst>
          </p:cNvPr>
          <p:cNvGrpSpPr/>
          <p:nvPr/>
        </p:nvGrpSpPr>
        <p:grpSpPr>
          <a:xfrm>
            <a:off x="1881966" y="5471476"/>
            <a:ext cx="3459413" cy="274755"/>
            <a:chOff x="940134" y="5776461"/>
            <a:chExt cx="3459413" cy="274755"/>
          </a:xfrm>
        </p:grpSpPr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491C72FA-D3F8-6842-B427-92C776F2300D}"/>
                </a:ext>
              </a:extLst>
            </p:cNvPr>
            <p:cNvSpPr/>
            <p:nvPr/>
          </p:nvSpPr>
          <p:spPr>
            <a:xfrm>
              <a:off x="948736" y="5783330"/>
              <a:ext cx="3440713" cy="256438"/>
            </a:xfrm>
            <a:custGeom>
              <a:avLst/>
              <a:gdLst>
                <a:gd name="connsiteX0" fmla="*/ 3446791 w 3440713"/>
                <a:gd name="connsiteY0" fmla="*/ 0 h 256438"/>
                <a:gd name="connsiteX1" fmla="*/ 3262040 w 3440713"/>
                <a:gd name="connsiteY1" fmla="*/ 0 h 256438"/>
                <a:gd name="connsiteX2" fmla="*/ 3262040 w 3440713"/>
                <a:gd name="connsiteY2" fmla="*/ 7785 h 256438"/>
                <a:gd name="connsiteX3" fmla="*/ 3171253 w 3440713"/>
                <a:gd name="connsiteY3" fmla="*/ 7785 h 256438"/>
                <a:gd name="connsiteX4" fmla="*/ 3171253 w 3440713"/>
                <a:gd name="connsiteY4" fmla="*/ 17126 h 256438"/>
                <a:gd name="connsiteX5" fmla="*/ 3115529 w 3440713"/>
                <a:gd name="connsiteY5" fmla="*/ 17126 h 256438"/>
                <a:gd name="connsiteX6" fmla="*/ 3115529 w 3440713"/>
                <a:gd name="connsiteY6" fmla="*/ 28117 h 256438"/>
                <a:gd name="connsiteX7" fmla="*/ 2827275 w 3440713"/>
                <a:gd name="connsiteY7" fmla="*/ 28117 h 256438"/>
                <a:gd name="connsiteX8" fmla="*/ 2827275 w 3440713"/>
                <a:gd name="connsiteY8" fmla="*/ 35901 h 256438"/>
                <a:gd name="connsiteX9" fmla="*/ 2758742 w 3440713"/>
                <a:gd name="connsiteY9" fmla="*/ 35901 h 256438"/>
                <a:gd name="connsiteX10" fmla="*/ 2758742 w 3440713"/>
                <a:gd name="connsiteY10" fmla="*/ 43686 h 256438"/>
                <a:gd name="connsiteX11" fmla="*/ 2682261 w 3440713"/>
                <a:gd name="connsiteY11" fmla="*/ 43686 h 256438"/>
                <a:gd name="connsiteX12" fmla="*/ 2682261 w 3440713"/>
                <a:gd name="connsiteY12" fmla="*/ 51471 h 256438"/>
                <a:gd name="connsiteX13" fmla="*/ 2632894 w 3440713"/>
                <a:gd name="connsiteY13" fmla="*/ 51471 h 256438"/>
                <a:gd name="connsiteX14" fmla="*/ 2632894 w 3440713"/>
                <a:gd name="connsiteY14" fmla="*/ 62369 h 256438"/>
                <a:gd name="connsiteX15" fmla="*/ 2538929 w 3440713"/>
                <a:gd name="connsiteY15" fmla="*/ 62369 h 256438"/>
                <a:gd name="connsiteX16" fmla="*/ 2538929 w 3440713"/>
                <a:gd name="connsiteY16" fmla="*/ 79587 h 256438"/>
                <a:gd name="connsiteX17" fmla="*/ 2327063 w 3440713"/>
                <a:gd name="connsiteY17" fmla="*/ 79587 h 256438"/>
                <a:gd name="connsiteX18" fmla="*/ 2327063 w 3440713"/>
                <a:gd name="connsiteY18" fmla="*/ 92043 h 256438"/>
                <a:gd name="connsiteX19" fmla="*/ 2277696 w 3440713"/>
                <a:gd name="connsiteY19" fmla="*/ 92043 h 256438"/>
                <a:gd name="connsiteX20" fmla="*/ 2049936 w 3440713"/>
                <a:gd name="connsiteY20" fmla="*/ 92043 h 256438"/>
                <a:gd name="connsiteX21" fmla="*/ 2049936 w 3440713"/>
                <a:gd name="connsiteY21" fmla="*/ 102942 h 256438"/>
                <a:gd name="connsiteX22" fmla="*/ 1822176 w 3440713"/>
                <a:gd name="connsiteY22" fmla="*/ 102942 h 256438"/>
                <a:gd name="connsiteX23" fmla="*/ 1822176 w 3440713"/>
                <a:gd name="connsiteY23" fmla="*/ 113932 h 256438"/>
                <a:gd name="connsiteX24" fmla="*/ 1597594 w 3440713"/>
                <a:gd name="connsiteY24" fmla="*/ 113932 h 256438"/>
                <a:gd name="connsiteX25" fmla="*/ 1597594 w 3440713"/>
                <a:gd name="connsiteY25" fmla="*/ 126387 h 256438"/>
                <a:gd name="connsiteX26" fmla="*/ 1551407 w 3440713"/>
                <a:gd name="connsiteY26" fmla="*/ 126387 h 256438"/>
                <a:gd name="connsiteX27" fmla="*/ 1551407 w 3440713"/>
                <a:gd name="connsiteY27" fmla="*/ 132615 h 256438"/>
                <a:gd name="connsiteX28" fmla="*/ 1349078 w 3440713"/>
                <a:gd name="connsiteY28" fmla="*/ 132615 h 256438"/>
                <a:gd name="connsiteX29" fmla="*/ 1349078 w 3440713"/>
                <a:gd name="connsiteY29" fmla="*/ 141957 h 256438"/>
                <a:gd name="connsiteX30" fmla="*/ 1266239 w 3440713"/>
                <a:gd name="connsiteY30" fmla="*/ 141957 h 256438"/>
                <a:gd name="connsiteX31" fmla="*/ 1266239 w 3440713"/>
                <a:gd name="connsiteY31" fmla="*/ 148185 h 256438"/>
                <a:gd name="connsiteX32" fmla="*/ 1213693 w 3440713"/>
                <a:gd name="connsiteY32" fmla="*/ 148185 h 256438"/>
                <a:gd name="connsiteX33" fmla="*/ 1213693 w 3440713"/>
                <a:gd name="connsiteY33" fmla="*/ 154412 h 256438"/>
                <a:gd name="connsiteX34" fmla="*/ 1132537 w 3440713"/>
                <a:gd name="connsiteY34" fmla="*/ 154412 h 256438"/>
                <a:gd name="connsiteX35" fmla="*/ 1132537 w 3440713"/>
                <a:gd name="connsiteY35" fmla="*/ 162289 h 256438"/>
                <a:gd name="connsiteX36" fmla="*/ 960501 w 3440713"/>
                <a:gd name="connsiteY36" fmla="*/ 162289 h 256438"/>
                <a:gd name="connsiteX37" fmla="*/ 960501 w 3440713"/>
                <a:gd name="connsiteY37" fmla="*/ 168516 h 256438"/>
                <a:gd name="connsiteX38" fmla="*/ 901504 w 3440713"/>
                <a:gd name="connsiteY38" fmla="*/ 168516 h 256438"/>
                <a:gd name="connsiteX39" fmla="*/ 860085 w 3440713"/>
                <a:gd name="connsiteY39" fmla="*/ 168516 h 256438"/>
                <a:gd name="connsiteX40" fmla="*/ 860085 w 3440713"/>
                <a:gd name="connsiteY40" fmla="*/ 182529 h 256438"/>
                <a:gd name="connsiteX41" fmla="*/ 452342 w 3440713"/>
                <a:gd name="connsiteY41" fmla="*/ 182529 h 256438"/>
                <a:gd name="connsiteX42" fmla="*/ 379133 w 3440713"/>
                <a:gd name="connsiteY42" fmla="*/ 182529 h 256438"/>
                <a:gd name="connsiteX43" fmla="*/ 379133 w 3440713"/>
                <a:gd name="connsiteY43" fmla="*/ 193428 h 256438"/>
                <a:gd name="connsiteX44" fmla="*/ 367913 w 3440713"/>
                <a:gd name="connsiteY44" fmla="*/ 193428 h 256438"/>
                <a:gd name="connsiteX45" fmla="*/ 367913 w 3440713"/>
                <a:gd name="connsiteY45" fmla="*/ 201304 h 256438"/>
                <a:gd name="connsiteX46" fmla="*/ 293115 w 3440713"/>
                <a:gd name="connsiteY46" fmla="*/ 201304 h 256438"/>
                <a:gd name="connsiteX47" fmla="*/ 256464 w 3440713"/>
                <a:gd name="connsiteY47" fmla="*/ 201304 h 256438"/>
                <a:gd name="connsiteX48" fmla="*/ 256464 w 3440713"/>
                <a:gd name="connsiteY48" fmla="*/ 210646 h 256438"/>
                <a:gd name="connsiteX49" fmla="*/ 222992 w 3440713"/>
                <a:gd name="connsiteY49" fmla="*/ 210646 h 256438"/>
                <a:gd name="connsiteX50" fmla="*/ 168857 w 3440713"/>
                <a:gd name="connsiteY50" fmla="*/ 210646 h 256438"/>
                <a:gd name="connsiteX51" fmla="*/ 168857 w 3440713"/>
                <a:gd name="connsiteY51" fmla="*/ 224658 h 256438"/>
                <a:gd name="connsiteX52" fmla="*/ 114722 w 3440713"/>
                <a:gd name="connsiteY52" fmla="*/ 224658 h 256438"/>
                <a:gd name="connsiteX53" fmla="*/ 114722 w 3440713"/>
                <a:gd name="connsiteY53" fmla="*/ 238762 h 256438"/>
                <a:gd name="connsiteX54" fmla="*/ 79660 w 3440713"/>
                <a:gd name="connsiteY54" fmla="*/ 238762 h 256438"/>
                <a:gd name="connsiteX55" fmla="*/ 79660 w 3440713"/>
                <a:gd name="connsiteY55" fmla="*/ 251218 h 256438"/>
                <a:gd name="connsiteX56" fmla="*/ 33472 w 3440713"/>
                <a:gd name="connsiteY56" fmla="*/ 251218 h 256438"/>
                <a:gd name="connsiteX57" fmla="*/ 33472 w 3440713"/>
                <a:gd name="connsiteY57" fmla="*/ 260559 h 256438"/>
                <a:gd name="connsiteX58" fmla="*/ 0 w 3440713"/>
                <a:gd name="connsiteY58" fmla="*/ 260559 h 25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440713" h="256438">
                  <a:moveTo>
                    <a:pt x="3446791" y="0"/>
                  </a:moveTo>
                  <a:lnTo>
                    <a:pt x="3262040" y="0"/>
                  </a:lnTo>
                  <a:lnTo>
                    <a:pt x="3262040" y="7785"/>
                  </a:lnTo>
                  <a:lnTo>
                    <a:pt x="3171253" y="7785"/>
                  </a:lnTo>
                  <a:lnTo>
                    <a:pt x="3171253" y="17126"/>
                  </a:lnTo>
                  <a:lnTo>
                    <a:pt x="3115529" y="17126"/>
                  </a:lnTo>
                  <a:lnTo>
                    <a:pt x="3115529" y="28117"/>
                  </a:lnTo>
                  <a:lnTo>
                    <a:pt x="2827275" y="28117"/>
                  </a:lnTo>
                  <a:lnTo>
                    <a:pt x="2827275" y="35901"/>
                  </a:lnTo>
                  <a:lnTo>
                    <a:pt x="2758742" y="35901"/>
                  </a:lnTo>
                  <a:lnTo>
                    <a:pt x="2758742" y="43686"/>
                  </a:lnTo>
                  <a:lnTo>
                    <a:pt x="2682261" y="43686"/>
                  </a:lnTo>
                  <a:lnTo>
                    <a:pt x="2682261" y="51471"/>
                  </a:lnTo>
                  <a:lnTo>
                    <a:pt x="2632894" y="51471"/>
                  </a:lnTo>
                  <a:lnTo>
                    <a:pt x="2632894" y="62369"/>
                  </a:lnTo>
                  <a:lnTo>
                    <a:pt x="2538929" y="62369"/>
                  </a:lnTo>
                  <a:lnTo>
                    <a:pt x="2538929" y="79587"/>
                  </a:lnTo>
                  <a:lnTo>
                    <a:pt x="2327063" y="79587"/>
                  </a:lnTo>
                  <a:lnTo>
                    <a:pt x="2327063" y="92043"/>
                  </a:lnTo>
                  <a:lnTo>
                    <a:pt x="2277696" y="92043"/>
                  </a:lnTo>
                  <a:lnTo>
                    <a:pt x="2049936" y="92043"/>
                  </a:lnTo>
                  <a:lnTo>
                    <a:pt x="2049936" y="102942"/>
                  </a:lnTo>
                  <a:lnTo>
                    <a:pt x="1822176" y="102942"/>
                  </a:lnTo>
                  <a:lnTo>
                    <a:pt x="1822176" y="113932"/>
                  </a:lnTo>
                  <a:lnTo>
                    <a:pt x="1597594" y="113932"/>
                  </a:lnTo>
                  <a:lnTo>
                    <a:pt x="1597594" y="126387"/>
                  </a:lnTo>
                  <a:lnTo>
                    <a:pt x="1551407" y="126387"/>
                  </a:lnTo>
                  <a:lnTo>
                    <a:pt x="1551407" y="132615"/>
                  </a:lnTo>
                  <a:lnTo>
                    <a:pt x="1349078" y="132615"/>
                  </a:lnTo>
                  <a:lnTo>
                    <a:pt x="1349078" y="141957"/>
                  </a:lnTo>
                  <a:lnTo>
                    <a:pt x="1266239" y="141957"/>
                  </a:lnTo>
                  <a:lnTo>
                    <a:pt x="1266239" y="148185"/>
                  </a:lnTo>
                  <a:lnTo>
                    <a:pt x="1213693" y="148185"/>
                  </a:lnTo>
                  <a:lnTo>
                    <a:pt x="1213693" y="154412"/>
                  </a:lnTo>
                  <a:lnTo>
                    <a:pt x="1132537" y="154412"/>
                  </a:lnTo>
                  <a:lnTo>
                    <a:pt x="1132537" y="162289"/>
                  </a:lnTo>
                  <a:lnTo>
                    <a:pt x="960501" y="162289"/>
                  </a:lnTo>
                  <a:lnTo>
                    <a:pt x="960501" y="168516"/>
                  </a:lnTo>
                  <a:lnTo>
                    <a:pt x="901504" y="168516"/>
                  </a:lnTo>
                  <a:lnTo>
                    <a:pt x="860085" y="168516"/>
                  </a:lnTo>
                  <a:lnTo>
                    <a:pt x="860085" y="182529"/>
                  </a:lnTo>
                  <a:lnTo>
                    <a:pt x="452342" y="182529"/>
                  </a:lnTo>
                  <a:lnTo>
                    <a:pt x="379133" y="182529"/>
                  </a:lnTo>
                  <a:lnTo>
                    <a:pt x="379133" y="193428"/>
                  </a:lnTo>
                  <a:lnTo>
                    <a:pt x="367913" y="193428"/>
                  </a:lnTo>
                  <a:lnTo>
                    <a:pt x="367913" y="201304"/>
                  </a:lnTo>
                  <a:lnTo>
                    <a:pt x="293115" y="201304"/>
                  </a:lnTo>
                  <a:lnTo>
                    <a:pt x="256464" y="201304"/>
                  </a:lnTo>
                  <a:lnTo>
                    <a:pt x="256464" y="210646"/>
                  </a:lnTo>
                  <a:lnTo>
                    <a:pt x="222992" y="210646"/>
                  </a:lnTo>
                  <a:lnTo>
                    <a:pt x="168857" y="210646"/>
                  </a:lnTo>
                  <a:lnTo>
                    <a:pt x="168857" y="224658"/>
                  </a:lnTo>
                  <a:lnTo>
                    <a:pt x="114722" y="224658"/>
                  </a:lnTo>
                  <a:lnTo>
                    <a:pt x="114722" y="238762"/>
                  </a:lnTo>
                  <a:lnTo>
                    <a:pt x="79660" y="238762"/>
                  </a:lnTo>
                  <a:lnTo>
                    <a:pt x="79660" y="251218"/>
                  </a:lnTo>
                  <a:lnTo>
                    <a:pt x="33472" y="251218"/>
                  </a:lnTo>
                  <a:lnTo>
                    <a:pt x="33472" y="260559"/>
                  </a:lnTo>
                  <a:lnTo>
                    <a:pt x="0" y="260559"/>
                  </a:lnTo>
                </a:path>
              </a:pathLst>
            </a:custGeom>
            <a:noFill/>
            <a:ln w="19050" cap="rnd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92EBE929-7594-DF49-A0F1-106E2E934C15}"/>
                </a:ext>
              </a:extLst>
            </p:cNvPr>
            <p:cNvSpPr/>
            <p:nvPr/>
          </p:nvSpPr>
          <p:spPr>
            <a:xfrm>
              <a:off x="947146" y="5839471"/>
              <a:ext cx="3440713" cy="183170"/>
            </a:xfrm>
            <a:custGeom>
              <a:avLst/>
              <a:gdLst>
                <a:gd name="connsiteX0" fmla="*/ 3445202 w 3440713"/>
                <a:gd name="connsiteY0" fmla="*/ 0 h 183170"/>
                <a:gd name="connsiteX1" fmla="*/ 3115529 w 3440713"/>
                <a:gd name="connsiteY1" fmla="*/ 0 h 183170"/>
                <a:gd name="connsiteX2" fmla="*/ 3115529 w 3440713"/>
                <a:gd name="connsiteY2" fmla="*/ 12547 h 183170"/>
                <a:gd name="connsiteX3" fmla="*/ 2674313 w 3440713"/>
                <a:gd name="connsiteY3" fmla="*/ 12547 h 183170"/>
                <a:gd name="connsiteX4" fmla="*/ 2674313 w 3440713"/>
                <a:gd name="connsiteY4" fmla="*/ 26560 h 183170"/>
                <a:gd name="connsiteX5" fmla="*/ 2328653 w 3440713"/>
                <a:gd name="connsiteY5" fmla="*/ 26560 h 183170"/>
                <a:gd name="connsiteX6" fmla="*/ 2328653 w 3440713"/>
                <a:gd name="connsiteY6" fmla="*/ 35901 h 183170"/>
                <a:gd name="connsiteX7" fmla="*/ 2205984 w 3440713"/>
                <a:gd name="connsiteY7" fmla="*/ 35901 h 183170"/>
                <a:gd name="connsiteX8" fmla="*/ 2205984 w 3440713"/>
                <a:gd name="connsiteY8" fmla="*/ 43686 h 183170"/>
                <a:gd name="connsiteX9" fmla="*/ 2110429 w 3440713"/>
                <a:gd name="connsiteY9" fmla="*/ 43686 h 183170"/>
                <a:gd name="connsiteX10" fmla="*/ 2110429 w 3440713"/>
                <a:gd name="connsiteY10" fmla="*/ 49914 h 183170"/>
                <a:gd name="connsiteX11" fmla="*/ 2035631 w 3440713"/>
                <a:gd name="connsiteY11" fmla="*/ 49914 h 183170"/>
                <a:gd name="connsiteX12" fmla="*/ 2035631 w 3440713"/>
                <a:gd name="connsiteY12" fmla="*/ 56233 h 183170"/>
                <a:gd name="connsiteX13" fmla="*/ 2000569 w 3440713"/>
                <a:gd name="connsiteY13" fmla="*/ 56233 h 183170"/>
                <a:gd name="connsiteX14" fmla="*/ 1823765 w 3440713"/>
                <a:gd name="connsiteY14" fmla="*/ 56233 h 183170"/>
                <a:gd name="connsiteX15" fmla="*/ 1823765 w 3440713"/>
                <a:gd name="connsiteY15" fmla="*/ 70246 h 183170"/>
                <a:gd name="connsiteX16" fmla="*/ 1721853 w 3440713"/>
                <a:gd name="connsiteY16" fmla="*/ 70246 h 183170"/>
                <a:gd name="connsiteX17" fmla="*/ 1721853 w 3440713"/>
                <a:gd name="connsiteY17" fmla="*/ 85815 h 183170"/>
                <a:gd name="connsiteX18" fmla="*/ 1527471 w 3440713"/>
                <a:gd name="connsiteY18" fmla="*/ 85815 h 183170"/>
                <a:gd name="connsiteX19" fmla="*/ 1527471 w 3440713"/>
                <a:gd name="connsiteY19" fmla="*/ 99919 h 183170"/>
                <a:gd name="connsiteX20" fmla="*/ 1423969 w 3440713"/>
                <a:gd name="connsiteY20" fmla="*/ 99919 h 183170"/>
                <a:gd name="connsiteX21" fmla="*/ 1423969 w 3440713"/>
                <a:gd name="connsiteY21" fmla="*/ 106147 h 183170"/>
                <a:gd name="connsiteX22" fmla="*/ 1245576 w 3440713"/>
                <a:gd name="connsiteY22" fmla="*/ 106147 h 183170"/>
                <a:gd name="connsiteX23" fmla="*/ 1245576 w 3440713"/>
                <a:gd name="connsiteY23" fmla="*/ 118603 h 183170"/>
                <a:gd name="connsiteX24" fmla="*/ 1212104 w 3440713"/>
                <a:gd name="connsiteY24" fmla="*/ 118603 h 183170"/>
                <a:gd name="connsiteX25" fmla="*/ 1212104 w 3440713"/>
                <a:gd name="connsiteY25" fmla="*/ 124830 h 183170"/>
                <a:gd name="connsiteX26" fmla="*/ 1030531 w 3440713"/>
                <a:gd name="connsiteY26" fmla="*/ 124830 h 183170"/>
                <a:gd name="connsiteX27" fmla="*/ 1030531 w 3440713"/>
                <a:gd name="connsiteY27" fmla="*/ 137286 h 183170"/>
                <a:gd name="connsiteX28" fmla="*/ 369503 w 3440713"/>
                <a:gd name="connsiteY28" fmla="*/ 137286 h 183170"/>
                <a:gd name="connsiteX29" fmla="*/ 369503 w 3440713"/>
                <a:gd name="connsiteY29" fmla="*/ 145162 h 183170"/>
                <a:gd name="connsiteX30" fmla="*/ 258054 w 3440713"/>
                <a:gd name="connsiteY30" fmla="*/ 145162 h 183170"/>
                <a:gd name="connsiteX31" fmla="*/ 258054 w 3440713"/>
                <a:gd name="connsiteY31" fmla="*/ 154504 h 183170"/>
                <a:gd name="connsiteX32" fmla="*/ 170446 w 3440713"/>
                <a:gd name="connsiteY32" fmla="*/ 154504 h 183170"/>
                <a:gd name="connsiteX33" fmla="*/ 170446 w 3440713"/>
                <a:gd name="connsiteY33" fmla="*/ 160732 h 183170"/>
                <a:gd name="connsiteX34" fmla="*/ 116311 w 3440713"/>
                <a:gd name="connsiteY34" fmla="*/ 160732 h 183170"/>
                <a:gd name="connsiteX35" fmla="*/ 116311 w 3440713"/>
                <a:gd name="connsiteY35" fmla="*/ 168516 h 183170"/>
                <a:gd name="connsiteX36" fmla="*/ 43009 w 3440713"/>
                <a:gd name="connsiteY36" fmla="*/ 168516 h 183170"/>
                <a:gd name="connsiteX37" fmla="*/ 43009 w 3440713"/>
                <a:gd name="connsiteY37" fmla="*/ 188848 h 183170"/>
                <a:gd name="connsiteX38" fmla="*/ 0 w 3440713"/>
                <a:gd name="connsiteY38" fmla="*/ 188848 h 18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40713" h="183170">
                  <a:moveTo>
                    <a:pt x="3445202" y="0"/>
                  </a:moveTo>
                  <a:lnTo>
                    <a:pt x="3115529" y="0"/>
                  </a:lnTo>
                  <a:lnTo>
                    <a:pt x="3115529" y="12547"/>
                  </a:lnTo>
                  <a:lnTo>
                    <a:pt x="2674313" y="12547"/>
                  </a:lnTo>
                  <a:lnTo>
                    <a:pt x="2674313" y="26560"/>
                  </a:lnTo>
                  <a:lnTo>
                    <a:pt x="2328653" y="26560"/>
                  </a:lnTo>
                  <a:lnTo>
                    <a:pt x="2328653" y="35901"/>
                  </a:lnTo>
                  <a:lnTo>
                    <a:pt x="2205984" y="35901"/>
                  </a:lnTo>
                  <a:lnTo>
                    <a:pt x="2205984" y="43686"/>
                  </a:lnTo>
                  <a:lnTo>
                    <a:pt x="2110429" y="43686"/>
                  </a:lnTo>
                  <a:lnTo>
                    <a:pt x="2110429" y="49914"/>
                  </a:lnTo>
                  <a:lnTo>
                    <a:pt x="2035631" y="49914"/>
                  </a:lnTo>
                  <a:lnTo>
                    <a:pt x="2035631" y="56233"/>
                  </a:lnTo>
                  <a:lnTo>
                    <a:pt x="2000569" y="56233"/>
                  </a:lnTo>
                  <a:lnTo>
                    <a:pt x="1823765" y="56233"/>
                  </a:lnTo>
                  <a:lnTo>
                    <a:pt x="1823765" y="70246"/>
                  </a:lnTo>
                  <a:lnTo>
                    <a:pt x="1721853" y="70246"/>
                  </a:lnTo>
                  <a:lnTo>
                    <a:pt x="1721853" y="85815"/>
                  </a:lnTo>
                  <a:lnTo>
                    <a:pt x="1527471" y="85815"/>
                  </a:lnTo>
                  <a:lnTo>
                    <a:pt x="1527471" y="99919"/>
                  </a:lnTo>
                  <a:lnTo>
                    <a:pt x="1423969" y="99919"/>
                  </a:lnTo>
                  <a:lnTo>
                    <a:pt x="1423969" y="106147"/>
                  </a:lnTo>
                  <a:lnTo>
                    <a:pt x="1245576" y="106147"/>
                  </a:lnTo>
                  <a:lnTo>
                    <a:pt x="1245576" y="118603"/>
                  </a:lnTo>
                  <a:lnTo>
                    <a:pt x="1212104" y="118603"/>
                  </a:lnTo>
                  <a:lnTo>
                    <a:pt x="1212104" y="124830"/>
                  </a:lnTo>
                  <a:lnTo>
                    <a:pt x="1030531" y="124830"/>
                  </a:lnTo>
                  <a:lnTo>
                    <a:pt x="1030531" y="137286"/>
                  </a:lnTo>
                  <a:lnTo>
                    <a:pt x="369503" y="137286"/>
                  </a:lnTo>
                  <a:lnTo>
                    <a:pt x="369503" y="145162"/>
                  </a:lnTo>
                  <a:lnTo>
                    <a:pt x="258054" y="145162"/>
                  </a:lnTo>
                  <a:lnTo>
                    <a:pt x="258054" y="154504"/>
                  </a:lnTo>
                  <a:lnTo>
                    <a:pt x="170446" y="154504"/>
                  </a:lnTo>
                  <a:lnTo>
                    <a:pt x="170446" y="160732"/>
                  </a:lnTo>
                  <a:lnTo>
                    <a:pt x="116311" y="160732"/>
                  </a:lnTo>
                  <a:lnTo>
                    <a:pt x="116311" y="168516"/>
                  </a:lnTo>
                  <a:lnTo>
                    <a:pt x="43009" y="168516"/>
                  </a:lnTo>
                  <a:lnTo>
                    <a:pt x="43009" y="188848"/>
                  </a:lnTo>
                  <a:lnTo>
                    <a:pt x="0" y="188848"/>
                  </a:lnTo>
                </a:path>
              </a:pathLst>
            </a:custGeom>
            <a:noFill/>
            <a:ln w="19050" cap="rnd">
              <a:solidFill>
                <a:srgbClr val="C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9" name="Graphic 1037">
            <a:extLst>
              <a:ext uri="{FF2B5EF4-FFF2-40B4-BE49-F238E27FC236}">
                <a16:creationId xmlns:a16="http://schemas.microsoft.com/office/drawing/2014/main" id="{5F502DA3-A311-214D-BC40-964A2F050925}"/>
              </a:ext>
            </a:extLst>
          </p:cNvPr>
          <p:cNvGrpSpPr/>
          <p:nvPr/>
        </p:nvGrpSpPr>
        <p:grpSpPr>
          <a:xfrm>
            <a:off x="6741475" y="2235196"/>
            <a:ext cx="3447953" cy="764721"/>
            <a:chOff x="6348283" y="2540181"/>
            <a:chExt cx="3447953" cy="764721"/>
          </a:xfrm>
        </p:grpSpPr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A707897E-3195-CA42-BAB0-455D8337BB0B}"/>
                </a:ext>
              </a:extLst>
            </p:cNvPr>
            <p:cNvSpPr/>
            <p:nvPr/>
          </p:nvSpPr>
          <p:spPr>
            <a:xfrm>
              <a:off x="6355822" y="2623193"/>
              <a:ext cx="3427848" cy="613789"/>
            </a:xfrm>
            <a:custGeom>
              <a:avLst/>
              <a:gdLst>
                <a:gd name="connsiteX0" fmla="*/ 3433578 w 3427848"/>
                <a:gd name="connsiteY0" fmla="*/ 0 h 613789"/>
                <a:gd name="connsiteX1" fmla="*/ 3375275 w 3427848"/>
                <a:gd name="connsiteY1" fmla="*/ 0 h 613789"/>
                <a:gd name="connsiteX2" fmla="*/ 3375275 w 3427848"/>
                <a:gd name="connsiteY2" fmla="*/ 8553 h 613789"/>
                <a:gd name="connsiteX3" fmla="*/ 2986551 w 3427848"/>
                <a:gd name="connsiteY3" fmla="*/ 8553 h 613789"/>
                <a:gd name="connsiteX4" fmla="*/ 2986551 w 3427848"/>
                <a:gd name="connsiteY4" fmla="*/ 22237 h 613789"/>
                <a:gd name="connsiteX5" fmla="*/ 2959208 w 3427848"/>
                <a:gd name="connsiteY5" fmla="*/ 22237 h 613789"/>
                <a:gd name="connsiteX6" fmla="*/ 2959208 w 3427848"/>
                <a:gd name="connsiteY6" fmla="*/ 30790 h 613789"/>
                <a:gd name="connsiteX7" fmla="*/ 2712624 w 3427848"/>
                <a:gd name="connsiteY7" fmla="*/ 30790 h 613789"/>
                <a:gd name="connsiteX8" fmla="*/ 2712624 w 3427848"/>
                <a:gd name="connsiteY8" fmla="*/ 46286 h 613789"/>
                <a:gd name="connsiteX9" fmla="*/ 2339280 w 3427848"/>
                <a:gd name="connsiteY9" fmla="*/ 46286 h 613789"/>
                <a:gd name="connsiteX10" fmla="*/ 2339280 w 3427848"/>
                <a:gd name="connsiteY10" fmla="*/ 58260 h 613789"/>
                <a:gd name="connsiteX11" fmla="*/ 2258761 w 3427848"/>
                <a:gd name="connsiteY11" fmla="*/ 58260 h 613789"/>
                <a:gd name="connsiteX12" fmla="*/ 2258761 w 3427848"/>
                <a:gd name="connsiteY12" fmla="*/ 66812 h 613789"/>
                <a:gd name="connsiteX13" fmla="*/ 2130393 w 3427848"/>
                <a:gd name="connsiteY13" fmla="*/ 66812 h 613789"/>
                <a:gd name="connsiteX14" fmla="*/ 2130393 w 3427848"/>
                <a:gd name="connsiteY14" fmla="*/ 75365 h 613789"/>
                <a:gd name="connsiteX15" fmla="*/ 1986544 w 3427848"/>
                <a:gd name="connsiteY15" fmla="*/ 75365 h 613789"/>
                <a:gd name="connsiteX16" fmla="*/ 1986544 w 3427848"/>
                <a:gd name="connsiteY16" fmla="*/ 87339 h 613789"/>
                <a:gd name="connsiteX17" fmla="*/ 1801581 w 3427848"/>
                <a:gd name="connsiteY17" fmla="*/ 87339 h 613789"/>
                <a:gd name="connsiteX18" fmla="*/ 1801581 w 3427848"/>
                <a:gd name="connsiteY18" fmla="*/ 95993 h 613789"/>
                <a:gd name="connsiteX19" fmla="*/ 1724479 w 3427848"/>
                <a:gd name="connsiteY19" fmla="*/ 95993 h 613789"/>
                <a:gd name="connsiteX20" fmla="*/ 1724479 w 3427848"/>
                <a:gd name="connsiteY20" fmla="*/ 107967 h 613789"/>
                <a:gd name="connsiteX21" fmla="*/ 1714226 w 3427848"/>
                <a:gd name="connsiteY21" fmla="*/ 107967 h 613789"/>
                <a:gd name="connsiteX22" fmla="*/ 1714226 w 3427848"/>
                <a:gd name="connsiteY22" fmla="*/ 114809 h 613789"/>
                <a:gd name="connsiteX23" fmla="*/ 1532681 w 3427848"/>
                <a:gd name="connsiteY23" fmla="*/ 114809 h 613789"/>
                <a:gd name="connsiteX24" fmla="*/ 1532681 w 3427848"/>
                <a:gd name="connsiteY24" fmla="*/ 126783 h 613789"/>
                <a:gd name="connsiteX25" fmla="*/ 1438490 w 3427848"/>
                <a:gd name="connsiteY25" fmla="*/ 126783 h 613789"/>
                <a:gd name="connsiteX26" fmla="*/ 1438490 w 3427848"/>
                <a:gd name="connsiteY26" fmla="*/ 138857 h 613789"/>
                <a:gd name="connsiteX27" fmla="*/ 1304894 w 3427848"/>
                <a:gd name="connsiteY27" fmla="*/ 138857 h 613789"/>
                <a:gd name="connsiteX28" fmla="*/ 1304894 w 3427848"/>
                <a:gd name="connsiteY28" fmla="*/ 150831 h 613789"/>
                <a:gd name="connsiteX29" fmla="*/ 1241565 w 3427848"/>
                <a:gd name="connsiteY29" fmla="*/ 150831 h 613789"/>
                <a:gd name="connsiteX30" fmla="*/ 1241565 w 3427848"/>
                <a:gd name="connsiteY30" fmla="*/ 164516 h 613789"/>
                <a:gd name="connsiteX31" fmla="*/ 1207286 w 3427848"/>
                <a:gd name="connsiteY31" fmla="*/ 164516 h 613789"/>
                <a:gd name="connsiteX32" fmla="*/ 1200451 w 3427848"/>
                <a:gd name="connsiteY32" fmla="*/ 171358 h 613789"/>
                <a:gd name="connsiteX33" fmla="*/ 1094298 w 3427848"/>
                <a:gd name="connsiteY33" fmla="*/ 171358 h 613789"/>
                <a:gd name="connsiteX34" fmla="*/ 1094298 w 3427848"/>
                <a:gd name="connsiteY34" fmla="*/ 179911 h 613789"/>
                <a:gd name="connsiteX35" fmla="*/ 1066855 w 3427848"/>
                <a:gd name="connsiteY35" fmla="*/ 179911 h 613789"/>
                <a:gd name="connsiteX36" fmla="*/ 1066855 w 3427848"/>
                <a:gd name="connsiteY36" fmla="*/ 186854 h 613789"/>
                <a:gd name="connsiteX37" fmla="*/ 982918 w 3427848"/>
                <a:gd name="connsiteY37" fmla="*/ 186854 h 613789"/>
                <a:gd name="connsiteX38" fmla="*/ 982918 w 3427848"/>
                <a:gd name="connsiteY38" fmla="*/ 193696 h 613789"/>
                <a:gd name="connsiteX39" fmla="*/ 455472 w 3427848"/>
                <a:gd name="connsiteY39" fmla="*/ 193696 h 613789"/>
                <a:gd name="connsiteX40" fmla="*/ 455472 w 3427848"/>
                <a:gd name="connsiteY40" fmla="*/ 202249 h 613789"/>
                <a:gd name="connsiteX41" fmla="*/ 328812 w 3427848"/>
                <a:gd name="connsiteY41" fmla="*/ 202249 h 613789"/>
                <a:gd name="connsiteX42" fmla="*/ 328812 w 3427848"/>
                <a:gd name="connsiteY42" fmla="*/ 214223 h 613789"/>
                <a:gd name="connsiteX43" fmla="*/ 217533 w 3427848"/>
                <a:gd name="connsiteY43" fmla="*/ 214223 h 613789"/>
                <a:gd name="connsiteX44" fmla="*/ 217533 w 3427848"/>
                <a:gd name="connsiteY44" fmla="*/ 221065 h 613789"/>
                <a:gd name="connsiteX45" fmla="*/ 186672 w 3427848"/>
                <a:gd name="connsiteY45" fmla="*/ 221065 h 613789"/>
                <a:gd name="connsiteX46" fmla="*/ 186672 w 3427848"/>
                <a:gd name="connsiteY46" fmla="*/ 231328 h 613789"/>
                <a:gd name="connsiteX47" fmla="*/ 128469 w 3427848"/>
                <a:gd name="connsiteY47" fmla="*/ 231328 h 613789"/>
                <a:gd name="connsiteX48" fmla="*/ 107862 w 3427848"/>
                <a:gd name="connsiteY48" fmla="*/ 231328 h 613789"/>
                <a:gd name="connsiteX49" fmla="*/ 107862 w 3427848"/>
                <a:gd name="connsiteY49" fmla="*/ 255377 h 613789"/>
                <a:gd name="connsiteX50" fmla="*/ 70266 w 3427848"/>
                <a:gd name="connsiteY50" fmla="*/ 255377 h 613789"/>
                <a:gd name="connsiteX51" fmla="*/ 70266 w 3427848"/>
                <a:gd name="connsiteY51" fmla="*/ 263929 h 613789"/>
                <a:gd name="connsiteX52" fmla="*/ 27443 w 3427848"/>
                <a:gd name="connsiteY52" fmla="*/ 263929 h 613789"/>
                <a:gd name="connsiteX53" fmla="*/ 27443 w 3427848"/>
                <a:gd name="connsiteY53" fmla="*/ 275903 h 613789"/>
                <a:gd name="connsiteX54" fmla="*/ 15380 w 3427848"/>
                <a:gd name="connsiteY54" fmla="*/ 275903 h 613789"/>
                <a:gd name="connsiteX55" fmla="*/ 15380 w 3427848"/>
                <a:gd name="connsiteY55" fmla="*/ 287978 h 613789"/>
                <a:gd name="connsiteX56" fmla="*/ 0 w 3427848"/>
                <a:gd name="connsiteY56" fmla="*/ 287978 h 613789"/>
                <a:gd name="connsiteX57" fmla="*/ 0 w 3427848"/>
                <a:gd name="connsiteY57" fmla="*/ 620531 h 61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427848" h="613789">
                  <a:moveTo>
                    <a:pt x="3433578" y="0"/>
                  </a:moveTo>
                  <a:lnTo>
                    <a:pt x="3375275" y="0"/>
                  </a:lnTo>
                  <a:lnTo>
                    <a:pt x="3375275" y="8553"/>
                  </a:lnTo>
                  <a:lnTo>
                    <a:pt x="2986551" y="8553"/>
                  </a:lnTo>
                  <a:lnTo>
                    <a:pt x="2986551" y="22237"/>
                  </a:lnTo>
                  <a:lnTo>
                    <a:pt x="2959208" y="22237"/>
                  </a:lnTo>
                  <a:lnTo>
                    <a:pt x="2959208" y="30790"/>
                  </a:lnTo>
                  <a:lnTo>
                    <a:pt x="2712624" y="30790"/>
                  </a:lnTo>
                  <a:lnTo>
                    <a:pt x="2712624" y="46286"/>
                  </a:lnTo>
                  <a:lnTo>
                    <a:pt x="2339280" y="46286"/>
                  </a:lnTo>
                  <a:lnTo>
                    <a:pt x="2339280" y="58260"/>
                  </a:lnTo>
                  <a:lnTo>
                    <a:pt x="2258761" y="58260"/>
                  </a:lnTo>
                  <a:lnTo>
                    <a:pt x="2258761" y="66812"/>
                  </a:lnTo>
                  <a:lnTo>
                    <a:pt x="2130393" y="66812"/>
                  </a:lnTo>
                  <a:lnTo>
                    <a:pt x="2130393" y="75365"/>
                  </a:lnTo>
                  <a:lnTo>
                    <a:pt x="1986544" y="75365"/>
                  </a:lnTo>
                  <a:lnTo>
                    <a:pt x="1986544" y="87339"/>
                  </a:lnTo>
                  <a:lnTo>
                    <a:pt x="1801581" y="87339"/>
                  </a:lnTo>
                  <a:lnTo>
                    <a:pt x="1801581" y="95993"/>
                  </a:lnTo>
                  <a:lnTo>
                    <a:pt x="1724479" y="95993"/>
                  </a:lnTo>
                  <a:lnTo>
                    <a:pt x="1724479" y="107967"/>
                  </a:lnTo>
                  <a:lnTo>
                    <a:pt x="1714226" y="107967"/>
                  </a:lnTo>
                  <a:lnTo>
                    <a:pt x="1714226" y="114809"/>
                  </a:lnTo>
                  <a:lnTo>
                    <a:pt x="1532681" y="114809"/>
                  </a:lnTo>
                  <a:lnTo>
                    <a:pt x="1532681" y="126783"/>
                  </a:lnTo>
                  <a:lnTo>
                    <a:pt x="1438490" y="126783"/>
                  </a:lnTo>
                  <a:lnTo>
                    <a:pt x="1438490" y="138857"/>
                  </a:lnTo>
                  <a:lnTo>
                    <a:pt x="1304894" y="138857"/>
                  </a:lnTo>
                  <a:lnTo>
                    <a:pt x="1304894" y="150831"/>
                  </a:lnTo>
                  <a:lnTo>
                    <a:pt x="1241565" y="150831"/>
                  </a:lnTo>
                  <a:lnTo>
                    <a:pt x="1241565" y="164516"/>
                  </a:lnTo>
                  <a:lnTo>
                    <a:pt x="1207286" y="164516"/>
                  </a:lnTo>
                  <a:lnTo>
                    <a:pt x="1200451" y="171358"/>
                  </a:lnTo>
                  <a:lnTo>
                    <a:pt x="1094298" y="171358"/>
                  </a:lnTo>
                  <a:lnTo>
                    <a:pt x="1094298" y="179911"/>
                  </a:lnTo>
                  <a:lnTo>
                    <a:pt x="1066855" y="179911"/>
                  </a:lnTo>
                  <a:lnTo>
                    <a:pt x="1066855" y="186854"/>
                  </a:lnTo>
                  <a:lnTo>
                    <a:pt x="982918" y="186854"/>
                  </a:lnTo>
                  <a:lnTo>
                    <a:pt x="982918" y="193696"/>
                  </a:lnTo>
                  <a:lnTo>
                    <a:pt x="455472" y="193696"/>
                  </a:lnTo>
                  <a:lnTo>
                    <a:pt x="455472" y="202249"/>
                  </a:lnTo>
                  <a:lnTo>
                    <a:pt x="328812" y="202249"/>
                  </a:lnTo>
                  <a:lnTo>
                    <a:pt x="328812" y="214223"/>
                  </a:lnTo>
                  <a:lnTo>
                    <a:pt x="217533" y="214223"/>
                  </a:lnTo>
                  <a:lnTo>
                    <a:pt x="217533" y="221065"/>
                  </a:lnTo>
                  <a:lnTo>
                    <a:pt x="186672" y="221065"/>
                  </a:lnTo>
                  <a:lnTo>
                    <a:pt x="186672" y="231328"/>
                  </a:lnTo>
                  <a:lnTo>
                    <a:pt x="128469" y="231328"/>
                  </a:lnTo>
                  <a:lnTo>
                    <a:pt x="107862" y="231328"/>
                  </a:lnTo>
                  <a:lnTo>
                    <a:pt x="107862" y="255377"/>
                  </a:lnTo>
                  <a:lnTo>
                    <a:pt x="70266" y="255377"/>
                  </a:lnTo>
                  <a:lnTo>
                    <a:pt x="70266" y="263929"/>
                  </a:lnTo>
                  <a:lnTo>
                    <a:pt x="27443" y="263929"/>
                  </a:lnTo>
                  <a:lnTo>
                    <a:pt x="27443" y="275903"/>
                  </a:lnTo>
                  <a:lnTo>
                    <a:pt x="15380" y="275903"/>
                  </a:lnTo>
                  <a:lnTo>
                    <a:pt x="15380" y="287978"/>
                  </a:lnTo>
                  <a:lnTo>
                    <a:pt x="0" y="287978"/>
                  </a:lnTo>
                  <a:lnTo>
                    <a:pt x="0" y="620531"/>
                  </a:lnTo>
                </a:path>
              </a:pathLst>
            </a:custGeom>
            <a:noFill/>
            <a:ln w="19050" cap="rnd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75E881EE-5469-EA4B-9ED0-0DFCB99548BC}"/>
                </a:ext>
              </a:extLst>
            </p:cNvPr>
            <p:cNvSpPr/>
            <p:nvPr/>
          </p:nvSpPr>
          <p:spPr>
            <a:xfrm>
              <a:off x="6355822" y="2547728"/>
              <a:ext cx="3427848" cy="744597"/>
            </a:xfrm>
            <a:custGeom>
              <a:avLst/>
              <a:gdLst>
                <a:gd name="connsiteX0" fmla="*/ 3433578 w 3427848"/>
                <a:gd name="connsiteY0" fmla="*/ 0 h 744596"/>
                <a:gd name="connsiteX1" fmla="*/ 3401009 w 3427848"/>
                <a:gd name="connsiteY1" fmla="*/ 0 h 744596"/>
                <a:gd name="connsiteX2" fmla="*/ 3401009 w 3427848"/>
                <a:gd name="connsiteY2" fmla="*/ 10263 h 744596"/>
                <a:gd name="connsiteX3" fmla="*/ 3301692 w 3427848"/>
                <a:gd name="connsiteY3" fmla="*/ 10263 h 744596"/>
                <a:gd name="connsiteX4" fmla="*/ 3301692 w 3427848"/>
                <a:gd name="connsiteY4" fmla="*/ 22237 h 744596"/>
                <a:gd name="connsiteX5" fmla="*/ 3037918 w 3427848"/>
                <a:gd name="connsiteY5" fmla="*/ 22237 h 744596"/>
                <a:gd name="connsiteX6" fmla="*/ 3037918 w 3427848"/>
                <a:gd name="connsiteY6" fmla="*/ 39444 h 744596"/>
                <a:gd name="connsiteX7" fmla="*/ 2866727 w 3427848"/>
                <a:gd name="connsiteY7" fmla="*/ 39444 h 744596"/>
                <a:gd name="connsiteX8" fmla="*/ 2866727 w 3427848"/>
                <a:gd name="connsiteY8" fmla="*/ 49707 h 744596"/>
                <a:gd name="connsiteX9" fmla="*/ 2707498 w 3427848"/>
                <a:gd name="connsiteY9" fmla="*/ 49707 h 744596"/>
                <a:gd name="connsiteX10" fmla="*/ 2567066 w 3427848"/>
                <a:gd name="connsiteY10" fmla="*/ 49707 h 744596"/>
                <a:gd name="connsiteX11" fmla="*/ 2567066 w 3427848"/>
                <a:gd name="connsiteY11" fmla="*/ 61681 h 744596"/>
                <a:gd name="connsiteX12" fmla="*/ 2423217 w 3427848"/>
                <a:gd name="connsiteY12" fmla="*/ 61681 h 744596"/>
                <a:gd name="connsiteX13" fmla="*/ 2423217 w 3427848"/>
                <a:gd name="connsiteY13" fmla="*/ 70334 h 744596"/>
                <a:gd name="connsiteX14" fmla="*/ 1991670 w 3427848"/>
                <a:gd name="connsiteY14" fmla="*/ 70334 h 744596"/>
                <a:gd name="connsiteX15" fmla="*/ 1991670 w 3427848"/>
                <a:gd name="connsiteY15" fmla="*/ 84019 h 744596"/>
                <a:gd name="connsiteX16" fmla="*/ 1938493 w 3427848"/>
                <a:gd name="connsiteY16" fmla="*/ 84019 h 744596"/>
                <a:gd name="connsiteX17" fmla="*/ 1938493 w 3427848"/>
                <a:gd name="connsiteY17" fmla="*/ 92571 h 744596"/>
                <a:gd name="connsiteX18" fmla="*/ 1902607 w 3427848"/>
                <a:gd name="connsiteY18" fmla="*/ 92571 h 744596"/>
                <a:gd name="connsiteX19" fmla="*/ 1902607 w 3427848"/>
                <a:gd name="connsiteY19" fmla="*/ 102835 h 744596"/>
                <a:gd name="connsiteX20" fmla="*/ 1822087 w 3427848"/>
                <a:gd name="connsiteY20" fmla="*/ 102835 h 744596"/>
                <a:gd name="connsiteX21" fmla="*/ 1822087 w 3427848"/>
                <a:gd name="connsiteY21" fmla="*/ 113098 h 744596"/>
                <a:gd name="connsiteX22" fmla="*/ 1810125 w 3427848"/>
                <a:gd name="connsiteY22" fmla="*/ 113098 h 744596"/>
                <a:gd name="connsiteX23" fmla="*/ 1810125 w 3427848"/>
                <a:gd name="connsiteY23" fmla="*/ 121752 h 744596"/>
                <a:gd name="connsiteX24" fmla="*/ 1681656 w 3427848"/>
                <a:gd name="connsiteY24" fmla="*/ 121752 h 744596"/>
                <a:gd name="connsiteX25" fmla="*/ 1681656 w 3427848"/>
                <a:gd name="connsiteY25" fmla="*/ 133726 h 744596"/>
                <a:gd name="connsiteX26" fmla="*/ 1649187 w 3427848"/>
                <a:gd name="connsiteY26" fmla="*/ 133726 h 744596"/>
                <a:gd name="connsiteX27" fmla="*/ 1649187 w 3427848"/>
                <a:gd name="connsiteY27" fmla="*/ 145699 h 744596"/>
                <a:gd name="connsiteX28" fmla="*/ 1628580 w 3427848"/>
                <a:gd name="connsiteY28" fmla="*/ 145699 h 744596"/>
                <a:gd name="connsiteX29" fmla="*/ 1628580 w 3427848"/>
                <a:gd name="connsiteY29" fmla="*/ 159384 h 744596"/>
                <a:gd name="connsiteX30" fmla="*/ 1471060 w 3427848"/>
                <a:gd name="connsiteY30" fmla="*/ 159384 h 744596"/>
                <a:gd name="connsiteX31" fmla="*/ 1471060 w 3427848"/>
                <a:gd name="connsiteY31" fmla="*/ 169647 h 744596"/>
                <a:gd name="connsiteX32" fmla="*/ 1436781 w 3427848"/>
                <a:gd name="connsiteY32" fmla="*/ 169647 h 744596"/>
                <a:gd name="connsiteX33" fmla="*/ 1436781 w 3427848"/>
                <a:gd name="connsiteY33" fmla="*/ 183432 h 744596"/>
                <a:gd name="connsiteX34" fmla="*/ 1298059 w 3427848"/>
                <a:gd name="connsiteY34" fmla="*/ 183432 h 744596"/>
                <a:gd name="connsiteX35" fmla="*/ 1298059 w 3427848"/>
                <a:gd name="connsiteY35" fmla="*/ 200538 h 744596"/>
                <a:gd name="connsiteX36" fmla="*/ 1123349 w 3427848"/>
                <a:gd name="connsiteY36" fmla="*/ 200538 h 744596"/>
                <a:gd name="connsiteX37" fmla="*/ 1123349 w 3427848"/>
                <a:gd name="connsiteY37" fmla="*/ 214323 h 744596"/>
                <a:gd name="connsiteX38" fmla="*/ 1101134 w 3427848"/>
                <a:gd name="connsiteY38" fmla="*/ 214323 h 744596"/>
                <a:gd name="connsiteX39" fmla="*/ 1101134 w 3427848"/>
                <a:gd name="connsiteY39" fmla="*/ 222876 h 744596"/>
                <a:gd name="connsiteX40" fmla="*/ 1075400 w 3427848"/>
                <a:gd name="connsiteY40" fmla="*/ 222876 h 744596"/>
                <a:gd name="connsiteX41" fmla="*/ 1075400 w 3427848"/>
                <a:gd name="connsiteY41" fmla="*/ 239982 h 744596"/>
                <a:gd name="connsiteX42" fmla="*/ 1027550 w 3427848"/>
                <a:gd name="connsiteY42" fmla="*/ 239982 h 744596"/>
                <a:gd name="connsiteX43" fmla="*/ 1027550 w 3427848"/>
                <a:gd name="connsiteY43" fmla="*/ 262319 h 744596"/>
                <a:gd name="connsiteX44" fmla="*/ 952158 w 3427848"/>
                <a:gd name="connsiteY44" fmla="*/ 262319 h 744596"/>
                <a:gd name="connsiteX45" fmla="*/ 952158 w 3427848"/>
                <a:gd name="connsiteY45" fmla="*/ 276004 h 744596"/>
                <a:gd name="connsiteX46" fmla="*/ 899081 w 3427848"/>
                <a:gd name="connsiteY46" fmla="*/ 276004 h 744596"/>
                <a:gd name="connsiteX47" fmla="*/ 893955 w 3427848"/>
                <a:gd name="connsiteY47" fmla="*/ 281136 h 744596"/>
                <a:gd name="connsiteX48" fmla="*/ 815144 w 3427848"/>
                <a:gd name="connsiteY48" fmla="*/ 281136 h 744596"/>
                <a:gd name="connsiteX49" fmla="*/ 815144 w 3427848"/>
                <a:gd name="connsiteY49" fmla="*/ 294820 h 744596"/>
                <a:gd name="connsiteX50" fmla="*/ 765486 w 3427848"/>
                <a:gd name="connsiteY50" fmla="*/ 294820 h 744596"/>
                <a:gd name="connsiteX51" fmla="*/ 765486 w 3427848"/>
                <a:gd name="connsiteY51" fmla="*/ 308505 h 744596"/>
                <a:gd name="connsiteX52" fmla="*/ 702156 w 3427848"/>
                <a:gd name="connsiteY52" fmla="*/ 308505 h 744596"/>
                <a:gd name="connsiteX53" fmla="*/ 702156 w 3427848"/>
                <a:gd name="connsiteY53" fmla="*/ 317158 h 744596"/>
                <a:gd name="connsiteX54" fmla="*/ 551371 w 3427848"/>
                <a:gd name="connsiteY54" fmla="*/ 317158 h 744596"/>
                <a:gd name="connsiteX55" fmla="*/ 551371 w 3427848"/>
                <a:gd name="connsiteY55" fmla="*/ 327421 h 744596"/>
                <a:gd name="connsiteX56" fmla="*/ 426420 w 3427848"/>
                <a:gd name="connsiteY56" fmla="*/ 327421 h 744596"/>
                <a:gd name="connsiteX57" fmla="*/ 426420 w 3427848"/>
                <a:gd name="connsiteY57" fmla="*/ 339395 h 744596"/>
                <a:gd name="connsiteX58" fmla="*/ 349319 w 3427848"/>
                <a:gd name="connsiteY58" fmla="*/ 339395 h 744596"/>
                <a:gd name="connsiteX59" fmla="*/ 349319 w 3427848"/>
                <a:gd name="connsiteY59" fmla="*/ 354790 h 744596"/>
                <a:gd name="connsiteX60" fmla="*/ 279154 w 3427848"/>
                <a:gd name="connsiteY60" fmla="*/ 354790 h 744596"/>
                <a:gd name="connsiteX61" fmla="*/ 279154 w 3427848"/>
                <a:gd name="connsiteY61" fmla="*/ 370286 h 744596"/>
                <a:gd name="connsiteX62" fmla="*/ 267191 w 3427848"/>
                <a:gd name="connsiteY62" fmla="*/ 370286 h 744596"/>
                <a:gd name="connsiteX63" fmla="*/ 267191 w 3427848"/>
                <a:gd name="connsiteY63" fmla="*/ 380549 h 744596"/>
                <a:gd name="connsiteX64" fmla="*/ 232913 w 3427848"/>
                <a:gd name="connsiteY64" fmla="*/ 380549 h 744596"/>
                <a:gd name="connsiteX65" fmla="*/ 232913 w 3427848"/>
                <a:gd name="connsiteY65" fmla="*/ 395944 h 744596"/>
                <a:gd name="connsiteX66" fmla="*/ 166065 w 3427848"/>
                <a:gd name="connsiteY66" fmla="*/ 395944 h 744596"/>
                <a:gd name="connsiteX67" fmla="*/ 166065 w 3427848"/>
                <a:gd name="connsiteY67" fmla="*/ 413151 h 744596"/>
                <a:gd name="connsiteX68" fmla="*/ 131887 w 3427848"/>
                <a:gd name="connsiteY68" fmla="*/ 413151 h 744596"/>
                <a:gd name="connsiteX69" fmla="*/ 131887 w 3427848"/>
                <a:gd name="connsiteY69" fmla="*/ 425125 h 744596"/>
                <a:gd name="connsiteX70" fmla="*/ 82228 w 3427848"/>
                <a:gd name="connsiteY70" fmla="*/ 425125 h 744596"/>
                <a:gd name="connsiteX71" fmla="*/ 82228 w 3427848"/>
                <a:gd name="connsiteY71" fmla="*/ 437098 h 744596"/>
                <a:gd name="connsiteX72" fmla="*/ 54785 w 3427848"/>
                <a:gd name="connsiteY72" fmla="*/ 437098 h 744596"/>
                <a:gd name="connsiteX73" fmla="*/ 54785 w 3427848"/>
                <a:gd name="connsiteY73" fmla="*/ 450783 h 744596"/>
                <a:gd name="connsiteX74" fmla="*/ 15380 w 3427848"/>
                <a:gd name="connsiteY74" fmla="*/ 450783 h 744596"/>
                <a:gd name="connsiteX75" fmla="*/ 15380 w 3427848"/>
                <a:gd name="connsiteY75" fmla="*/ 469700 h 744596"/>
                <a:gd name="connsiteX76" fmla="*/ 0 w 3427848"/>
                <a:gd name="connsiteY76" fmla="*/ 469700 h 744596"/>
                <a:gd name="connsiteX77" fmla="*/ 0 w 3427848"/>
                <a:gd name="connsiteY77" fmla="*/ 749125 h 7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427848" h="744596">
                  <a:moveTo>
                    <a:pt x="3433578" y="0"/>
                  </a:moveTo>
                  <a:lnTo>
                    <a:pt x="3401009" y="0"/>
                  </a:lnTo>
                  <a:lnTo>
                    <a:pt x="3401009" y="10263"/>
                  </a:lnTo>
                  <a:lnTo>
                    <a:pt x="3301692" y="10263"/>
                  </a:lnTo>
                  <a:lnTo>
                    <a:pt x="3301692" y="22237"/>
                  </a:lnTo>
                  <a:lnTo>
                    <a:pt x="3037918" y="22237"/>
                  </a:lnTo>
                  <a:lnTo>
                    <a:pt x="3037918" y="39444"/>
                  </a:lnTo>
                  <a:lnTo>
                    <a:pt x="2866727" y="39444"/>
                  </a:lnTo>
                  <a:lnTo>
                    <a:pt x="2866727" y="49707"/>
                  </a:lnTo>
                  <a:lnTo>
                    <a:pt x="2707498" y="49707"/>
                  </a:lnTo>
                  <a:lnTo>
                    <a:pt x="2567066" y="49707"/>
                  </a:lnTo>
                  <a:lnTo>
                    <a:pt x="2567066" y="61681"/>
                  </a:lnTo>
                  <a:lnTo>
                    <a:pt x="2423217" y="61681"/>
                  </a:lnTo>
                  <a:lnTo>
                    <a:pt x="2423217" y="70334"/>
                  </a:lnTo>
                  <a:lnTo>
                    <a:pt x="1991670" y="70334"/>
                  </a:lnTo>
                  <a:lnTo>
                    <a:pt x="1991670" y="84019"/>
                  </a:lnTo>
                  <a:lnTo>
                    <a:pt x="1938493" y="84019"/>
                  </a:lnTo>
                  <a:lnTo>
                    <a:pt x="1938493" y="92571"/>
                  </a:lnTo>
                  <a:lnTo>
                    <a:pt x="1902607" y="92571"/>
                  </a:lnTo>
                  <a:lnTo>
                    <a:pt x="1902607" y="102835"/>
                  </a:lnTo>
                  <a:lnTo>
                    <a:pt x="1822087" y="102835"/>
                  </a:lnTo>
                  <a:lnTo>
                    <a:pt x="1822087" y="113098"/>
                  </a:lnTo>
                  <a:lnTo>
                    <a:pt x="1810125" y="113098"/>
                  </a:lnTo>
                  <a:lnTo>
                    <a:pt x="1810125" y="121752"/>
                  </a:lnTo>
                  <a:lnTo>
                    <a:pt x="1681656" y="121752"/>
                  </a:lnTo>
                  <a:lnTo>
                    <a:pt x="1681656" y="133726"/>
                  </a:lnTo>
                  <a:lnTo>
                    <a:pt x="1649187" y="133726"/>
                  </a:lnTo>
                  <a:lnTo>
                    <a:pt x="1649187" y="145699"/>
                  </a:lnTo>
                  <a:lnTo>
                    <a:pt x="1628580" y="145699"/>
                  </a:lnTo>
                  <a:lnTo>
                    <a:pt x="1628580" y="159384"/>
                  </a:lnTo>
                  <a:lnTo>
                    <a:pt x="1471060" y="159384"/>
                  </a:lnTo>
                  <a:lnTo>
                    <a:pt x="1471060" y="169647"/>
                  </a:lnTo>
                  <a:lnTo>
                    <a:pt x="1436781" y="169647"/>
                  </a:lnTo>
                  <a:lnTo>
                    <a:pt x="1436781" y="183432"/>
                  </a:lnTo>
                  <a:lnTo>
                    <a:pt x="1298059" y="183432"/>
                  </a:lnTo>
                  <a:lnTo>
                    <a:pt x="1298059" y="200538"/>
                  </a:lnTo>
                  <a:lnTo>
                    <a:pt x="1123349" y="200538"/>
                  </a:lnTo>
                  <a:lnTo>
                    <a:pt x="1123349" y="214323"/>
                  </a:lnTo>
                  <a:lnTo>
                    <a:pt x="1101134" y="214323"/>
                  </a:lnTo>
                  <a:lnTo>
                    <a:pt x="1101134" y="222876"/>
                  </a:lnTo>
                  <a:lnTo>
                    <a:pt x="1075400" y="222876"/>
                  </a:lnTo>
                  <a:lnTo>
                    <a:pt x="1075400" y="239982"/>
                  </a:lnTo>
                  <a:lnTo>
                    <a:pt x="1027550" y="239982"/>
                  </a:lnTo>
                  <a:lnTo>
                    <a:pt x="1027550" y="262319"/>
                  </a:lnTo>
                  <a:lnTo>
                    <a:pt x="952158" y="262319"/>
                  </a:lnTo>
                  <a:lnTo>
                    <a:pt x="952158" y="276004"/>
                  </a:lnTo>
                  <a:lnTo>
                    <a:pt x="899081" y="276004"/>
                  </a:lnTo>
                  <a:lnTo>
                    <a:pt x="893955" y="281136"/>
                  </a:lnTo>
                  <a:lnTo>
                    <a:pt x="815144" y="281136"/>
                  </a:lnTo>
                  <a:lnTo>
                    <a:pt x="815144" y="294820"/>
                  </a:lnTo>
                  <a:lnTo>
                    <a:pt x="765486" y="294820"/>
                  </a:lnTo>
                  <a:lnTo>
                    <a:pt x="765486" y="308505"/>
                  </a:lnTo>
                  <a:lnTo>
                    <a:pt x="702156" y="308505"/>
                  </a:lnTo>
                  <a:lnTo>
                    <a:pt x="702156" y="317158"/>
                  </a:lnTo>
                  <a:lnTo>
                    <a:pt x="551371" y="317158"/>
                  </a:lnTo>
                  <a:lnTo>
                    <a:pt x="551371" y="327421"/>
                  </a:lnTo>
                  <a:lnTo>
                    <a:pt x="426420" y="327421"/>
                  </a:lnTo>
                  <a:lnTo>
                    <a:pt x="426420" y="339395"/>
                  </a:lnTo>
                  <a:lnTo>
                    <a:pt x="349319" y="339395"/>
                  </a:lnTo>
                  <a:lnTo>
                    <a:pt x="349319" y="354790"/>
                  </a:lnTo>
                  <a:lnTo>
                    <a:pt x="279154" y="354790"/>
                  </a:lnTo>
                  <a:lnTo>
                    <a:pt x="279154" y="370286"/>
                  </a:lnTo>
                  <a:lnTo>
                    <a:pt x="267191" y="370286"/>
                  </a:lnTo>
                  <a:lnTo>
                    <a:pt x="267191" y="380549"/>
                  </a:lnTo>
                  <a:lnTo>
                    <a:pt x="232913" y="380549"/>
                  </a:lnTo>
                  <a:lnTo>
                    <a:pt x="232913" y="395944"/>
                  </a:lnTo>
                  <a:lnTo>
                    <a:pt x="166065" y="395944"/>
                  </a:lnTo>
                  <a:lnTo>
                    <a:pt x="166065" y="413151"/>
                  </a:lnTo>
                  <a:lnTo>
                    <a:pt x="131887" y="413151"/>
                  </a:lnTo>
                  <a:lnTo>
                    <a:pt x="131887" y="425125"/>
                  </a:lnTo>
                  <a:lnTo>
                    <a:pt x="82228" y="425125"/>
                  </a:lnTo>
                  <a:lnTo>
                    <a:pt x="82228" y="437098"/>
                  </a:lnTo>
                  <a:lnTo>
                    <a:pt x="54785" y="437098"/>
                  </a:lnTo>
                  <a:lnTo>
                    <a:pt x="54785" y="450783"/>
                  </a:lnTo>
                  <a:lnTo>
                    <a:pt x="15380" y="450783"/>
                  </a:lnTo>
                  <a:lnTo>
                    <a:pt x="15380" y="469700"/>
                  </a:lnTo>
                  <a:lnTo>
                    <a:pt x="0" y="469700"/>
                  </a:lnTo>
                  <a:lnTo>
                    <a:pt x="0" y="749125"/>
                  </a:lnTo>
                </a:path>
              </a:pathLst>
            </a:custGeom>
            <a:noFill/>
            <a:ln w="19050" cap="rnd">
              <a:solidFill>
                <a:srgbClr val="C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43" name="Graphic 1042">
            <a:extLst>
              <a:ext uri="{FF2B5EF4-FFF2-40B4-BE49-F238E27FC236}">
                <a16:creationId xmlns:a16="http://schemas.microsoft.com/office/drawing/2014/main" id="{02D7282B-EBF4-7C49-B17C-B07E686F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46095" y="5034651"/>
            <a:ext cx="3448594" cy="727844"/>
          </a:xfrm>
          <a:prstGeom prst="rect">
            <a:avLst/>
          </a:prstGeom>
        </p:spPr>
      </p:pic>
      <p:sp>
        <p:nvSpPr>
          <p:cNvPr id="313" name="object 8">
            <a:extLst>
              <a:ext uri="{FF2B5EF4-FFF2-40B4-BE49-F238E27FC236}">
                <a16:creationId xmlns:a16="http://schemas.microsoft.com/office/drawing/2014/main" id="{0F94BDF8-0919-6F40-A05E-0115593500B8}"/>
              </a:ext>
            </a:extLst>
          </p:cNvPr>
          <p:cNvSpPr/>
          <p:nvPr/>
        </p:nvSpPr>
        <p:spPr>
          <a:xfrm>
            <a:off x="6719352" y="4295937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4" name="object 21">
            <a:extLst>
              <a:ext uri="{FF2B5EF4-FFF2-40B4-BE49-F238E27FC236}">
                <a16:creationId xmlns:a16="http://schemas.microsoft.com/office/drawing/2014/main" id="{A9EB02DF-9D1D-B448-B6E3-54AAE5F9948E}"/>
              </a:ext>
            </a:extLst>
          </p:cNvPr>
          <p:cNvSpPr txBox="1"/>
          <p:nvPr/>
        </p:nvSpPr>
        <p:spPr>
          <a:xfrm>
            <a:off x="6484791" y="4210821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15" name="object 8">
            <a:extLst>
              <a:ext uri="{FF2B5EF4-FFF2-40B4-BE49-F238E27FC236}">
                <a16:creationId xmlns:a16="http://schemas.microsoft.com/office/drawing/2014/main" id="{FDD5A1EA-50DC-6843-9766-1EF939107CB2}"/>
              </a:ext>
            </a:extLst>
          </p:cNvPr>
          <p:cNvSpPr/>
          <p:nvPr/>
        </p:nvSpPr>
        <p:spPr>
          <a:xfrm>
            <a:off x="6719352" y="5022109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6" name="object 21">
            <a:extLst>
              <a:ext uri="{FF2B5EF4-FFF2-40B4-BE49-F238E27FC236}">
                <a16:creationId xmlns:a16="http://schemas.microsoft.com/office/drawing/2014/main" id="{1E0509E3-5712-1445-A667-8D0172DBA996}"/>
              </a:ext>
            </a:extLst>
          </p:cNvPr>
          <p:cNvSpPr txBox="1"/>
          <p:nvPr/>
        </p:nvSpPr>
        <p:spPr>
          <a:xfrm>
            <a:off x="6484791" y="4932857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EC9E189-C140-C94B-9465-5700BE158B38}"/>
              </a:ext>
            </a:extLst>
          </p:cNvPr>
          <p:cNvSpPr/>
          <p:nvPr/>
        </p:nvSpPr>
        <p:spPr>
          <a:xfrm>
            <a:off x="7966331" y="3347142"/>
            <a:ext cx="1202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Months after PCI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126611A-3EF2-DC4B-9641-2298ABBA1447}"/>
              </a:ext>
            </a:extLst>
          </p:cNvPr>
          <p:cNvSpPr/>
          <p:nvPr/>
        </p:nvSpPr>
        <p:spPr>
          <a:xfrm>
            <a:off x="3101088" y="5943415"/>
            <a:ext cx="1202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Months after PCI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A13A2A4-0759-2140-B6B2-C28A02032944}"/>
              </a:ext>
            </a:extLst>
          </p:cNvPr>
          <p:cNvSpPr/>
          <p:nvPr/>
        </p:nvSpPr>
        <p:spPr>
          <a:xfrm>
            <a:off x="7966331" y="5943415"/>
            <a:ext cx="1202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Months after PCI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2C93F42-99F8-4CD8-8E82-3CA18603A03A}"/>
              </a:ext>
            </a:extLst>
          </p:cNvPr>
          <p:cNvSpPr txBox="1"/>
          <p:nvPr/>
        </p:nvSpPr>
        <p:spPr>
          <a:xfrm>
            <a:off x="5284513" y="2030414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17.3%</a:t>
            </a:r>
          </a:p>
        </p:txBody>
      </p:sp>
    </p:spTree>
    <p:extLst>
      <p:ext uri="{BB962C8B-B14F-4D97-AF65-F5344CB8AC3E}">
        <p14:creationId xmlns:p14="http://schemas.microsoft.com/office/powerpoint/2010/main" val="501812787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A7FF3CF5-A9D1-41DA-A66B-9DF93CAD9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4889"/>
              </p:ext>
            </p:extLst>
          </p:nvPr>
        </p:nvGraphicFramePr>
        <p:xfrm>
          <a:off x="6685113" y="1685053"/>
          <a:ext cx="5212080" cy="431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7">
            <a:extLst>
              <a:ext uri="{FF2B5EF4-FFF2-40B4-BE49-F238E27FC236}">
                <a16:creationId xmlns:a16="http://schemas.microsoft.com/office/drawing/2014/main" id="{2F1CB6BD-4086-474E-B1D3-621BD50BA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586736"/>
              </p:ext>
            </p:extLst>
          </p:nvPr>
        </p:nvGraphicFramePr>
        <p:xfrm>
          <a:off x="688292" y="1525001"/>
          <a:ext cx="5502531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9B4E357-A40B-441D-9AC9-8CB3EA09E223}"/>
              </a:ext>
            </a:extLst>
          </p:cNvPr>
          <p:cNvSpPr txBox="1"/>
          <p:nvPr/>
        </p:nvSpPr>
        <p:spPr>
          <a:xfrm>
            <a:off x="1750423" y="3177386"/>
            <a:ext cx="1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0.26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E82575-4451-498E-95B5-FA4813077128}"/>
              </a:ext>
            </a:extLst>
          </p:cNvPr>
          <p:cNvSpPr txBox="1"/>
          <p:nvPr/>
        </p:nvSpPr>
        <p:spPr>
          <a:xfrm>
            <a:off x="4300151" y="3177386"/>
            <a:ext cx="1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5A97A-98AB-44D2-982A-0E26DD3AAE61}"/>
              </a:ext>
            </a:extLst>
          </p:cNvPr>
          <p:cNvSpPr txBox="1"/>
          <p:nvPr/>
        </p:nvSpPr>
        <p:spPr>
          <a:xfrm rot="16200000">
            <a:off x="-950055" y="3584740"/>
            <a:ext cx="262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1-Year Event Rates (%)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B527B5-F2EA-4FF0-94ED-386C7A4124DB}"/>
              </a:ext>
            </a:extLst>
          </p:cNvPr>
          <p:cNvGrpSpPr/>
          <p:nvPr/>
        </p:nvGrpSpPr>
        <p:grpSpPr>
          <a:xfrm>
            <a:off x="3206745" y="1513336"/>
            <a:ext cx="2984078" cy="664141"/>
            <a:chOff x="8966102" y="1883192"/>
            <a:chExt cx="2984078" cy="66414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DA6428-7FFA-4C27-9403-46344D90273D}"/>
                </a:ext>
              </a:extLst>
            </p:cNvPr>
            <p:cNvSpPr txBox="1"/>
            <p:nvPr/>
          </p:nvSpPr>
          <p:spPr>
            <a:xfrm>
              <a:off x="9054104" y="2208779"/>
              <a:ext cx="2768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BioFreedom DCS 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(n=969)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AABAA7-89AF-4518-B8CC-86CD5AE544F7}"/>
                </a:ext>
              </a:extLst>
            </p:cNvPr>
            <p:cNvSpPr txBox="1"/>
            <p:nvPr/>
          </p:nvSpPr>
          <p:spPr>
            <a:xfrm>
              <a:off x="9054103" y="1883192"/>
              <a:ext cx="2896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Resolute Onyx ZES 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(n=988)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FCDF86-E7F8-4FA8-B2C2-2EF3DA63CDDD}"/>
                </a:ext>
              </a:extLst>
            </p:cNvPr>
            <p:cNvSpPr/>
            <p:nvPr/>
          </p:nvSpPr>
          <p:spPr>
            <a:xfrm>
              <a:off x="8966102" y="1993951"/>
              <a:ext cx="91440" cy="914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70D508-BE1F-4855-B637-B83E3A2653DB}"/>
                </a:ext>
              </a:extLst>
            </p:cNvPr>
            <p:cNvSpPr/>
            <p:nvPr/>
          </p:nvSpPr>
          <p:spPr>
            <a:xfrm>
              <a:off x="8966102" y="2327905"/>
              <a:ext cx="91440" cy="914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1F016C-D7A6-48A0-A034-033B15B50367}"/>
              </a:ext>
            </a:extLst>
          </p:cNvPr>
          <p:cNvGrpSpPr/>
          <p:nvPr/>
        </p:nvGrpSpPr>
        <p:grpSpPr>
          <a:xfrm>
            <a:off x="8805091" y="1513336"/>
            <a:ext cx="2984078" cy="664141"/>
            <a:chOff x="8966102" y="1883192"/>
            <a:chExt cx="2984078" cy="6641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B855F9-EE1E-48B2-8F90-0AF192E140AB}"/>
                </a:ext>
              </a:extLst>
            </p:cNvPr>
            <p:cNvSpPr txBox="1"/>
            <p:nvPr/>
          </p:nvSpPr>
          <p:spPr>
            <a:xfrm>
              <a:off x="9054104" y="2208779"/>
              <a:ext cx="285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Late ST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(&gt; 30 days – 1 year)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560399-7269-497E-9CC2-7B92BD93FF1F}"/>
                </a:ext>
              </a:extLst>
            </p:cNvPr>
            <p:cNvSpPr txBox="1"/>
            <p:nvPr/>
          </p:nvSpPr>
          <p:spPr>
            <a:xfrm>
              <a:off x="9054103" y="1883192"/>
              <a:ext cx="2896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Early ST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(0 – 30 days)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4A9F60D-4BB1-4B62-B0D1-9A03DF310134}"/>
                </a:ext>
              </a:extLst>
            </p:cNvPr>
            <p:cNvSpPr/>
            <p:nvPr/>
          </p:nvSpPr>
          <p:spPr>
            <a:xfrm>
              <a:off x="8966102" y="1993951"/>
              <a:ext cx="91440" cy="91440"/>
            </a:xfrm>
            <a:prstGeom prst="rect">
              <a:avLst/>
            </a:prstGeom>
            <a:solidFill>
              <a:srgbClr val="284D8D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2F1B39-58E5-46ED-A034-513CD018C827}"/>
                </a:ext>
              </a:extLst>
            </p:cNvPr>
            <p:cNvSpPr/>
            <p:nvPr/>
          </p:nvSpPr>
          <p:spPr>
            <a:xfrm>
              <a:off x="8966102" y="2327905"/>
              <a:ext cx="91440" cy="914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3BCA160-183C-441E-8CF9-1A7D497B3AD3}"/>
              </a:ext>
            </a:extLst>
          </p:cNvPr>
          <p:cNvSpPr txBox="1"/>
          <p:nvPr/>
        </p:nvSpPr>
        <p:spPr>
          <a:xfrm>
            <a:off x="10872053" y="4546089"/>
            <a:ext cx="8453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2.1%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802B5F-DF7C-47D3-968E-5E0D333213B5}"/>
              </a:ext>
            </a:extLst>
          </p:cNvPr>
          <p:cNvSpPr txBox="1"/>
          <p:nvPr/>
        </p:nvSpPr>
        <p:spPr>
          <a:xfrm>
            <a:off x="9557477" y="3308612"/>
            <a:ext cx="7836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1.3%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B6E98442-E392-4817-AC69-DE988E9DF4A4}"/>
              </a:ext>
            </a:extLst>
          </p:cNvPr>
          <p:cNvSpPr txBox="1"/>
          <p:nvPr/>
        </p:nvSpPr>
        <p:spPr>
          <a:xfrm>
            <a:off x="6368966" y="4546089"/>
            <a:ext cx="914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DCS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D71ABD89-3EAA-4F3B-80E7-7ABAB3BEEBB8}"/>
              </a:ext>
            </a:extLst>
          </p:cNvPr>
          <p:cNvSpPr txBox="1"/>
          <p:nvPr/>
        </p:nvSpPr>
        <p:spPr>
          <a:xfrm>
            <a:off x="6368966" y="3308612"/>
            <a:ext cx="914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7AE4E2-8ABF-4CD4-BAB0-C10EE91B9373}"/>
              </a:ext>
            </a:extLst>
          </p:cNvPr>
          <p:cNvSpPr/>
          <p:nvPr/>
        </p:nvSpPr>
        <p:spPr>
          <a:xfrm>
            <a:off x="781349" y="464997"/>
            <a:ext cx="5092231" cy="731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Myocardial Infarction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A61854-5E41-43DF-AF9C-0975D587D077}"/>
              </a:ext>
            </a:extLst>
          </p:cNvPr>
          <p:cNvSpPr/>
          <p:nvPr/>
        </p:nvSpPr>
        <p:spPr>
          <a:xfrm>
            <a:off x="6646183" y="465047"/>
            <a:ext cx="5092231" cy="731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Stent Thrombosis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5B4BE13-7928-462F-9404-E374E6F061B0}"/>
              </a:ext>
            </a:extLst>
          </p:cNvPr>
          <p:cNvGrpSpPr/>
          <p:nvPr/>
        </p:nvGrpSpPr>
        <p:grpSpPr>
          <a:xfrm>
            <a:off x="11660704" y="3493278"/>
            <a:ext cx="91440" cy="1237478"/>
            <a:chOff x="11697775" y="3493278"/>
            <a:chExt cx="91440" cy="123747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4591154-91D1-4F9C-BAF6-B066697534C7}"/>
                </a:ext>
              </a:extLst>
            </p:cNvPr>
            <p:cNvCxnSpPr/>
            <p:nvPr/>
          </p:nvCxnSpPr>
          <p:spPr bwMode="auto">
            <a:xfrm flipV="1">
              <a:off x="11787789" y="3493278"/>
              <a:ext cx="0" cy="12374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E95654-A917-4F33-8087-DEC025612116}"/>
                </a:ext>
              </a:extLst>
            </p:cNvPr>
            <p:cNvCxnSpPr/>
            <p:nvPr/>
          </p:nvCxnSpPr>
          <p:spPr bwMode="auto">
            <a:xfrm flipH="1">
              <a:off x="11697775" y="3493278"/>
              <a:ext cx="914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5D6E349-CE80-423E-B898-F09760B41593}"/>
                </a:ext>
              </a:extLst>
            </p:cNvPr>
            <p:cNvCxnSpPr/>
            <p:nvPr/>
          </p:nvCxnSpPr>
          <p:spPr bwMode="auto">
            <a:xfrm flipH="1">
              <a:off x="11697775" y="4730755"/>
              <a:ext cx="914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60066E0-78B9-4B0E-ABC0-24DDBE6D4533}"/>
              </a:ext>
            </a:extLst>
          </p:cNvPr>
          <p:cNvSpPr txBox="1"/>
          <p:nvPr/>
        </p:nvSpPr>
        <p:spPr>
          <a:xfrm>
            <a:off x="10841155" y="3927351"/>
            <a:ext cx="12454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0.22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597306-34DA-49E2-8F87-568F2967A125}"/>
              </a:ext>
            </a:extLst>
          </p:cNvPr>
          <p:cNvSpPr txBox="1"/>
          <p:nvPr/>
        </p:nvSpPr>
        <p:spPr>
          <a:xfrm>
            <a:off x="7290623" y="3321491"/>
            <a:ext cx="783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0.6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760747-2BAE-421C-96B9-41C77D6F2405}"/>
              </a:ext>
            </a:extLst>
          </p:cNvPr>
          <p:cNvSpPr txBox="1"/>
          <p:nvPr/>
        </p:nvSpPr>
        <p:spPr>
          <a:xfrm>
            <a:off x="7946072" y="4573653"/>
            <a:ext cx="783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1.3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299198EC-865E-45C3-A9D9-22F70AFA5025}"/>
              </a:ext>
            </a:extLst>
          </p:cNvPr>
          <p:cNvSpPr txBox="1"/>
          <p:nvPr/>
        </p:nvSpPr>
        <p:spPr>
          <a:xfrm>
            <a:off x="7147560" y="5444172"/>
            <a:ext cx="4603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Arial"/>
              </a:rPr>
              <a:t>Definite / Probable ST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247166FB-A3DB-450A-A69F-0E1BC588C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6514" y="6407916"/>
            <a:ext cx="8175172" cy="365125"/>
          </a:xfr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 assessed by the Third Universal Definition of Myocardial Infarction</a:t>
            </a:r>
          </a:p>
        </p:txBody>
      </p:sp>
    </p:spTree>
    <p:extLst>
      <p:ext uri="{BB962C8B-B14F-4D97-AF65-F5344CB8AC3E}">
        <p14:creationId xmlns:p14="http://schemas.microsoft.com/office/powerpoint/2010/main" val="3172714816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ject 5">
            <a:extLst>
              <a:ext uri="{FF2B5EF4-FFF2-40B4-BE49-F238E27FC236}">
                <a16:creationId xmlns:a16="http://schemas.microsoft.com/office/drawing/2014/main" id="{F2889875-F8EE-9D4B-A175-28B965F7C984}"/>
              </a:ext>
            </a:extLst>
          </p:cNvPr>
          <p:cNvSpPr/>
          <p:nvPr/>
        </p:nvSpPr>
        <p:spPr>
          <a:xfrm>
            <a:off x="6680957" y="3861389"/>
            <a:ext cx="0" cy="1815554"/>
          </a:xfrm>
          <a:custGeom>
            <a:avLst/>
            <a:gdLst/>
            <a:ahLst/>
            <a:cxnLst/>
            <a:rect l="l" t="t" r="r" b="b"/>
            <a:pathLst>
              <a:path h="3345179">
                <a:moveTo>
                  <a:pt x="0" y="3344975"/>
                </a:moveTo>
                <a:lnTo>
                  <a:pt x="1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E4B242-309F-9E41-BBF7-3BB631571892}"/>
              </a:ext>
            </a:extLst>
          </p:cNvPr>
          <p:cNvGrpSpPr/>
          <p:nvPr/>
        </p:nvGrpSpPr>
        <p:grpSpPr>
          <a:xfrm>
            <a:off x="6657094" y="5675431"/>
            <a:ext cx="3586237" cy="442743"/>
            <a:chOff x="6657094" y="5675431"/>
            <a:chExt cx="3586237" cy="442743"/>
          </a:xfrm>
        </p:grpSpPr>
        <p:sp>
          <p:nvSpPr>
            <p:cNvPr id="149" name="object 3">
              <a:extLst>
                <a:ext uri="{FF2B5EF4-FFF2-40B4-BE49-F238E27FC236}">
                  <a16:creationId xmlns:a16="http://schemas.microsoft.com/office/drawing/2014/main" id="{2CD4C991-9084-B04B-9193-43AC72D8C0F2}"/>
                </a:ext>
              </a:extLst>
            </p:cNvPr>
            <p:cNvSpPr txBox="1"/>
            <p:nvPr/>
          </p:nvSpPr>
          <p:spPr>
            <a:xfrm>
              <a:off x="6951503" y="574204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object 4">
              <a:extLst>
                <a:ext uri="{FF2B5EF4-FFF2-40B4-BE49-F238E27FC236}">
                  <a16:creationId xmlns:a16="http://schemas.microsoft.com/office/drawing/2014/main" id="{0135C9C3-0D48-CE4E-AA65-720953CAAB5C}"/>
                </a:ext>
              </a:extLst>
            </p:cNvPr>
            <p:cNvSpPr/>
            <p:nvPr/>
          </p:nvSpPr>
          <p:spPr>
            <a:xfrm>
              <a:off x="6968053" y="5675431"/>
              <a:ext cx="0" cy="33428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1" y="54864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object 10">
              <a:extLst>
                <a:ext uri="{FF2B5EF4-FFF2-40B4-BE49-F238E27FC236}">
                  <a16:creationId xmlns:a16="http://schemas.microsoft.com/office/drawing/2014/main" id="{6F76E740-93EE-5141-BC83-314AA12BB3AA}"/>
                </a:ext>
              </a:extLst>
            </p:cNvPr>
            <p:cNvSpPr/>
            <p:nvPr/>
          </p:nvSpPr>
          <p:spPr>
            <a:xfrm>
              <a:off x="6680957" y="5676819"/>
              <a:ext cx="3451264" cy="0"/>
            </a:xfrm>
            <a:custGeom>
              <a:avLst/>
              <a:gdLst/>
              <a:ahLst/>
              <a:cxnLst/>
              <a:rect l="l" t="t" r="r" b="b"/>
              <a:pathLst>
                <a:path w="8536305">
                  <a:moveTo>
                    <a:pt x="0" y="0"/>
                  </a:moveTo>
                  <a:lnTo>
                    <a:pt x="8535846" y="1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object 12">
              <a:extLst>
                <a:ext uri="{FF2B5EF4-FFF2-40B4-BE49-F238E27FC236}">
                  <a16:creationId xmlns:a16="http://schemas.microsoft.com/office/drawing/2014/main" id="{6CAE402D-2E0E-7F44-8C10-B59AEBCB0A85}"/>
                </a:ext>
              </a:extLst>
            </p:cNvPr>
            <p:cNvSpPr/>
            <p:nvPr/>
          </p:nvSpPr>
          <p:spPr>
            <a:xfrm>
              <a:off x="7257041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object 13">
              <a:extLst>
                <a:ext uri="{FF2B5EF4-FFF2-40B4-BE49-F238E27FC236}">
                  <a16:creationId xmlns:a16="http://schemas.microsoft.com/office/drawing/2014/main" id="{17BC0B8A-872E-194A-A252-353977CE57DA}"/>
                </a:ext>
              </a:extLst>
            </p:cNvPr>
            <p:cNvSpPr/>
            <p:nvPr/>
          </p:nvSpPr>
          <p:spPr>
            <a:xfrm>
              <a:off x="7832123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object 14">
              <a:extLst>
                <a:ext uri="{FF2B5EF4-FFF2-40B4-BE49-F238E27FC236}">
                  <a16:creationId xmlns:a16="http://schemas.microsoft.com/office/drawing/2014/main" id="{D3EB43DB-8F37-D24C-B53D-4E6249E60CA8}"/>
                </a:ext>
              </a:extLst>
            </p:cNvPr>
            <p:cNvSpPr/>
            <p:nvPr/>
          </p:nvSpPr>
          <p:spPr>
            <a:xfrm>
              <a:off x="8407205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object 15">
              <a:extLst>
                <a:ext uri="{FF2B5EF4-FFF2-40B4-BE49-F238E27FC236}">
                  <a16:creationId xmlns:a16="http://schemas.microsoft.com/office/drawing/2014/main" id="{EAAC5315-85D3-054F-89E8-2C79BA47C2F0}"/>
                </a:ext>
              </a:extLst>
            </p:cNvPr>
            <p:cNvSpPr/>
            <p:nvPr/>
          </p:nvSpPr>
          <p:spPr>
            <a:xfrm>
              <a:off x="8982287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object 16">
              <a:extLst>
                <a:ext uri="{FF2B5EF4-FFF2-40B4-BE49-F238E27FC236}">
                  <a16:creationId xmlns:a16="http://schemas.microsoft.com/office/drawing/2014/main" id="{22DFFF3A-29CC-DD43-B310-A0324F43E756}"/>
                </a:ext>
              </a:extLst>
            </p:cNvPr>
            <p:cNvSpPr/>
            <p:nvPr/>
          </p:nvSpPr>
          <p:spPr>
            <a:xfrm>
              <a:off x="9557369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object 17">
              <a:extLst>
                <a:ext uri="{FF2B5EF4-FFF2-40B4-BE49-F238E27FC236}">
                  <a16:creationId xmlns:a16="http://schemas.microsoft.com/office/drawing/2014/main" id="{6014DC8B-C694-8341-941F-B603AAC921A5}"/>
                </a:ext>
              </a:extLst>
            </p:cNvPr>
            <p:cNvSpPr/>
            <p:nvPr/>
          </p:nvSpPr>
          <p:spPr>
            <a:xfrm>
              <a:off x="10132035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object 23">
              <a:extLst>
                <a:ext uri="{FF2B5EF4-FFF2-40B4-BE49-F238E27FC236}">
                  <a16:creationId xmlns:a16="http://schemas.microsoft.com/office/drawing/2014/main" id="{EF52E984-99FD-6F43-9707-E55A26DD14C6}"/>
                </a:ext>
              </a:extLst>
            </p:cNvPr>
            <p:cNvSpPr txBox="1"/>
            <p:nvPr/>
          </p:nvSpPr>
          <p:spPr>
            <a:xfrm>
              <a:off x="6657094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2" name="object 24">
              <a:extLst>
                <a:ext uri="{FF2B5EF4-FFF2-40B4-BE49-F238E27FC236}">
                  <a16:creationId xmlns:a16="http://schemas.microsoft.com/office/drawing/2014/main" id="{B8D63FD6-A801-2C4B-B068-78236AE8B91B}"/>
                </a:ext>
              </a:extLst>
            </p:cNvPr>
            <p:cNvSpPr txBox="1"/>
            <p:nvPr/>
          </p:nvSpPr>
          <p:spPr>
            <a:xfrm>
              <a:off x="7232273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object 25">
              <a:extLst>
                <a:ext uri="{FF2B5EF4-FFF2-40B4-BE49-F238E27FC236}">
                  <a16:creationId xmlns:a16="http://schemas.microsoft.com/office/drawing/2014/main" id="{6D82AEB3-03AF-5448-86B4-43B24F7ED0F0}"/>
                </a:ext>
              </a:extLst>
            </p:cNvPr>
            <p:cNvSpPr txBox="1"/>
            <p:nvPr/>
          </p:nvSpPr>
          <p:spPr>
            <a:xfrm>
              <a:off x="7807453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object 26">
              <a:extLst>
                <a:ext uri="{FF2B5EF4-FFF2-40B4-BE49-F238E27FC236}">
                  <a16:creationId xmlns:a16="http://schemas.microsoft.com/office/drawing/2014/main" id="{F4CC0310-571A-BE4B-BBB7-A07B985391B2}"/>
                </a:ext>
              </a:extLst>
            </p:cNvPr>
            <p:cNvSpPr txBox="1"/>
            <p:nvPr/>
          </p:nvSpPr>
          <p:spPr>
            <a:xfrm>
              <a:off x="8957812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object 27">
              <a:extLst>
                <a:ext uri="{FF2B5EF4-FFF2-40B4-BE49-F238E27FC236}">
                  <a16:creationId xmlns:a16="http://schemas.microsoft.com/office/drawing/2014/main" id="{9CA36006-424B-D745-9ADF-2204144A1377}"/>
                </a:ext>
              </a:extLst>
            </p:cNvPr>
            <p:cNvSpPr txBox="1"/>
            <p:nvPr/>
          </p:nvSpPr>
          <p:spPr>
            <a:xfrm>
              <a:off x="9514264" y="5738355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object 28">
              <a:extLst>
                <a:ext uri="{FF2B5EF4-FFF2-40B4-BE49-F238E27FC236}">
                  <a16:creationId xmlns:a16="http://schemas.microsoft.com/office/drawing/2014/main" id="{E1128DE3-4EA4-134C-AB25-D25ECF2A1B38}"/>
                </a:ext>
              </a:extLst>
            </p:cNvPr>
            <p:cNvSpPr txBox="1"/>
            <p:nvPr/>
          </p:nvSpPr>
          <p:spPr>
            <a:xfrm>
              <a:off x="10089443" y="5738355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object 30">
              <a:extLst>
                <a:ext uri="{FF2B5EF4-FFF2-40B4-BE49-F238E27FC236}">
                  <a16:creationId xmlns:a16="http://schemas.microsoft.com/office/drawing/2014/main" id="{FE8AE3DC-E9D2-174E-B922-F356FC10C461}"/>
                </a:ext>
              </a:extLst>
            </p:cNvPr>
            <p:cNvSpPr txBox="1"/>
            <p:nvPr/>
          </p:nvSpPr>
          <p:spPr>
            <a:xfrm>
              <a:off x="8371294" y="5721756"/>
              <a:ext cx="70533" cy="194284"/>
            </a:xfrm>
            <a:prstGeom prst="rect">
              <a:avLst/>
            </a:prstGeom>
          </p:spPr>
          <p:txBody>
            <a:bodyPr vert="horz" wrap="none" lIns="0" tIns="40005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B63DBAC-1B46-4A45-9C2F-AB1C9F23167E}"/>
                </a:ext>
              </a:extLst>
            </p:cNvPr>
            <p:cNvSpPr/>
            <p:nvPr/>
          </p:nvSpPr>
          <p:spPr>
            <a:xfrm>
              <a:off x="7892490" y="5871953"/>
              <a:ext cx="12025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Months after PCI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3C3D7E-E5AF-3141-B5B3-93AD4575EF98}"/>
              </a:ext>
            </a:extLst>
          </p:cNvPr>
          <p:cNvGrpSpPr/>
          <p:nvPr/>
        </p:nvGrpSpPr>
        <p:grpSpPr>
          <a:xfrm>
            <a:off x="1327238" y="1158439"/>
            <a:ext cx="604995" cy="1971804"/>
            <a:chOff x="1327238" y="1158439"/>
            <a:chExt cx="604995" cy="1971804"/>
          </a:xfrm>
        </p:grpSpPr>
        <p:sp>
          <p:nvSpPr>
            <p:cNvPr id="58" name="object 6">
              <a:extLst>
                <a:ext uri="{FF2B5EF4-FFF2-40B4-BE49-F238E27FC236}">
                  <a16:creationId xmlns:a16="http://schemas.microsoft.com/office/drawing/2014/main" id="{2B7C74C8-9E71-E340-B5DE-573023607C4A}"/>
                </a:ext>
              </a:extLst>
            </p:cNvPr>
            <p:cNvSpPr/>
            <p:nvPr/>
          </p:nvSpPr>
          <p:spPr>
            <a:xfrm>
              <a:off x="1906560" y="3056917"/>
              <a:ext cx="25673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352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object 11">
              <a:extLst>
                <a:ext uri="{FF2B5EF4-FFF2-40B4-BE49-F238E27FC236}">
                  <a16:creationId xmlns:a16="http://schemas.microsoft.com/office/drawing/2014/main" id="{1D820C8C-8E19-4141-A5E9-D42B04458538}"/>
                </a:ext>
              </a:extLst>
            </p:cNvPr>
            <p:cNvSpPr/>
            <p:nvPr/>
          </p:nvSpPr>
          <p:spPr>
            <a:xfrm>
              <a:off x="1932173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object 19">
              <a:extLst>
                <a:ext uri="{FF2B5EF4-FFF2-40B4-BE49-F238E27FC236}">
                  <a16:creationId xmlns:a16="http://schemas.microsoft.com/office/drawing/2014/main" id="{2297046E-CF16-1E42-B644-64FD447AF3A7}"/>
                </a:ext>
              </a:extLst>
            </p:cNvPr>
            <p:cNvSpPr txBox="1"/>
            <p:nvPr/>
          </p:nvSpPr>
          <p:spPr>
            <a:xfrm>
              <a:off x="1662062" y="2963531"/>
              <a:ext cx="197170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0%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object 7">
              <a:extLst>
                <a:ext uri="{FF2B5EF4-FFF2-40B4-BE49-F238E27FC236}">
                  <a16:creationId xmlns:a16="http://schemas.microsoft.com/office/drawing/2014/main" id="{21CD77D1-866C-0C49-B1D1-EBDE411C0EA2}"/>
                </a:ext>
              </a:extLst>
            </p:cNvPr>
            <p:cNvSpPr/>
            <p:nvPr/>
          </p:nvSpPr>
          <p:spPr>
            <a:xfrm>
              <a:off x="1906560" y="2146174"/>
              <a:ext cx="25673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352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object 20">
              <a:extLst>
                <a:ext uri="{FF2B5EF4-FFF2-40B4-BE49-F238E27FC236}">
                  <a16:creationId xmlns:a16="http://schemas.microsoft.com/office/drawing/2014/main" id="{B9E9CFDD-5186-104A-AC55-9FF82964049F}"/>
                </a:ext>
              </a:extLst>
            </p:cNvPr>
            <p:cNvSpPr txBox="1"/>
            <p:nvPr/>
          </p:nvSpPr>
          <p:spPr>
            <a:xfrm>
              <a:off x="1601467" y="2060985"/>
              <a:ext cx="267702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10%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object 22">
              <a:extLst>
                <a:ext uri="{FF2B5EF4-FFF2-40B4-BE49-F238E27FC236}">
                  <a16:creationId xmlns:a16="http://schemas.microsoft.com/office/drawing/2014/main" id="{68A24073-58E7-D643-B802-83C033415C93}"/>
                </a:ext>
              </a:extLst>
            </p:cNvPr>
            <p:cNvSpPr txBox="1"/>
            <p:nvPr/>
          </p:nvSpPr>
          <p:spPr>
            <a:xfrm>
              <a:off x="1601467" y="1158439"/>
              <a:ext cx="267702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83" name="object 29">
              <a:extLst>
                <a:ext uri="{FF2B5EF4-FFF2-40B4-BE49-F238E27FC236}">
                  <a16:creationId xmlns:a16="http://schemas.microsoft.com/office/drawing/2014/main" id="{40B8D028-90B9-5247-8BD0-A05B0D43343C}"/>
                </a:ext>
              </a:extLst>
            </p:cNvPr>
            <p:cNvSpPr txBox="1"/>
            <p:nvPr/>
          </p:nvSpPr>
          <p:spPr>
            <a:xfrm>
              <a:off x="1327238" y="1387708"/>
              <a:ext cx="211917" cy="1561325"/>
            </a:xfrm>
            <a:prstGeom prst="rect">
              <a:avLst/>
            </a:prstGeom>
          </p:spPr>
          <p:txBody>
            <a:bodyPr vert="vert270" wrap="non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19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Cumulative Incidence (%)</a:t>
              </a:r>
            </a:p>
          </p:txBody>
        </p:sp>
        <p:sp>
          <p:nvSpPr>
            <p:cNvPr id="75" name="object 5">
              <a:extLst>
                <a:ext uri="{FF2B5EF4-FFF2-40B4-BE49-F238E27FC236}">
                  <a16:creationId xmlns:a16="http://schemas.microsoft.com/office/drawing/2014/main" id="{60559B8D-D41B-3843-98A9-B2869E005F9B}"/>
                </a:ext>
              </a:extLst>
            </p:cNvPr>
            <p:cNvSpPr/>
            <p:nvPr/>
          </p:nvSpPr>
          <p:spPr>
            <a:xfrm>
              <a:off x="1932173" y="1228117"/>
              <a:ext cx="0" cy="1828800"/>
            </a:xfrm>
            <a:custGeom>
              <a:avLst/>
              <a:gdLst/>
              <a:ahLst/>
              <a:cxnLst/>
              <a:rect l="l" t="t" r="r" b="b"/>
              <a:pathLst>
                <a:path h="3345179">
                  <a:moveTo>
                    <a:pt x="0" y="3344975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object 8">
              <a:extLst>
                <a:ext uri="{FF2B5EF4-FFF2-40B4-BE49-F238E27FC236}">
                  <a16:creationId xmlns:a16="http://schemas.microsoft.com/office/drawing/2014/main" id="{51912818-AEE3-F140-9B2B-D811E9A504FD}"/>
                </a:ext>
              </a:extLst>
            </p:cNvPr>
            <p:cNvSpPr/>
            <p:nvPr/>
          </p:nvSpPr>
          <p:spPr>
            <a:xfrm>
              <a:off x="1906560" y="1235432"/>
              <a:ext cx="25673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352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A9E883-7837-4BC0-A7B7-A133D830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70" y="155575"/>
            <a:ext cx="11811200" cy="755651"/>
          </a:xfrm>
        </p:spPr>
        <p:txBody>
          <a:bodyPr/>
          <a:lstStyle/>
          <a:p>
            <a:r>
              <a:rPr lang="en-US" sz="3200" dirty="0"/>
              <a:t>One-Month Landmark Analyses </a:t>
            </a:r>
            <a:r>
              <a:rPr lang="en-US" sz="2800" dirty="0"/>
              <a:t>(Time of DAPT Discontinuation)</a:t>
            </a:r>
            <a:endParaRPr lang="en-US" sz="3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A4BB88-4128-8B4E-9803-390F29560A0B}"/>
              </a:ext>
            </a:extLst>
          </p:cNvPr>
          <p:cNvSpPr txBox="1"/>
          <p:nvPr/>
        </p:nvSpPr>
        <p:spPr>
          <a:xfrm>
            <a:off x="7078164" y="902291"/>
            <a:ext cx="2831224" cy="40011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Myocardial Infarction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FEADC2-E2E8-9D4A-A8CF-1D0602896B90}"/>
              </a:ext>
            </a:extLst>
          </p:cNvPr>
          <p:cNvSpPr txBox="1"/>
          <p:nvPr/>
        </p:nvSpPr>
        <p:spPr>
          <a:xfrm>
            <a:off x="2703146" y="3679508"/>
            <a:ext cx="2050561" cy="40011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1" u="none" strike="noStrike" cap="none" spc="0" normalizeH="0" baseline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Cardiac Death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3DD6EA-3980-4E47-9B30-4E5AFC731E15}"/>
              </a:ext>
            </a:extLst>
          </p:cNvPr>
          <p:cNvSpPr txBox="1"/>
          <p:nvPr/>
        </p:nvSpPr>
        <p:spPr>
          <a:xfrm>
            <a:off x="7311402" y="3679508"/>
            <a:ext cx="2364750" cy="40011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Stent Thrombosis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D74875-FAF8-4543-A9DE-12E3F7B06BFD}"/>
              </a:ext>
            </a:extLst>
          </p:cNvPr>
          <p:cNvGrpSpPr/>
          <p:nvPr/>
        </p:nvGrpSpPr>
        <p:grpSpPr>
          <a:xfrm>
            <a:off x="10396713" y="1198329"/>
            <a:ext cx="1527529" cy="409909"/>
            <a:chOff x="10037135" y="1499173"/>
            <a:chExt cx="3778169" cy="67742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4A63E4-7DE6-0045-AFF5-DAC55B03615A}"/>
                </a:ext>
              </a:extLst>
            </p:cNvPr>
            <p:cNvSpPr txBox="1"/>
            <p:nvPr/>
          </p:nvSpPr>
          <p:spPr>
            <a:xfrm>
              <a:off x="10357164" y="1499173"/>
              <a:ext cx="3458140" cy="40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Resolute Onyx ZES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FFE75DF-445F-184C-9BF0-3519B60EC3FF}"/>
                </a:ext>
              </a:extLst>
            </p:cNvPr>
            <p:cNvSpPr txBox="1"/>
            <p:nvPr/>
          </p:nvSpPr>
          <p:spPr>
            <a:xfrm>
              <a:off x="10357164" y="1769688"/>
              <a:ext cx="3061654" cy="40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BioFreedom DCS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8A71CC-FB46-1540-B003-82893D0DAB48}"/>
                </a:ext>
              </a:extLst>
            </p:cNvPr>
            <p:cNvCxnSpPr>
              <a:cxnSpLocks/>
            </p:cNvCxnSpPr>
            <p:nvPr/>
          </p:nvCxnSpPr>
          <p:spPr>
            <a:xfrm>
              <a:off x="10037135" y="1697944"/>
              <a:ext cx="32002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BB17901-8756-FC4C-A408-8D9BA327703E}"/>
                </a:ext>
              </a:extLst>
            </p:cNvPr>
            <p:cNvCxnSpPr/>
            <p:nvPr/>
          </p:nvCxnSpPr>
          <p:spPr>
            <a:xfrm>
              <a:off x="10037135" y="1968460"/>
              <a:ext cx="320040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25E685A-0928-F94B-9473-24276C54A31C}"/>
              </a:ext>
            </a:extLst>
          </p:cNvPr>
          <p:cNvSpPr txBox="1"/>
          <p:nvPr/>
        </p:nvSpPr>
        <p:spPr>
          <a:xfrm>
            <a:off x="4200781" y="1373929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0.28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1E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 0.84 [0.61, 1.16]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1E4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F2F095-A043-B843-B20E-8B936842331B}"/>
              </a:ext>
            </a:extLst>
          </p:cNvPr>
          <p:cNvGrpSpPr/>
          <p:nvPr/>
        </p:nvGrpSpPr>
        <p:grpSpPr>
          <a:xfrm>
            <a:off x="1908310" y="3055529"/>
            <a:ext cx="3586237" cy="466372"/>
            <a:chOff x="1908310" y="3055529"/>
            <a:chExt cx="3586237" cy="46637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A544391-178C-C14F-9908-5A7616D11D25}"/>
                </a:ext>
              </a:extLst>
            </p:cNvPr>
            <p:cNvSpPr/>
            <p:nvPr/>
          </p:nvSpPr>
          <p:spPr>
            <a:xfrm>
              <a:off x="3127140" y="3275680"/>
              <a:ext cx="12025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Months after PCI</a:t>
              </a:r>
            </a:p>
          </p:txBody>
        </p:sp>
        <p:sp>
          <p:nvSpPr>
            <p:cNvPr id="56" name="object 3">
              <a:extLst>
                <a:ext uri="{FF2B5EF4-FFF2-40B4-BE49-F238E27FC236}">
                  <a16:creationId xmlns:a16="http://schemas.microsoft.com/office/drawing/2014/main" id="{1AA39CC2-C308-3949-BA62-0E50B01EE6C9}"/>
                </a:ext>
              </a:extLst>
            </p:cNvPr>
            <p:cNvSpPr txBox="1"/>
            <p:nvPr/>
          </p:nvSpPr>
          <p:spPr>
            <a:xfrm>
              <a:off x="2202719" y="312214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object 4">
              <a:extLst>
                <a:ext uri="{FF2B5EF4-FFF2-40B4-BE49-F238E27FC236}">
                  <a16:creationId xmlns:a16="http://schemas.microsoft.com/office/drawing/2014/main" id="{2C09B0CA-F14B-F54A-84C1-5928C298D5A7}"/>
                </a:ext>
              </a:extLst>
            </p:cNvPr>
            <p:cNvSpPr/>
            <p:nvPr/>
          </p:nvSpPr>
          <p:spPr>
            <a:xfrm>
              <a:off x="2219269" y="3055529"/>
              <a:ext cx="0" cy="33428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1" y="54864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object 10">
              <a:extLst>
                <a:ext uri="{FF2B5EF4-FFF2-40B4-BE49-F238E27FC236}">
                  <a16:creationId xmlns:a16="http://schemas.microsoft.com/office/drawing/2014/main" id="{519FE4B7-A6F4-B948-BF18-7CF76E4CC57B}"/>
                </a:ext>
              </a:extLst>
            </p:cNvPr>
            <p:cNvSpPr/>
            <p:nvPr/>
          </p:nvSpPr>
          <p:spPr>
            <a:xfrm>
              <a:off x="1932173" y="3056917"/>
              <a:ext cx="3451264" cy="0"/>
            </a:xfrm>
            <a:custGeom>
              <a:avLst/>
              <a:gdLst/>
              <a:ahLst/>
              <a:cxnLst/>
              <a:rect l="l" t="t" r="r" b="b"/>
              <a:pathLst>
                <a:path w="8536305">
                  <a:moveTo>
                    <a:pt x="0" y="0"/>
                  </a:moveTo>
                  <a:lnTo>
                    <a:pt x="8535846" y="1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object 12">
              <a:extLst>
                <a:ext uri="{FF2B5EF4-FFF2-40B4-BE49-F238E27FC236}">
                  <a16:creationId xmlns:a16="http://schemas.microsoft.com/office/drawing/2014/main" id="{F0768929-7206-1B42-8D59-291B639392DC}"/>
                </a:ext>
              </a:extLst>
            </p:cNvPr>
            <p:cNvSpPr/>
            <p:nvPr/>
          </p:nvSpPr>
          <p:spPr>
            <a:xfrm>
              <a:off x="2508257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object 13">
              <a:extLst>
                <a:ext uri="{FF2B5EF4-FFF2-40B4-BE49-F238E27FC236}">
                  <a16:creationId xmlns:a16="http://schemas.microsoft.com/office/drawing/2014/main" id="{C2AF320B-5B30-EB4F-BC3D-CE3BF22151CD}"/>
                </a:ext>
              </a:extLst>
            </p:cNvPr>
            <p:cNvSpPr/>
            <p:nvPr/>
          </p:nvSpPr>
          <p:spPr>
            <a:xfrm>
              <a:off x="3083339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object 14">
              <a:extLst>
                <a:ext uri="{FF2B5EF4-FFF2-40B4-BE49-F238E27FC236}">
                  <a16:creationId xmlns:a16="http://schemas.microsoft.com/office/drawing/2014/main" id="{E819CB08-F083-DB48-95C4-70D0786F4130}"/>
                </a:ext>
              </a:extLst>
            </p:cNvPr>
            <p:cNvSpPr/>
            <p:nvPr/>
          </p:nvSpPr>
          <p:spPr>
            <a:xfrm>
              <a:off x="3658421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object 15">
              <a:extLst>
                <a:ext uri="{FF2B5EF4-FFF2-40B4-BE49-F238E27FC236}">
                  <a16:creationId xmlns:a16="http://schemas.microsoft.com/office/drawing/2014/main" id="{BE93A477-B585-4740-947D-8F083F5AE68F}"/>
                </a:ext>
              </a:extLst>
            </p:cNvPr>
            <p:cNvSpPr/>
            <p:nvPr/>
          </p:nvSpPr>
          <p:spPr>
            <a:xfrm>
              <a:off x="4233503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object 16">
              <a:extLst>
                <a:ext uri="{FF2B5EF4-FFF2-40B4-BE49-F238E27FC236}">
                  <a16:creationId xmlns:a16="http://schemas.microsoft.com/office/drawing/2014/main" id="{9FA974C0-16C1-E449-AE41-559B72EC14B0}"/>
                </a:ext>
              </a:extLst>
            </p:cNvPr>
            <p:cNvSpPr/>
            <p:nvPr/>
          </p:nvSpPr>
          <p:spPr>
            <a:xfrm>
              <a:off x="4808585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object 17">
              <a:extLst>
                <a:ext uri="{FF2B5EF4-FFF2-40B4-BE49-F238E27FC236}">
                  <a16:creationId xmlns:a16="http://schemas.microsoft.com/office/drawing/2014/main" id="{655505A5-5AAA-324E-95AA-8B72CF397652}"/>
                </a:ext>
              </a:extLst>
            </p:cNvPr>
            <p:cNvSpPr/>
            <p:nvPr/>
          </p:nvSpPr>
          <p:spPr>
            <a:xfrm>
              <a:off x="5383251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object 23">
              <a:extLst>
                <a:ext uri="{FF2B5EF4-FFF2-40B4-BE49-F238E27FC236}">
                  <a16:creationId xmlns:a16="http://schemas.microsoft.com/office/drawing/2014/main" id="{C49B5FD9-4357-C64D-9A49-EA6E7C0D015E}"/>
                </a:ext>
              </a:extLst>
            </p:cNvPr>
            <p:cNvSpPr txBox="1"/>
            <p:nvPr/>
          </p:nvSpPr>
          <p:spPr>
            <a:xfrm>
              <a:off x="1908310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9" name="object 24">
              <a:extLst>
                <a:ext uri="{FF2B5EF4-FFF2-40B4-BE49-F238E27FC236}">
                  <a16:creationId xmlns:a16="http://schemas.microsoft.com/office/drawing/2014/main" id="{58D95FA5-4CEE-794A-8EB6-EA2F845431F7}"/>
                </a:ext>
              </a:extLst>
            </p:cNvPr>
            <p:cNvSpPr txBox="1"/>
            <p:nvPr/>
          </p:nvSpPr>
          <p:spPr>
            <a:xfrm>
              <a:off x="2483489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object 25">
              <a:extLst>
                <a:ext uri="{FF2B5EF4-FFF2-40B4-BE49-F238E27FC236}">
                  <a16:creationId xmlns:a16="http://schemas.microsoft.com/office/drawing/2014/main" id="{A4222131-BA5F-5F4A-8704-07FE310B10D7}"/>
                </a:ext>
              </a:extLst>
            </p:cNvPr>
            <p:cNvSpPr txBox="1"/>
            <p:nvPr/>
          </p:nvSpPr>
          <p:spPr>
            <a:xfrm>
              <a:off x="3058669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object 26">
              <a:extLst>
                <a:ext uri="{FF2B5EF4-FFF2-40B4-BE49-F238E27FC236}">
                  <a16:creationId xmlns:a16="http://schemas.microsoft.com/office/drawing/2014/main" id="{1024F8F6-1A79-3F4B-837D-287BE62C0706}"/>
                </a:ext>
              </a:extLst>
            </p:cNvPr>
            <p:cNvSpPr txBox="1"/>
            <p:nvPr/>
          </p:nvSpPr>
          <p:spPr>
            <a:xfrm>
              <a:off x="4209028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object 27">
              <a:extLst>
                <a:ext uri="{FF2B5EF4-FFF2-40B4-BE49-F238E27FC236}">
                  <a16:creationId xmlns:a16="http://schemas.microsoft.com/office/drawing/2014/main" id="{4F4EC29E-B7F8-DF4A-9C1D-C188395A3345}"/>
                </a:ext>
              </a:extLst>
            </p:cNvPr>
            <p:cNvSpPr txBox="1"/>
            <p:nvPr/>
          </p:nvSpPr>
          <p:spPr>
            <a:xfrm>
              <a:off x="4765480" y="3118453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object 28">
              <a:extLst>
                <a:ext uri="{FF2B5EF4-FFF2-40B4-BE49-F238E27FC236}">
                  <a16:creationId xmlns:a16="http://schemas.microsoft.com/office/drawing/2014/main" id="{11E1045B-B6C1-0B41-B1A7-C52CFCF93081}"/>
                </a:ext>
              </a:extLst>
            </p:cNvPr>
            <p:cNvSpPr txBox="1"/>
            <p:nvPr/>
          </p:nvSpPr>
          <p:spPr>
            <a:xfrm>
              <a:off x="5340659" y="3118453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object 30">
              <a:extLst>
                <a:ext uri="{FF2B5EF4-FFF2-40B4-BE49-F238E27FC236}">
                  <a16:creationId xmlns:a16="http://schemas.microsoft.com/office/drawing/2014/main" id="{0A326C27-2BB7-B043-9738-A73FAEBA43AB}"/>
                </a:ext>
              </a:extLst>
            </p:cNvPr>
            <p:cNvSpPr txBox="1"/>
            <p:nvPr/>
          </p:nvSpPr>
          <p:spPr>
            <a:xfrm>
              <a:off x="3622510" y="3101854"/>
              <a:ext cx="70533" cy="194284"/>
            </a:xfrm>
            <a:prstGeom prst="rect">
              <a:avLst/>
            </a:prstGeom>
          </p:spPr>
          <p:txBody>
            <a:bodyPr vert="horz" wrap="none" lIns="0" tIns="40005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30" name="object 19">
            <a:extLst>
              <a:ext uri="{FF2B5EF4-FFF2-40B4-BE49-F238E27FC236}">
                <a16:creationId xmlns:a16="http://schemas.microsoft.com/office/drawing/2014/main" id="{ACC0A358-8B73-9A4E-AAEA-43E9871A1F22}"/>
              </a:ext>
            </a:extLst>
          </p:cNvPr>
          <p:cNvSpPr txBox="1"/>
          <p:nvPr/>
        </p:nvSpPr>
        <p:spPr>
          <a:xfrm>
            <a:off x="1662062" y="5583433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60" name="object 19">
            <a:extLst>
              <a:ext uri="{FF2B5EF4-FFF2-40B4-BE49-F238E27FC236}">
                <a16:creationId xmlns:a16="http://schemas.microsoft.com/office/drawing/2014/main" id="{EE17692A-B77F-3B4C-A33D-7426B121F705}"/>
              </a:ext>
            </a:extLst>
          </p:cNvPr>
          <p:cNvSpPr txBox="1"/>
          <p:nvPr/>
        </p:nvSpPr>
        <p:spPr>
          <a:xfrm>
            <a:off x="6410846" y="5583433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51" name="object 6">
            <a:extLst>
              <a:ext uri="{FF2B5EF4-FFF2-40B4-BE49-F238E27FC236}">
                <a16:creationId xmlns:a16="http://schemas.microsoft.com/office/drawing/2014/main" id="{74EA2351-9AAC-2A44-8725-167D0345636C}"/>
              </a:ext>
            </a:extLst>
          </p:cNvPr>
          <p:cNvSpPr/>
          <p:nvPr/>
        </p:nvSpPr>
        <p:spPr>
          <a:xfrm>
            <a:off x="6655344" y="5676819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object 11">
            <a:extLst>
              <a:ext uri="{FF2B5EF4-FFF2-40B4-BE49-F238E27FC236}">
                <a16:creationId xmlns:a16="http://schemas.microsoft.com/office/drawing/2014/main" id="{9A92B5AD-1EA2-DF46-8353-FAB28215FF45}"/>
              </a:ext>
            </a:extLst>
          </p:cNvPr>
          <p:cNvSpPr/>
          <p:nvPr/>
        </p:nvSpPr>
        <p:spPr>
          <a:xfrm>
            <a:off x="6680957" y="5676819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object 7">
            <a:extLst>
              <a:ext uri="{FF2B5EF4-FFF2-40B4-BE49-F238E27FC236}">
                <a16:creationId xmlns:a16="http://schemas.microsoft.com/office/drawing/2014/main" id="{127F2A58-C9B3-4C4D-9535-B4E521A84C46}"/>
              </a:ext>
            </a:extLst>
          </p:cNvPr>
          <p:cNvSpPr/>
          <p:nvPr/>
        </p:nvSpPr>
        <p:spPr>
          <a:xfrm>
            <a:off x="6655344" y="5313733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object 8">
            <a:extLst>
              <a:ext uri="{FF2B5EF4-FFF2-40B4-BE49-F238E27FC236}">
                <a16:creationId xmlns:a16="http://schemas.microsoft.com/office/drawing/2014/main" id="{318F6AE5-51E4-C54D-AB78-5E376DC88AF2}"/>
              </a:ext>
            </a:extLst>
          </p:cNvPr>
          <p:cNvSpPr/>
          <p:nvPr/>
        </p:nvSpPr>
        <p:spPr>
          <a:xfrm>
            <a:off x="6655344" y="4587561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object 9">
            <a:extLst>
              <a:ext uri="{FF2B5EF4-FFF2-40B4-BE49-F238E27FC236}">
                <a16:creationId xmlns:a16="http://schemas.microsoft.com/office/drawing/2014/main" id="{52244447-975B-5247-8193-BCF0871B7164}"/>
              </a:ext>
            </a:extLst>
          </p:cNvPr>
          <p:cNvSpPr/>
          <p:nvPr/>
        </p:nvSpPr>
        <p:spPr>
          <a:xfrm>
            <a:off x="6655344" y="3870914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D4B55962-8008-3042-9520-C8346327EF72}"/>
              </a:ext>
            </a:extLst>
          </p:cNvPr>
          <p:cNvSpPr txBox="1"/>
          <p:nvPr/>
        </p:nvSpPr>
        <p:spPr>
          <a:xfrm>
            <a:off x="6420783" y="5222413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3" name="object 21">
            <a:extLst>
              <a:ext uri="{FF2B5EF4-FFF2-40B4-BE49-F238E27FC236}">
                <a16:creationId xmlns:a16="http://schemas.microsoft.com/office/drawing/2014/main" id="{8D17DCFC-F9D7-4443-9934-FAC7B523CBEE}"/>
              </a:ext>
            </a:extLst>
          </p:cNvPr>
          <p:cNvSpPr txBox="1"/>
          <p:nvPr/>
        </p:nvSpPr>
        <p:spPr>
          <a:xfrm>
            <a:off x="6420783" y="4500377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4" name="object 22">
            <a:extLst>
              <a:ext uri="{FF2B5EF4-FFF2-40B4-BE49-F238E27FC236}">
                <a16:creationId xmlns:a16="http://schemas.microsoft.com/office/drawing/2014/main" id="{1BB1FA59-2E5B-524F-80BD-F89A571F433E}"/>
              </a:ext>
            </a:extLst>
          </p:cNvPr>
          <p:cNvSpPr txBox="1"/>
          <p:nvPr/>
        </p:nvSpPr>
        <p:spPr>
          <a:xfrm>
            <a:off x="6420783" y="3778341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5" name="object 29">
            <a:extLst>
              <a:ext uri="{FF2B5EF4-FFF2-40B4-BE49-F238E27FC236}">
                <a16:creationId xmlns:a16="http://schemas.microsoft.com/office/drawing/2014/main" id="{CF2BDBF6-5820-D041-9504-AC7737E7DA29}"/>
              </a:ext>
            </a:extLst>
          </p:cNvPr>
          <p:cNvSpPr txBox="1"/>
          <p:nvPr/>
        </p:nvSpPr>
        <p:spPr>
          <a:xfrm>
            <a:off x="6076022" y="4007611"/>
            <a:ext cx="211917" cy="1561325"/>
          </a:xfrm>
          <a:prstGeom prst="rect">
            <a:avLst/>
          </a:prstGeom>
        </p:spPr>
        <p:txBody>
          <a:bodyPr vert="vert270" wrap="non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185" name="object 8">
            <a:extLst>
              <a:ext uri="{FF2B5EF4-FFF2-40B4-BE49-F238E27FC236}">
                <a16:creationId xmlns:a16="http://schemas.microsoft.com/office/drawing/2014/main" id="{9A561D3F-033A-FC4B-8279-B1857A46BE36}"/>
              </a:ext>
            </a:extLst>
          </p:cNvPr>
          <p:cNvSpPr/>
          <p:nvPr/>
        </p:nvSpPr>
        <p:spPr>
          <a:xfrm>
            <a:off x="6655344" y="4224475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object 21">
            <a:extLst>
              <a:ext uri="{FF2B5EF4-FFF2-40B4-BE49-F238E27FC236}">
                <a16:creationId xmlns:a16="http://schemas.microsoft.com/office/drawing/2014/main" id="{B417C982-9689-194E-84D8-FFEA84738BBE}"/>
              </a:ext>
            </a:extLst>
          </p:cNvPr>
          <p:cNvSpPr txBox="1"/>
          <p:nvPr/>
        </p:nvSpPr>
        <p:spPr>
          <a:xfrm>
            <a:off x="6420783" y="4139359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87" name="object 8">
            <a:extLst>
              <a:ext uri="{FF2B5EF4-FFF2-40B4-BE49-F238E27FC236}">
                <a16:creationId xmlns:a16="http://schemas.microsoft.com/office/drawing/2014/main" id="{76B21582-9AF6-AE41-8336-6B77FD4EF11A}"/>
              </a:ext>
            </a:extLst>
          </p:cNvPr>
          <p:cNvSpPr/>
          <p:nvPr/>
        </p:nvSpPr>
        <p:spPr>
          <a:xfrm>
            <a:off x="6655344" y="4950647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object 21">
            <a:extLst>
              <a:ext uri="{FF2B5EF4-FFF2-40B4-BE49-F238E27FC236}">
                <a16:creationId xmlns:a16="http://schemas.microsoft.com/office/drawing/2014/main" id="{9872B375-A5D7-2040-940F-7A22B45D5327}"/>
              </a:ext>
            </a:extLst>
          </p:cNvPr>
          <p:cNvSpPr txBox="1"/>
          <p:nvPr/>
        </p:nvSpPr>
        <p:spPr>
          <a:xfrm>
            <a:off x="6420783" y="4861395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E148E6-0EF5-6E4C-906A-6E85B2657DFC}"/>
              </a:ext>
            </a:extLst>
          </p:cNvPr>
          <p:cNvGrpSpPr/>
          <p:nvPr/>
        </p:nvGrpSpPr>
        <p:grpSpPr>
          <a:xfrm>
            <a:off x="1935045" y="1966664"/>
            <a:ext cx="3952622" cy="1074454"/>
            <a:chOff x="1935045" y="2073599"/>
            <a:chExt cx="3952622" cy="967518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3E12297-3967-6643-A4E3-4EE36B33562C}"/>
                </a:ext>
              </a:extLst>
            </p:cNvPr>
            <p:cNvSpPr txBox="1"/>
            <p:nvPr/>
          </p:nvSpPr>
          <p:spPr>
            <a:xfrm>
              <a:off x="5382400" y="2367326"/>
              <a:ext cx="505267" cy="235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7.5%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9B96A6F4-C893-6346-8163-D2D72C1BA64A}"/>
                </a:ext>
              </a:extLst>
            </p:cNvPr>
            <p:cNvSpPr txBox="1"/>
            <p:nvPr/>
          </p:nvSpPr>
          <p:spPr>
            <a:xfrm>
              <a:off x="5382400" y="2219920"/>
              <a:ext cx="505267" cy="235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8.8%</a:t>
              </a:r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9A48BB5D-77EF-1E47-9868-8AFD3A5270C5}"/>
                </a:ext>
              </a:extLst>
            </p:cNvPr>
            <p:cNvSpPr/>
            <p:nvPr/>
          </p:nvSpPr>
          <p:spPr>
            <a:xfrm>
              <a:off x="2223917" y="2469683"/>
              <a:ext cx="3133910" cy="571434"/>
            </a:xfrm>
            <a:custGeom>
              <a:avLst/>
              <a:gdLst>
                <a:gd name="connsiteX0" fmla="*/ 7757558 w 7742414"/>
                <a:gd name="connsiteY0" fmla="*/ 0 h 789831"/>
                <a:gd name="connsiteX1" fmla="*/ 7597804 w 7742414"/>
                <a:gd name="connsiteY1" fmla="*/ 0 h 789831"/>
                <a:gd name="connsiteX2" fmla="*/ 7597804 w 7742414"/>
                <a:gd name="connsiteY2" fmla="*/ 18145 h 789831"/>
                <a:gd name="connsiteX3" fmla="*/ 7288961 w 7742414"/>
                <a:gd name="connsiteY3" fmla="*/ 18145 h 789831"/>
                <a:gd name="connsiteX4" fmla="*/ 7288961 w 7742414"/>
                <a:gd name="connsiteY4" fmla="*/ 36290 h 789831"/>
                <a:gd name="connsiteX5" fmla="*/ 7161627 w 7742414"/>
                <a:gd name="connsiteY5" fmla="*/ 36290 h 789831"/>
                <a:gd name="connsiteX6" fmla="*/ 7161627 w 7742414"/>
                <a:gd name="connsiteY6" fmla="*/ 51019 h 789831"/>
                <a:gd name="connsiteX7" fmla="*/ 7009124 w 7742414"/>
                <a:gd name="connsiteY7" fmla="*/ 51019 h 789831"/>
                <a:gd name="connsiteX8" fmla="*/ 7009124 w 7742414"/>
                <a:gd name="connsiteY8" fmla="*/ 76422 h 789831"/>
                <a:gd name="connsiteX9" fmla="*/ 6936393 w 7742414"/>
                <a:gd name="connsiteY9" fmla="*/ 76422 h 789831"/>
                <a:gd name="connsiteX10" fmla="*/ 6936393 w 7742414"/>
                <a:gd name="connsiteY10" fmla="*/ 98195 h 789831"/>
                <a:gd name="connsiteX11" fmla="*/ 6584038 w 7742414"/>
                <a:gd name="connsiteY11" fmla="*/ 98195 h 789831"/>
                <a:gd name="connsiteX12" fmla="*/ 6584038 w 7742414"/>
                <a:gd name="connsiteY12" fmla="*/ 123598 h 789831"/>
                <a:gd name="connsiteX13" fmla="*/ 6235097 w 7742414"/>
                <a:gd name="connsiteY13" fmla="*/ 123598 h 789831"/>
                <a:gd name="connsiteX14" fmla="*/ 6235097 w 7742414"/>
                <a:gd name="connsiteY14" fmla="*/ 141743 h 789831"/>
                <a:gd name="connsiteX15" fmla="*/ 6064465 w 7742414"/>
                <a:gd name="connsiteY15" fmla="*/ 141743 h 789831"/>
                <a:gd name="connsiteX16" fmla="*/ 6064465 w 7742414"/>
                <a:gd name="connsiteY16" fmla="*/ 174617 h 789831"/>
                <a:gd name="connsiteX17" fmla="*/ 5882742 w 7742414"/>
                <a:gd name="connsiteY17" fmla="*/ 174617 h 789831"/>
                <a:gd name="connsiteX18" fmla="*/ 5871865 w 7742414"/>
                <a:gd name="connsiteY18" fmla="*/ 185504 h 789831"/>
                <a:gd name="connsiteX19" fmla="*/ 5755621 w 7742414"/>
                <a:gd name="connsiteY19" fmla="*/ 185504 h 789831"/>
                <a:gd name="connsiteX20" fmla="*/ 5755621 w 7742414"/>
                <a:gd name="connsiteY20" fmla="*/ 207277 h 789831"/>
                <a:gd name="connsiteX21" fmla="*/ 5522922 w 7742414"/>
                <a:gd name="connsiteY21" fmla="*/ 207277 h 789831"/>
                <a:gd name="connsiteX22" fmla="*/ 5522922 w 7742414"/>
                <a:gd name="connsiteY22" fmla="*/ 225422 h 789831"/>
                <a:gd name="connsiteX23" fmla="*/ 5126843 w 7742414"/>
                <a:gd name="connsiteY23" fmla="*/ 225422 h 789831"/>
                <a:gd name="connsiteX24" fmla="*/ 5126843 w 7742414"/>
                <a:gd name="connsiteY24" fmla="*/ 250825 h 789831"/>
                <a:gd name="connsiteX25" fmla="*/ 5010601 w 7742414"/>
                <a:gd name="connsiteY25" fmla="*/ 250825 h 789831"/>
                <a:gd name="connsiteX26" fmla="*/ 5010601 w 7742414"/>
                <a:gd name="connsiteY26" fmla="*/ 287328 h 789831"/>
                <a:gd name="connsiteX27" fmla="*/ 4887106 w 7742414"/>
                <a:gd name="connsiteY27" fmla="*/ 287328 h 789831"/>
                <a:gd name="connsiteX28" fmla="*/ 4887106 w 7742414"/>
                <a:gd name="connsiteY28" fmla="*/ 312731 h 789831"/>
                <a:gd name="connsiteX29" fmla="*/ 4334899 w 7742414"/>
                <a:gd name="connsiteY29" fmla="*/ 312731 h 789831"/>
                <a:gd name="connsiteX30" fmla="*/ 4334899 w 7742414"/>
                <a:gd name="connsiteY30" fmla="*/ 341762 h 789831"/>
                <a:gd name="connsiteX31" fmla="*/ 3829829 w 7742414"/>
                <a:gd name="connsiteY31" fmla="*/ 341762 h 789831"/>
                <a:gd name="connsiteX32" fmla="*/ 3829829 w 7742414"/>
                <a:gd name="connsiteY32" fmla="*/ 363750 h 789831"/>
                <a:gd name="connsiteX33" fmla="*/ 3742593 w 7742414"/>
                <a:gd name="connsiteY33" fmla="*/ 363750 h 789831"/>
                <a:gd name="connsiteX34" fmla="*/ 3742593 w 7742414"/>
                <a:gd name="connsiteY34" fmla="*/ 381894 h 789831"/>
                <a:gd name="connsiteX35" fmla="*/ 3546367 w 7742414"/>
                <a:gd name="connsiteY35" fmla="*/ 381894 h 789831"/>
                <a:gd name="connsiteX36" fmla="*/ 3546367 w 7742414"/>
                <a:gd name="connsiteY36" fmla="*/ 400039 h 789831"/>
                <a:gd name="connsiteX37" fmla="*/ 3510108 w 7742414"/>
                <a:gd name="connsiteY37" fmla="*/ 400039 h 789831"/>
                <a:gd name="connsiteX38" fmla="*/ 3510108 w 7742414"/>
                <a:gd name="connsiteY38" fmla="*/ 418184 h 789831"/>
                <a:gd name="connsiteX39" fmla="*/ 3477261 w 7742414"/>
                <a:gd name="connsiteY39" fmla="*/ 418184 h 789831"/>
                <a:gd name="connsiteX40" fmla="*/ 3477261 w 7742414"/>
                <a:gd name="connsiteY40" fmla="*/ 432700 h 789831"/>
                <a:gd name="connsiteX41" fmla="*/ 3182922 w 7742414"/>
                <a:gd name="connsiteY41" fmla="*/ 432700 h 789831"/>
                <a:gd name="connsiteX42" fmla="*/ 3182922 w 7742414"/>
                <a:gd name="connsiteY42" fmla="*/ 458316 h 789831"/>
                <a:gd name="connsiteX43" fmla="*/ 3088434 w 7742414"/>
                <a:gd name="connsiteY43" fmla="*/ 458316 h 789831"/>
                <a:gd name="connsiteX44" fmla="*/ 3088434 w 7742414"/>
                <a:gd name="connsiteY44" fmla="*/ 480090 h 789831"/>
                <a:gd name="connsiteX45" fmla="*/ 3034046 w 7742414"/>
                <a:gd name="connsiteY45" fmla="*/ 480090 h 789831"/>
                <a:gd name="connsiteX46" fmla="*/ 3034046 w 7742414"/>
                <a:gd name="connsiteY46" fmla="*/ 501863 h 789831"/>
                <a:gd name="connsiteX47" fmla="*/ 2834193 w 7742414"/>
                <a:gd name="connsiteY47" fmla="*/ 501863 h 789831"/>
                <a:gd name="connsiteX48" fmla="*/ 2834193 w 7742414"/>
                <a:gd name="connsiteY48" fmla="*/ 516379 h 789831"/>
                <a:gd name="connsiteX49" fmla="*/ 2612585 w 7742414"/>
                <a:gd name="connsiteY49" fmla="*/ 516379 h 789831"/>
                <a:gd name="connsiteX50" fmla="*/ 2612585 w 7742414"/>
                <a:gd name="connsiteY50" fmla="*/ 534524 h 789831"/>
                <a:gd name="connsiteX51" fmla="*/ 2514472 w 7742414"/>
                <a:gd name="connsiteY51" fmla="*/ 534524 h 789831"/>
                <a:gd name="connsiteX52" fmla="*/ 2514472 w 7742414"/>
                <a:gd name="connsiteY52" fmla="*/ 549040 h 789831"/>
                <a:gd name="connsiteX53" fmla="*/ 2412733 w 7742414"/>
                <a:gd name="connsiteY53" fmla="*/ 549040 h 789831"/>
                <a:gd name="connsiteX54" fmla="*/ 2412733 w 7742414"/>
                <a:gd name="connsiteY54" fmla="*/ 589172 h 789831"/>
                <a:gd name="connsiteX55" fmla="*/ 2347253 w 7742414"/>
                <a:gd name="connsiteY55" fmla="*/ 589172 h 789831"/>
                <a:gd name="connsiteX56" fmla="*/ 2347253 w 7742414"/>
                <a:gd name="connsiteY56" fmla="*/ 610946 h 789831"/>
                <a:gd name="connsiteX57" fmla="*/ 2274521 w 7742414"/>
                <a:gd name="connsiteY57" fmla="*/ 610946 h 789831"/>
                <a:gd name="connsiteX58" fmla="*/ 2274521 w 7742414"/>
                <a:gd name="connsiteY58" fmla="*/ 625461 h 789831"/>
                <a:gd name="connsiteX59" fmla="*/ 2023906 w 7742414"/>
                <a:gd name="connsiteY59" fmla="*/ 625461 h 789831"/>
                <a:gd name="connsiteX60" fmla="*/ 2023906 w 7742414"/>
                <a:gd name="connsiteY60" fmla="*/ 650864 h 789831"/>
                <a:gd name="connsiteX61" fmla="*/ 1929418 w 7742414"/>
                <a:gd name="connsiteY61" fmla="*/ 650864 h 789831"/>
                <a:gd name="connsiteX62" fmla="*/ 1929418 w 7742414"/>
                <a:gd name="connsiteY62" fmla="*/ 672851 h 789831"/>
                <a:gd name="connsiteX63" fmla="*/ 1671338 w 7742414"/>
                <a:gd name="connsiteY63" fmla="*/ 672851 h 789831"/>
                <a:gd name="connsiteX64" fmla="*/ 1671338 w 7742414"/>
                <a:gd name="connsiteY64" fmla="*/ 698254 h 789831"/>
                <a:gd name="connsiteX65" fmla="*/ 1522462 w 7742414"/>
                <a:gd name="connsiteY65" fmla="*/ 698254 h 789831"/>
                <a:gd name="connsiteX66" fmla="*/ 1522462 w 7742414"/>
                <a:gd name="connsiteY66" fmla="*/ 712770 h 789831"/>
                <a:gd name="connsiteX67" fmla="*/ 537703 w 7742414"/>
                <a:gd name="connsiteY67" fmla="*/ 712770 h 789831"/>
                <a:gd name="connsiteX68" fmla="*/ 537703 w 7742414"/>
                <a:gd name="connsiteY68" fmla="*/ 730915 h 789831"/>
                <a:gd name="connsiteX69" fmla="*/ 232486 w 7742414"/>
                <a:gd name="connsiteY69" fmla="*/ 730915 h 789831"/>
                <a:gd name="connsiteX70" fmla="*/ 232486 w 7742414"/>
                <a:gd name="connsiteY70" fmla="*/ 756317 h 789831"/>
                <a:gd name="connsiteX71" fmla="*/ 156128 w 7742414"/>
                <a:gd name="connsiteY71" fmla="*/ 756317 h 789831"/>
                <a:gd name="connsiteX72" fmla="*/ 156128 w 7742414"/>
                <a:gd name="connsiteY72" fmla="*/ 781933 h 789831"/>
                <a:gd name="connsiteX73" fmla="*/ 43511 w 7742414"/>
                <a:gd name="connsiteY73" fmla="*/ 781933 h 789831"/>
                <a:gd name="connsiteX74" fmla="*/ 43511 w 7742414"/>
                <a:gd name="connsiteY74" fmla="*/ 800078 h 789831"/>
                <a:gd name="connsiteX75" fmla="*/ 0 w 7742414"/>
                <a:gd name="connsiteY75" fmla="*/ 800078 h 78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742414" h="789831">
                  <a:moveTo>
                    <a:pt x="7757558" y="0"/>
                  </a:moveTo>
                  <a:lnTo>
                    <a:pt x="7597804" y="0"/>
                  </a:lnTo>
                  <a:lnTo>
                    <a:pt x="7597804" y="18145"/>
                  </a:lnTo>
                  <a:lnTo>
                    <a:pt x="7288961" y="18145"/>
                  </a:lnTo>
                  <a:lnTo>
                    <a:pt x="7288961" y="36290"/>
                  </a:lnTo>
                  <a:lnTo>
                    <a:pt x="7161627" y="36290"/>
                  </a:lnTo>
                  <a:lnTo>
                    <a:pt x="7161627" y="51019"/>
                  </a:lnTo>
                  <a:lnTo>
                    <a:pt x="7009124" y="51019"/>
                  </a:lnTo>
                  <a:lnTo>
                    <a:pt x="7009124" y="76422"/>
                  </a:lnTo>
                  <a:lnTo>
                    <a:pt x="6936393" y="76422"/>
                  </a:lnTo>
                  <a:lnTo>
                    <a:pt x="6936393" y="98195"/>
                  </a:lnTo>
                  <a:lnTo>
                    <a:pt x="6584038" y="98195"/>
                  </a:lnTo>
                  <a:lnTo>
                    <a:pt x="6584038" y="123598"/>
                  </a:lnTo>
                  <a:lnTo>
                    <a:pt x="6235097" y="123598"/>
                  </a:lnTo>
                  <a:lnTo>
                    <a:pt x="6235097" y="141743"/>
                  </a:lnTo>
                  <a:lnTo>
                    <a:pt x="6064465" y="141743"/>
                  </a:lnTo>
                  <a:lnTo>
                    <a:pt x="6064465" y="174617"/>
                  </a:lnTo>
                  <a:lnTo>
                    <a:pt x="5882742" y="174617"/>
                  </a:lnTo>
                  <a:lnTo>
                    <a:pt x="5871865" y="185504"/>
                  </a:lnTo>
                  <a:lnTo>
                    <a:pt x="5755621" y="185504"/>
                  </a:lnTo>
                  <a:lnTo>
                    <a:pt x="5755621" y="207277"/>
                  </a:lnTo>
                  <a:lnTo>
                    <a:pt x="5522922" y="207277"/>
                  </a:lnTo>
                  <a:lnTo>
                    <a:pt x="5522922" y="225422"/>
                  </a:lnTo>
                  <a:lnTo>
                    <a:pt x="5126843" y="225422"/>
                  </a:lnTo>
                  <a:lnTo>
                    <a:pt x="5126843" y="250825"/>
                  </a:lnTo>
                  <a:lnTo>
                    <a:pt x="5010601" y="250825"/>
                  </a:lnTo>
                  <a:lnTo>
                    <a:pt x="5010601" y="287328"/>
                  </a:lnTo>
                  <a:lnTo>
                    <a:pt x="4887106" y="287328"/>
                  </a:lnTo>
                  <a:lnTo>
                    <a:pt x="4887106" y="312731"/>
                  </a:lnTo>
                  <a:lnTo>
                    <a:pt x="4334899" y="312731"/>
                  </a:lnTo>
                  <a:lnTo>
                    <a:pt x="4334899" y="341762"/>
                  </a:lnTo>
                  <a:lnTo>
                    <a:pt x="3829829" y="341762"/>
                  </a:lnTo>
                  <a:lnTo>
                    <a:pt x="3829829" y="363750"/>
                  </a:lnTo>
                  <a:lnTo>
                    <a:pt x="3742593" y="363750"/>
                  </a:lnTo>
                  <a:lnTo>
                    <a:pt x="3742593" y="381894"/>
                  </a:lnTo>
                  <a:lnTo>
                    <a:pt x="3546367" y="381894"/>
                  </a:lnTo>
                  <a:lnTo>
                    <a:pt x="3546367" y="400039"/>
                  </a:lnTo>
                  <a:lnTo>
                    <a:pt x="3510108" y="400039"/>
                  </a:lnTo>
                  <a:lnTo>
                    <a:pt x="3510108" y="418184"/>
                  </a:lnTo>
                  <a:lnTo>
                    <a:pt x="3477261" y="418184"/>
                  </a:lnTo>
                  <a:lnTo>
                    <a:pt x="3477261" y="432700"/>
                  </a:lnTo>
                  <a:lnTo>
                    <a:pt x="3182922" y="432700"/>
                  </a:lnTo>
                  <a:lnTo>
                    <a:pt x="3182922" y="458316"/>
                  </a:lnTo>
                  <a:lnTo>
                    <a:pt x="3088434" y="458316"/>
                  </a:lnTo>
                  <a:lnTo>
                    <a:pt x="3088434" y="480090"/>
                  </a:lnTo>
                  <a:lnTo>
                    <a:pt x="3034046" y="480090"/>
                  </a:lnTo>
                  <a:lnTo>
                    <a:pt x="3034046" y="501863"/>
                  </a:lnTo>
                  <a:lnTo>
                    <a:pt x="2834193" y="501863"/>
                  </a:lnTo>
                  <a:lnTo>
                    <a:pt x="2834193" y="516379"/>
                  </a:lnTo>
                  <a:lnTo>
                    <a:pt x="2612585" y="516379"/>
                  </a:lnTo>
                  <a:lnTo>
                    <a:pt x="2612585" y="534524"/>
                  </a:lnTo>
                  <a:lnTo>
                    <a:pt x="2514472" y="534524"/>
                  </a:lnTo>
                  <a:lnTo>
                    <a:pt x="2514472" y="549040"/>
                  </a:lnTo>
                  <a:lnTo>
                    <a:pt x="2412733" y="549040"/>
                  </a:lnTo>
                  <a:lnTo>
                    <a:pt x="2412733" y="589172"/>
                  </a:lnTo>
                  <a:lnTo>
                    <a:pt x="2347253" y="589172"/>
                  </a:lnTo>
                  <a:lnTo>
                    <a:pt x="2347253" y="610946"/>
                  </a:lnTo>
                  <a:lnTo>
                    <a:pt x="2274521" y="610946"/>
                  </a:lnTo>
                  <a:lnTo>
                    <a:pt x="2274521" y="625461"/>
                  </a:lnTo>
                  <a:lnTo>
                    <a:pt x="2023906" y="625461"/>
                  </a:lnTo>
                  <a:lnTo>
                    <a:pt x="2023906" y="650864"/>
                  </a:lnTo>
                  <a:lnTo>
                    <a:pt x="1929418" y="650864"/>
                  </a:lnTo>
                  <a:lnTo>
                    <a:pt x="1929418" y="672851"/>
                  </a:lnTo>
                  <a:lnTo>
                    <a:pt x="1671338" y="672851"/>
                  </a:lnTo>
                  <a:lnTo>
                    <a:pt x="1671338" y="698254"/>
                  </a:lnTo>
                  <a:lnTo>
                    <a:pt x="1522462" y="698254"/>
                  </a:lnTo>
                  <a:lnTo>
                    <a:pt x="1522462" y="712770"/>
                  </a:lnTo>
                  <a:lnTo>
                    <a:pt x="537703" y="712770"/>
                  </a:lnTo>
                  <a:lnTo>
                    <a:pt x="537703" y="730915"/>
                  </a:lnTo>
                  <a:lnTo>
                    <a:pt x="232486" y="730915"/>
                  </a:lnTo>
                  <a:lnTo>
                    <a:pt x="232486" y="756317"/>
                  </a:lnTo>
                  <a:lnTo>
                    <a:pt x="156128" y="756317"/>
                  </a:lnTo>
                  <a:lnTo>
                    <a:pt x="156128" y="781933"/>
                  </a:lnTo>
                  <a:lnTo>
                    <a:pt x="43511" y="781933"/>
                  </a:lnTo>
                  <a:lnTo>
                    <a:pt x="43511" y="800078"/>
                  </a:lnTo>
                  <a:lnTo>
                    <a:pt x="0" y="800078"/>
                  </a:lnTo>
                </a:path>
              </a:pathLst>
            </a:custGeom>
            <a:noFill/>
            <a:ln w="19050" cap="rnd">
              <a:solidFill>
                <a:srgbClr val="002060"/>
              </a:solidFill>
              <a:prstDash val="solid"/>
              <a:round/>
            </a:ln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8BB5970-D100-EF41-B032-0636CA92D61C}"/>
                </a:ext>
              </a:extLst>
            </p:cNvPr>
            <p:cNvSpPr/>
            <p:nvPr/>
          </p:nvSpPr>
          <p:spPr>
            <a:xfrm>
              <a:off x="2223313" y="2372386"/>
              <a:ext cx="3133910" cy="664100"/>
            </a:xfrm>
            <a:custGeom>
              <a:avLst/>
              <a:gdLst>
                <a:gd name="connsiteX0" fmla="*/ 7751799 w 7742414"/>
                <a:gd name="connsiteY0" fmla="*/ 0 h 917912"/>
                <a:gd name="connsiteX1" fmla="*/ 7671815 w 7742414"/>
                <a:gd name="connsiteY1" fmla="*/ 0 h 917912"/>
                <a:gd name="connsiteX2" fmla="*/ 7671815 w 7742414"/>
                <a:gd name="connsiteY2" fmla="*/ 21774 h 917912"/>
                <a:gd name="connsiteX3" fmla="*/ 7424826 w 7742414"/>
                <a:gd name="connsiteY3" fmla="*/ 21774 h 917912"/>
                <a:gd name="connsiteX4" fmla="*/ 7424826 w 7742414"/>
                <a:gd name="connsiteY4" fmla="*/ 50805 h 917912"/>
                <a:gd name="connsiteX5" fmla="*/ 6927008 w 7742414"/>
                <a:gd name="connsiteY5" fmla="*/ 50805 h 917912"/>
                <a:gd name="connsiteX6" fmla="*/ 6927008 w 7742414"/>
                <a:gd name="connsiteY6" fmla="*/ 87095 h 917912"/>
                <a:gd name="connsiteX7" fmla="*/ 6567402 w 7742414"/>
                <a:gd name="connsiteY7" fmla="*/ 87095 h 917912"/>
                <a:gd name="connsiteX8" fmla="*/ 6567402 w 7742414"/>
                <a:gd name="connsiteY8" fmla="*/ 109082 h 917912"/>
                <a:gd name="connsiteX9" fmla="*/ 6341955 w 7742414"/>
                <a:gd name="connsiteY9" fmla="*/ 109082 h 917912"/>
                <a:gd name="connsiteX10" fmla="*/ 6341955 w 7742414"/>
                <a:gd name="connsiteY10" fmla="*/ 127227 h 917912"/>
                <a:gd name="connsiteX11" fmla="*/ 5611651 w 7742414"/>
                <a:gd name="connsiteY11" fmla="*/ 127227 h 917912"/>
                <a:gd name="connsiteX12" fmla="*/ 5611651 w 7742414"/>
                <a:gd name="connsiteY12" fmla="*/ 145372 h 917912"/>
                <a:gd name="connsiteX13" fmla="*/ 5099329 w 7742414"/>
                <a:gd name="connsiteY13" fmla="*/ 145372 h 917912"/>
                <a:gd name="connsiteX14" fmla="*/ 5099329 w 7742414"/>
                <a:gd name="connsiteY14" fmla="*/ 167145 h 917912"/>
                <a:gd name="connsiteX15" fmla="*/ 4725006 w 7742414"/>
                <a:gd name="connsiteY15" fmla="*/ 167145 h 917912"/>
                <a:gd name="connsiteX16" fmla="*/ 4725006 w 7742414"/>
                <a:gd name="connsiteY16" fmla="*/ 188919 h 917912"/>
                <a:gd name="connsiteX17" fmla="*/ 4296294 w 7742414"/>
                <a:gd name="connsiteY17" fmla="*/ 188919 h 917912"/>
                <a:gd name="connsiteX18" fmla="*/ 4296294 w 7742414"/>
                <a:gd name="connsiteY18" fmla="*/ 207277 h 917912"/>
                <a:gd name="connsiteX19" fmla="*/ 4205432 w 7742414"/>
                <a:gd name="connsiteY19" fmla="*/ 207277 h 917912"/>
                <a:gd name="connsiteX20" fmla="*/ 4205432 w 7742414"/>
                <a:gd name="connsiteY20" fmla="*/ 229051 h 917912"/>
                <a:gd name="connsiteX21" fmla="*/ 4067434 w 7742414"/>
                <a:gd name="connsiteY21" fmla="*/ 229051 h 917912"/>
                <a:gd name="connsiteX22" fmla="*/ 4067434 w 7742414"/>
                <a:gd name="connsiteY22" fmla="*/ 243567 h 917912"/>
                <a:gd name="connsiteX23" fmla="*/ 3991076 w 7742414"/>
                <a:gd name="connsiteY23" fmla="*/ 243567 h 917912"/>
                <a:gd name="connsiteX24" fmla="*/ 3991076 w 7742414"/>
                <a:gd name="connsiteY24" fmla="*/ 261712 h 917912"/>
                <a:gd name="connsiteX25" fmla="*/ 3780346 w 7742414"/>
                <a:gd name="connsiteY25" fmla="*/ 261712 h 917912"/>
                <a:gd name="connsiteX26" fmla="*/ 3780346 w 7742414"/>
                <a:gd name="connsiteY26" fmla="*/ 298215 h 917912"/>
                <a:gd name="connsiteX27" fmla="*/ 3736835 w 7742414"/>
                <a:gd name="connsiteY27" fmla="*/ 298215 h 917912"/>
                <a:gd name="connsiteX28" fmla="*/ 3736835 w 7742414"/>
                <a:gd name="connsiteY28" fmla="*/ 319989 h 917912"/>
                <a:gd name="connsiteX29" fmla="*/ 3526105 w 7742414"/>
                <a:gd name="connsiteY29" fmla="*/ 319989 h 917912"/>
                <a:gd name="connsiteX30" fmla="*/ 3526105 w 7742414"/>
                <a:gd name="connsiteY30" fmla="*/ 349020 h 917912"/>
                <a:gd name="connsiteX31" fmla="*/ 3424366 w 7742414"/>
                <a:gd name="connsiteY31" fmla="*/ 349020 h 917912"/>
                <a:gd name="connsiteX32" fmla="*/ 3424366 w 7742414"/>
                <a:gd name="connsiteY32" fmla="*/ 370794 h 917912"/>
                <a:gd name="connsiteX33" fmla="*/ 3366138 w 7742414"/>
                <a:gd name="connsiteY33" fmla="*/ 370794 h 917912"/>
                <a:gd name="connsiteX34" fmla="*/ 3366138 w 7742414"/>
                <a:gd name="connsiteY34" fmla="*/ 396410 h 917912"/>
                <a:gd name="connsiteX35" fmla="*/ 3322626 w 7742414"/>
                <a:gd name="connsiteY35" fmla="*/ 396410 h 917912"/>
                <a:gd name="connsiteX36" fmla="*/ 3322626 w 7742414"/>
                <a:gd name="connsiteY36" fmla="*/ 414555 h 917912"/>
                <a:gd name="connsiteX37" fmla="*/ 3035539 w 7742414"/>
                <a:gd name="connsiteY37" fmla="*/ 414555 h 917912"/>
                <a:gd name="connsiteX38" fmla="*/ 3035539 w 7742414"/>
                <a:gd name="connsiteY38" fmla="*/ 436329 h 917912"/>
                <a:gd name="connsiteX39" fmla="*/ 2966433 w 7742414"/>
                <a:gd name="connsiteY39" fmla="*/ 436329 h 917912"/>
                <a:gd name="connsiteX40" fmla="*/ 2966433 w 7742414"/>
                <a:gd name="connsiteY40" fmla="*/ 454473 h 917912"/>
                <a:gd name="connsiteX41" fmla="*/ 2850190 w 7742414"/>
                <a:gd name="connsiteY41" fmla="*/ 454473 h 917912"/>
                <a:gd name="connsiteX42" fmla="*/ 2839312 w 7742414"/>
                <a:gd name="connsiteY42" fmla="*/ 465360 h 917912"/>
                <a:gd name="connsiteX43" fmla="*/ 2799214 w 7742414"/>
                <a:gd name="connsiteY43" fmla="*/ 465360 h 917912"/>
                <a:gd name="connsiteX44" fmla="*/ 2799214 w 7742414"/>
                <a:gd name="connsiteY44" fmla="*/ 498234 h 917912"/>
                <a:gd name="connsiteX45" fmla="*/ 2534094 w 7742414"/>
                <a:gd name="connsiteY45" fmla="*/ 498234 h 917912"/>
                <a:gd name="connsiteX46" fmla="*/ 2534094 w 7742414"/>
                <a:gd name="connsiteY46" fmla="*/ 520008 h 917912"/>
                <a:gd name="connsiteX47" fmla="*/ 2475866 w 7742414"/>
                <a:gd name="connsiteY47" fmla="*/ 520008 h 917912"/>
                <a:gd name="connsiteX48" fmla="*/ 2475866 w 7742414"/>
                <a:gd name="connsiteY48" fmla="*/ 538153 h 917912"/>
                <a:gd name="connsiteX49" fmla="*/ 2283266 w 7742414"/>
                <a:gd name="connsiteY49" fmla="*/ 538153 h 917912"/>
                <a:gd name="connsiteX50" fmla="*/ 2283266 w 7742414"/>
                <a:gd name="connsiteY50" fmla="*/ 552669 h 917912"/>
                <a:gd name="connsiteX51" fmla="*/ 2105382 w 7742414"/>
                <a:gd name="connsiteY51" fmla="*/ 552669 h 917912"/>
                <a:gd name="connsiteX52" fmla="*/ 2105382 w 7742414"/>
                <a:gd name="connsiteY52" fmla="*/ 567185 h 917912"/>
                <a:gd name="connsiteX53" fmla="*/ 2061658 w 7742414"/>
                <a:gd name="connsiteY53" fmla="*/ 567185 h 917912"/>
                <a:gd name="connsiteX54" fmla="*/ 2061658 w 7742414"/>
                <a:gd name="connsiteY54" fmla="*/ 585329 h 917912"/>
                <a:gd name="connsiteX55" fmla="*/ 2010895 w 7742414"/>
                <a:gd name="connsiteY55" fmla="*/ 585329 h 917912"/>
                <a:gd name="connsiteX56" fmla="*/ 2010895 w 7742414"/>
                <a:gd name="connsiteY56" fmla="*/ 618203 h 917912"/>
                <a:gd name="connsiteX57" fmla="*/ 1949041 w 7742414"/>
                <a:gd name="connsiteY57" fmla="*/ 618203 h 917912"/>
                <a:gd name="connsiteX58" fmla="*/ 1949041 w 7742414"/>
                <a:gd name="connsiteY58" fmla="*/ 639977 h 917912"/>
                <a:gd name="connsiteX59" fmla="*/ 1825546 w 7742414"/>
                <a:gd name="connsiteY59" fmla="*/ 639977 h 917912"/>
                <a:gd name="connsiteX60" fmla="*/ 1825546 w 7742414"/>
                <a:gd name="connsiteY60" fmla="*/ 690783 h 917912"/>
                <a:gd name="connsiteX61" fmla="*/ 1651075 w 7742414"/>
                <a:gd name="connsiteY61" fmla="*/ 690783 h 917912"/>
                <a:gd name="connsiteX62" fmla="*/ 1651075 w 7742414"/>
                <a:gd name="connsiteY62" fmla="*/ 716399 h 917912"/>
                <a:gd name="connsiteX63" fmla="*/ 1513077 w 7742414"/>
                <a:gd name="connsiteY63" fmla="*/ 716399 h 917912"/>
                <a:gd name="connsiteX64" fmla="*/ 1513077 w 7742414"/>
                <a:gd name="connsiteY64" fmla="*/ 738172 h 917912"/>
                <a:gd name="connsiteX65" fmla="*/ 1480444 w 7742414"/>
                <a:gd name="connsiteY65" fmla="*/ 738172 h 917912"/>
                <a:gd name="connsiteX66" fmla="*/ 1480444 w 7742414"/>
                <a:gd name="connsiteY66" fmla="*/ 763575 h 917912"/>
                <a:gd name="connsiteX67" fmla="*/ 1236867 w 7742414"/>
                <a:gd name="connsiteY67" fmla="*/ 763575 h 917912"/>
                <a:gd name="connsiteX68" fmla="*/ 1236867 w 7742414"/>
                <a:gd name="connsiteY68" fmla="*/ 781720 h 917912"/>
                <a:gd name="connsiteX69" fmla="*/ 1164135 w 7742414"/>
                <a:gd name="connsiteY69" fmla="*/ 781720 h 917912"/>
                <a:gd name="connsiteX70" fmla="*/ 1164135 w 7742414"/>
                <a:gd name="connsiteY70" fmla="*/ 796449 h 917912"/>
                <a:gd name="connsiteX71" fmla="*/ 1022511 w 7742414"/>
                <a:gd name="connsiteY71" fmla="*/ 796449 h 917912"/>
                <a:gd name="connsiteX72" fmla="*/ 1022511 w 7742414"/>
                <a:gd name="connsiteY72" fmla="*/ 814594 h 917912"/>
                <a:gd name="connsiteX73" fmla="*/ 960657 w 7742414"/>
                <a:gd name="connsiteY73" fmla="*/ 814594 h 917912"/>
                <a:gd name="connsiteX74" fmla="*/ 960657 w 7742414"/>
                <a:gd name="connsiteY74" fmla="*/ 847255 h 917912"/>
                <a:gd name="connsiteX75" fmla="*/ 539196 w 7742414"/>
                <a:gd name="connsiteY75" fmla="*/ 847255 h 917912"/>
                <a:gd name="connsiteX76" fmla="*/ 539196 w 7742414"/>
                <a:gd name="connsiteY76" fmla="*/ 865399 h 917912"/>
                <a:gd name="connsiteX77" fmla="*/ 353848 w 7742414"/>
                <a:gd name="connsiteY77" fmla="*/ 865399 h 917912"/>
                <a:gd name="connsiteX78" fmla="*/ 353848 w 7742414"/>
                <a:gd name="connsiteY78" fmla="*/ 887173 h 917912"/>
                <a:gd name="connsiteX79" fmla="*/ 233979 w 7742414"/>
                <a:gd name="connsiteY79" fmla="*/ 887173 h 917912"/>
                <a:gd name="connsiteX80" fmla="*/ 157621 w 7742414"/>
                <a:gd name="connsiteY80" fmla="*/ 887173 h 917912"/>
                <a:gd name="connsiteX81" fmla="*/ 157621 w 7742414"/>
                <a:gd name="connsiteY81" fmla="*/ 916418 h 917912"/>
                <a:gd name="connsiteX82" fmla="*/ 45004 w 7742414"/>
                <a:gd name="connsiteY82" fmla="*/ 916418 h 917912"/>
                <a:gd name="connsiteX83" fmla="*/ 45004 w 7742414"/>
                <a:gd name="connsiteY83" fmla="*/ 934563 h 917912"/>
                <a:gd name="connsiteX84" fmla="*/ 0 w 7742414"/>
                <a:gd name="connsiteY84" fmla="*/ 934563 h 91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7742414" h="917912">
                  <a:moveTo>
                    <a:pt x="7751799" y="0"/>
                  </a:moveTo>
                  <a:lnTo>
                    <a:pt x="7671815" y="0"/>
                  </a:lnTo>
                  <a:lnTo>
                    <a:pt x="7671815" y="21774"/>
                  </a:lnTo>
                  <a:lnTo>
                    <a:pt x="7424826" y="21774"/>
                  </a:lnTo>
                  <a:lnTo>
                    <a:pt x="7424826" y="50805"/>
                  </a:lnTo>
                  <a:lnTo>
                    <a:pt x="6927008" y="50805"/>
                  </a:lnTo>
                  <a:lnTo>
                    <a:pt x="6927008" y="87095"/>
                  </a:lnTo>
                  <a:lnTo>
                    <a:pt x="6567402" y="87095"/>
                  </a:lnTo>
                  <a:lnTo>
                    <a:pt x="6567402" y="109082"/>
                  </a:lnTo>
                  <a:lnTo>
                    <a:pt x="6341955" y="109082"/>
                  </a:lnTo>
                  <a:lnTo>
                    <a:pt x="6341955" y="127227"/>
                  </a:lnTo>
                  <a:lnTo>
                    <a:pt x="5611651" y="127227"/>
                  </a:lnTo>
                  <a:lnTo>
                    <a:pt x="5611651" y="145372"/>
                  </a:lnTo>
                  <a:lnTo>
                    <a:pt x="5099329" y="145372"/>
                  </a:lnTo>
                  <a:lnTo>
                    <a:pt x="5099329" y="167145"/>
                  </a:lnTo>
                  <a:lnTo>
                    <a:pt x="4725006" y="167145"/>
                  </a:lnTo>
                  <a:lnTo>
                    <a:pt x="4725006" y="188919"/>
                  </a:lnTo>
                  <a:lnTo>
                    <a:pt x="4296294" y="188919"/>
                  </a:lnTo>
                  <a:lnTo>
                    <a:pt x="4296294" y="207277"/>
                  </a:lnTo>
                  <a:lnTo>
                    <a:pt x="4205432" y="207277"/>
                  </a:lnTo>
                  <a:lnTo>
                    <a:pt x="4205432" y="229051"/>
                  </a:lnTo>
                  <a:lnTo>
                    <a:pt x="4067434" y="229051"/>
                  </a:lnTo>
                  <a:lnTo>
                    <a:pt x="4067434" y="243567"/>
                  </a:lnTo>
                  <a:lnTo>
                    <a:pt x="3991076" y="243567"/>
                  </a:lnTo>
                  <a:lnTo>
                    <a:pt x="3991076" y="261712"/>
                  </a:lnTo>
                  <a:lnTo>
                    <a:pt x="3780346" y="261712"/>
                  </a:lnTo>
                  <a:lnTo>
                    <a:pt x="3780346" y="298215"/>
                  </a:lnTo>
                  <a:lnTo>
                    <a:pt x="3736835" y="298215"/>
                  </a:lnTo>
                  <a:lnTo>
                    <a:pt x="3736835" y="319989"/>
                  </a:lnTo>
                  <a:lnTo>
                    <a:pt x="3526105" y="319989"/>
                  </a:lnTo>
                  <a:lnTo>
                    <a:pt x="3526105" y="349020"/>
                  </a:lnTo>
                  <a:lnTo>
                    <a:pt x="3424366" y="349020"/>
                  </a:lnTo>
                  <a:lnTo>
                    <a:pt x="3424366" y="370794"/>
                  </a:lnTo>
                  <a:lnTo>
                    <a:pt x="3366138" y="370794"/>
                  </a:lnTo>
                  <a:lnTo>
                    <a:pt x="3366138" y="396410"/>
                  </a:lnTo>
                  <a:lnTo>
                    <a:pt x="3322626" y="396410"/>
                  </a:lnTo>
                  <a:lnTo>
                    <a:pt x="3322626" y="414555"/>
                  </a:lnTo>
                  <a:lnTo>
                    <a:pt x="3035539" y="414555"/>
                  </a:lnTo>
                  <a:lnTo>
                    <a:pt x="3035539" y="436329"/>
                  </a:lnTo>
                  <a:lnTo>
                    <a:pt x="2966433" y="436329"/>
                  </a:lnTo>
                  <a:lnTo>
                    <a:pt x="2966433" y="454473"/>
                  </a:lnTo>
                  <a:lnTo>
                    <a:pt x="2850190" y="454473"/>
                  </a:lnTo>
                  <a:lnTo>
                    <a:pt x="2839312" y="465360"/>
                  </a:lnTo>
                  <a:lnTo>
                    <a:pt x="2799214" y="465360"/>
                  </a:lnTo>
                  <a:lnTo>
                    <a:pt x="2799214" y="498234"/>
                  </a:lnTo>
                  <a:lnTo>
                    <a:pt x="2534094" y="498234"/>
                  </a:lnTo>
                  <a:lnTo>
                    <a:pt x="2534094" y="520008"/>
                  </a:lnTo>
                  <a:lnTo>
                    <a:pt x="2475866" y="520008"/>
                  </a:lnTo>
                  <a:lnTo>
                    <a:pt x="2475866" y="538153"/>
                  </a:lnTo>
                  <a:lnTo>
                    <a:pt x="2283266" y="538153"/>
                  </a:lnTo>
                  <a:lnTo>
                    <a:pt x="2283266" y="552669"/>
                  </a:lnTo>
                  <a:lnTo>
                    <a:pt x="2105382" y="552669"/>
                  </a:lnTo>
                  <a:lnTo>
                    <a:pt x="2105382" y="567185"/>
                  </a:lnTo>
                  <a:lnTo>
                    <a:pt x="2061658" y="567185"/>
                  </a:lnTo>
                  <a:lnTo>
                    <a:pt x="2061658" y="585329"/>
                  </a:lnTo>
                  <a:lnTo>
                    <a:pt x="2010895" y="585329"/>
                  </a:lnTo>
                  <a:lnTo>
                    <a:pt x="2010895" y="618203"/>
                  </a:lnTo>
                  <a:lnTo>
                    <a:pt x="1949041" y="618203"/>
                  </a:lnTo>
                  <a:lnTo>
                    <a:pt x="1949041" y="639977"/>
                  </a:lnTo>
                  <a:lnTo>
                    <a:pt x="1825546" y="639977"/>
                  </a:lnTo>
                  <a:lnTo>
                    <a:pt x="1825546" y="690783"/>
                  </a:lnTo>
                  <a:lnTo>
                    <a:pt x="1651075" y="690783"/>
                  </a:lnTo>
                  <a:lnTo>
                    <a:pt x="1651075" y="716399"/>
                  </a:lnTo>
                  <a:lnTo>
                    <a:pt x="1513077" y="716399"/>
                  </a:lnTo>
                  <a:lnTo>
                    <a:pt x="1513077" y="738172"/>
                  </a:lnTo>
                  <a:lnTo>
                    <a:pt x="1480444" y="738172"/>
                  </a:lnTo>
                  <a:lnTo>
                    <a:pt x="1480444" y="763575"/>
                  </a:lnTo>
                  <a:lnTo>
                    <a:pt x="1236867" y="763575"/>
                  </a:lnTo>
                  <a:lnTo>
                    <a:pt x="1236867" y="781720"/>
                  </a:lnTo>
                  <a:lnTo>
                    <a:pt x="1164135" y="781720"/>
                  </a:lnTo>
                  <a:lnTo>
                    <a:pt x="1164135" y="796449"/>
                  </a:lnTo>
                  <a:lnTo>
                    <a:pt x="1022511" y="796449"/>
                  </a:lnTo>
                  <a:lnTo>
                    <a:pt x="1022511" y="814594"/>
                  </a:lnTo>
                  <a:lnTo>
                    <a:pt x="960657" y="814594"/>
                  </a:lnTo>
                  <a:lnTo>
                    <a:pt x="960657" y="847255"/>
                  </a:lnTo>
                  <a:lnTo>
                    <a:pt x="539196" y="847255"/>
                  </a:lnTo>
                  <a:lnTo>
                    <a:pt x="539196" y="865399"/>
                  </a:lnTo>
                  <a:lnTo>
                    <a:pt x="353848" y="865399"/>
                  </a:lnTo>
                  <a:lnTo>
                    <a:pt x="353848" y="887173"/>
                  </a:lnTo>
                  <a:lnTo>
                    <a:pt x="233979" y="887173"/>
                  </a:lnTo>
                  <a:lnTo>
                    <a:pt x="157621" y="887173"/>
                  </a:lnTo>
                  <a:lnTo>
                    <a:pt x="157621" y="916418"/>
                  </a:lnTo>
                  <a:lnTo>
                    <a:pt x="45004" y="916418"/>
                  </a:lnTo>
                  <a:lnTo>
                    <a:pt x="45004" y="934563"/>
                  </a:lnTo>
                  <a:lnTo>
                    <a:pt x="0" y="934563"/>
                  </a:lnTo>
                </a:path>
              </a:pathLst>
            </a:custGeom>
            <a:noFill/>
            <a:ln w="19050" cap="rnd">
              <a:solidFill>
                <a:srgbClr val="C00000"/>
              </a:solidFill>
              <a:prstDash val="solid"/>
              <a:round/>
            </a:ln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B9535C4F-847E-7A44-9D7B-ABF7FD16F650}"/>
                </a:ext>
              </a:extLst>
            </p:cNvPr>
            <p:cNvSpPr/>
            <p:nvPr/>
          </p:nvSpPr>
          <p:spPr>
            <a:xfrm>
              <a:off x="1935045" y="2217017"/>
              <a:ext cx="279808" cy="491433"/>
            </a:xfrm>
            <a:custGeom>
              <a:avLst/>
              <a:gdLst>
                <a:gd name="connsiteX0" fmla="*/ 0 w 703855"/>
                <a:gd name="connsiteY0" fmla="*/ 679255 h 1152727"/>
                <a:gd name="connsiteX1" fmla="*/ 25168 w 703855"/>
                <a:gd name="connsiteY1" fmla="*/ 213895 h 1152727"/>
                <a:gd name="connsiteX2" fmla="*/ 50336 w 703855"/>
                <a:gd name="connsiteY2" fmla="*/ 176111 h 1152727"/>
                <a:gd name="connsiteX3" fmla="*/ 62920 w 703855"/>
                <a:gd name="connsiteY3" fmla="*/ 163517 h 1152727"/>
                <a:gd name="connsiteX4" fmla="*/ 88089 w 703855"/>
                <a:gd name="connsiteY4" fmla="*/ 150922 h 1152727"/>
                <a:gd name="connsiteX5" fmla="*/ 113044 w 703855"/>
                <a:gd name="connsiteY5" fmla="*/ 150922 h 1152727"/>
                <a:gd name="connsiteX6" fmla="*/ 138212 w 703855"/>
                <a:gd name="connsiteY6" fmla="*/ 150922 h 1152727"/>
                <a:gd name="connsiteX7" fmla="*/ 163380 w 703855"/>
                <a:gd name="connsiteY7" fmla="*/ 150922 h 1152727"/>
                <a:gd name="connsiteX8" fmla="*/ 188548 w 703855"/>
                <a:gd name="connsiteY8" fmla="*/ 138327 h 1152727"/>
                <a:gd name="connsiteX9" fmla="*/ 213716 w 703855"/>
                <a:gd name="connsiteY9" fmla="*/ 125733 h 1152727"/>
                <a:gd name="connsiteX10" fmla="*/ 226300 w 703855"/>
                <a:gd name="connsiteY10" fmla="*/ 125733 h 1152727"/>
                <a:gd name="connsiteX11" fmla="*/ 251469 w 703855"/>
                <a:gd name="connsiteY11" fmla="*/ 100543 h 1152727"/>
                <a:gd name="connsiteX12" fmla="*/ 276423 w 703855"/>
                <a:gd name="connsiteY12" fmla="*/ 75568 h 1152727"/>
                <a:gd name="connsiteX13" fmla="*/ 301592 w 703855"/>
                <a:gd name="connsiteY13" fmla="*/ 62973 h 1152727"/>
                <a:gd name="connsiteX14" fmla="*/ 326760 w 703855"/>
                <a:gd name="connsiteY14" fmla="*/ 50378 h 1152727"/>
                <a:gd name="connsiteX15" fmla="*/ 351928 w 703855"/>
                <a:gd name="connsiteY15" fmla="*/ 50378 h 1152727"/>
                <a:gd name="connsiteX16" fmla="*/ 364512 w 703855"/>
                <a:gd name="connsiteY16" fmla="*/ 50378 h 1152727"/>
                <a:gd name="connsiteX17" fmla="*/ 389680 w 703855"/>
                <a:gd name="connsiteY17" fmla="*/ 50378 h 1152727"/>
                <a:gd name="connsiteX18" fmla="*/ 414848 w 703855"/>
                <a:gd name="connsiteY18" fmla="*/ 50378 h 1152727"/>
                <a:gd name="connsiteX19" fmla="*/ 440017 w 703855"/>
                <a:gd name="connsiteY19" fmla="*/ 50378 h 1152727"/>
                <a:gd name="connsiteX20" fmla="*/ 464971 w 703855"/>
                <a:gd name="connsiteY20" fmla="*/ 50378 h 1152727"/>
                <a:gd name="connsiteX21" fmla="*/ 490140 w 703855"/>
                <a:gd name="connsiteY21" fmla="*/ 50378 h 1152727"/>
                <a:gd name="connsiteX22" fmla="*/ 515308 w 703855"/>
                <a:gd name="connsiteY22" fmla="*/ 50378 h 1152727"/>
                <a:gd name="connsiteX23" fmla="*/ 527892 w 703855"/>
                <a:gd name="connsiteY23" fmla="*/ 37784 h 1152727"/>
                <a:gd name="connsiteX24" fmla="*/ 553060 w 703855"/>
                <a:gd name="connsiteY24" fmla="*/ 25189 h 1152727"/>
                <a:gd name="connsiteX25" fmla="*/ 578228 w 703855"/>
                <a:gd name="connsiteY25" fmla="*/ 25189 h 1152727"/>
                <a:gd name="connsiteX26" fmla="*/ 603396 w 703855"/>
                <a:gd name="connsiteY26" fmla="*/ 12595 h 1152727"/>
                <a:gd name="connsiteX27" fmla="*/ 628565 w 703855"/>
                <a:gd name="connsiteY27" fmla="*/ 12595 h 1152727"/>
                <a:gd name="connsiteX28" fmla="*/ 653520 w 703855"/>
                <a:gd name="connsiteY28" fmla="*/ 0 h 1152727"/>
                <a:gd name="connsiteX29" fmla="*/ 678688 w 703855"/>
                <a:gd name="connsiteY29" fmla="*/ 0 h 1152727"/>
                <a:gd name="connsiteX30" fmla="*/ 691272 w 703855"/>
                <a:gd name="connsiteY30" fmla="*/ 0 h 1152727"/>
                <a:gd name="connsiteX31" fmla="*/ 716440 w 703855"/>
                <a:gd name="connsiteY31" fmla="*/ 1157424 h 1152727"/>
                <a:gd name="connsiteX0" fmla="*/ 0 w 691273"/>
                <a:gd name="connsiteY0" fmla="*/ 679255 h 679255"/>
                <a:gd name="connsiteX1" fmla="*/ 25168 w 691273"/>
                <a:gd name="connsiteY1" fmla="*/ 213895 h 679255"/>
                <a:gd name="connsiteX2" fmla="*/ 50336 w 691273"/>
                <a:gd name="connsiteY2" fmla="*/ 176111 h 679255"/>
                <a:gd name="connsiteX3" fmla="*/ 62920 w 691273"/>
                <a:gd name="connsiteY3" fmla="*/ 163517 h 679255"/>
                <a:gd name="connsiteX4" fmla="*/ 88089 w 691273"/>
                <a:gd name="connsiteY4" fmla="*/ 150922 h 679255"/>
                <a:gd name="connsiteX5" fmla="*/ 113044 w 691273"/>
                <a:gd name="connsiteY5" fmla="*/ 150922 h 679255"/>
                <a:gd name="connsiteX6" fmla="*/ 138212 w 691273"/>
                <a:gd name="connsiteY6" fmla="*/ 150922 h 679255"/>
                <a:gd name="connsiteX7" fmla="*/ 163380 w 691273"/>
                <a:gd name="connsiteY7" fmla="*/ 150922 h 679255"/>
                <a:gd name="connsiteX8" fmla="*/ 188548 w 691273"/>
                <a:gd name="connsiteY8" fmla="*/ 138327 h 679255"/>
                <a:gd name="connsiteX9" fmla="*/ 213716 w 691273"/>
                <a:gd name="connsiteY9" fmla="*/ 125733 h 679255"/>
                <a:gd name="connsiteX10" fmla="*/ 226300 w 691273"/>
                <a:gd name="connsiteY10" fmla="*/ 125733 h 679255"/>
                <a:gd name="connsiteX11" fmla="*/ 251469 w 691273"/>
                <a:gd name="connsiteY11" fmla="*/ 100543 h 679255"/>
                <a:gd name="connsiteX12" fmla="*/ 276423 w 691273"/>
                <a:gd name="connsiteY12" fmla="*/ 75568 h 679255"/>
                <a:gd name="connsiteX13" fmla="*/ 301592 w 691273"/>
                <a:gd name="connsiteY13" fmla="*/ 62973 h 679255"/>
                <a:gd name="connsiteX14" fmla="*/ 326760 w 691273"/>
                <a:gd name="connsiteY14" fmla="*/ 50378 h 679255"/>
                <a:gd name="connsiteX15" fmla="*/ 351928 w 691273"/>
                <a:gd name="connsiteY15" fmla="*/ 50378 h 679255"/>
                <a:gd name="connsiteX16" fmla="*/ 364512 w 691273"/>
                <a:gd name="connsiteY16" fmla="*/ 50378 h 679255"/>
                <a:gd name="connsiteX17" fmla="*/ 389680 w 691273"/>
                <a:gd name="connsiteY17" fmla="*/ 50378 h 679255"/>
                <a:gd name="connsiteX18" fmla="*/ 414848 w 691273"/>
                <a:gd name="connsiteY18" fmla="*/ 50378 h 679255"/>
                <a:gd name="connsiteX19" fmla="*/ 440017 w 691273"/>
                <a:gd name="connsiteY19" fmla="*/ 50378 h 679255"/>
                <a:gd name="connsiteX20" fmla="*/ 464971 w 691273"/>
                <a:gd name="connsiteY20" fmla="*/ 50378 h 679255"/>
                <a:gd name="connsiteX21" fmla="*/ 490140 w 691273"/>
                <a:gd name="connsiteY21" fmla="*/ 50378 h 679255"/>
                <a:gd name="connsiteX22" fmla="*/ 515308 w 691273"/>
                <a:gd name="connsiteY22" fmla="*/ 50378 h 679255"/>
                <a:gd name="connsiteX23" fmla="*/ 527892 w 691273"/>
                <a:gd name="connsiteY23" fmla="*/ 37784 h 679255"/>
                <a:gd name="connsiteX24" fmla="*/ 553060 w 691273"/>
                <a:gd name="connsiteY24" fmla="*/ 25189 h 679255"/>
                <a:gd name="connsiteX25" fmla="*/ 578228 w 691273"/>
                <a:gd name="connsiteY25" fmla="*/ 25189 h 679255"/>
                <a:gd name="connsiteX26" fmla="*/ 603396 w 691273"/>
                <a:gd name="connsiteY26" fmla="*/ 12595 h 679255"/>
                <a:gd name="connsiteX27" fmla="*/ 628565 w 691273"/>
                <a:gd name="connsiteY27" fmla="*/ 12595 h 679255"/>
                <a:gd name="connsiteX28" fmla="*/ 653520 w 691273"/>
                <a:gd name="connsiteY28" fmla="*/ 0 h 679255"/>
                <a:gd name="connsiteX29" fmla="*/ 678688 w 691273"/>
                <a:gd name="connsiteY29" fmla="*/ 0 h 679255"/>
                <a:gd name="connsiteX30" fmla="*/ 691272 w 691273"/>
                <a:gd name="connsiteY30" fmla="*/ 0 h 67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1273" h="679255">
                  <a:moveTo>
                    <a:pt x="0" y="679255"/>
                  </a:moveTo>
                  <a:lnTo>
                    <a:pt x="25168" y="213895"/>
                  </a:lnTo>
                  <a:lnTo>
                    <a:pt x="50336" y="176111"/>
                  </a:lnTo>
                  <a:lnTo>
                    <a:pt x="62920" y="163517"/>
                  </a:lnTo>
                  <a:lnTo>
                    <a:pt x="88089" y="150922"/>
                  </a:lnTo>
                  <a:lnTo>
                    <a:pt x="113044" y="150922"/>
                  </a:lnTo>
                  <a:lnTo>
                    <a:pt x="138212" y="150922"/>
                  </a:lnTo>
                  <a:lnTo>
                    <a:pt x="163380" y="150922"/>
                  </a:lnTo>
                  <a:lnTo>
                    <a:pt x="188548" y="138327"/>
                  </a:lnTo>
                  <a:lnTo>
                    <a:pt x="213716" y="125733"/>
                  </a:lnTo>
                  <a:lnTo>
                    <a:pt x="226300" y="125733"/>
                  </a:lnTo>
                  <a:lnTo>
                    <a:pt x="251469" y="100543"/>
                  </a:lnTo>
                  <a:lnTo>
                    <a:pt x="276423" y="75568"/>
                  </a:lnTo>
                  <a:lnTo>
                    <a:pt x="301592" y="62973"/>
                  </a:lnTo>
                  <a:lnTo>
                    <a:pt x="326760" y="50378"/>
                  </a:lnTo>
                  <a:lnTo>
                    <a:pt x="351928" y="50378"/>
                  </a:lnTo>
                  <a:lnTo>
                    <a:pt x="364512" y="50378"/>
                  </a:lnTo>
                  <a:lnTo>
                    <a:pt x="389680" y="50378"/>
                  </a:lnTo>
                  <a:lnTo>
                    <a:pt x="414848" y="50378"/>
                  </a:lnTo>
                  <a:lnTo>
                    <a:pt x="440017" y="50378"/>
                  </a:lnTo>
                  <a:lnTo>
                    <a:pt x="464971" y="50378"/>
                  </a:lnTo>
                  <a:lnTo>
                    <a:pt x="490140" y="50378"/>
                  </a:lnTo>
                  <a:lnTo>
                    <a:pt x="515308" y="50378"/>
                  </a:lnTo>
                  <a:lnTo>
                    <a:pt x="527892" y="37784"/>
                  </a:lnTo>
                  <a:lnTo>
                    <a:pt x="553060" y="25189"/>
                  </a:lnTo>
                  <a:lnTo>
                    <a:pt x="578228" y="25189"/>
                  </a:lnTo>
                  <a:lnTo>
                    <a:pt x="603396" y="12595"/>
                  </a:lnTo>
                  <a:lnTo>
                    <a:pt x="628565" y="12595"/>
                  </a:lnTo>
                  <a:lnTo>
                    <a:pt x="653520" y="0"/>
                  </a:lnTo>
                  <a:lnTo>
                    <a:pt x="678688" y="0"/>
                  </a:lnTo>
                  <a:lnTo>
                    <a:pt x="691272" y="0"/>
                  </a:lnTo>
                </a:path>
              </a:pathLst>
            </a:custGeom>
            <a:noFill/>
            <a:ln w="19050" cap="rnd">
              <a:solidFill>
                <a:srgbClr val="002060"/>
              </a:solidFill>
              <a:prstDash val="solid"/>
              <a:round/>
            </a:ln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FEE8966-A4B6-0943-B016-D52AACE3C8DB}"/>
                </a:ext>
              </a:extLst>
            </p:cNvPr>
            <p:cNvSpPr txBox="1"/>
            <p:nvPr/>
          </p:nvSpPr>
          <p:spPr>
            <a:xfrm>
              <a:off x="2242809" y="2073599"/>
              <a:ext cx="545342" cy="331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10.7%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ACD1DBAD-5CC6-A64C-A567-D1C4E4B7506F}"/>
                </a:ext>
              </a:extLst>
            </p:cNvPr>
            <p:cNvSpPr txBox="1"/>
            <p:nvPr/>
          </p:nvSpPr>
          <p:spPr>
            <a:xfrm>
              <a:off x="2242809" y="2211214"/>
              <a:ext cx="474810" cy="331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9.5%</a:t>
              </a:r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F86A0B11-D3BE-E843-956C-3820485807A1}"/>
                </a:ext>
              </a:extLst>
            </p:cNvPr>
            <p:cNvSpPr/>
            <p:nvPr/>
          </p:nvSpPr>
          <p:spPr>
            <a:xfrm>
              <a:off x="1935045" y="2289759"/>
              <a:ext cx="279808" cy="482477"/>
            </a:xfrm>
            <a:custGeom>
              <a:avLst/>
              <a:gdLst>
                <a:gd name="connsiteX0" fmla="*/ 716440 w 703855"/>
                <a:gd name="connsiteY0" fmla="*/ 1031691 h 1024646"/>
                <a:gd name="connsiteX1" fmla="*/ 0 w 703855"/>
                <a:gd name="connsiteY1" fmla="*/ 666874 h 1024646"/>
                <a:gd name="connsiteX2" fmla="*/ 25168 w 703855"/>
                <a:gd name="connsiteY2" fmla="*/ 239938 h 1024646"/>
                <a:gd name="connsiteX3" fmla="*/ 50336 w 703855"/>
                <a:gd name="connsiteY3" fmla="*/ 214749 h 1024646"/>
                <a:gd name="connsiteX4" fmla="*/ 62281 w 703855"/>
                <a:gd name="connsiteY4" fmla="*/ 214749 h 1024646"/>
                <a:gd name="connsiteX5" fmla="*/ 88089 w 703855"/>
                <a:gd name="connsiteY5" fmla="*/ 201087 h 1024646"/>
                <a:gd name="connsiteX6" fmla="*/ 113257 w 703855"/>
                <a:gd name="connsiteY6" fmla="*/ 201087 h 1024646"/>
                <a:gd name="connsiteX7" fmla="*/ 138425 w 703855"/>
                <a:gd name="connsiteY7" fmla="*/ 175898 h 1024646"/>
                <a:gd name="connsiteX8" fmla="*/ 188548 w 703855"/>
                <a:gd name="connsiteY8" fmla="*/ 175898 h 1024646"/>
                <a:gd name="connsiteX9" fmla="*/ 213716 w 703855"/>
                <a:gd name="connsiteY9" fmla="*/ 163517 h 1024646"/>
                <a:gd name="connsiteX10" fmla="*/ 276637 w 703855"/>
                <a:gd name="connsiteY10" fmla="*/ 163517 h 1024646"/>
                <a:gd name="connsiteX11" fmla="*/ 301805 w 703855"/>
                <a:gd name="connsiteY11" fmla="*/ 150922 h 1024646"/>
                <a:gd name="connsiteX12" fmla="*/ 326973 w 703855"/>
                <a:gd name="connsiteY12" fmla="*/ 138327 h 1024646"/>
                <a:gd name="connsiteX13" fmla="*/ 351928 w 703855"/>
                <a:gd name="connsiteY13" fmla="*/ 125733 h 1024646"/>
                <a:gd name="connsiteX14" fmla="*/ 364512 w 703855"/>
                <a:gd name="connsiteY14" fmla="*/ 113138 h 1024646"/>
                <a:gd name="connsiteX15" fmla="*/ 389680 w 703855"/>
                <a:gd name="connsiteY15" fmla="*/ 113138 h 1024646"/>
                <a:gd name="connsiteX16" fmla="*/ 414848 w 703855"/>
                <a:gd name="connsiteY16" fmla="*/ 87949 h 1024646"/>
                <a:gd name="connsiteX17" fmla="*/ 490353 w 703855"/>
                <a:gd name="connsiteY17" fmla="*/ 87949 h 1024646"/>
                <a:gd name="connsiteX18" fmla="*/ 515521 w 703855"/>
                <a:gd name="connsiteY18" fmla="*/ 75354 h 1024646"/>
                <a:gd name="connsiteX19" fmla="*/ 527892 w 703855"/>
                <a:gd name="connsiteY19" fmla="*/ 75354 h 1024646"/>
                <a:gd name="connsiteX20" fmla="*/ 552847 w 703855"/>
                <a:gd name="connsiteY20" fmla="*/ 62973 h 1024646"/>
                <a:gd name="connsiteX21" fmla="*/ 578015 w 703855"/>
                <a:gd name="connsiteY21" fmla="*/ 50378 h 1024646"/>
                <a:gd name="connsiteX22" fmla="*/ 603183 w 703855"/>
                <a:gd name="connsiteY22" fmla="*/ 50378 h 1024646"/>
                <a:gd name="connsiteX23" fmla="*/ 628351 w 703855"/>
                <a:gd name="connsiteY23" fmla="*/ 37784 h 1024646"/>
                <a:gd name="connsiteX24" fmla="*/ 653520 w 703855"/>
                <a:gd name="connsiteY24" fmla="*/ 37784 h 1024646"/>
                <a:gd name="connsiteX25" fmla="*/ 678688 w 703855"/>
                <a:gd name="connsiteY25" fmla="*/ 12595 h 1024646"/>
                <a:gd name="connsiteX26" fmla="*/ 691272 w 703855"/>
                <a:gd name="connsiteY26" fmla="*/ 0 h 1024646"/>
                <a:gd name="connsiteX0" fmla="*/ 0 w 691272"/>
                <a:gd name="connsiteY0" fmla="*/ 666874 h 666874"/>
                <a:gd name="connsiteX1" fmla="*/ 25168 w 691272"/>
                <a:gd name="connsiteY1" fmla="*/ 239938 h 666874"/>
                <a:gd name="connsiteX2" fmla="*/ 50336 w 691272"/>
                <a:gd name="connsiteY2" fmla="*/ 214749 h 666874"/>
                <a:gd name="connsiteX3" fmla="*/ 62281 w 691272"/>
                <a:gd name="connsiteY3" fmla="*/ 214749 h 666874"/>
                <a:gd name="connsiteX4" fmla="*/ 88089 w 691272"/>
                <a:gd name="connsiteY4" fmla="*/ 201087 h 666874"/>
                <a:gd name="connsiteX5" fmla="*/ 113257 w 691272"/>
                <a:gd name="connsiteY5" fmla="*/ 201087 h 666874"/>
                <a:gd name="connsiteX6" fmla="*/ 138425 w 691272"/>
                <a:gd name="connsiteY6" fmla="*/ 175898 h 666874"/>
                <a:gd name="connsiteX7" fmla="*/ 188548 w 691272"/>
                <a:gd name="connsiteY7" fmla="*/ 175898 h 666874"/>
                <a:gd name="connsiteX8" fmla="*/ 213716 w 691272"/>
                <a:gd name="connsiteY8" fmla="*/ 163517 h 666874"/>
                <a:gd name="connsiteX9" fmla="*/ 276637 w 691272"/>
                <a:gd name="connsiteY9" fmla="*/ 163517 h 666874"/>
                <a:gd name="connsiteX10" fmla="*/ 301805 w 691272"/>
                <a:gd name="connsiteY10" fmla="*/ 150922 h 666874"/>
                <a:gd name="connsiteX11" fmla="*/ 326973 w 691272"/>
                <a:gd name="connsiteY11" fmla="*/ 138327 h 666874"/>
                <a:gd name="connsiteX12" fmla="*/ 351928 w 691272"/>
                <a:gd name="connsiteY12" fmla="*/ 125733 h 666874"/>
                <a:gd name="connsiteX13" fmla="*/ 364512 w 691272"/>
                <a:gd name="connsiteY13" fmla="*/ 113138 h 666874"/>
                <a:gd name="connsiteX14" fmla="*/ 389680 w 691272"/>
                <a:gd name="connsiteY14" fmla="*/ 113138 h 666874"/>
                <a:gd name="connsiteX15" fmla="*/ 414848 w 691272"/>
                <a:gd name="connsiteY15" fmla="*/ 87949 h 666874"/>
                <a:gd name="connsiteX16" fmla="*/ 490353 w 691272"/>
                <a:gd name="connsiteY16" fmla="*/ 87949 h 666874"/>
                <a:gd name="connsiteX17" fmla="*/ 515521 w 691272"/>
                <a:gd name="connsiteY17" fmla="*/ 75354 h 666874"/>
                <a:gd name="connsiteX18" fmla="*/ 527892 w 691272"/>
                <a:gd name="connsiteY18" fmla="*/ 75354 h 666874"/>
                <a:gd name="connsiteX19" fmla="*/ 552847 w 691272"/>
                <a:gd name="connsiteY19" fmla="*/ 62973 h 666874"/>
                <a:gd name="connsiteX20" fmla="*/ 578015 w 691272"/>
                <a:gd name="connsiteY20" fmla="*/ 50378 h 666874"/>
                <a:gd name="connsiteX21" fmla="*/ 603183 w 691272"/>
                <a:gd name="connsiteY21" fmla="*/ 50378 h 666874"/>
                <a:gd name="connsiteX22" fmla="*/ 628351 w 691272"/>
                <a:gd name="connsiteY22" fmla="*/ 37784 h 666874"/>
                <a:gd name="connsiteX23" fmla="*/ 653520 w 691272"/>
                <a:gd name="connsiteY23" fmla="*/ 37784 h 666874"/>
                <a:gd name="connsiteX24" fmla="*/ 678688 w 691272"/>
                <a:gd name="connsiteY24" fmla="*/ 12595 h 666874"/>
                <a:gd name="connsiteX25" fmla="*/ 691272 w 691272"/>
                <a:gd name="connsiteY25" fmla="*/ 0 h 66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1272" h="666874">
                  <a:moveTo>
                    <a:pt x="0" y="666874"/>
                  </a:moveTo>
                  <a:lnTo>
                    <a:pt x="25168" y="239938"/>
                  </a:lnTo>
                  <a:lnTo>
                    <a:pt x="50336" y="214749"/>
                  </a:lnTo>
                  <a:lnTo>
                    <a:pt x="62281" y="214749"/>
                  </a:lnTo>
                  <a:lnTo>
                    <a:pt x="88089" y="201087"/>
                  </a:lnTo>
                  <a:lnTo>
                    <a:pt x="113257" y="201087"/>
                  </a:lnTo>
                  <a:lnTo>
                    <a:pt x="138425" y="175898"/>
                  </a:lnTo>
                  <a:lnTo>
                    <a:pt x="188548" y="175898"/>
                  </a:lnTo>
                  <a:lnTo>
                    <a:pt x="213716" y="163517"/>
                  </a:lnTo>
                  <a:lnTo>
                    <a:pt x="276637" y="163517"/>
                  </a:lnTo>
                  <a:lnTo>
                    <a:pt x="301805" y="150922"/>
                  </a:lnTo>
                  <a:lnTo>
                    <a:pt x="326973" y="138327"/>
                  </a:lnTo>
                  <a:lnTo>
                    <a:pt x="351928" y="125733"/>
                  </a:lnTo>
                  <a:lnTo>
                    <a:pt x="364512" y="113138"/>
                  </a:lnTo>
                  <a:lnTo>
                    <a:pt x="389680" y="113138"/>
                  </a:lnTo>
                  <a:lnTo>
                    <a:pt x="414848" y="87949"/>
                  </a:lnTo>
                  <a:lnTo>
                    <a:pt x="490353" y="87949"/>
                  </a:lnTo>
                  <a:lnTo>
                    <a:pt x="515521" y="75354"/>
                  </a:lnTo>
                  <a:lnTo>
                    <a:pt x="527892" y="75354"/>
                  </a:lnTo>
                  <a:lnTo>
                    <a:pt x="552847" y="62973"/>
                  </a:lnTo>
                  <a:lnTo>
                    <a:pt x="578015" y="50378"/>
                  </a:lnTo>
                  <a:lnTo>
                    <a:pt x="603183" y="50378"/>
                  </a:lnTo>
                  <a:lnTo>
                    <a:pt x="628351" y="37784"/>
                  </a:lnTo>
                  <a:lnTo>
                    <a:pt x="653520" y="37784"/>
                  </a:lnTo>
                  <a:lnTo>
                    <a:pt x="678688" y="12595"/>
                  </a:lnTo>
                  <a:lnTo>
                    <a:pt x="691272" y="0"/>
                  </a:lnTo>
                </a:path>
              </a:pathLst>
            </a:custGeom>
            <a:noFill/>
            <a:ln w="19050" cap="rnd">
              <a:solidFill>
                <a:srgbClr val="C00000"/>
              </a:solidFill>
              <a:prstDash val="solid"/>
              <a:round/>
            </a:ln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8F594F7-6BCF-E94D-9C72-FBA8CC618922}"/>
              </a:ext>
            </a:extLst>
          </p:cNvPr>
          <p:cNvGrpSpPr/>
          <p:nvPr/>
        </p:nvGrpSpPr>
        <p:grpSpPr>
          <a:xfrm>
            <a:off x="6966301" y="5217152"/>
            <a:ext cx="3670108" cy="450462"/>
            <a:chOff x="2285227" y="4242431"/>
            <a:chExt cx="9061284" cy="838064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FD2D3F8-8A93-4640-AE12-48391195DEF3}"/>
                </a:ext>
              </a:extLst>
            </p:cNvPr>
            <p:cNvSpPr txBox="1"/>
            <p:nvPr/>
          </p:nvSpPr>
          <p:spPr>
            <a:xfrm>
              <a:off x="10099036" y="4489769"/>
              <a:ext cx="1247475" cy="486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0.9%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40BB8BD7-A155-E744-9560-AE02F30FE6F3}"/>
                </a:ext>
              </a:extLst>
            </p:cNvPr>
            <p:cNvSpPr txBox="1"/>
            <p:nvPr/>
          </p:nvSpPr>
          <p:spPr>
            <a:xfrm>
              <a:off x="10099036" y="4242431"/>
              <a:ext cx="1247475" cy="486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0.9%</a:t>
              </a:r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F5DBE62B-EDFA-1342-B8FD-BBCE82A95905}"/>
                </a:ext>
              </a:extLst>
            </p:cNvPr>
            <p:cNvSpPr/>
            <p:nvPr/>
          </p:nvSpPr>
          <p:spPr>
            <a:xfrm>
              <a:off x="2339710" y="4522532"/>
              <a:ext cx="7739659" cy="551199"/>
            </a:xfrm>
            <a:custGeom>
              <a:avLst/>
              <a:gdLst>
                <a:gd name="connsiteX0" fmla="*/ 0 w 7739658"/>
                <a:gd name="connsiteY0" fmla="*/ 563100 h 551198"/>
                <a:gd name="connsiteX1" fmla="*/ 1969794 w 7739658"/>
                <a:gd name="connsiteY1" fmla="*/ 563100 h 551198"/>
                <a:gd name="connsiteX2" fmla="*/ 1969794 w 7739658"/>
                <a:gd name="connsiteY2" fmla="*/ 490316 h 551198"/>
                <a:gd name="connsiteX3" fmla="*/ 2382491 w 7739658"/>
                <a:gd name="connsiteY3" fmla="*/ 490316 h 551198"/>
                <a:gd name="connsiteX4" fmla="*/ 2382491 w 7739658"/>
                <a:gd name="connsiteY4" fmla="*/ 444341 h 551198"/>
                <a:gd name="connsiteX5" fmla="*/ 2810718 w 7739658"/>
                <a:gd name="connsiteY5" fmla="*/ 444341 h 551198"/>
                <a:gd name="connsiteX6" fmla="*/ 2810718 w 7739658"/>
                <a:gd name="connsiteY6" fmla="*/ 363917 h 551198"/>
                <a:gd name="connsiteX7" fmla="*/ 5107538 w 7739658"/>
                <a:gd name="connsiteY7" fmla="*/ 363917 h 551198"/>
                <a:gd name="connsiteX8" fmla="*/ 5107538 w 7739658"/>
                <a:gd name="connsiteY8" fmla="*/ 314183 h 551198"/>
                <a:gd name="connsiteX9" fmla="*/ 6645160 w 7739658"/>
                <a:gd name="connsiteY9" fmla="*/ 314183 h 551198"/>
                <a:gd name="connsiteX10" fmla="*/ 6645160 w 7739658"/>
                <a:gd name="connsiteY10" fmla="*/ 229875 h 551198"/>
                <a:gd name="connsiteX11" fmla="*/ 7474372 w 7739658"/>
                <a:gd name="connsiteY11" fmla="*/ 229875 h 551198"/>
                <a:gd name="connsiteX12" fmla="*/ 7474372 w 7739658"/>
                <a:gd name="connsiteY12" fmla="*/ 103475 h 551198"/>
                <a:gd name="connsiteX13" fmla="*/ 7595050 w 7739658"/>
                <a:gd name="connsiteY13" fmla="*/ 103475 h 551198"/>
                <a:gd name="connsiteX14" fmla="*/ 7595050 w 7739658"/>
                <a:gd name="connsiteY14" fmla="*/ 0 h 551198"/>
                <a:gd name="connsiteX15" fmla="*/ 7750734 w 7739658"/>
                <a:gd name="connsiteY15" fmla="*/ 0 h 55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658" h="551198">
                  <a:moveTo>
                    <a:pt x="0" y="563100"/>
                  </a:moveTo>
                  <a:lnTo>
                    <a:pt x="1969794" y="563100"/>
                  </a:lnTo>
                  <a:lnTo>
                    <a:pt x="1969794" y="490316"/>
                  </a:lnTo>
                  <a:lnTo>
                    <a:pt x="2382491" y="490316"/>
                  </a:lnTo>
                  <a:lnTo>
                    <a:pt x="2382491" y="444341"/>
                  </a:lnTo>
                  <a:lnTo>
                    <a:pt x="2810718" y="444341"/>
                  </a:lnTo>
                  <a:lnTo>
                    <a:pt x="2810718" y="363917"/>
                  </a:lnTo>
                  <a:lnTo>
                    <a:pt x="5107538" y="363917"/>
                  </a:lnTo>
                  <a:lnTo>
                    <a:pt x="5107538" y="314183"/>
                  </a:lnTo>
                  <a:lnTo>
                    <a:pt x="6645160" y="314183"/>
                  </a:lnTo>
                  <a:lnTo>
                    <a:pt x="6645160" y="229875"/>
                  </a:lnTo>
                  <a:lnTo>
                    <a:pt x="7474372" y="229875"/>
                  </a:lnTo>
                  <a:lnTo>
                    <a:pt x="7474372" y="103475"/>
                  </a:lnTo>
                  <a:lnTo>
                    <a:pt x="7595050" y="103475"/>
                  </a:lnTo>
                  <a:lnTo>
                    <a:pt x="7595050" y="0"/>
                  </a:lnTo>
                  <a:lnTo>
                    <a:pt x="7750734" y="0"/>
                  </a:lnTo>
                </a:path>
              </a:pathLst>
            </a:custGeom>
            <a:noFill/>
            <a:ln w="19078" cap="rnd">
              <a:solidFill>
                <a:srgbClr val="002060"/>
              </a:solidFill>
              <a:prstDash val="solid"/>
              <a:round/>
            </a:ln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453F8724-71A6-8048-884C-DB0ACCDC9137}"/>
                </a:ext>
              </a:extLst>
            </p:cNvPr>
            <p:cNvSpPr/>
            <p:nvPr/>
          </p:nvSpPr>
          <p:spPr>
            <a:xfrm>
              <a:off x="2285227" y="4679623"/>
              <a:ext cx="7803307" cy="400872"/>
            </a:xfrm>
            <a:custGeom>
              <a:avLst/>
              <a:gdLst>
                <a:gd name="connsiteX0" fmla="*/ 0 w 7803307"/>
                <a:gd name="connsiteY0" fmla="*/ 402250 h 400871"/>
                <a:gd name="connsiteX1" fmla="*/ 1152293 w 7803307"/>
                <a:gd name="connsiteY1" fmla="*/ 402250 h 400871"/>
                <a:gd name="connsiteX2" fmla="*/ 1152293 w 7803307"/>
                <a:gd name="connsiteY2" fmla="*/ 329467 h 400871"/>
                <a:gd name="connsiteX3" fmla="*/ 1199011 w 7803307"/>
                <a:gd name="connsiteY3" fmla="*/ 329467 h 400871"/>
                <a:gd name="connsiteX4" fmla="*/ 1199011 w 7803307"/>
                <a:gd name="connsiteY4" fmla="*/ 279608 h 400871"/>
                <a:gd name="connsiteX5" fmla="*/ 1374171 w 7803307"/>
                <a:gd name="connsiteY5" fmla="*/ 279608 h 400871"/>
                <a:gd name="connsiteX6" fmla="*/ 1374171 w 7803307"/>
                <a:gd name="connsiteY6" fmla="*/ 199183 h 400871"/>
                <a:gd name="connsiteX7" fmla="*/ 2981933 w 7803307"/>
                <a:gd name="connsiteY7" fmla="*/ 199183 h 400871"/>
                <a:gd name="connsiteX8" fmla="*/ 2981933 w 7803307"/>
                <a:gd name="connsiteY8" fmla="*/ 68900 h 400871"/>
                <a:gd name="connsiteX9" fmla="*/ 5298229 w 7803307"/>
                <a:gd name="connsiteY9" fmla="*/ 68900 h 400871"/>
                <a:gd name="connsiteX10" fmla="*/ 5298229 w 7803307"/>
                <a:gd name="connsiteY10" fmla="*/ 0 h 400871"/>
                <a:gd name="connsiteX11" fmla="*/ 7812982 w 7803307"/>
                <a:gd name="connsiteY11" fmla="*/ 0 h 40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03307" h="400871">
                  <a:moveTo>
                    <a:pt x="0" y="402250"/>
                  </a:moveTo>
                  <a:lnTo>
                    <a:pt x="1152293" y="402250"/>
                  </a:lnTo>
                  <a:lnTo>
                    <a:pt x="1152293" y="329467"/>
                  </a:lnTo>
                  <a:lnTo>
                    <a:pt x="1199011" y="329467"/>
                  </a:lnTo>
                  <a:lnTo>
                    <a:pt x="1199011" y="279608"/>
                  </a:lnTo>
                  <a:lnTo>
                    <a:pt x="1374171" y="279608"/>
                  </a:lnTo>
                  <a:lnTo>
                    <a:pt x="1374171" y="199183"/>
                  </a:lnTo>
                  <a:lnTo>
                    <a:pt x="2981933" y="199183"/>
                  </a:lnTo>
                  <a:lnTo>
                    <a:pt x="2981933" y="68900"/>
                  </a:lnTo>
                  <a:lnTo>
                    <a:pt x="5298229" y="68900"/>
                  </a:lnTo>
                  <a:lnTo>
                    <a:pt x="5298229" y="0"/>
                  </a:lnTo>
                  <a:lnTo>
                    <a:pt x="7812982" y="0"/>
                  </a:lnTo>
                </a:path>
              </a:pathLst>
            </a:custGeom>
            <a:noFill/>
            <a:ln w="19078" cap="rnd">
              <a:solidFill>
                <a:srgbClr val="C00000"/>
              </a:solidFill>
              <a:prstDash val="solid"/>
              <a:round/>
            </a:ln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4AF9CD87-79E6-1644-B864-7B8E5571731E}"/>
              </a:ext>
            </a:extLst>
          </p:cNvPr>
          <p:cNvSpPr txBox="1"/>
          <p:nvPr/>
        </p:nvSpPr>
        <p:spPr>
          <a:xfrm>
            <a:off x="6989533" y="5326684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0.6%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26B74C28-A225-4F45-A68F-CE1C4C3D2228}"/>
              </a:ext>
            </a:extLst>
          </p:cNvPr>
          <p:cNvSpPr txBox="1"/>
          <p:nvPr/>
        </p:nvSpPr>
        <p:spPr>
          <a:xfrm>
            <a:off x="6989533" y="5167125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1.3%</a:t>
            </a:r>
          </a:p>
        </p:txBody>
      </p:sp>
      <p:sp>
        <p:nvSpPr>
          <p:cNvPr id="227" name="Freeform 226">
            <a:extLst>
              <a:ext uri="{FF2B5EF4-FFF2-40B4-BE49-F238E27FC236}">
                <a16:creationId xmlns:a16="http://schemas.microsoft.com/office/drawing/2014/main" id="{1D1E6744-FDB8-3548-94AB-B2A6514E39F9}"/>
              </a:ext>
            </a:extLst>
          </p:cNvPr>
          <p:cNvSpPr/>
          <p:nvPr/>
        </p:nvSpPr>
        <p:spPr>
          <a:xfrm>
            <a:off x="6684065" y="5478876"/>
            <a:ext cx="272305" cy="101002"/>
          </a:xfrm>
          <a:custGeom>
            <a:avLst/>
            <a:gdLst>
              <a:gd name="connsiteX0" fmla="*/ 661817 w 649214"/>
              <a:gd name="connsiteY0" fmla="*/ 0 h 187908"/>
              <a:gd name="connsiteX1" fmla="*/ 630629 w 649214"/>
              <a:gd name="connsiteY1" fmla="*/ 0 h 187908"/>
              <a:gd name="connsiteX2" fmla="*/ 630629 w 649214"/>
              <a:gd name="connsiteY2" fmla="*/ 91950 h 187908"/>
              <a:gd name="connsiteX3" fmla="*/ 408751 w 649214"/>
              <a:gd name="connsiteY3" fmla="*/ 91950 h 187908"/>
              <a:gd name="connsiteX4" fmla="*/ 408751 w 649214"/>
              <a:gd name="connsiteY4" fmla="*/ 134167 h 187908"/>
              <a:gd name="connsiteX5" fmla="*/ 54483 w 649214"/>
              <a:gd name="connsiteY5" fmla="*/ 134167 h 187908"/>
              <a:gd name="connsiteX6" fmla="*/ 54483 w 649214"/>
              <a:gd name="connsiteY6" fmla="*/ 191542 h 187908"/>
              <a:gd name="connsiteX7" fmla="*/ 0 w 649214"/>
              <a:gd name="connsiteY7" fmla="*/ 191542 h 1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214" h="187908">
                <a:moveTo>
                  <a:pt x="661817" y="0"/>
                </a:moveTo>
                <a:lnTo>
                  <a:pt x="630629" y="0"/>
                </a:lnTo>
                <a:lnTo>
                  <a:pt x="630629" y="91950"/>
                </a:lnTo>
                <a:lnTo>
                  <a:pt x="408751" y="91950"/>
                </a:lnTo>
                <a:lnTo>
                  <a:pt x="408751" y="134167"/>
                </a:lnTo>
                <a:lnTo>
                  <a:pt x="54483" y="134167"/>
                </a:lnTo>
                <a:lnTo>
                  <a:pt x="54483" y="191542"/>
                </a:lnTo>
                <a:lnTo>
                  <a:pt x="0" y="191542"/>
                </a:lnTo>
              </a:path>
            </a:pathLst>
          </a:custGeom>
          <a:noFill/>
          <a:ln w="19078" cap="rnd">
            <a:solidFill>
              <a:srgbClr val="002060"/>
            </a:solidFill>
            <a:prstDash val="solid"/>
            <a:round/>
          </a:ln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Freeform 228">
            <a:extLst>
              <a:ext uri="{FF2B5EF4-FFF2-40B4-BE49-F238E27FC236}">
                <a16:creationId xmlns:a16="http://schemas.microsoft.com/office/drawing/2014/main" id="{52614DBD-B3CE-5E43-A690-CF51F8E6BD0B}"/>
              </a:ext>
            </a:extLst>
          </p:cNvPr>
          <p:cNvSpPr/>
          <p:nvPr/>
        </p:nvSpPr>
        <p:spPr>
          <a:xfrm>
            <a:off x="6680920" y="5279162"/>
            <a:ext cx="275450" cy="397273"/>
          </a:xfrm>
          <a:custGeom>
            <a:avLst/>
            <a:gdLst>
              <a:gd name="connsiteX0" fmla="*/ 657871 w 649214"/>
              <a:gd name="connsiteY0" fmla="*/ 0 h 739107"/>
              <a:gd name="connsiteX1" fmla="*/ 416516 w 649214"/>
              <a:gd name="connsiteY1" fmla="*/ 0 h 739107"/>
              <a:gd name="connsiteX2" fmla="*/ 416516 w 649214"/>
              <a:gd name="connsiteY2" fmla="*/ 76667 h 739107"/>
              <a:gd name="connsiteX3" fmla="*/ 330845 w 649214"/>
              <a:gd name="connsiteY3" fmla="*/ 76667 h 739107"/>
              <a:gd name="connsiteX4" fmla="*/ 330845 w 649214"/>
              <a:gd name="connsiteY4" fmla="*/ 122642 h 739107"/>
              <a:gd name="connsiteX5" fmla="*/ 295838 w 649214"/>
              <a:gd name="connsiteY5" fmla="*/ 122642 h 739107"/>
              <a:gd name="connsiteX6" fmla="*/ 295838 w 649214"/>
              <a:gd name="connsiteY6" fmla="*/ 191542 h 739107"/>
              <a:gd name="connsiteX7" fmla="*/ 167396 w 649214"/>
              <a:gd name="connsiteY7" fmla="*/ 191542 h 739107"/>
              <a:gd name="connsiteX8" fmla="*/ 167396 w 649214"/>
              <a:gd name="connsiteY8" fmla="*/ 245158 h 739107"/>
              <a:gd name="connsiteX9" fmla="*/ 136208 w 649214"/>
              <a:gd name="connsiteY9" fmla="*/ 245158 h 739107"/>
              <a:gd name="connsiteX10" fmla="*/ 136208 w 649214"/>
              <a:gd name="connsiteY10" fmla="*/ 371558 h 739107"/>
              <a:gd name="connsiteX11" fmla="*/ 105147 w 649214"/>
              <a:gd name="connsiteY11" fmla="*/ 371558 h 739107"/>
              <a:gd name="connsiteX12" fmla="*/ 105147 w 649214"/>
              <a:gd name="connsiteY12" fmla="*/ 444341 h 739107"/>
              <a:gd name="connsiteX13" fmla="*/ 31188 w 649214"/>
              <a:gd name="connsiteY13" fmla="*/ 444341 h 739107"/>
              <a:gd name="connsiteX14" fmla="*/ 31188 w 649214"/>
              <a:gd name="connsiteY14" fmla="*/ 536291 h 739107"/>
              <a:gd name="connsiteX15" fmla="*/ 0 w 649214"/>
              <a:gd name="connsiteY15" fmla="*/ 536291 h 739107"/>
              <a:gd name="connsiteX16" fmla="*/ 0 w 649214"/>
              <a:gd name="connsiteY16" fmla="*/ 743242 h 73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9214" h="739107">
                <a:moveTo>
                  <a:pt x="657871" y="0"/>
                </a:moveTo>
                <a:lnTo>
                  <a:pt x="416516" y="0"/>
                </a:lnTo>
                <a:lnTo>
                  <a:pt x="416516" y="76667"/>
                </a:lnTo>
                <a:lnTo>
                  <a:pt x="330845" y="76667"/>
                </a:lnTo>
                <a:lnTo>
                  <a:pt x="330845" y="122642"/>
                </a:lnTo>
                <a:lnTo>
                  <a:pt x="295838" y="122642"/>
                </a:lnTo>
                <a:lnTo>
                  <a:pt x="295838" y="191542"/>
                </a:lnTo>
                <a:lnTo>
                  <a:pt x="167396" y="191542"/>
                </a:lnTo>
                <a:lnTo>
                  <a:pt x="167396" y="245158"/>
                </a:lnTo>
                <a:lnTo>
                  <a:pt x="136208" y="245158"/>
                </a:lnTo>
                <a:lnTo>
                  <a:pt x="136208" y="371558"/>
                </a:lnTo>
                <a:lnTo>
                  <a:pt x="105147" y="371558"/>
                </a:lnTo>
                <a:lnTo>
                  <a:pt x="105147" y="444341"/>
                </a:lnTo>
                <a:lnTo>
                  <a:pt x="31188" y="444341"/>
                </a:lnTo>
                <a:lnTo>
                  <a:pt x="31188" y="536291"/>
                </a:lnTo>
                <a:lnTo>
                  <a:pt x="0" y="536291"/>
                </a:lnTo>
                <a:lnTo>
                  <a:pt x="0" y="743242"/>
                </a:lnTo>
              </a:path>
            </a:pathLst>
          </a:custGeom>
          <a:noFill/>
          <a:ln w="19078" cap="rnd">
            <a:solidFill>
              <a:srgbClr val="C00000"/>
            </a:solidFill>
            <a:prstDash val="solid"/>
            <a:round/>
          </a:ln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object 5">
            <a:extLst>
              <a:ext uri="{FF2B5EF4-FFF2-40B4-BE49-F238E27FC236}">
                <a16:creationId xmlns:a16="http://schemas.microsoft.com/office/drawing/2014/main" id="{A4C717C5-B754-1F4F-BD6D-93CCE284D8B3}"/>
              </a:ext>
            </a:extLst>
          </p:cNvPr>
          <p:cNvSpPr/>
          <p:nvPr/>
        </p:nvSpPr>
        <p:spPr>
          <a:xfrm>
            <a:off x="1932173" y="3861389"/>
            <a:ext cx="0" cy="1815554"/>
          </a:xfrm>
          <a:custGeom>
            <a:avLst/>
            <a:gdLst/>
            <a:ahLst/>
            <a:cxnLst/>
            <a:rect l="l" t="t" r="r" b="b"/>
            <a:pathLst>
              <a:path h="3345179">
                <a:moveTo>
                  <a:pt x="0" y="3344975"/>
                </a:moveTo>
                <a:lnTo>
                  <a:pt x="1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object 9">
            <a:extLst>
              <a:ext uri="{FF2B5EF4-FFF2-40B4-BE49-F238E27FC236}">
                <a16:creationId xmlns:a16="http://schemas.microsoft.com/office/drawing/2014/main" id="{805B2621-1CFC-8141-A018-BDA551DE20E5}"/>
              </a:ext>
            </a:extLst>
          </p:cNvPr>
          <p:cNvSpPr/>
          <p:nvPr/>
        </p:nvSpPr>
        <p:spPr>
          <a:xfrm>
            <a:off x="1906560" y="3870914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object 22">
            <a:extLst>
              <a:ext uri="{FF2B5EF4-FFF2-40B4-BE49-F238E27FC236}">
                <a16:creationId xmlns:a16="http://schemas.microsoft.com/office/drawing/2014/main" id="{94D67F7A-89EA-7746-8632-99A0367FD149}"/>
              </a:ext>
            </a:extLst>
          </p:cNvPr>
          <p:cNvSpPr txBox="1"/>
          <p:nvPr/>
        </p:nvSpPr>
        <p:spPr>
          <a:xfrm>
            <a:off x="1601467" y="3778341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45" name="object 29">
            <a:extLst>
              <a:ext uri="{FF2B5EF4-FFF2-40B4-BE49-F238E27FC236}">
                <a16:creationId xmlns:a16="http://schemas.microsoft.com/office/drawing/2014/main" id="{A30E3500-94F7-3443-9F0E-4660950EBA35}"/>
              </a:ext>
            </a:extLst>
          </p:cNvPr>
          <p:cNvSpPr txBox="1"/>
          <p:nvPr/>
        </p:nvSpPr>
        <p:spPr>
          <a:xfrm>
            <a:off x="1327238" y="4007611"/>
            <a:ext cx="211917" cy="1561325"/>
          </a:xfrm>
          <a:prstGeom prst="rect">
            <a:avLst/>
          </a:prstGeom>
        </p:spPr>
        <p:txBody>
          <a:bodyPr vert="vert270" wrap="non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121" name="object 6">
            <a:extLst>
              <a:ext uri="{FF2B5EF4-FFF2-40B4-BE49-F238E27FC236}">
                <a16:creationId xmlns:a16="http://schemas.microsoft.com/office/drawing/2014/main" id="{CD9EC440-AF7B-1E4E-ADD3-C922C482419E}"/>
              </a:ext>
            </a:extLst>
          </p:cNvPr>
          <p:cNvSpPr/>
          <p:nvPr/>
        </p:nvSpPr>
        <p:spPr>
          <a:xfrm>
            <a:off x="1906560" y="5676819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object 7">
            <a:extLst>
              <a:ext uri="{FF2B5EF4-FFF2-40B4-BE49-F238E27FC236}">
                <a16:creationId xmlns:a16="http://schemas.microsoft.com/office/drawing/2014/main" id="{0ADD4594-00AE-644D-83DF-A199517BA201}"/>
              </a:ext>
            </a:extLst>
          </p:cNvPr>
          <p:cNvSpPr/>
          <p:nvPr/>
        </p:nvSpPr>
        <p:spPr>
          <a:xfrm>
            <a:off x="1906560" y="4761514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object 8">
            <a:extLst>
              <a:ext uri="{FF2B5EF4-FFF2-40B4-BE49-F238E27FC236}">
                <a16:creationId xmlns:a16="http://schemas.microsoft.com/office/drawing/2014/main" id="{2074034A-9B8D-844B-A7B2-D558D9A9FDAE}"/>
              </a:ext>
            </a:extLst>
          </p:cNvPr>
          <p:cNvSpPr/>
          <p:nvPr/>
        </p:nvSpPr>
        <p:spPr>
          <a:xfrm>
            <a:off x="1906560" y="3868502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33A04DA2-959A-E345-8CD4-78AEE88AAFAC}"/>
              </a:ext>
            </a:extLst>
          </p:cNvPr>
          <p:cNvSpPr txBox="1"/>
          <p:nvPr/>
        </p:nvSpPr>
        <p:spPr>
          <a:xfrm>
            <a:off x="1601467" y="4678583"/>
            <a:ext cx="267702" cy="250911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211319F4-029C-E54C-96E8-978B886181BE}"/>
              </a:ext>
            </a:extLst>
          </p:cNvPr>
          <p:cNvSpPr txBox="1"/>
          <p:nvPr/>
        </p:nvSpPr>
        <p:spPr>
          <a:xfrm>
            <a:off x="5382400" y="5189279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3.5%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1F43C6C1-B806-EF41-8DA8-A0AC3A2E87C6}"/>
              </a:ext>
            </a:extLst>
          </p:cNvPr>
          <p:cNvSpPr txBox="1"/>
          <p:nvPr/>
        </p:nvSpPr>
        <p:spPr>
          <a:xfrm>
            <a:off x="5382400" y="5327323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2.7%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DEDAA0BA-6B9F-BD4C-ADB7-B45AB7B06AD2}"/>
              </a:ext>
            </a:extLst>
          </p:cNvPr>
          <p:cNvSpPr txBox="1"/>
          <p:nvPr/>
        </p:nvSpPr>
        <p:spPr>
          <a:xfrm>
            <a:off x="2242809" y="5398828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1.1%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6878F05-CD54-D845-8CE0-BFD12677A0D2}"/>
              </a:ext>
            </a:extLst>
          </p:cNvPr>
          <p:cNvSpPr txBox="1"/>
          <p:nvPr/>
        </p:nvSpPr>
        <p:spPr>
          <a:xfrm>
            <a:off x="2242809" y="5245460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1.2%</a:t>
            </a:r>
          </a:p>
        </p:txBody>
      </p:sp>
      <p:sp>
        <p:nvSpPr>
          <p:cNvPr id="1025" name="Freeform 1024">
            <a:extLst>
              <a:ext uri="{FF2B5EF4-FFF2-40B4-BE49-F238E27FC236}">
                <a16:creationId xmlns:a16="http://schemas.microsoft.com/office/drawing/2014/main" id="{59F36AA3-E199-244F-B5FD-B8E8984016D5}"/>
              </a:ext>
            </a:extLst>
          </p:cNvPr>
          <p:cNvSpPr/>
          <p:nvPr/>
        </p:nvSpPr>
        <p:spPr>
          <a:xfrm>
            <a:off x="1970316" y="5584538"/>
            <a:ext cx="244459" cy="80164"/>
          </a:xfrm>
          <a:custGeom>
            <a:avLst/>
            <a:gdLst>
              <a:gd name="connsiteX0" fmla="*/ 245867 w 244458"/>
              <a:gd name="connsiteY0" fmla="*/ 0 h 53262"/>
              <a:gd name="connsiteX1" fmla="*/ 230081 w 244458"/>
              <a:gd name="connsiteY1" fmla="*/ 0 h 53262"/>
              <a:gd name="connsiteX2" fmla="*/ 230081 w 244458"/>
              <a:gd name="connsiteY2" fmla="*/ 8727 h 53262"/>
              <a:gd name="connsiteX3" fmla="*/ 194034 w 244458"/>
              <a:gd name="connsiteY3" fmla="*/ 8727 h 53262"/>
              <a:gd name="connsiteX4" fmla="*/ 194034 w 244458"/>
              <a:gd name="connsiteY4" fmla="*/ 13111 h 53262"/>
              <a:gd name="connsiteX5" fmla="*/ 135281 w 244458"/>
              <a:gd name="connsiteY5" fmla="*/ 13111 h 53262"/>
              <a:gd name="connsiteX6" fmla="*/ 135281 w 244458"/>
              <a:gd name="connsiteY6" fmla="*/ 17495 h 53262"/>
              <a:gd name="connsiteX7" fmla="*/ 85312 w 244458"/>
              <a:gd name="connsiteY7" fmla="*/ 17495 h 53262"/>
              <a:gd name="connsiteX8" fmla="*/ 85312 w 244458"/>
              <a:gd name="connsiteY8" fmla="*/ 24992 h 53262"/>
              <a:gd name="connsiteX9" fmla="*/ 77108 w 244458"/>
              <a:gd name="connsiteY9" fmla="*/ 24992 h 53262"/>
              <a:gd name="connsiteX10" fmla="*/ 77108 w 244458"/>
              <a:gd name="connsiteY10" fmla="*/ 36219 h 53262"/>
              <a:gd name="connsiteX11" fmla="*/ 45494 w 244458"/>
              <a:gd name="connsiteY11" fmla="*/ 36219 h 53262"/>
              <a:gd name="connsiteX12" fmla="*/ 45494 w 244458"/>
              <a:gd name="connsiteY12" fmla="*/ 45601 h 53262"/>
              <a:gd name="connsiteX13" fmla="*/ 0 w 244458"/>
              <a:gd name="connsiteY13" fmla="*/ 45601 h 53262"/>
              <a:gd name="connsiteX14" fmla="*/ 0 w 244458"/>
              <a:gd name="connsiteY14" fmla="*/ 55598 h 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458" h="53262">
                <a:moveTo>
                  <a:pt x="245867" y="0"/>
                </a:moveTo>
                <a:lnTo>
                  <a:pt x="230081" y="0"/>
                </a:lnTo>
                <a:lnTo>
                  <a:pt x="230081" y="8727"/>
                </a:lnTo>
                <a:lnTo>
                  <a:pt x="194034" y="8727"/>
                </a:lnTo>
                <a:lnTo>
                  <a:pt x="194034" y="13111"/>
                </a:lnTo>
                <a:lnTo>
                  <a:pt x="135281" y="13111"/>
                </a:lnTo>
                <a:lnTo>
                  <a:pt x="135281" y="17495"/>
                </a:lnTo>
                <a:lnTo>
                  <a:pt x="85312" y="17495"/>
                </a:lnTo>
                <a:lnTo>
                  <a:pt x="85312" y="24992"/>
                </a:lnTo>
                <a:lnTo>
                  <a:pt x="77108" y="24992"/>
                </a:lnTo>
                <a:lnTo>
                  <a:pt x="77108" y="36219"/>
                </a:lnTo>
                <a:lnTo>
                  <a:pt x="45494" y="36219"/>
                </a:lnTo>
                <a:lnTo>
                  <a:pt x="45494" y="45601"/>
                </a:lnTo>
                <a:lnTo>
                  <a:pt x="0" y="45601"/>
                </a:lnTo>
                <a:lnTo>
                  <a:pt x="0" y="55598"/>
                </a:lnTo>
              </a:path>
            </a:pathLst>
          </a:custGeom>
          <a:noFill/>
          <a:ln w="19050" cap="rnd">
            <a:solidFill>
              <a:srgbClr val="00206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Freeform 1026">
            <a:extLst>
              <a:ext uri="{FF2B5EF4-FFF2-40B4-BE49-F238E27FC236}">
                <a16:creationId xmlns:a16="http://schemas.microsoft.com/office/drawing/2014/main" id="{2D50121C-187B-ED49-8FF7-689E415E1242}"/>
              </a:ext>
            </a:extLst>
          </p:cNvPr>
          <p:cNvSpPr/>
          <p:nvPr/>
        </p:nvSpPr>
        <p:spPr>
          <a:xfrm>
            <a:off x="1937460" y="5584538"/>
            <a:ext cx="277605" cy="61664"/>
          </a:xfrm>
          <a:custGeom>
            <a:avLst/>
            <a:gdLst>
              <a:gd name="connsiteX0" fmla="*/ 0 w 277605"/>
              <a:gd name="connsiteY0" fmla="*/ 41873 h 40971"/>
              <a:gd name="connsiteX1" fmla="*/ 42967 w 277605"/>
              <a:gd name="connsiteY1" fmla="*/ 41873 h 40971"/>
              <a:gd name="connsiteX2" fmla="*/ 42967 w 277605"/>
              <a:gd name="connsiteY2" fmla="*/ 28721 h 40971"/>
              <a:gd name="connsiteX3" fmla="*/ 60659 w 277605"/>
              <a:gd name="connsiteY3" fmla="*/ 28721 h 40971"/>
              <a:gd name="connsiteX4" fmla="*/ 60659 w 277605"/>
              <a:gd name="connsiteY4" fmla="*/ 24992 h 40971"/>
              <a:gd name="connsiteX5" fmla="*/ 132712 w 277605"/>
              <a:gd name="connsiteY5" fmla="*/ 24992 h 40971"/>
              <a:gd name="connsiteX6" fmla="*/ 132712 w 277605"/>
              <a:gd name="connsiteY6" fmla="*/ 18109 h 40971"/>
              <a:gd name="connsiteX7" fmla="*/ 138430 w 277605"/>
              <a:gd name="connsiteY7" fmla="*/ 18109 h 40971"/>
              <a:gd name="connsiteX8" fmla="*/ 138430 w 277605"/>
              <a:gd name="connsiteY8" fmla="*/ 13725 h 40971"/>
              <a:gd name="connsiteX9" fmla="*/ 197846 w 277605"/>
              <a:gd name="connsiteY9" fmla="*/ 13725 h 40971"/>
              <a:gd name="connsiteX10" fmla="*/ 197846 w 277605"/>
              <a:gd name="connsiteY10" fmla="*/ 4998 h 40971"/>
              <a:gd name="connsiteX11" fmla="*/ 252828 w 277605"/>
              <a:gd name="connsiteY11" fmla="*/ 4998 h 40971"/>
              <a:gd name="connsiteX12" fmla="*/ 252828 w 277605"/>
              <a:gd name="connsiteY12" fmla="*/ 0 h 40971"/>
              <a:gd name="connsiteX13" fmla="*/ 278890 w 277605"/>
              <a:gd name="connsiteY13" fmla="*/ 0 h 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605" h="40971">
                <a:moveTo>
                  <a:pt x="0" y="41873"/>
                </a:moveTo>
                <a:lnTo>
                  <a:pt x="42967" y="41873"/>
                </a:lnTo>
                <a:lnTo>
                  <a:pt x="42967" y="28721"/>
                </a:lnTo>
                <a:lnTo>
                  <a:pt x="60659" y="28721"/>
                </a:lnTo>
                <a:lnTo>
                  <a:pt x="60659" y="24992"/>
                </a:lnTo>
                <a:lnTo>
                  <a:pt x="132712" y="24992"/>
                </a:lnTo>
                <a:lnTo>
                  <a:pt x="132712" y="18109"/>
                </a:lnTo>
                <a:lnTo>
                  <a:pt x="138430" y="18109"/>
                </a:lnTo>
                <a:lnTo>
                  <a:pt x="138430" y="13725"/>
                </a:lnTo>
                <a:lnTo>
                  <a:pt x="197846" y="13725"/>
                </a:lnTo>
                <a:lnTo>
                  <a:pt x="197846" y="4998"/>
                </a:lnTo>
                <a:lnTo>
                  <a:pt x="252828" y="4998"/>
                </a:lnTo>
                <a:lnTo>
                  <a:pt x="252828" y="0"/>
                </a:lnTo>
                <a:lnTo>
                  <a:pt x="278890" y="0"/>
                </a:lnTo>
              </a:path>
            </a:pathLst>
          </a:custGeom>
          <a:noFill/>
          <a:ln w="19050" cap="rnd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Freeform 1028">
            <a:extLst>
              <a:ext uri="{FF2B5EF4-FFF2-40B4-BE49-F238E27FC236}">
                <a16:creationId xmlns:a16="http://schemas.microsoft.com/office/drawing/2014/main" id="{A1A81F89-7D06-FB47-8163-42E032B5CD72}"/>
              </a:ext>
            </a:extLst>
          </p:cNvPr>
          <p:cNvSpPr/>
          <p:nvPr/>
        </p:nvSpPr>
        <p:spPr>
          <a:xfrm>
            <a:off x="2920887" y="5444375"/>
            <a:ext cx="2461159" cy="221992"/>
          </a:xfrm>
          <a:custGeom>
            <a:avLst/>
            <a:gdLst>
              <a:gd name="connsiteX0" fmla="*/ 0 w 2461158"/>
              <a:gd name="connsiteY0" fmla="*/ 148111 h 147496"/>
              <a:gd name="connsiteX1" fmla="*/ 0 w 2461158"/>
              <a:gd name="connsiteY1" fmla="*/ 138114 h 147496"/>
              <a:gd name="connsiteX2" fmla="*/ 50590 w 2461158"/>
              <a:gd name="connsiteY2" fmla="*/ 138114 h 147496"/>
              <a:gd name="connsiteX3" fmla="*/ 50590 w 2461158"/>
              <a:gd name="connsiteY3" fmla="*/ 133730 h 147496"/>
              <a:gd name="connsiteX4" fmla="*/ 125171 w 2461158"/>
              <a:gd name="connsiteY4" fmla="*/ 133730 h 147496"/>
              <a:gd name="connsiteX5" fmla="*/ 125171 w 2461158"/>
              <a:gd name="connsiteY5" fmla="*/ 126233 h 147496"/>
              <a:gd name="connsiteX6" fmla="*/ 230081 w 2461158"/>
              <a:gd name="connsiteY6" fmla="*/ 126233 h 147496"/>
              <a:gd name="connsiteX7" fmla="*/ 230081 w 2461158"/>
              <a:gd name="connsiteY7" fmla="*/ 123119 h 147496"/>
              <a:gd name="connsiteX8" fmla="*/ 258546 w 2461158"/>
              <a:gd name="connsiteY8" fmla="*/ 123119 h 147496"/>
              <a:gd name="connsiteX9" fmla="*/ 258546 w 2461158"/>
              <a:gd name="connsiteY9" fmla="*/ 115006 h 147496"/>
              <a:gd name="connsiteX10" fmla="*/ 336276 w 2461158"/>
              <a:gd name="connsiteY10" fmla="*/ 115006 h 147496"/>
              <a:gd name="connsiteX11" fmla="*/ 336276 w 2461158"/>
              <a:gd name="connsiteY11" fmla="*/ 110008 h 147496"/>
              <a:gd name="connsiteX12" fmla="*/ 443091 w 2461158"/>
              <a:gd name="connsiteY12" fmla="*/ 110008 h 147496"/>
              <a:gd name="connsiteX13" fmla="*/ 443091 w 2461158"/>
              <a:gd name="connsiteY13" fmla="*/ 101855 h 147496"/>
              <a:gd name="connsiteX14" fmla="*/ 539798 w 2461158"/>
              <a:gd name="connsiteY14" fmla="*/ 101855 h 147496"/>
              <a:gd name="connsiteX15" fmla="*/ 539798 w 2461158"/>
              <a:gd name="connsiteY15" fmla="*/ 98126 h 147496"/>
              <a:gd name="connsiteX16" fmla="*/ 548001 w 2461158"/>
              <a:gd name="connsiteY16" fmla="*/ 98126 h 147496"/>
              <a:gd name="connsiteX17" fmla="*/ 548001 w 2461158"/>
              <a:gd name="connsiteY17" fmla="*/ 91243 h 147496"/>
              <a:gd name="connsiteX18" fmla="*/ 737602 w 2461158"/>
              <a:gd name="connsiteY18" fmla="*/ 91243 h 147496"/>
              <a:gd name="connsiteX19" fmla="*/ 737602 w 2461158"/>
              <a:gd name="connsiteY19" fmla="*/ 77518 h 147496"/>
              <a:gd name="connsiteX20" fmla="*/ 766067 w 2461158"/>
              <a:gd name="connsiteY20" fmla="*/ 77518 h 147496"/>
              <a:gd name="connsiteX21" fmla="*/ 766067 w 2461158"/>
              <a:gd name="connsiteY21" fmla="*/ 69364 h 147496"/>
              <a:gd name="connsiteX22" fmla="*/ 845702 w 2461158"/>
              <a:gd name="connsiteY22" fmla="*/ 69364 h 147496"/>
              <a:gd name="connsiteX23" fmla="*/ 845702 w 2461158"/>
              <a:gd name="connsiteY23" fmla="*/ 64980 h 147496"/>
              <a:gd name="connsiteX24" fmla="*/ 1015704 w 2461158"/>
              <a:gd name="connsiteY24" fmla="*/ 64980 h 147496"/>
              <a:gd name="connsiteX25" fmla="*/ 1015704 w 2461158"/>
              <a:gd name="connsiteY25" fmla="*/ 58138 h 147496"/>
              <a:gd name="connsiteX26" fmla="*/ 1055522 w 2461158"/>
              <a:gd name="connsiteY26" fmla="*/ 58138 h 147496"/>
              <a:gd name="connsiteX27" fmla="*/ 1055522 w 2461158"/>
              <a:gd name="connsiteY27" fmla="*/ 52484 h 147496"/>
              <a:gd name="connsiteX28" fmla="*/ 1119993 w 2461158"/>
              <a:gd name="connsiteY28" fmla="*/ 52484 h 147496"/>
              <a:gd name="connsiteX29" fmla="*/ 1119993 w 2461158"/>
              <a:gd name="connsiteY29" fmla="*/ 44986 h 147496"/>
              <a:gd name="connsiteX30" fmla="*/ 1227431 w 2461158"/>
              <a:gd name="connsiteY30" fmla="*/ 44986 h 147496"/>
              <a:gd name="connsiteX31" fmla="*/ 1227431 w 2461158"/>
              <a:gd name="connsiteY31" fmla="*/ 40644 h 147496"/>
              <a:gd name="connsiteX32" fmla="*/ 1312742 w 2461158"/>
              <a:gd name="connsiteY32" fmla="*/ 40644 h 147496"/>
              <a:gd name="connsiteX33" fmla="*/ 1312742 w 2461158"/>
              <a:gd name="connsiteY33" fmla="*/ 31261 h 147496"/>
              <a:gd name="connsiteX34" fmla="*/ 1379782 w 2461158"/>
              <a:gd name="connsiteY34" fmla="*/ 31261 h 147496"/>
              <a:gd name="connsiteX35" fmla="*/ 1379782 w 2461158"/>
              <a:gd name="connsiteY35" fmla="*/ 24378 h 147496"/>
              <a:gd name="connsiteX36" fmla="*/ 1688173 w 2461158"/>
              <a:gd name="connsiteY36" fmla="*/ 24378 h 147496"/>
              <a:gd name="connsiteX37" fmla="*/ 1688173 w 2461158"/>
              <a:gd name="connsiteY37" fmla="*/ 19994 h 147496"/>
              <a:gd name="connsiteX38" fmla="*/ 1745061 w 2461158"/>
              <a:gd name="connsiteY38" fmla="*/ 19994 h 147496"/>
              <a:gd name="connsiteX39" fmla="*/ 1745061 w 2461158"/>
              <a:gd name="connsiteY39" fmla="*/ 11882 h 147496"/>
              <a:gd name="connsiteX40" fmla="*/ 2129358 w 2461158"/>
              <a:gd name="connsiteY40" fmla="*/ 11882 h 147496"/>
              <a:gd name="connsiteX41" fmla="*/ 2129358 w 2461158"/>
              <a:gd name="connsiteY41" fmla="*/ 8112 h 147496"/>
              <a:gd name="connsiteX42" fmla="*/ 2204560 w 2461158"/>
              <a:gd name="connsiteY42" fmla="*/ 8112 h 147496"/>
              <a:gd name="connsiteX43" fmla="*/ 2204560 w 2461158"/>
              <a:gd name="connsiteY43" fmla="*/ 0 h 147496"/>
              <a:gd name="connsiteX44" fmla="*/ 2461822 w 2461158"/>
              <a:gd name="connsiteY44" fmla="*/ 0 h 14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61158" h="147496">
                <a:moveTo>
                  <a:pt x="0" y="148111"/>
                </a:moveTo>
                <a:lnTo>
                  <a:pt x="0" y="138114"/>
                </a:lnTo>
                <a:lnTo>
                  <a:pt x="50590" y="138114"/>
                </a:lnTo>
                <a:lnTo>
                  <a:pt x="50590" y="133730"/>
                </a:lnTo>
                <a:lnTo>
                  <a:pt x="125171" y="133730"/>
                </a:lnTo>
                <a:lnTo>
                  <a:pt x="125171" y="126233"/>
                </a:lnTo>
                <a:lnTo>
                  <a:pt x="230081" y="126233"/>
                </a:lnTo>
                <a:lnTo>
                  <a:pt x="230081" y="123119"/>
                </a:lnTo>
                <a:lnTo>
                  <a:pt x="258546" y="123119"/>
                </a:lnTo>
                <a:lnTo>
                  <a:pt x="258546" y="115006"/>
                </a:lnTo>
                <a:lnTo>
                  <a:pt x="336276" y="115006"/>
                </a:lnTo>
                <a:lnTo>
                  <a:pt x="336276" y="110008"/>
                </a:lnTo>
                <a:lnTo>
                  <a:pt x="443091" y="110008"/>
                </a:lnTo>
                <a:lnTo>
                  <a:pt x="443091" y="101855"/>
                </a:lnTo>
                <a:lnTo>
                  <a:pt x="539798" y="101855"/>
                </a:lnTo>
                <a:lnTo>
                  <a:pt x="539798" y="98126"/>
                </a:lnTo>
                <a:lnTo>
                  <a:pt x="548001" y="98126"/>
                </a:lnTo>
                <a:lnTo>
                  <a:pt x="548001" y="91243"/>
                </a:lnTo>
                <a:lnTo>
                  <a:pt x="737602" y="91243"/>
                </a:lnTo>
                <a:lnTo>
                  <a:pt x="737602" y="77518"/>
                </a:lnTo>
                <a:lnTo>
                  <a:pt x="766067" y="77518"/>
                </a:lnTo>
                <a:lnTo>
                  <a:pt x="766067" y="69364"/>
                </a:lnTo>
                <a:lnTo>
                  <a:pt x="845702" y="69364"/>
                </a:lnTo>
                <a:lnTo>
                  <a:pt x="845702" y="64980"/>
                </a:lnTo>
                <a:lnTo>
                  <a:pt x="1015704" y="64980"/>
                </a:lnTo>
                <a:lnTo>
                  <a:pt x="1015704" y="58138"/>
                </a:lnTo>
                <a:lnTo>
                  <a:pt x="1055522" y="58138"/>
                </a:lnTo>
                <a:lnTo>
                  <a:pt x="1055522" y="52484"/>
                </a:lnTo>
                <a:lnTo>
                  <a:pt x="1119993" y="52484"/>
                </a:lnTo>
                <a:lnTo>
                  <a:pt x="1119993" y="44986"/>
                </a:lnTo>
                <a:lnTo>
                  <a:pt x="1227431" y="44986"/>
                </a:lnTo>
                <a:lnTo>
                  <a:pt x="1227431" y="40644"/>
                </a:lnTo>
                <a:lnTo>
                  <a:pt x="1312742" y="40644"/>
                </a:lnTo>
                <a:lnTo>
                  <a:pt x="1312742" y="31261"/>
                </a:lnTo>
                <a:lnTo>
                  <a:pt x="1379782" y="31261"/>
                </a:lnTo>
                <a:lnTo>
                  <a:pt x="1379782" y="24378"/>
                </a:lnTo>
                <a:lnTo>
                  <a:pt x="1688173" y="24378"/>
                </a:lnTo>
                <a:lnTo>
                  <a:pt x="1688173" y="19994"/>
                </a:lnTo>
                <a:lnTo>
                  <a:pt x="1745061" y="19994"/>
                </a:lnTo>
                <a:lnTo>
                  <a:pt x="1745061" y="11882"/>
                </a:lnTo>
                <a:lnTo>
                  <a:pt x="2129358" y="11882"/>
                </a:lnTo>
                <a:lnTo>
                  <a:pt x="2129358" y="8112"/>
                </a:lnTo>
                <a:lnTo>
                  <a:pt x="2204560" y="8112"/>
                </a:lnTo>
                <a:lnTo>
                  <a:pt x="2204560" y="0"/>
                </a:lnTo>
                <a:lnTo>
                  <a:pt x="2461822" y="0"/>
                </a:lnTo>
              </a:path>
            </a:pathLst>
          </a:custGeom>
          <a:noFill/>
          <a:ln w="19050" cap="rnd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221771-B431-C047-A2E5-7077BA0A98FB}"/>
              </a:ext>
            </a:extLst>
          </p:cNvPr>
          <p:cNvGrpSpPr/>
          <p:nvPr/>
        </p:nvGrpSpPr>
        <p:grpSpPr>
          <a:xfrm>
            <a:off x="6655344" y="3055529"/>
            <a:ext cx="3587987" cy="466372"/>
            <a:chOff x="6655344" y="3055529"/>
            <a:chExt cx="3587987" cy="466372"/>
          </a:xfrm>
        </p:grpSpPr>
        <p:sp>
          <p:nvSpPr>
            <p:cNvPr id="89" name="object 3">
              <a:extLst>
                <a:ext uri="{FF2B5EF4-FFF2-40B4-BE49-F238E27FC236}">
                  <a16:creationId xmlns:a16="http://schemas.microsoft.com/office/drawing/2014/main" id="{B6758EE3-161E-0B43-901C-699BEED60FA5}"/>
                </a:ext>
              </a:extLst>
            </p:cNvPr>
            <p:cNvSpPr txBox="1"/>
            <p:nvPr/>
          </p:nvSpPr>
          <p:spPr>
            <a:xfrm>
              <a:off x="6951503" y="312214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object 4">
              <a:extLst>
                <a:ext uri="{FF2B5EF4-FFF2-40B4-BE49-F238E27FC236}">
                  <a16:creationId xmlns:a16="http://schemas.microsoft.com/office/drawing/2014/main" id="{C0490E6B-109A-DB47-A2E6-4B0AF4AC4B4E}"/>
                </a:ext>
              </a:extLst>
            </p:cNvPr>
            <p:cNvSpPr/>
            <p:nvPr/>
          </p:nvSpPr>
          <p:spPr>
            <a:xfrm>
              <a:off x="6968053" y="3055529"/>
              <a:ext cx="0" cy="33428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1" y="54864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object 6">
              <a:extLst>
                <a:ext uri="{FF2B5EF4-FFF2-40B4-BE49-F238E27FC236}">
                  <a16:creationId xmlns:a16="http://schemas.microsoft.com/office/drawing/2014/main" id="{BCBF00A3-2692-484E-9574-791B13C7C521}"/>
                </a:ext>
              </a:extLst>
            </p:cNvPr>
            <p:cNvSpPr/>
            <p:nvPr/>
          </p:nvSpPr>
          <p:spPr>
            <a:xfrm>
              <a:off x="6655344" y="3056917"/>
              <a:ext cx="25673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352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object 11">
              <a:extLst>
                <a:ext uri="{FF2B5EF4-FFF2-40B4-BE49-F238E27FC236}">
                  <a16:creationId xmlns:a16="http://schemas.microsoft.com/office/drawing/2014/main" id="{B2BA5F80-422B-EB4D-89B9-7E5A26B6306B}"/>
                </a:ext>
              </a:extLst>
            </p:cNvPr>
            <p:cNvSpPr/>
            <p:nvPr/>
          </p:nvSpPr>
          <p:spPr>
            <a:xfrm>
              <a:off x="6680957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object 12">
              <a:extLst>
                <a:ext uri="{FF2B5EF4-FFF2-40B4-BE49-F238E27FC236}">
                  <a16:creationId xmlns:a16="http://schemas.microsoft.com/office/drawing/2014/main" id="{70C1B4C9-1CFB-8D47-8C16-C900EA5F9BC0}"/>
                </a:ext>
              </a:extLst>
            </p:cNvPr>
            <p:cNvSpPr/>
            <p:nvPr/>
          </p:nvSpPr>
          <p:spPr>
            <a:xfrm>
              <a:off x="7257041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object 13">
              <a:extLst>
                <a:ext uri="{FF2B5EF4-FFF2-40B4-BE49-F238E27FC236}">
                  <a16:creationId xmlns:a16="http://schemas.microsoft.com/office/drawing/2014/main" id="{71F85619-A706-874C-994F-1B044D8E7730}"/>
                </a:ext>
              </a:extLst>
            </p:cNvPr>
            <p:cNvSpPr/>
            <p:nvPr/>
          </p:nvSpPr>
          <p:spPr>
            <a:xfrm>
              <a:off x="7832123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object 14">
              <a:extLst>
                <a:ext uri="{FF2B5EF4-FFF2-40B4-BE49-F238E27FC236}">
                  <a16:creationId xmlns:a16="http://schemas.microsoft.com/office/drawing/2014/main" id="{C0C63237-5F23-FE47-9D90-AC523CE567BE}"/>
                </a:ext>
              </a:extLst>
            </p:cNvPr>
            <p:cNvSpPr/>
            <p:nvPr/>
          </p:nvSpPr>
          <p:spPr>
            <a:xfrm>
              <a:off x="8407205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object 15">
              <a:extLst>
                <a:ext uri="{FF2B5EF4-FFF2-40B4-BE49-F238E27FC236}">
                  <a16:creationId xmlns:a16="http://schemas.microsoft.com/office/drawing/2014/main" id="{9FBDBB06-2753-B246-B3D9-CE2280608FB4}"/>
                </a:ext>
              </a:extLst>
            </p:cNvPr>
            <p:cNvSpPr/>
            <p:nvPr/>
          </p:nvSpPr>
          <p:spPr>
            <a:xfrm>
              <a:off x="8982287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object 16">
              <a:extLst>
                <a:ext uri="{FF2B5EF4-FFF2-40B4-BE49-F238E27FC236}">
                  <a16:creationId xmlns:a16="http://schemas.microsoft.com/office/drawing/2014/main" id="{83A652B9-5DCD-5540-AB05-5B061FBF9C28}"/>
                </a:ext>
              </a:extLst>
            </p:cNvPr>
            <p:cNvSpPr/>
            <p:nvPr/>
          </p:nvSpPr>
          <p:spPr>
            <a:xfrm>
              <a:off x="9557369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object 17">
              <a:extLst>
                <a:ext uri="{FF2B5EF4-FFF2-40B4-BE49-F238E27FC236}">
                  <a16:creationId xmlns:a16="http://schemas.microsoft.com/office/drawing/2014/main" id="{B7E7A755-86FC-6D4A-8C09-4A0CFD746718}"/>
                </a:ext>
              </a:extLst>
            </p:cNvPr>
            <p:cNvSpPr/>
            <p:nvPr/>
          </p:nvSpPr>
          <p:spPr>
            <a:xfrm>
              <a:off x="10132035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object 23">
              <a:extLst>
                <a:ext uri="{FF2B5EF4-FFF2-40B4-BE49-F238E27FC236}">
                  <a16:creationId xmlns:a16="http://schemas.microsoft.com/office/drawing/2014/main" id="{C1405925-FB0E-7044-99F7-DF7E970058B3}"/>
                </a:ext>
              </a:extLst>
            </p:cNvPr>
            <p:cNvSpPr txBox="1"/>
            <p:nvPr/>
          </p:nvSpPr>
          <p:spPr>
            <a:xfrm>
              <a:off x="6657094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2" name="object 24">
              <a:extLst>
                <a:ext uri="{FF2B5EF4-FFF2-40B4-BE49-F238E27FC236}">
                  <a16:creationId xmlns:a16="http://schemas.microsoft.com/office/drawing/2014/main" id="{20999242-DB34-B741-AB28-636248B93FE6}"/>
                </a:ext>
              </a:extLst>
            </p:cNvPr>
            <p:cNvSpPr txBox="1"/>
            <p:nvPr/>
          </p:nvSpPr>
          <p:spPr>
            <a:xfrm>
              <a:off x="7232273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object 25">
              <a:extLst>
                <a:ext uri="{FF2B5EF4-FFF2-40B4-BE49-F238E27FC236}">
                  <a16:creationId xmlns:a16="http://schemas.microsoft.com/office/drawing/2014/main" id="{27ECAB86-B3BA-B84A-A745-7F3106D1EEAE}"/>
                </a:ext>
              </a:extLst>
            </p:cNvPr>
            <p:cNvSpPr txBox="1"/>
            <p:nvPr/>
          </p:nvSpPr>
          <p:spPr>
            <a:xfrm>
              <a:off x="7807453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object 26">
              <a:extLst>
                <a:ext uri="{FF2B5EF4-FFF2-40B4-BE49-F238E27FC236}">
                  <a16:creationId xmlns:a16="http://schemas.microsoft.com/office/drawing/2014/main" id="{14CABB47-1B6D-9649-97B7-2C2454A6822B}"/>
                </a:ext>
              </a:extLst>
            </p:cNvPr>
            <p:cNvSpPr txBox="1"/>
            <p:nvPr/>
          </p:nvSpPr>
          <p:spPr>
            <a:xfrm>
              <a:off x="8957812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object 27">
              <a:extLst>
                <a:ext uri="{FF2B5EF4-FFF2-40B4-BE49-F238E27FC236}">
                  <a16:creationId xmlns:a16="http://schemas.microsoft.com/office/drawing/2014/main" id="{623041B6-BE4D-6B4C-BF39-14FD7B77FDBD}"/>
                </a:ext>
              </a:extLst>
            </p:cNvPr>
            <p:cNvSpPr txBox="1"/>
            <p:nvPr/>
          </p:nvSpPr>
          <p:spPr>
            <a:xfrm>
              <a:off x="9514264" y="3118453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object 28">
              <a:extLst>
                <a:ext uri="{FF2B5EF4-FFF2-40B4-BE49-F238E27FC236}">
                  <a16:creationId xmlns:a16="http://schemas.microsoft.com/office/drawing/2014/main" id="{03900F75-60C1-F445-8DE8-C2955D98EBC8}"/>
                </a:ext>
              </a:extLst>
            </p:cNvPr>
            <p:cNvSpPr txBox="1"/>
            <p:nvPr/>
          </p:nvSpPr>
          <p:spPr>
            <a:xfrm>
              <a:off x="10089443" y="3118453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object 30">
              <a:extLst>
                <a:ext uri="{FF2B5EF4-FFF2-40B4-BE49-F238E27FC236}">
                  <a16:creationId xmlns:a16="http://schemas.microsoft.com/office/drawing/2014/main" id="{42E69534-5D88-D54A-888A-B308B3886E3F}"/>
                </a:ext>
              </a:extLst>
            </p:cNvPr>
            <p:cNvSpPr txBox="1"/>
            <p:nvPr/>
          </p:nvSpPr>
          <p:spPr>
            <a:xfrm>
              <a:off x="8371294" y="3101854"/>
              <a:ext cx="70533" cy="194284"/>
            </a:xfrm>
            <a:prstGeom prst="rect">
              <a:avLst/>
            </a:prstGeom>
          </p:spPr>
          <p:txBody>
            <a:bodyPr vert="horz" wrap="none" lIns="0" tIns="40005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0122D71-A8EE-454C-B68F-55B9F804A6C6}"/>
                </a:ext>
              </a:extLst>
            </p:cNvPr>
            <p:cNvSpPr/>
            <p:nvPr/>
          </p:nvSpPr>
          <p:spPr>
            <a:xfrm>
              <a:off x="7892490" y="3275680"/>
              <a:ext cx="12025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Months after PCI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5938DC-4633-0A4C-AE58-6C00B4194882}"/>
              </a:ext>
            </a:extLst>
          </p:cNvPr>
          <p:cNvGrpSpPr/>
          <p:nvPr/>
        </p:nvGrpSpPr>
        <p:grpSpPr>
          <a:xfrm>
            <a:off x="1908310" y="5675431"/>
            <a:ext cx="3586237" cy="442743"/>
            <a:chOff x="1908310" y="5675431"/>
            <a:chExt cx="3586237" cy="442743"/>
          </a:xfrm>
        </p:grpSpPr>
        <p:sp>
          <p:nvSpPr>
            <p:cNvPr id="122" name="object 10">
              <a:extLst>
                <a:ext uri="{FF2B5EF4-FFF2-40B4-BE49-F238E27FC236}">
                  <a16:creationId xmlns:a16="http://schemas.microsoft.com/office/drawing/2014/main" id="{07545144-4FFF-4646-AB6F-94B4FA8B6B9C}"/>
                </a:ext>
              </a:extLst>
            </p:cNvPr>
            <p:cNvSpPr/>
            <p:nvPr/>
          </p:nvSpPr>
          <p:spPr>
            <a:xfrm>
              <a:off x="1932173" y="5676819"/>
              <a:ext cx="3451264" cy="0"/>
            </a:xfrm>
            <a:custGeom>
              <a:avLst/>
              <a:gdLst/>
              <a:ahLst/>
              <a:cxnLst/>
              <a:rect l="l" t="t" r="r" b="b"/>
              <a:pathLst>
                <a:path w="8536305">
                  <a:moveTo>
                    <a:pt x="0" y="0"/>
                  </a:moveTo>
                  <a:lnTo>
                    <a:pt x="8535846" y="1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object 3">
              <a:extLst>
                <a:ext uri="{FF2B5EF4-FFF2-40B4-BE49-F238E27FC236}">
                  <a16:creationId xmlns:a16="http://schemas.microsoft.com/office/drawing/2014/main" id="{D1BFB3DD-09BB-904E-AFAC-02DC06441AD8}"/>
                </a:ext>
              </a:extLst>
            </p:cNvPr>
            <p:cNvSpPr txBox="1"/>
            <p:nvPr/>
          </p:nvSpPr>
          <p:spPr>
            <a:xfrm>
              <a:off x="2202719" y="574204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object 4">
              <a:extLst>
                <a:ext uri="{FF2B5EF4-FFF2-40B4-BE49-F238E27FC236}">
                  <a16:creationId xmlns:a16="http://schemas.microsoft.com/office/drawing/2014/main" id="{92C0B4B3-4AEE-A942-8017-C3367A0646A7}"/>
                </a:ext>
              </a:extLst>
            </p:cNvPr>
            <p:cNvSpPr/>
            <p:nvPr/>
          </p:nvSpPr>
          <p:spPr>
            <a:xfrm>
              <a:off x="2219269" y="5675431"/>
              <a:ext cx="0" cy="33428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1" y="54864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object 11">
              <a:extLst>
                <a:ext uri="{FF2B5EF4-FFF2-40B4-BE49-F238E27FC236}">
                  <a16:creationId xmlns:a16="http://schemas.microsoft.com/office/drawing/2014/main" id="{21F1F1B6-60EA-6D4B-802D-2E6763DF70EA}"/>
                </a:ext>
              </a:extLst>
            </p:cNvPr>
            <p:cNvSpPr/>
            <p:nvPr/>
          </p:nvSpPr>
          <p:spPr>
            <a:xfrm>
              <a:off x="1932173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object 12">
              <a:extLst>
                <a:ext uri="{FF2B5EF4-FFF2-40B4-BE49-F238E27FC236}">
                  <a16:creationId xmlns:a16="http://schemas.microsoft.com/office/drawing/2014/main" id="{EDF62C69-76F4-7744-8F94-AE503B323715}"/>
                </a:ext>
              </a:extLst>
            </p:cNvPr>
            <p:cNvSpPr/>
            <p:nvPr/>
          </p:nvSpPr>
          <p:spPr>
            <a:xfrm>
              <a:off x="2508257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object 13">
              <a:extLst>
                <a:ext uri="{FF2B5EF4-FFF2-40B4-BE49-F238E27FC236}">
                  <a16:creationId xmlns:a16="http://schemas.microsoft.com/office/drawing/2014/main" id="{E3D1D94B-121B-364C-8AC5-0903CB99E278}"/>
                </a:ext>
              </a:extLst>
            </p:cNvPr>
            <p:cNvSpPr/>
            <p:nvPr/>
          </p:nvSpPr>
          <p:spPr>
            <a:xfrm>
              <a:off x="3083339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object 14">
              <a:extLst>
                <a:ext uri="{FF2B5EF4-FFF2-40B4-BE49-F238E27FC236}">
                  <a16:creationId xmlns:a16="http://schemas.microsoft.com/office/drawing/2014/main" id="{E1F0E974-FCF1-3546-B2C9-C5F9BB652EFD}"/>
                </a:ext>
              </a:extLst>
            </p:cNvPr>
            <p:cNvSpPr/>
            <p:nvPr/>
          </p:nvSpPr>
          <p:spPr>
            <a:xfrm>
              <a:off x="3658421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object 15">
              <a:extLst>
                <a:ext uri="{FF2B5EF4-FFF2-40B4-BE49-F238E27FC236}">
                  <a16:creationId xmlns:a16="http://schemas.microsoft.com/office/drawing/2014/main" id="{5B6DFE85-1FE9-5240-83D1-7B5EC145C046}"/>
                </a:ext>
              </a:extLst>
            </p:cNvPr>
            <p:cNvSpPr/>
            <p:nvPr/>
          </p:nvSpPr>
          <p:spPr>
            <a:xfrm>
              <a:off x="4233503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object 16">
              <a:extLst>
                <a:ext uri="{FF2B5EF4-FFF2-40B4-BE49-F238E27FC236}">
                  <a16:creationId xmlns:a16="http://schemas.microsoft.com/office/drawing/2014/main" id="{F71F1796-235F-284A-B8BB-8598D39FB631}"/>
                </a:ext>
              </a:extLst>
            </p:cNvPr>
            <p:cNvSpPr/>
            <p:nvPr/>
          </p:nvSpPr>
          <p:spPr>
            <a:xfrm>
              <a:off x="4808585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object 17">
              <a:extLst>
                <a:ext uri="{FF2B5EF4-FFF2-40B4-BE49-F238E27FC236}">
                  <a16:creationId xmlns:a16="http://schemas.microsoft.com/office/drawing/2014/main" id="{F64994F1-FEED-434D-BE80-EAC8F89ED3E0}"/>
                </a:ext>
              </a:extLst>
            </p:cNvPr>
            <p:cNvSpPr/>
            <p:nvPr/>
          </p:nvSpPr>
          <p:spPr>
            <a:xfrm>
              <a:off x="5383251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object 23">
              <a:extLst>
                <a:ext uri="{FF2B5EF4-FFF2-40B4-BE49-F238E27FC236}">
                  <a16:creationId xmlns:a16="http://schemas.microsoft.com/office/drawing/2014/main" id="{639143C8-14BF-644A-B2F0-C5C5AFDCB7A3}"/>
                </a:ext>
              </a:extLst>
            </p:cNvPr>
            <p:cNvSpPr txBox="1"/>
            <p:nvPr/>
          </p:nvSpPr>
          <p:spPr>
            <a:xfrm>
              <a:off x="1908310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32" name="object 24">
              <a:extLst>
                <a:ext uri="{FF2B5EF4-FFF2-40B4-BE49-F238E27FC236}">
                  <a16:creationId xmlns:a16="http://schemas.microsoft.com/office/drawing/2014/main" id="{2014426B-0B0C-D548-B71C-3F8F8BAFAE52}"/>
                </a:ext>
              </a:extLst>
            </p:cNvPr>
            <p:cNvSpPr txBox="1"/>
            <p:nvPr/>
          </p:nvSpPr>
          <p:spPr>
            <a:xfrm>
              <a:off x="2483489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object 25">
              <a:extLst>
                <a:ext uri="{FF2B5EF4-FFF2-40B4-BE49-F238E27FC236}">
                  <a16:creationId xmlns:a16="http://schemas.microsoft.com/office/drawing/2014/main" id="{F2DCF211-CC4C-F148-8D93-C9097CB9878A}"/>
                </a:ext>
              </a:extLst>
            </p:cNvPr>
            <p:cNvSpPr txBox="1"/>
            <p:nvPr/>
          </p:nvSpPr>
          <p:spPr>
            <a:xfrm>
              <a:off x="3058669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object 26">
              <a:extLst>
                <a:ext uri="{FF2B5EF4-FFF2-40B4-BE49-F238E27FC236}">
                  <a16:creationId xmlns:a16="http://schemas.microsoft.com/office/drawing/2014/main" id="{9C716BA8-AFFC-934F-A647-A38832173E9A}"/>
                </a:ext>
              </a:extLst>
            </p:cNvPr>
            <p:cNvSpPr txBox="1"/>
            <p:nvPr/>
          </p:nvSpPr>
          <p:spPr>
            <a:xfrm>
              <a:off x="4209028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object 27">
              <a:extLst>
                <a:ext uri="{FF2B5EF4-FFF2-40B4-BE49-F238E27FC236}">
                  <a16:creationId xmlns:a16="http://schemas.microsoft.com/office/drawing/2014/main" id="{7C4D1CC0-1430-1D48-B48E-BE0B2D10F7E4}"/>
                </a:ext>
              </a:extLst>
            </p:cNvPr>
            <p:cNvSpPr txBox="1"/>
            <p:nvPr/>
          </p:nvSpPr>
          <p:spPr>
            <a:xfrm>
              <a:off x="4765480" y="5738355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object 28">
              <a:extLst>
                <a:ext uri="{FF2B5EF4-FFF2-40B4-BE49-F238E27FC236}">
                  <a16:creationId xmlns:a16="http://schemas.microsoft.com/office/drawing/2014/main" id="{26D49098-9D69-3E4E-B1EA-016953C68C0D}"/>
                </a:ext>
              </a:extLst>
            </p:cNvPr>
            <p:cNvSpPr txBox="1"/>
            <p:nvPr/>
          </p:nvSpPr>
          <p:spPr>
            <a:xfrm>
              <a:off x="5340659" y="5738355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object 30">
              <a:extLst>
                <a:ext uri="{FF2B5EF4-FFF2-40B4-BE49-F238E27FC236}">
                  <a16:creationId xmlns:a16="http://schemas.microsoft.com/office/drawing/2014/main" id="{78BFE503-8D43-A648-9C8E-E99712D8EAA6}"/>
                </a:ext>
              </a:extLst>
            </p:cNvPr>
            <p:cNvSpPr txBox="1"/>
            <p:nvPr/>
          </p:nvSpPr>
          <p:spPr>
            <a:xfrm>
              <a:off x="3622510" y="5721756"/>
              <a:ext cx="70533" cy="194284"/>
            </a:xfrm>
            <a:prstGeom prst="rect">
              <a:avLst/>
            </a:prstGeom>
          </p:spPr>
          <p:txBody>
            <a:bodyPr vert="horz" wrap="none" lIns="0" tIns="40005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EDE19BD-040A-EF4B-92EF-939C002E96BC}"/>
                </a:ext>
              </a:extLst>
            </p:cNvPr>
            <p:cNvSpPr/>
            <p:nvPr/>
          </p:nvSpPr>
          <p:spPr>
            <a:xfrm>
              <a:off x="3127140" y="5871953"/>
              <a:ext cx="12025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Months after PCI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611303E-22D4-CD40-AC58-A14A8570D4A3}"/>
              </a:ext>
            </a:extLst>
          </p:cNvPr>
          <p:cNvSpPr txBox="1"/>
          <p:nvPr/>
        </p:nvSpPr>
        <p:spPr>
          <a:xfrm>
            <a:off x="2212627" y="902291"/>
            <a:ext cx="3031599" cy="40011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Cardiac death, MI or ST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55196DA8-4182-094D-AD19-7F310A7F9591}"/>
              </a:ext>
            </a:extLst>
          </p:cNvPr>
          <p:cNvCxnSpPr>
            <a:cxnSpLocks/>
          </p:cNvCxnSpPr>
          <p:nvPr/>
        </p:nvCxnSpPr>
        <p:spPr>
          <a:xfrm>
            <a:off x="2218457" y="1230412"/>
            <a:ext cx="0" cy="1818814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9460AAA4-207B-1A4B-BFC7-873287376912}"/>
              </a:ext>
            </a:extLst>
          </p:cNvPr>
          <p:cNvCxnSpPr>
            <a:cxnSpLocks/>
          </p:cNvCxnSpPr>
          <p:nvPr/>
        </p:nvCxnSpPr>
        <p:spPr>
          <a:xfrm>
            <a:off x="6968852" y="1233234"/>
            <a:ext cx="0" cy="1819319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5536F347-3B1D-F949-8A82-C0FA9C09969C}"/>
              </a:ext>
            </a:extLst>
          </p:cNvPr>
          <p:cNvCxnSpPr>
            <a:cxnSpLocks/>
          </p:cNvCxnSpPr>
          <p:nvPr/>
        </p:nvCxnSpPr>
        <p:spPr>
          <a:xfrm>
            <a:off x="2222627" y="3856556"/>
            <a:ext cx="0" cy="1818524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1464AB79-3EB0-9042-ACAA-1EF8A673BEE8}"/>
              </a:ext>
            </a:extLst>
          </p:cNvPr>
          <p:cNvCxnSpPr>
            <a:cxnSpLocks/>
          </p:cNvCxnSpPr>
          <p:nvPr/>
        </p:nvCxnSpPr>
        <p:spPr>
          <a:xfrm>
            <a:off x="6965165" y="3856556"/>
            <a:ext cx="0" cy="1818524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E5701509-2734-4A6D-B627-702118CDE652}"/>
              </a:ext>
            </a:extLst>
          </p:cNvPr>
          <p:cNvSpPr txBox="1"/>
          <p:nvPr/>
        </p:nvSpPr>
        <p:spPr>
          <a:xfrm>
            <a:off x="2217645" y="1373929"/>
            <a:ext cx="156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0.38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1E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 1.13 [0.86, 1.49]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0F3E3DA-4A34-4C2A-A812-59555C299A50}"/>
              </a:ext>
            </a:extLst>
          </p:cNvPr>
          <p:cNvSpPr txBox="1"/>
          <p:nvPr/>
        </p:nvSpPr>
        <p:spPr>
          <a:xfrm>
            <a:off x="4639038" y="4195553"/>
            <a:ext cx="756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0.25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6901EAD-201F-424C-BB92-1880C3AD41C5}"/>
              </a:ext>
            </a:extLst>
          </p:cNvPr>
          <p:cNvSpPr txBox="1"/>
          <p:nvPr/>
        </p:nvSpPr>
        <p:spPr>
          <a:xfrm>
            <a:off x="2207812" y="4195553"/>
            <a:ext cx="756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0.81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1DD50CB-ED34-4E59-83A7-EE091D846426}"/>
              </a:ext>
            </a:extLst>
          </p:cNvPr>
          <p:cNvSpPr txBox="1"/>
          <p:nvPr/>
        </p:nvSpPr>
        <p:spPr>
          <a:xfrm>
            <a:off x="9360320" y="1373929"/>
            <a:ext cx="756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0.01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C6FC19B-5ADE-430C-8F3E-EB0CBFA8D4CB}"/>
              </a:ext>
            </a:extLst>
          </p:cNvPr>
          <p:cNvSpPr txBox="1"/>
          <p:nvPr/>
        </p:nvSpPr>
        <p:spPr>
          <a:xfrm>
            <a:off x="6929095" y="1373929"/>
            <a:ext cx="756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0.36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52E3B3C-DDDD-41AD-9EA4-809C8A2B8160}"/>
              </a:ext>
            </a:extLst>
          </p:cNvPr>
          <p:cNvSpPr txBox="1"/>
          <p:nvPr/>
        </p:nvSpPr>
        <p:spPr>
          <a:xfrm>
            <a:off x="9359971" y="4212324"/>
            <a:ext cx="756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0.99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831DFB73-C03F-442C-BC77-9E96B0637015}"/>
              </a:ext>
            </a:extLst>
          </p:cNvPr>
          <p:cNvSpPr txBox="1"/>
          <p:nvPr/>
        </p:nvSpPr>
        <p:spPr>
          <a:xfrm>
            <a:off x="6932977" y="4212324"/>
            <a:ext cx="747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0.11</a:t>
            </a:r>
          </a:p>
        </p:txBody>
      </p:sp>
      <p:sp>
        <p:nvSpPr>
          <p:cNvPr id="100" name="object 19">
            <a:extLst>
              <a:ext uri="{FF2B5EF4-FFF2-40B4-BE49-F238E27FC236}">
                <a16:creationId xmlns:a16="http://schemas.microsoft.com/office/drawing/2014/main" id="{FC3D47A3-9080-9241-8C6D-EC8E0AF230CC}"/>
              </a:ext>
            </a:extLst>
          </p:cNvPr>
          <p:cNvSpPr txBox="1"/>
          <p:nvPr/>
        </p:nvSpPr>
        <p:spPr>
          <a:xfrm>
            <a:off x="6410846" y="2963531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object 7">
            <a:extLst>
              <a:ext uri="{FF2B5EF4-FFF2-40B4-BE49-F238E27FC236}">
                <a16:creationId xmlns:a16="http://schemas.microsoft.com/office/drawing/2014/main" id="{E5A65DB8-3C4F-D842-8B16-EF52018F0155}"/>
              </a:ext>
            </a:extLst>
          </p:cNvPr>
          <p:cNvSpPr/>
          <p:nvPr/>
        </p:nvSpPr>
        <p:spPr>
          <a:xfrm>
            <a:off x="6655344" y="2149202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bject 9">
            <a:extLst>
              <a:ext uri="{FF2B5EF4-FFF2-40B4-BE49-F238E27FC236}">
                <a16:creationId xmlns:a16="http://schemas.microsoft.com/office/drawing/2014/main" id="{0B9CB070-6548-7249-9DDA-59015B1B15FF}"/>
              </a:ext>
            </a:extLst>
          </p:cNvPr>
          <p:cNvSpPr/>
          <p:nvPr/>
        </p:nvSpPr>
        <p:spPr>
          <a:xfrm>
            <a:off x="6655344" y="1238312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bject 20">
            <a:extLst>
              <a:ext uri="{FF2B5EF4-FFF2-40B4-BE49-F238E27FC236}">
                <a16:creationId xmlns:a16="http://schemas.microsoft.com/office/drawing/2014/main" id="{B350B2A9-7132-7245-960C-703F0E1D4F08}"/>
              </a:ext>
            </a:extLst>
          </p:cNvPr>
          <p:cNvSpPr txBox="1"/>
          <p:nvPr/>
        </p:nvSpPr>
        <p:spPr>
          <a:xfrm>
            <a:off x="6350251" y="2060985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14" name="object 22">
            <a:extLst>
              <a:ext uri="{FF2B5EF4-FFF2-40B4-BE49-F238E27FC236}">
                <a16:creationId xmlns:a16="http://schemas.microsoft.com/office/drawing/2014/main" id="{0EFB4193-230C-F54A-BD5A-643C728A575A}"/>
              </a:ext>
            </a:extLst>
          </p:cNvPr>
          <p:cNvSpPr txBox="1"/>
          <p:nvPr/>
        </p:nvSpPr>
        <p:spPr>
          <a:xfrm>
            <a:off x="6350251" y="1158439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15" name="object 29">
            <a:extLst>
              <a:ext uri="{FF2B5EF4-FFF2-40B4-BE49-F238E27FC236}">
                <a16:creationId xmlns:a16="http://schemas.microsoft.com/office/drawing/2014/main" id="{68262FF0-B737-C746-A1BC-D88E563703F8}"/>
              </a:ext>
            </a:extLst>
          </p:cNvPr>
          <p:cNvSpPr txBox="1"/>
          <p:nvPr/>
        </p:nvSpPr>
        <p:spPr>
          <a:xfrm>
            <a:off x="6076022" y="1387708"/>
            <a:ext cx="211917" cy="1561325"/>
          </a:xfrm>
          <a:prstGeom prst="rect">
            <a:avLst/>
          </a:prstGeom>
        </p:spPr>
        <p:txBody>
          <a:bodyPr vert="vert270" wrap="non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215" name="object 5">
            <a:extLst>
              <a:ext uri="{FF2B5EF4-FFF2-40B4-BE49-F238E27FC236}">
                <a16:creationId xmlns:a16="http://schemas.microsoft.com/office/drawing/2014/main" id="{B38B7615-9C03-B746-810B-CD3FB2EECCAF}"/>
              </a:ext>
            </a:extLst>
          </p:cNvPr>
          <p:cNvSpPr/>
          <p:nvPr/>
        </p:nvSpPr>
        <p:spPr>
          <a:xfrm>
            <a:off x="6680957" y="1228117"/>
            <a:ext cx="0" cy="1828800"/>
          </a:xfrm>
          <a:custGeom>
            <a:avLst/>
            <a:gdLst/>
            <a:ahLst/>
            <a:cxnLst/>
            <a:rect l="l" t="t" r="r" b="b"/>
            <a:pathLst>
              <a:path h="3345179">
                <a:moveTo>
                  <a:pt x="0" y="3344975"/>
                </a:moveTo>
                <a:lnTo>
                  <a:pt x="1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76BC95-9CAF-8046-8BF8-A8A4DA008819}"/>
              </a:ext>
            </a:extLst>
          </p:cNvPr>
          <p:cNvGrpSpPr/>
          <p:nvPr/>
        </p:nvGrpSpPr>
        <p:grpSpPr>
          <a:xfrm>
            <a:off x="6680957" y="1967345"/>
            <a:ext cx="3973192" cy="1089572"/>
            <a:chOff x="6680957" y="2084929"/>
            <a:chExt cx="3973192" cy="971988"/>
          </a:xfrm>
        </p:grpSpPr>
        <p:sp>
          <p:nvSpPr>
            <p:cNvPr id="92" name="object 10">
              <a:extLst>
                <a:ext uri="{FF2B5EF4-FFF2-40B4-BE49-F238E27FC236}">
                  <a16:creationId xmlns:a16="http://schemas.microsoft.com/office/drawing/2014/main" id="{500D1F33-007A-C145-98F2-56F7407E3FDF}"/>
                </a:ext>
              </a:extLst>
            </p:cNvPr>
            <p:cNvSpPr/>
            <p:nvPr/>
          </p:nvSpPr>
          <p:spPr>
            <a:xfrm>
              <a:off x="6680957" y="3056917"/>
              <a:ext cx="3451264" cy="0"/>
            </a:xfrm>
            <a:custGeom>
              <a:avLst/>
              <a:gdLst/>
              <a:ahLst/>
              <a:cxnLst/>
              <a:rect l="l" t="t" r="r" b="b"/>
              <a:pathLst>
                <a:path w="8536305">
                  <a:moveTo>
                    <a:pt x="0" y="0"/>
                  </a:moveTo>
                  <a:lnTo>
                    <a:pt x="8535846" y="1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005E9E4-B603-C249-87B0-16B66398F6EE}"/>
                </a:ext>
              </a:extLst>
            </p:cNvPr>
            <p:cNvGrpSpPr/>
            <p:nvPr/>
          </p:nvGrpSpPr>
          <p:grpSpPr>
            <a:xfrm>
              <a:off x="6965977" y="2385761"/>
              <a:ext cx="3688172" cy="662969"/>
              <a:chOff x="2275290" y="4160120"/>
              <a:chExt cx="9148654" cy="921035"/>
            </a:xfrm>
          </p:grpSpPr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05400293-F5F3-8A44-9EE8-EF6D670DAB02}"/>
                  </a:ext>
                </a:extLst>
              </p:cNvPr>
              <p:cNvSpPr txBox="1"/>
              <p:nvPr/>
            </p:nvSpPr>
            <p:spPr>
              <a:xfrm>
                <a:off x="10099036" y="4160120"/>
                <a:ext cx="1324908" cy="343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6.8%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821F04D5-0069-2A4F-A5B2-E3EA2FF32616}"/>
                  </a:ext>
                </a:extLst>
              </p:cNvPr>
              <p:cNvSpPr txBox="1"/>
              <p:nvPr/>
            </p:nvSpPr>
            <p:spPr>
              <a:xfrm>
                <a:off x="10099036" y="4458509"/>
                <a:ext cx="1324908" cy="343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4.3%</a:t>
                </a:r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08CEE50-21E9-1147-B14D-97D02AD8F2D6}"/>
                  </a:ext>
                </a:extLst>
              </p:cNvPr>
              <p:cNvSpPr/>
              <p:nvPr/>
            </p:nvSpPr>
            <p:spPr>
              <a:xfrm>
                <a:off x="2278726" y="4369378"/>
                <a:ext cx="7814649" cy="711777"/>
              </a:xfrm>
              <a:custGeom>
                <a:avLst/>
                <a:gdLst>
                  <a:gd name="connsiteX0" fmla="*/ 0 w 7814649"/>
                  <a:gd name="connsiteY0" fmla="*/ 702342 h 700866"/>
                  <a:gd name="connsiteX1" fmla="*/ 76365 w 7814649"/>
                  <a:gd name="connsiteY1" fmla="*/ 702342 h 700866"/>
                  <a:gd name="connsiteX2" fmla="*/ 76365 w 7814649"/>
                  <a:gd name="connsiteY2" fmla="*/ 691153 h 700866"/>
                  <a:gd name="connsiteX3" fmla="*/ 172202 w 7814649"/>
                  <a:gd name="connsiteY3" fmla="*/ 691153 h 700866"/>
                  <a:gd name="connsiteX4" fmla="*/ 172202 w 7814649"/>
                  <a:gd name="connsiteY4" fmla="*/ 669881 h 700866"/>
                  <a:gd name="connsiteX5" fmla="*/ 271858 w 7814649"/>
                  <a:gd name="connsiteY5" fmla="*/ 669881 h 700866"/>
                  <a:gd name="connsiteX6" fmla="*/ 271858 w 7814649"/>
                  <a:gd name="connsiteY6" fmla="*/ 659922 h 700866"/>
                  <a:gd name="connsiteX7" fmla="*/ 360950 w 7814649"/>
                  <a:gd name="connsiteY7" fmla="*/ 659922 h 700866"/>
                  <a:gd name="connsiteX8" fmla="*/ 360950 w 7814649"/>
                  <a:gd name="connsiteY8" fmla="*/ 643568 h 700866"/>
                  <a:gd name="connsiteX9" fmla="*/ 677991 w 7814649"/>
                  <a:gd name="connsiteY9" fmla="*/ 643568 h 700866"/>
                  <a:gd name="connsiteX10" fmla="*/ 677991 w 7814649"/>
                  <a:gd name="connsiteY10" fmla="*/ 619837 h 700866"/>
                  <a:gd name="connsiteX11" fmla="*/ 973140 w 7814649"/>
                  <a:gd name="connsiteY11" fmla="*/ 619837 h 700866"/>
                  <a:gd name="connsiteX12" fmla="*/ 973140 w 7814649"/>
                  <a:gd name="connsiteY12" fmla="*/ 599795 h 700866"/>
                  <a:gd name="connsiteX13" fmla="*/ 1048232 w 7814649"/>
                  <a:gd name="connsiteY13" fmla="*/ 599795 h 700866"/>
                  <a:gd name="connsiteX14" fmla="*/ 1048232 w 7814649"/>
                  <a:gd name="connsiteY14" fmla="*/ 583564 h 700866"/>
                  <a:gd name="connsiteX15" fmla="*/ 1169907 w 7814649"/>
                  <a:gd name="connsiteY15" fmla="*/ 583564 h 700866"/>
                  <a:gd name="connsiteX16" fmla="*/ 1169907 w 7814649"/>
                  <a:gd name="connsiteY16" fmla="*/ 569793 h 700866"/>
                  <a:gd name="connsiteX17" fmla="*/ 1209998 w 7814649"/>
                  <a:gd name="connsiteY17" fmla="*/ 569793 h 700866"/>
                  <a:gd name="connsiteX18" fmla="*/ 1209998 w 7814649"/>
                  <a:gd name="connsiteY18" fmla="*/ 557497 h 700866"/>
                  <a:gd name="connsiteX19" fmla="*/ 1260908 w 7814649"/>
                  <a:gd name="connsiteY19" fmla="*/ 557497 h 700866"/>
                  <a:gd name="connsiteX20" fmla="*/ 1260908 w 7814649"/>
                  <a:gd name="connsiteY20" fmla="*/ 548644 h 700866"/>
                  <a:gd name="connsiteX21" fmla="*/ 1333454 w 7814649"/>
                  <a:gd name="connsiteY21" fmla="*/ 548644 h 700866"/>
                  <a:gd name="connsiteX22" fmla="*/ 1333454 w 7814649"/>
                  <a:gd name="connsiteY22" fmla="*/ 536348 h 700866"/>
                  <a:gd name="connsiteX23" fmla="*/ 1519148 w 7814649"/>
                  <a:gd name="connsiteY23" fmla="*/ 536348 h 700866"/>
                  <a:gd name="connsiteX24" fmla="*/ 1519148 w 7814649"/>
                  <a:gd name="connsiteY24" fmla="*/ 518765 h 700866"/>
                  <a:gd name="connsiteX25" fmla="*/ 1538621 w 7814649"/>
                  <a:gd name="connsiteY25" fmla="*/ 518765 h 700866"/>
                  <a:gd name="connsiteX26" fmla="*/ 1538621 w 7814649"/>
                  <a:gd name="connsiteY26" fmla="*/ 508313 h 700866"/>
                  <a:gd name="connsiteX27" fmla="*/ 1662840 w 7814649"/>
                  <a:gd name="connsiteY27" fmla="*/ 508313 h 700866"/>
                  <a:gd name="connsiteX28" fmla="*/ 1662840 w 7814649"/>
                  <a:gd name="connsiteY28" fmla="*/ 490853 h 700866"/>
                  <a:gd name="connsiteX29" fmla="*/ 1687404 w 7814649"/>
                  <a:gd name="connsiteY29" fmla="*/ 490853 h 700866"/>
                  <a:gd name="connsiteX30" fmla="*/ 1687404 w 7814649"/>
                  <a:gd name="connsiteY30" fmla="*/ 482123 h 700866"/>
                  <a:gd name="connsiteX31" fmla="*/ 1835043 w 7814649"/>
                  <a:gd name="connsiteY31" fmla="*/ 482123 h 700866"/>
                  <a:gd name="connsiteX32" fmla="*/ 1835043 w 7814649"/>
                  <a:gd name="connsiteY32" fmla="*/ 471425 h 700866"/>
                  <a:gd name="connsiteX33" fmla="*/ 1850061 w 7814649"/>
                  <a:gd name="connsiteY33" fmla="*/ 471425 h 700866"/>
                  <a:gd name="connsiteX34" fmla="*/ 1850061 w 7814649"/>
                  <a:gd name="connsiteY34" fmla="*/ 451383 h 700866"/>
                  <a:gd name="connsiteX35" fmla="*/ 1954808 w 7814649"/>
                  <a:gd name="connsiteY35" fmla="*/ 451383 h 700866"/>
                  <a:gd name="connsiteX36" fmla="*/ 1954808 w 7814649"/>
                  <a:gd name="connsiteY36" fmla="*/ 425193 h 700866"/>
                  <a:gd name="connsiteX37" fmla="*/ 2037664 w 7814649"/>
                  <a:gd name="connsiteY37" fmla="*/ 425193 h 700866"/>
                  <a:gd name="connsiteX38" fmla="*/ 2037664 w 7814649"/>
                  <a:gd name="connsiteY38" fmla="*/ 406380 h 700866"/>
                  <a:gd name="connsiteX39" fmla="*/ 2060955 w 7814649"/>
                  <a:gd name="connsiteY39" fmla="*/ 406380 h 700866"/>
                  <a:gd name="connsiteX40" fmla="*/ 2060955 w 7814649"/>
                  <a:gd name="connsiteY40" fmla="*/ 390149 h 700866"/>
                  <a:gd name="connsiteX41" fmla="*/ 2090737 w 7814649"/>
                  <a:gd name="connsiteY41" fmla="*/ 390149 h 700866"/>
                  <a:gd name="connsiteX42" fmla="*/ 2090737 w 7814649"/>
                  <a:gd name="connsiteY42" fmla="*/ 378837 h 700866"/>
                  <a:gd name="connsiteX43" fmla="*/ 2141647 w 7814649"/>
                  <a:gd name="connsiteY43" fmla="*/ 378837 h 700866"/>
                  <a:gd name="connsiteX44" fmla="*/ 2141647 w 7814649"/>
                  <a:gd name="connsiteY44" fmla="*/ 365189 h 700866"/>
                  <a:gd name="connsiteX45" fmla="*/ 2558343 w 7814649"/>
                  <a:gd name="connsiteY45" fmla="*/ 365189 h 700866"/>
                  <a:gd name="connsiteX46" fmla="*/ 2558343 w 7814649"/>
                  <a:gd name="connsiteY46" fmla="*/ 344777 h 700866"/>
                  <a:gd name="connsiteX47" fmla="*/ 2851074 w 7814649"/>
                  <a:gd name="connsiteY47" fmla="*/ 344777 h 700866"/>
                  <a:gd name="connsiteX48" fmla="*/ 2851074 w 7814649"/>
                  <a:gd name="connsiteY48" fmla="*/ 336170 h 700866"/>
                  <a:gd name="connsiteX49" fmla="*/ 2872966 w 7814649"/>
                  <a:gd name="connsiteY49" fmla="*/ 336170 h 700866"/>
                  <a:gd name="connsiteX50" fmla="*/ 2872966 w 7814649"/>
                  <a:gd name="connsiteY50" fmla="*/ 324858 h 700866"/>
                  <a:gd name="connsiteX51" fmla="*/ 2936603 w 7814649"/>
                  <a:gd name="connsiteY51" fmla="*/ 324858 h 700866"/>
                  <a:gd name="connsiteX52" fmla="*/ 2936603 w 7814649"/>
                  <a:gd name="connsiteY52" fmla="*/ 313669 h 700866"/>
                  <a:gd name="connsiteX53" fmla="*/ 2990949 w 7814649"/>
                  <a:gd name="connsiteY53" fmla="*/ 313669 h 700866"/>
                  <a:gd name="connsiteX54" fmla="*/ 2990949 w 7814649"/>
                  <a:gd name="connsiteY54" fmla="*/ 303586 h 700866"/>
                  <a:gd name="connsiteX55" fmla="*/ 3349481 w 7814649"/>
                  <a:gd name="connsiteY55" fmla="*/ 303586 h 700866"/>
                  <a:gd name="connsiteX56" fmla="*/ 3349481 w 7814649"/>
                  <a:gd name="connsiteY56" fmla="*/ 286126 h 700866"/>
                  <a:gd name="connsiteX57" fmla="*/ 3374936 w 7814649"/>
                  <a:gd name="connsiteY57" fmla="*/ 286126 h 700866"/>
                  <a:gd name="connsiteX58" fmla="*/ 3374936 w 7814649"/>
                  <a:gd name="connsiteY58" fmla="*/ 271002 h 700866"/>
                  <a:gd name="connsiteX59" fmla="*/ 3420246 w 7814649"/>
                  <a:gd name="connsiteY59" fmla="*/ 271002 h 700866"/>
                  <a:gd name="connsiteX60" fmla="*/ 3420246 w 7814649"/>
                  <a:gd name="connsiteY60" fmla="*/ 252189 h 700866"/>
                  <a:gd name="connsiteX61" fmla="*/ 3468101 w 7814649"/>
                  <a:gd name="connsiteY61" fmla="*/ 252189 h 700866"/>
                  <a:gd name="connsiteX62" fmla="*/ 3468101 w 7814649"/>
                  <a:gd name="connsiteY62" fmla="*/ 234729 h 700866"/>
                  <a:gd name="connsiteX63" fmla="*/ 3497883 w 7814649"/>
                  <a:gd name="connsiteY63" fmla="*/ 234729 h 700866"/>
                  <a:gd name="connsiteX64" fmla="*/ 3497883 w 7814649"/>
                  <a:gd name="connsiteY64" fmla="*/ 224769 h 700866"/>
                  <a:gd name="connsiteX65" fmla="*/ 3760705 w 7814649"/>
                  <a:gd name="connsiteY65" fmla="*/ 224769 h 700866"/>
                  <a:gd name="connsiteX66" fmla="*/ 3760705 w 7814649"/>
                  <a:gd name="connsiteY66" fmla="*/ 213211 h 700866"/>
                  <a:gd name="connsiteX67" fmla="*/ 3813778 w 7814649"/>
                  <a:gd name="connsiteY67" fmla="*/ 213211 h 700866"/>
                  <a:gd name="connsiteX68" fmla="*/ 3813778 w 7814649"/>
                  <a:gd name="connsiteY68" fmla="*/ 185668 h 700866"/>
                  <a:gd name="connsiteX69" fmla="*/ 4032436 w 7814649"/>
                  <a:gd name="connsiteY69" fmla="*/ 185668 h 700866"/>
                  <a:gd name="connsiteX70" fmla="*/ 4032436 w 7814649"/>
                  <a:gd name="connsiteY70" fmla="*/ 171897 h 700866"/>
                  <a:gd name="connsiteX71" fmla="*/ 4112746 w 7814649"/>
                  <a:gd name="connsiteY71" fmla="*/ 171897 h 700866"/>
                  <a:gd name="connsiteX72" fmla="*/ 4112746 w 7814649"/>
                  <a:gd name="connsiteY72" fmla="*/ 160707 h 700866"/>
                  <a:gd name="connsiteX73" fmla="*/ 4134764 w 7814649"/>
                  <a:gd name="connsiteY73" fmla="*/ 160707 h 700866"/>
                  <a:gd name="connsiteX74" fmla="*/ 4134764 w 7814649"/>
                  <a:gd name="connsiteY74" fmla="*/ 151732 h 700866"/>
                  <a:gd name="connsiteX75" fmla="*/ 4247275 w 7814649"/>
                  <a:gd name="connsiteY75" fmla="*/ 151732 h 700866"/>
                  <a:gd name="connsiteX76" fmla="*/ 4247275 w 7814649"/>
                  <a:gd name="connsiteY76" fmla="*/ 137960 h 700866"/>
                  <a:gd name="connsiteX77" fmla="*/ 5149523 w 7814649"/>
                  <a:gd name="connsiteY77" fmla="*/ 137960 h 700866"/>
                  <a:gd name="connsiteX78" fmla="*/ 5149523 w 7814649"/>
                  <a:gd name="connsiteY78" fmla="*/ 129230 h 700866"/>
                  <a:gd name="connsiteX79" fmla="*/ 5315744 w 7814649"/>
                  <a:gd name="connsiteY79" fmla="*/ 129230 h 700866"/>
                  <a:gd name="connsiteX80" fmla="*/ 5315744 w 7814649"/>
                  <a:gd name="connsiteY80" fmla="*/ 114844 h 700866"/>
                  <a:gd name="connsiteX81" fmla="*/ 5676948 w 7814649"/>
                  <a:gd name="connsiteY81" fmla="*/ 114844 h 700866"/>
                  <a:gd name="connsiteX82" fmla="*/ 5676948 w 7814649"/>
                  <a:gd name="connsiteY82" fmla="*/ 103532 h 700866"/>
                  <a:gd name="connsiteX83" fmla="*/ 6034080 w 7814649"/>
                  <a:gd name="connsiteY83" fmla="*/ 103532 h 700866"/>
                  <a:gd name="connsiteX84" fmla="*/ 6034080 w 7814649"/>
                  <a:gd name="connsiteY84" fmla="*/ 91236 h 700866"/>
                  <a:gd name="connsiteX85" fmla="*/ 6405594 w 7814649"/>
                  <a:gd name="connsiteY85" fmla="*/ 91236 h 700866"/>
                  <a:gd name="connsiteX86" fmla="*/ 6405594 w 7814649"/>
                  <a:gd name="connsiteY86" fmla="*/ 82505 h 700866"/>
                  <a:gd name="connsiteX87" fmla="*/ 6629470 w 7814649"/>
                  <a:gd name="connsiteY87" fmla="*/ 82505 h 700866"/>
                  <a:gd name="connsiteX88" fmla="*/ 6629470 w 7814649"/>
                  <a:gd name="connsiteY88" fmla="*/ 67504 h 700866"/>
                  <a:gd name="connsiteX89" fmla="*/ 6833110 w 7814649"/>
                  <a:gd name="connsiteY89" fmla="*/ 67504 h 700866"/>
                  <a:gd name="connsiteX90" fmla="*/ 6833110 w 7814649"/>
                  <a:gd name="connsiteY90" fmla="*/ 57545 h 700866"/>
                  <a:gd name="connsiteX91" fmla="*/ 6973111 w 7814649"/>
                  <a:gd name="connsiteY91" fmla="*/ 57545 h 700866"/>
                  <a:gd name="connsiteX92" fmla="*/ 6973111 w 7814649"/>
                  <a:gd name="connsiteY92" fmla="*/ 40085 h 700866"/>
                  <a:gd name="connsiteX93" fmla="*/ 7502573 w 7814649"/>
                  <a:gd name="connsiteY93" fmla="*/ 40085 h 700866"/>
                  <a:gd name="connsiteX94" fmla="*/ 7502573 w 7814649"/>
                  <a:gd name="connsiteY94" fmla="*/ 18813 h 700866"/>
                  <a:gd name="connsiteX95" fmla="*/ 7738030 w 7814649"/>
                  <a:gd name="connsiteY95" fmla="*/ 18813 h 700866"/>
                  <a:gd name="connsiteX96" fmla="*/ 7738030 w 7814649"/>
                  <a:gd name="connsiteY96" fmla="*/ 0 h 700866"/>
                  <a:gd name="connsiteX97" fmla="*/ 7824832 w 7814649"/>
                  <a:gd name="connsiteY97" fmla="*/ 0 h 70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7814649" h="700866">
                    <a:moveTo>
                      <a:pt x="0" y="702342"/>
                    </a:moveTo>
                    <a:lnTo>
                      <a:pt x="76365" y="702342"/>
                    </a:lnTo>
                    <a:lnTo>
                      <a:pt x="76365" y="691153"/>
                    </a:lnTo>
                    <a:lnTo>
                      <a:pt x="172202" y="691153"/>
                    </a:lnTo>
                    <a:lnTo>
                      <a:pt x="172202" y="669881"/>
                    </a:lnTo>
                    <a:lnTo>
                      <a:pt x="271858" y="669881"/>
                    </a:lnTo>
                    <a:lnTo>
                      <a:pt x="271858" y="659922"/>
                    </a:lnTo>
                    <a:lnTo>
                      <a:pt x="360950" y="659922"/>
                    </a:lnTo>
                    <a:lnTo>
                      <a:pt x="360950" y="643568"/>
                    </a:lnTo>
                    <a:lnTo>
                      <a:pt x="677991" y="643568"/>
                    </a:lnTo>
                    <a:lnTo>
                      <a:pt x="677991" y="619837"/>
                    </a:lnTo>
                    <a:lnTo>
                      <a:pt x="973140" y="619837"/>
                    </a:lnTo>
                    <a:lnTo>
                      <a:pt x="973140" y="599795"/>
                    </a:lnTo>
                    <a:lnTo>
                      <a:pt x="1048232" y="599795"/>
                    </a:lnTo>
                    <a:lnTo>
                      <a:pt x="1048232" y="583564"/>
                    </a:lnTo>
                    <a:lnTo>
                      <a:pt x="1169907" y="583564"/>
                    </a:lnTo>
                    <a:lnTo>
                      <a:pt x="1169907" y="569793"/>
                    </a:lnTo>
                    <a:lnTo>
                      <a:pt x="1209998" y="569793"/>
                    </a:lnTo>
                    <a:lnTo>
                      <a:pt x="1209998" y="557497"/>
                    </a:lnTo>
                    <a:lnTo>
                      <a:pt x="1260908" y="557497"/>
                    </a:lnTo>
                    <a:lnTo>
                      <a:pt x="1260908" y="548644"/>
                    </a:lnTo>
                    <a:lnTo>
                      <a:pt x="1333454" y="548644"/>
                    </a:lnTo>
                    <a:lnTo>
                      <a:pt x="1333454" y="536348"/>
                    </a:lnTo>
                    <a:lnTo>
                      <a:pt x="1519148" y="536348"/>
                    </a:lnTo>
                    <a:lnTo>
                      <a:pt x="1519148" y="518765"/>
                    </a:lnTo>
                    <a:lnTo>
                      <a:pt x="1538621" y="518765"/>
                    </a:lnTo>
                    <a:lnTo>
                      <a:pt x="1538621" y="508313"/>
                    </a:lnTo>
                    <a:lnTo>
                      <a:pt x="1662840" y="508313"/>
                    </a:lnTo>
                    <a:cubicBezTo>
                      <a:pt x="1662840" y="508313"/>
                      <a:pt x="1656349" y="490853"/>
                      <a:pt x="1662840" y="490853"/>
                    </a:cubicBezTo>
                    <a:lnTo>
                      <a:pt x="1687404" y="490853"/>
                    </a:lnTo>
                    <a:lnTo>
                      <a:pt x="1687404" y="482123"/>
                    </a:lnTo>
                    <a:lnTo>
                      <a:pt x="1835043" y="482123"/>
                    </a:lnTo>
                    <a:lnTo>
                      <a:pt x="1835043" y="471425"/>
                    </a:lnTo>
                    <a:lnTo>
                      <a:pt x="1850061" y="471425"/>
                    </a:lnTo>
                    <a:lnTo>
                      <a:pt x="1850061" y="451383"/>
                    </a:lnTo>
                    <a:lnTo>
                      <a:pt x="1954808" y="451383"/>
                    </a:lnTo>
                    <a:lnTo>
                      <a:pt x="1954808" y="425193"/>
                    </a:lnTo>
                    <a:lnTo>
                      <a:pt x="2037664" y="425193"/>
                    </a:lnTo>
                    <a:lnTo>
                      <a:pt x="2037664" y="406380"/>
                    </a:lnTo>
                    <a:lnTo>
                      <a:pt x="2060955" y="406380"/>
                    </a:lnTo>
                    <a:lnTo>
                      <a:pt x="2060955" y="390149"/>
                    </a:lnTo>
                    <a:lnTo>
                      <a:pt x="2090737" y="390149"/>
                    </a:lnTo>
                    <a:lnTo>
                      <a:pt x="2090737" y="378837"/>
                    </a:lnTo>
                    <a:lnTo>
                      <a:pt x="2141647" y="378837"/>
                    </a:lnTo>
                    <a:lnTo>
                      <a:pt x="2141647" y="365189"/>
                    </a:lnTo>
                    <a:lnTo>
                      <a:pt x="2558343" y="365189"/>
                    </a:lnTo>
                    <a:lnTo>
                      <a:pt x="2558343" y="344777"/>
                    </a:lnTo>
                    <a:lnTo>
                      <a:pt x="2851074" y="344777"/>
                    </a:lnTo>
                    <a:lnTo>
                      <a:pt x="2851074" y="336170"/>
                    </a:lnTo>
                    <a:lnTo>
                      <a:pt x="2872966" y="336170"/>
                    </a:lnTo>
                    <a:lnTo>
                      <a:pt x="2872966" y="324858"/>
                    </a:lnTo>
                    <a:lnTo>
                      <a:pt x="2936603" y="324858"/>
                    </a:lnTo>
                    <a:lnTo>
                      <a:pt x="2936603" y="313669"/>
                    </a:lnTo>
                    <a:lnTo>
                      <a:pt x="2990949" y="313669"/>
                    </a:lnTo>
                    <a:lnTo>
                      <a:pt x="2990949" y="303586"/>
                    </a:lnTo>
                    <a:lnTo>
                      <a:pt x="3349481" y="303586"/>
                    </a:lnTo>
                    <a:lnTo>
                      <a:pt x="3349481" y="286126"/>
                    </a:lnTo>
                    <a:lnTo>
                      <a:pt x="3374936" y="286126"/>
                    </a:lnTo>
                    <a:lnTo>
                      <a:pt x="3374936" y="271002"/>
                    </a:lnTo>
                    <a:lnTo>
                      <a:pt x="3420246" y="271002"/>
                    </a:lnTo>
                    <a:lnTo>
                      <a:pt x="3420246" y="252189"/>
                    </a:lnTo>
                    <a:lnTo>
                      <a:pt x="3468101" y="252189"/>
                    </a:lnTo>
                    <a:lnTo>
                      <a:pt x="3468101" y="234729"/>
                    </a:lnTo>
                    <a:lnTo>
                      <a:pt x="3497883" y="234729"/>
                    </a:lnTo>
                    <a:lnTo>
                      <a:pt x="3497883" y="224769"/>
                    </a:lnTo>
                    <a:lnTo>
                      <a:pt x="3760705" y="224769"/>
                    </a:lnTo>
                    <a:lnTo>
                      <a:pt x="3760705" y="213211"/>
                    </a:lnTo>
                    <a:lnTo>
                      <a:pt x="3813778" y="213211"/>
                    </a:lnTo>
                    <a:lnTo>
                      <a:pt x="3813778" y="185668"/>
                    </a:lnTo>
                    <a:lnTo>
                      <a:pt x="4032436" y="185668"/>
                    </a:lnTo>
                    <a:lnTo>
                      <a:pt x="4032436" y="171897"/>
                    </a:lnTo>
                    <a:lnTo>
                      <a:pt x="4112746" y="171897"/>
                    </a:lnTo>
                    <a:cubicBezTo>
                      <a:pt x="4112746" y="171897"/>
                      <a:pt x="4108800" y="160707"/>
                      <a:pt x="4112746" y="160707"/>
                    </a:cubicBezTo>
                    <a:lnTo>
                      <a:pt x="4134764" y="160707"/>
                    </a:lnTo>
                    <a:lnTo>
                      <a:pt x="4134764" y="151732"/>
                    </a:lnTo>
                    <a:lnTo>
                      <a:pt x="4247275" y="151732"/>
                    </a:lnTo>
                    <a:lnTo>
                      <a:pt x="4247275" y="137960"/>
                    </a:lnTo>
                    <a:lnTo>
                      <a:pt x="5149523" y="137960"/>
                    </a:lnTo>
                    <a:lnTo>
                      <a:pt x="5149523" y="129230"/>
                    </a:lnTo>
                    <a:lnTo>
                      <a:pt x="5315744" y="129230"/>
                    </a:lnTo>
                    <a:lnTo>
                      <a:pt x="5315744" y="114844"/>
                    </a:lnTo>
                    <a:lnTo>
                      <a:pt x="5676948" y="114844"/>
                    </a:lnTo>
                    <a:lnTo>
                      <a:pt x="5676948" y="103532"/>
                    </a:lnTo>
                    <a:lnTo>
                      <a:pt x="6034080" y="103532"/>
                    </a:lnTo>
                    <a:lnTo>
                      <a:pt x="6034080" y="91236"/>
                    </a:lnTo>
                    <a:lnTo>
                      <a:pt x="6405594" y="91236"/>
                    </a:lnTo>
                    <a:lnTo>
                      <a:pt x="6405594" y="82505"/>
                    </a:lnTo>
                    <a:lnTo>
                      <a:pt x="6629470" y="82505"/>
                    </a:lnTo>
                    <a:lnTo>
                      <a:pt x="6629470" y="67504"/>
                    </a:lnTo>
                    <a:lnTo>
                      <a:pt x="6833110" y="67504"/>
                    </a:lnTo>
                    <a:lnTo>
                      <a:pt x="6833110" y="57545"/>
                    </a:lnTo>
                    <a:lnTo>
                      <a:pt x="6973111" y="57545"/>
                    </a:lnTo>
                    <a:lnTo>
                      <a:pt x="6973111" y="40085"/>
                    </a:lnTo>
                    <a:lnTo>
                      <a:pt x="7502573" y="40085"/>
                    </a:lnTo>
                    <a:lnTo>
                      <a:pt x="7502573" y="18813"/>
                    </a:lnTo>
                    <a:lnTo>
                      <a:pt x="7738030" y="18813"/>
                    </a:lnTo>
                    <a:lnTo>
                      <a:pt x="7738030" y="0"/>
                    </a:lnTo>
                    <a:lnTo>
                      <a:pt x="7824832" y="0"/>
                    </a:lnTo>
                  </a:path>
                </a:pathLst>
              </a:custGeom>
              <a:noFill/>
              <a:ln w="19050" cap="rnd">
                <a:solidFill>
                  <a:srgbClr val="C00000"/>
                </a:solidFill>
                <a:prstDash val="solid"/>
                <a:round/>
              </a:ln>
            </p:spPr>
            <p:txBody>
              <a:bodyPr wrap="none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232A0EB6-E358-034B-9030-8C8151872F4C}"/>
                  </a:ext>
                </a:extLst>
              </p:cNvPr>
              <p:cNvSpPr/>
              <p:nvPr/>
            </p:nvSpPr>
            <p:spPr>
              <a:xfrm>
                <a:off x="2275290" y="4655127"/>
                <a:ext cx="7814649" cy="426027"/>
              </a:xfrm>
              <a:custGeom>
                <a:avLst/>
                <a:gdLst>
                  <a:gd name="connsiteX0" fmla="*/ 7824959 w 7814649"/>
                  <a:gd name="connsiteY0" fmla="*/ 0 h 430356"/>
                  <a:gd name="connsiteX1" fmla="*/ 7669684 w 7814649"/>
                  <a:gd name="connsiteY1" fmla="*/ 0 h 430356"/>
                  <a:gd name="connsiteX2" fmla="*/ 7669684 w 7814649"/>
                  <a:gd name="connsiteY2" fmla="*/ 26313 h 430356"/>
                  <a:gd name="connsiteX3" fmla="*/ 7234788 w 7814649"/>
                  <a:gd name="connsiteY3" fmla="*/ 26313 h 430356"/>
                  <a:gd name="connsiteX4" fmla="*/ 7234788 w 7814649"/>
                  <a:gd name="connsiteY4" fmla="*/ 39962 h 430356"/>
                  <a:gd name="connsiteX5" fmla="*/ 7052276 w 7814649"/>
                  <a:gd name="connsiteY5" fmla="*/ 39962 h 430356"/>
                  <a:gd name="connsiteX6" fmla="*/ 7052276 w 7814649"/>
                  <a:gd name="connsiteY6" fmla="*/ 51274 h 430356"/>
                  <a:gd name="connsiteX7" fmla="*/ 6662689 w 7814649"/>
                  <a:gd name="connsiteY7" fmla="*/ 51274 h 430356"/>
                  <a:gd name="connsiteX8" fmla="*/ 6662689 w 7814649"/>
                  <a:gd name="connsiteY8" fmla="*/ 63816 h 430356"/>
                  <a:gd name="connsiteX9" fmla="*/ 6362448 w 7814649"/>
                  <a:gd name="connsiteY9" fmla="*/ 63816 h 430356"/>
                  <a:gd name="connsiteX10" fmla="*/ 6362448 w 7814649"/>
                  <a:gd name="connsiteY10" fmla="*/ 82506 h 430356"/>
                  <a:gd name="connsiteX11" fmla="*/ 6042735 w 7814649"/>
                  <a:gd name="connsiteY11" fmla="*/ 82506 h 430356"/>
                  <a:gd name="connsiteX12" fmla="*/ 6042735 w 7814649"/>
                  <a:gd name="connsiteY12" fmla="*/ 91236 h 430356"/>
                  <a:gd name="connsiteX13" fmla="*/ 5185797 w 7814649"/>
                  <a:gd name="connsiteY13" fmla="*/ 91236 h 430356"/>
                  <a:gd name="connsiteX14" fmla="*/ 5185797 w 7814649"/>
                  <a:gd name="connsiteY14" fmla="*/ 101318 h 430356"/>
                  <a:gd name="connsiteX15" fmla="*/ 5112105 w 7814649"/>
                  <a:gd name="connsiteY15" fmla="*/ 101318 h 430356"/>
                  <a:gd name="connsiteX16" fmla="*/ 5112105 w 7814649"/>
                  <a:gd name="connsiteY16" fmla="*/ 111278 h 430356"/>
                  <a:gd name="connsiteX17" fmla="*/ 5069341 w 7814649"/>
                  <a:gd name="connsiteY17" fmla="*/ 111278 h 430356"/>
                  <a:gd name="connsiteX18" fmla="*/ 5069341 w 7814649"/>
                  <a:gd name="connsiteY18" fmla="*/ 121361 h 430356"/>
                  <a:gd name="connsiteX19" fmla="*/ 4917884 w 7814649"/>
                  <a:gd name="connsiteY19" fmla="*/ 121361 h 430356"/>
                  <a:gd name="connsiteX20" fmla="*/ 4917884 w 7814649"/>
                  <a:gd name="connsiteY20" fmla="*/ 132550 h 430356"/>
                  <a:gd name="connsiteX21" fmla="*/ 4612425 w 7814649"/>
                  <a:gd name="connsiteY21" fmla="*/ 132550 h 430356"/>
                  <a:gd name="connsiteX22" fmla="*/ 4612425 w 7814649"/>
                  <a:gd name="connsiteY22" fmla="*/ 147551 h 430356"/>
                  <a:gd name="connsiteX23" fmla="*/ 4373022 w 7814649"/>
                  <a:gd name="connsiteY23" fmla="*/ 147551 h 430356"/>
                  <a:gd name="connsiteX24" fmla="*/ 4373022 w 7814649"/>
                  <a:gd name="connsiteY24" fmla="*/ 161322 h 430356"/>
                  <a:gd name="connsiteX25" fmla="*/ 4233275 w 7814649"/>
                  <a:gd name="connsiteY25" fmla="*/ 161322 h 430356"/>
                  <a:gd name="connsiteX26" fmla="*/ 4233275 w 7814649"/>
                  <a:gd name="connsiteY26" fmla="*/ 171282 h 430356"/>
                  <a:gd name="connsiteX27" fmla="*/ 3782850 w 7814649"/>
                  <a:gd name="connsiteY27" fmla="*/ 171282 h 430356"/>
                  <a:gd name="connsiteX28" fmla="*/ 3782850 w 7814649"/>
                  <a:gd name="connsiteY28" fmla="*/ 183824 h 430356"/>
                  <a:gd name="connsiteX29" fmla="*/ 3596393 w 7814649"/>
                  <a:gd name="connsiteY29" fmla="*/ 183824 h 430356"/>
                  <a:gd name="connsiteX30" fmla="*/ 3596393 w 7814649"/>
                  <a:gd name="connsiteY30" fmla="*/ 205096 h 430356"/>
                  <a:gd name="connsiteX31" fmla="*/ 3565338 w 7814649"/>
                  <a:gd name="connsiteY31" fmla="*/ 205096 h 430356"/>
                  <a:gd name="connsiteX32" fmla="*/ 3565338 w 7814649"/>
                  <a:gd name="connsiteY32" fmla="*/ 217638 h 430356"/>
                  <a:gd name="connsiteX33" fmla="*/ 3239134 w 7814649"/>
                  <a:gd name="connsiteY33" fmla="*/ 217638 h 430356"/>
                  <a:gd name="connsiteX34" fmla="*/ 3239134 w 7814649"/>
                  <a:gd name="connsiteY34" fmla="*/ 230056 h 430356"/>
                  <a:gd name="connsiteX35" fmla="*/ 3191279 w 7814649"/>
                  <a:gd name="connsiteY35" fmla="*/ 230056 h 430356"/>
                  <a:gd name="connsiteX36" fmla="*/ 3191279 w 7814649"/>
                  <a:gd name="connsiteY36" fmla="*/ 242598 h 430356"/>
                  <a:gd name="connsiteX37" fmla="*/ 3120132 w 7814649"/>
                  <a:gd name="connsiteY37" fmla="*/ 242598 h 430356"/>
                  <a:gd name="connsiteX38" fmla="*/ 3120132 w 7814649"/>
                  <a:gd name="connsiteY38" fmla="*/ 251328 h 430356"/>
                  <a:gd name="connsiteX39" fmla="*/ 3072277 w 7814649"/>
                  <a:gd name="connsiteY39" fmla="*/ 251328 h 430356"/>
                  <a:gd name="connsiteX40" fmla="*/ 3072277 w 7814649"/>
                  <a:gd name="connsiteY40" fmla="*/ 270141 h 430356"/>
                  <a:gd name="connsiteX41" fmla="*/ 2883275 w 7814649"/>
                  <a:gd name="connsiteY41" fmla="*/ 270141 h 430356"/>
                  <a:gd name="connsiteX42" fmla="*/ 2883275 w 7814649"/>
                  <a:gd name="connsiteY42" fmla="*/ 282560 h 430356"/>
                  <a:gd name="connsiteX43" fmla="*/ 2670981 w 7814649"/>
                  <a:gd name="connsiteY43" fmla="*/ 282560 h 430356"/>
                  <a:gd name="connsiteX44" fmla="*/ 2670981 w 7814649"/>
                  <a:gd name="connsiteY44" fmla="*/ 293872 h 430356"/>
                  <a:gd name="connsiteX45" fmla="*/ 2551980 w 7814649"/>
                  <a:gd name="connsiteY45" fmla="*/ 293872 h 430356"/>
                  <a:gd name="connsiteX46" fmla="*/ 2551980 w 7814649"/>
                  <a:gd name="connsiteY46" fmla="*/ 306414 h 430356"/>
                  <a:gd name="connsiteX47" fmla="*/ 2450924 w 7814649"/>
                  <a:gd name="connsiteY47" fmla="*/ 306414 h 430356"/>
                  <a:gd name="connsiteX48" fmla="*/ 2450924 w 7814649"/>
                  <a:gd name="connsiteY48" fmla="*/ 326333 h 430356"/>
                  <a:gd name="connsiteX49" fmla="*/ 2372014 w 7814649"/>
                  <a:gd name="connsiteY49" fmla="*/ 326333 h 430356"/>
                  <a:gd name="connsiteX50" fmla="*/ 2372014 w 7814649"/>
                  <a:gd name="connsiteY50" fmla="*/ 343917 h 430356"/>
                  <a:gd name="connsiteX51" fmla="*/ 2309904 w 7814649"/>
                  <a:gd name="connsiteY51" fmla="*/ 343917 h 430356"/>
                  <a:gd name="connsiteX52" fmla="*/ 2309904 w 7814649"/>
                  <a:gd name="connsiteY52" fmla="*/ 357688 h 430356"/>
                  <a:gd name="connsiteX53" fmla="*/ 2021245 w 7814649"/>
                  <a:gd name="connsiteY53" fmla="*/ 357688 h 430356"/>
                  <a:gd name="connsiteX54" fmla="*/ 2014754 w 7814649"/>
                  <a:gd name="connsiteY54" fmla="*/ 363836 h 430356"/>
                  <a:gd name="connsiteX55" fmla="*/ 1948826 w 7814649"/>
                  <a:gd name="connsiteY55" fmla="*/ 363836 h 430356"/>
                  <a:gd name="connsiteX56" fmla="*/ 1948826 w 7814649"/>
                  <a:gd name="connsiteY56" fmla="*/ 376378 h 430356"/>
                  <a:gd name="connsiteX57" fmla="*/ 1761096 w 7814649"/>
                  <a:gd name="connsiteY57" fmla="*/ 376378 h 430356"/>
                  <a:gd name="connsiteX58" fmla="*/ 1761096 w 7814649"/>
                  <a:gd name="connsiteY58" fmla="*/ 387690 h 430356"/>
                  <a:gd name="connsiteX59" fmla="*/ 550971 w 7814649"/>
                  <a:gd name="connsiteY59" fmla="*/ 387690 h 430356"/>
                  <a:gd name="connsiteX60" fmla="*/ 550971 w 7814649"/>
                  <a:gd name="connsiteY60" fmla="*/ 398879 h 430356"/>
                  <a:gd name="connsiteX61" fmla="*/ 430569 w 7814649"/>
                  <a:gd name="connsiteY61" fmla="*/ 398879 h 430356"/>
                  <a:gd name="connsiteX62" fmla="*/ 430569 w 7814649"/>
                  <a:gd name="connsiteY62" fmla="*/ 412651 h 430356"/>
                  <a:gd name="connsiteX63" fmla="*/ 128929 w 7814649"/>
                  <a:gd name="connsiteY63" fmla="*/ 412651 h 430356"/>
                  <a:gd name="connsiteX64" fmla="*/ 128929 w 7814649"/>
                  <a:gd name="connsiteY64" fmla="*/ 435152 h 430356"/>
                  <a:gd name="connsiteX65" fmla="*/ 0 w 7814649"/>
                  <a:gd name="connsiteY65" fmla="*/ 435152 h 4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814649" h="430356">
                    <a:moveTo>
                      <a:pt x="7824959" y="0"/>
                    </a:moveTo>
                    <a:lnTo>
                      <a:pt x="7669684" y="0"/>
                    </a:lnTo>
                    <a:lnTo>
                      <a:pt x="7669684" y="26313"/>
                    </a:lnTo>
                    <a:lnTo>
                      <a:pt x="7234788" y="26313"/>
                    </a:lnTo>
                    <a:lnTo>
                      <a:pt x="7234788" y="39962"/>
                    </a:lnTo>
                    <a:lnTo>
                      <a:pt x="7052276" y="39962"/>
                    </a:lnTo>
                    <a:lnTo>
                      <a:pt x="7052276" y="51274"/>
                    </a:lnTo>
                    <a:lnTo>
                      <a:pt x="6662689" y="51274"/>
                    </a:lnTo>
                    <a:lnTo>
                      <a:pt x="6662689" y="63816"/>
                    </a:lnTo>
                    <a:lnTo>
                      <a:pt x="6362448" y="63816"/>
                    </a:lnTo>
                    <a:lnTo>
                      <a:pt x="6362448" y="82506"/>
                    </a:lnTo>
                    <a:lnTo>
                      <a:pt x="6042735" y="82506"/>
                    </a:lnTo>
                    <a:lnTo>
                      <a:pt x="6042735" y="91236"/>
                    </a:lnTo>
                    <a:lnTo>
                      <a:pt x="5185797" y="91236"/>
                    </a:lnTo>
                    <a:lnTo>
                      <a:pt x="5185797" y="101318"/>
                    </a:lnTo>
                    <a:lnTo>
                      <a:pt x="5112105" y="101318"/>
                    </a:lnTo>
                    <a:lnTo>
                      <a:pt x="5112105" y="111278"/>
                    </a:lnTo>
                    <a:lnTo>
                      <a:pt x="5069341" y="111278"/>
                    </a:lnTo>
                    <a:lnTo>
                      <a:pt x="5069341" y="121361"/>
                    </a:lnTo>
                    <a:lnTo>
                      <a:pt x="4917884" y="121361"/>
                    </a:lnTo>
                    <a:lnTo>
                      <a:pt x="4917884" y="132550"/>
                    </a:lnTo>
                    <a:lnTo>
                      <a:pt x="4612425" y="132550"/>
                    </a:lnTo>
                    <a:lnTo>
                      <a:pt x="4612425" y="147551"/>
                    </a:lnTo>
                    <a:lnTo>
                      <a:pt x="4373022" y="147551"/>
                    </a:lnTo>
                    <a:lnTo>
                      <a:pt x="4373022" y="161322"/>
                    </a:lnTo>
                    <a:lnTo>
                      <a:pt x="4233275" y="161322"/>
                    </a:lnTo>
                    <a:lnTo>
                      <a:pt x="4233275" y="171282"/>
                    </a:lnTo>
                    <a:lnTo>
                      <a:pt x="3782850" y="171282"/>
                    </a:lnTo>
                    <a:lnTo>
                      <a:pt x="3782850" y="183824"/>
                    </a:lnTo>
                    <a:lnTo>
                      <a:pt x="3596393" y="183824"/>
                    </a:lnTo>
                    <a:lnTo>
                      <a:pt x="3596393" y="205096"/>
                    </a:lnTo>
                    <a:lnTo>
                      <a:pt x="3565338" y="205096"/>
                    </a:lnTo>
                    <a:lnTo>
                      <a:pt x="3565338" y="217638"/>
                    </a:lnTo>
                    <a:lnTo>
                      <a:pt x="3239134" y="217638"/>
                    </a:lnTo>
                    <a:lnTo>
                      <a:pt x="3239134" y="230056"/>
                    </a:lnTo>
                    <a:lnTo>
                      <a:pt x="3191279" y="230056"/>
                    </a:lnTo>
                    <a:lnTo>
                      <a:pt x="3191279" y="242598"/>
                    </a:lnTo>
                    <a:lnTo>
                      <a:pt x="3120132" y="242598"/>
                    </a:lnTo>
                    <a:lnTo>
                      <a:pt x="3120132" y="251328"/>
                    </a:lnTo>
                    <a:lnTo>
                      <a:pt x="3072277" y="251328"/>
                    </a:lnTo>
                    <a:lnTo>
                      <a:pt x="3072277" y="270141"/>
                    </a:lnTo>
                    <a:lnTo>
                      <a:pt x="2883275" y="270141"/>
                    </a:lnTo>
                    <a:lnTo>
                      <a:pt x="2883275" y="282560"/>
                    </a:lnTo>
                    <a:lnTo>
                      <a:pt x="2670981" y="282560"/>
                    </a:lnTo>
                    <a:lnTo>
                      <a:pt x="2670981" y="293872"/>
                    </a:lnTo>
                    <a:lnTo>
                      <a:pt x="2551980" y="293872"/>
                    </a:lnTo>
                    <a:lnTo>
                      <a:pt x="2551980" y="306414"/>
                    </a:lnTo>
                    <a:lnTo>
                      <a:pt x="2450924" y="306414"/>
                    </a:lnTo>
                    <a:lnTo>
                      <a:pt x="2450924" y="326333"/>
                    </a:lnTo>
                    <a:lnTo>
                      <a:pt x="2372014" y="326333"/>
                    </a:lnTo>
                    <a:lnTo>
                      <a:pt x="2372014" y="343917"/>
                    </a:lnTo>
                    <a:lnTo>
                      <a:pt x="2309904" y="343917"/>
                    </a:lnTo>
                    <a:lnTo>
                      <a:pt x="2309904" y="357688"/>
                    </a:lnTo>
                    <a:lnTo>
                      <a:pt x="2021245" y="357688"/>
                    </a:lnTo>
                    <a:lnTo>
                      <a:pt x="2014754" y="363836"/>
                    </a:lnTo>
                    <a:lnTo>
                      <a:pt x="1948826" y="363836"/>
                    </a:lnTo>
                    <a:lnTo>
                      <a:pt x="1948826" y="376378"/>
                    </a:lnTo>
                    <a:lnTo>
                      <a:pt x="1761096" y="376378"/>
                    </a:lnTo>
                    <a:lnTo>
                      <a:pt x="1761096" y="387690"/>
                    </a:lnTo>
                    <a:lnTo>
                      <a:pt x="550971" y="387690"/>
                    </a:lnTo>
                    <a:lnTo>
                      <a:pt x="550971" y="398879"/>
                    </a:lnTo>
                    <a:lnTo>
                      <a:pt x="430569" y="398879"/>
                    </a:lnTo>
                    <a:lnTo>
                      <a:pt x="430569" y="412651"/>
                    </a:lnTo>
                    <a:lnTo>
                      <a:pt x="128929" y="412651"/>
                    </a:lnTo>
                    <a:lnTo>
                      <a:pt x="128929" y="435152"/>
                    </a:lnTo>
                    <a:lnTo>
                      <a:pt x="0" y="435152"/>
                    </a:lnTo>
                  </a:path>
                </a:pathLst>
              </a:custGeom>
              <a:noFill/>
              <a:ln w="19050" cap="rnd">
                <a:solidFill>
                  <a:srgbClr val="002060"/>
                </a:solidFill>
                <a:prstDash val="solid"/>
                <a:round/>
              </a:ln>
            </p:spPr>
            <p:txBody>
              <a:bodyPr wrap="none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3C280A2B-423E-AE4A-8802-26BB4B8E7020}"/>
                </a:ext>
              </a:extLst>
            </p:cNvPr>
            <p:cNvSpPr txBox="1"/>
            <p:nvPr/>
          </p:nvSpPr>
          <p:spPr>
            <a:xfrm>
              <a:off x="6993106" y="2084929"/>
              <a:ext cx="474810" cy="329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9.9%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0BF98D0E-2ABC-E644-A7D9-6075E160C6F5}"/>
                </a:ext>
              </a:extLst>
            </p:cNvPr>
            <p:cNvSpPr txBox="1"/>
            <p:nvPr/>
          </p:nvSpPr>
          <p:spPr>
            <a:xfrm>
              <a:off x="6993106" y="2254075"/>
              <a:ext cx="474810" cy="329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8.7%</a:t>
              </a:r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4941FCC2-C977-3A4D-BEBE-2A0BA024F63F}"/>
                </a:ext>
              </a:extLst>
            </p:cNvPr>
            <p:cNvSpPr/>
            <p:nvPr/>
          </p:nvSpPr>
          <p:spPr>
            <a:xfrm>
              <a:off x="6689214" y="2262540"/>
              <a:ext cx="276753" cy="510193"/>
            </a:xfrm>
            <a:custGeom>
              <a:avLst/>
              <a:gdLst>
                <a:gd name="connsiteX0" fmla="*/ 652409 w 649099"/>
                <a:gd name="connsiteY0" fmla="*/ 0 h 688571"/>
                <a:gd name="connsiteX1" fmla="*/ 564335 w 649099"/>
                <a:gd name="connsiteY1" fmla="*/ 0 h 688571"/>
                <a:gd name="connsiteX2" fmla="*/ 564335 w 649099"/>
                <a:gd name="connsiteY2" fmla="*/ 7501 h 688571"/>
                <a:gd name="connsiteX3" fmla="*/ 438842 w 649099"/>
                <a:gd name="connsiteY3" fmla="*/ 7501 h 688571"/>
                <a:gd name="connsiteX4" fmla="*/ 438842 w 649099"/>
                <a:gd name="connsiteY4" fmla="*/ 23731 h 688571"/>
                <a:gd name="connsiteX5" fmla="*/ 413006 w 649099"/>
                <a:gd name="connsiteY5" fmla="*/ 23731 h 688571"/>
                <a:gd name="connsiteX6" fmla="*/ 413006 w 649099"/>
                <a:gd name="connsiteY6" fmla="*/ 35043 h 688571"/>
                <a:gd name="connsiteX7" fmla="*/ 255058 w 649099"/>
                <a:gd name="connsiteY7" fmla="*/ 35043 h 688571"/>
                <a:gd name="connsiteX8" fmla="*/ 255058 w 649099"/>
                <a:gd name="connsiteY8" fmla="*/ 47462 h 688571"/>
                <a:gd name="connsiteX9" fmla="*/ 231767 w 649099"/>
                <a:gd name="connsiteY9" fmla="*/ 47462 h 688571"/>
                <a:gd name="connsiteX10" fmla="*/ 231767 w 649099"/>
                <a:gd name="connsiteY10" fmla="*/ 68734 h 688571"/>
                <a:gd name="connsiteX11" fmla="*/ 169657 w 649099"/>
                <a:gd name="connsiteY11" fmla="*/ 68734 h 688571"/>
                <a:gd name="connsiteX12" fmla="*/ 169657 w 649099"/>
                <a:gd name="connsiteY12" fmla="*/ 81276 h 688571"/>
                <a:gd name="connsiteX13" fmla="*/ 104874 w 649099"/>
                <a:gd name="connsiteY13" fmla="*/ 81276 h 688571"/>
                <a:gd name="connsiteX14" fmla="*/ 104874 w 649099"/>
                <a:gd name="connsiteY14" fmla="*/ 92588 h 688571"/>
                <a:gd name="connsiteX15" fmla="*/ 40219 w 649099"/>
                <a:gd name="connsiteY15" fmla="*/ 92588 h 688571"/>
                <a:gd name="connsiteX16" fmla="*/ 40219 w 649099"/>
                <a:gd name="connsiteY16" fmla="*/ 115090 h 688571"/>
                <a:gd name="connsiteX17" fmla="*/ 0 w 649099"/>
                <a:gd name="connsiteY17" fmla="*/ 115090 h 688571"/>
                <a:gd name="connsiteX18" fmla="*/ 0 w 649099"/>
                <a:gd name="connsiteY18" fmla="*/ 700252 h 6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099" h="688571">
                  <a:moveTo>
                    <a:pt x="652409" y="0"/>
                  </a:moveTo>
                  <a:lnTo>
                    <a:pt x="564335" y="0"/>
                  </a:lnTo>
                  <a:lnTo>
                    <a:pt x="564335" y="7501"/>
                  </a:lnTo>
                  <a:lnTo>
                    <a:pt x="438842" y="7501"/>
                  </a:lnTo>
                  <a:lnTo>
                    <a:pt x="438842" y="23731"/>
                  </a:lnTo>
                  <a:lnTo>
                    <a:pt x="413006" y="23731"/>
                  </a:lnTo>
                  <a:lnTo>
                    <a:pt x="413006" y="35043"/>
                  </a:lnTo>
                  <a:lnTo>
                    <a:pt x="255058" y="35043"/>
                  </a:lnTo>
                  <a:lnTo>
                    <a:pt x="255058" y="47462"/>
                  </a:lnTo>
                  <a:lnTo>
                    <a:pt x="231767" y="47462"/>
                  </a:lnTo>
                  <a:lnTo>
                    <a:pt x="231767" y="68734"/>
                  </a:lnTo>
                  <a:lnTo>
                    <a:pt x="169657" y="68734"/>
                  </a:lnTo>
                  <a:lnTo>
                    <a:pt x="169657" y="81276"/>
                  </a:lnTo>
                  <a:lnTo>
                    <a:pt x="104874" y="81276"/>
                  </a:lnTo>
                  <a:lnTo>
                    <a:pt x="104874" y="92588"/>
                  </a:lnTo>
                  <a:lnTo>
                    <a:pt x="40219" y="92588"/>
                  </a:lnTo>
                  <a:lnTo>
                    <a:pt x="40219" y="115090"/>
                  </a:lnTo>
                  <a:lnTo>
                    <a:pt x="0" y="115090"/>
                  </a:lnTo>
                  <a:lnTo>
                    <a:pt x="0" y="700252"/>
                  </a:lnTo>
                </a:path>
              </a:pathLst>
            </a:custGeom>
            <a:noFill/>
            <a:ln w="19050" cap="rnd">
              <a:solidFill>
                <a:srgbClr val="002060"/>
              </a:solidFill>
              <a:prstDash val="solid"/>
              <a:round/>
            </a:ln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B641F72F-944D-FE47-B3AA-2D316AC87C52}"/>
                </a:ext>
              </a:extLst>
            </p:cNvPr>
            <p:cNvSpPr/>
            <p:nvPr/>
          </p:nvSpPr>
          <p:spPr>
            <a:xfrm>
              <a:off x="6681416" y="2357951"/>
              <a:ext cx="282821" cy="683295"/>
            </a:xfrm>
            <a:custGeom>
              <a:avLst/>
              <a:gdLst>
                <a:gd name="connsiteX0" fmla="*/ 674300 w 661826"/>
                <a:gd name="connsiteY0" fmla="*/ 0 h 922193"/>
                <a:gd name="connsiteX1" fmla="*/ 645918 w 661826"/>
                <a:gd name="connsiteY1" fmla="*/ 0 h 922193"/>
                <a:gd name="connsiteX2" fmla="*/ 645918 w 661826"/>
                <a:gd name="connsiteY2" fmla="*/ 26190 h 922193"/>
                <a:gd name="connsiteX3" fmla="*/ 559117 w 661826"/>
                <a:gd name="connsiteY3" fmla="*/ 26190 h 922193"/>
                <a:gd name="connsiteX4" fmla="*/ 559117 w 661826"/>
                <a:gd name="connsiteY4" fmla="*/ 38732 h 922193"/>
                <a:gd name="connsiteX5" fmla="*/ 533280 w 661826"/>
                <a:gd name="connsiteY5" fmla="*/ 38732 h 922193"/>
                <a:gd name="connsiteX6" fmla="*/ 533280 w 661826"/>
                <a:gd name="connsiteY6" fmla="*/ 48815 h 922193"/>
                <a:gd name="connsiteX7" fmla="*/ 402569 w 661826"/>
                <a:gd name="connsiteY7" fmla="*/ 48815 h 922193"/>
                <a:gd name="connsiteX8" fmla="*/ 402569 w 661826"/>
                <a:gd name="connsiteY8" fmla="*/ 75005 h 922193"/>
                <a:gd name="connsiteX9" fmla="*/ 365023 w 661826"/>
                <a:gd name="connsiteY9" fmla="*/ 75005 h 922193"/>
                <a:gd name="connsiteX10" fmla="*/ 365023 w 661826"/>
                <a:gd name="connsiteY10" fmla="*/ 85088 h 922193"/>
                <a:gd name="connsiteX11" fmla="*/ 317041 w 661826"/>
                <a:gd name="connsiteY11" fmla="*/ 85088 h 922193"/>
                <a:gd name="connsiteX12" fmla="*/ 317041 w 661826"/>
                <a:gd name="connsiteY12" fmla="*/ 99966 h 922193"/>
                <a:gd name="connsiteX13" fmla="*/ 289931 w 661826"/>
                <a:gd name="connsiteY13" fmla="*/ 99966 h 922193"/>
                <a:gd name="connsiteX14" fmla="*/ 289931 w 661826"/>
                <a:gd name="connsiteY14" fmla="*/ 108819 h 922193"/>
                <a:gd name="connsiteX15" fmla="*/ 203257 w 661826"/>
                <a:gd name="connsiteY15" fmla="*/ 108819 h 922193"/>
                <a:gd name="connsiteX16" fmla="*/ 203257 w 661826"/>
                <a:gd name="connsiteY16" fmla="*/ 125049 h 922193"/>
                <a:gd name="connsiteX17" fmla="*/ 121674 w 661826"/>
                <a:gd name="connsiteY17" fmla="*/ 125049 h 922193"/>
                <a:gd name="connsiteX18" fmla="*/ 121674 w 661826"/>
                <a:gd name="connsiteY18" fmla="*/ 145092 h 922193"/>
                <a:gd name="connsiteX19" fmla="*/ 90619 w 661826"/>
                <a:gd name="connsiteY19" fmla="*/ 145092 h 922193"/>
                <a:gd name="connsiteX20" fmla="*/ 90619 w 661826"/>
                <a:gd name="connsiteY20" fmla="*/ 158863 h 922193"/>
                <a:gd name="connsiteX21" fmla="*/ 50528 w 661826"/>
                <a:gd name="connsiteY21" fmla="*/ 158863 h 922193"/>
                <a:gd name="connsiteX22" fmla="*/ 50528 w 661826"/>
                <a:gd name="connsiteY22" fmla="*/ 176323 h 922193"/>
                <a:gd name="connsiteX23" fmla="*/ 19346 w 661826"/>
                <a:gd name="connsiteY23" fmla="*/ 176323 h 922193"/>
                <a:gd name="connsiteX24" fmla="*/ 19346 w 661826"/>
                <a:gd name="connsiteY24" fmla="*/ 562661 h 922193"/>
                <a:gd name="connsiteX25" fmla="*/ 0 w 661826"/>
                <a:gd name="connsiteY25" fmla="*/ 562661 h 922193"/>
                <a:gd name="connsiteX26" fmla="*/ 0 w 661826"/>
                <a:gd name="connsiteY26" fmla="*/ 927849 h 92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1826" h="922193">
                  <a:moveTo>
                    <a:pt x="674300" y="0"/>
                  </a:moveTo>
                  <a:lnTo>
                    <a:pt x="645918" y="0"/>
                  </a:lnTo>
                  <a:lnTo>
                    <a:pt x="645918" y="26190"/>
                  </a:lnTo>
                  <a:lnTo>
                    <a:pt x="559117" y="26190"/>
                  </a:lnTo>
                  <a:lnTo>
                    <a:pt x="559117" y="38732"/>
                  </a:lnTo>
                  <a:lnTo>
                    <a:pt x="533280" y="38732"/>
                  </a:lnTo>
                  <a:lnTo>
                    <a:pt x="533280" y="48815"/>
                  </a:lnTo>
                  <a:lnTo>
                    <a:pt x="402569" y="48815"/>
                  </a:lnTo>
                  <a:lnTo>
                    <a:pt x="402569" y="75005"/>
                  </a:lnTo>
                  <a:lnTo>
                    <a:pt x="365023" y="75005"/>
                  </a:lnTo>
                  <a:lnTo>
                    <a:pt x="365023" y="85088"/>
                  </a:lnTo>
                  <a:lnTo>
                    <a:pt x="317041" y="85088"/>
                  </a:lnTo>
                  <a:lnTo>
                    <a:pt x="317041" y="99966"/>
                  </a:lnTo>
                  <a:lnTo>
                    <a:pt x="289931" y="99966"/>
                  </a:lnTo>
                  <a:lnTo>
                    <a:pt x="289931" y="108819"/>
                  </a:lnTo>
                  <a:lnTo>
                    <a:pt x="203257" y="108819"/>
                  </a:lnTo>
                  <a:lnTo>
                    <a:pt x="203257" y="125049"/>
                  </a:lnTo>
                  <a:lnTo>
                    <a:pt x="121674" y="125049"/>
                  </a:lnTo>
                  <a:lnTo>
                    <a:pt x="121674" y="145092"/>
                  </a:lnTo>
                  <a:lnTo>
                    <a:pt x="90619" y="145092"/>
                  </a:lnTo>
                  <a:lnTo>
                    <a:pt x="90619" y="158863"/>
                  </a:lnTo>
                  <a:lnTo>
                    <a:pt x="50528" y="158863"/>
                  </a:lnTo>
                  <a:lnTo>
                    <a:pt x="50528" y="176323"/>
                  </a:lnTo>
                  <a:lnTo>
                    <a:pt x="19346" y="176323"/>
                  </a:lnTo>
                  <a:lnTo>
                    <a:pt x="19346" y="562661"/>
                  </a:lnTo>
                  <a:lnTo>
                    <a:pt x="0" y="562661"/>
                  </a:lnTo>
                  <a:lnTo>
                    <a:pt x="0" y="927849"/>
                  </a:lnTo>
                </a:path>
              </a:pathLst>
            </a:custGeom>
            <a:noFill/>
            <a:ln w="19050" cap="rnd">
              <a:solidFill>
                <a:srgbClr val="C00000"/>
              </a:solidFill>
              <a:prstDash val="solid"/>
              <a:round/>
            </a:ln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054462-6E21-48F9-957B-144CD7316342}"/>
              </a:ext>
            </a:extLst>
          </p:cNvPr>
          <p:cNvCxnSpPr/>
          <p:nvPr/>
        </p:nvCxnSpPr>
        <p:spPr bwMode="auto">
          <a:xfrm flipH="1">
            <a:off x="2242701" y="5667882"/>
            <a:ext cx="678186" cy="0"/>
          </a:xfrm>
          <a:prstGeom prst="line">
            <a:avLst/>
          </a:prstGeom>
          <a:noFill/>
          <a:ln w="19050" cap="rnd">
            <a:solidFill>
              <a:srgbClr val="C00000"/>
            </a:solidFill>
            <a:prstDash val="solid"/>
            <a:round/>
          </a:ln>
          <a:extLst/>
        </p:spPr>
      </p:cxnSp>
      <p:sp>
        <p:nvSpPr>
          <p:cNvPr id="1028" name="Freeform 1027">
            <a:extLst>
              <a:ext uri="{FF2B5EF4-FFF2-40B4-BE49-F238E27FC236}">
                <a16:creationId xmlns:a16="http://schemas.microsoft.com/office/drawing/2014/main" id="{D8FFC83E-E950-F94E-B2AA-5DC1CF3D63C0}"/>
              </a:ext>
            </a:extLst>
          </p:cNvPr>
          <p:cNvSpPr/>
          <p:nvPr/>
        </p:nvSpPr>
        <p:spPr>
          <a:xfrm>
            <a:off x="2242701" y="5348426"/>
            <a:ext cx="3140671" cy="320654"/>
          </a:xfrm>
          <a:custGeom>
            <a:avLst/>
            <a:gdLst>
              <a:gd name="connsiteX0" fmla="*/ 0 w 3140670"/>
              <a:gd name="connsiteY0" fmla="*/ 213051 h 213050"/>
              <a:gd name="connsiteX1" fmla="*/ 0 w 3140670"/>
              <a:gd name="connsiteY1" fmla="*/ 202439 h 213050"/>
              <a:gd name="connsiteX2" fmla="*/ 76487 w 3140670"/>
              <a:gd name="connsiteY2" fmla="*/ 202439 h 213050"/>
              <a:gd name="connsiteX3" fmla="*/ 76487 w 3140670"/>
              <a:gd name="connsiteY3" fmla="*/ 191172 h 213050"/>
              <a:gd name="connsiteX4" fmla="*/ 152973 w 3140670"/>
              <a:gd name="connsiteY4" fmla="*/ 191172 h 213050"/>
              <a:gd name="connsiteX5" fmla="*/ 152973 w 3140670"/>
              <a:gd name="connsiteY5" fmla="*/ 186174 h 213050"/>
              <a:gd name="connsiteX6" fmla="*/ 557490 w 3140670"/>
              <a:gd name="connsiteY6" fmla="*/ 186174 h 213050"/>
              <a:gd name="connsiteX7" fmla="*/ 557490 w 3140670"/>
              <a:gd name="connsiteY7" fmla="*/ 177979 h 213050"/>
              <a:gd name="connsiteX8" fmla="*/ 604227 w 3140670"/>
              <a:gd name="connsiteY8" fmla="*/ 177979 h 213050"/>
              <a:gd name="connsiteX9" fmla="*/ 604227 w 3140670"/>
              <a:gd name="connsiteY9" fmla="*/ 174210 h 213050"/>
              <a:gd name="connsiteX10" fmla="*/ 661778 w 3140670"/>
              <a:gd name="connsiteY10" fmla="*/ 174210 h 213050"/>
              <a:gd name="connsiteX11" fmla="*/ 661778 w 3140670"/>
              <a:gd name="connsiteY11" fmla="*/ 166016 h 213050"/>
              <a:gd name="connsiteX12" fmla="*/ 831656 w 3140670"/>
              <a:gd name="connsiteY12" fmla="*/ 166016 h 213050"/>
              <a:gd name="connsiteX13" fmla="*/ 831656 w 3140670"/>
              <a:gd name="connsiteY13" fmla="*/ 162246 h 213050"/>
              <a:gd name="connsiteX14" fmla="*/ 908764 w 3140670"/>
              <a:gd name="connsiteY14" fmla="*/ 162246 h 213050"/>
              <a:gd name="connsiteX15" fmla="*/ 908764 w 3140670"/>
              <a:gd name="connsiteY15" fmla="*/ 152905 h 213050"/>
              <a:gd name="connsiteX16" fmla="*/ 968802 w 3140670"/>
              <a:gd name="connsiteY16" fmla="*/ 152905 h 213050"/>
              <a:gd name="connsiteX17" fmla="*/ 968802 w 3140670"/>
              <a:gd name="connsiteY17" fmla="*/ 148521 h 213050"/>
              <a:gd name="connsiteX18" fmla="*/ 1042761 w 3140670"/>
              <a:gd name="connsiteY18" fmla="*/ 148521 h 213050"/>
              <a:gd name="connsiteX19" fmla="*/ 1042761 w 3140670"/>
              <a:gd name="connsiteY19" fmla="*/ 143522 h 213050"/>
              <a:gd name="connsiteX20" fmla="*/ 1140213 w 3140670"/>
              <a:gd name="connsiteY20" fmla="*/ 143522 h 213050"/>
              <a:gd name="connsiteX21" fmla="*/ 1140213 w 3140670"/>
              <a:gd name="connsiteY21" fmla="*/ 135328 h 213050"/>
              <a:gd name="connsiteX22" fmla="*/ 1248313 w 3140670"/>
              <a:gd name="connsiteY22" fmla="*/ 135328 h 213050"/>
              <a:gd name="connsiteX23" fmla="*/ 1248313 w 3140670"/>
              <a:gd name="connsiteY23" fmla="*/ 129060 h 213050"/>
              <a:gd name="connsiteX24" fmla="*/ 1295050 w 3140670"/>
              <a:gd name="connsiteY24" fmla="*/ 129060 h 213050"/>
              <a:gd name="connsiteX25" fmla="*/ 1295050 w 3140670"/>
              <a:gd name="connsiteY25" fmla="*/ 123447 h 213050"/>
              <a:gd name="connsiteX26" fmla="*/ 1398634 w 3140670"/>
              <a:gd name="connsiteY26" fmla="*/ 123447 h 213050"/>
              <a:gd name="connsiteX27" fmla="*/ 1398634 w 3140670"/>
              <a:gd name="connsiteY27" fmla="*/ 117792 h 213050"/>
              <a:gd name="connsiteX28" fmla="*/ 1511872 w 3140670"/>
              <a:gd name="connsiteY28" fmla="*/ 117792 h 213050"/>
              <a:gd name="connsiteX29" fmla="*/ 1511872 w 3140670"/>
              <a:gd name="connsiteY29" fmla="*/ 110950 h 213050"/>
              <a:gd name="connsiteX30" fmla="*/ 1540876 w 3140670"/>
              <a:gd name="connsiteY30" fmla="*/ 110950 h 213050"/>
              <a:gd name="connsiteX31" fmla="*/ 1540876 w 3140670"/>
              <a:gd name="connsiteY31" fmla="*/ 105296 h 213050"/>
              <a:gd name="connsiteX32" fmla="*/ 1743901 w 3140670"/>
              <a:gd name="connsiteY32" fmla="*/ 105296 h 213050"/>
              <a:gd name="connsiteX33" fmla="*/ 1743901 w 3140670"/>
              <a:gd name="connsiteY33" fmla="*/ 98454 h 213050"/>
              <a:gd name="connsiteX34" fmla="*/ 1973858 w 3140670"/>
              <a:gd name="connsiteY34" fmla="*/ 98454 h 213050"/>
              <a:gd name="connsiteX35" fmla="*/ 1973858 w 3140670"/>
              <a:gd name="connsiteY35" fmla="*/ 94234 h 213050"/>
              <a:gd name="connsiteX36" fmla="*/ 2020015 w 3140670"/>
              <a:gd name="connsiteY36" fmla="*/ 94234 h 213050"/>
              <a:gd name="connsiteX37" fmla="*/ 2020015 w 3140670"/>
              <a:gd name="connsiteY37" fmla="*/ 84852 h 213050"/>
              <a:gd name="connsiteX38" fmla="*/ 2191923 w 3140670"/>
              <a:gd name="connsiteY38" fmla="*/ 84852 h 213050"/>
              <a:gd name="connsiteX39" fmla="*/ 2191923 w 3140670"/>
              <a:gd name="connsiteY39" fmla="*/ 78583 h 213050"/>
              <a:gd name="connsiteX40" fmla="*/ 2232362 w 3140670"/>
              <a:gd name="connsiteY40" fmla="*/ 78583 h 213050"/>
              <a:gd name="connsiteX41" fmla="*/ 2232362 w 3140670"/>
              <a:gd name="connsiteY41" fmla="*/ 65554 h 213050"/>
              <a:gd name="connsiteX42" fmla="*/ 2325920 w 3140670"/>
              <a:gd name="connsiteY42" fmla="*/ 65554 h 213050"/>
              <a:gd name="connsiteX43" fmla="*/ 2325920 w 3140670"/>
              <a:gd name="connsiteY43" fmla="*/ 59941 h 213050"/>
              <a:gd name="connsiteX44" fmla="*/ 2339178 w 3140670"/>
              <a:gd name="connsiteY44" fmla="*/ 59941 h 213050"/>
              <a:gd name="connsiteX45" fmla="*/ 2339178 w 3140670"/>
              <a:gd name="connsiteY45" fmla="*/ 53672 h 213050"/>
              <a:gd name="connsiteX46" fmla="*/ 2371414 w 3140670"/>
              <a:gd name="connsiteY46" fmla="*/ 53672 h 213050"/>
              <a:gd name="connsiteX47" fmla="*/ 2371414 w 3140670"/>
              <a:gd name="connsiteY47" fmla="*/ 47527 h 213050"/>
              <a:gd name="connsiteX48" fmla="*/ 2451049 w 3140670"/>
              <a:gd name="connsiteY48" fmla="*/ 47527 h 213050"/>
              <a:gd name="connsiteX49" fmla="*/ 2451049 w 3140670"/>
              <a:gd name="connsiteY49" fmla="*/ 35235 h 213050"/>
              <a:gd name="connsiteX50" fmla="*/ 2517343 w 3140670"/>
              <a:gd name="connsiteY50" fmla="*/ 35235 h 213050"/>
              <a:gd name="connsiteX51" fmla="*/ 2517343 w 3140670"/>
              <a:gd name="connsiteY51" fmla="*/ 27533 h 213050"/>
              <a:gd name="connsiteX52" fmla="*/ 2807378 w 3140670"/>
              <a:gd name="connsiteY52" fmla="*/ 27533 h 213050"/>
              <a:gd name="connsiteX53" fmla="*/ 2807378 w 3140670"/>
              <a:gd name="connsiteY53" fmla="*/ 23149 h 213050"/>
              <a:gd name="connsiteX54" fmla="*/ 2835802 w 3140670"/>
              <a:gd name="connsiteY54" fmla="*/ 23149 h 213050"/>
              <a:gd name="connsiteX55" fmla="*/ 2835802 w 3140670"/>
              <a:gd name="connsiteY55" fmla="*/ 14381 h 213050"/>
              <a:gd name="connsiteX56" fmla="*/ 2866131 w 3140670"/>
              <a:gd name="connsiteY56" fmla="*/ 14381 h 213050"/>
              <a:gd name="connsiteX57" fmla="*/ 2866131 w 3140670"/>
              <a:gd name="connsiteY57" fmla="*/ 10653 h 213050"/>
              <a:gd name="connsiteX58" fmla="*/ 2949579 w 3140670"/>
              <a:gd name="connsiteY58" fmla="*/ 10653 h 213050"/>
              <a:gd name="connsiteX59" fmla="*/ 2949579 w 3140670"/>
              <a:gd name="connsiteY59" fmla="*/ 0 h 213050"/>
              <a:gd name="connsiteX60" fmla="*/ 3141085 w 3140670"/>
              <a:gd name="connsiteY60" fmla="*/ 0 h 2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140670" h="213050">
                <a:moveTo>
                  <a:pt x="0" y="213051"/>
                </a:moveTo>
                <a:lnTo>
                  <a:pt x="0" y="202439"/>
                </a:lnTo>
                <a:lnTo>
                  <a:pt x="76487" y="202439"/>
                </a:lnTo>
                <a:lnTo>
                  <a:pt x="76487" y="191172"/>
                </a:lnTo>
                <a:lnTo>
                  <a:pt x="152973" y="191172"/>
                </a:lnTo>
                <a:cubicBezTo>
                  <a:pt x="152973" y="191172"/>
                  <a:pt x="151067" y="186174"/>
                  <a:pt x="152973" y="186174"/>
                </a:cubicBezTo>
                <a:lnTo>
                  <a:pt x="557490" y="186174"/>
                </a:lnTo>
                <a:lnTo>
                  <a:pt x="557490" y="177979"/>
                </a:lnTo>
                <a:lnTo>
                  <a:pt x="604227" y="177979"/>
                </a:lnTo>
                <a:lnTo>
                  <a:pt x="604227" y="174210"/>
                </a:lnTo>
                <a:lnTo>
                  <a:pt x="661778" y="174210"/>
                </a:lnTo>
                <a:lnTo>
                  <a:pt x="661778" y="166016"/>
                </a:lnTo>
                <a:lnTo>
                  <a:pt x="831656" y="166016"/>
                </a:lnTo>
                <a:lnTo>
                  <a:pt x="831656" y="162246"/>
                </a:lnTo>
                <a:lnTo>
                  <a:pt x="908764" y="162246"/>
                </a:lnTo>
                <a:lnTo>
                  <a:pt x="908764" y="152905"/>
                </a:lnTo>
                <a:lnTo>
                  <a:pt x="968802" y="152905"/>
                </a:lnTo>
                <a:lnTo>
                  <a:pt x="968802" y="148521"/>
                </a:lnTo>
                <a:lnTo>
                  <a:pt x="1042761" y="148521"/>
                </a:lnTo>
                <a:cubicBezTo>
                  <a:pt x="1042761" y="148521"/>
                  <a:pt x="1040233" y="143522"/>
                  <a:pt x="1042761" y="143522"/>
                </a:cubicBezTo>
                <a:lnTo>
                  <a:pt x="1140213" y="143522"/>
                </a:lnTo>
                <a:lnTo>
                  <a:pt x="1140213" y="135328"/>
                </a:lnTo>
                <a:lnTo>
                  <a:pt x="1248313" y="135328"/>
                </a:lnTo>
                <a:cubicBezTo>
                  <a:pt x="1248313" y="135328"/>
                  <a:pt x="1246407" y="129060"/>
                  <a:pt x="1248313" y="129060"/>
                </a:cubicBezTo>
                <a:lnTo>
                  <a:pt x="1295050" y="129060"/>
                </a:lnTo>
                <a:lnTo>
                  <a:pt x="1295050" y="123447"/>
                </a:lnTo>
                <a:lnTo>
                  <a:pt x="1398634" y="123447"/>
                </a:lnTo>
                <a:lnTo>
                  <a:pt x="1398634" y="117792"/>
                </a:lnTo>
                <a:lnTo>
                  <a:pt x="1511872" y="117792"/>
                </a:lnTo>
                <a:lnTo>
                  <a:pt x="1511872" y="110950"/>
                </a:lnTo>
                <a:lnTo>
                  <a:pt x="1540876" y="110950"/>
                </a:lnTo>
                <a:lnTo>
                  <a:pt x="1540876" y="105296"/>
                </a:lnTo>
                <a:lnTo>
                  <a:pt x="1743901" y="105296"/>
                </a:lnTo>
                <a:lnTo>
                  <a:pt x="1743901" y="98454"/>
                </a:lnTo>
                <a:lnTo>
                  <a:pt x="1973858" y="98454"/>
                </a:lnTo>
                <a:lnTo>
                  <a:pt x="1973858" y="94234"/>
                </a:lnTo>
                <a:lnTo>
                  <a:pt x="2020015" y="94234"/>
                </a:lnTo>
                <a:lnTo>
                  <a:pt x="2020015" y="84852"/>
                </a:lnTo>
                <a:lnTo>
                  <a:pt x="2191923" y="84852"/>
                </a:lnTo>
                <a:lnTo>
                  <a:pt x="2191923" y="78583"/>
                </a:lnTo>
                <a:lnTo>
                  <a:pt x="2232362" y="78583"/>
                </a:lnTo>
                <a:lnTo>
                  <a:pt x="2232362" y="65554"/>
                </a:lnTo>
                <a:lnTo>
                  <a:pt x="2325920" y="65554"/>
                </a:lnTo>
                <a:lnTo>
                  <a:pt x="2325920" y="59941"/>
                </a:lnTo>
                <a:lnTo>
                  <a:pt x="2339178" y="59941"/>
                </a:lnTo>
                <a:lnTo>
                  <a:pt x="2339178" y="53672"/>
                </a:lnTo>
                <a:lnTo>
                  <a:pt x="2371414" y="53672"/>
                </a:lnTo>
                <a:lnTo>
                  <a:pt x="2371414" y="47527"/>
                </a:lnTo>
                <a:lnTo>
                  <a:pt x="2451049" y="47527"/>
                </a:lnTo>
                <a:lnTo>
                  <a:pt x="2451049" y="35235"/>
                </a:lnTo>
                <a:lnTo>
                  <a:pt x="2517343" y="35235"/>
                </a:lnTo>
                <a:lnTo>
                  <a:pt x="2517343" y="27533"/>
                </a:lnTo>
                <a:lnTo>
                  <a:pt x="2807378" y="27533"/>
                </a:lnTo>
                <a:lnTo>
                  <a:pt x="2807378" y="23149"/>
                </a:lnTo>
                <a:lnTo>
                  <a:pt x="2835802" y="23149"/>
                </a:lnTo>
                <a:lnTo>
                  <a:pt x="2835802" y="14381"/>
                </a:lnTo>
                <a:lnTo>
                  <a:pt x="2866131" y="14381"/>
                </a:lnTo>
                <a:cubicBezTo>
                  <a:pt x="2866131" y="14381"/>
                  <a:pt x="2863604" y="10653"/>
                  <a:pt x="2866131" y="10653"/>
                </a:cubicBezTo>
                <a:lnTo>
                  <a:pt x="2949579" y="10653"/>
                </a:lnTo>
                <a:lnTo>
                  <a:pt x="2949579" y="0"/>
                </a:lnTo>
                <a:lnTo>
                  <a:pt x="3141085" y="0"/>
                </a:lnTo>
              </a:path>
            </a:pathLst>
          </a:custGeom>
          <a:noFill/>
          <a:ln w="19050" cap="rnd">
            <a:solidFill>
              <a:srgbClr val="00206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71922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D0CF-7109-A349-8510-72824707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4" y="155575"/>
            <a:ext cx="11271253" cy="755651"/>
          </a:xfrm>
        </p:spPr>
        <p:txBody>
          <a:bodyPr/>
          <a:lstStyle/>
          <a:p>
            <a:r>
              <a:rPr lang="en-US" dirty="0"/>
              <a:t>Powered Secondary Effectiveness Endpoint: TLF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FE92E83F-5876-3947-8071-0EE444B60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78108"/>
              </p:ext>
            </p:extLst>
          </p:nvPr>
        </p:nvGraphicFramePr>
        <p:xfrm>
          <a:off x="1132338" y="5118307"/>
          <a:ext cx="9955843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903">
                  <a:extLst>
                    <a:ext uri="{9D8B030D-6E8A-4147-A177-3AD203B41FA5}">
                      <a16:colId xmlns:a16="http://schemas.microsoft.com/office/drawing/2014/main" val="3015831800"/>
                    </a:ext>
                  </a:extLst>
                </a:gridCol>
                <a:gridCol w="786359">
                  <a:extLst>
                    <a:ext uri="{9D8B030D-6E8A-4147-A177-3AD203B41FA5}">
                      <a16:colId xmlns:a16="http://schemas.microsoft.com/office/drawing/2014/main" val="3117482464"/>
                    </a:ext>
                  </a:extLst>
                </a:gridCol>
                <a:gridCol w="607875">
                  <a:extLst>
                    <a:ext uri="{9D8B030D-6E8A-4147-A177-3AD203B41FA5}">
                      <a16:colId xmlns:a16="http://schemas.microsoft.com/office/drawing/2014/main" val="2319917720"/>
                    </a:ext>
                  </a:extLst>
                </a:gridCol>
                <a:gridCol w="839387">
                  <a:extLst>
                    <a:ext uri="{9D8B030D-6E8A-4147-A177-3AD203B41FA5}">
                      <a16:colId xmlns:a16="http://schemas.microsoft.com/office/drawing/2014/main" val="253743715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32964812"/>
                    </a:ext>
                  </a:extLst>
                </a:gridCol>
                <a:gridCol w="723631">
                  <a:extLst>
                    <a:ext uri="{9D8B030D-6E8A-4147-A177-3AD203B41FA5}">
                      <a16:colId xmlns:a16="http://schemas.microsoft.com/office/drawing/2014/main" val="1160857882"/>
                    </a:ext>
                  </a:extLst>
                </a:gridCol>
                <a:gridCol w="723631">
                  <a:extLst>
                    <a:ext uri="{9D8B030D-6E8A-4147-A177-3AD203B41FA5}">
                      <a16:colId xmlns:a16="http://schemas.microsoft.com/office/drawing/2014/main" val="24434111"/>
                    </a:ext>
                  </a:extLst>
                </a:gridCol>
                <a:gridCol w="723631">
                  <a:extLst>
                    <a:ext uri="{9D8B030D-6E8A-4147-A177-3AD203B41FA5}">
                      <a16:colId xmlns:a16="http://schemas.microsoft.com/office/drawing/2014/main" val="770071593"/>
                    </a:ext>
                  </a:extLst>
                </a:gridCol>
                <a:gridCol w="723631">
                  <a:extLst>
                    <a:ext uri="{9D8B030D-6E8A-4147-A177-3AD203B41FA5}">
                      <a16:colId xmlns:a16="http://schemas.microsoft.com/office/drawing/2014/main" val="1048259376"/>
                    </a:ext>
                  </a:extLst>
                </a:gridCol>
                <a:gridCol w="723631">
                  <a:extLst>
                    <a:ext uri="{9D8B030D-6E8A-4147-A177-3AD203B41FA5}">
                      <a16:colId xmlns:a16="http://schemas.microsoft.com/office/drawing/2014/main" val="15066244"/>
                    </a:ext>
                  </a:extLst>
                </a:gridCol>
                <a:gridCol w="723631">
                  <a:extLst>
                    <a:ext uri="{9D8B030D-6E8A-4147-A177-3AD203B41FA5}">
                      <a16:colId xmlns:a16="http://schemas.microsoft.com/office/drawing/2014/main" val="162037348"/>
                    </a:ext>
                  </a:extLst>
                </a:gridCol>
                <a:gridCol w="1575491">
                  <a:extLst>
                    <a:ext uri="{9D8B030D-6E8A-4147-A177-3AD203B41FA5}">
                      <a16:colId xmlns:a16="http://schemas.microsoft.com/office/drawing/2014/main" val="2991934950"/>
                    </a:ext>
                  </a:extLst>
                </a:gridCol>
                <a:gridCol w="387122">
                  <a:extLst>
                    <a:ext uri="{9D8B030D-6E8A-4147-A177-3AD203B41FA5}">
                      <a16:colId xmlns:a16="http://schemas.microsoft.com/office/drawing/2014/main" val="8775724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54543045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at risk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462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1003</a:t>
                      </a:r>
                    </a:p>
                  </a:txBody>
                  <a:tcPr marL="25400" marR="254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</a:t>
                      </a:r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3979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993</a:t>
                      </a:r>
                    </a:p>
                  </a:txBody>
                  <a:tcPr marL="25400" marR="254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779</a:t>
                      </a:r>
                    </a:p>
                  </a:txBody>
                  <a:tcPr anchor="ctr">
                    <a:lnR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418828"/>
                  </a:ext>
                </a:extLst>
              </a:tr>
            </a:tbl>
          </a:graphicData>
        </a:graphic>
      </p:graphicFrame>
      <p:sp>
        <p:nvSpPr>
          <p:cNvPr id="47" name="object 3">
            <a:extLst>
              <a:ext uri="{FF2B5EF4-FFF2-40B4-BE49-F238E27FC236}">
                <a16:creationId xmlns:a16="http://schemas.microsoft.com/office/drawing/2014/main" id="{16532BEF-DD35-0B40-AD95-E6FC805B68CD}"/>
              </a:ext>
            </a:extLst>
          </p:cNvPr>
          <p:cNvSpPr txBox="1"/>
          <p:nvPr/>
        </p:nvSpPr>
        <p:spPr>
          <a:xfrm>
            <a:off x="2803457" y="4660624"/>
            <a:ext cx="126638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F3C87BA6-C509-CF45-94D3-033E0CB8A312}"/>
              </a:ext>
            </a:extLst>
          </p:cNvPr>
          <p:cNvSpPr/>
          <p:nvPr/>
        </p:nvSpPr>
        <p:spPr>
          <a:xfrm>
            <a:off x="2844392" y="4550534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1" y="54864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49" name="object 5">
            <a:extLst>
              <a:ext uri="{FF2B5EF4-FFF2-40B4-BE49-F238E27FC236}">
                <a16:creationId xmlns:a16="http://schemas.microsoft.com/office/drawing/2014/main" id="{05BBB5E0-222A-A548-A646-E56AFD6602F2}"/>
              </a:ext>
            </a:extLst>
          </p:cNvPr>
          <p:cNvSpPr/>
          <p:nvPr/>
        </p:nvSpPr>
        <p:spPr>
          <a:xfrm>
            <a:off x="2134293" y="1207856"/>
            <a:ext cx="0" cy="3345179"/>
          </a:xfrm>
          <a:custGeom>
            <a:avLst/>
            <a:gdLst/>
            <a:ahLst/>
            <a:cxnLst/>
            <a:rect l="l" t="t" r="r" b="b"/>
            <a:pathLst>
              <a:path h="3345179">
                <a:moveTo>
                  <a:pt x="0" y="3344975"/>
                </a:moveTo>
                <a:lnTo>
                  <a:pt x="1" y="0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160EFC8C-8CFA-5748-B507-FFA135CE79FC}"/>
              </a:ext>
            </a:extLst>
          </p:cNvPr>
          <p:cNvSpPr/>
          <p:nvPr/>
        </p:nvSpPr>
        <p:spPr>
          <a:xfrm>
            <a:off x="2070942" y="455283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1" name="object 7">
            <a:extLst>
              <a:ext uri="{FF2B5EF4-FFF2-40B4-BE49-F238E27FC236}">
                <a16:creationId xmlns:a16="http://schemas.microsoft.com/office/drawing/2014/main" id="{CB4940EE-2064-3348-A392-74FF14D8931F}"/>
              </a:ext>
            </a:extLst>
          </p:cNvPr>
          <p:cNvSpPr/>
          <p:nvPr/>
        </p:nvSpPr>
        <p:spPr>
          <a:xfrm>
            <a:off x="2070942" y="343228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2" name="object 8">
            <a:extLst>
              <a:ext uri="{FF2B5EF4-FFF2-40B4-BE49-F238E27FC236}">
                <a16:creationId xmlns:a16="http://schemas.microsoft.com/office/drawing/2014/main" id="{68FF8932-F5DB-274D-A127-04DF60005CB8}"/>
              </a:ext>
            </a:extLst>
          </p:cNvPr>
          <p:cNvSpPr/>
          <p:nvPr/>
        </p:nvSpPr>
        <p:spPr>
          <a:xfrm>
            <a:off x="2070942" y="232738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3" name="object 9">
            <a:extLst>
              <a:ext uri="{FF2B5EF4-FFF2-40B4-BE49-F238E27FC236}">
                <a16:creationId xmlns:a16="http://schemas.microsoft.com/office/drawing/2014/main" id="{2E59A38E-1546-FC4E-BD84-128B227FE7B4}"/>
              </a:ext>
            </a:extLst>
          </p:cNvPr>
          <p:cNvSpPr/>
          <p:nvPr/>
        </p:nvSpPr>
        <p:spPr>
          <a:xfrm>
            <a:off x="2070942" y="120785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968468E9-A5B0-344A-9307-7C39EEC76FBA}"/>
              </a:ext>
            </a:extLst>
          </p:cNvPr>
          <p:cNvSpPr/>
          <p:nvPr/>
        </p:nvSpPr>
        <p:spPr>
          <a:xfrm>
            <a:off x="2134293" y="4552831"/>
            <a:ext cx="8536305" cy="0"/>
          </a:xfrm>
          <a:custGeom>
            <a:avLst/>
            <a:gdLst/>
            <a:ahLst/>
            <a:cxnLst/>
            <a:rect l="l" t="t" r="r" b="b"/>
            <a:pathLst>
              <a:path w="8536305">
                <a:moveTo>
                  <a:pt x="0" y="0"/>
                </a:moveTo>
                <a:lnTo>
                  <a:pt x="8535846" y="1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33CBD26E-E00C-984A-B107-BB220335EEB3}"/>
              </a:ext>
            </a:extLst>
          </p:cNvPr>
          <p:cNvSpPr/>
          <p:nvPr/>
        </p:nvSpPr>
        <p:spPr>
          <a:xfrm>
            <a:off x="2134293" y="455283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FCADA275-1184-3344-B959-5454A6D33762}"/>
              </a:ext>
            </a:extLst>
          </p:cNvPr>
          <p:cNvSpPr/>
          <p:nvPr/>
        </p:nvSpPr>
        <p:spPr>
          <a:xfrm>
            <a:off x="3559169" y="455283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7" name="object 13">
            <a:extLst>
              <a:ext uri="{FF2B5EF4-FFF2-40B4-BE49-F238E27FC236}">
                <a16:creationId xmlns:a16="http://schemas.microsoft.com/office/drawing/2014/main" id="{0D45DA34-4688-A846-8718-5A08C5828423}"/>
              </a:ext>
            </a:extLst>
          </p:cNvPr>
          <p:cNvSpPr/>
          <p:nvPr/>
        </p:nvSpPr>
        <p:spPr>
          <a:xfrm>
            <a:off x="4981569" y="455283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8" name="object 14">
            <a:extLst>
              <a:ext uri="{FF2B5EF4-FFF2-40B4-BE49-F238E27FC236}">
                <a16:creationId xmlns:a16="http://schemas.microsoft.com/office/drawing/2014/main" id="{E3E3BA21-CECB-344A-B109-715DB20E59E8}"/>
              </a:ext>
            </a:extLst>
          </p:cNvPr>
          <p:cNvSpPr/>
          <p:nvPr/>
        </p:nvSpPr>
        <p:spPr>
          <a:xfrm>
            <a:off x="6403969" y="455283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9" name="object 15">
            <a:extLst>
              <a:ext uri="{FF2B5EF4-FFF2-40B4-BE49-F238E27FC236}">
                <a16:creationId xmlns:a16="http://schemas.microsoft.com/office/drawing/2014/main" id="{E6E1BA06-B5E7-F64A-8420-0C17213DB0A5}"/>
              </a:ext>
            </a:extLst>
          </p:cNvPr>
          <p:cNvSpPr/>
          <p:nvPr/>
        </p:nvSpPr>
        <p:spPr>
          <a:xfrm>
            <a:off x="7826369" y="455283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60" name="object 16">
            <a:extLst>
              <a:ext uri="{FF2B5EF4-FFF2-40B4-BE49-F238E27FC236}">
                <a16:creationId xmlns:a16="http://schemas.microsoft.com/office/drawing/2014/main" id="{A797BB05-F3C9-CF4A-B50F-D51B0AFE9B28}"/>
              </a:ext>
            </a:extLst>
          </p:cNvPr>
          <p:cNvSpPr/>
          <p:nvPr/>
        </p:nvSpPr>
        <p:spPr>
          <a:xfrm>
            <a:off x="9248769" y="455283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61" name="object 17">
            <a:extLst>
              <a:ext uri="{FF2B5EF4-FFF2-40B4-BE49-F238E27FC236}">
                <a16:creationId xmlns:a16="http://schemas.microsoft.com/office/drawing/2014/main" id="{483C7D3D-4A6B-2D45-9FE5-2C486E038045}"/>
              </a:ext>
            </a:extLst>
          </p:cNvPr>
          <p:cNvSpPr/>
          <p:nvPr/>
        </p:nvSpPr>
        <p:spPr>
          <a:xfrm>
            <a:off x="10670139" y="455283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62" name="object 19">
            <a:extLst>
              <a:ext uri="{FF2B5EF4-FFF2-40B4-BE49-F238E27FC236}">
                <a16:creationId xmlns:a16="http://schemas.microsoft.com/office/drawing/2014/main" id="{B019B4DA-AD25-5F49-9E0C-11831F105BEB}"/>
              </a:ext>
            </a:extLst>
          </p:cNvPr>
          <p:cNvSpPr txBox="1"/>
          <p:nvPr/>
        </p:nvSpPr>
        <p:spPr>
          <a:xfrm>
            <a:off x="1700894" y="4398496"/>
            <a:ext cx="309380" cy="259045"/>
          </a:xfrm>
          <a:prstGeom prst="rect">
            <a:avLst/>
          </a:prstGeom>
          <a:ln>
            <a:noFill/>
          </a:ln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2FCDEF74-EAD9-3443-94C6-BAD5FD9662B8}"/>
              </a:ext>
            </a:extLst>
          </p:cNvPr>
          <p:cNvSpPr txBox="1"/>
          <p:nvPr/>
        </p:nvSpPr>
        <p:spPr>
          <a:xfrm>
            <a:off x="1608247" y="3285976"/>
            <a:ext cx="423193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10%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64" name="object 21">
            <a:extLst>
              <a:ext uri="{FF2B5EF4-FFF2-40B4-BE49-F238E27FC236}">
                <a16:creationId xmlns:a16="http://schemas.microsoft.com/office/drawing/2014/main" id="{3786698B-0DD5-1F4F-9A65-A5349E1168A6}"/>
              </a:ext>
            </a:extLst>
          </p:cNvPr>
          <p:cNvSpPr txBox="1"/>
          <p:nvPr/>
        </p:nvSpPr>
        <p:spPr>
          <a:xfrm>
            <a:off x="1608247" y="2170408"/>
            <a:ext cx="423193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20%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65" name="object 22">
            <a:extLst>
              <a:ext uri="{FF2B5EF4-FFF2-40B4-BE49-F238E27FC236}">
                <a16:creationId xmlns:a16="http://schemas.microsoft.com/office/drawing/2014/main" id="{ED2B54CA-FD3C-084F-B704-6F139383427C}"/>
              </a:ext>
            </a:extLst>
          </p:cNvPr>
          <p:cNvSpPr txBox="1"/>
          <p:nvPr/>
        </p:nvSpPr>
        <p:spPr>
          <a:xfrm>
            <a:off x="1608247" y="1054839"/>
            <a:ext cx="423193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66" name="object 23">
            <a:extLst>
              <a:ext uri="{FF2B5EF4-FFF2-40B4-BE49-F238E27FC236}">
                <a16:creationId xmlns:a16="http://schemas.microsoft.com/office/drawing/2014/main" id="{5105F053-9B32-6949-9E13-D1CC4DF239A1}"/>
              </a:ext>
            </a:extLst>
          </p:cNvPr>
          <p:cNvSpPr txBox="1"/>
          <p:nvPr/>
        </p:nvSpPr>
        <p:spPr>
          <a:xfrm>
            <a:off x="2075271" y="4654527"/>
            <a:ext cx="126638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B45CD675-043A-F146-BBDA-F408257D9EBB}"/>
              </a:ext>
            </a:extLst>
          </p:cNvPr>
          <p:cNvSpPr txBox="1"/>
          <p:nvPr/>
        </p:nvSpPr>
        <p:spPr>
          <a:xfrm>
            <a:off x="3497911" y="4654527"/>
            <a:ext cx="126638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object 25">
            <a:extLst>
              <a:ext uri="{FF2B5EF4-FFF2-40B4-BE49-F238E27FC236}">
                <a16:creationId xmlns:a16="http://schemas.microsoft.com/office/drawing/2014/main" id="{4A01837D-0FFC-784E-971D-876B682DF398}"/>
              </a:ext>
            </a:extLst>
          </p:cNvPr>
          <p:cNvSpPr txBox="1"/>
          <p:nvPr/>
        </p:nvSpPr>
        <p:spPr>
          <a:xfrm>
            <a:off x="4920552" y="4654527"/>
            <a:ext cx="126638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4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69" name="object 26">
            <a:extLst>
              <a:ext uri="{FF2B5EF4-FFF2-40B4-BE49-F238E27FC236}">
                <a16:creationId xmlns:a16="http://schemas.microsoft.com/office/drawing/2014/main" id="{A8B16EB4-6F6B-4640-BFE7-9A69D62B4C76}"/>
              </a:ext>
            </a:extLst>
          </p:cNvPr>
          <p:cNvSpPr txBox="1"/>
          <p:nvPr/>
        </p:nvSpPr>
        <p:spPr>
          <a:xfrm>
            <a:off x="7765834" y="4654527"/>
            <a:ext cx="126638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8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70" name="object 27">
            <a:extLst>
              <a:ext uri="{FF2B5EF4-FFF2-40B4-BE49-F238E27FC236}">
                <a16:creationId xmlns:a16="http://schemas.microsoft.com/office/drawing/2014/main" id="{702FE001-EC39-D64E-BFBD-A72D2A281ADF}"/>
              </a:ext>
            </a:extLst>
          </p:cNvPr>
          <p:cNvSpPr txBox="1"/>
          <p:nvPr/>
        </p:nvSpPr>
        <p:spPr>
          <a:xfrm>
            <a:off x="9142152" y="4654527"/>
            <a:ext cx="240450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10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71" name="object 28">
            <a:extLst>
              <a:ext uri="{FF2B5EF4-FFF2-40B4-BE49-F238E27FC236}">
                <a16:creationId xmlns:a16="http://schemas.microsoft.com/office/drawing/2014/main" id="{D37B1C50-774A-4740-B6CF-7B937A49E21F}"/>
              </a:ext>
            </a:extLst>
          </p:cNvPr>
          <p:cNvSpPr txBox="1"/>
          <p:nvPr/>
        </p:nvSpPr>
        <p:spPr>
          <a:xfrm>
            <a:off x="10564793" y="4654527"/>
            <a:ext cx="240450" cy="259045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12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AD1E7B8-FC82-6842-A3BB-BDD987010128}"/>
              </a:ext>
            </a:extLst>
          </p:cNvPr>
          <p:cNvSpPr txBox="1"/>
          <p:nvPr/>
        </p:nvSpPr>
        <p:spPr>
          <a:xfrm>
            <a:off x="6459607" y="1427288"/>
            <a:ext cx="3485249" cy="87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HR 1.02, 95% CI [0.83, 1.26]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-value 0.84</a:t>
            </a:r>
          </a:p>
        </p:txBody>
      </p:sp>
      <p:sp>
        <p:nvSpPr>
          <p:cNvPr id="75" name="object 30">
            <a:extLst>
              <a:ext uri="{FF2B5EF4-FFF2-40B4-BE49-F238E27FC236}">
                <a16:creationId xmlns:a16="http://schemas.microsoft.com/office/drawing/2014/main" id="{4E1D7AA4-269A-5441-AE78-8F12D198A880}"/>
              </a:ext>
            </a:extLst>
          </p:cNvPr>
          <p:cNvSpPr txBox="1"/>
          <p:nvPr/>
        </p:nvSpPr>
        <p:spPr>
          <a:xfrm>
            <a:off x="6345468" y="4627095"/>
            <a:ext cx="113813" cy="286617"/>
          </a:xfrm>
          <a:prstGeom prst="rect">
            <a:avLst/>
          </a:prstGeom>
        </p:spPr>
        <p:txBody>
          <a:bodyPr vert="horz" wrap="none" lIns="0" tIns="4000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1E980AD-6B0C-5B4E-BE59-FE1529C847F1}"/>
              </a:ext>
            </a:extLst>
          </p:cNvPr>
          <p:cNvSpPr/>
          <p:nvPr/>
        </p:nvSpPr>
        <p:spPr>
          <a:xfrm>
            <a:off x="5401831" y="4896074"/>
            <a:ext cx="201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Months after PCI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9CCA4FB-B7A9-AB40-8474-C08F382241B7}"/>
              </a:ext>
            </a:extLst>
          </p:cNvPr>
          <p:cNvGrpSpPr/>
          <p:nvPr/>
        </p:nvGrpSpPr>
        <p:grpSpPr>
          <a:xfrm>
            <a:off x="2295077" y="1077306"/>
            <a:ext cx="2205481" cy="578293"/>
            <a:chOff x="10037135" y="1544056"/>
            <a:chExt cx="2205481" cy="57829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5BC8B67-77D3-B949-B241-212252E12425}"/>
                </a:ext>
              </a:extLst>
            </p:cNvPr>
            <p:cNvSpPr txBox="1"/>
            <p:nvPr/>
          </p:nvSpPr>
          <p:spPr>
            <a:xfrm>
              <a:off x="10357163" y="1544056"/>
              <a:ext cx="1885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Resolute Onyx ZES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BAC71B-3E2D-8148-A578-4A4B13A8326B}"/>
                </a:ext>
              </a:extLst>
            </p:cNvPr>
            <p:cNvSpPr txBox="1"/>
            <p:nvPr/>
          </p:nvSpPr>
          <p:spPr>
            <a:xfrm>
              <a:off x="10357164" y="1814572"/>
              <a:ext cx="16594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BioFreedom DCS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D4F1809-A924-6C4C-A1B2-B97A802C4E63}"/>
                </a:ext>
              </a:extLst>
            </p:cNvPr>
            <p:cNvCxnSpPr>
              <a:cxnSpLocks/>
            </p:cNvCxnSpPr>
            <p:nvPr/>
          </p:nvCxnSpPr>
          <p:spPr>
            <a:xfrm>
              <a:off x="10037135" y="1697944"/>
              <a:ext cx="32002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F0B4613-B4C4-E542-A7EE-8C2D682DC1AD}"/>
                </a:ext>
              </a:extLst>
            </p:cNvPr>
            <p:cNvCxnSpPr/>
            <p:nvPr/>
          </p:nvCxnSpPr>
          <p:spPr>
            <a:xfrm>
              <a:off x="10037135" y="1968460"/>
              <a:ext cx="320040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C64E453-7C8F-AE4F-8994-098407F3D58C}"/>
              </a:ext>
            </a:extLst>
          </p:cNvPr>
          <p:cNvGrpSpPr/>
          <p:nvPr/>
        </p:nvGrpSpPr>
        <p:grpSpPr>
          <a:xfrm>
            <a:off x="2140631" y="2171677"/>
            <a:ext cx="9421353" cy="1860362"/>
            <a:chOff x="1578661" y="2714497"/>
            <a:chExt cx="9421353" cy="1860362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5178481-85AF-5948-A1E0-D4BFF5251615}"/>
                </a:ext>
              </a:extLst>
            </p:cNvPr>
            <p:cNvSpPr txBox="1"/>
            <p:nvPr/>
          </p:nvSpPr>
          <p:spPr>
            <a:xfrm>
              <a:off x="10161323" y="271449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18.0%</a:t>
              </a:r>
            </a:p>
          </p:txBody>
        </p:sp>
        <p:sp>
          <p:nvSpPr>
            <p:cNvPr id="84" name="Graphic 7">
              <a:extLst>
                <a:ext uri="{FF2B5EF4-FFF2-40B4-BE49-F238E27FC236}">
                  <a16:creationId xmlns:a16="http://schemas.microsoft.com/office/drawing/2014/main" id="{1C729765-B56C-D24A-8B4A-19DD1D71D440}"/>
                </a:ext>
              </a:extLst>
            </p:cNvPr>
            <p:cNvSpPr/>
            <p:nvPr/>
          </p:nvSpPr>
          <p:spPr>
            <a:xfrm>
              <a:off x="1578661" y="3066828"/>
              <a:ext cx="8538479" cy="1508031"/>
            </a:xfrm>
            <a:custGeom>
              <a:avLst/>
              <a:gdLst>
                <a:gd name="connsiteX0" fmla="*/ 0 w 8538479"/>
                <a:gd name="connsiteY0" fmla="*/ 1508031 h 1508030"/>
                <a:gd name="connsiteX1" fmla="*/ 25299 w 8538479"/>
                <a:gd name="connsiteY1" fmla="*/ 1043055 h 1508030"/>
                <a:gd name="connsiteX2" fmla="*/ 50598 w 8538479"/>
                <a:gd name="connsiteY2" fmla="*/ 1005354 h 1508030"/>
                <a:gd name="connsiteX3" fmla="*/ 63248 w 8538479"/>
                <a:gd name="connsiteY3" fmla="*/ 992787 h 1508030"/>
                <a:gd name="connsiteX4" fmla="*/ 88547 w 8538479"/>
                <a:gd name="connsiteY4" fmla="*/ 992787 h 1508030"/>
                <a:gd name="connsiteX5" fmla="*/ 113846 w 8538479"/>
                <a:gd name="connsiteY5" fmla="*/ 992787 h 1508030"/>
                <a:gd name="connsiteX6" fmla="*/ 139146 w 8538479"/>
                <a:gd name="connsiteY6" fmla="*/ 980220 h 1508030"/>
                <a:gd name="connsiteX7" fmla="*/ 164445 w 8538479"/>
                <a:gd name="connsiteY7" fmla="*/ 980220 h 1508030"/>
                <a:gd name="connsiteX8" fmla="*/ 189744 w 8538479"/>
                <a:gd name="connsiteY8" fmla="*/ 967653 h 1508030"/>
                <a:gd name="connsiteX9" fmla="*/ 215043 w 8538479"/>
                <a:gd name="connsiteY9" fmla="*/ 955086 h 1508030"/>
                <a:gd name="connsiteX10" fmla="*/ 227693 w 8538479"/>
                <a:gd name="connsiteY10" fmla="*/ 955086 h 1508030"/>
                <a:gd name="connsiteX11" fmla="*/ 252992 w 8538479"/>
                <a:gd name="connsiteY11" fmla="*/ 929952 h 1508030"/>
                <a:gd name="connsiteX12" fmla="*/ 278291 w 8538479"/>
                <a:gd name="connsiteY12" fmla="*/ 904818 h 1508030"/>
                <a:gd name="connsiteX13" fmla="*/ 303590 w 8538479"/>
                <a:gd name="connsiteY13" fmla="*/ 892251 h 1508030"/>
                <a:gd name="connsiteX14" fmla="*/ 328890 w 8538479"/>
                <a:gd name="connsiteY14" fmla="*/ 879685 h 1508030"/>
                <a:gd name="connsiteX15" fmla="*/ 354189 w 8538479"/>
                <a:gd name="connsiteY15" fmla="*/ 879685 h 1508030"/>
                <a:gd name="connsiteX16" fmla="*/ 379488 w 8538479"/>
                <a:gd name="connsiteY16" fmla="*/ 879685 h 1508030"/>
                <a:gd name="connsiteX17" fmla="*/ 392138 w 8538479"/>
                <a:gd name="connsiteY17" fmla="*/ 879685 h 1508030"/>
                <a:gd name="connsiteX18" fmla="*/ 417437 w 8538479"/>
                <a:gd name="connsiteY18" fmla="*/ 879685 h 1508030"/>
                <a:gd name="connsiteX19" fmla="*/ 442736 w 8538479"/>
                <a:gd name="connsiteY19" fmla="*/ 879685 h 1508030"/>
                <a:gd name="connsiteX20" fmla="*/ 468035 w 8538479"/>
                <a:gd name="connsiteY20" fmla="*/ 879685 h 1508030"/>
                <a:gd name="connsiteX21" fmla="*/ 493334 w 8538479"/>
                <a:gd name="connsiteY21" fmla="*/ 879685 h 1508030"/>
                <a:gd name="connsiteX22" fmla="*/ 518634 w 8538479"/>
                <a:gd name="connsiteY22" fmla="*/ 879685 h 1508030"/>
                <a:gd name="connsiteX23" fmla="*/ 531283 w 8538479"/>
                <a:gd name="connsiteY23" fmla="*/ 867118 h 1508030"/>
                <a:gd name="connsiteX24" fmla="*/ 556582 w 8538479"/>
                <a:gd name="connsiteY24" fmla="*/ 854551 h 1508030"/>
                <a:gd name="connsiteX25" fmla="*/ 581882 w 8538479"/>
                <a:gd name="connsiteY25" fmla="*/ 854551 h 1508030"/>
                <a:gd name="connsiteX26" fmla="*/ 607181 w 8538479"/>
                <a:gd name="connsiteY26" fmla="*/ 841984 h 1508030"/>
                <a:gd name="connsiteX27" fmla="*/ 632480 w 8538479"/>
                <a:gd name="connsiteY27" fmla="*/ 841984 h 1508030"/>
                <a:gd name="connsiteX28" fmla="*/ 657779 w 8538479"/>
                <a:gd name="connsiteY28" fmla="*/ 829417 h 1508030"/>
                <a:gd name="connsiteX29" fmla="*/ 683078 w 8538479"/>
                <a:gd name="connsiteY29" fmla="*/ 829417 h 1508030"/>
                <a:gd name="connsiteX30" fmla="*/ 695728 w 8538479"/>
                <a:gd name="connsiteY30" fmla="*/ 829417 h 1508030"/>
                <a:gd name="connsiteX31" fmla="*/ 721027 w 8538479"/>
                <a:gd name="connsiteY31" fmla="*/ 829417 h 1508030"/>
                <a:gd name="connsiteX32" fmla="*/ 746326 w 8538479"/>
                <a:gd name="connsiteY32" fmla="*/ 816850 h 1508030"/>
                <a:gd name="connsiteX33" fmla="*/ 771626 w 8538479"/>
                <a:gd name="connsiteY33" fmla="*/ 816850 h 1508030"/>
                <a:gd name="connsiteX34" fmla="*/ 796925 w 8538479"/>
                <a:gd name="connsiteY34" fmla="*/ 816850 h 1508030"/>
                <a:gd name="connsiteX35" fmla="*/ 822224 w 8538479"/>
                <a:gd name="connsiteY35" fmla="*/ 804283 h 1508030"/>
                <a:gd name="connsiteX36" fmla="*/ 834874 w 8538479"/>
                <a:gd name="connsiteY36" fmla="*/ 804283 h 1508030"/>
                <a:gd name="connsiteX37" fmla="*/ 860173 w 8538479"/>
                <a:gd name="connsiteY37" fmla="*/ 791716 h 1508030"/>
                <a:gd name="connsiteX38" fmla="*/ 885472 w 8538479"/>
                <a:gd name="connsiteY38" fmla="*/ 791716 h 1508030"/>
                <a:gd name="connsiteX39" fmla="*/ 910771 w 8538479"/>
                <a:gd name="connsiteY39" fmla="*/ 779149 h 1508030"/>
                <a:gd name="connsiteX40" fmla="*/ 936070 w 8538479"/>
                <a:gd name="connsiteY40" fmla="*/ 766582 h 1508030"/>
                <a:gd name="connsiteX41" fmla="*/ 961370 w 8538479"/>
                <a:gd name="connsiteY41" fmla="*/ 766582 h 1508030"/>
                <a:gd name="connsiteX42" fmla="*/ 986669 w 8538479"/>
                <a:gd name="connsiteY42" fmla="*/ 766582 h 1508030"/>
                <a:gd name="connsiteX43" fmla="*/ 999318 w 8538479"/>
                <a:gd name="connsiteY43" fmla="*/ 766582 h 1508030"/>
                <a:gd name="connsiteX44" fmla="*/ 1024618 w 8538479"/>
                <a:gd name="connsiteY44" fmla="*/ 766582 h 1508030"/>
                <a:gd name="connsiteX45" fmla="*/ 1049917 w 8538479"/>
                <a:gd name="connsiteY45" fmla="*/ 766582 h 1508030"/>
                <a:gd name="connsiteX46" fmla="*/ 1075216 w 8538479"/>
                <a:gd name="connsiteY46" fmla="*/ 766582 h 1508030"/>
                <a:gd name="connsiteX47" fmla="*/ 1100515 w 8538479"/>
                <a:gd name="connsiteY47" fmla="*/ 766582 h 1508030"/>
                <a:gd name="connsiteX48" fmla="*/ 1125814 w 8538479"/>
                <a:gd name="connsiteY48" fmla="*/ 754015 h 1508030"/>
                <a:gd name="connsiteX49" fmla="*/ 1151114 w 8538479"/>
                <a:gd name="connsiteY49" fmla="*/ 754015 h 1508030"/>
                <a:gd name="connsiteX50" fmla="*/ 1163763 w 8538479"/>
                <a:gd name="connsiteY50" fmla="*/ 754015 h 1508030"/>
                <a:gd name="connsiteX51" fmla="*/ 1189062 w 8538479"/>
                <a:gd name="connsiteY51" fmla="*/ 754015 h 1508030"/>
                <a:gd name="connsiteX52" fmla="*/ 1214362 w 8538479"/>
                <a:gd name="connsiteY52" fmla="*/ 754015 h 1508030"/>
                <a:gd name="connsiteX53" fmla="*/ 1239661 w 8538479"/>
                <a:gd name="connsiteY53" fmla="*/ 741448 h 1508030"/>
                <a:gd name="connsiteX54" fmla="*/ 1264960 w 8538479"/>
                <a:gd name="connsiteY54" fmla="*/ 741448 h 1508030"/>
                <a:gd name="connsiteX55" fmla="*/ 1290259 w 8538479"/>
                <a:gd name="connsiteY55" fmla="*/ 741448 h 1508030"/>
                <a:gd name="connsiteX56" fmla="*/ 1302909 w 8538479"/>
                <a:gd name="connsiteY56" fmla="*/ 741448 h 1508030"/>
                <a:gd name="connsiteX57" fmla="*/ 1328208 w 8538479"/>
                <a:gd name="connsiteY57" fmla="*/ 741448 h 1508030"/>
                <a:gd name="connsiteX58" fmla="*/ 1353507 w 8538479"/>
                <a:gd name="connsiteY58" fmla="*/ 741448 h 1508030"/>
                <a:gd name="connsiteX59" fmla="*/ 1378806 w 8538479"/>
                <a:gd name="connsiteY59" fmla="*/ 741448 h 1508030"/>
                <a:gd name="connsiteX60" fmla="*/ 1404106 w 8538479"/>
                <a:gd name="connsiteY60" fmla="*/ 741448 h 1508030"/>
                <a:gd name="connsiteX61" fmla="*/ 1429405 w 8538479"/>
                <a:gd name="connsiteY61" fmla="*/ 741448 h 1508030"/>
                <a:gd name="connsiteX62" fmla="*/ 1454704 w 8538479"/>
                <a:gd name="connsiteY62" fmla="*/ 741448 h 1508030"/>
                <a:gd name="connsiteX63" fmla="*/ 1467353 w 8538479"/>
                <a:gd name="connsiteY63" fmla="*/ 741448 h 1508030"/>
                <a:gd name="connsiteX64" fmla="*/ 1492653 w 8538479"/>
                <a:gd name="connsiteY64" fmla="*/ 741448 h 1508030"/>
                <a:gd name="connsiteX65" fmla="*/ 1517952 w 8538479"/>
                <a:gd name="connsiteY65" fmla="*/ 741448 h 1508030"/>
                <a:gd name="connsiteX66" fmla="*/ 1543251 w 8538479"/>
                <a:gd name="connsiteY66" fmla="*/ 741448 h 1508030"/>
                <a:gd name="connsiteX67" fmla="*/ 1568550 w 8538479"/>
                <a:gd name="connsiteY67" fmla="*/ 741448 h 1508030"/>
                <a:gd name="connsiteX68" fmla="*/ 1593849 w 8538479"/>
                <a:gd name="connsiteY68" fmla="*/ 741448 h 1508030"/>
                <a:gd name="connsiteX69" fmla="*/ 1606499 w 8538479"/>
                <a:gd name="connsiteY69" fmla="*/ 741448 h 1508030"/>
                <a:gd name="connsiteX70" fmla="*/ 1631798 w 8538479"/>
                <a:gd name="connsiteY70" fmla="*/ 741448 h 1508030"/>
                <a:gd name="connsiteX71" fmla="*/ 1657097 w 8538479"/>
                <a:gd name="connsiteY71" fmla="*/ 741448 h 1508030"/>
                <a:gd name="connsiteX72" fmla="*/ 1682397 w 8538479"/>
                <a:gd name="connsiteY72" fmla="*/ 741448 h 1508030"/>
                <a:gd name="connsiteX73" fmla="*/ 1707696 w 8538479"/>
                <a:gd name="connsiteY73" fmla="*/ 741448 h 1508030"/>
                <a:gd name="connsiteX74" fmla="*/ 1732995 w 8538479"/>
                <a:gd name="connsiteY74" fmla="*/ 741448 h 1508030"/>
                <a:gd name="connsiteX75" fmla="*/ 1758294 w 8538479"/>
                <a:gd name="connsiteY75" fmla="*/ 741448 h 1508030"/>
                <a:gd name="connsiteX76" fmla="*/ 1770944 w 8538479"/>
                <a:gd name="connsiteY76" fmla="*/ 741448 h 1508030"/>
                <a:gd name="connsiteX77" fmla="*/ 1796243 w 8538479"/>
                <a:gd name="connsiteY77" fmla="*/ 741448 h 1508030"/>
                <a:gd name="connsiteX78" fmla="*/ 1821542 w 8538479"/>
                <a:gd name="connsiteY78" fmla="*/ 741448 h 1508030"/>
                <a:gd name="connsiteX79" fmla="*/ 1846841 w 8538479"/>
                <a:gd name="connsiteY79" fmla="*/ 741448 h 1508030"/>
                <a:gd name="connsiteX80" fmla="*/ 1872141 w 8538479"/>
                <a:gd name="connsiteY80" fmla="*/ 741448 h 1508030"/>
                <a:gd name="connsiteX81" fmla="*/ 1897440 w 8538479"/>
                <a:gd name="connsiteY81" fmla="*/ 741448 h 1508030"/>
                <a:gd name="connsiteX82" fmla="*/ 1922739 w 8538479"/>
                <a:gd name="connsiteY82" fmla="*/ 741448 h 1508030"/>
                <a:gd name="connsiteX83" fmla="*/ 1935389 w 8538479"/>
                <a:gd name="connsiteY83" fmla="*/ 741448 h 1508030"/>
                <a:gd name="connsiteX84" fmla="*/ 1960688 w 8538479"/>
                <a:gd name="connsiteY84" fmla="*/ 741448 h 1508030"/>
                <a:gd name="connsiteX85" fmla="*/ 1985987 w 8538479"/>
                <a:gd name="connsiteY85" fmla="*/ 741448 h 1508030"/>
                <a:gd name="connsiteX86" fmla="*/ 2011286 w 8538479"/>
                <a:gd name="connsiteY86" fmla="*/ 741448 h 1508030"/>
                <a:gd name="connsiteX87" fmla="*/ 2036585 w 8538479"/>
                <a:gd name="connsiteY87" fmla="*/ 741448 h 1508030"/>
                <a:gd name="connsiteX88" fmla="*/ 2061885 w 8538479"/>
                <a:gd name="connsiteY88" fmla="*/ 741448 h 1508030"/>
                <a:gd name="connsiteX89" fmla="*/ 2074534 w 8538479"/>
                <a:gd name="connsiteY89" fmla="*/ 741448 h 1508030"/>
                <a:gd name="connsiteX90" fmla="*/ 2099833 w 8538479"/>
                <a:gd name="connsiteY90" fmla="*/ 728881 h 1508030"/>
                <a:gd name="connsiteX91" fmla="*/ 2125133 w 8538479"/>
                <a:gd name="connsiteY91" fmla="*/ 728881 h 1508030"/>
                <a:gd name="connsiteX92" fmla="*/ 2150432 w 8538479"/>
                <a:gd name="connsiteY92" fmla="*/ 728881 h 1508030"/>
                <a:gd name="connsiteX93" fmla="*/ 2175731 w 8538479"/>
                <a:gd name="connsiteY93" fmla="*/ 728881 h 1508030"/>
                <a:gd name="connsiteX94" fmla="*/ 2201030 w 8538479"/>
                <a:gd name="connsiteY94" fmla="*/ 728881 h 1508030"/>
                <a:gd name="connsiteX95" fmla="*/ 2226329 w 8538479"/>
                <a:gd name="connsiteY95" fmla="*/ 716315 h 1508030"/>
                <a:gd name="connsiteX96" fmla="*/ 2238979 w 8538479"/>
                <a:gd name="connsiteY96" fmla="*/ 716315 h 1508030"/>
                <a:gd name="connsiteX97" fmla="*/ 2264278 w 8538479"/>
                <a:gd name="connsiteY97" fmla="*/ 716315 h 1508030"/>
                <a:gd name="connsiteX98" fmla="*/ 2289577 w 8538479"/>
                <a:gd name="connsiteY98" fmla="*/ 716315 h 1508030"/>
                <a:gd name="connsiteX99" fmla="*/ 2314877 w 8538479"/>
                <a:gd name="connsiteY99" fmla="*/ 716315 h 1508030"/>
                <a:gd name="connsiteX100" fmla="*/ 2340176 w 8538479"/>
                <a:gd name="connsiteY100" fmla="*/ 716315 h 1508030"/>
                <a:gd name="connsiteX101" fmla="*/ 2365475 w 8538479"/>
                <a:gd name="connsiteY101" fmla="*/ 703748 h 1508030"/>
                <a:gd name="connsiteX102" fmla="*/ 2378125 w 8538479"/>
                <a:gd name="connsiteY102" fmla="*/ 703748 h 1508030"/>
                <a:gd name="connsiteX103" fmla="*/ 2403424 w 8538479"/>
                <a:gd name="connsiteY103" fmla="*/ 703748 h 1508030"/>
                <a:gd name="connsiteX104" fmla="*/ 2428723 w 8538479"/>
                <a:gd name="connsiteY104" fmla="*/ 691181 h 1508030"/>
                <a:gd name="connsiteX105" fmla="*/ 2454022 w 8538479"/>
                <a:gd name="connsiteY105" fmla="*/ 691181 h 1508030"/>
                <a:gd name="connsiteX106" fmla="*/ 2479321 w 8538479"/>
                <a:gd name="connsiteY106" fmla="*/ 691181 h 1508030"/>
                <a:gd name="connsiteX107" fmla="*/ 2504621 w 8538479"/>
                <a:gd name="connsiteY107" fmla="*/ 691181 h 1508030"/>
                <a:gd name="connsiteX108" fmla="*/ 2529920 w 8538479"/>
                <a:gd name="connsiteY108" fmla="*/ 691181 h 1508030"/>
                <a:gd name="connsiteX109" fmla="*/ 2542569 w 8538479"/>
                <a:gd name="connsiteY109" fmla="*/ 691181 h 1508030"/>
                <a:gd name="connsiteX110" fmla="*/ 2567869 w 8538479"/>
                <a:gd name="connsiteY110" fmla="*/ 691181 h 1508030"/>
                <a:gd name="connsiteX111" fmla="*/ 2593168 w 8538479"/>
                <a:gd name="connsiteY111" fmla="*/ 691181 h 1508030"/>
                <a:gd name="connsiteX112" fmla="*/ 2618467 w 8538479"/>
                <a:gd name="connsiteY112" fmla="*/ 678614 h 1508030"/>
                <a:gd name="connsiteX113" fmla="*/ 2643766 w 8538479"/>
                <a:gd name="connsiteY113" fmla="*/ 666047 h 1508030"/>
                <a:gd name="connsiteX114" fmla="*/ 2669065 w 8538479"/>
                <a:gd name="connsiteY114" fmla="*/ 666047 h 1508030"/>
                <a:gd name="connsiteX115" fmla="*/ 2694365 w 8538479"/>
                <a:gd name="connsiteY115" fmla="*/ 653480 h 1508030"/>
                <a:gd name="connsiteX116" fmla="*/ 2707014 w 8538479"/>
                <a:gd name="connsiteY116" fmla="*/ 653480 h 1508030"/>
                <a:gd name="connsiteX117" fmla="*/ 2732313 w 8538479"/>
                <a:gd name="connsiteY117" fmla="*/ 653480 h 1508030"/>
                <a:gd name="connsiteX118" fmla="*/ 2757613 w 8538479"/>
                <a:gd name="connsiteY118" fmla="*/ 653480 h 1508030"/>
                <a:gd name="connsiteX119" fmla="*/ 2782912 w 8538479"/>
                <a:gd name="connsiteY119" fmla="*/ 653480 h 1508030"/>
                <a:gd name="connsiteX120" fmla="*/ 2808211 w 8538479"/>
                <a:gd name="connsiteY120" fmla="*/ 653480 h 1508030"/>
                <a:gd name="connsiteX121" fmla="*/ 2833510 w 8538479"/>
                <a:gd name="connsiteY121" fmla="*/ 653480 h 1508030"/>
                <a:gd name="connsiteX122" fmla="*/ 2846160 w 8538479"/>
                <a:gd name="connsiteY122" fmla="*/ 653480 h 1508030"/>
                <a:gd name="connsiteX123" fmla="*/ 2871459 w 8538479"/>
                <a:gd name="connsiteY123" fmla="*/ 653480 h 1508030"/>
                <a:gd name="connsiteX124" fmla="*/ 2896758 w 8538479"/>
                <a:gd name="connsiteY124" fmla="*/ 653480 h 1508030"/>
                <a:gd name="connsiteX125" fmla="*/ 2922057 w 8538479"/>
                <a:gd name="connsiteY125" fmla="*/ 653480 h 1508030"/>
                <a:gd name="connsiteX126" fmla="*/ 2947357 w 8538479"/>
                <a:gd name="connsiteY126" fmla="*/ 653480 h 1508030"/>
                <a:gd name="connsiteX127" fmla="*/ 2972656 w 8538479"/>
                <a:gd name="connsiteY127" fmla="*/ 628346 h 1508030"/>
                <a:gd name="connsiteX128" fmla="*/ 2997955 w 8538479"/>
                <a:gd name="connsiteY128" fmla="*/ 628346 h 1508030"/>
                <a:gd name="connsiteX129" fmla="*/ 3010605 w 8538479"/>
                <a:gd name="connsiteY129" fmla="*/ 628346 h 1508030"/>
                <a:gd name="connsiteX130" fmla="*/ 3035904 w 8538479"/>
                <a:gd name="connsiteY130" fmla="*/ 628346 h 1508030"/>
                <a:gd name="connsiteX131" fmla="*/ 3061203 w 8538479"/>
                <a:gd name="connsiteY131" fmla="*/ 628346 h 1508030"/>
                <a:gd name="connsiteX132" fmla="*/ 3086502 w 8538479"/>
                <a:gd name="connsiteY132" fmla="*/ 628346 h 1508030"/>
                <a:gd name="connsiteX133" fmla="*/ 3111801 w 8538479"/>
                <a:gd name="connsiteY133" fmla="*/ 603212 h 1508030"/>
                <a:gd name="connsiteX134" fmla="*/ 3137100 w 8538479"/>
                <a:gd name="connsiteY134" fmla="*/ 603212 h 1508030"/>
                <a:gd name="connsiteX135" fmla="*/ 3149750 w 8538479"/>
                <a:gd name="connsiteY135" fmla="*/ 603212 h 1508030"/>
                <a:gd name="connsiteX136" fmla="*/ 3175049 w 8538479"/>
                <a:gd name="connsiteY136" fmla="*/ 603212 h 1508030"/>
                <a:gd name="connsiteX137" fmla="*/ 3200348 w 8538479"/>
                <a:gd name="connsiteY137" fmla="*/ 590645 h 1508030"/>
                <a:gd name="connsiteX138" fmla="*/ 3225648 w 8538479"/>
                <a:gd name="connsiteY138" fmla="*/ 590645 h 1508030"/>
                <a:gd name="connsiteX139" fmla="*/ 3250947 w 8538479"/>
                <a:gd name="connsiteY139" fmla="*/ 590645 h 1508030"/>
                <a:gd name="connsiteX140" fmla="*/ 3276246 w 8538479"/>
                <a:gd name="connsiteY140" fmla="*/ 590645 h 1508030"/>
                <a:gd name="connsiteX141" fmla="*/ 3301545 w 8538479"/>
                <a:gd name="connsiteY141" fmla="*/ 578078 h 1508030"/>
                <a:gd name="connsiteX142" fmla="*/ 3314195 w 8538479"/>
                <a:gd name="connsiteY142" fmla="*/ 565512 h 1508030"/>
                <a:gd name="connsiteX143" fmla="*/ 3339494 w 8538479"/>
                <a:gd name="connsiteY143" fmla="*/ 565512 h 1508030"/>
                <a:gd name="connsiteX144" fmla="*/ 3364793 w 8538479"/>
                <a:gd name="connsiteY144" fmla="*/ 565512 h 1508030"/>
                <a:gd name="connsiteX145" fmla="*/ 3390092 w 8538479"/>
                <a:gd name="connsiteY145" fmla="*/ 565512 h 1508030"/>
                <a:gd name="connsiteX146" fmla="*/ 3415392 w 8538479"/>
                <a:gd name="connsiteY146" fmla="*/ 565512 h 1508030"/>
                <a:gd name="connsiteX147" fmla="*/ 3440691 w 8538479"/>
                <a:gd name="connsiteY147" fmla="*/ 565512 h 1508030"/>
                <a:gd name="connsiteX148" fmla="*/ 3465990 w 8538479"/>
                <a:gd name="connsiteY148" fmla="*/ 565512 h 1508030"/>
                <a:gd name="connsiteX149" fmla="*/ 3478640 w 8538479"/>
                <a:gd name="connsiteY149" fmla="*/ 565512 h 1508030"/>
                <a:gd name="connsiteX150" fmla="*/ 3503939 w 8538479"/>
                <a:gd name="connsiteY150" fmla="*/ 552945 h 1508030"/>
                <a:gd name="connsiteX151" fmla="*/ 3529238 w 8538479"/>
                <a:gd name="connsiteY151" fmla="*/ 540378 h 1508030"/>
                <a:gd name="connsiteX152" fmla="*/ 3554537 w 8538479"/>
                <a:gd name="connsiteY152" fmla="*/ 540378 h 1508030"/>
                <a:gd name="connsiteX153" fmla="*/ 3579836 w 8538479"/>
                <a:gd name="connsiteY153" fmla="*/ 540378 h 1508030"/>
                <a:gd name="connsiteX154" fmla="*/ 3605136 w 8538479"/>
                <a:gd name="connsiteY154" fmla="*/ 540378 h 1508030"/>
                <a:gd name="connsiteX155" fmla="*/ 3617785 w 8538479"/>
                <a:gd name="connsiteY155" fmla="*/ 527811 h 1508030"/>
                <a:gd name="connsiteX156" fmla="*/ 3643084 w 8538479"/>
                <a:gd name="connsiteY156" fmla="*/ 527811 h 1508030"/>
                <a:gd name="connsiteX157" fmla="*/ 3668384 w 8538479"/>
                <a:gd name="connsiteY157" fmla="*/ 527811 h 1508030"/>
                <a:gd name="connsiteX158" fmla="*/ 3693683 w 8538479"/>
                <a:gd name="connsiteY158" fmla="*/ 515244 h 1508030"/>
                <a:gd name="connsiteX159" fmla="*/ 3718982 w 8538479"/>
                <a:gd name="connsiteY159" fmla="*/ 515244 h 1508030"/>
                <a:gd name="connsiteX160" fmla="*/ 3744281 w 8538479"/>
                <a:gd name="connsiteY160" fmla="*/ 515244 h 1508030"/>
                <a:gd name="connsiteX161" fmla="*/ 3769580 w 8538479"/>
                <a:gd name="connsiteY161" fmla="*/ 502677 h 1508030"/>
                <a:gd name="connsiteX162" fmla="*/ 3782230 w 8538479"/>
                <a:gd name="connsiteY162" fmla="*/ 490110 h 1508030"/>
                <a:gd name="connsiteX163" fmla="*/ 3807529 w 8538479"/>
                <a:gd name="connsiteY163" fmla="*/ 490110 h 1508030"/>
                <a:gd name="connsiteX164" fmla="*/ 3832828 w 8538479"/>
                <a:gd name="connsiteY164" fmla="*/ 477543 h 1508030"/>
                <a:gd name="connsiteX165" fmla="*/ 3858128 w 8538479"/>
                <a:gd name="connsiteY165" fmla="*/ 477543 h 1508030"/>
                <a:gd name="connsiteX166" fmla="*/ 3883427 w 8538479"/>
                <a:gd name="connsiteY166" fmla="*/ 477543 h 1508030"/>
                <a:gd name="connsiteX167" fmla="*/ 3908726 w 8538479"/>
                <a:gd name="connsiteY167" fmla="*/ 464976 h 1508030"/>
                <a:gd name="connsiteX168" fmla="*/ 3921376 w 8538479"/>
                <a:gd name="connsiteY168" fmla="*/ 464976 h 1508030"/>
                <a:gd name="connsiteX169" fmla="*/ 3946675 w 8538479"/>
                <a:gd name="connsiteY169" fmla="*/ 464976 h 1508030"/>
                <a:gd name="connsiteX170" fmla="*/ 3971974 w 8538479"/>
                <a:gd name="connsiteY170" fmla="*/ 464976 h 1508030"/>
                <a:gd name="connsiteX171" fmla="*/ 3997273 w 8538479"/>
                <a:gd name="connsiteY171" fmla="*/ 464976 h 1508030"/>
                <a:gd name="connsiteX172" fmla="*/ 4022572 w 8538479"/>
                <a:gd name="connsiteY172" fmla="*/ 464976 h 1508030"/>
                <a:gd name="connsiteX173" fmla="*/ 4047872 w 8538479"/>
                <a:gd name="connsiteY173" fmla="*/ 464976 h 1508030"/>
                <a:gd name="connsiteX174" fmla="*/ 4073171 w 8538479"/>
                <a:gd name="connsiteY174" fmla="*/ 464976 h 1508030"/>
                <a:gd name="connsiteX175" fmla="*/ 4085820 w 8538479"/>
                <a:gd name="connsiteY175" fmla="*/ 464976 h 1508030"/>
                <a:gd name="connsiteX176" fmla="*/ 4111120 w 8538479"/>
                <a:gd name="connsiteY176" fmla="*/ 464976 h 1508030"/>
                <a:gd name="connsiteX177" fmla="*/ 4136419 w 8538479"/>
                <a:gd name="connsiteY177" fmla="*/ 464976 h 1508030"/>
                <a:gd name="connsiteX178" fmla="*/ 4161718 w 8538479"/>
                <a:gd name="connsiteY178" fmla="*/ 452409 h 1508030"/>
                <a:gd name="connsiteX179" fmla="*/ 4187017 w 8538479"/>
                <a:gd name="connsiteY179" fmla="*/ 452409 h 1508030"/>
                <a:gd name="connsiteX180" fmla="*/ 4212317 w 8538479"/>
                <a:gd name="connsiteY180" fmla="*/ 452409 h 1508030"/>
                <a:gd name="connsiteX181" fmla="*/ 4237616 w 8538479"/>
                <a:gd name="connsiteY181" fmla="*/ 427275 h 1508030"/>
                <a:gd name="connsiteX182" fmla="*/ 4250265 w 8538479"/>
                <a:gd name="connsiteY182" fmla="*/ 427275 h 1508030"/>
                <a:gd name="connsiteX183" fmla="*/ 4275564 w 8538479"/>
                <a:gd name="connsiteY183" fmla="*/ 427275 h 1508030"/>
                <a:gd name="connsiteX184" fmla="*/ 4300864 w 8538479"/>
                <a:gd name="connsiteY184" fmla="*/ 427275 h 1508030"/>
                <a:gd name="connsiteX185" fmla="*/ 4326163 w 8538479"/>
                <a:gd name="connsiteY185" fmla="*/ 427275 h 1508030"/>
                <a:gd name="connsiteX186" fmla="*/ 4351462 w 8538479"/>
                <a:gd name="connsiteY186" fmla="*/ 427275 h 1508030"/>
                <a:gd name="connsiteX187" fmla="*/ 4376761 w 8538479"/>
                <a:gd name="connsiteY187" fmla="*/ 427275 h 1508030"/>
                <a:gd name="connsiteX188" fmla="*/ 4389411 w 8538479"/>
                <a:gd name="connsiteY188" fmla="*/ 427275 h 1508030"/>
                <a:gd name="connsiteX189" fmla="*/ 4414710 w 8538479"/>
                <a:gd name="connsiteY189" fmla="*/ 414708 h 1508030"/>
                <a:gd name="connsiteX190" fmla="*/ 4440009 w 8538479"/>
                <a:gd name="connsiteY190" fmla="*/ 402142 h 1508030"/>
                <a:gd name="connsiteX191" fmla="*/ 4465308 w 8538479"/>
                <a:gd name="connsiteY191" fmla="*/ 402142 h 1508030"/>
                <a:gd name="connsiteX192" fmla="*/ 4490608 w 8538479"/>
                <a:gd name="connsiteY192" fmla="*/ 402142 h 1508030"/>
                <a:gd name="connsiteX193" fmla="*/ 4515907 w 8538479"/>
                <a:gd name="connsiteY193" fmla="*/ 389575 h 1508030"/>
                <a:gd name="connsiteX194" fmla="*/ 4541206 w 8538479"/>
                <a:gd name="connsiteY194" fmla="*/ 389575 h 1508030"/>
                <a:gd name="connsiteX195" fmla="*/ 4553856 w 8538479"/>
                <a:gd name="connsiteY195" fmla="*/ 389575 h 1508030"/>
                <a:gd name="connsiteX196" fmla="*/ 4579155 w 8538479"/>
                <a:gd name="connsiteY196" fmla="*/ 389575 h 1508030"/>
                <a:gd name="connsiteX197" fmla="*/ 4604454 w 8538479"/>
                <a:gd name="connsiteY197" fmla="*/ 389575 h 1508030"/>
                <a:gd name="connsiteX198" fmla="*/ 4629753 w 8538479"/>
                <a:gd name="connsiteY198" fmla="*/ 389575 h 1508030"/>
                <a:gd name="connsiteX199" fmla="*/ 4655052 w 8538479"/>
                <a:gd name="connsiteY199" fmla="*/ 389575 h 1508030"/>
                <a:gd name="connsiteX200" fmla="*/ 4680352 w 8538479"/>
                <a:gd name="connsiteY200" fmla="*/ 389575 h 1508030"/>
                <a:gd name="connsiteX201" fmla="*/ 4693001 w 8538479"/>
                <a:gd name="connsiteY201" fmla="*/ 389575 h 1508030"/>
                <a:gd name="connsiteX202" fmla="*/ 4718300 w 8538479"/>
                <a:gd name="connsiteY202" fmla="*/ 389575 h 1508030"/>
                <a:gd name="connsiteX203" fmla="*/ 4743600 w 8538479"/>
                <a:gd name="connsiteY203" fmla="*/ 389575 h 1508030"/>
                <a:gd name="connsiteX204" fmla="*/ 4768899 w 8538479"/>
                <a:gd name="connsiteY204" fmla="*/ 389575 h 1508030"/>
                <a:gd name="connsiteX205" fmla="*/ 4794198 w 8538479"/>
                <a:gd name="connsiteY205" fmla="*/ 389575 h 1508030"/>
                <a:gd name="connsiteX206" fmla="*/ 4819497 w 8538479"/>
                <a:gd name="connsiteY206" fmla="*/ 389575 h 1508030"/>
                <a:gd name="connsiteX207" fmla="*/ 4844796 w 8538479"/>
                <a:gd name="connsiteY207" fmla="*/ 389575 h 1508030"/>
                <a:gd name="connsiteX208" fmla="*/ 4857446 w 8538479"/>
                <a:gd name="connsiteY208" fmla="*/ 377008 h 1508030"/>
                <a:gd name="connsiteX209" fmla="*/ 4882745 w 8538479"/>
                <a:gd name="connsiteY209" fmla="*/ 377008 h 1508030"/>
                <a:gd name="connsiteX210" fmla="*/ 4908044 w 8538479"/>
                <a:gd name="connsiteY210" fmla="*/ 377008 h 1508030"/>
                <a:gd name="connsiteX211" fmla="*/ 4933344 w 8538479"/>
                <a:gd name="connsiteY211" fmla="*/ 377008 h 1508030"/>
                <a:gd name="connsiteX212" fmla="*/ 4958643 w 8538479"/>
                <a:gd name="connsiteY212" fmla="*/ 377008 h 1508030"/>
                <a:gd name="connsiteX213" fmla="*/ 4983942 w 8538479"/>
                <a:gd name="connsiteY213" fmla="*/ 377008 h 1508030"/>
                <a:gd name="connsiteX214" fmla="*/ 5009241 w 8538479"/>
                <a:gd name="connsiteY214" fmla="*/ 377008 h 1508030"/>
                <a:gd name="connsiteX215" fmla="*/ 5021891 w 8538479"/>
                <a:gd name="connsiteY215" fmla="*/ 377008 h 1508030"/>
                <a:gd name="connsiteX216" fmla="*/ 5047190 w 8538479"/>
                <a:gd name="connsiteY216" fmla="*/ 377008 h 1508030"/>
                <a:gd name="connsiteX217" fmla="*/ 5072489 w 8538479"/>
                <a:gd name="connsiteY217" fmla="*/ 364441 h 1508030"/>
                <a:gd name="connsiteX218" fmla="*/ 5097788 w 8538479"/>
                <a:gd name="connsiteY218" fmla="*/ 364441 h 1508030"/>
                <a:gd name="connsiteX219" fmla="*/ 5123088 w 8538479"/>
                <a:gd name="connsiteY219" fmla="*/ 364441 h 1508030"/>
                <a:gd name="connsiteX220" fmla="*/ 5148387 w 8538479"/>
                <a:gd name="connsiteY220" fmla="*/ 364441 h 1508030"/>
                <a:gd name="connsiteX221" fmla="*/ 5161036 w 8538479"/>
                <a:gd name="connsiteY221" fmla="*/ 364441 h 1508030"/>
                <a:gd name="connsiteX222" fmla="*/ 5186336 w 8538479"/>
                <a:gd name="connsiteY222" fmla="*/ 364441 h 1508030"/>
                <a:gd name="connsiteX223" fmla="*/ 5211635 w 8538479"/>
                <a:gd name="connsiteY223" fmla="*/ 364441 h 1508030"/>
                <a:gd name="connsiteX224" fmla="*/ 5236934 w 8538479"/>
                <a:gd name="connsiteY224" fmla="*/ 351874 h 1508030"/>
                <a:gd name="connsiteX225" fmla="*/ 5262233 w 8538479"/>
                <a:gd name="connsiteY225" fmla="*/ 351874 h 1508030"/>
                <a:gd name="connsiteX226" fmla="*/ 5287532 w 8538479"/>
                <a:gd name="connsiteY226" fmla="*/ 351874 h 1508030"/>
                <a:gd name="connsiteX227" fmla="*/ 5312832 w 8538479"/>
                <a:gd name="connsiteY227" fmla="*/ 351874 h 1508030"/>
                <a:gd name="connsiteX228" fmla="*/ 5325481 w 8538479"/>
                <a:gd name="connsiteY228" fmla="*/ 351874 h 1508030"/>
                <a:gd name="connsiteX229" fmla="*/ 5350780 w 8538479"/>
                <a:gd name="connsiteY229" fmla="*/ 351874 h 1508030"/>
                <a:gd name="connsiteX230" fmla="*/ 5376080 w 8538479"/>
                <a:gd name="connsiteY230" fmla="*/ 351874 h 1508030"/>
                <a:gd name="connsiteX231" fmla="*/ 5401379 w 8538479"/>
                <a:gd name="connsiteY231" fmla="*/ 351874 h 1508030"/>
                <a:gd name="connsiteX232" fmla="*/ 5426678 w 8538479"/>
                <a:gd name="connsiteY232" fmla="*/ 351874 h 1508030"/>
                <a:gd name="connsiteX233" fmla="*/ 5451977 w 8538479"/>
                <a:gd name="connsiteY233" fmla="*/ 351874 h 1508030"/>
                <a:gd name="connsiteX234" fmla="*/ 5464627 w 8538479"/>
                <a:gd name="connsiteY234" fmla="*/ 351874 h 1508030"/>
                <a:gd name="connsiteX235" fmla="*/ 5489926 w 8538479"/>
                <a:gd name="connsiteY235" fmla="*/ 351874 h 1508030"/>
                <a:gd name="connsiteX236" fmla="*/ 5515225 w 8538479"/>
                <a:gd name="connsiteY236" fmla="*/ 351874 h 1508030"/>
                <a:gd name="connsiteX237" fmla="*/ 5540524 w 8538479"/>
                <a:gd name="connsiteY237" fmla="*/ 339307 h 1508030"/>
                <a:gd name="connsiteX238" fmla="*/ 5565824 w 8538479"/>
                <a:gd name="connsiteY238" fmla="*/ 326740 h 1508030"/>
                <a:gd name="connsiteX239" fmla="*/ 5591123 w 8538479"/>
                <a:gd name="connsiteY239" fmla="*/ 326740 h 1508030"/>
                <a:gd name="connsiteX240" fmla="*/ 5616422 w 8538479"/>
                <a:gd name="connsiteY240" fmla="*/ 326740 h 1508030"/>
                <a:gd name="connsiteX241" fmla="*/ 5629072 w 8538479"/>
                <a:gd name="connsiteY241" fmla="*/ 326740 h 1508030"/>
                <a:gd name="connsiteX242" fmla="*/ 5654371 w 8538479"/>
                <a:gd name="connsiteY242" fmla="*/ 314173 h 1508030"/>
                <a:gd name="connsiteX243" fmla="*/ 5679670 w 8538479"/>
                <a:gd name="connsiteY243" fmla="*/ 301606 h 1508030"/>
                <a:gd name="connsiteX244" fmla="*/ 5704969 w 8538479"/>
                <a:gd name="connsiteY244" fmla="*/ 301606 h 1508030"/>
                <a:gd name="connsiteX245" fmla="*/ 5730268 w 8538479"/>
                <a:gd name="connsiteY245" fmla="*/ 301606 h 1508030"/>
                <a:gd name="connsiteX246" fmla="*/ 5755568 w 8538479"/>
                <a:gd name="connsiteY246" fmla="*/ 301606 h 1508030"/>
                <a:gd name="connsiteX247" fmla="*/ 5780867 w 8538479"/>
                <a:gd name="connsiteY247" fmla="*/ 301606 h 1508030"/>
                <a:gd name="connsiteX248" fmla="*/ 5793516 w 8538479"/>
                <a:gd name="connsiteY248" fmla="*/ 289039 h 1508030"/>
                <a:gd name="connsiteX249" fmla="*/ 5818816 w 8538479"/>
                <a:gd name="connsiteY249" fmla="*/ 289039 h 1508030"/>
                <a:gd name="connsiteX250" fmla="*/ 5844115 w 8538479"/>
                <a:gd name="connsiteY250" fmla="*/ 289039 h 1508030"/>
                <a:gd name="connsiteX251" fmla="*/ 5869414 w 8538479"/>
                <a:gd name="connsiteY251" fmla="*/ 289039 h 1508030"/>
                <a:gd name="connsiteX252" fmla="*/ 5894713 w 8538479"/>
                <a:gd name="connsiteY252" fmla="*/ 289039 h 1508030"/>
                <a:gd name="connsiteX253" fmla="*/ 5920012 w 8538479"/>
                <a:gd name="connsiteY253" fmla="*/ 289039 h 1508030"/>
                <a:gd name="connsiteX254" fmla="*/ 5932662 w 8538479"/>
                <a:gd name="connsiteY254" fmla="*/ 289039 h 1508030"/>
                <a:gd name="connsiteX255" fmla="*/ 5957961 w 8538479"/>
                <a:gd name="connsiteY255" fmla="*/ 289039 h 1508030"/>
                <a:gd name="connsiteX256" fmla="*/ 5983260 w 8538479"/>
                <a:gd name="connsiteY256" fmla="*/ 289039 h 1508030"/>
                <a:gd name="connsiteX257" fmla="*/ 6008559 w 8538479"/>
                <a:gd name="connsiteY257" fmla="*/ 289039 h 1508030"/>
                <a:gd name="connsiteX258" fmla="*/ 6033859 w 8538479"/>
                <a:gd name="connsiteY258" fmla="*/ 289039 h 1508030"/>
                <a:gd name="connsiteX259" fmla="*/ 6059158 w 8538479"/>
                <a:gd name="connsiteY259" fmla="*/ 289039 h 1508030"/>
                <a:gd name="connsiteX260" fmla="*/ 6084457 w 8538479"/>
                <a:gd name="connsiteY260" fmla="*/ 289039 h 1508030"/>
                <a:gd name="connsiteX261" fmla="*/ 6097107 w 8538479"/>
                <a:gd name="connsiteY261" fmla="*/ 289039 h 1508030"/>
                <a:gd name="connsiteX262" fmla="*/ 6122406 w 8538479"/>
                <a:gd name="connsiteY262" fmla="*/ 289039 h 1508030"/>
                <a:gd name="connsiteX263" fmla="*/ 6147705 w 8538479"/>
                <a:gd name="connsiteY263" fmla="*/ 289039 h 1508030"/>
                <a:gd name="connsiteX264" fmla="*/ 6173004 w 8538479"/>
                <a:gd name="connsiteY264" fmla="*/ 289039 h 1508030"/>
                <a:gd name="connsiteX265" fmla="*/ 6198303 w 8538479"/>
                <a:gd name="connsiteY265" fmla="*/ 251338 h 1508030"/>
                <a:gd name="connsiteX266" fmla="*/ 6223603 w 8538479"/>
                <a:gd name="connsiteY266" fmla="*/ 251338 h 1508030"/>
                <a:gd name="connsiteX267" fmla="*/ 6236252 w 8538479"/>
                <a:gd name="connsiteY267" fmla="*/ 251338 h 1508030"/>
                <a:gd name="connsiteX268" fmla="*/ 6261551 w 8538479"/>
                <a:gd name="connsiteY268" fmla="*/ 251338 h 1508030"/>
                <a:gd name="connsiteX269" fmla="*/ 6286851 w 8538479"/>
                <a:gd name="connsiteY269" fmla="*/ 251338 h 1508030"/>
                <a:gd name="connsiteX270" fmla="*/ 6312150 w 8538479"/>
                <a:gd name="connsiteY270" fmla="*/ 251338 h 1508030"/>
                <a:gd name="connsiteX271" fmla="*/ 6337449 w 8538479"/>
                <a:gd name="connsiteY271" fmla="*/ 251338 h 1508030"/>
                <a:gd name="connsiteX272" fmla="*/ 6362749 w 8538479"/>
                <a:gd name="connsiteY272" fmla="*/ 251338 h 1508030"/>
                <a:gd name="connsiteX273" fmla="*/ 6388048 w 8538479"/>
                <a:gd name="connsiteY273" fmla="*/ 251338 h 1508030"/>
                <a:gd name="connsiteX274" fmla="*/ 6400697 w 8538479"/>
                <a:gd name="connsiteY274" fmla="*/ 238772 h 1508030"/>
                <a:gd name="connsiteX275" fmla="*/ 6425997 w 8538479"/>
                <a:gd name="connsiteY275" fmla="*/ 226205 h 1508030"/>
                <a:gd name="connsiteX276" fmla="*/ 6451296 w 8538479"/>
                <a:gd name="connsiteY276" fmla="*/ 226205 h 1508030"/>
                <a:gd name="connsiteX277" fmla="*/ 6476595 w 8538479"/>
                <a:gd name="connsiteY277" fmla="*/ 226205 h 1508030"/>
                <a:gd name="connsiteX278" fmla="*/ 6501894 w 8538479"/>
                <a:gd name="connsiteY278" fmla="*/ 226205 h 1508030"/>
                <a:gd name="connsiteX279" fmla="*/ 6527193 w 8538479"/>
                <a:gd name="connsiteY279" fmla="*/ 226205 h 1508030"/>
                <a:gd name="connsiteX280" fmla="*/ 6552493 w 8538479"/>
                <a:gd name="connsiteY280" fmla="*/ 213638 h 1508030"/>
                <a:gd name="connsiteX281" fmla="*/ 6565142 w 8538479"/>
                <a:gd name="connsiteY281" fmla="*/ 213638 h 1508030"/>
                <a:gd name="connsiteX282" fmla="*/ 6590441 w 8538479"/>
                <a:gd name="connsiteY282" fmla="*/ 213638 h 1508030"/>
                <a:gd name="connsiteX283" fmla="*/ 6615741 w 8538479"/>
                <a:gd name="connsiteY283" fmla="*/ 213638 h 1508030"/>
                <a:gd name="connsiteX284" fmla="*/ 6641040 w 8538479"/>
                <a:gd name="connsiteY284" fmla="*/ 213638 h 1508030"/>
                <a:gd name="connsiteX285" fmla="*/ 6666339 w 8538479"/>
                <a:gd name="connsiteY285" fmla="*/ 213638 h 1508030"/>
                <a:gd name="connsiteX286" fmla="*/ 6691638 w 8538479"/>
                <a:gd name="connsiteY286" fmla="*/ 213638 h 1508030"/>
                <a:gd name="connsiteX287" fmla="*/ 6704288 w 8538479"/>
                <a:gd name="connsiteY287" fmla="*/ 213638 h 1508030"/>
                <a:gd name="connsiteX288" fmla="*/ 6729587 w 8538479"/>
                <a:gd name="connsiteY288" fmla="*/ 188504 h 1508030"/>
                <a:gd name="connsiteX289" fmla="*/ 6754886 w 8538479"/>
                <a:gd name="connsiteY289" fmla="*/ 188504 h 1508030"/>
                <a:gd name="connsiteX290" fmla="*/ 6780185 w 8538479"/>
                <a:gd name="connsiteY290" fmla="*/ 188504 h 1508030"/>
                <a:gd name="connsiteX291" fmla="*/ 6805485 w 8538479"/>
                <a:gd name="connsiteY291" fmla="*/ 188504 h 1508030"/>
                <a:gd name="connsiteX292" fmla="*/ 6830784 w 8538479"/>
                <a:gd name="connsiteY292" fmla="*/ 188504 h 1508030"/>
                <a:gd name="connsiteX293" fmla="*/ 6856083 w 8538479"/>
                <a:gd name="connsiteY293" fmla="*/ 188504 h 1508030"/>
                <a:gd name="connsiteX294" fmla="*/ 6868733 w 8538479"/>
                <a:gd name="connsiteY294" fmla="*/ 188504 h 1508030"/>
                <a:gd name="connsiteX295" fmla="*/ 6894032 w 8538479"/>
                <a:gd name="connsiteY295" fmla="*/ 175937 h 1508030"/>
                <a:gd name="connsiteX296" fmla="*/ 6919331 w 8538479"/>
                <a:gd name="connsiteY296" fmla="*/ 175937 h 1508030"/>
                <a:gd name="connsiteX297" fmla="*/ 6944630 w 8538479"/>
                <a:gd name="connsiteY297" fmla="*/ 175937 h 1508030"/>
                <a:gd name="connsiteX298" fmla="*/ 6969929 w 8538479"/>
                <a:gd name="connsiteY298" fmla="*/ 163370 h 1508030"/>
                <a:gd name="connsiteX299" fmla="*/ 6995229 w 8538479"/>
                <a:gd name="connsiteY299" fmla="*/ 163370 h 1508030"/>
                <a:gd name="connsiteX300" fmla="*/ 7007878 w 8538479"/>
                <a:gd name="connsiteY300" fmla="*/ 163370 h 1508030"/>
                <a:gd name="connsiteX301" fmla="*/ 7033177 w 8538479"/>
                <a:gd name="connsiteY301" fmla="*/ 163370 h 1508030"/>
                <a:gd name="connsiteX302" fmla="*/ 7058477 w 8538479"/>
                <a:gd name="connsiteY302" fmla="*/ 163370 h 1508030"/>
                <a:gd name="connsiteX303" fmla="*/ 7083776 w 8538479"/>
                <a:gd name="connsiteY303" fmla="*/ 163370 h 1508030"/>
                <a:gd name="connsiteX304" fmla="*/ 7109075 w 8538479"/>
                <a:gd name="connsiteY304" fmla="*/ 163370 h 1508030"/>
                <a:gd name="connsiteX305" fmla="*/ 7134374 w 8538479"/>
                <a:gd name="connsiteY305" fmla="*/ 163370 h 1508030"/>
                <a:gd name="connsiteX306" fmla="*/ 7159673 w 8538479"/>
                <a:gd name="connsiteY306" fmla="*/ 163370 h 1508030"/>
                <a:gd name="connsiteX307" fmla="*/ 7172323 w 8538479"/>
                <a:gd name="connsiteY307" fmla="*/ 163370 h 1508030"/>
                <a:gd name="connsiteX308" fmla="*/ 7197622 w 8538479"/>
                <a:gd name="connsiteY308" fmla="*/ 163370 h 1508030"/>
                <a:gd name="connsiteX309" fmla="*/ 7222921 w 8538479"/>
                <a:gd name="connsiteY309" fmla="*/ 163370 h 1508030"/>
                <a:gd name="connsiteX310" fmla="*/ 7248221 w 8538479"/>
                <a:gd name="connsiteY310" fmla="*/ 150803 h 1508030"/>
                <a:gd name="connsiteX311" fmla="*/ 7273520 w 8538479"/>
                <a:gd name="connsiteY311" fmla="*/ 150803 h 1508030"/>
                <a:gd name="connsiteX312" fmla="*/ 7298819 w 8538479"/>
                <a:gd name="connsiteY312" fmla="*/ 150803 h 1508030"/>
                <a:gd name="connsiteX313" fmla="*/ 7324118 w 8538479"/>
                <a:gd name="connsiteY313" fmla="*/ 138236 h 1508030"/>
                <a:gd name="connsiteX314" fmla="*/ 7336768 w 8538479"/>
                <a:gd name="connsiteY314" fmla="*/ 138236 h 1508030"/>
                <a:gd name="connsiteX315" fmla="*/ 7362067 w 8538479"/>
                <a:gd name="connsiteY315" fmla="*/ 138236 h 1508030"/>
                <a:gd name="connsiteX316" fmla="*/ 7387366 w 8538479"/>
                <a:gd name="connsiteY316" fmla="*/ 138236 h 1508030"/>
                <a:gd name="connsiteX317" fmla="*/ 7412665 w 8538479"/>
                <a:gd name="connsiteY317" fmla="*/ 138236 h 1508030"/>
                <a:gd name="connsiteX318" fmla="*/ 7437965 w 8538479"/>
                <a:gd name="connsiteY318" fmla="*/ 138236 h 1508030"/>
                <a:gd name="connsiteX319" fmla="*/ 7463264 w 8538479"/>
                <a:gd name="connsiteY319" fmla="*/ 125669 h 1508030"/>
                <a:gd name="connsiteX320" fmla="*/ 7475913 w 8538479"/>
                <a:gd name="connsiteY320" fmla="*/ 125669 h 1508030"/>
                <a:gd name="connsiteX321" fmla="*/ 7501213 w 8538479"/>
                <a:gd name="connsiteY321" fmla="*/ 125669 h 1508030"/>
                <a:gd name="connsiteX322" fmla="*/ 7526512 w 8538479"/>
                <a:gd name="connsiteY322" fmla="*/ 125669 h 1508030"/>
                <a:gd name="connsiteX323" fmla="*/ 7551811 w 8538479"/>
                <a:gd name="connsiteY323" fmla="*/ 125669 h 1508030"/>
                <a:gd name="connsiteX324" fmla="*/ 7577110 w 8538479"/>
                <a:gd name="connsiteY324" fmla="*/ 125669 h 1508030"/>
                <a:gd name="connsiteX325" fmla="*/ 7602409 w 8538479"/>
                <a:gd name="connsiteY325" fmla="*/ 113102 h 1508030"/>
                <a:gd name="connsiteX326" fmla="*/ 7627709 w 8538479"/>
                <a:gd name="connsiteY326" fmla="*/ 113102 h 1508030"/>
                <a:gd name="connsiteX327" fmla="*/ 7640358 w 8538479"/>
                <a:gd name="connsiteY327" fmla="*/ 113102 h 1508030"/>
                <a:gd name="connsiteX328" fmla="*/ 7665657 w 8538479"/>
                <a:gd name="connsiteY328" fmla="*/ 100535 h 1508030"/>
                <a:gd name="connsiteX329" fmla="*/ 7690956 w 8538479"/>
                <a:gd name="connsiteY329" fmla="*/ 100535 h 1508030"/>
                <a:gd name="connsiteX330" fmla="*/ 7716256 w 8538479"/>
                <a:gd name="connsiteY330" fmla="*/ 100535 h 1508030"/>
                <a:gd name="connsiteX331" fmla="*/ 7741555 w 8538479"/>
                <a:gd name="connsiteY331" fmla="*/ 87968 h 1508030"/>
                <a:gd name="connsiteX332" fmla="*/ 7766854 w 8538479"/>
                <a:gd name="connsiteY332" fmla="*/ 87968 h 1508030"/>
                <a:gd name="connsiteX333" fmla="*/ 7779504 w 8538479"/>
                <a:gd name="connsiteY333" fmla="*/ 87968 h 1508030"/>
                <a:gd name="connsiteX334" fmla="*/ 7804803 w 8538479"/>
                <a:gd name="connsiteY334" fmla="*/ 87968 h 1508030"/>
                <a:gd name="connsiteX335" fmla="*/ 7830102 w 8538479"/>
                <a:gd name="connsiteY335" fmla="*/ 75402 h 1508030"/>
                <a:gd name="connsiteX336" fmla="*/ 7855401 w 8538479"/>
                <a:gd name="connsiteY336" fmla="*/ 75402 h 1508030"/>
                <a:gd name="connsiteX337" fmla="*/ 7880700 w 8538479"/>
                <a:gd name="connsiteY337" fmla="*/ 75402 h 1508030"/>
                <a:gd name="connsiteX338" fmla="*/ 7906000 w 8538479"/>
                <a:gd name="connsiteY338" fmla="*/ 75402 h 1508030"/>
                <a:gd name="connsiteX339" fmla="*/ 7931299 w 8538479"/>
                <a:gd name="connsiteY339" fmla="*/ 75402 h 1508030"/>
                <a:gd name="connsiteX340" fmla="*/ 7943948 w 8538479"/>
                <a:gd name="connsiteY340" fmla="*/ 62835 h 1508030"/>
                <a:gd name="connsiteX341" fmla="*/ 7969248 w 8538479"/>
                <a:gd name="connsiteY341" fmla="*/ 62835 h 1508030"/>
                <a:gd name="connsiteX342" fmla="*/ 7994547 w 8538479"/>
                <a:gd name="connsiteY342" fmla="*/ 62835 h 1508030"/>
                <a:gd name="connsiteX343" fmla="*/ 8019846 w 8538479"/>
                <a:gd name="connsiteY343" fmla="*/ 62835 h 1508030"/>
                <a:gd name="connsiteX344" fmla="*/ 8045145 w 8538479"/>
                <a:gd name="connsiteY344" fmla="*/ 62835 h 1508030"/>
                <a:gd name="connsiteX345" fmla="*/ 8070444 w 8538479"/>
                <a:gd name="connsiteY345" fmla="*/ 62835 h 1508030"/>
                <a:gd name="connsiteX346" fmla="*/ 8095744 w 8538479"/>
                <a:gd name="connsiteY346" fmla="*/ 62835 h 1508030"/>
                <a:gd name="connsiteX347" fmla="*/ 8108393 w 8538479"/>
                <a:gd name="connsiteY347" fmla="*/ 37701 h 1508030"/>
                <a:gd name="connsiteX348" fmla="*/ 8133692 w 8538479"/>
                <a:gd name="connsiteY348" fmla="*/ 37701 h 1508030"/>
                <a:gd name="connsiteX349" fmla="*/ 8158992 w 8538479"/>
                <a:gd name="connsiteY349" fmla="*/ 37701 h 1508030"/>
                <a:gd name="connsiteX350" fmla="*/ 8184291 w 8538479"/>
                <a:gd name="connsiteY350" fmla="*/ 37701 h 1508030"/>
                <a:gd name="connsiteX351" fmla="*/ 8209590 w 8538479"/>
                <a:gd name="connsiteY351" fmla="*/ 37701 h 1508030"/>
                <a:gd name="connsiteX352" fmla="*/ 8234889 w 8538479"/>
                <a:gd name="connsiteY352" fmla="*/ 25134 h 1508030"/>
                <a:gd name="connsiteX353" fmla="*/ 8247539 w 8538479"/>
                <a:gd name="connsiteY353" fmla="*/ 25134 h 1508030"/>
                <a:gd name="connsiteX354" fmla="*/ 8272838 w 8538479"/>
                <a:gd name="connsiteY354" fmla="*/ 25134 h 1508030"/>
                <a:gd name="connsiteX355" fmla="*/ 8298137 w 8538479"/>
                <a:gd name="connsiteY355" fmla="*/ 25134 h 1508030"/>
                <a:gd name="connsiteX356" fmla="*/ 8323436 w 8538479"/>
                <a:gd name="connsiteY356" fmla="*/ 25134 h 1508030"/>
                <a:gd name="connsiteX357" fmla="*/ 8348736 w 8538479"/>
                <a:gd name="connsiteY357" fmla="*/ 0 h 1508030"/>
                <a:gd name="connsiteX358" fmla="*/ 8374035 w 8538479"/>
                <a:gd name="connsiteY358" fmla="*/ 0 h 1508030"/>
                <a:gd name="connsiteX359" fmla="*/ 8399334 w 8538479"/>
                <a:gd name="connsiteY359" fmla="*/ 0 h 1508030"/>
                <a:gd name="connsiteX360" fmla="*/ 8411983 w 8538479"/>
                <a:gd name="connsiteY360" fmla="*/ 0 h 1508030"/>
                <a:gd name="connsiteX361" fmla="*/ 8437283 w 8538479"/>
                <a:gd name="connsiteY361" fmla="*/ 0 h 1508030"/>
                <a:gd name="connsiteX362" fmla="*/ 8462582 w 8538479"/>
                <a:gd name="connsiteY362" fmla="*/ 0 h 1508030"/>
                <a:gd name="connsiteX363" fmla="*/ 8487881 w 8538479"/>
                <a:gd name="connsiteY363" fmla="*/ 0 h 1508030"/>
                <a:gd name="connsiteX364" fmla="*/ 8513180 w 8538479"/>
                <a:gd name="connsiteY364" fmla="*/ 0 h 1508030"/>
                <a:gd name="connsiteX365" fmla="*/ 8538479 w 8538479"/>
                <a:gd name="connsiteY365" fmla="*/ 0 h 150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8538479" h="1508030">
                  <a:moveTo>
                    <a:pt x="0" y="1508031"/>
                  </a:moveTo>
                  <a:lnTo>
                    <a:pt x="25299" y="1043055"/>
                  </a:lnTo>
                  <a:lnTo>
                    <a:pt x="50598" y="1005354"/>
                  </a:lnTo>
                  <a:lnTo>
                    <a:pt x="63248" y="992787"/>
                  </a:lnTo>
                  <a:lnTo>
                    <a:pt x="88547" y="992787"/>
                  </a:lnTo>
                  <a:lnTo>
                    <a:pt x="113846" y="992787"/>
                  </a:lnTo>
                  <a:lnTo>
                    <a:pt x="139146" y="980220"/>
                  </a:lnTo>
                  <a:lnTo>
                    <a:pt x="164445" y="980220"/>
                  </a:lnTo>
                  <a:lnTo>
                    <a:pt x="189744" y="967653"/>
                  </a:lnTo>
                  <a:lnTo>
                    <a:pt x="215043" y="955086"/>
                  </a:lnTo>
                  <a:lnTo>
                    <a:pt x="227693" y="955086"/>
                  </a:lnTo>
                  <a:lnTo>
                    <a:pt x="252992" y="929952"/>
                  </a:lnTo>
                  <a:lnTo>
                    <a:pt x="278291" y="904818"/>
                  </a:lnTo>
                  <a:lnTo>
                    <a:pt x="303590" y="892251"/>
                  </a:lnTo>
                  <a:lnTo>
                    <a:pt x="328890" y="879685"/>
                  </a:lnTo>
                  <a:lnTo>
                    <a:pt x="354189" y="879685"/>
                  </a:lnTo>
                  <a:lnTo>
                    <a:pt x="379488" y="879685"/>
                  </a:lnTo>
                  <a:lnTo>
                    <a:pt x="392138" y="879685"/>
                  </a:lnTo>
                  <a:lnTo>
                    <a:pt x="417437" y="879685"/>
                  </a:lnTo>
                  <a:lnTo>
                    <a:pt x="442736" y="879685"/>
                  </a:lnTo>
                  <a:lnTo>
                    <a:pt x="468035" y="879685"/>
                  </a:lnTo>
                  <a:lnTo>
                    <a:pt x="493334" y="879685"/>
                  </a:lnTo>
                  <a:lnTo>
                    <a:pt x="518634" y="879685"/>
                  </a:lnTo>
                  <a:lnTo>
                    <a:pt x="531283" y="867118"/>
                  </a:lnTo>
                  <a:lnTo>
                    <a:pt x="556582" y="854551"/>
                  </a:lnTo>
                  <a:lnTo>
                    <a:pt x="581882" y="854551"/>
                  </a:lnTo>
                  <a:lnTo>
                    <a:pt x="607181" y="841984"/>
                  </a:lnTo>
                  <a:lnTo>
                    <a:pt x="632480" y="841984"/>
                  </a:lnTo>
                  <a:lnTo>
                    <a:pt x="657779" y="829417"/>
                  </a:lnTo>
                  <a:lnTo>
                    <a:pt x="683078" y="829417"/>
                  </a:lnTo>
                  <a:lnTo>
                    <a:pt x="695728" y="829417"/>
                  </a:lnTo>
                  <a:lnTo>
                    <a:pt x="721027" y="829417"/>
                  </a:lnTo>
                  <a:lnTo>
                    <a:pt x="746326" y="816850"/>
                  </a:lnTo>
                  <a:lnTo>
                    <a:pt x="771626" y="816850"/>
                  </a:lnTo>
                  <a:lnTo>
                    <a:pt x="796925" y="816850"/>
                  </a:lnTo>
                  <a:lnTo>
                    <a:pt x="822224" y="804283"/>
                  </a:lnTo>
                  <a:lnTo>
                    <a:pt x="834874" y="804283"/>
                  </a:lnTo>
                  <a:lnTo>
                    <a:pt x="860173" y="791716"/>
                  </a:lnTo>
                  <a:lnTo>
                    <a:pt x="885472" y="791716"/>
                  </a:lnTo>
                  <a:lnTo>
                    <a:pt x="910771" y="779149"/>
                  </a:lnTo>
                  <a:lnTo>
                    <a:pt x="936070" y="766582"/>
                  </a:lnTo>
                  <a:lnTo>
                    <a:pt x="961370" y="766582"/>
                  </a:lnTo>
                  <a:lnTo>
                    <a:pt x="986669" y="766582"/>
                  </a:lnTo>
                  <a:lnTo>
                    <a:pt x="999318" y="766582"/>
                  </a:lnTo>
                  <a:lnTo>
                    <a:pt x="1024618" y="766582"/>
                  </a:lnTo>
                  <a:lnTo>
                    <a:pt x="1049917" y="766582"/>
                  </a:lnTo>
                  <a:lnTo>
                    <a:pt x="1075216" y="766582"/>
                  </a:lnTo>
                  <a:lnTo>
                    <a:pt x="1100515" y="766582"/>
                  </a:lnTo>
                  <a:lnTo>
                    <a:pt x="1125814" y="754015"/>
                  </a:lnTo>
                  <a:lnTo>
                    <a:pt x="1151114" y="754015"/>
                  </a:lnTo>
                  <a:lnTo>
                    <a:pt x="1163763" y="754015"/>
                  </a:lnTo>
                  <a:lnTo>
                    <a:pt x="1189062" y="754015"/>
                  </a:lnTo>
                  <a:lnTo>
                    <a:pt x="1214362" y="754015"/>
                  </a:lnTo>
                  <a:lnTo>
                    <a:pt x="1239661" y="741448"/>
                  </a:lnTo>
                  <a:lnTo>
                    <a:pt x="1264960" y="741448"/>
                  </a:lnTo>
                  <a:lnTo>
                    <a:pt x="1290259" y="741448"/>
                  </a:lnTo>
                  <a:lnTo>
                    <a:pt x="1302909" y="741448"/>
                  </a:lnTo>
                  <a:lnTo>
                    <a:pt x="1328208" y="741448"/>
                  </a:lnTo>
                  <a:lnTo>
                    <a:pt x="1353507" y="741448"/>
                  </a:lnTo>
                  <a:lnTo>
                    <a:pt x="1378806" y="741448"/>
                  </a:lnTo>
                  <a:lnTo>
                    <a:pt x="1404106" y="741448"/>
                  </a:lnTo>
                  <a:lnTo>
                    <a:pt x="1429405" y="741448"/>
                  </a:lnTo>
                  <a:lnTo>
                    <a:pt x="1454704" y="741448"/>
                  </a:lnTo>
                  <a:lnTo>
                    <a:pt x="1467353" y="741448"/>
                  </a:lnTo>
                  <a:lnTo>
                    <a:pt x="1492653" y="741448"/>
                  </a:lnTo>
                  <a:lnTo>
                    <a:pt x="1517952" y="741448"/>
                  </a:lnTo>
                  <a:lnTo>
                    <a:pt x="1543251" y="741448"/>
                  </a:lnTo>
                  <a:lnTo>
                    <a:pt x="1568550" y="741448"/>
                  </a:lnTo>
                  <a:lnTo>
                    <a:pt x="1593849" y="741448"/>
                  </a:lnTo>
                  <a:lnTo>
                    <a:pt x="1606499" y="741448"/>
                  </a:lnTo>
                  <a:lnTo>
                    <a:pt x="1631798" y="741448"/>
                  </a:lnTo>
                  <a:lnTo>
                    <a:pt x="1657097" y="741448"/>
                  </a:lnTo>
                  <a:lnTo>
                    <a:pt x="1682397" y="741448"/>
                  </a:lnTo>
                  <a:lnTo>
                    <a:pt x="1707696" y="741448"/>
                  </a:lnTo>
                  <a:lnTo>
                    <a:pt x="1732995" y="741448"/>
                  </a:lnTo>
                  <a:lnTo>
                    <a:pt x="1758294" y="741448"/>
                  </a:lnTo>
                  <a:lnTo>
                    <a:pt x="1770944" y="741448"/>
                  </a:lnTo>
                  <a:lnTo>
                    <a:pt x="1796243" y="741448"/>
                  </a:lnTo>
                  <a:lnTo>
                    <a:pt x="1821542" y="741448"/>
                  </a:lnTo>
                  <a:lnTo>
                    <a:pt x="1846841" y="741448"/>
                  </a:lnTo>
                  <a:lnTo>
                    <a:pt x="1872141" y="741448"/>
                  </a:lnTo>
                  <a:lnTo>
                    <a:pt x="1897440" y="741448"/>
                  </a:lnTo>
                  <a:lnTo>
                    <a:pt x="1922739" y="741448"/>
                  </a:lnTo>
                  <a:lnTo>
                    <a:pt x="1935389" y="741448"/>
                  </a:lnTo>
                  <a:lnTo>
                    <a:pt x="1960688" y="741448"/>
                  </a:lnTo>
                  <a:lnTo>
                    <a:pt x="1985987" y="741448"/>
                  </a:lnTo>
                  <a:lnTo>
                    <a:pt x="2011286" y="741448"/>
                  </a:lnTo>
                  <a:lnTo>
                    <a:pt x="2036585" y="741448"/>
                  </a:lnTo>
                  <a:lnTo>
                    <a:pt x="2061885" y="741448"/>
                  </a:lnTo>
                  <a:lnTo>
                    <a:pt x="2074534" y="741448"/>
                  </a:lnTo>
                  <a:lnTo>
                    <a:pt x="2099833" y="728881"/>
                  </a:lnTo>
                  <a:lnTo>
                    <a:pt x="2125133" y="728881"/>
                  </a:lnTo>
                  <a:lnTo>
                    <a:pt x="2150432" y="728881"/>
                  </a:lnTo>
                  <a:lnTo>
                    <a:pt x="2175731" y="728881"/>
                  </a:lnTo>
                  <a:lnTo>
                    <a:pt x="2201030" y="728881"/>
                  </a:lnTo>
                  <a:lnTo>
                    <a:pt x="2226329" y="716315"/>
                  </a:lnTo>
                  <a:lnTo>
                    <a:pt x="2238979" y="716315"/>
                  </a:lnTo>
                  <a:lnTo>
                    <a:pt x="2264278" y="716315"/>
                  </a:lnTo>
                  <a:lnTo>
                    <a:pt x="2289577" y="716315"/>
                  </a:lnTo>
                  <a:lnTo>
                    <a:pt x="2314877" y="716315"/>
                  </a:lnTo>
                  <a:lnTo>
                    <a:pt x="2340176" y="716315"/>
                  </a:lnTo>
                  <a:lnTo>
                    <a:pt x="2365475" y="703748"/>
                  </a:lnTo>
                  <a:lnTo>
                    <a:pt x="2378125" y="703748"/>
                  </a:lnTo>
                  <a:lnTo>
                    <a:pt x="2403424" y="703748"/>
                  </a:lnTo>
                  <a:lnTo>
                    <a:pt x="2428723" y="691181"/>
                  </a:lnTo>
                  <a:lnTo>
                    <a:pt x="2454022" y="691181"/>
                  </a:lnTo>
                  <a:lnTo>
                    <a:pt x="2479321" y="691181"/>
                  </a:lnTo>
                  <a:lnTo>
                    <a:pt x="2504621" y="691181"/>
                  </a:lnTo>
                  <a:lnTo>
                    <a:pt x="2529920" y="691181"/>
                  </a:lnTo>
                  <a:lnTo>
                    <a:pt x="2542569" y="691181"/>
                  </a:lnTo>
                  <a:lnTo>
                    <a:pt x="2567869" y="691181"/>
                  </a:lnTo>
                  <a:lnTo>
                    <a:pt x="2593168" y="691181"/>
                  </a:lnTo>
                  <a:lnTo>
                    <a:pt x="2618467" y="678614"/>
                  </a:lnTo>
                  <a:lnTo>
                    <a:pt x="2643766" y="666047"/>
                  </a:lnTo>
                  <a:lnTo>
                    <a:pt x="2669065" y="666047"/>
                  </a:lnTo>
                  <a:lnTo>
                    <a:pt x="2694365" y="653480"/>
                  </a:lnTo>
                  <a:lnTo>
                    <a:pt x="2707014" y="653480"/>
                  </a:lnTo>
                  <a:lnTo>
                    <a:pt x="2732313" y="653480"/>
                  </a:lnTo>
                  <a:lnTo>
                    <a:pt x="2757613" y="653480"/>
                  </a:lnTo>
                  <a:lnTo>
                    <a:pt x="2782912" y="653480"/>
                  </a:lnTo>
                  <a:lnTo>
                    <a:pt x="2808211" y="653480"/>
                  </a:lnTo>
                  <a:lnTo>
                    <a:pt x="2833510" y="653480"/>
                  </a:lnTo>
                  <a:lnTo>
                    <a:pt x="2846160" y="653480"/>
                  </a:lnTo>
                  <a:lnTo>
                    <a:pt x="2871459" y="653480"/>
                  </a:lnTo>
                  <a:lnTo>
                    <a:pt x="2896758" y="653480"/>
                  </a:lnTo>
                  <a:lnTo>
                    <a:pt x="2922057" y="653480"/>
                  </a:lnTo>
                  <a:lnTo>
                    <a:pt x="2947357" y="653480"/>
                  </a:lnTo>
                  <a:lnTo>
                    <a:pt x="2972656" y="628346"/>
                  </a:lnTo>
                  <a:lnTo>
                    <a:pt x="2997955" y="628346"/>
                  </a:lnTo>
                  <a:lnTo>
                    <a:pt x="3010605" y="628346"/>
                  </a:lnTo>
                  <a:lnTo>
                    <a:pt x="3035904" y="628346"/>
                  </a:lnTo>
                  <a:lnTo>
                    <a:pt x="3061203" y="628346"/>
                  </a:lnTo>
                  <a:lnTo>
                    <a:pt x="3086502" y="628346"/>
                  </a:lnTo>
                  <a:lnTo>
                    <a:pt x="3111801" y="603212"/>
                  </a:lnTo>
                  <a:lnTo>
                    <a:pt x="3137100" y="603212"/>
                  </a:lnTo>
                  <a:lnTo>
                    <a:pt x="3149750" y="603212"/>
                  </a:lnTo>
                  <a:lnTo>
                    <a:pt x="3175049" y="603212"/>
                  </a:lnTo>
                  <a:lnTo>
                    <a:pt x="3200348" y="590645"/>
                  </a:lnTo>
                  <a:lnTo>
                    <a:pt x="3225648" y="590645"/>
                  </a:lnTo>
                  <a:lnTo>
                    <a:pt x="3250947" y="590645"/>
                  </a:lnTo>
                  <a:lnTo>
                    <a:pt x="3276246" y="590645"/>
                  </a:lnTo>
                  <a:lnTo>
                    <a:pt x="3301545" y="578078"/>
                  </a:lnTo>
                  <a:lnTo>
                    <a:pt x="3314195" y="565512"/>
                  </a:lnTo>
                  <a:lnTo>
                    <a:pt x="3339494" y="565512"/>
                  </a:lnTo>
                  <a:lnTo>
                    <a:pt x="3364793" y="565512"/>
                  </a:lnTo>
                  <a:lnTo>
                    <a:pt x="3390092" y="565512"/>
                  </a:lnTo>
                  <a:lnTo>
                    <a:pt x="3415392" y="565512"/>
                  </a:lnTo>
                  <a:lnTo>
                    <a:pt x="3440691" y="565512"/>
                  </a:lnTo>
                  <a:lnTo>
                    <a:pt x="3465990" y="565512"/>
                  </a:lnTo>
                  <a:lnTo>
                    <a:pt x="3478640" y="565512"/>
                  </a:lnTo>
                  <a:lnTo>
                    <a:pt x="3503939" y="552945"/>
                  </a:lnTo>
                  <a:lnTo>
                    <a:pt x="3529238" y="540378"/>
                  </a:lnTo>
                  <a:lnTo>
                    <a:pt x="3554537" y="540378"/>
                  </a:lnTo>
                  <a:lnTo>
                    <a:pt x="3579836" y="540378"/>
                  </a:lnTo>
                  <a:lnTo>
                    <a:pt x="3605136" y="540378"/>
                  </a:lnTo>
                  <a:lnTo>
                    <a:pt x="3617785" y="527811"/>
                  </a:lnTo>
                  <a:lnTo>
                    <a:pt x="3643084" y="527811"/>
                  </a:lnTo>
                  <a:lnTo>
                    <a:pt x="3668384" y="527811"/>
                  </a:lnTo>
                  <a:lnTo>
                    <a:pt x="3693683" y="515244"/>
                  </a:lnTo>
                  <a:lnTo>
                    <a:pt x="3718982" y="515244"/>
                  </a:lnTo>
                  <a:lnTo>
                    <a:pt x="3744281" y="515244"/>
                  </a:lnTo>
                  <a:lnTo>
                    <a:pt x="3769580" y="502677"/>
                  </a:lnTo>
                  <a:lnTo>
                    <a:pt x="3782230" y="490110"/>
                  </a:lnTo>
                  <a:lnTo>
                    <a:pt x="3807529" y="490110"/>
                  </a:lnTo>
                  <a:lnTo>
                    <a:pt x="3832828" y="477543"/>
                  </a:lnTo>
                  <a:lnTo>
                    <a:pt x="3858128" y="477543"/>
                  </a:lnTo>
                  <a:lnTo>
                    <a:pt x="3883427" y="477543"/>
                  </a:lnTo>
                  <a:lnTo>
                    <a:pt x="3908726" y="464976"/>
                  </a:lnTo>
                  <a:lnTo>
                    <a:pt x="3921376" y="464976"/>
                  </a:lnTo>
                  <a:lnTo>
                    <a:pt x="3946675" y="464976"/>
                  </a:lnTo>
                  <a:lnTo>
                    <a:pt x="3971974" y="464976"/>
                  </a:lnTo>
                  <a:lnTo>
                    <a:pt x="3997273" y="464976"/>
                  </a:lnTo>
                  <a:lnTo>
                    <a:pt x="4022572" y="464976"/>
                  </a:lnTo>
                  <a:lnTo>
                    <a:pt x="4047872" y="464976"/>
                  </a:lnTo>
                  <a:lnTo>
                    <a:pt x="4073171" y="464976"/>
                  </a:lnTo>
                  <a:lnTo>
                    <a:pt x="4085820" y="464976"/>
                  </a:lnTo>
                  <a:lnTo>
                    <a:pt x="4111120" y="464976"/>
                  </a:lnTo>
                  <a:lnTo>
                    <a:pt x="4136419" y="464976"/>
                  </a:lnTo>
                  <a:lnTo>
                    <a:pt x="4161718" y="452409"/>
                  </a:lnTo>
                  <a:lnTo>
                    <a:pt x="4187017" y="452409"/>
                  </a:lnTo>
                  <a:lnTo>
                    <a:pt x="4212317" y="452409"/>
                  </a:lnTo>
                  <a:lnTo>
                    <a:pt x="4237616" y="427275"/>
                  </a:lnTo>
                  <a:lnTo>
                    <a:pt x="4250265" y="427275"/>
                  </a:lnTo>
                  <a:lnTo>
                    <a:pt x="4275564" y="427275"/>
                  </a:lnTo>
                  <a:lnTo>
                    <a:pt x="4300864" y="427275"/>
                  </a:lnTo>
                  <a:lnTo>
                    <a:pt x="4326163" y="427275"/>
                  </a:lnTo>
                  <a:lnTo>
                    <a:pt x="4351462" y="427275"/>
                  </a:lnTo>
                  <a:lnTo>
                    <a:pt x="4376761" y="427275"/>
                  </a:lnTo>
                  <a:lnTo>
                    <a:pt x="4389411" y="427275"/>
                  </a:lnTo>
                  <a:lnTo>
                    <a:pt x="4414710" y="414708"/>
                  </a:lnTo>
                  <a:lnTo>
                    <a:pt x="4440009" y="402142"/>
                  </a:lnTo>
                  <a:lnTo>
                    <a:pt x="4465308" y="402142"/>
                  </a:lnTo>
                  <a:lnTo>
                    <a:pt x="4490608" y="402142"/>
                  </a:lnTo>
                  <a:lnTo>
                    <a:pt x="4515907" y="389575"/>
                  </a:lnTo>
                  <a:lnTo>
                    <a:pt x="4541206" y="389575"/>
                  </a:lnTo>
                  <a:lnTo>
                    <a:pt x="4553856" y="389575"/>
                  </a:lnTo>
                  <a:lnTo>
                    <a:pt x="4579155" y="389575"/>
                  </a:lnTo>
                  <a:lnTo>
                    <a:pt x="4604454" y="389575"/>
                  </a:lnTo>
                  <a:lnTo>
                    <a:pt x="4629753" y="389575"/>
                  </a:lnTo>
                  <a:lnTo>
                    <a:pt x="4655052" y="389575"/>
                  </a:lnTo>
                  <a:lnTo>
                    <a:pt x="4680352" y="389575"/>
                  </a:lnTo>
                  <a:lnTo>
                    <a:pt x="4693001" y="389575"/>
                  </a:lnTo>
                  <a:lnTo>
                    <a:pt x="4718300" y="389575"/>
                  </a:lnTo>
                  <a:lnTo>
                    <a:pt x="4743600" y="389575"/>
                  </a:lnTo>
                  <a:lnTo>
                    <a:pt x="4768899" y="389575"/>
                  </a:lnTo>
                  <a:lnTo>
                    <a:pt x="4794198" y="389575"/>
                  </a:lnTo>
                  <a:lnTo>
                    <a:pt x="4819497" y="389575"/>
                  </a:lnTo>
                  <a:lnTo>
                    <a:pt x="4844796" y="389575"/>
                  </a:lnTo>
                  <a:lnTo>
                    <a:pt x="4857446" y="377008"/>
                  </a:lnTo>
                  <a:lnTo>
                    <a:pt x="4882745" y="377008"/>
                  </a:lnTo>
                  <a:lnTo>
                    <a:pt x="4908044" y="377008"/>
                  </a:lnTo>
                  <a:lnTo>
                    <a:pt x="4933344" y="377008"/>
                  </a:lnTo>
                  <a:lnTo>
                    <a:pt x="4958643" y="377008"/>
                  </a:lnTo>
                  <a:lnTo>
                    <a:pt x="4983942" y="377008"/>
                  </a:lnTo>
                  <a:lnTo>
                    <a:pt x="5009241" y="377008"/>
                  </a:lnTo>
                  <a:lnTo>
                    <a:pt x="5021891" y="377008"/>
                  </a:lnTo>
                  <a:lnTo>
                    <a:pt x="5047190" y="377008"/>
                  </a:lnTo>
                  <a:lnTo>
                    <a:pt x="5072489" y="364441"/>
                  </a:lnTo>
                  <a:lnTo>
                    <a:pt x="5097788" y="364441"/>
                  </a:lnTo>
                  <a:lnTo>
                    <a:pt x="5123088" y="364441"/>
                  </a:lnTo>
                  <a:lnTo>
                    <a:pt x="5148387" y="364441"/>
                  </a:lnTo>
                  <a:lnTo>
                    <a:pt x="5161036" y="364441"/>
                  </a:lnTo>
                  <a:lnTo>
                    <a:pt x="5186336" y="364441"/>
                  </a:lnTo>
                  <a:lnTo>
                    <a:pt x="5211635" y="364441"/>
                  </a:lnTo>
                  <a:lnTo>
                    <a:pt x="5236934" y="351874"/>
                  </a:lnTo>
                  <a:lnTo>
                    <a:pt x="5262233" y="351874"/>
                  </a:lnTo>
                  <a:lnTo>
                    <a:pt x="5287532" y="351874"/>
                  </a:lnTo>
                  <a:lnTo>
                    <a:pt x="5312832" y="351874"/>
                  </a:lnTo>
                  <a:lnTo>
                    <a:pt x="5325481" y="351874"/>
                  </a:lnTo>
                  <a:lnTo>
                    <a:pt x="5350780" y="351874"/>
                  </a:lnTo>
                  <a:lnTo>
                    <a:pt x="5376080" y="351874"/>
                  </a:lnTo>
                  <a:lnTo>
                    <a:pt x="5401379" y="351874"/>
                  </a:lnTo>
                  <a:lnTo>
                    <a:pt x="5426678" y="351874"/>
                  </a:lnTo>
                  <a:lnTo>
                    <a:pt x="5451977" y="351874"/>
                  </a:lnTo>
                  <a:lnTo>
                    <a:pt x="5464627" y="351874"/>
                  </a:lnTo>
                  <a:lnTo>
                    <a:pt x="5489926" y="351874"/>
                  </a:lnTo>
                  <a:lnTo>
                    <a:pt x="5515225" y="351874"/>
                  </a:lnTo>
                  <a:lnTo>
                    <a:pt x="5540524" y="339307"/>
                  </a:lnTo>
                  <a:lnTo>
                    <a:pt x="5565824" y="326740"/>
                  </a:lnTo>
                  <a:lnTo>
                    <a:pt x="5591123" y="326740"/>
                  </a:lnTo>
                  <a:lnTo>
                    <a:pt x="5616422" y="326740"/>
                  </a:lnTo>
                  <a:lnTo>
                    <a:pt x="5629072" y="326740"/>
                  </a:lnTo>
                  <a:lnTo>
                    <a:pt x="5654371" y="314173"/>
                  </a:lnTo>
                  <a:lnTo>
                    <a:pt x="5679670" y="301606"/>
                  </a:lnTo>
                  <a:lnTo>
                    <a:pt x="5704969" y="301606"/>
                  </a:lnTo>
                  <a:lnTo>
                    <a:pt x="5730268" y="301606"/>
                  </a:lnTo>
                  <a:lnTo>
                    <a:pt x="5755568" y="301606"/>
                  </a:lnTo>
                  <a:lnTo>
                    <a:pt x="5780867" y="301606"/>
                  </a:lnTo>
                  <a:lnTo>
                    <a:pt x="5793516" y="289039"/>
                  </a:lnTo>
                  <a:lnTo>
                    <a:pt x="5818816" y="289039"/>
                  </a:lnTo>
                  <a:lnTo>
                    <a:pt x="5844115" y="289039"/>
                  </a:lnTo>
                  <a:lnTo>
                    <a:pt x="5869414" y="289039"/>
                  </a:lnTo>
                  <a:lnTo>
                    <a:pt x="5894713" y="289039"/>
                  </a:lnTo>
                  <a:lnTo>
                    <a:pt x="5920012" y="289039"/>
                  </a:lnTo>
                  <a:lnTo>
                    <a:pt x="5932662" y="289039"/>
                  </a:lnTo>
                  <a:lnTo>
                    <a:pt x="5957961" y="289039"/>
                  </a:lnTo>
                  <a:lnTo>
                    <a:pt x="5983260" y="289039"/>
                  </a:lnTo>
                  <a:lnTo>
                    <a:pt x="6008559" y="289039"/>
                  </a:lnTo>
                  <a:lnTo>
                    <a:pt x="6033859" y="289039"/>
                  </a:lnTo>
                  <a:lnTo>
                    <a:pt x="6059158" y="289039"/>
                  </a:lnTo>
                  <a:lnTo>
                    <a:pt x="6084457" y="289039"/>
                  </a:lnTo>
                  <a:lnTo>
                    <a:pt x="6097107" y="289039"/>
                  </a:lnTo>
                  <a:lnTo>
                    <a:pt x="6122406" y="289039"/>
                  </a:lnTo>
                  <a:lnTo>
                    <a:pt x="6147705" y="289039"/>
                  </a:lnTo>
                  <a:lnTo>
                    <a:pt x="6173004" y="289039"/>
                  </a:lnTo>
                  <a:lnTo>
                    <a:pt x="6198303" y="251338"/>
                  </a:lnTo>
                  <a:lnTo>
                    <a:pt x="6223603" y="251338"/>
                  </a:lnTo>
                  <a:lnTo>
                    <a:pt x="6236252" y="251338"/>
                  </a:lnTo>
                  <a:lnTo>
                    <a:pt x="6261551" y="251338"/>
                  </a:lnTo>
                  <a:lnTo>
                    <a:pt x="6286851" y="251338"/>
                  </a:lnTo>
                  <a:lnTo>
                    <a:pt x="6312150" y="251338"/>
                  </a:lnTo>
                  <a:lnTo>
                    <a:pt x="6337449" y="251338"/>
                  </a:lnTo>
                  <a:lnTo>
                    <a:pt x="6362749" y="251338"/>
                  </a:lnTo>
                  <a:lnTo>
                    <a:pt x="6388048" y="251338"/>
                  </a:lnTo>
                  <a:lnTo>
                    <a:pt x="6400697" y="238772"/>
                  </a:lnTo>
                  <a:lnTo>
                    <a:pt x="6425997" y="226205"/>
                  </a:lnTo>
                  <a:lnTo>
                    <a:pt x="6451296" y="226205"/>
                  </a:lnTo>
                  <a:lnTo>
                    <a:pt x="6476595" y="226205"/>
                  </a:lnTo>
                  <a:lnTo>
                    <a:pt x="6501894" y="226205"/>
                  </a:lnTo>
                  <a:lnTo>
                    <a:pt x="6527193" y="226205"/>
                  </a:lnTo>
                  <a:lnTo>
                    <a:pt x="6552493" y="213638"/>
                  </a:lnTo>
                  <a:lnTo>
                    <a:pt x="6565142" y="213638"/>
                  </a:lnTo>
                  <a:lnTo>
                    <a:pt x="6590441" y="213638"/>
                  </a:lnTo>
                  <a:lnTo>
                    <a:pt x="6615741" y="213638"/>
                  </a:lnTo>
                  <a:lnTo>
                    <a:pt x="6641040" y="213638"/>
                  </a:lnTo>
                  <a:lnTo>
                    <a:pt x="6666339" y="213638"/>
                  </a:lnTo>
                  <a:lnTo>
                    <a:pt x="6691638" y="213638"/>
                  </a:lnTo>
                  <a:lnTo>
                    <a:pt x="6704288" y="213638"/>
                  </a:lnTo>
                  <a:lnTo>
                    <a:pt x="6729587" y="188504"/>
                  </a:lnTo>
                  <a:lnTo>
                    <a:pt x="6754886" y="188504"/>
                  </a:lnTo>
                  <a:lnTo>
                    <a:pt x="6780185" y="188504"/>
                  </a:lnTo>
                  <a:lnTo>
                    <a:pt x="6805485" y="188504"/>
                  </a:lnTo>
                  <a:lnTo>
                    <a:pt x="6830784" y="188504"/>
                  </a:lnTo>
                  <a:lnTo>
                    <a:pt x="6856083" y="188504"/>
                  </a:lnTo>
                  <a:lnTo>
                    <a:pt x="6868733" y="188504"/>
                  </a:lnTo>
                  <a:lnTo>
                    <a:pt x="6894032" y="175937"/>
                  </a:lnTo>
                  <a:lnTo>
                    <a:pt x="6919331" y="175937"/>
                  </a:lnTo>
                  <a:lnTo>
                    <a:pt x="6944630" y="175937"/>
                  </a:lnTo>
                  <a:lnTo>
                    <a:pt x="6969929" y="163370"/>
                  </a:lnTo>
                  <a:lnTo>
                    <a:pt x="6995229" y="163370"/>
                  </a:lnTo>
                  <a:lnTo>
                    <a:pt x="7007878" y="163370"/>
                  </a:lnTo>
                  <a:lnTo>
                    <a:pt x="7033177" y="163370"/>
                  </a:lnTo>
                  <a:lnTo>
                    <a:pt x="7058477" y="163370"/>
                  </a:lnTo>
                  <a:lnTo>
                    <a:pt x="7083776" y="163370"/>
                  </a:lnTo>
                  <a:lnTo>
                    <a:pt x="7109075" y="163370"/>
                  </a:lnTo>
                  <a:lnTo>
                    <a:pt x="7134374" y="163370"/>
                  </a:lnTo>
                  <a:lnTo>
                    <a:pt x="7159673" y="163370"/>
                  </a:lnTo>
                  <a:lnTo>
                    <a:pt x="7172323" y="163370"/>
                  </a:lnTo>
                  <a:lnTo>
                    <a:pt x="7197622" y="163370"/>
                  </a:lnTo>
                  <a:lnTo>
                    <a:pt x="7222921" y="163370"/>
                  </a:lnTo>
                  <a:lnTo>
                    <a:pt x="7248221" y="150803"/>
                  </a:lnTo>
                  <a:lnTo>
                    <a:pt x="7273520" y="150803"/>
                  </a:lnTo>
                  <a:lnTo>
                    <a:pt x="7298819" y="150803"/>
                  </a:lnTo>
                  <a:lnTo>
                    <a:pt x="7324118" y="138236"/>
                  </a:lnTo>
                  <a:lnTo>
                    <a:pt x="7336768" y="138236"/>
                  </a:lnTo>
                  <a:lnTo>
                    <a:pt x="7362067" y="138236"/>
                  </a:lnTo>
                  <a:lnTo>
                    <a:pt x="7387366" y="138236"/>
                  </a:lnTo>
                  <a:lnTo>
                    <a:pt x="7412665" y="138236"/>
                  </a:lnTo>
                  <a:lnTo>
                    <a:pt x="7437965" y="138236"/>
                  </a:lnTo>
                  <a:lnTo>
                    <a:pt x="7463264" y="125669"/>
                  </a:lnTo>
                  <a:lnTo>
                    <a:pt x="7475913" y="125669"/>
                  </a:lnTo>
                  <a:lnTo>
                    <a:pt x="7501213" y="125669"/>
                  </a:lnTo>
                  <a:lnTo>
                    <a:pt x="7526512" y="125669"/>
                  </a:lnTo>
                  <a:lnTo>
                    <a:pt x="7551811" y="125669"/>
                  </a:lnTo>
                  <a:lnTo>
                    <a:pt x="7577110" y="125669"/>
                  </a:lnTo>
                  <a:lnTo>
                    <a:pt x="7602409" y="113102"/>
                  </a:lnTo>
                  <a:lnTo>
                    <a:pt x="7627709" y="113102"/>
                  </a:lnTo>
                  <a:lnTo>
                    <a:pt x="7640358" y="113102"/>
                  </a:lnTo>
                  <a:lnTo>
                    <a:pt x="7665657" y="100535"/>
                  </a:lnTo>
                  <a:lnTo>
                    <a:pt x="7690956" y="100535"/>
                  </a:lnTo>
                  <a:lnTo>
                    <a:pt x="7716256" y="100535"/>
                  </a:lnTo>
                  <a:lnTo>
                    <a:pt x="7741555" y="87968"/>
                  </a:lnTo>
                  <a:lnTo>
                    <a:pt x="7766854" y="87968"/>
                  </a:lnTo>
                  <a:lnTo>
                    <a:pt x="7779504" y="87968"/>
                  </a:lnTo>
                  <a:lnTo>
                    <a:pt x="7804803" y="87968"/>
                  </a:lnTo>
                  <a:lnTo>
                    <a:pt x="7830102" y="75402"/>
                  </a:lnTo>
                  <a:lnTo>
                    <a:pt x="7855401" y="75402"/>
                  </a:lnTo>
                  <a:lnTo>
                    <a:pt x="7880700" y="75402"/>
                  </a:lnTo>
                  <a:lnTo>
                    <a:pt x="7906000" y="75402"/>
                  </a:lnTo>
                  <a:lnTo>
                    <a:pt x="7931299" y="75402"/>
                  </a:lnTo>
                  <a:lnTo>
                    <a:pt x="7943948" y="62835"/>
                  </a:lnTo>
                  <a:lnTo>
                    <a:pt x="7969248" y="62835"/>
                  </a:lnTo>
                  <a:lnTo>
                    <a:pt x="7994547" y="62835"/>
                  </a:lnTo>
                  <a:lnTo>
                    <a:pt x="8019846" y="62835"/>
                  </a:lnTo>
                  <a:lnTo>
                    <a:pt x="8045145" y="62835"/>
                  </a:lnTo>
                  <a:lnTo>
                    <a:pt x="8070444" y="62835"/>
                  </a:lnTo>
                  <a:lnTo>
                    <a:pt x="8095744" y="62835"/>
                  </a:lnTo>
                  <a:lnTo>
                    <a:pt x="8108393" y="37701"/>
                  </a:lnTo>
                  <a:lnTo>
                    <a:pt x="8133692" y="37701"/>
                  </a:lnTo>
                  <a:lnTo>
                    <a:pt x="8158992" y="37701"/>
                  </a:lnTo>
                  <a:lnTo>
                    <a:pt x="8184291" y="37701"/>
                  </a:lnTo>
                  <a:lnTo>
                    <a:pt x="8209590" y="37701"/>
                  </a:lnTo>
                  <a:lnTo>
                    <a:pt x="8234889" y="25134"/>
                  </a:lnTo>
                  <a:lnTo>
                    <a:pt x="8247539" y="25134"/>
                  </a:lnTo>
                  <a:lnTo>
                    <a:pt x="8272838" y="25134"/>
                  </a:lnTo>
                  <a:lnTo>
                    <a:pt x="8298137" y="25134"/>
                  </a:lnTo>
                  <a:lnTo>
                    <a:pt x="8323436" y="25134"/>
                  </a:lnTo>
                  <a:lnTo>
                    <a:pt x="8348736" y="0"/>
                  </a:lnTo>
                  <a:lnTo>
                    <a:pt x="8374035" y="0"/>
                  </a:lnTo>
                  <a:lnTo>
                    <a:pt x="8399334" y="0"/>
                  </a:lnTo>
                  <a:lnTo>
                    <a:pt x="8411983" y="0"/>
                  </a:lnTo>
                  <a:lnTo>
                    <a:pt x="8437283" y="0"/>
                  </a:lnTo>
                  <a:lnTo>
                    <a:pt x="8462582" y="0"/>
                  </a:lnTo>
                  <a:lnTo>
                    <a:pt x="8487881" y="0"/>
                  </a:lnTo>
                  <a:lnTo>
                    <a:pt x="8513180" y="0"/>
                  </a:lnTo>
                  <a:lnTo>
                    <a:pt x="8538479" y="0"/>
                  </a:lnTo>
                </a:path>
              </a:pathLst>
            </a:custGeom>
            <a:noFill/>
            <a:ln w="28575" cap="rnd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D82599A-64DD-3E4D-8732-B007F9B642DE}"/>
              </a:ext>
            </a:extLst>
          </p:cNvPr>
          <p:cNvGrpSpPr/>
          <p:nvPr/>
        </p:nvGrpSpPr>
        <p:grpSpPr>
          <a:xfrm>
            <a:off x="2148929" y="2464501"/>
            <a:ext cx="9422199" cy="1689688"/>
            <a:chOff x="1586959" y="3007321"/>
            <a:chExt cx="9422199" cy="1689688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119B488-4770-524A-9838-4C9898DD14D6}"/>
                </a:ext>
              </a:extLst>
            </p:cNvPr>
            <p:cNvSpPr txBox="1"/>
            <p:nvPr/>
          </p:nvSpPr>
          <p:spPr>
            <a:xfrm>
              <a:off x="10170467" y="3007321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17.9%</a:t>
              </a:r>
            </a:p>
          </p:txBody>
        </p:sp>
        <p:sp>
          <p:nvSpPr>
            <p:cNvPr id="87" name="Graphic 16">
              <a:extLst>
                <a:ext uri="{FF2B5EF4-FFF2-40B4-BE49-F238E27FC236}">
                  <a16:creationId xmlns:a16="http://schemas.microsoft.com/office/drawing/2014/main" id="{C00FFF48-1D9E-4F4E-AF2A-767602DE70F2}"/>
                </a:ext>
              </a:extLst>
            </p:cNvPr>
            <p:cNvSpPr/>
            <p:nvPr/>
          </p:nvSpPr>
          <p:spPr>
            <a:xfrm>
              <a:off x="1586959" y="3091032"/>
              <a:ext cx="8524733" cy="1605977"/>
            </a:xfrm>
            <a:custGeom>
              <a:avLst/>
              <a:gdLst>
                <a:gd name="connsiteX0" fmla="*/ 0 w 8524733"/>
                <a:gd name="connsiteY0" fmla="*/ 1605977 h 1605976"/>
                <a:gd name="connsiteX1" fmla="*/ 25258 w 8524733"/>
                <a:gd name="connsiteY1" fmla="*/ 1179389 h 1605976"/>
                <a:gd name="connsiteX2" fmla="*/ 50517 w 8524733"/>
                <a:gd name="connsiteY2" fmla="*/ 1141749 h 1605976"/>
                <a:gd name="connsiteX3" fmla="*/ 63146 w 8524733"/>
                <a:gd name="connsiteY3" fmla="*/ 1141749 h 1605976"/>
                <a:gd name="connsiteX4" fmla="*/ 88405 w 8524733"/>
                <a:gd name="connsiteY4" fmla="*/ 1129202 h 1605976"/>
                <a:gd name="connsiteX5" fmla="*/ 113663 w 8524733"/>
                <a:gd name="connsiteY5" fmla="*/ 1129202 h 1605976"/>
                <a:gd name="connsiteX6" fmla="*/ 138922 w 8524733"/>
                <a:gd name="connsiteY6" fmla="*/ 1104109 h 1605976"/>
                <a:gd name="connsiteX7" fmla="*/ 164180 w 8524733"/>
                <a:gd name="connsiteY7" fmla="*/ 1104109 h 1605976"/>
                <a:gd name="connsiteX8" fmla="*/ 189439 w 8524733"/>
                <a:gd name="connsiteY8" fmla="*/ 1104109 h 1605976"/>
                <a:gd name="connsiteX9" fmla="*/ 214697 w 8524733"/>
                <a:gd name="connsiteY9" fmla="*/ 1091562 h 1605976"/>
                <a:gd name="connsiteX10" fmla="*/ 227326 w 8524733"/>
                <a:gd name="connsiteY10" fmla="*/ 1091562 h 1605976"/>
                <a:gd name="connsiteX11" fmla="*/ 252585 w 8524733"/>
                <a:gd name="connsiteY11" fmla="*/ 1091562 h 1605976"/>
                <a:gd name="connsiteX12" fmla="*/ 277843 w 8524733"/>
                <a:gd name="connsiteY12" fmla="*/ 1091562 h 1605976"/>
                <a:gd name="connsiteX13" fmla="*/ 303102 w 8524733"/>
                <a:gd name="connsiteY13" fmla="*/ 1079016 h 1605976"/>
                <a:gd name="connsiteX14" fmla="*/ 328360 w 8524733"/>
                <a:gd name="connsiteY14" fmla="*/ 1066469 h 1605976"/>
                <a:gd name="connsiteX15" fmla="*/ 353619 w 8524733"/>
                <a:gd name="connsiteY15" fmla="*/ 1066469 h 1605976"/>
                <a:gd name="connsiteX16" fmla="*/ 378877 w 8524733"/>
                <a:gd name="connsiteY16" fmla="*/ 1053922 h 1605976"/>
                <a:gd name="connsiteX17" fmla="*/ 391506 w 8524733"/>
                <a:gd name="connsiteY17" fmla="*/ 1041376 h 1605976"/>
                <a:gd name="connsiteX18" fmla="*/ 416765 w 8524733"/>
                <a:gd name="connsiteY18" fmla="*/ 1016282 h 1605976"/>
                <a:gd name="connsiteX19" fmla="*/ 442023 w 8524733"/>
                <a:gd name="connsiteY19" fmla="*/ 1016282 h 1605976"/>
                <a:gd name="connsiteX20" fmla="*/ 467282 w 8524733"/>
                <a:gd name="connsiteY20" fmla="*/ 1016282 h 1605976"/>
                <a:gd name="connsiteX21" fmla="*/ 492540 w 8524733"/>
                <a:gd name="connsiteY21" fmla="*/ 1016282 h 1605976"/>
                <a:gd name="connsiteX22" fmla="*/ 517799 w 8524733"/>
                <a:gd name="connsiteY22" fmla="*/ 1003735 h 1605976"/>
                <a:gd name="connsiteX23" fmla="*/ 530428 w 8524733"/>
                <a:gd name="connsiteY23" fmla="*/ 1003735 h 1605976"/>
                <a:gd name="connsiteX24" fmla="*/ 555686 w 8524733"/>
                <a:gd name="connsiteY24" fmla="*/ 991189 h 1605976"/>
                <a:gd name="connsiteX25" fmla="*/ 580945 w 8524733"/>
                <a:gd name="connsiteY25" fmla="*/ 978642 h 1605976"/>
                <a:gd name="connsiteX26" fmla="*/ 606203 w 8524733"/>
                <a:gd name="connsiteY26" fmla="*/ 978642 h 1605976"/>
                <a:gd name="connsiteX27" fmla="*/ 631462 w 8524733"/>
                <a:gd name="connsiteY27" fmla="*/ 966095 h 1605976"/>
                <a:gd name="connsiteX28" fmla="*/ 656720 w 8524733"/>
                <a:gd name="connsiteY28" fmla="*/ 966095 h 1605976"/>
                <a:gd name="connsiteX29" fmla="*/ 681979 w 8524733"/>
                <a:gd name="connsiteY29" fmla="*/ 941002 h 1605976"/>
                <a:gd name="connsiteX30" fmla="*/ 694608 w 8524733"/>
                <a:gd name="connsiteY30" fmla="*/ 928455 h 1605976"/>
                <a:gd name="connsiteX31" fmla="*/ 719866 w 8524733"/>
                <a:gd name="connsiteY31" fmla="*/ 928455 h 1605976"/>
                <a:gd name="connsiteX32" fmla="*/ 745125 w 8524733"/>
                <a:gd name="connsiteY32" fmla="*/ 915909 h 1605976"/>
                <a:gd name="connsiteX33" fmla="*/ 770383 w 8524733"/>
                <a:gd name="connsiteY33" fmla="*/ 915909 h 1605976"/>
                <a:gd name="connsiteX34" fmla="*/ 795642 w 8524733"/>
                <a:gd name="connsiteY34" fmla="*/ 915909 h 1605976"/>
                <a:gd name="connsiteX35" fmla="*/ 820900 w 8524733"/>
                <a:gd name="connsiteY35" fmla="*/ 915909 h 1605976"/>
                <a:gd name="connsiteX36" fmla="*/ 833530 w 8524733"/>
                <a:gd name="connsiteY36" fmla="*/ 915909 h 1605976"/>
                <a:gd name="connsiteX37" fmla="*/ 858788 w 8524733"/>
                <a:gd name="connsiteY37" fmla="*/ 903362 h 1605976"/>
                <a:gd name="connsiteX38" fmla="*/ 884046 w 8524733"/>
                <a:gd name="connsiteY38" fmla="*/ 903362 h 1605976"/>
                <a:gd name="connsiteX39" fmla="*/ 909305 w 8524733"/>
                <a:gd name="connsiteY39" fmla="*/ 903362 h 1605976"/>
                <a:gd name="connsiteX40" fmla="*/ 934563 w 8524733"/>
                <a:gd name="connsiteY40" fmla="*/ 903362 h 1605976"/>
                <a:gd name="connsiteX41" fmla="*/ 959822 w 8524733"/>
                <a:gd name="connsiteY41" fmla="*/ 903362 h 1605976"/>
                <a:gd name="connsiteX42" fmla="*/ 985080 w 8524733"/>
                <a:gd name="connsiteY42" fmla="*/ 903362 h 1605976"/>
                <a:gd name="connsiteX43" fmla="*/ 997710 w 8524733"/>
                <a:gd name="connsiteY43" fmla="*/ 903362 h 1605976"/>
                <a:gd name="connsiteX44" fmla="*/ 1022968 w 8524733"/>
                <a:gd name="connsiteY44" fmla="*/ 903362 h 1605976"/>
                <a:gd name="connsiteX45" fmla="*/ 1048227 w 8524733"/>
                <a:gd name="connsiteY45" fmla="*/ 890815 h 1605976"/>
                <a:gd name="connsiteX46" fmla="*/ 1073485 w 8524733"/>
                <a:gd name="connsiteY46" fmla="*/ 890815 h 1605976"/>
                <a:gd name="connsiteX47" fmla="*/ 1098743 w 8524733"/>
                <a:gd name="connsiteY47" fmla="*/ 890815 h 1605976"/>
                <a:gd name="connsiteX48" fmla="*/ 1124002 w 8524733"/>
                <a:gd name="connsiteY48" fmla="*/ 890815 h 1605976"/>
                <a:gd name="connsiteX49" fmla="*/ 1149260 w 8524733"/>
                <a:gd name="connsiteY49" fmla="*/ 890815 h 1605976"/>
                <a:gd name="connsiteX50" fmla="*/ 1161890 w 8524733"/>
                <a:gd name="connsiteY50" fmla="*/ 890815 h 1605976"/>
                <a:gd name="connsiteX51" fmla="*/ 1187148 w 8524733"/>
                <a:gd name="connsiteY51" fmla="*/ 890815 h 1605976"/>
                <a:gd name="connsiteX52" fmla="*/ 1212407 w 8524733"/>
                <a:gd name="connsiteY52" fmla="*/ 890815 h 1605976"/>
                <a:gd name="connsiteX53" fmla="*/ 1237665 w 8524733"/>
                <a:gd name="connsiteY53" fmla="*/ 890815 h 1605976"/>
                <a:gd name="connsiteX54" fmla="*/ 1262924 w 8524733"/>
                <a:gd name="connsiteY54" fmla="*/ 890815 h 1605976"/>
                <a:gd name="connsiteX55" fmla="*/ 1288182 w 8524733"/>
                <a:gd name="connsiteY55" fmla="*/ 890815 h 1605976"/>
                <a:gd name="connsiteX56" fmla="*/ 1300811 w 8524733"/>
                <a:gd name="connsiteY56" fmla="*/ 890815 h 1605976"/>
                <a:gd name="connsiteX57" fmla="*/ 1326070 w 8524733"/>
                <a:gd name="connsiteY57" fmla="*/ 890815 h 1605976"/>
                <a:gd name="connsiteX58" fmla="*/ 1351328 w 8524733"/>
                <a:gd name="connsiteY58" fmla="*/ 878269 h 1605976"/>
                <a:gd name="connsiteX59" fmla="*/ 1376587 w 8524733"/>
                <a:gd name="connsiteY59" fmla="*/ 878269 h 1605976"/>
                <a:gd name="connsiteX60" fmla="*/ 1401845 w 8524733"/>
                <a:gd name="connsiteY60" fmla="*/ 865722 h 1605976"/>
                <a:gd name="connsiteX61" fmla="*/ 1427103 w 8524733"/>
                <a:gd name="connsiteY61" fmla="*/ 865722 h 1605976"/>
                <a:gd name="connsiteX62" fmla="*/ 1452362 w 8524733"/>
                <a:gd name="connsiteY62" fmla="*/ 865722 h 1605976"/>
                <a:gd name="connsiteX63" fmla="*/ 1464991 w 8524733"/>
                <a:gd name="connsiteY63" fmla="*/ 865722 h 1605976"/>
                <a:gd name="connsiteX64" fmla="*/ 1490250 w 8524733"/>
                <a:gd name="connsiteY64" fmla="*/ 865722 h 1605976"/>
                <a:gd name="connsiteX65" fmla="*/ 1515508 w 8524733"/>
                <a:gd name="connsiteY65" fmla="*/ 865722 h 1605976"/>
                <a:gd name="connsiteX66" fmla="*/ 1540767 w 8524733"/>
                <a:gd name="connsiteY66" fmla="*/ 865722 h 1605976"/>
                <a:gd name="connsiteX67" fmla="*/ 1566025 w 8524733"/>
                <a:gd name="connsiteY67" fmla="*/ 865722 h 1605976"/>
                <a:gd name="connsiteX68" fmla="*/ 1591284 w 8524733"/>
                <a:gd name="connsiteY68" fmla="*/ 865722 h 1605976"/>
                <a:gd name="connsiteX69" fmla="*/ 1603913 w 8524733"/>
                <a:gd name="connsiteY69" fmla="*/ 865722 h 1605976"/>
                <a:gd name="connsiteX70" fmla="*/ 1629171 w 8524733"/>
                <a:gd name="connsiteY70" fmla="*/ 865722 h 1605976"/>
                <a:gd name="connsiteX71" fmla="*/ 1654430 w 8524733"/>
                <a:gd name="connsiteY71" fmla="*/ 865722 h 1605976"/>
                <a:gd name="connsiteX72" fmla="*/ 1679688 w 8524733"/>
                <a:gd name="connsiteY72" fmla="*/ 865722 h 1605976"/>
                <a:gd name="connsiteX73" fmla="*/ 1704947 w 8524733"/>
                <a:gd name="connsiteY73" fmla="*/ 865722 h 1605976"/>
                <a:gd name="connsiteX74" fmla="*/ 1730205 w 8524733"/>
                <a:gd name="connsiteY74" fmla="*/ 853175 h 1605976"/>
                <a:gd name="connsiteX75" fmla="*/ 1755464 w 8524733"/>
                <a:gd name="connsiteY75" fmla="*/ 853175 h 1605976"/>
                <a:gd name="connsiteX76" fmla="*/ 1768093 w 8524733"/>
                <a:gd name="connsiteY76" fmla="*/ 853175 h 1605976"/>
                <a:gd name="connsiteX77" fmla="*/ 1793351 w 8524733"/>
                <a:gd name="connsiteY77" fmla="*/ 853175 h 1605976"/>
                <a:gd name="connsiteX78" fmla="*/ 1818610 w 8524733"/>
                <a:gd name="connsiteY78" fmla="*/ 853175 h 1605976"/>
                <a:gd name="connsiteX79" fmla="*/ 1843868 w 8524733"/>
                <a:gd name="connsiteY79" fmla="*/ 840628 h 1605976"/>
                <a:gd name="connsiteX80" fmla="*/ 1869127 w 8524733"/>
                <a:gd name="connsiteY80" fmla="*/ 840628 h 1605976"/>
                <a:gd name="connsiteX81" fmla="*/ 1894385 w 8524733"/>
                <a:gd name="connsiteY81" fmla="*/ 828082 h 1605976"/>
                <a:gd name="connsiteX82" fmla="*/ 1919644 w 8524733"/>
                <a:gd name="connsiteY82" fmla="*/ 828082 h 1605976"/>
                <a:gd name="connsiteX83" fmla="*/ 1932273 w 8524733"/>
                <a:gd name="connsiteY83" fmla="*/ 815535 h 1605976"/>
                <a:gd name="connsiteX84" fmla="*/ 1957531 w 8524733"/>
                <a:gd name="connsiteY84" fmla="*/ 815535 h 1605976"/>
                <a:gd name="connsiteX85" fmla="*/ 1982790 w 8524733"/>
                <a:gd name="connsiteY85" fmla="*/ 815535 h 1605976"/>
                <a:gd name="connsiteX86" fmla="*/ 2008048 w 8524733"/>
                <a:gd name="connsiteY86" fmla="*/ 802988 h 1605976"/>
                <a:gd name="connsiteX87" fmla="*/ 2033307 w 8524733"/>
                <a:gd name="connsiteY87" fmla="*/ 802988 h 1605976"/>
                <a:gd name="connsiteX88" fmla="*/ 2058565 w 8524733"/>
                <a:gd name="connsiteY88" fmla="*/ 802988 h 1605976"/>
                <a:gd name="connsiteX89" fmla="*/ 2071194 w 8524733"/>
                <a:gd name="connsiteY89" fmla="*/ 802988 h 1605976"/>
                <a:gd name="connsiteX90" fmla="*/ 2096453 w 8524733"/>
                <a:gd name="connsiteY90" fmla="*/ 802988 h 1605976"/>
                <a:gd name="connsiteX91" fmla="*/ 2121711 w 8524733"/>
                <a:gd name="connsiteY91" fmla="*/ 802988 h 1605976"/>
                <a:gd name="connsiteX92" fmla="*/ 2146970 w 8524733"/>
                <a:gd name="connsiteY92" fmla="*/ 802988 h 1605976"/>
                <a:gd name="connsiteX93" fmla="*/ 2172228 w 8524733"/>
                <a:gd name="connsiteY93" fmla="*/ 802988 h 1605976"/>
                <a:gd name="connsiteX94" fmla="*/ 2197487 w 8524733"/>
                <a:gd name="connsiteY94" fmla="*/ 802988 h 1605976"/>
                <a:gd name="connsiteX95" fmla="*/ 2222745 w 8524733"/>
                <a:gd name="connsiteY95" fmla="*/ 790442 h 1605976"/>
                <a:gd name="connsiteX96" fmla="*/ 2235375 w 8524733"/>
                <a:gd name="connsiteY96" fmla="*/ 790442 h 1605976"/>
                <a:gd name="connsiteX97" fmla="*/ 2260633 w 8524733"/>
                <a:gd name="connsiteY97" fmla="*/ 790442 h 1605976"/>
                <a:gd name="connsiteX98" fmla="*/ 2285891 w 8524733"/>
                <a:gd name="connsiteY98" fmla="*/ 790442 h 1605976"/>
                <a:gd name="connsiteX99" fmla="*/ 2311150 w 8524733"/>
                <a:gd name="connsiteY99" fmla="*/ 790442 h 1605976"/>
                <a:gd name="connsiteX100" fmla="*/ 2336408 w 8524733"/>
                <a:gd name="connsiteY100" fmla="*/ 777895 h 1605976"/>
                <a:gd name="connsiteX101" fmla="*/ 2361667 w 8524733"/>
                <a:gd name="connsiteY101" fmla="*/ 765348 h 1605976"/>
                <a:gd name="connsiteX102" fmla="*/ 2374296 w 8524733"/>
                <a:gd name="connsiteY102" fmla="*/ 765348 h 1605976"/>
                <a:gd name="connsiteX103" fmla="*/ 2399555 w 8524733"/>
                <a:gd name="connsiteY103" fmla="*/ 765348 h 1605976"/>
                <a:gd name="connsiteX104" fmla="*/ 2424813 w 8524733"/>
                <a:gd name="connsiteY104" fmla="*/ 765348 h 1605976"/>
                <a:gd name="connsiteX105" fmla="*/ 2450072 w 8524733"/>
                <a:gd name="connsiteY105" fmla="*/ 765348 h 1605976"/>
                <a:gd name="connsiteX106" fmla="*/ 2475330 w 8524733"/>
                <a:gd name="connsiteY106" fmla="*/ 765348 h 1605976"/>
                <a:gd name="connsiteX107" fmla="*/ 2500588 w 8524733"/>
                <a:gd name="connsiteY107" fmla="*/ 752802 h 1605976"/>
                <a:gd name="connsiteX108" fmla="*/ 2525847 w 8524733"/>
                <a:gd name="connsiteY108" fmla="*/ 715162 h 1605976"/>
                <a:gd name="connsiteX109" fmla="*/ 2538476 w 8524733"/>
                <a:gd name="connsiteY109" fmla="*/ 715162 h 1605976"/>
                <a:gd name="connsiteX110" fmla="*/ 2563735 w 8524733"/>
                <a:gd name="connsiteY110" fmla="*/ 715162 h 1605976"/>
                <a:gd name="connsiteX111" fmla="*/ 2588993 w 8524733"/>
                <a:gd name="connsiteY111" fmla="*/ 715162 h 1605976"/>
                <a:gd name="connsiteX112" fmla="*/ 2614252 w 8524733"/>
                <a:gd name="connsiteY112" fmla="*/ 702615 h 1605976"/>
                <a:gd name="connsiteX113" fmla="*/ 2639510 w 8524733"/>
                <a:gd name="connsiteY113" fmla="*/ 690068 h 1605976"/>
                <a:gd name="connsiteX114" fmla="*/ 2664768 w 8524733"/>
                <a:gd name="connsiteY114" fmla="*/ 690068 h 1605976"/>
                <a:gd name="connsiteX115" fmla="*/ 2690027 w 8524733"/>
                <a:gd name="connsiteY115" fmla="*/ 690068 h 1605976"/>
                <a:gd name="connsiteX116" fmla="*/ 2702656 w 8524733"/>
                <a:gd name="connsiteY116" fmla="*/ 664975 h 1605976"/>
                <a:gd name="connsiteX117" fmla="*/ 2727915 w 8524733"/>
                <a:gd name="connsiteY117" fmla="*/ 652428 h 1605976"/>
                <a:gd name="connsiteX118" fmla="*/ 2753173 w 8524733"/>
                <a:gd name="connsiteY118" fmla="*/ 652428 h 1605976"/>
                <a:gd name="connsiteX119" fmla="*/ 2778432 w 8524733"/>
                <a:gd name="connsiteY119" fmla="*/ 652428 h 1605976"/>
                <a:gd name="connsiteX120" fmla="*/ 2803690 w 8524733"/>
                <a:gd name="connsiteY120" fmla="*/ 639881 h 1605976"/>
                <a:gd name="connsiteX121" fmla="*/ 2828949 w 8524733"/>
                <a:gd name="connsiteY121" fmla="*/ 639881 h 1605976"/>
                <a:gd name="connsiteX122" fmla="*/ 2841578 w 8524733"/>
                <a:gd name="connsiteY122" fmla="*/ 639881 h 1605976"/>
                <a:gd name="connsiteX123" fmla="*/ 2866836 w 8524733"/>
                <a:gd name="connsiteY123" fmla="*/ 639881 h 1605976"/>
                <a:gd name="connsiteX124" fmla="*/ 2892095 w 8524733"/>
                <a:gd name="connsiteY124" fmla="*/ 639881 h 1605976"/>
                <a:gd name="connsiteX125" fmla="*/ 2917353 w 8524733"/>
                <a:gd name="connsiteY125" fmla="*/ 639881 h 1605976"/>
                <a:gd name="connsiteX126" fmla="*/ 2942612 w 8524733"/>
                <a:gd name="connsiteY126" fmla="*/ 639881 h 1605976"/>
                <a:gd name="connsiteX127" fmla="*/ 2967870 w 8524733"/>
                <a:gd name="connsiteY127" fmla="*/ 627335 h 1605976"/>
                <a:gd name="connsiteX128" fmla="*/ 2993129 w 8524733"/>
                <a:gd name="connsiteY128" fmla="*/ 627335 h 1605976"/>
                <a:gd name="connsiteX129" fmla="*/ 3005758 w 8524733"/>
                <a:gd name="connsiteY129" fmla="*/ 627335 h 1605976"/>
                <a:gd name="connsiteX130" fmla="*/ 3031016 w 8524733"/>
                <a:gd name="connsiteY130" fmla="*/ 614788 h 1605976"/>
                <a:gd name="connsiteX131" fmla="*/ 3056275 w 8524733"/>
                <a:gd name="connsiteY131" fmla="*/ 614788 h 1605976"/>
                <a:gd name="connsiteX132" fmla="*/ 3081533 w 8524733"/>
                <a:gd name="connsiteY132" fmla="*/ 614788 h 1605976"/>
                <a:gd name="connsiteX133" fmla="*/ 3106792 w 8524733"/>
                <a:gd name="connsiteY133" fmla="*/ 614788 h 1605976"/>
                <a:gd name="connsiteX134" fmla="*/ 3132050 w 8524733"/>
                <a:gd name="connsiteY134" fmla="*/ 614788 h 1605976"/>
                <a:gd name="connsiteX135" fmla="*/ 3144679 w 8524733"/>
                <a:gd name="connsiteY135" fmla="*/ 614788 h 1605976"/>
                <a:gd name="connsiteX136" fmla="*/ 3169938 w 8524733"/>
                <a:gd name="connsiteY136" fmla="*/ 602241 h 1605976"/>
                <a:gd name="connsiteX137" fmla="*/ 3195196 w 8524733"/>
                <a:gd name="connsiteY137" fmla="*/ 602241 h 1605976"/>
                <a:gd name="connsiteX138" fmla="*/ 3220455 w 8524733"/>
                <a:gd name="connsiteY138" fmla="*/ 577148 h 1605976"/>
                <a:gd name="connsiteX139" fmla="*/ 3245713 w 8524733"/>
                <a:gd name="connsiteY139" fmla="*/ 577148 h 1605976"/>
                <a:gd name="connsiteX140" fmla="*/ 3270972 w 8524733"/>
                <a:gd name="connsiteY140" fmla="*/ 564601 h 1605976"/>
                <a:gd name="connsiteX141" fmla="*/ 3296230 w 8524733"/>
                <a:gd name="connsiteY141" fmla="*/ 564601 h 1605976"/>
                <a:gd name="connsiteX142" fmla="*/ 3308859 w 8524733"/>
                <a:gd name="connsiteY142" fmla="*/ 564601 h 1605976"/>
                <a:gd name="connsiteX143" fmla="*/ 3334118 w 8524733"/>
                <a:gd name="connsiteY143" fmla="*/ 564601 h 1605976"/>
                <a:gd name="connsiteX144" fmla="*/ 3359376 w 8524733"/>
                <a:gd name="connsiteY144" fmla="*/ 564601 h 1605976"/>
                <a:gd name="connsiteX145" fmla="*/ 3384635 w 8524733"/>
                <a:gd name="connsiteY145" fmla="*/ 564601 h 1605976"/>
                <a:gd name="connsiteX146" fmla="*/ 3409893 w 8524733"/>
                <a:gd name="connsiteY146" fmla="*/ 564601 h 1605976"/>
                <a:gd name="connsiteX147" fmla="*/ 3435152 w 8524733"/>
                <a:gd name="connsiteY147" fmla="*/ 564601 h 1605976"/>
                <a:gd name="connsiteX148" fmla="*/ 3460410 w 8524733"/>
                <a:gd name="connsiteY148" fmla="*/ 564601 h 1605976"/>
                <a:gd name="connsiteX149" fmla="*/ 3473039 w 8524733"/>
                <a:gd name="connsiteY149" fmla="*/ 552055 h 1605976"/>
                <a:gd name="connsiteX150" fmla="*/ 3498298 w 8524733"/>
                <a:gd name="connsiteY150" fmla="*/ 552055 h 1605976"/>
                <a:gd name="connsiteX151" fmla="*/ 3523556 w 8524733"/>
                <a:gd name="connsiteY151" fmla="*/ 539508 h 1605976"/>
                <a:gd name="connsiteX152" fmla="*/ 3548815 w 8524733"/>
                <a:gd name="connsiteY152" fmla="*/ 539508 h 1605976"/>
                <a:gd name="connsiteX153" fmla="*/ 3574073 w 8524733"/>
                <a:gd name="connsiteY153" fmla="*/ 539508 h 1605976"/>
                <a:gd name="connsiteX154" fmla="*/ 3599332 w 8524733"/>
                <a:gd name="connsiteY154" fmla="*/ 526961 h 1605976"/>
                <a:gd name="connsiteX155" fmla="*/ 3611961 w 8524733"/>
                <a:gd name="connsiteY155" fmla="*/ 526961 h 1605976"/>
                <a:gd name="connsiteX156" fmla="*/ 3637220 w 8524733"/>
                <a:gd name="connsiteY156" fmla="*/ 514414 h 1605976"/>
                <a:gd name="connsiteX157" fmla="*/ 3662478 w 8524733"/>
                <a:gd name="connsiteY157" fmla="*/ 514414 h 1605976"/>
                <a:gd name="connsiteX158" fmla="*/ 3687736 w 8524733"/>
                <a:gd name="connsiteY158" fmla="*/ 514414 h 1605976"/>
                <a:gd name="connsiteX159" fmla="*/ 3712995 w 8524733"/>
                <a:gd name="connsiteY159" fmla="*/ 514414 h 1605976"/>
                <a:gd name="connsiteX160" fmla="*/ 3738253 w 8524733"/>
                <a:gd name="connsiteY160" fmla="*/ 514414 h 1605976"/>
                <a:gd name="connsiteX161" fmla="*/ 3763512 w 8524733"/>
                <a:gd name="connsiteY161" fmla="*/ 514414 h 1605976"/>
                <a:gd name="connsiteX162" fmla="*/ 3776141 w 8524733"/>
                <a:gd name="connsiteY162" fmla="*/ 514414 h 1605976"/>
                <a:gd name="connsiteX163" fmla="*/ 3801400 w 8524733"/>
                <a:gd name="connsiteY163" fmla="*/ 514414 h 1605976"/>
                <a:gd name="connsiteX164" fmla="*/ 3826658 w 8524733"/>
                <a:gd name="connsiteY164" fmla="*/ 514414 h 1605976"/>
                <a:gd name="connsiteX165" fmla="*/ 3851917 w 8524733"/>
                <a:gd name="connsiteY165" fmla="*/ 514414 h 1605976"/>
                <a:gd name="connsiteX166" fmla="*/ 3877175 w 8524733"/>
                <a:gd name="connsiteY166" fmla="*/ 514414 h 1605976"/>
                <a:gd name="connsiteX167" fmla="*/ 3902433 w 8524733"/>
                <a:gd name="connsiteY167" fmla="*/ 514414 h 1605976"/>
                <a:gd name="connsiteX168" fmla="*/ 3915063 w 8524733"/>
                <a:gd name="connsiteY168" fmla="*/ 514414 h 1605976"/>
                <a:gd name="connsiteX169" fmla="*/ 3940321 w 8524733"/>
                <a:gd name="connsiteY169" fmla="*/ 514414 h 1605976"/>
                <a:gd name="connsiteX170" fmla="*/ 3965580 w 8524733"/>
                <a:gd name="connsiteY170" fmla="*/ 514414 h 1605976"/>
                <a:gd name="connsiteX171" fmla="*/ 3990838 w 8524733"/>
                <a:gd name="connsiteY171" fmla="*/ 501868 h 1605976"/>
                <a:gd name="connsiteX172" fmla="*/ 4016097 w 8524733"/>
                <a:gd name="connsiteY172" fmla="*/ 489321 h 1605976"/>
                <a:gd name="connsiteX173" fmla="*/ 4041355 w 8524733"/>
                <a:gd name="connsiteY173" fmla="*/ 476774 h 1605976"/>
                <a:gd name="connsiteX174" fmla="*/ 4066613 w 8524733"/>
                <a:gd name="connsiteY174" fmla="*/ 476774 h 1605976"/>
                <a:gd name="connsiteX175" fmla="*/ 4079243 w 8524733"/>
                <a:gd name="connsiteY175" fmla="*/ 464228 h 1605976"/>
                <a:gd name="connsiteX176" fmla="*/ 4104501 w 8524733"/>
                <a:gd name="connsiteY176" fmla="*/ 451681 h 1605976"/>
                <a:gd name="connsiteX177" fmla="*/ 4129760 w 8524733"/>
                <a:gd name="connsiteY177" fmla="*/ 451681 h 1605976"/>
                <a:gd name="connsiteX178" fmla="*/ 4155018 w 8524733"/>
                <a:gd name="connsiteY178" fmla="*/ 451681 h 1605976"/>
                <a:gd name="connsiteX179" fmla="*/ 4180277 w 8524733"/>
                <a:gd name="connsiteY179" fmla="*/ 451681 h 1605976"/>
                <a:gd name="connsiteX180" fmla="*/ 4205535 w 8524733"/>
                <a:gd name="connsiteY180" fmla="*/ 439134 h 1605976"/>
                <a:gd name="connsiteX181" fmla="*/ 4230794 w 8524733"/>
                <a:gd name="connsiteY181" fmla="*/ 439134 h 1605976"/>
                <a:gd name="connsiteX182" fmla="*/ 4243423 w 8524733"/>
                <a:gd name="connsiteY182" fmla="*/ 439134 h 1605976"/>
                <a:gd name="connsiteX183" fmla="*/ 4268681 w 8524733"/>
                <a:gd name="connsiteY183" fmla="*/ 439134 h 1605976"/>
                <a:gd name="connsiteX184" fmla="*/ 4293940 w 8524733"/>
                <a:gd name="connsiteY184" fmla="*/ 439134 h 1605976"/>
                <a:gd name="connsiteX185" fmla="*/ 4319198 w 8524733"/>
                <a:gd name="connsiteY185" fmla="*/ 439134 h 1605976"/>
                <a:gd name="connsiteX186" fmla="*/ 4344457 w 8524733"/>
                <a:gd name="connsiteY186" fmla="*/ 439134 h 1605976"/>
                <a:gd name="connsiteX187" fmla="*/ 4369715 w 8524733"/>
                <a:gd name="connsiteY187" fmla="*/ 439134 h 1605976"/>
                <a:gd name="connsiteX188" fmla="*/ 4382344 w 8524733"/>
                <a:gd name="connsiteY188" fmla="*/ 426588 h 1605976"/>
                <a:gd name="connsiteX189" fmla="*/ 4407603 w 8524733"/>
                <a:gd name="connsiteY189" fmla="*/ 426588 h 1605976"/>
                <a:gd name="connsiteX190" fmla="*/ 4432861 w 8524733"/>
                <a:gd name="connsiteY190" fmla="*/ 414041 h 1605976"/>
                <a:gd name="connsiteX191" fmla="*/ 4458120 w 8524733"/>
                <a:gd name="connsiteY191" fmla="*/ 388948 h 1605976"/>
                <a:gd name="connsiteX192" fmla="*/ 4483378 w 8524733"/>
                <a:gd name="connsiteY192" fmla="*/ 388948 h 1605976"/>
                <a:gd name="connsiteX193" fmla="*/ 4508637 w 8524733"/>
                <a:gd name="connsiteY193" fmla="*/ 376401 h 1605976"/>
                <a:gd name="connsiteX194" fmla="*/ 4533895 w 8524733"/>
                <a:gd name="connsiteY194" fmla="*/ 376401 h 1605976"/>
                <a:gd name="connsiteX195" fmla="*/ 4546525 w 8524733"/>
                <a:gd name="connsiteY195" fmla="*/ 376401 h 1605976"/>
                <a:gd name="connsiteX196" fmla="*/ 4571783 w 8524733"/>
                <a:gd name="connsiteY196" fmla="*/ 376401 h 1605976"/>
                <a:gd name="connsiteX197" fmla="*/ 4597041 w 8524733"/>
                <a:gd name="connsiteY197" fmla="*/ 376401 h 1605976"/>
                <a:gd name="connsiteX198" fmla="*/ 4622300 w 8524733"/>
                <a:gd name="connsiteY198" fmla="*/ 376401 h 1605976"/>
                <a:gd name="connsiteX199" fmla="*/ 4647558 w 8524733"/>
                <a:gd name="connsiteY199" fmla="*/ 376401 h 1605976"/>
                <a:gd name="connsiteX200" fmla="*/ 4672817 w 8524733"/>
                <a:gd name="connsiteY200" fmla="*/ 363854 h 1605976"/>
                <a:gd name="connsiteX201" fmla="*/ 4685446 w 8524733"/>
                <a:gd name="connsiteY201" fmla="*/ 363854 h 1605976"/>
                <a:gd name="connsiteX202" fmla="*/ 4710705 w 8524733"/>
                <a:gd name="connsiteY202" fmla="*/ 363854 h 1605976"/>
                <a:gd name="connsiteX203" fmla="*/ 4735963 w 8524733"/>
                <a:gd name="connsiteY203" fmla="*/ 351307 h 1605976"/>
                <a:gd name="connsiteX204" fmla="*/ 4761222 w 8524733"/>
                <a:gd name="connsiteY204" fmla="*/ 351307 h 1605976"/>
                <a:gd name="connsiteX205" fmla="*/ 4786480 w 8524733"/>
                <a:gd name="connsiteY205" fmla="*/ 351307 h 1605976"/>
                <a:gd name="connsiteX206" fmla="*/ 4811738 w 8524733"/>
                <a:gd name="connsiteY206" fmla="*/ 351307 h 1605976"/>
                <a:gd name="connsiteX207" fmla="*/ 4836997 w 8524733"/>
                <a:gd name="connsiteY207" fmla="*/ 351307 h 1605976"/>
                <a:gd name="connsiteX208" fmla="*/ 4849626 w 8524733"/>
                <a:gd name="connsiteY208" fmla="*/ 351307 h 1605976"/>
                <a:gd name="connsiteX209" fmla="*/ 4874885 w 8524733"/>
                <a:gd name="connsiteY209" fmla="*/ 338761 h 1605976"/>
                <a:gd name="connsiteX210" fmla="*/ 4900143 w 8524733"/>
                <a:gd name="connsiteY210" fmla="*/ 338761 h 1605976"/>
                <a:gd name="connsiteX211" fmla="*/ 4925402 w 8524733"/>
                <a:gd name="connsiteY211" fmla="*/ 338761 h 1605976"/>
                <a:gd name="connsiteX212" fmla="*/ 4950660 w 8524733"/>
                <a:gd name="connsiteY212" fmla="*/ 338761 h 1605976"/>
                <a:gd name="connsiteX213" fmla="*/ 4975918 w 8524733"/>
                <a:gd name="connsiteY213" fmla="*/ 338761 h 1605976"/>
                <a:gd name="connsiteX214" fmla="*/ 5001177 w 8524733"/>
                <a:gd name="connsiteY214" fmla="*/ 338761 h 1605976"/>
                <a:gd name="connsiteX215" fmla="*/ 5013806 w 8524733"/>
                <a:gd name="connsiteY215" fmla="*/ 338761 h 1605976"/>
                <a:gd name="connsiteX216" fmla="*/ 5039065 w 8524733"/>
                <a:gd name="connsiteY216" fmla="*/ 338761 h 1605976"/>
                <a:gd name="connsiteX217" fmla="*/ 5064323 w 8524733"/>
                <a:gd name="connsiteY217" fmla="*/ 338761 h 1605976"/>
                <a:gd name="connsiteX218" fmla="*/ 5089582 w 8524733"/>
                <a:gd name="connsiteY218" fmla="*/ 338761 h 1605976"/>
                <a:gd name="connsiteX219" fmla="*/ 5114840 w 8524733"/>
                <a:gd name="connsiteY219" fmla="*/ 338761 h 1605976"/>
                <a:gd name="connsiteX220" fmla="*/ 5140099 w 8524733"/>
                <a:gd name="connsiteY220" fmla="*/ 338761 h 1605976"/>
                <a:gd name="connsiteX221" fmla="*/ 5152728 w 8524733"/>
                <a:gd name="connsiteY221" fmla="*/ 338761 h 1605976"/>
                <a:gd name="connsiteX222" fmla="*/ 5177986 w 8524733"/>
                <a:gd name="connsiteY222" fmla="*/ 338761 h 1605976"/>
                <a:gd name="connsiteX223" fmla="*/ 5203245 w 8524733"/>
                <a:gd name="connsiteY223" fmla="*/ 338761 h 1605976"/>
                <a:gd name="connsiteX224" fmla="*/ 5228503 w 8524733"/>
                <a:gd name="connsiteY224" fmla="*/ 326214 h 1605976"/>
                <a:gd name="connsiteX225" fmla="*/ 5253762 w 8524733"/>
                <a:gd name="connsiteY225" fmla="*/ 313667 h 1605976"/>
                <a:gd name="connsiteX226" fmla="*/ 5279020 w 8524733"/>
                <a:gd name="connsiteY226" fmla="*/ 313667 h 1605976"/>
                <a:gd name="connsiteX227" fmla="*/ 5304279 w 8524733"/>
                <a:gd name="connsiteY227" fmla="*/ 313667 h 1605976"/>
                <a:gd name="connsiteX228" fmla="*/ 5316908 w 8524733"/>
                <a:gd name="connsiteY228" fmla="*/ 313667 h 1605976"/>
                <a:gd name="connsiteX229" fmla="*/ 5342166 w 8524733"/>
                <a:gd name="connsiteY229" fmla="*/ 301121 h 1605976"/>
                <a:gd name="connsiteX230" fmla="*/ 5367425 w 8524733"/>
                <a:gd name="connsiteY230" fmla="*/ 301121 h 1605976"/>
                <a:gd name="connsiteX231" fmla="*/ 5392683 w 8524733"/>
                <a:gd name="connsiteY231" fmla="*/ 288574 h 1605976"/>
                <a:gd name="connsiteX232" fmla="*/ 5417942 w 8524733"/>
                <a:gd name="connsiteY232" fmla="*/ 288574 h 1605976"/>
                <a:gd name="connsiteX233" fmla="*/ 5443200 w 8524733"/>
                <a:gd name="connsiteY233" fmla="*/ 288574 h 1605976"/>
                <a:gd name="connsiteX234" fmla="*/ 5455829 w 8524733"/>
                <a:gd name="connsiteY234" fmla="*/ 288574 h 1605976"/>
                <a:gd name="connsiteX235" fmla="*/ 5481088 w 8524733"/>
                <a:gd name="connsiteY235" fmla="*/ 288574 h 1605976"/>
                <a:gd name="connsiteX236" fmla="*/ 5506346 w 8524733"/>
                <a:gd name="connsiteY236" fmla="*/ 288574 h 1605976"/>
                <a:gd name="connsiteX237" fmla="*/ 5531605 w 8524733"/>
                <a:gd name="connsiteY237" fmla="*/ 288574 h 1605976"/>
                <a:gd name="connsiteX238" fmla="*/ 5556863 w 8524733"/>
                <a:gd name="connsiteY238" fmla="*/ 288574 h 1605976"/>
                <a:gd name="connsiteX239" fmla="*/ 5582122 w 8524733"/>
                <a:gd name="connsiteY239" fmla="*/ 288574 h 1605976"/>
                <a:gd name="connsiteX240" fmla="*/ 5607380 w 8524733"/>
                <a:gd name="connsiteY240" fmla="*/ 288574 h 1605976"/>
                <a:gd name="connsiteX241" fmla="*/ 5620009 w 8524733"/>
                <a:gd name="connsiteY241" fmla="*/ 288574 h 1605976"/>
                <a:gd name="connsiteX242" fmla="*/ 5645268 w 8524733"/>
                <a:gd name="connsiteY242" fmla="*/ 288574 h 1605976"/>
                <a:gd name="connsiteX243" fmla="*/ 5670526 w 8524733"/>
                <a:gd name="connsiteY243" fmla="*/ 288574 h 1605976"/>
                <a:gd name="connsiteX244" fmla="*/ 5695785 w 8524733"/>
                <a:gd name="connsiteY244" fmla="*/ 288574 h 1605976"/>
                <a:gd name="connsiteX245" fmla="*/ 5721043 w 8524733"/>
                <a:gd name="connsiteY245" fmla="*/ 288574 h 1605976"/>
                <a:gd name="connsiteX246" fmla="*/ 5746302 w 8524733"/>
                <a:gd name="connsiteY246" fmla="*/ 288574 h 1605976"/>
                <a:gd name="connsiteX247" fmla="*/ 5771560 w 8524733"/>
                <a:gd name="connsiteY247" fmla="*/ 276027 h 1605976"/>
                <a:gd name="connsiteX248" fmla="*/ 5784189 w 8524733"/>
                <a:gd name="connsiteY248" fmla="*/ 276027 h 1605976"/>
                <a:gd name="connsiteX249" fmla="*/ 5809448 w 8524733"/>
                <a:gd name="connsiteY249" fmla="*/ 276027 h 1605976"/>
                <a:gd name="connsiteX250" fmla="*/ 5834706 w 8524733"/>
                <a:gd name="connsiteY250" fmla="*/ 276027 h 1605976"/>
                <a:gd name="connsiteX251" fmla="*/ 5859965 w 8524733"/>
                <a:gd name="connsiteY251" fmla="*/ 276027 h 1605976"/>
                <a:gd name="connsiteX252" fmla="*/ 5885223 w 8524733"/>
                <a:gd name="connsiteY252" fmla="*/ 276027 h 1605976"/>
                <a:gd name="connsiteX253" fmla="*/ 5910482 w 8524733"/>
                <a:gd name="connsiteY253" fmla="*/ 276027 h 1605976"/>
                <a:gd name="connsiteX254" fmla="*/ 5923111 w 8524733"/>
                <a:gd name="connsiteY254" fmla="*/ 263481 h 1605976"/>
                <a:gd name="connsiteX255" fmla="*/ 5948370 w 8524733"/>
                <a:gd name="connsiteY255" fmla="*/ 263481 h 1605976"/>
                <a:gd name="connsiteX256" fmla="*/ 5973628 w 8524733"/>
                <a:gd name="connsiteY256" fmla="*/ 263481 h 1605976"/>
                <a:gd name="connsiteX257" fmla="*/ 5998886 w 8524733"/>
                <a:gd name="connsiteY257" fmla="*/ 263481 h 1605976"/>
                <a:gd name="connsiteX258" fmla="*/ 6024145 w 8524733"/>
                <a:gd name="connsiteY258" fmla="*/ 263481 h 1605976"/>
                <a:gd name="connsiteX259" fmla="*/ 6049403 w 8524733"/>
                <a:gd name="connsiteY259" fmla="*/ 250934 h 1605976"/>
                <a:gd name="connsiteX260" fmla="*/ 6074662 w 8524733"/>
                <a:gd name="connsiteY260" fmla="*/ 250934 h 1605976"/>
                <a:gd name="connsiteX261" fmla="*/ 6087291 w 8524733"/>
                <a:gd name="connsiteY261" fmla="*/ 250934 h 1605976"/>
                <a:gd name="connsiteX262" fmla="*/ 6112550 w 8524733"/>
                <a:gd name="connsiteY262" fmla="*/ 250934 h 1605976"/>
                <a:gd name="connsiteX263" fmla="*/ 6137808 w 8524733"/>
                <a:gd name="connsiteY263" fmla="*/ 250934 h 1605976"/>
                <a:gd name="connsiteX264" fmla="*/ 6163067 w 8524733"/>
                <a:gd name="connsiteY264" fmla="*/ 250934 h 1605976"/>
                <a:gd name="connsiteX265" fmla="*/ 6188325 w 8524733"/>
                <a:gd name="connsiteY265" fmla="*/ 238387 h 1605976"/>
                <a:gd name="connsiteX266" fmla="*/ 6213583 w 8524733"/>
                <a:gd name="connsiteY266" fmla="*/ 238387 h 1605976"/>
                <a:gd name="connsiteX267" fmla="*/ 6226213 w 8524733"/>
                <a:gd name="connsiteY267" fmla="*/ 238387 h 1605976"/>
                <a:gd name="connsiteX268" fmla="*/ 6251471 w 8524733"/>
                <a:gd name="connsiteY268" fmla="*/ 238387 h 1605976"/>
                <a:gd name="connsiteX269" fmla="*/ 6276730 w 8524733"/>
                <a:gd name="connsiteY269" fmla="*/ 225840 h 1605976"/>
                <a:gd name="connsiteX270" fmla="*/ 6301988 w 8524733"/>
                <a:gd name="connsiteY270" fmla="*/ 225840 h 1605976"/>
                <a:gd name="connsiteX271" fmla="*/ 6327247 w 8524733"/>
                <a:gd name="connsiteY271" fmla="*/ 225840 h 1605976"/>
                <a:gd name="connsiteX272" fmla="*/ 6352505 w 8524733"/>
                <a:gd name="connsiteY272" fmla="*/ 225840 h 1605976"/>
                <a:gd name="connsiteX273" fmla="*/ 6377764 w 8524733"/>
                <a:gd name="connsiteY273" fmla="*/ 225840 h 1605976"/>
                <a:gd name="connsiteX274" fmla="*/ 6390393 w 8524733"/>
                <a:gd name="connsiteY274" fmla="*/ 225840 h 1605976"/>
                <a:gd name="connsiteX275" fmla="*/ 6415652 w 8524733"/>
                <a:gd name="connsiteY275" fmla="*/ 225840 h 1605976"/>
                <a:gd name="connsiteX276" fmla="*/ 6440910 w 8524733"/>
                <a:gd name="connsiteY276" fmla="*/ 225840 h 1605976"/>
                <a:gd name="connsiteX277" fmla="*/ 6466169 w 8524733"/>
                <a:gd name="connsiteY277" fmla="*/ 225840 h 1605976"/>
                <a:gd name="connsiteX278" fmla="*/ 6491427 w 8524733"/>
                <a:gd name="connsiteY278" fmla="*/ 225840 h 1605976"/>
                <a:gd name="connsiteX279" fmla="*/ 6516685 w 8524733"/>
                <a:gd name="connsiteY279" fmla="*/ 225840 h 1605976"/>
                <a:gd name="connsiteX280" fmla="*/ 6541944 w 8524733"/>
                <a:gd name="connsiteY280" fmla="*/ 225840 h 1605976"/>
                <a:gd name="connsiteX281" fmla="*/ 6554573 w 8524733"/>
                <a:gd name="connsiteY281" fmla="*/ 225840 h 1605976"/>
                <a:gd name="connsiteX282" fmla="*/ 6579832 w 8524733"/>
                <a:gd name="connsiteY282" fmla="*/ 213294 h 1605976"/>
                <a:gd name="connsiteX283" fmla="*/ 6605090 w 8524733"/>
                <a:gd name="connsiteY283" fmla="*/ 213294 h 1605976"/>
                <a:gd name="connsiteX284" fmla="*/ 6630349 w 8524733"/>
                <a:gd name="connsiteY284" fmla="*/ 200747 h 1605976"/>
                <a:gd name="connsiteX285" fmla="*/ 6655607 w 8524733"/>
                <a:gd name="connsiteY285" fmla="*/ 200747 h 1605976"/>
                <a:gd name="connsiteX286" fmla="*/ 6680866 w 8524733"/>
                <a:gd name="connsiteY286" fmla="*/ 200747 h 1605976"/>
                <a:gd name="connsiteX287" fmla="*/ 6693495 w 8524733"/>
                <a:gd name="connsiteY287" fmla="*/ 200747 h 1605976"/>
                <a:gd name="connsiteX288" fmla="*/ 6718753 w 8524733"/>
                <a:gd name="connsiteY288" fmla="*/ 200747 h 1605976"/>
                <a:gd name="connsiteX289" fmla="*/ 6744012 w 8524733"/>
                <a:gd name="connsiteY289" fmla="*/ 200747 h 1605976"/>
                <a:gd name="connsiteX290" fmla="*/ 6769270 w 8524733"/>
                <a:gd name="connsiteY290" fmla="*/ 200747 h 1605976"/>
                <a:gd name="connsiteX291" fmla="*/ 6794529 w 8524733"/>
                <a:gd name="connsiteY291" fmla="*/ 200747 h 1605976"/>
                <a:gd name="connsiteX292" fmla="*/ 6819787 w 8524733"/>
                <a:gd name="connsiteY292" fmla="*/ 200747 h 1605976"/>
                <a:gd name="connsiteX293" fmla="*/ 6845046 w 8524733"/>
                <a:gd name="connsiteY293" fmla="*/ 200747 h 1605976"/>
                <a:gd name="connsiteX294" fmla="*/ 6857675 w 8524733"/>
                <a:gd name="connsiteY294" fmla="*/ 200747 h 1605976"/>
                <a:gd name="connsiteX295" fmla="*/ 6882933 w 8524733"/>
                <a:gd name="connsiteY295" fmla="*/ 200747 h 1605976"/>
                <a:gd name="connsiteX296" fmla="*/ 6908192 w 8524733"/>
                <a:gd name="connsiteY296" fmla="*/ 200747 h 1605976"/>
                <a:gd name="connsiteX297" fmla="*/ 6933450 w 8524733"/>
                <a:gd name="connsiteY297" fmla="*/ 200747 h 1605976"/>
                <a:gd name="connsiteX298" fmla="*/ 6958709 w 8524733"/>
                <a:gd name="connsiteY298" fmla="*/ 200747 h 1605976"/>
                <a:gd name="connsiteX299" fmla="*/ 6983967 w 8524733"/>
                <a:gd name="connsiteY299" fmla="*/ 200747 h 1605976"/>
                <a:gd name="connsiteX300" fmla="*/ 6996596 w 8524733"/>
                <a:gd name="connsiteY300" fmla="*/ 188200 h 1605976"/>
                <a:gd name="connsiteX301" fmla="*/ 7021855 w 8524733"/>
                <a:gd name="connsiteY301" fmla="*/ 188200 h 1605976"/>
                <a:gd name="connsiteX302" fmla="*/ 7047113 w 8524733"/>
                <a:gd name="connsiteY302" fmla="*/ 188200 h 1605976"/>
                <a:gd name="connsiteX303" fmla="*/ 7072372 w 8524733"/>
                <a:gd name="connsiteY303" fmla="*/ 188200 h 1605976"/>
                <a:gd name="connsiteX304" fmla="*/ 7097630 w 8524733"/>
                <a:gd name="connsiteY304" fmla="*/ 188200 h 1605976"/>
                <a:gd name="connsiteX305" fmla="*/ 7122889 w 8524733"/>
                <a:gd name="connsiteY305" fmla="*/ 188200 h 1605976"/>
                <a:gd name="connsiteX306" fmla="*/ 7148147 w 8524733"/>
                <a:gd name="connsiteY306" fmla="*/ 188200 h 1605976"/>
                <a:gd name="connsiteX307" fmla="*/ 7160776 w 8524733"/>
                <a:gd name="connsiteY307" fmla="*/ 188200 h 1605976"/>
                <a:gd name="connsiteX308" fmla="*/ 7186035 w 8524733"/>
                <a:gd name="connsiteY308" fmla="*/ 188200 h 1605976"/>
                <a:gd name="connsiteX309" fmla="*/ 7211293 w 8524733"/>
                <a:gd name="connsiteY309" fmla="*/ 175654 h 1605976"/>
                <a:gd name="connsiteX310" fmla="*/ 7236552 w 8524733"/>
                <a:gd name="connsiteY310" fmla="*/ 175654 h 1605976"/>
                <a:gd name="connsiteX311" fmla="*/ 7261810 w 8524733"/>
                <a:gd name="connsiteY311" fmla="*/ 175654 h 1605976"/>
                <a:gd name="connsiteX312" fmla="*/ 7287069 w 8524733"/>
                <a:gd name="connsiteY312" fmla="*/ 175654 h 1605976"/>
                <a:gd name="connsiteX313" fmla="*/ 7312327 w 8524733"/>
                <a:gd name="connsiteY313" fmla="*/ 175654 h 1605976"/>
                <a:gd name="connsiteX314" fmla="*/ 7324956 w 8524733"/>
                <a:gd name="connsiteY314" fmla="*/ 175654 h 1605976"/>
                <a:gd name="connsiteX315" fmla="*/ 7350215 w 8524733"/>
                <a:gd name="connsiteY315" fmla="*/ 175654 h 1605976"/>
                <a:gd name="connsiteX316" fmla="*/ 7375473 w 8524733"/>
                <a:gd name="connsiteY316" fmla="*/ 175654 h 1605976"/>
                <a:gd name="connsiteX317" fmla="*/ 7400732 w 8524733"/>
                <a:gd name="connsiteY317" fmla="*/ 175654 h 1605976"/>
                <a:gd name="connsiteX318" fmla="*/ 7425990 w 8524733"/>
                <a:gd name="connsiteY318" fmla="*/ 163107 h 1605976"/>
                <a:gd name="connsiteX319" fmla="*/ 7451249 w 8524733"/>
                <a:gd name="connsiteY319" fmla="*/ 163107 h 1605976"/>
                <a:gd name="connsiteX320" fmla="*/ 7463878 w 8524733"/>
                <a:gd name="connsiteY320" fmla="*/ 163107 h 1605976"/>
                <a:gd name="connsiteX321" fmla="*/ 7489136 w 8524733"/>
                <a:gd name="connsiteY321" fmla="*/ 163107 h 1605976"/>
                <a:gd name="connsiteX322" fmla="*/ 7514395 w 8524733"/>
                <a:gd name="connsiteY322" fmla="*/ 163107 h 1605976"/>
                <a:gd name="connsiteX323" fmla="*/ 7539653 w 8524733"/>
                <a:gd name="connsiteY323" fmla="*/ 163107 h 1605976"/>
                <a:gd name="connsiteX324" fmla="*/ 7564912 w 8524733"/>
                <a:gd name="connsiteY324" fmla="*/ 150560 h 1605976"/>
                <a:gd name="connsiteX325" fmla="*/ 7590170 w 8524733"/>
                <a:gd name="connsiteY325" fmla="*/ 138014 h 1605976"/>
                <a:gd name="connsiteX326" fmla="*/ 7615429 w 8524733"/>
                <a:gd name="connsiteY326" fmla="*/ 138014 h 1605976"/>
                <a:gd name="connsiteX327" fmla="*/ 7628058 w 8524733"/>
                <a:gd name="connsiteY327" fmla="*/ 138014 h 1605976"/>
                <a:gd name="connsiteX328" fmla="*/ 7653317 w 8524733"/>
                <a:gd name="connsiteY328" fmla="*/ 138014 h 1605976"/>
                <a:gd name="connsiteX329" fmla="*/ 7678575 w 8524733"/>
                <a:gd name="connsiteY329" fmla="*/ 138014 h 1605976"/>
                <a:gd name="connsiteX330" fmla="*/ 7703833 w 8524733"/>
                <a:gd name="connsiteY330" fmla="*/ 138014 h 1605976"/>
                <a:gd name="connsiteX331" fmla="*/ 7729092 w 8524733"/>
                <a:gd name="connsiteY331" fmla="*/ 138014 h 1605976"/>
                <a:gd name="connsiteX332" fmla="*/ 7754350 w 8524733"/>
                <a:gd name="connsiteY332" fmla="*/ 138014 h 1605976"/>
                <a:gd name="connsiteX333" fmla="*/ 7766980 w 8524733"/>
                <a:gd name="connsiteY333" fmla="*/ 125467 h 1605976"/>
                <a:gd name="connsiteX334" fmla="*/ 7792238 w 8524733"/>
                <a:gd name="connsiteY334" fmla="*/ 125467 h 1605976"/>
                <a:gd name="connsiteX335" fmla="*/ 7817497 w 8524733"/>
                <a:gd name="connsiteY335" fmla="*/ 125467 h 1605976"/>
                <a:gd name="connsiteX336" fmla="*/ 7842755 w 8524733"/>
                <a:gd name="connsiteY336" fmla="*/ 125467 h 1605976"/>
                <a:gd name="connsiteX337" fmla="*/ 7868014 w 8524733"/>
                <a:gd name="connsiteY337" fmla="*/ 125467 h 1605976"/>
                <a:gd name="connsiteX338" fmla="*/ 7893272 w 8524733"/>
                <a:gd name="connsiteY338" fmla="*/ 112920 h 1605976"/>
                <a:gd name="connsiteX339" fmla="*/ 7918530 w 8524733"/>
                <a:gd name="connsiteY339" fmla="*/ 112920 h 1605976"/>
                <a:gd name="connsiteX340" fmla="*/ 7931160 w 8524733"/>
                <a:gd name="connsiteY340" fmla="*/ 112920 h 1605976"/>
                <a:gd name="connsiteX341" fmla="*/ 7956418 w 8524733"/>
                <a:gd name="connsiteY341" fmla="*/ 112920 h 1605976"/>
                <a:gd name="connsiteX342" fmla="*/ 7981677 w 8524733"/>
                <a:gd name="connsiteY342" fmla="*/ 112920 h 1605976"/>
                <a:gd name="connsiteX343" fmla="*/ 8006935 w 8524733"/>
                <a:gd name="connsiteY343" fmla="*/ 100374 h 1605976"/>
                <a:gd name="connsiteX344" fmla="*/ 8032194 w 8524733"/>
                <a:gd name="connsiteY344" fmla="*/ 100374 h 1605976"/>
                <a:gd name="connsiteX345" fmla="*/ 8057452 w 8524733"/>
                <a:gd name="connsiteY345" fmla="*/ 100374 h 1605976"/>
                <a:gd name="connsiteX346" fmla="*/ 8082711 w 8524733"/>
                <a:gd name="connsiteY346" fmla="*/ 75280 h 1605976"/>
                <a:gd name="connsiteX347" fmla="*/ 8095340 w 8524733"/>
                <a:gd name="connsiteY347" fmla="*/ 75280 h 1605976"/>
                <a:gd name="connsiteX348" fmla="*/ 8120598 w 8524733"/>
                <a:gd name="connsiteY348" fmla="*/ 75280 h 1605976"/>
                <a:gd name="connsiteX349" fmla="*/ 8145857 w 8524733"/>
                <a:gd name="connsiteY349" fmla="*/ 75280 h 1605976"/>
                <a:gd name="connsiteX350" fmla="*/ 8171115 w 8524733"/>
                <a:gd name="connsiteY350" fmla="*/ 75280 h 1605976"/>
                <a:gd name="connsiteX351" fmla="*/ 8196374 w 8524733"/>
                <a:gd name="connsiteY351" fmla="*/ 75280 h 1605976"/>
                <a:gd name="connsiteX352" fmla="*/ 8221632 w 8524733"/>
                <a:gd name="connsiteY352" fmla="*/ 75280 h 1605976"/>
                <a:gd name="connsiteX353" fmla="*/ 8234261 w 8524733"/>
                <a:gd name="connsiteY353" fmla="*/ 75280 h 1605976"/>
                <a:gd name="connsiteX354" fmla="*/ 8259520 w 8524733"/>
                <a:gd name="connsiteY354" fmla="*/ 75280 h 1605976"/>
                <a:gd name="connsiteX355" fmla="*/ 8284778 w 8524733"/>
                <a:gd name="connsiteY355" fmla="*/ 75280 h 1605976"/>
                <a:gd name="connsiteX356" fmla="*/ 8310037 w 8524733"/>
                <a:gd name="connsiteY356" fmla="*/ 50187 h 1605976"/>
                <a:gd name="connsiteX357" fmla="*/ 8335295 w 8524733"/>
                <a:gd name="connsiteY357" fmla="*/ 50187 h 1605976"/>
                <a:gd name="connsiteX358" fmla="*/ 8360554 w 8524733"/>
                <a:gd name="connsiteY358" fmla="*/ 50187 h 1605976"/>
                <a:gd name="connsiteX359" fmla="*/ 8385812 w 8524733"/>
                <a:gd name="connsiteY359" fmla="*/ 50187 h 1605976"/>
                <a:gd name="connsiteX360" fmla="*/ 8398441 w 8524733"/>
                <a:gd name="connsiteY360" fmla="*/ 37640 h 1605976"/>
                <a:gd name="connsiteX361" fmla="*/ 8423700 w 8524733"/>
                <a:gd name="connsiteY361" fmla="*/ 37640 h 1605976"/>
                <a:gd name="connsiteX362" fmla="*/ 8448958 w 8524733"/>
                <a:gd name="connsiteY362" fmla="*/ 37640 h 1605976"/>
                <a:gd name="connsiteX363" fmla="*/ 8474217 w 8524733"/>
                <a:gd name="connsiteY363" fmla="*/ 37640 h 1605976"/>
                <a:gd name="connsiteX364" fmla="*/ 8499475 w 8524733"/>
                <a:gd name="connsiteY364" fmla="*/ 0 h 1605976"/>
                <a:gd name="connsiteX365" fmla="*/ 8524733 w 8524733"/>
                <a:gd name="connsiteY365" fmla="*/ 0 h 160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8524733" h="1605976">
                  <a:moveTo>
                    <a:pt x="0" y="1605977"/>
                  </a:moveTo>
                  <a:lnTo>
                    <a:pt x="25258" y="1179389"/>
                  </a:lnTo>
                  <a:lnTo>
                    <a:pt x="50517" y="1141749"/>
                  </a:lnTo>
                  <a:lnTo>
                    <a:pt x="63146" y="1141749"/>
                  </a:lnTo>
                  <a:lnTo>
                    <a:pt x="88405" y="1129202"/>
                  </a:lnTo>
                  <a:lnTo>
                    <a:pt x="113663" y="1129202"/>
                  </a:lnTo>
                  <a:lnTo>
                    <a:pt x="138922" y="1104109"/>
                  </a:lnTo>
                  <a:lnTo>
                    <a:pt x="164180" y="1104109"/>
                  </a:lnTo>
                  <a:lnTo>
                    <a:pt x="189439" y="1104109"/>
                  </a:lnTo>
                  <a:lnTo>
                    <a:pt x="214697" y="1091562"/>
                  </a:lnTo>
                  <a:lnTo>
                    <a:pt x="227326" y="1091562"/>
                  </a:lnTo>
                  <a:lnTo>
                    <a:pt x="252585" y="1091562"/>
                  </a:lnTo>
                  <a:lnTo>
                    <a:pt x="277843" y="1091562"/>
                  </a:lnTo>
                  <a:lnTo>
                    <a:pt x="303102" y="1079016"/>
                  </a:lnTo>
                  <a:lnTo>
                    <a:pt x="328360" y="1066469"/>
                  </a:lnTo>
                  <a:lnTo>
                    <a:pt x="353619" y="1066469"/>
                  </a:lnTo>
                  <a:lnTo>
                    <a:pt x="378877" y="1053922"/>
                  </a:lnTo>
                  <a:lnTo>
                    <a:pt x="391506" y="1041376"/>
                  </a:lnTo>
                  <a:lnTo>
                    <a:pt x="416765" y="1016282"/>
                  </a:lnTo>
                  <a:lnTo>
                    <a:pt x="442023" y="1016282"/>
                  </a:lnTo>
                  <a:lnTo>
                    <a:pt x="467282" y="1016282"/>
                  </a:lnTo>
                  <a:lnTo>
                    <a:pt x="492540" y="1016282"/>
                  </a:lnTo>
                  <a:lnTo>
                    <a:pt x="517799" y="1003735"/>
                  </a:lnTo>
                  <a:lnTo>
                    <a:pt x="530428" y="1003735"/>
                  </a:lnTo>
                  <a:lnTo>
                    <a:pt x="555686" y="991189"/>
                  </a:lnTo>
                  <a:lnTo>
                    <a:pt x="580945" y="978642"/>
                  </a:lnTo>
                  <a:lnTo>
                    <a:pt x="606203" y="978642"/>
                  </a:lnTo>
                  <a:lnTo>
                    <a:pt x="631462" y="966095"/>
                  </a:lnTo>
                  <a:lnTo>
                    <a:pt x="656720" y="966095"/>
                  </a:lnTo>
                  <a:lnTo>
                    <a:pt x="681979" y="941002"/>
                  </a:lnTo>
                  <a:lnTo>
                    <a:pt x="694608" y="928455"/>
                  </a:lnTo>
                  <a:lnTo>
                    <a:pt x="719866" y="928455"/>
                  </a:lnTo>
                  <a:lnTo>
                    <a:pt x="745125" y="915909"/>
                  </a:lnTo>
                  <a:lnTo>
                    <a:pt x="770383" y="915909"/>
                  </a:lnTo>
                  <a:lnTo>
                    <a:pt x="795642" y="915909"/>
                  </a:lnTo>
                  <a:lnTo>
                    <a:pt x="820900" y="915909"/>
                  </a:lnTo>
                  <a:lnTo>
                    <a:pt x="833530" y="915909"/>
                  </a:lnTo>
                  <a:lnTo>
                    <a:pt x="858788" y="903362"/>
                  </a:lnTo>
                  <a:lnTo>
                    <a:pt x="884046" y="903362"/>
                  </a:lnTo>
                  <a:lnTo>
                    <a:pt x="909305" y="903362"/>
                  </a:lnTo>
                  <a:lnTo>
                    <a:pt x="934563" y="903362"/>
                  </a:lnTo>
                  <a:lnTo>
                    <a:pt x="959822" y="903362"/>
                  </a:lnTo>
                  <a:lnTo>
                    <a:pt x="985080" y="903362"/>
                  </a:lnTo>
                  <a:lnTo>
                    <a:pt x="997710" y="903362"/>
                  </a:lnTo>
                  <a:lnTo>
                    <a:pt x="1022968" y="903362"/>
                  </a:lnTo>
                  <a:lnTo>
                    <a:pt x="1048227" y="890815"/>
                  </a:lnTo>
                  <a:lnTo>
                    <a:pt x="1073485" y="890815"/>
                  </a:lnTo>
                  <a:lnTo>
                    <a:pt x="1098743" y="890815"/>
                  </a:lnTo>
                  <a:lnTo>
                    <a:pt x="1124002" y="890815"/>
                  </a:lnTo>
                  <a:lnTo>
                    <a:pt x="1149260" y="890815"/>
                  </a:lnTo>
                  <a:lnTo>
                    <a:pt x="1161890" y="890815"/>
                  </a:lnTo>
                  <a:lnTo>
                    <a:pt x="1187148" y="890815"/>
                  </a:lnTo>
                  <a:lnTo>
                    <a:pt x="1212407" y="890815"/>
                  </a:lnTo>
                  <a:lnTo>
                    <a:pt x="1237665" y="890815"/>
                  </a:lnTo>
                  <a:lnTo>
                    <a:pt x="1262924" y="890815"/>
                  </a:lnTo>
                  <a:lnTo>
                    <a:pt x="1288182" y="890815"/>
                  </a:lnTo>
                  <a:lnTo>
                    <a:pt x="1300811" y="890815"/>
                  </a:lnTo>
                  <a:lnTo>
                    <a:pt x="1326070" y="890815"/>
                  </a:lnTo>
                  <a:lnTo>
                    <a:pt x="1351328" y="878269"/>
                  </a:lnTo>
                  <a:lnTo>
                    <a:pt x="1376587" y="878269"/>
                  </a:lnTo>
                  <a:lnTo>
                    <a:pt x="1401845" y="865722"/>
                  </a:lnTo>
                  <a:lnTo>
                    <a:pt x="1427103" y="865722"/>
                  </a:lnTo>
                  <a:lnTo>
                    <a:pt x="1452362" y="865722"/>
                  </a:lnTo>
                  <a:lnTo>
                    <a:pt x="1464991" y="865722"/>
                  </a:lnTo>
                  <a:lnTo>
                    <a:pt x="1490250" y="865722"/>
                  </a:lnTo>
                  <a:lnTo>
                    <a:pt x="1515508" y="865722"/>
                  </a:lnTo>
                  <a:lnTo>
                    <a:pt x="1540767" y="865722"/>
                  </a:lnTo>
                  <a:lnTo>
                    <a:pt x="1566025" y="865722"/>
                  </a:lnTo>
                  <a:lnTo>
                    <a:pt x="1591284" y="865722"/>
                  </a:lnTo>
                  <a:lnTo>
                    <a:pt x="1603913" y="865722"/>
                  </a:lnTo>
                  <a:lnTo>
                    <a:pt x="1629171" y="865722"/>
                  </a:lnTo>
                  <a:lnTo>
                    <a:pt x="1654430" y="865722"/>
                  </a:lnTo>
                  <a:lnTo>
                    <a:pt x="1679688" y="865722"/>
                  </a:lnTo>
                  <a:lnTo>
                    <a:pt x="1704947" y="865722"/>
                  </a:lnTo>
                  <a:lnTo>
                    <a:pt x="1730205" y="853175"/>
                  </a:lnTo>
                  <a:lnTo>
                    <a:pt x="1755464" y="853175"/>
                  </a:lnTo>
                  <a:lnTo>
                    <a:pt x="1768093" y="853175"/>
                  </a:lnTo>
                  <a:lnTo>
                    <a:pt x="1793351" y="853175"/>
                  </a:lnTo>
                  <a:lnTo>
                    <a:pt x="1818610" y="853175"/>
                  </a:lnTo>
                  <a:lnTo>
                    <a:pt x="1843868" y="840628"/>
                  </a:lnTo>
                  <a:lnTo>
                    <a:pt x="1869127" y="840628"/>
                  </a:lnTo>
                  <a:lnTo>
                    <a:pt x="1894385" y="828082"/>
                  </a:lnTo>
                  <a:lnTo>
                    <a:pt x="1919644" y="828082"/>
                  </a:lnTo>
                  <a:lnTo>
                    <a:pt x="1932273" y="815535"/>
                  </a:lnTo>
                  <a:lnTo>
                    <a:pt x="1957531" y="815535"/>
                  </a:lnTo>
                  <a:lnTo>
                    <a:pt x="1982790" y="815535"/>
                  </a:lnTo>
                  <a:lnTo>
                    <a:pt x="2008048" y="802988"/>
                  </a:lnTo>
                  <a:lnTo>
                    <a:pt x="2033307" y="802988"/>
                  </a:lnTo>
                  <a:lnTo>
                    <a:pt x="2058565" y="802988"/>
                  </a:lnTo>
                  <a:lnTo>
                    <a:pt x="2071194" y="802988"/>
                  </a:lnTo>
                  <a:lnTo>
                    <a:pt x="2096453" y="802988"/>
                  </a:lnTo>
                  <a:lnTo>
                    <a:pt x="2121711" y="802988"/>
                  </a:lnTo>
                  <a:lnTo>
                    <a:pt x="2146970" y="802988"/>
                  </a:lnTo>
                  <a:lnTo>
                    <a:pt x="2172228" y="802988"/>
                  </a:lnTo>
                  <a:lnTo>
                    <a:pt x="2197487" y="802988"/>
                  </a:lnTo>
                  <a:lnTo>
                    <a:pt x="2222745" y="790442"/>
                  </a:lnTo>
                  <a:lnTo>
                    <a:pt x="2235375" y="790442"/>
                  </a:lnTo>
                  <a:lnTo>
                    <a:pt x="2260633" y="790442"/>
                  </a:lnTo>
                  <a:lnTo>
                    <a:pt x="2285891" y="790442"/>
                  </a:lnTo>
                  <a:lnTo>
                    <a:pt x="2311150" y="790442"/>
                  </a:lnTo>
                  <a:lnTo>
                    <a:pt x="2336408" y="777895"/>
                  </a:lnTo>
                  <a:lnTo>
                    <a:pt x="2361667" y="765348"/>
                  </a:lnTo>
                  <a:lnTo>
                    <a:pt x="2374296" y="765348"/>
                  </a:lnTo>
                  <a:lnTo>
                    <a:pt x="2399555" y="765348"/>
                  </a:lnTo>
                  <a:lnTo>
                    <a:pt x="2424813" y="765348"/>
                  </a:lnTo>
                  <a:lnTo>
                    <a:pt x="2450072" y="765348"/>
                  </a:lnTo>
                  <a:lnTo>
                    <a:pt x="2475330" y="765348"/>
                  </a:lnTo>
                  <a:lnTo>
                    <a:pt x="2500588" y="752802"/>
                  </a:lnTo>
                  <a:lnTo>
                    <a:pt x="2525847" y="715162"/>
                  </a:lnTo>
                  <a:lnTo>
                    <a:pt x="2538476" y="715162"/>
                  </a:lnTo>
                  <a:lnTo>
                    <a:pt x="2563735" y="715162"/>
                  </a:lnTo>
                  <a:lnTo>
                    <a:pt x="2588993" y="715162"/>
                  </a:lnTo>
                  <a:lnTo>
                    <a:pt x="2614252" y="702615"/>
                  </a:lnTo>
                  <a:lnTo>
                    <a:pt x="2639510" y="690068"/>
                  </a:lnTo>
                  <a:lnTo>
                    <a:pt x="2664768" y="690068"/>
                  </a:lnTo>
                  <a:lnTo>
                    <a:pt x="2690027" y="690068"/>
                  </a:lnTo>
                  <a:lnTo>
                    <a:pt x="2702656" y="664975"/>
                  </a:lnTo>
                  <a:lnTo>
                    <a:pt x="2727915" y="652428"/>
                  </a:lnTo>
                  <a:lnTo>
                    <a:pt x="2753173" y="652428"/>
                  </a:lnTo>
                  <a:lnTo>
                    <a:pt x="2778432" y="652428"/>
                  </a:lnTo>
                  <a:lnTo>
                    <a:pt x="2803690" y="639881"/>
                  </a:lnTo>
                  <a:lnTo>
                    <a:pt x="2828949" y="639881"/>
                  </a:lnTo>
                  <a:lnTo>
                    <a:pt x="2841578" y="639881"/>
                  </a:lnTo>
                  <a:lnTo>
                    <a:pt x="2866836" y="639881"/>
                  </a:lnTo>
                  <a:lnTo>
                    <a:pt x="2892095" y="639881"/>
                  </a:lnTo>
                  <a:lnTo>
                    <a:pt x="2917353" y="639881"/>
                  </a:lnTo>
                  <a:lnTo>
                    <a:pt x="2942612" y="639881"/>
                  </a:lnTo>
                  <a:lnTo>
                    <a:pt x="2967870" y="627335"/>
                  </a:lnTo>
                  <a:lnTo>
                    <a:pt x="2993129" y="627335"/>
                  </a:lnTo>
                  <a:lnTo>
                    <a:pt x="3005758" y="627335"/>
                  </a:lnTo>
                  <a:lnTo>
                    <a:pt x="3031016" y="614788"/>
                  </a:lnTo>
                  <a:lnTo>
                    <a:pt x="3056275" y="614788"/>
                  </a:lnTo>
                  <a:lnTo>
                    <a:pt x="3081533" y="614788"/>
                  </a:lnTo>
                  <a:lnTo>
                    <a:pt x="3106792" y="614788"/>
                  </a:lnTo>
                  <a:lnTo>
                    <a:pt x="3132050" y="614788"/>
                  </a:lnTo>
                  <a:lnTo>
                    <a:pt x="3144679" y="614788"/>
                  </a:lnTo>
                  <a:lnTo>
                    <a:pt x="3169938" y="602241"/>
                  </a:lnTo>
                  <a:lnTo>
                    <a:pt x="3195196" y="602241"/>
                  </a:lnTo>
                  <a:lnTo>
                    <a:pt x="3220455" y="577148"/>
                  </a:lnTo>
                  <a:lnTo>
                    <a:pt x="3245713" y="577148"/>
                  </a:lnTo>
                  <a:lnTo>
                    <a:pt x="3270972" y="564601"/>
                  </a:lnTo>
                  <a:lnTo>
                    <a:pt x="3296230" y="564601"/>
                  </a:lnTo>
                  <a:lnTo>
                    <a:pt x="3308859" y="564601"/>
                  </a:lnTo>
                  <a:lnTo>
                    <a:pt x="3334118" y="564601"/>
                  </a:lnTo>
                  <a:lnTo>
                    <a:pt x="3359376" y="564601"/>
                  </a:lnTo>
                  <a:lnTo>
                    <a:pt x="3384635" y="564601"/>
                  </a:lnTo>
                  <a:lnTo>
                    <a:pt x="3409893" y="564601"/>
                  </a:lnTo>
                  <a:lnTo>
                    <a:pt x="3435152" y="564601"/>
                  </a:lnTo>
                  <a:lnTo>
                    <a:pt x="3460410" y="564601"/>
                  </a:lnTo>
                  <a:lnTo>
                    <a:pt x="3473039" y="552055"/>
                  </a:lnTo>
                  <a:lnTo>
                    <a:pt x="3498298" y="552055"/>
                  </a:lnTo>
                  <a:lnTo>
                    <a:pt x="3523556" y="539508"/>
                  </a:lnTo>
                  <a:lnTo>
                    <a:pt x="3548815" y="539508"/>
                  </a:lnTo>
                  <a:lnTo>
                    <a:pt x="3574073" y="539508"/>
                  </a:lnTo>
                  <a:lnTo>
                    <a:pt x="3599332" y="526961"/>
                  </a:lnTo>
                  <a:lnTo>
                    <a:pt x="3611961" y="526961"/>
                  </a:lnTo>
                  <a:lnTo>
                    <a:pt x="3637220" y="514414"/>
                  </a:lnTo>
                  <a:lnTo>
                    <a:pt x="3662478" y="514414"/>
                  </a:lnTo>
                  <a:lnTo>
                    <a:pt x="3687736" y="514414"/>
                  </a:lnTo>
                  <a:lnTo>
                    <a:pt x="3712995" y="514414"/>
                  </a:lnTo>
                  <a:lnTo>
                    <a:pt x="3738253" y="514414"/>
                  </a:lnTo>
                  <a:lnTo>
                    <a:pt x="3763512" y="514414"/>
                  </a:lnTo>
                  <a:lnTo>
                    <a:pt x="3776141" y="514414"/>
                  </a:lnTo>
                  <a:lnTo>
                    <a:pt x="3801400" y="514414"/>
                  </a:lnTo>
                  <a:lnTo>
                    <a:pt x="3826658" y="514414"/>
                  </a:lnTo>
                  <a:lnTo>
                    <a:pt x="3851917" y="514414"/>
                  </a:lnTo>
                  <a:lnTo>
                    <a:pt x="3877175" y="514414"/>
                  </a:lnTo>
                  <a:lnTo>
                    <a:pt x="3902433" y="514414"/>
                  </a:lnTo>
                  <a:lnTo>
                    <a:pt x="3915063" y="514414"/>
                  </a:lnTo>
                  <a:lnTo>
                    <a:pt x="3940321" y="514414"/>
                  </a:lnTo>
                  <a:lnTo>
                    <a:pt x="3965580" y="514414"/>
                  </a:lnTo>
                  <a:lnTo>
                    <a:pt x="3990838" y="501868"/>
                  </a:lnTo>
                  <a:lnTo>
                    <a:pt x="4016097" y="489321"/>
                  </a:lnTo>
                  <a:lnTo>
                    <a:pt x="4041355" y="476774"/>
                  </a:lnTo>
                  <a:lnTo>
                    <a:pt x="4066613" y="476774"/>
                  </a:lnTo>
                  <a:lnTo>
                    <a:pt x="4079243" y="464228"/>
                  </a:lnTo>
                  <a:lnTo>
                    <a:pt x="4104501" y="451681"/>
                  </a:lnTo>
                  <a:lnTo>
                    <a:pt x="4129760" y="451681"/>
                  </a:lnTo>
                  <a:lnTo>
                    <a:pt x="4155018" y="451681"/>
                  </a:lnTo>
                  <a:lnTo>
                    <a:pt x="4180277" y="451681"/>
                  </a:lnTo>
                  <a:lnTo>
                    <a:pt x="4205535" y="439134"/>
                  </a:lnTo>
                  <a:lnTo>
                    <a:pt x="4230794" y="439134"/>
                  </a:lnTo>
                  <a:lnTo>
                    <a:pt x="4243423" y="439134"/>
                  </a:lnTo>
                  <a:lnTo>
                    <a:pt x="4268681" y="439134"/>
                  </a:lnTo>
                  <a:lnTo>
                    <a:pt x="4293940" y="439134"/>
                  </a:lnTo>
                  <a:lnTo>
                    <a:pt x="4319198" y="439134"/>
                  </a:lnTo>
                  <a:lnTo>
                    <a:pt x="4344457" y="439134"/>
                  </a:lnTo>
                  <a:lnTo>
                    <a:pt x="4369715" y="439134"/>
                  </a:lnTo>
                  <a:lnTo>
                    <a:pt x="4382344" y="426588"/>
                  </a:lnTo>
                  <a:lnTo>
                    <a:pt x="4407603" y="426588"/>
                  </a:lnTo>
                  <a:lnTo>
                    <a:pt x="4432861" y="414041"/>
                  </a:lnTo>
                  <a:lnTo>
                    <a:pt x="4458120" y="388948"/>
                  </a:lnTo>
                  <a:lnTo>
                    <a:pt x="4483378" y="388948"/>
                  </a:lnTo>
                  <a:lnTo>
                    <a:pt x="4508637" y="376401"/>
                  </a:lnTo>
                  <a:lnTo>
                    <a:pt x="4533895" y="376401"/>
                  </a:lnTo>
                  <a:lnTo>
                    <a:pt x="4546525" y="376401"/>
                  </a:lnTo>
                  <a:lnTo>
                    <a:pt x="4571783" y="376401"/>
                  </a:lnTo>
                  <a:lnTo>
                    <a:pt x="4597041" y="376401"/>
                  </a:lnTo>
                  <a:lnTo>
                    <a:pt x="4622300" y="376401"/>
                  </a:lnTo>
                  <a:lnTo>
                    <a:pt x="4647558" y="376401"/>
                  </a:lnTo>
                  <a:lnTo>
                    <a:pt x="4672817" y="363854"/>
                  </a:lnTo>
                  <a:lnTo>
                    <a:pt x="4685446" y="363854"/>
                  </a:lnTo>
                  <a:lnTo>
                    <a:pt x="4710705" y="363854"/>
                  </a:lnTo>
                  <a:lnTo>
                    <a:pt x="4735963" y="351307"/>
                  </a:lnTo>
                  <a:lnTo>
                    <a:pt x="4761222" y="351307"/>
                  </a:lnTo>
                  <a:lnTo>
                    <a:pt x="4786480" y="351307"/>
                  </a:lnTo>
                  <a:lnTo>
                    <a:pt x="4811738" y="351307"/>
                  </a:lnTo>
                  <a:lnTo>
                    <a:pt x="4836997" y="351307"/>
                  </a:lnTo>
                  <a:lnTo>
                    <a:pt x="4849626" y="351307"/>
                  </a:lnTo>
                  <a:lnTo>
                    <a:pt x="4874885" y="338761"/>
                  </a:lnTo>
                  <a:lnTo>
                    <a:pt x="4900143" y="338761"/>
                  </a:lnTo>
                  <a:lnTo>
                    <a:pt x="4925402" y="338761"/>
                  </a:lnTo>
                  <a:lnTo>
                    <a:pt x="4950660" y="338761"/>
                  </a:lnTo>
                  <a:lnTo>
                    <a:pt x="4975918" y="338761"/>
                  </a:lnTo>
                  <a:lnTo>
                    <a:pt x="5001177" y="338761"/>
                  </a:lnTo>
                  <a:lnTo>
                    <a:pt x="5013806" y="338761"/>
                  </a:lnTo>
                  <a:lnTo>
                    <a:pt x="5039065" y="338761"/>
                  </a:lnTo>
                  <a:lnTo>
                    <a:pt x="5064323" y="338761"/>
                  </a:lnTo>
                  <a:lnTo>
                    <a:pt x="5089582" y="338761"/>
                  </a:lnTo>
                  <a:lnTo>
                    <a:pt x="5114840" y="338761"/>
                  </a:lnTo>
                  <a:lnTo>
                    <a:pt x="5140099" y="338761"/>
                  </a:lnTo>
                  <a:lnTo>
                    <a:pt x="5152728" y="338761"/>
                  </a:lnTo>
                  <a:lnTo>
                    <a:pt x="5177986" y="338761"/>
                  </a:lnTo>
                  <a:lnTo>
                    <a:pt x="5203245" y="338761"/>
                  </a:lnTo>
                  <a:lnTo>
                    <a:pt x="5228503" y="326214"/>
                  </a:lnTo>
                  <a:lnTo>
                    <a:pt x="5253762" y="313667"/>
                  </a:lnTo>
                  <a:lnTo>
                    <a:pt x="5279020" y="313667"/>
                  </a:lnTo>
                  <a:lnTo>
                    <a:pt x="5304279" y="313667"/>
                  </a:lnTo>
                  <a:lnTo>
                    <a:pt x="5316908" y="313667"/>
                  </a:lnTo>
                  <a:lnTo>
                    <a:pt x="5342166" y="301121"/>
                  </a:lnTo>
                  <a:lnTo>
                    <a:pt x="5367425" y="301121"/>
                  </a:lnTo>
                  <a:lnTo>
                    <a:pt x="5392683" y="288574"/>
                  </a:lnTo>
                  <a:lnTo>
                    <a:pt x="5417942" y="288574"/>
                  </a:lnTo>
                  <a:lnTo>
                    <a:pt x="5443200" y="288574"/>
                  </a:lnTo>
                  <a:lnTo>
                    <a:pt x="5455829" y="288574"/>
                  </a:lnTo>
                  <a:lnTo>
                    <a:pt x="5481088" y="288574"/>
                  </a:lnTo>
                  <a:lnTo>
                    <a:pt x="5506346" y="288574"/>
                  </a:lnTo>
                  <a:lnTo>
                    <a:pt x="5531605" y="288574"/>
                  </a:lnTo>
                  <a:lnTo>
                    <a:pt x="5556863" y="288574"/>
                  </a:lnTo>
                  <a:lnTo>
                    <a:pt x="5582122" y="288574"/>
                  </a:lnTo>
                  <a:lnTo>
                    <a:pt x="5607380" y="288574"/>
                  </a:lnTo>
                  <a:lnTo>
                    <a:pt x="5620009" y="288574"/>
                  </a:lnTo>
                  <a:lnTo>
                    <a:pt x="5645268" y="288574"/>
                  </a:lnTo>
                  <a:lnTo>
                    <a:pt x="5670526" y="288574"/>
                  </a:lnTo>
                  <a:lnTo>
                    <a:pt x="5695785" y="288574"/>
                  </a:lnTo>
                  <a:lnTo>
                    <a:pt x="5721043" y="288574"/>
                  </a:lnTo>
                  <a:lnTo>
                    <a:pt x="5746302" y="288574"/>
                  </a:lnTo>
                  <a:lnTo>
                    <a:pt x="5771560" y="276027"/>
                  </a:lnTo>
                  <a:lnTo>
                    <a:pt x="5784189" y="276027"/>
                  </a:lnTo>
                  <a:lnTo>
                    <a:pt x="5809448" y="276027"/>
                  </a:lnTo>
                  <a:lnTo>
                    <a:pt x="5834706" y="276027"/>
                  </a:lnTo>
                  <a:lnTo>
                    <a:pt x="5859965" y="276027"/>
                  </a:lnTo>
                  <a:lnTo>
                    <a:pt x="5885223" y="276027"/>
                  </a:lnTo>
                  <a:lnTo>
                    <a:pt x="5910482" y="276027"/>
                  </a:lnTo>
                  <a:lnTo>
                    <a:pt x="5923111" y="263481"/>
                  </a:lnTo>
                  <a:lnTo>
                    <a:pt x="5948370" y="263481"/>
                  </a:lnTo>
                  <a:lnTo>
                    <a:pt x="5973628" y="263481"/>
                  </a:lnTo>
                  <a:lnTo>
                    <a:pt x="5998886" y="263481"/>
                  </a:lnTo>
                  <a:lnTo>
                    <a:pt x="6024145" y="263481"/>
                  </a:lnTo>
                  <a:lnTo>
                    <a:pt x="6049403" y="250934"/>
                  </a:lnTo>
                  <a:lnTo>
                    <a:pt x="6074662" y="250934"/>
                  </a:lnTo>
                  <a:lnTo>
                    <a:pt x="6087291" y="250934"/>
                  </a:lnTo>
                  <a:lnTo>
                    <a:pt x="6112550" y="250934"/>
                  </a:lnTo>
                  <a:lnTo>
                    <a:pt x="6137808" y="250934"/>
                  </a:lnTo>
                  <a:lnTo>
                    <a:pt x="6163067" y="250934"/>
                  </a:lnTo>
                  <a:lnTo>
                    <a:pt x="6188325" y="238387"/>
                  </a:lnTo>
                  <a:lnTo>
                    <a:pt x="6213583" y="238387"/>
                  </a:lnTo>
                  <a:lnTo>
                    <a:pt x="6226213" y="238387"/>
                  </a:lnTo>
                  <a:lnTo>
                    <a:pt x="6251471" y="238387"/>
                  </a:lnTo>
                  <a:lnTo>
                    <a:pt x="6276730" y="225840"/>
                  </a:lnTo>
                  <a:lnTo>
                    <a:pt x="6301988" y="225840"/>
                  </a:lnTo>
                  <a:lnTo>
                    <a:pt x="6327247" y="225840"/>
                  </a:lnTo>
                  <a:lnTo>
                    <a:pt x="6352505" y="225840"/>
                  </a:lnTo>
                  <a:lnTo>
                    <a:pt x="6377764" y="225840"/>
                  </a:lnTo>
                  <a:lnTo>
                    <a:pt x="6390393" y="225840"/>
                  </a:lnTo>
                  <a:lnTo>
                    <a:pt x="6415652" y="225840"/>
                  </a:lnTo>
                  <a:lnTo>
                    <a:pt x="6440910" y="225840"/>
                  </a:lnTo>
                  <a:lnTo>
                    <a:pt x="6466169" y="225840"/>
                  </a:lnTo>
                  <a:lnTo>
                    <a:pt x="6491427" y="225840"/>
                  </a:lnTo>
                  <a:lnTo>
                    <a:pt x="6516685" y="225840"/>
                  </a:lnTo>
                  <a:lnTo>
                    <a:pt x="6541944" y="225840"/>
                  </a:lnTo>
                  <a:lnTo>
                    <a:pt x="6554573" y="225840"/>
                  </a:lnTo>
                  <a:lnTo>
                    <a:pt x="6579832" y="213294"/>
                  </a:lnTo>
                  <a:lnTo>
                    <a:pt x="6605090" y="213294"/>
                  </a:lnTo>
                  <a:lnTo>
                    <a:pt x="6630349" y="200747"/>
                  </a:lnTo>
                  <a:lnTo>
                    <a:pt x="6655607" y="200747"/>
                  </a:lnTo>
                  <a:lnTo>
                    <a:pt x="6680866" y="200747"/>
                  </a:lnTo>
                  <a:lnTo>
                    <a:pt x="6693495" y="200747"/>
                  </a:lnTo>
                  <a:lnTo>
                    <a:pt x="6718753" y="200747"/>
                  </a:lnTo>
                  <a:lnTo>
                    <a:pt x="6744012" y="200747"/>
                  </a:lnTo>
                  <a:lnTo>
                    <a:pt x="6769270" y="200747"/>
                  </a:lnTo>
                  <a:lnTo>
                    <a:pt x="6794529" y="200747"/>
                  </a:lnTo>
                  <a:lnTo>
                    <a:pt x="6819787" y="200747"/>
                  </a:lnTo>
                  <a:lnTo>
                    <a:pt x="6845046" y="200747"/>
                  </a:lnTo>
                  <a:lnTo>
                    <a:pt x="6857675" y="200747"/>
                  </a:lnTo>
                  <a:lnTo>
                    <a:pt x="6882933" y="200747"/>
                  </a:lnTo>
                  <a:lnTo>
                    <a:pt x="6908192" y="200747"/>
                  </a:lnTo>
                  <a:lnTo>
                    <a:pt x="6933450" y="200747"/>
                  </a:lnTo>
                  <a:lnTo>
                    <a:pt x="6958709" y="200747"/>
                  </a:lnTo>
                  <a:lnTo>
                    <a:pt x="6983967" y="200747"/>
                  </a:lnTo>
                  <a:lnTo>
                    <a:pt x="6996596" y="188200"/>
                  </a:lnTo>
                  <a:lnTo>
                    <a:pt x="7021855" y="188200"/>
                  </a:lnTo>
                  <a:lnTo>
                    <a:pt x="7047113" y="188200"/>
                  </a:lnTo>
                  <a:lnTo>
                    <a:pt x="7072372" y="188200"/>
                  </a:lnTo>
                  <a:lnTo>
                    <a:pt x="7097630" y="188200"/>
                  </a:lnTo>
                  <a:lnTo>
                    <a:pt x="7122889" y="188200"/>
                  </a:lnTo>
                  <a:lnTo>
                    <a:pt x="7148147" y="188200"/>
                  </a:lnTo>
                  <a:lnTo>
                    <a:pt x="7160776" y="188200"/>
                  </a:lnTo>
                  <a:lnTo>
                    <a:pt x="7186035" y="188200"/>
                  </a:lnTo>
                  <a:lnTo>
                    <a:pt x="7211293" y="175654"/>
                  </a:lnTo>
                  <a:lnTo>
                    <a:pt x="7236552" y="175654"/>
                  </a:lnTo>
                  <a:lnTo>
                    <a:pt x="7261810" y="175654"/>
                  </a:lnTo>
                  <a:lnTo>
                    <a:pt x="7287069" y="175654"/>
                  </a:lnTo>
                  <a:lnTo>
                    <a:pt x="7312327" y="175654"/>
                  </a:lnTo>
                  <a:lnTo>
                    <a:pt x="7324956" y="175654"/>
                  </a:lnTo>
                  <a:lnTo>
                    <a:pt x="7350215" y="175654"/>
                  </a:lnTo>
                  <a:lnTo>
                    <a:pt x="7375473" y="175654"/>
                  </a:lnTo>
                  <a:lnTo>
                    <a:pt x="7400732" y="175654"/>
                  </a:lnTo>
                  <a:lnTo>
                    <a:pt x="7425990" y="163107"/>
                  </a:lnTo>
                  <a:lnTo>
                    <a:pt x="7451249" y="163107"/>
                  </a:lnTo>
                  <a:lnTo>
                    <a:pt x="7463878" y="163107"/>
                  </a:lnTo>
                  <a:lnTo>
                    <a:pt x="7489136" y="163107"/>
                  </a:lnTo>
                  <a:lnTo>
                    <a:pt x="7514395" y="163107"/>
                  </a:lnTo>
                  <a:lnTo>
                    <a:pt x="7539653" y="163107"/>
                  </a:lnTo>
                  <a:lnTo>
                    <a:pt x="7564912" y="150560"/>
                  </a:lnTo>
                  <a:lnTo>
                    <a:pt x="7590170" y="138014"/>
                  </a:lnTo>
                  <a:lnTo>
                    <a:pt x="7615429" y="138014"/>
                  </a:lnTo>
                  <a:lnTo>
                    <a:pt x="7628058" y="138014"/>
                  </a:lnTo>
                  <a:lnTo>
                    <a:pt x="7653317" y="138014"/>
                  </a:lnTo>
                  <a:lnTo>
                    <a:pt x="7678575" y="138014"/>
                  </a:lnTo>
                  <a:lnTo>
                    <a:pt x="7703833" y="138014"/>
                  </a:lnTo>
                  <a:lnTo>
                    <a:pt x="7729092" y="138014"/>
                  </a:lnTo>
                  <a:lnTo>
                    <a:pt x="7754350" y="138014"/>
                  </a:lnTo>
                  <a:lnTo>
                    <a:pt x="7766980" y="125467"/>
                  </a:lnTo>
                  <a:lnTo>
                    <a:pt x="7792238" y="125467"/>
                  </a:lnTo>
                  <a:lnTo>
                    <a:pt x="7817497" y="125467"/>
                  </a:lnTo>
                  <a:lnTo>
                    <a:pt x="7842755" y="125467"/>
                  </a:lnTo>
                  <a:lnTo>
                    <a:pt x="7868014" y="125467"/>
                  </a:lnTo>
                  <a:lnTo>
                    <a:pt x="7893272" y="112920"/>
                  </a:lnTo>
                  <a:lnTo>
                    <a:pt x="7918530" y="112920"/>
                  </a:lnTo>
                  <a:lnTo>
                    <a:pt x="7931160" y="112920"/>
                  </a:lnTo>
                  <a:lnTo>
                    <a:pt x="7956418" y="112920"/>
                  </a:lnTo>
                  <a:lnTo>
                    <a:pt x="7981677" y="112920"/>
                  </a:lnTo>
                  <a:lnTo>
                    <a:pt x="8006935" y="100374"/>
                  </a:lnTo>
                  <a:lnTo>
                    <a:pt x="8032194" y="100374"/>
                  </a:lnTo>
                  <a:lnTo>
                    <a:pt x="8057452" y="100374"/>
                  </a:lnTo>
                  <a:lnTo>
                    <a:pt x="8082711" y="75280"/>
                  </a:lnTo>
                  <a:lnTo>
                    <a:pt x="8095340" y="75280"/>
                  </a:lnTo>
                  <a:lnTo>
                    <a:pt x="8120598" y="75280"/>
                  </a:lnTo>
                  <a:lnTo>
                    <a:pt x="8145857" y="75280"/>
                  </a:lnTo>
                  <a:lnTo>
                    <a:pt x="8171115" y="75280"/>
                  </a:lnTo>
                  <a:lnTo>
                    <a:pt x="8196374" y="75280"/>
                  </a:lnTo>
                  <a:lnTo>
                    <a:pt x="8221632" y="75280"/>
                  </a:lnTo>
                  <a:lnTo>
                    <a:pt x="8234261" y="75280"/>
                  </a:lnTo>
                  <a:lnTo>
                    <a:pt x="8259520" y="75280"/>
                  </a:lnTo>
                  <a:lnTo>
                    <a:pt x="8284778" y="75280"/>
                  </a:lnTo>
                  <a:lnTo>
                    <a:pt x="8310037" y="50187"/>
                  </a:lnTo>
                  <a:lnTo>
                    <a:pt x="8335295" y="50187"/>
                  </a:lnTo>
                  <a:lnTo>
                    <a:pt x="8360554" y="50187"/>
                  </a:lnTo>
                  <a:lnTo>
                    <a:pt x="8385812" y="50187"/>
                  </a:lnTo>
                  <a:lnTo>
                    <a:pt x="8398441" y="37640"/>
                  </a:lnTo>
                  <a:lnTo>
                    <a:pt x="8423700" y="37640"/>
                  </a:lnTo>
                  <a:lnTo>
                    <a:pt x="8448958" y="37640"/>
                  </a:lnTo>
                  <a:lnTo>
                    <a:pt x="8474217" y="37640"/>
                  </a:lnTo>
                  <a:lnTo>
                    <a:pt x="8499475" y="0"/>
                  </a:lnTo>
                  <a:lnTo>
                    <a:pt x="8524733" y="0"/>
                  </a:lnTo>
                </a:path>
              </a:pathLst>
            </a:custGeom>
            <a:noFill/>
            <a:ln w="28575" cap="rnd">
              <a:solidFill>
                <a:srgbClr val="C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endParaRPr>
            </a:p>
          </p:txBody>
        </p:sp>
      </p:grpSp>
      <p:sp>
        <p:nvSpPr>
          <p:cNvPr id="88" name="object 29">
            <a:extLst>
              <a:ext uri="{FF2B5EF4-FFF2-40B4-BE49-F238E27FC236}">
                <a16:creationId xmlns:a16="http://schemas.microsoft.com/office/drawing/2014/main" id="{1AB74293-7EB3-E040-9D35-2B5AB556F123}"/>
              </a:ext>
            </a:extLst>
          </p:cNvPr>
          <p:cNvSpPr txBox="1"/>
          <p:nvPr/>
        </p:nvSpPr>
        <p:spPr>
          <a:xfrm>
            <a:off x="1163319" y="1509933"/>
            <a:ext cx="243656" cy="2752869"/>
          </a:xfrm>
          <a:prstGeom prst="rect">
            <a:avLst/>
          </a:prstGeom>
        </p:spPr>
        <p:txBody>
          <a:bodyPr vert="vert270" wrap="none" lIns="0" tIns="0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ts val="19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Target Lesion Failure 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1525743245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1D96E8-F6A3-4FBF-9CB3-D4C3E81B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Powered Secondary Effectiveness Endpoint: </a:t>
            </a:r>
            <a:br>
              <a:rPr lang="en-US" dirty="0"/>
            </a:br>
            <a:r>
              <a:rPr lang="en-US" dirty="0"/>
              <a:t>TLF at 1 Year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5A97A-98AB-44D2-982A-0E26DD3AAE61}"/>
              </a:ext>
            </a:extLst>
          </p:cNvPr>
          <p:cNvSpPr txBox="1"/>
          <p:nvPr/>
        </p:nvSpPr>
        <p:spPr>
          <a:xfrm rot="16200000">
            <a:off x="-128529" y="3725836"/>
            <a:ext cx="276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chemeClr val="bg2"/>
                </a:solidFill>
                <a:latin typeface="+mn-lt"/>
              </a:rPr>
              <a:t>1-Year Event Rates (%)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B527B5-F2EA-4FF0-94ED-386C7A4124DB}"/>
              </a:ext>
            </a:extLst>
          </p:cNvPr>
          <p:cNvGrpSpPr/>
          <p:nvPr/>
        </p:nvGrpSpPr>
        <p:grpSpPr>
          <a:xfrm>
            <a:off x="8572570" y="1267653"/>
            <a:ext cx="2984078" cy="664141"/>
            <a:chOff x="8966102" y="1883192"/>
            <a:chExt cx="2984078" cy="66414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DA6428-7FFA-4C27-9403-46344D90273D}"/>
                </a:ext>
              </a:extLst>
            </p:cNvPr>
            <p:cNvSpPr txBox="1"/>
            <p:nvPr/>
          </p:nvSpPr>
          <p:spPr>
            <a:xfrm>
              <a:off x="9054104" y="2208779"/>
              <a:ext cx="2768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BioFreedom DCS (n=969)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AABAA7-89AF-4518-B8CC-86CD5AE544F7}"/>
                </a:ext>
              </a:extLst>
            </p:cNvPr>
            <p:cNvSpPr txBox="1"/>
            <p:nvPr/>
          </p:nvSpPr>
          <p:spPr>
            <a:xfrm>
              <a:off x="9054103" y="1883192"/>
              <a:ext cx="2896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Resolute Onyx ZES (n=988)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FCDF86-E7F8-4FA8-B2C2-2EF3DA63CDDD}"/>
                </a:ext>
              </a:extLst>
            </p:cNvPr>
            <p:cNvSpPr/>
            <p:nvPr/>
          </p:nvSpPr>
          <p:spPr>
            <a:xfrm>
              <a:off x="8966102" y="1993951"/>
              <a:ext cx="91440" cy="914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2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70D508-BE1F-4855-B637-B83E3A2653DB}"/>
                </a:ext>
              </a:extLst>
            </p:cNvPr>
            <p:cNvSpPr/>
            <p:nvPr/>
          </p:nvSpPr>
          <p:spPr>
            <a:xfrm>
              <a:off x="8966102" y="2327905"/>
              <a:ext cx="91440" cy="914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25" name="Content Placeholder 7">
            <a:extLst>
              <a:ext uri="{FF2B5EF4-FFF2-40B4-BE49-F238E27FC236}">
                <a16:creationId xmlns:a16="http://schemas.microsoft.com/office/drawing/2014/main" id="{EBA44871-5615-4F07-9765-730612E8D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222413"/>
              </p:ext>
            </p:extLst>
          </p:nvPr>
        </p:nvGraphicFramePr>
        <p:xfrm>
          <a:off x="1561571" y="2220770"/>
          <a:ext cx="9563836" cy="370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D527F73-F0D7-42D1-B6E5-81DAEE3F98E3}"/>
              </a:ext>
            </a:extLst>
          </p:cNvPr>
          <p:cNvSpPr txBox="1"/>
          <p:nvPr/>
        </p:nvSpPr>
        <p:spPr>
          <a:xfrm>
            <a:off x="2142317" y="2063286"/>
            <a:ext cx="199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2"/>
                </a:solidFill>
              </a:rPr>
              <a:t>P</a:t>
            </a:r>
            <a:r>
              <a:rPr lang="en-US" b="1" dirty="0">
                <a:solidFill>
                  <a:schemeClr val="bg2"/>
                </a:solidFill>
              </a:rPr>
              <a:t> = 0.95</a:t>
            </a:r>
          </a:p>
          <a:p>
            <a:pPr algn="ctr"/>
            <a:r>
              <a:rPr lang="en-US" b="1" i="1" dirty="0">
                <a:solidFill>
                  <a:schemeClr val="bg2"/>
                </a:solidFill>
              </a:rPr>
              <a:t>P</a:t>
            </a:r>
            <a:r>
              <a:rPr lang="en-US" b="1" baseline="-25000" dirty="0">
                <a:solidFill>
                  <a:schemeClr val="bg2"/>
                </a:solidFill>
              </a:rPr>
              <a:t>NI</a:t>
            </a:r>
            <a:r>
              <a:rPr lang="en-US" b="1" dirty="0">
                <a:solidFill>
                  <a:schemeClr val="bg2"/>
                </a:solidFill>
              </a:rPr>
              <a:t> = 0.007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E152B0-46B7-491F-A7A8-818D97511D42}"/>
              </a:ext>
            </a:extLst>
          </p:cNvPr>
          <p:cNvSpPr txBox="1"/>
          <p:nvPr/>
        </p:nvSpPr>
        <p:spPr>
          <a:xfrm>
            <a:off x="9235495" y="2092782"/>
            <a:ext cx="1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2"/>
                </a:solidFill>
              </a:rPr>
              <a:t>P </a:t>
            </a:r>
            <a:r>
              <a:rPr lang="en-US" b="1" dirty="0">
                <a:solidFill>
                  <a:schemeClr val="bg2"/>
                </a:solidFill>
              </a:rPr>
              <a:t>= 0.17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428113-32A3-45EE-BCBE-196B2A181FC2}"/>
              </a:ext>
            </a:extLst>
          </p:cNvPr>
          <p:cNvSpPr txBox="1"/>
          <p:nvPr/>
        </p:nvSpPr>
        <p:spPr>
          <a:xfrm>
            <a:off x="4743710" y="2092782"/>
            <a:ext cx="1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2"/>
                </a:solidFill>
              </a:rPr>
              <a:t>P</a:t>
            </a:r>
            <a:r>
              <a:rPr lang="en-US" b="1" dirty="0">
                <a:solidFill>
                  <a:schemeClr val="bg2"/>
                </a:solidFill>
              </a:rPr>
              <a:t> = 0.43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F61710-B3AC-43B4-862D-60B386C083BC}"/>
              </a:ext>
            </a:extLst>
          </p:cNvPr>
          <p:cNvSpPr txBox="1"/>
          <p:nvPr/>
        </p:nvSpPr>
        <p:spPr>
          <a:xfrm>
            <a:off x="6993340" y="2092782"/>
            <a:ext cx="1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2"/>
                </a:solidFill>
              </a:rPr>
              <a:t>P </a:t>
            </a:r>
            <a:r>
              <a:rPr lang="en-US" b="1" dirty="0">
                <a:solidFill>
                  <a:schemeClr val="bg2"/>
                </a:solidFill>
              </a:rPr>
              <a:t>= 0.43</a:t>
            </a:r>
          </a:p>
        </p:txBody>
      </p:sp>
    </p:spTree>
    <p:extLst>
      <p:ext uri="{BB962C8B-B14F-4D97-AF65-F5344CB8AC3E}">
        <p14:creationId xmlns:p14="http://schemas.microsoft.com/office/powerpoint/2010/main" val="371449014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object 5">
            <a:extLst>
              <a:ext uri="{FF2B5EF4-FFF2-40B4-BE49-F238E27FC236}">
                <a16:creationId xmlns:a16="http://schemas.microsoft.com/office/drawing/2014/main" id="{843413F4-7659-7945-AC7B-AEC37A4D5310}"/>
              </a:ext>
            </a:extLst>
          </p:cNvPr>
          <p:cNvSpPr/>
          <p:nvPr/>
        </p:nvSpPr>
        <p:spPr>
          <a:xfrm>
            <a:off x="6680957" y="1228117"/>
            <a:ext cx="0" cy="1828800"/>
          </a:xfrm>
          <a:custGeom>
            <a:avLst/>
            <a:gdLst/>
            <a:ahLst/>
            <a:cxnLst/>
            <a:rect l="l" t="t" r="r" b="b"/>
            <a:pathLst>
              <a:path h="3345179">
                <a:moveTo>
                  <a:pt x="0" y="3344975"/>
                </a:moveTo>
                <a:lnTo>
                  <a:pt x="1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9" name="object 19">
            <a:extLst>
              <a:ext uri="{FF2B5EF4-FFF2-40B4-BE49-F238E27FC236}">
                <a16:creationId xmlns:a16="http://schemas.microsoft.com/office/drawing/2014/main" id="{3B0928AA-2691-EE49-9D2E-ED180E11E8D0}"/>
              </a:ext>
            </a:extLst>
          </p:cNvPr>
          <p:cNvSpPr txBox="1"/>
          <p:nvPr/>
        </p:nvSpPr>
        <p:spPr>
          <a:xfrm>
            <a:off x="6410846" y="2963531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0" name="object 7">
            <a:extLst>
              <a:ext uri="{FF2B5EF4-FFF2-40B4-BE49-F238E27FC236}">
                <a16:creationId xmlns:a16="http://schemas.microsoft.com/office/drawing/2014/main" id="{7350D712-C0BC-F941-8139-B48C60B2B348}"/>
              </a:ext>
            </a:extLst>
          </p:cNvPr>
          <p:cNvSpPr/>
          <p:nvPr/>
        </p:nvSpPr>
        <p:spPr>
          <a:xfrm>
            <a:off x="6655344" y="2149202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2" name="object 20">
            <a:extLst>
              <a:ext uri="{FF2B5EF4-FFF2-40B4-BE49-F238E27FC236}">
                <a16:creationId xmlns:a16="http://schemas.microsoft.com/office/drawing/2014/main" id="{2EE05AA0-94D9-0845-B36C-A52E3DCDBEAF}"/>
              </a:ext>
            </a:extLst>
          </p:cNvPr>
          <p:cNvSpPr txBox="1"/>
          <p:nvPr/>
        </p:nvSpPr>
        <p:spPr>
          <a:xfrm>
            <a:off x="6350251" y="2060985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303" name="object 22">
            <a:extLst>
              <a:ext uri="{FF2B5EF4-FFF2-40B4-BE49-F238E27FC236}">
                <a16:creationId xmlns:a16="http://schemas.microsoft.com/office/drawing/2014/main" id="{A51F42F0-FAE6-9B40-B812-B7DF9434B7D4}"/>
              </a:ext>
            </a:extLst>
          </p:cNvPr>
          <p:cNvSpPr txBox="1"/>
          <p:nvPr/>
        </p:nvSpPr>
        <p:spPr>
          <a:xfrm>
            <a:off x="6350251" y="1158439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304" name="object 29">
            <a:extLst>
              <a:ext uri="{FF2B5EF4-FFF2-40B4-BE49-F238E27FC236}">
                <a16:creationId xmlns:a16="http://schemas.microsoft.com/office/drawing/2014/main" id="{C5266A1A-440F-054D-8E3F-D186C14D1ED6}"/>
              </a:ext>
            </a:extLst>
          </p:cNvPr>
          <p:cNvSpPr txBox="1"/>
          <p:nvPr/>
        </p:nvSpPr>
        <p:spPr>
          <a:xfrm>
            <a:off x="6076022" y="1387708"/>
            <a:ext cx="211917" cy="1561325"/>
          </a:xfrm>
          <a:prstGeom prst="rect">
            <a:avLst/>
          </a:prstGeom>
        </p:spPr>
        <p:txBody>
          <a:bodyPr vert="vert270" wrap="non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 Incidence (%)</a:t>
            </a: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E149B4D8-5F3E-FA48-B3E1-8B9A5F18EB34}"/>
              </a:ext>
            </a:extLst>
          </p:cNvPr>
          <p:cNvGrpSpPr/>
          <p:nvPr/>
        </p:nvGrpSpPr>
        <p:grpSpPr>
          <a:xfrm>
            <a:off x="6657094" y="5675431"/>
            <a:ext cx="3586237" cy="442743"/>
            <a:chOff x="6657094" y="5675431"/>
            <a:chExt cx="3586237" cy="442743"/>
          </a:xfrm>
        </p:grpSpPr>
        <p:sp>
          <p:nvSpPr>
            <p:cNvPr id="326" name="object 3">
              <a:extLst>
                <a:ext uri="{FF2B5EF4-FFF2-40B4-BE49-F238E27FC236}">
                  <a16:creationId xmlns:a16="http://schemas.microsoft.com/office/drawing/2014/main" id="{7893FD7D-6A7F-3F45-B450-B30438D3D217}"/>
                </a:ext>
              </a:extLst>
            </p:cNvPr>
            <p:cNvSpPr txBox="1"/>
            <p:nvPr/>
          </p:nvSpPr>
          <p:spPr>
            <a:xfrm>
              <a:off x="6951503" y="574204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7" name="object 4">
              <a:extLst>
                <a:ext uri="{FF2B5EF4-FFF2-40B4-BE49-F238E27FC236}">
                  <a16:creationId xmlns:a16="http://schemas.microsoft.com/office/drawing/2014/main" id="{18842F23-74FD-3C45-BB91-3A29D78AF964}"/>
                </a:ext>
              </a:extLst>
            </p:cNvPr>
            <p:cNvSpPr/>
            <p:nvPr/>
          </p:nvSpPr>
          <p:spPr>
            <a:xfrm>
              <a:off x="6968053" y="5675431"/>
              <a:ext cx="0" cy="33428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1" y="54864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8" name="object 10">
              <a:extLst>
                <a:ext uri="{FF2B5EF4-FFF2-40B4-BE49-F238E27FC236}">
                  <a16:creationId xmlns:a16="http://schemas.microsoft.com/office/drawing/2014/main" id="{21B5ED9D-82B7-AE4A-9A05-0001FAA90401}"/>
                </a:ext>
              </a:extLst>
            </p:cNvPr>
            <p:cNvSpPr/>
            <p:nvPr/>
          </p:nvSpPr>
          <p:spPr>
            <a:xfrm>
              <a:off x="6680957" y="5676819"/>
              <a:ext cx="3451264" cy="0"/>
            </a:xfrm>
            <a:custGeom>
              <a:avLst/>
              <a:gdLst/>
              <a:ahLst/>
              <a:cxnLst/>
              <a:rect l="l" t="t" r="r" b="b"/>
              <a:pathLst>
                <a:path w="8536305">
                  <a:moveTo>
                    <a:pt x="0" y="0"/>
                  </a:moveTo>
                  <a:lnTo>
                    <a:pt x="8535846" y="1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9" name="object 12">
              <a:extLst>
                <a:ext uri="{FF2B5EF4-FFF2-40B4-BE49-F238E27FC236}">
                  <a16:creationId xmlns:a16="http://schemas.microsoft.com/office/drawing/2014/main" id="{6EB430A0-B5B8-644D-81FE-6BDC36B6D813}"/>
                </a:ext>
              </a:extLst>
            </p:cNvPr>
            <p:cNvSpPr/>
            <p:nvPr/>
          </p:nvSpPr>
          <p:spPr>
            <a:xfrm>
              <a:off x="7257041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0" name="object 13">
              <a:extLst>
                <a:ext uri="{FF2B5EF4-FFF2-40B4-BE49-F238E27FC236}">
                  <a16:creationId xmlns:a16="http://schemas.microsoft.com/office/drawing/2014/main" id="{698A7DC9-A462-2F47-BDC9-CE36AB31C1AE}"/>
                </a:ext>
              </a:extLst>
            </p:cNvPr>
            <p:cNvSpPr/>
            <p:nvPr/>
          </p:nvSpPr>
          <p:spPr>
            <a:xfrm>
              <a:off x="7832123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1" name="object 14">
              <a:extLst>
                <a:ext uri="{FF2B5EF4-FFF2-40B4-BE49-F238E27FC236}">
                  <a16:creationId xmlns:a16="http://schemas.microsoft.com/office/drawing/2014/main" id="{056E66B3-C3A4-484D-8339-55F8D8943C0C}"/>
                </a:ext>
              </a:extLst>
            </p:cNvPr>
            <p:cNvSpPr/>
            <p:nvPr/>
          </p:nvSpPr>
          <p:spPr>
            <a:xfrm>
              <a:off x="8407205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2" name="object 15">
              <a:extLst>
                <a:ext uri="{FF2B5EF4-FFF2-40B4-BE49-F238E27FC236}">
                  <a16:creationId xmlns:a16="http://schemas.microsoft.com/office/drawing/2014/main" id="{44F07C55-96D7-D44D-B1A0-92D79B6BA73B}"/>
                </a:ext>
              </a:extLst>
            </p:cNvPr>
            <p:cNvSpPr/>
            <p:nvPr/>
          </p:nvSpPr>
          <p:spPr>
            <a:xfrm>
              <a:off x="8982287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object 16">
              <a:extLst>
                <a:ext uri="{FF2B5EF4-FFF2-40B4-BE49-F238E27FC236}">
                  <a16:creationId xmlns:a16="http://schemas.microsoft.com/office/drawing/2014/main" id="{E140DE30-104E-434B-957B-5F9D12517E07}"/>
                </a:ext>
              </a:extLst>
            </p:cNvPr>
            <p:cNvSpPr/>
            <p:nvPr/>
          </p:nvSpPr>
          <p:spPr>
            <a:xfrm>
              <a:off x="9557369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4" name="object 17">
              <a:extLst>
                <a:ext uri="{FF2B5EF4-FFF2-40B4-BE49-F238E27FC236}">
                  <a16:creationId xmlns:a16="http://schemas.microsoft.com/office/drawing/2014/main" id="{AC575B30-0B59-214B-A75A-AF43467A0646}"/>
                </a:ext>
              </a:extLst>
            </p:cNvPr>
            <p:cNvSpPr/>
            <p:nvPr/>
          </p:nvSpPr>
          <p:spPr>
            <a:xfrm>
              <a:off x="10132035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5" name="object 23">
              <a:extLst>
                <a:ext uri="{FF2B5EF4-FFF2-40B4-BE49-F238E27FC236}">
                  <a16:creationId xmlns:a16="http://schemas.microsoft.com/office/drawing/2014/main" id="{D4197E7D-9980-3B49-870C-1303829B7DC9}"/>
                </a:ext>
              </a:extLst>
            </p:cNvPr>
            <p:cNvSpPr txBox="1"/>
            <p:nvPr/>
          </p:nvSpPr>
          <p:spPr>
            <a:xfrm>
              <a:off x="6657094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36" name="object 24">
              <a:extLst>
                <a:ext uri="{FF2B5EF4-FFF2-40B4-BE49-F238E27FC236}">
                  <a16:creationId xmlns:a16="http://schemas.microsoft.com/office/drawing/2014/main" id="{F4677A2E-43E1-1C42-A034-8CBDAB601AF5}"/>
                </a:ext>
              </a:extLst>
            </p:cNvPr>
            <p:cNvSpPr txBox="1"/>
            <p:nvPr/>
          </p:nvSpPr>
          <p:spPr>
            <a:xfrm>
              <a:off x="7232273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object 25">
              <a:extLst>
                <a:ext uri="{FF2B5EF4-FFF2-40B4-BE49-F238E27FC236}">
                  <a16:creationId xmlns:a16="http://schemas.microsoft.com/office/drawing/2014/main" id="{1D348D45-E884-7D4E-AB6C-430590C670A6}"/>
                </a:ext>
              </a:extLst>
            </p:cNvPr>
            <p:cNvSpPr txBox="1"/>
            <p:nvPr/>
          </p:nvSpPr>
          <p:spPr>
            <a:xfrm>
              <a:off x="7807453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" name="object 26">
              <a:extLst>
                <a:ext uri="{FF2B5EF4-FFF2-40B4-BE49-F238E27FC236}">
                  <a16:creationId xmlns:a16="http://schemas.microsoft.com/office/drawing/2014/main" id="{33DCBAF5-47F7-3743-87A5-90D2260E02C4}"/>
                </a:ext>
              </a:extLst>
            </p:cNvPr>
            <p:cNvSpPr txBox="1"/>
            <p:nvPr/>
          </p:nvSpPr>
          <p:spPr>
            <a:xfrm>
              <a:off x="8957812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9" name="object 27">
              <a:extLst>
                <a:ext uri="{FF2B5EF4-FFF2-40B4-BE49-F238E27FC236}">
                  <a16:creationId xmlns:a16="http://schemas.microsoft.com/office/drawing/2014/main" id="{FFEB2CE2-2716-3B46-A2AE-AA5AD7C99911}"/>
                </a:ext>
              </a:extLst>
            </p:cNvPr>
            <p:cNvSpPr txBox="1"/>
            <p:nvPr/>
          </p:nvSpPr>
          <p:spPr>
            <a:xfrm>
              <a:off x="9514264" y="5738355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0" name="object 28">
              <a:extLst>
                <a:ext uri="{FF2B5EF4-FFF2-40B4-BE49-F238E27FC236}">
                  <a16:creationId xmlns:a16="http://schemas.microsoft.com/office/drawing/2014/main" id="{454AEE41-7C5E-744B-90AB-D8C6E41E58E0}"/>
                </a:ext>
              </a:extLst>
            </p:cNvPr>
            <p:cNvSpPr txBox="1"/>
            <p:nvPr/>
          </p:nvSpPr>
          <p:spPr>
            <a:xfrm>
              <a:off x="10089443" y="5738355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1" name="object 30">
              <a:extLst>
                <a:ext uri="{FF2B5EF4-FFF2-40B4-BE49-F238E27FC236}">
                  <a16:creationId xmlns:a16="http://schemas.microsoft.com/office/drawing/2014/main" id="{1BFE4E30-8DF4-CB4F-9077-D7022AA8569A}"/>
                </a:ext>
              </a:extLst>
            </p:cNvPr>
            <p:cNvSpPr txBox="1"/>
            <p:nvPr/>
          </p:nvSpPr>
          <p:spPr>
            <a:xfrm>
              <a:off x="8371294" y="5721756"/>
              <a:ext cx="70533" cy="194284"/>
            </a:xfrm>
            <a:prstGeom prst="rect">
              <a:avLst/>
            </a:prstGeom>
          </p:spPr>
          <p:txBody>
            <a:bodyPr vert="horz" wrap="none" lIns="0" tIns="40005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E3AE00C5-4874-C141-A493-817CAC8726B1}"/>
                </a:ext>
              </a:extLst>
            </p:cNvPr>
            <p:cNvSpPr/>
            <p:nvPr/>
          </p:nvSpPr>
          <p:spPr>
            <a:xfrm>
              <a:off x="7892490" y="5871953"/>
              <a:ext cx="12025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Months after PCI</a:t>
              </a:r>
            </a:p>
          </p:txBody>
        </p:sp>
      </p:grpSp>
      <p:sp>
        <p:nvSpPr>
          <p:cNvPr id="241" name="object 5">
            <a:extLst>
              <a:ext uri="{FF2B5EF4-FFF2-40B4-BE49-F238E27FC236}">
                <a16:creationId xmlns:a16="http://schemas.microsoft.com/office/drawing/2014/main" id="{E45B92AA-BA26-F14F-9A95-D68302A666EC}"/>
              </a:ext>
            </a:extLst>
          </p:cNvPr>
          <p:cNvSpPr/>
          <p:nvPr/>
        </p:nvSpPr>
        <p:spPr>
          <a:xfrm>
            <a:off x="1932173" y="3861389"/>
            <a:ext cx="0" cy="1815554"/>
          </a:xfrm>
          <a:custGeom>
            <a:avLst/>
            <a:gdLst/>
            <a:ahLst/>
            <a:cxnLst/>
            <a:rect l="l" t="t" r="r" b="b"/>
            <a:pathLst>
              <a:path h="3345179">
                <a:moveTo>
                  <a:pt x="0" y="3344975"/>
                </a:moveTo>
                <a:lnTo>
                  <a:pt x="1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3" name="object 22">
            <a:extLst>
              <a:ext uri="{FF2B5EF4-FFF2-40B4-BE49-F238E27FC236}">
                <a16:creationId xmlns:a16="http://schemas.microsoft.com/office/drawing/2014/main" id="{0FBFF1B4-B478-8C40-8061-87C2DD5836BF}"/>
              </a:ext>
            </a:extLst>
          </p:cNvPr>
          <p:cNvSpPr txBox="1"/>
          <p:nvPr/>
        </p:nvSpPr>
        <p:spPr>
          <a:xfrm>
            <a:off x="1601467" y="3778341"/>
            <a:ext cx="267702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44" name="object 29">
            <a:extLst>
              <a:ext uri="{FF2B5EF4-FFF2-40B4-BE49-F238E27FC236}">
                <a16:creationId xmlns:a16="http://schemas.microsoft.com/office/drawing/2014/main" id="{6765ABBC-8B10-2D4B-BC3C-7A984F25B622}"/>
              </a:ext>
            </a:extLst>
          </p:cNvPr>
          <p:cNvSpPr txBox="1"/>
          <p:nvPr/>
        </p:nvSpPr>
        <p:spPr>
          <a:xfrm>
            <a:off x="1327238" y="4007611"/>
            <a:ext cx="211917" cy="1561325"/>
          </a:xfrm>
          <a:prstGeom prst="rect">
            <a:avLst/>
          </a:prstGeom>
        </p:spPr>
        <p:txBody>
          <a:bodyPr vert="vert270" wrap="non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246" name="object 6">
            <a:extLst>
              <a:ext uri="{FF2B5EF4-FFF2-40B4-BE49-F238E27FC236}">
                <a16:creationId xmlns:a16="http://schemas.microsoft.com/office/drawing/2014/main" id="{44504D51-CF23-834B-BA19-F8329867DFF6}"/>
              </a:ext>
            </a:extLst>
          </p:cNvPr>
          <p:cNvSpPr/>
          <p:nvPr/>
        </p:nvSpPr>
        <p:spPr>
          <a:xfrm>
            <a:off x="1906560" y="5676819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7" name="object 7">
            <a:extLst>
              <a:ext uri="{FF2B5EF4-FFF2-40B4-BE49-F238E27FC236}">
                <a16:creationId xmlns:a16="http://schemas.microsoft.com/office/drawing/2014/main" id="{8508FFC5-35A1-6040-9DC9-90E56A855B21}"/>
              </a:ext>
            </a:extLst>
          </p:cNvPr>
          <p:cNvSpPr/>
          <p:nvPr/>
        </p:nvSpPr>
        <p:spPr>
          <a:xfrm>
            <a:off x="1906560" y="4761514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object 20">
            <a:extLst>
              <a:ext uri="{FF2B5EF4-FFF2-40B4-BE49-F238E27FC236}">
                <a16:creationId xmlns:a16="http://schemas.microsoft.com/office/drawing/2014/main" id="{16FD6C80-6871-F445-9FCB-36C8D8E778D8}"/>
              </a:ext>
            </a:extLst>
          </p:cNvPr>
          <p:cNvSpPr txBox="1"/>
          <p:nvPr/>
        </p:nvSpPr>
        <p:spPr>
          <a:xfrm>
            <a:off x="1601467" y="4678583"/>
            <a:ext cx="267702" cy="250911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</a:t>
            </a: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AF3F0B7-C60E-164A-BEFD-6F3F86DEC9B7}"/>
              </a:ext>
            </a:extLst>
          </p:cNvPr>
          <p:cNvGrpSpPr/>
          <p:nvPr/>
        </p:nvGrpSpPr>
        <p:grpSpPr>
          <a:xfrm>
            <a:off x="1327238" y="1158439"/>
            <a:ext cx="604995" cy="1971804"/>
            <a:chOff x="1327238" y="1158439"/>
            <a:chExt cx="604995" cy="1971804"/>
          </a:xfrm>
        </p:grpSpPr>
        <p:sp>
          <p:nvSpPr>
            <p:cNvPr id="289" name="object 6">
              <a:extLst>
                <a:ext uri="{FF2B5EF4-FFF2-40B4-BE49-F238E27FC236}">
                  <a16:creationId xmlns:a16="http://schemas.microsoft.com/office/drawing/2014/main" id="{4304345C-851A-3C46-BDCC-B8ED491E8F40}"/>
                </a:ext>
              </a:extLst>
            </p:cNvPr>
            <p:cNvSpPr/>
            <p:nvPr/>
          </p:nvSpPr>
          <p:spPr>
            <a:xfrm>
              <a:off x="1906560" y="3056917"/>
              <a:ext cx="25673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352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object 11">
              <a:extLst>
                <a:ext uri="{FF2B5EF4-FFF2-40B4-BE49-F238E27FC236}">
                  <a16:creationId xmlns:a16="http://schemas.microsoft.com/office/drawing/2014/main" id="{39B6E5FD-7A5A-9A4B-BE3F-610645FCB356}"/>
                </a:ext>
              </a:extLst>
            </p:cNvPr>
            <p:cNvSpPr/>
            <p:nvPr/>
          </p:nvSpPr>
          <p:spPr>
            <a:xfrm>
              <a:off x="1932173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object 19">
              <a:extLst>
                <a:ext uri="{FF2B5EF4-FFF2-40B4-BE49-F238E27FC236}">
                  <a16:creationId xmlns:a16="http://schemas.microsoft.com/office/drawing/2014/main" id="{E3738A32-2460-5D45-B878-31C9C803B502}"/>
                </a:ext>
              </a:extLst>
            </p:cNvPr>
            <p:cNvSpPr txBox="1"/>
            <p:nvPr/>
          </p:nvSpPr>
          <p:spPr>
            <a:xfrm>
              <a:off x="1662062" y="2963531"/>
              <a:ext cx="197170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0%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2" name="object 7">
              <a:extLst>
                <a:ext uri="{FF2B5EF4-FFF2-40B4-BE49-F238E27FC236}">
                  <a16:creationId xmlns:a16="http://schemas.microsoft.com/office/drawing/2014/main" id="{B11D393C-7393-E049-A0D9-6AF9D3560083}"/>
                </a:ext>
              </a:extLst>
            </p:cNvPr>
            <p:cNvSpPr/>
            <p:nvPr/>
          </p:nvSpPr>
          <p:spPr>
            <a:xfrm>
              <a:off x="1906560" y="2146174"/>
              <a:ext cx="25673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352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3" name="object 20">
              <a:extLst>
                <a:ext uri="{FF2B5EF4-FFF2-40B4-BE49-F238E27FC236}">
                  <a16:creationId xmlns:a16="http://schemas.microsoft.com/office/drawing/2014/main" id="{71A2FD84-C28F-0C4A-B889-4F6D12AE2CD1}"/>
                </a:ext>
              </a:extLst>
            </p:cNvPr>
            <p:cNvSpPr txBox="1"/>
            <p:nvPr/>
          </p:nvSpPr>
          <p:spPr>
            <a:xfrm>
              <a:off x="1601467" y="2060985"/>
              <a:ext cx="267702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10%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object 22">
              <a:extLst>
                <a:ext uri="{FF2B5EF4-FFF2-40B4-BE49-F238E27FC236}">
                  <a16:creationId xmlns:a16="http://schemas.microsoft.com/office/drawing/2014/main" id="{62090144-D9A3-DF40-BC2B-81D2B17570CD}"/>
                </a:ext>
              </a:extLst>
            </p:cNvPr>
            <p:cNvSpPr txBox="1"/>
            <p:nvPr/>
          </p:nvSpPr>
          <p:spPr>
            <a:xfrm>
              <a:off x="1601467" y="1158439"/>
              <a:ext cx="267702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295" name="object 29">
              <a:extLst>
                <a:ext uri="{FF2B5EF4-FFF2-40B4-BE49-F238E27FC236}">
                  <a16:creationId xmlns:a16="http://schemas.microsoft.com/office/drawing/2014/main" id="{1F8144C6-B03B-A345-B2D8-D0911D8E0B35}"/>
                </a:ext>
              </a:extLst>
            </p:cNvPr>
            <p:cNvSpPr txBox="1"/>
            <p:nvPr/>
          </p:nvSpPr>
          <p:spPr>
            <a:xfrm>
              <a:off x="1327238" y="1387708"/>
              <a:ext cx="211917" cy="1561325"/>
            </a:xfrm>
            <a:prstGeom prst="rect">
              <a:avLst/>
            </a:prstGeom>
          </p:spPr>
          <p:txBody>
            <a:bodyPr vert="vert270" wrap="non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19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Cumulative Incidence (%)</a:t>
              </a:r>
            </a:p>
          </p:txBody>
        </p:sp>
        <p:sp>
          <p:nvSpPr>
            <p:cNvPr id="296" name="object 5">
              <a:extLst>
                <a:ext uri="{FF2B5EF4-FFF2-40B4-BE49-F238E27FC236}">
                  <a16:creationId xmlns:a16="http://schemas.microsoft.com/office/drawing/2014/main" id="{DC0C508A-18F7-A546-B96C-0D9C359F859C}"/>
                </a:ext>
              </a:extLst>
            </p:cNvPr>
            <p:cNvSpPr/>
            <p:nvPr/>
          </p:nvSpPr>
          <p:spPr>
            <a:xfrm>
              <a:off x="1932173" y="1228117"/>
              <a:ext cx="0" cy="1828800"/>
            </a:xfrm>
            <a:custGeom>
              <a:avLst/>
              <a:gdLst/>
              <a:ahLst/>
              <a:cxnLst/>
              <a:rect l="l" t="t" r="r" b="b"/>
              <a:pathLst>
                <a:path h="3345179">
                  <a:moveTo>
                    <a:pt x="0" y="3344975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" name="object 8">
              <a:extLst>
                <a:ext uri="{FF2B5EF4-FFF2-40B4-BE49-F238E27FC236}">
                  <a16:creationId xmlns:a16="http://schemas.microsoft.com/office/drawing/2014/main" id="{2C32DB19-4B0D-2D44-ADE8-1CB65C706577}"/>
                </a:ext>
              </a:extLst>
            </p:cNvPr>
            <p:cNvSpPr/>
            <p:nvPr/>
          </p:nvSpPr>
          <p:spPr>
            <a:xfrm>
              <a:off x="1906560" y="1235432"/>
              <a:ext cx="25673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352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B785FB1-2CDA-F045-8445-CF3B09F0A263}"/>
              </a:ext>
            </a:extLst>
          </p:cNvPr>
          <p:cNvGrpSpPr/>
          <p:nvPr/>
        </p:nvGrpSpPr>
        <p:grpSpPr>
          <a:xfrm>
            <a:off x="1908310" y="3055529"/>
            <a:ext cx="3586237" cy="466372"/>
            <a:chOff x="1908310" y="3055529"/>
            <a:chExt cx="3586237" cy="466372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A14A89CD-437A-4840-A39F-98B05550CB94}"/>
                </a:ext>
              </a:extLst>
            </p:cNvPr>
            <p:cNvSpPr/>
            <p:nvPr/>
          </p:nvSpPr>
          <p:spPr>
            <a:xfrm>
              <a:off x="3127140" y="3275680"/>
              <a:ext cx="12025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Months after PCI</a:t>
              </a:r>
            </a:p>
          </p:txBody>
        </p:sp>
        <p:sp>
          <p:nvSpPr>
            <p:cNvPr id="213" name="object 3">
              <a:extLst>
                <a:ext uri="{FF2B5EF4-FFF2-40B4-BE49-F238E27FC236}">
                  <a16:creationId xmlns:a16="http://schemas.microsoft.com/office/drawing/2014/main" id="{7B23E003-4AA5-2F49-8A46-7145AD8139EC}"/>
                </a:ext>
              </a:extLst>
            </p:cNvPr>
            <p:cNvSpPr txBox="1"/>
            <p:nvPr/>
          </p:nvSpPr>
          <p:spPr>
            <a:xfrm>
              <a:off x="2202719" y="312214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object 4">
              <a:extLst>
                <a:ext uri="{FF2B5EF4-FFF2-40B4-BE49-F238E27FC236}">
                  <a16:creationId xmlns:a16="http://schemas.microsoft.com/office/drawing/2014/main" id="{F1FA16CB-6BBD-1C4C-8B3A-FC4024CDB857}"/>
                </a:ext>
              </a:extLst>
            </p:cNvPr>
            <p:cNvSpPr/>
            <p:nvPr/>
          </p:nvSpPr>
          <p:spPr>
            <a:xfrm>
              <a:off x="2219269" y="3055529"/>
              <a:ext cx="0" cy="33428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1" y="54864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object 10">
              <a:extLst>
                <a:ext uri="{FF2B5EF4-FFF2-40B4-BE49-F238E27FC236}">
                  <a16:creationId xmlns:a16="http://schemas.microsoft.com/office/drawing/2014/main" id="{3BF9ECAC-80B2-9048-8100-02570F6351AF}"/>
                </a:ext>
              </a:extLst>
            </p:cNvPr>
            <p:cNvSpPr/>
            <p:nvPr/>
          </p:nvSpPr>
          <p:spPr>
            <a:xfrm>
              <a:off x="1932173" y="3056917"/>
              <a:ext cx="3451264" cy="0"/>
            </a:xfrm>
            <a:custGeom>
              <a:avLst/>
              <a:gdLst/>
              <a:ahLst/>
              <a:cxnLst/>
              <a:rect l="l" t="t" r="r" b="b"/>
              <a:pathLst>
                <a:path w="8536305">
                  <a:moveTo>
                    <a:pt x="0" y="0"/>
                  </a:moveTo>
                  <a:lnTo>
                    <a:pt x="8535846" y="1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object 12">
              <a:extLst>
                <a:ext uri="{FF2B5EF4-FFF2-40B4-BE49-F238E27FC236}">
                  <a16:creationId xmlns:a16="http://schemas.microsoft.com/office/drawing/2014/main" id="{209B12B0-DE76-884F-9A56-3B900C3E30C7}"/>
                </a:ext>
              </a:extLst>
            </p:cNvPr>
            <p:cNvSpPr/>
            <p:nvPr/>
          </p:nvSpPr>
          <p:spPr>
            <a:xfrm>
              <a:off x="2508257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object 13">
              <a:extLst>
                <a:ext uri="{FF2B5EF4-FFF2-40B4-BE49-F238E27FC236}">
                  <a16:creationId xmlns:a16="http://schemas.microsoft.com/office/drawing/2014/main" id="{CB2AE7A2-0494-FF44-ABAA-F84C59A93952}"/>
                </a:ext>
              </a:extLst>
            </p:cNvPr>
            <p:cNvSpPr/>
            <p:nvPr/>
          </p:nvSpPr>
          <p:spPr>
            <a:xfrm>
              <a:off x="3083339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object 14">
              <a:extLst>
                <a:ext uri="{FF2B5EF4-FFF2-40B4-BE49-F238E27FC236}">
                  <a16:creationId xmlns:a16="http://schemas.microsoft.com/office/drawing/2014/main" id="{3C99170A-E9EC-FA46-A7FF-20442F67C6EE}"/>
                </a:ext>
              </a:extLst>
            </p:cNvPr>
            <p:cNvSpPr/>
            <p:nvPr/>
          </p:nvSpPr>
          <p:spPr>
            <a:xfrm>
              <a:off x="3658421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object 15">
              <a:extLst>
                <a:ext uri="{FF2B5EF4-FFF2-40B4-BE49-F238E27FC236}">
                  <a16:creationId xmlns:a16="http://schemas.microsoft.com/office/drawing/2014/main" id="{80E0F604-DB86-C645-A4D3-94184918AC8D}"/>
                </a:ext>
              </a:extLst>
            </p:cNvPr>
            <p:cNvSpPr/>
            <p:nvPr/>
          </p:nvSpPr>
          <p:spPr>
            <a:xfrm>
              <a:off x="4233503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7" name="object 16">
              <a:extLst>
                <a:ext uri="{FF2B5EF4-FFF2-40B4-BE49-F238E27FC236}">
                  <a16:creationId xmlns:a16="http://schemas.microsoft.com/office/drawing/2014/main" id="{7650ACC3-FBE1-E049-9B6C-C984FF392D8C}"/>
                </a:ext>
              </a:extLst>
            </p:cNvPr>
            <p:cNvSpPr/>
            <p:nvPr/>
          </p:nvSpPr>
          <p:spPr>
            <a:xfrm>
              <a:off x="4808585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8" name="object 17">
              <a:extLst>
                <a:ext uri="{FF2B5EF4-FFF2-40B4-BE49-F238E27FC236}">
                  <a16:creationId xmlns:a16="http://schemas.microsoft.com/office/drawing/2014/main" id="{E1FCBC63-A9C2-ED41-834A-FCCBE5DAA215}"/>
                </a:ext>
              </a:extLst>
            </p:cNvPr>
            <p:cNvSpPr/>
            <p:nvPr/>
          </p:nvSpPr>
          <p:spPr>
            <a:xfrm>
              <a:off x="5383251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9" name="object 23">
              <a:extLst>
                <a:ext uri="{FF2B5EF4-FFF2-40B4-BE49-F238E27FC236}">
                  <a16:creationId xmlns:a16="http://schemas.microsoft.com/office/drawing/2014/main" id="{DFF87639-8E63-6E47-92FF-90E85695C944}"/>
                </a:ext>
              </a:extLst>
            </p:cNvPr>
            <p:cNvSpPr txBox="1"/>
            <p:nvPr/>
          </p:nvSpPr>
          <p:spPr>
            <a:xfrm>
              <a:off x="1908310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30" name="object 24">
              <a:extLst>
                <a:ext uri="{FF2B5EF4-FFF2-40B4-BE49-F238E27FC236}">
                  <a16:creationId xmlns:a16="http://schemas.microsoft.com/office/drawing/2014/main" id="{C4922CAE-F8DB-C743-88E2-DE9FC9DC0A7F}"/>
                </a:ext>
              </a:extLst>
            </p:cNvPr>
            <p:cNvSpPr txBox="1"/>
            <p:nvPr/>
          </p:nvSpPr>
          <p:spPr>
            <a:xfrm>
              <a:off x="2483489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1" name="object 25">
              <a:extLst>
                <a:ext uri="{FF2B5EF4-FFF2-40B4-BE49-F238E27FC236}">
                  <a16:creationId xmlns:a16="http://schemas.microsoft.com/office/drawing/2014/main" id="{31E7DD96-23D9-D54B-9F38-C089B33DB8D8}"/>
                </a:ext>
              </a:extLst>
            </p:cNvPr>
            <p:cNvSpPr txBox="1"/>
            <p:nvPr/>
          </p:nvSpPr>
          <p:spPr>
            <a:xfrm>
              <a:off x="3058669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object 26">
              <a:extLst>
                <a:ext uri="{FF2B5EF4-FFF2-40B4-BE49-F238E27FC236}">
                  <a16:creationId xmlns:a16="http://schemas.microsoft.com/office/drawing/2014/main" id="{9A16A9A5-88C3-0544-8968-4AFCA7A7C95C}"/>
                </a:ext>
              </a:extLst>
            </p:cNvPr>
            <p:cNvSpPr txBox="1"/>
            <p:nvPr/>
          </p:nvSpPr>
          <p:spPr>
            <a:xfrm>
              <a:off x="4209028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object 27">
              <a:extLst>
                <a:ext uri="{FF2B5EF4-FFF2-40B4-BE49-F238E27FC236}">
                  <a16:creationId xmlns:a16="http://schemas.microsoft.com/office/drawing/2014/main" id="{0BD01E59-D3E3-5543-8CBE-57EDC5654BC2}"/>
                </a:ext>
              </a:extLst>
            </p:cNvPr>
            <p:cNvSpPr txBox="1"/>
            <p:nvPr/>
          </p:nvSpPr>
          <p:spPr>
            <a:xfrm>
              <a:off x="4765480" y="3118453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object 28">
              <a:extLst>
                <a:ext uri="{FF2B5EF4-FFF2-40B4-BE49-F238E27FC236}">
                  <a16:creationId xmlns:a16="http://schemas.microsoft.com/office/drawing/2014/main" id="{BF9199BA-3A62-E24F-B513-7CF76F6059B4}"/>
                </a:ext>
              </a:extLst>
            </p:cNvPr>
            <p:cNvSpPr txBox="1"/>
            <p:nvPr/>
          </p:nvSpPr>
          <p:spPr>
            <a:xfrm>
              <a:off x="5340659" y="3118453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object 30">
              <a:extLst>
                <a:ext uri="{FF2B5EF4-FFF2-40B4-BE49-F238E27FC236}">
                  <a16:creationId xmlns:a16="http://schemas.microsoft.com/office/drawing/2014/main" id="{CA86EBAA-765B-3B4F-8E17-0D1AEB210040}"/>
                </a:ext>
              </a:extLst>
            </p:cNvPr>
            <p:cNvSpPr txBox="1"/>
            <p:nvPr/>
          </p:nvSpPr>
          <p:spPr>
            <a:xfrm>
              <a:off x="3622510" y="3101854"/>
              <a:ext cx="70533" cy="194284"/>
            </a:xfrm>
            <a:prstGeom prst="rect">
              <a:avLst/>
            </a:prstGeom>
          </p:spPr>
          <p:txBody>
            <a:bodyPr vert="horz" wrap="none" lIns="0" tIns="40005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00330290-AA28-1647-A207-E560FFB25D53}"/>
              </a:ext>
            </a:extLst>
          </p:cNvPr>
          <p:cNvGrpSpPr/>
          <p:nvPr/>
        </p:nvGrpSpPr>
        <p:grpSpPr>
          <a:xfrm>
            <a:off x="1908310" y="5675431"/>
            <a:ext cx="3586237" cy="442743"/>
            <a:chOff x="1908310" y="5675431"/>
            <a:chExt cx="3586237" cy="442743"/>
          </a:xfrm>
        </p:grpSpPr>
        <p:sp>
          <p:nvSpPr>
            <p:cNvPr id="270" name="object 3">
              <a:extLst>
                <a:ext uri="{FF2B5EF4-FFF2-40B4-BE49-F238E27FC236}">
                  <a16:creationId xmlns:a16="http://schemas.microsoft.com/office/drawing/2014/main" id="{6CC63903-E7D3-2146-B8BD-06FABEC6D371}"/>
                </a:ext>
              </a:extLst>
            </p:cNvPr>
            <p:cNvSpPr txBox="1"/>
            <p:nvPr/>
          </p:nvSpPr>
          <p:spPr>
            <a:xfrm>
              <a:off x="2202719" y="574204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1" name="object 4">
              <a:extLst>
                <a:ext uri="{FF2B5EF4-FFF2-40B4-BE49-F238E27FC236}">
                  <a16:creationId xmlns:a16="http://schemas.microsoft.com/office/drawing/2014/main" id="{D9B68564-A2DE-3442-8056-E14036A531FF}"/>
                </a:ext>
              </a:extLst>
            </p:cNvPr>
            <p:cNvSpPr/>
            <p:nvPr/>
          </p:nvSpPr>
          <p:spPr>
            <a:xfrm>
              <a:off x="2219269" y="5675431"/>
              <a:ext cx="0" cy="33428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1" y="54864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2" name="object 11">
              <a:extLst>
                <a:ext uri="{FF2B5EF4-FFF2-40B4-BE49-F238E27FC236}">
                  <a16:creationId xmlns:a16="http://schemas.microsoft.com/office/drawing/2014/main" id="{C7A9E325-B5B0-864B-AE98-A80FF56738F3}"/>
                </a:ext>
              </a:extLst>
            </p:cNvPr>
            <p:cNvSpPr/>
            <p:nvPr/>
          </p:nvSpPr>
          <p:spPr>
            <a:xfrm>
              <a:off x="1932173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" name="object 12">
              <a:extLst>
                <a:ext uri="{FF2B5EF4-FFF2-40B4-BE49-F238E27FC236}">
                  <a16:creationId xmlns:a16="http://schemas.microsoft.com/office/drawing/2014/main" id="{63323DB0-59F9-F845-8CC5-C042BFCA2638}"/>
                </a:ext>
              </a:extLst>
            </p:cNvPr>
            <p:cNvSpPr/>
            <p:nvPr/>
          </p:nvSpPr>
          <p:spPr>
            <a:xfrm>
              <a:off x="2508257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object 13">
              <a:extLst>
                <a:ext uri="{FF2B5EF4-FFF2-40B4-BE49-F238E27FC236}">
                  <a16:creationId xmlns:a16="http://schemas.microsoft.com/office/drawing/2014/main" id="{688B6CBF-5499-8A45-B78A-1F40F06428AF}"/>
                </a:ext>
              </a:extLst>
            </p:cNvPr>
            <p:cNvSpPr/>
            <p:nvPr/>
          </p:nvSpPr>
          <p:spPr>
            <a:xfrm>
              <a:off x="3083339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object 14">
              <a:extLst>
                <a:ext uri="{FF2B5EF4-FFF2-40B4-BE49-F238E27FC236}">
                  <a16:creationId xmlns:a16="http://schemas.microsoft.com/office/drawing/2014/main" id="{C3B23FAC-FBFB-5941-A066-3CE3D71AF6EF}"/>
                </a:ext>
              </a:extLst>
            </p:cNvPr>
            <p:cNvSpPr/>
            <p:nvPr/>
          </p:nvSpPr>
          <p:spPr>
            <a:xfrm>
              <a:off x="3658421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object 15">
              <a:extLst>
                <a:ext uri="{FF2B5EF4-FFF2-40B4-BE49-F238E27FC236}">
                  <a16:creationId xmlns:a16="http://schemas.microsoft.com/office/drawing/2014/main" id="{BE980CD5-706C-2F4E-A4DF-6752F178090B}"/>
                </a:ext>
              </a:extLst>
            </p:cNvPr>
            <p:cNvSpPr/>
            <p:nvPr/>
          </p:nvSpPr>
          <p:spPr>
            <a:xfrm>
              <a:off x="4233503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" name="object 16">
              <a:extLst>
                <a:ext uri="{FF2B5EF4-FFF2-40B4-BE49-F238E27FC236}">
                  <a16:creationId xmlns:a16="http://schemas.microsoft.com/office/drawing/2014/main" id="{1181B886-51CE-0D4D-B65E-49284065B630}"/>
                </a:ext>
              </a:extLst>
            </p:cNvPr>
            <p:cNvSpPr/>
            <p:nvPr/>
          </p:nvSpPr>
          <p:spPr>
            <a:xfrm>
              <a:off x="4808585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8" name="object 17">
              <a:extLst>
                <a:ext uri="{FF2B5EF4-FFF2-40B4-BE49-F238E27FC236}">
                  <a16:creationId xmlns:a16="http://schemas.microsoft.com/office/drawing/2014/main" id="{1B108921-83E9-5B45-B838-6B6C7AFF3EB3}"/>
                </a:ext>
              </a:extLst>
            </p:cNvPr>
            <p:cNvSpPr/>
            <p:nvPr/>
          </p:nvSpPr>
          <p:spPr>
            <a:xfrm>
              <a:off x="5383251" y="5676819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9" name="object 23">
              <a:extLst>
                <a:ext uri="{FF2B5EF4-FFF2-40B4-BE49-F238E27FC236}">
                  <a16:creationId xmlns:a16="http://schemas.microsoft.com/office/drawing/2014/main" id="{A9C2EC29-08FC-0649-9096-CFCD783A201C}"/>
                </a:ext>
              </a:extLst>
            </p:cNvPr>
            <p:cNvSpPr txBox="1"/>
            <p:nvPr/>
          </p:nvSpPr>
          <p:spPr>
            <a:xfrm>
              <a:off x="1908310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80" name="object 24">
              <a:extLst>
                <a:ext uri="{FF2B5EF4-FFF2-40B4-BE49-F238E27FC236}">
                  <a16:creationId xmlns:a16="http://schemas.microsoft.com/office/drawing/2014/main" id="{F9B6F920-D7E5-6540-8049-5758ED40B32E}"/>
                </a:ext>
              </a:extLst>
            </p:cNvPr>
            <p:cNvSpPr txBox="1"/>
            <p:nvPr/>
          </p:nvSpPr>
          <p:spPr>
            <a:xfrm>
              <a:off x="2483489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1" name="object 25">
              <a:extLst>
                <a:ext uri="{FF2B5EF4-FFF2-40B4-BE49-F238E27FC236}">
                  <a16:creationId xmlns:a16="http://schemas.microsoft.com/office/drawing/2014/main" id="{BB7575CA-6C72-0443-91A1-6192988ACFF4}"/>
                </a:ext>
              </a:extLst>
            </p:cNvPr>
            <p:cNvSpPr txBox="1"/>
            <p:nvPr/>
          </p:nvSpPr>
          <p:spPr>
            <a:xfrm>
              <a:off x="3058669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2" name="object 26">
              <a:extLst>
                <a:ext uri="{FF2B5EF4-FFF2-40B4-BE49-F238E27FC236}">
                  <a16:creationId xmlns:a16="http://schemas.microsoft.com/office/drawing/2014/main" id="{B2C5F1F3-52CE-6D42-A242-87D833A73D48}"/>
                </a:ext>
              </a:extLst>
            </p:cNvPr>
            <p:cNvSpPr txBox="1"/>
            <p:nvPr/>
          </p:nvSpPr>
          <p:spPr>
            <a:xfrm>
              <a:off x="4209028" y="5738355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object 27">
              <a:extLst>
                <a:ext uri="{FF2B5EF4-FFF2-40B4-BE49-F238E27FC236}">
                  <a16:creationId xmlns:a16="http://schemas.microsoft.com/office/drawing/2014/main" id="{94599ECD-8444-924B-8E03-36E5524A39A4}"/>
                </a:ext>
              </a:extLst>
            </p:cNvPr>
            <p:cNvSpPr txBox="1"/>
            <p:nvPr/>
          </p:nvSpPr>
          <p:spPr>
            <a:xfrm>
              <a:off x="4765480" y="5738355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object 28">
              <a:extLst>
                <a:ext uri="{FF2B5EF4-FFF2-40B4-BE49-F238E27FC236}">
                  <a16:creationId xmlns:a16="http://schemas.microsoft.com/office/drawing/2014/main" id="{1DA29DED-1071-3F4A-8855-940E18C1D785}"/>
                </a:ext>
              </a:extLst>
            </p:cNvPr>
            <p:cNvSpPr txBox="1"/>
            <p:nvPr/>
          </p:nvSpPr>
          <p:spPr>
            <a:xfrm>
              <a:off x="5340659" y="5738355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object 30">
              <a:extLst>
                <a:ext uri="{FF2B5EF4-FFF2-40B4-BE49-F238E27FC236}">
                  <a16:creationId xmlns:a16="http://schemas.microsoft.com/office/drawing/2014/main" id="{7034EB97-25D2-7943-BCA3-3A5A4298ECE3}"/>
                </a:ext>
              </a:extLst>
            </p:cNvPr>
            <p:cNvSpPr txBox="1"/>
            <p:nvPr/>
          </p:nvSpPr>
          <p:spPr>
            <a:xfrm>
              <a:off x="3622510" y="5721756"/>
              <a:ext cx="70533" cy="194284"/>
            </a:xfrm>
            <a:prstGeom prst="rect">
              <a:avLst/>
            </a:prstGeom>
          </p:spPr>
          <p:txBody>
            <a:bodyPr vert="horz" wrap="none" lIns="0" tIns="40005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86" name="object 10">
              <a:extLst>
                <a:ext uri="{FF2B5EF4-FFF2-40B4-BE49-F238E27FC236}">
                  <a16:creationId xmlns:a16="http://schemas.microsoft.com/office/drawing/2014/main" id="{9BB66FD2-0589-424F-A9E1-86C72F24CE89}"/>
                </a:ext>
              </a:extLst>
            </p:cNvPr>
            <p:cNvSpPr/>
            <p:nvPr/>
          </p:nvSpPr>
          <p:spPr>
            <a:xfrm>
              <a:off x="1932173" y="5676819"/>
              <a:ext cx="3451264" cy="0"/>
            </a:xfrm>
            <a:custGeom>
              <a:avLst/>
              <a:gdLst/>
              <a:ahLst/>
              <a:cxnLst/>
              <a:rect l="l" t="t" r="r" b="b"/>
              <a:pathLst>
                <a:path w="8536305">
                  <a:moveTo>
                    <a:pt x="0" y="0"/>
                  </a:moveTo>
                  <a:lnTo>
                    <a:pt x="8535846" y="1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394DE192-CEC7-E747-A1B1-09DDBD381910}"/>
                </a:ext>
              </a:extLst>
            </p:cNvPr>
            <p:cNvSpPr/>
            <p:nvPr/>
          </p:nvSpPr>
          <p:spPr>
            <a:xfrm>
              <a:off x="3127140" y="5871953"/>
              <a:ext cx="12025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Months after PCI</a:t>
              </a:r>
            </a:p>
          </p:txBody>
        </p:sp>
      </p:grpSp>
      <p:sp>
        <p:nvSpPr>
          <p:cNvPr id="306" name="object 10">
            <a:extLst>
              <a:ext uri="{FF2B5EF4-FFF2-40B4-BE49-F238E27FC236}">
                <a16:creationId xmlns:a16="http://schemas.microsoft.com/office/drawing/2014/main" id="{5B47E736-14CF-B149-BBBF-49106E1B6725}"/>
              </a:ext>
            </a:extLst>
          </p:cNvPr>
          <p:cNvSpPr/>
          <p:nvPr/>
        </p:nvSpPr>
        <p:spPr>
          <a:xfrm>
            <a:off x="6680957" y="3056917"/>
            <a:ext cx="3451264" cy="0"/>
          </a:xfrm>
          <a:custGeom>
            <a:avLst/>
            <a:gdLst/>
            <a:ahLst/>
            <a:cxnLst/>
            <a:rect l="l" t="t" r="r" b="b"/>
            <a:pathLst>
              <a:path w="8536305">
                <a:moveTo>
                  <a:pt x="0" y="0"/>
                </a:moveTo>
                <a:lnTo>
                  <a:pt x="8535846" y="1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FEADC2-E2E8-9D4A-A8CF-1D0602896B90}"/>
              </a:ext>
            </a:extLst>
          </p:cNvPr>
          <p:cNvSpPr txBox="1"/>
          <p:nvPr/>
        </p:nvSpPr>
        <p:spPr>
          <a:xfrm>
            <a:off x="2703896" y="3677859"/>
            <a:ext cx="2050561" cy="40011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1" u="none" strike="noStrike" cap="none" spc="0" normalizeH="0" baseline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Cardiac Death </a:t>
            </a:r>
          </a:p>
        </p:txBody>
      </p:sp>
      <p:sp>
        <p:nvSpPr>
          <p:cNvPr id="153" name="object 11">
            <a:extLst>
              <a:ext uri="{FF2B5EF4-FFF2-40B4-BE49-F238E27FC236}">
                <a16:creationId xmlns:a16="http://schemas.microsoft.com/office/drawing/2014/main" id="{9A92B5AD-1EA2-DF46-8353-FAB28215FF45}"/>
              </a:ext>
            </a:extLst>
          </p:cNvPr>
          <p:cNvSpPr/>
          <p:nvPr/>
        </p:nvSpPr>
        <p:spPr>
          <a:xfrm>
            <a:off x="6676611" y="5675170"/>
            <a:ext cx="0" cy="38423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52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object 5">
            <a:extLst>
              <a:ext uri="{FF2B5EF4-FFF2-40B4-BE49-F238E27FC236}">
                <a16:creationId xmlns:a16="http://schemas.microsoft.com/office/drawing/2014/main" id="{F2889875-F8EE-9D4B-A175-28B965F7C984}"/>
              </a:ext>
            </a:extLst>
          </p:cNvPr>
          <p:cNvSpPr/>
          <p:nvPr/>
        </p:nvSpPr>
        <p:spPr>
          <a:xfrm>
            <a:off x="6676611" y="3859740"/>
            <a:ext cx="0" cy="1815554"/>
          </a:xfrm>
          <a:custGeom>
            <a:avLst/>
            <a:gdLst/>
            <a:ahLst/>
            <a:cxnLst/>
            <a:rect l="l" t="t" r="r" b="b"/>
            <a:pathLst>
              <a:path h="3345179">
                <a:moveTo>
                  <a:pt x="0" y="3344975"/>
                </a:moveTo>
                <a:lnTo>
                  <a:pt x="1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8F594F7-6BCF-E94D-9C72-FBA8CC618922}"/>
              </a:ext>
            </a:extLst>
          </p:cNvPr>
          <p:cNvGrpSpPr/>
          <p:nvPr/>
        </p:nvGrpSpPr>
        <p:grpSpPr>
          <a:xfrm>
            <a:off x="10126795" y="5111137"/>
            <a:ext cx="505267" cy="415907"/>
            <a:chOff x="10099036" y="3817899"/>
            <a:chExt cx="1247475" cy="773777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FD2D3F8-8A93-4640-AE12-48391195DEF3}"/>
                </a:ext>
              </a:extLst>
            </p:cNvPr>
            <p:cNvSpPr txBox="1"/>
            <p:nvPr/>
          </p:nvSpPr>
          <p:spPr>
            <a:xfrm>
              <a:off x="10099036" y="3817899"/>
              <a:ext cx="1247475" cy="486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3.7%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40BB8BD7-A155-E744-9560-AE02F30FE6F3}"/>
                </a:ext>
              </a:extLst>
            </p:cNvPr>
            <p:cNvSpPr txBox="1"/>
            <p:nvPr/>
          </p:nvSpPr>
          <p:spPr>
            <a:xfrm>
              <a:off x="10099036" y="4104962"/>
              <a:ext cx="1247475" cy="486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3.1%</a:t>
              </a:r>
            </a:p>
          </p:txBody>
        </p:sp>
      </p:grpSp>
      <p:sp>
        <p:nvSpPr>
          <p:cNvPr id="1025" name="Freeform 1024">
            <a:extLst>
              <a:ext uri="{FF2B5EF4-FFF2-40B4-BE49-F238E27FC236}">
                <a16:creationId xmlns:a16="http://schemas.microsoft.com/office/drawing/2014/main" id="{59F36AA3-E199-244F-B5FD-B8E8984016D5}"/>
              </a:ext>
            </a:extLst>
          </p:cNvPr>
          <p:cNvSpPr/>
          <p:nvPr/>
        </p:nvSpPr>
        <p:spPr>
          <a:xfrm>
            <a:off x="1971066" y="5583440"/>
            <a:ext cx="244459" cy="79685"/>
          </a:xfrm>
          <a:custGeom>
            <a:avLst/>
            <a:gdLst>
              <a:gd name="connsiteX0" fmla="*/ 245867 w 244458"/>
              <a:gd name="connsiteY0" fmla="*/ 0 h 53262"/>
              <a:gd name="connsiteX1" fmla="*/ 230081 w 244458"/>
              <a:gd name="connsiteY1" fmla="*/ 0 h 53262"/>
              <a:gd name="connsiteX2" fmla="*/ 230081 w 244458"/>
              <a:gd name="connsiteY2" fmla="*/ 8727 h 53262"/>
              <a:gd name="connsiteX3" fmla="*/ 194034 w 244458"/>
              <a:gd name="connsiteY3" fmla="*/ 8727 h 53262"/>
              <a:gd name="connsiteX4" fmla="*/ 194034 w 244458"/>
              <a:gd name="connsiteY4" fmla="*/ 13111 h 53262"/>
              <a:gd name="connsiteX5" fmla="*/ 135281 w 244458"/>
              <a:gd name="connsiteY5" fmla="*/ 13111 h 53262"/>
              <a:gd name="connsiteX6" fmla="*/ 135281 w 244458"/>
              <a:gd name="connsiteY6" fmla="*/ 17495 h 53262"/>
              <a:gd name="connsiteX7" fmla="*/ 85312 w 244458"/>
              <a:gd name="connsiteY7" fmla="*/ 17495 h 53262"/>
              <a:gd name="connsiteX8" fmla="*/ 85312 w 244458"/>
              <a:gd name="connsiteY8" fmla="*/ 24992 h 53262"/>
              <a:gd name="connsiteX9" fmla="*/ 77108 w 244458"/>
              <a:gd name="connsiteY9" fmla="*/ 24992 h 53262"/>
              <a:gd name="connsiteX10" fmla="*/ 77108 w 244458"/>
              <a:gd name="connsiteY10" fmla="*/ 36219 h 53262"/>
              <a:gd name="connsiteX11" fmla="*/ 45494 w 244458"/>
              <a:gd name="connsiteY11" fmla="*/ 36219 h 53262"/>
              <a:gd name="connsiteX12" fmla="*/ 45494 w 244458"/>
              <a:gd name="connsiteY12" fmla="*/ 45601 h 53262"/>
              <a:gd name="connsiteX13" fmla="*/ 0 w 244458"/>
              <a:gd name="connsiteY13" fmla="*/ 45601 h 53262"/>
              <a:gd name="connsiteX14" fmla="*/ 0 w 244458"/>
              <a:gd name="connsiteY14" fmla="*/ 55598 h 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458" h="53262">
                <a:moveTo>
                  <a:pt x="245867" y="0"/>
                </a:moveTo>
                <a:lnTo>
                  <a:pt x="230081" y="0"/>
                </a:lnTo>
                <a:lnTo>
                  <a:pt x="230081" y="8727"/>
                </a:lnTo>
                <a:lnTo>
                  <a:pt x="194034" y="8727"/>
                </a:lnTo>
                <a:lnTo>
                  <a:pt x="194034" y="13111"/>
                </a:lnTo>
                <a:lnTo>
                  <a:pt x="135281" y="13111"/>
                </a:lnTo>
                <a:lnTo>
                  <a:pt x="135281" y="17495"/>
                </a:lnTo>
                <a:lnTo>
                  <a:pt x="85312" y="17495"/>
                </a:lnTo>
                <a:lnTo>
                  <a:pt x="85312" y="24992"/>
                </a:lnTo>
                <a:lnTo>
                  <a:pt x="77108" y="24992"/>
                </a:lnTo>
                <a:lnTo>
                  <a:pt x="77108" y="36219"/>
                </a:lnTo>
                <a:lnTo>
                  <a:pt x="45494" y="36219"/>
                </a:lnTo>
                <a:lnTo>
                  <a:pt x="45494" y="45601"/>
                </a:lnTo>
                <a:lnTo>
                  <a:pt x="0" y="45601"/>
                </a:lnTo>
                <a:lnTo>
                  <a:pt x="0" y="55598"/>
                </a:lnTo>
              </a:path>
            </a:pathLst>
          </a:custGeom>
          <a:noFill/>
          <a:ln w="19050" cap="rnd">
            <a:solidFill>
              <a:srgbClr val="00206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Freeform 1026">
            <a:extLst>
              <a:ext uri="{FF2B5EF4-FFF2-40B4-BE49-F238E27FC236}">
                <a16:creationId xmlns:a16="http://schemas.microsoft.com/office/drawing/2014/main" id="{2D50121C-187B-ED49-8FF7-689E415E1242}"/>
              </a:ext>
            </a:extLst>
          </p:cNvPr>
          <p:cNvSpPr/>
          <p:nvPr/>
        </p:nvSpPr>
        <p:spPr>
          <a:xfrm>
            <a:off x="1938210" y="5583440"/>
            <a:ext cx="277605" cy="61295"/>
          </a:xfrm>
          <a:custGeom>
            <a:avLst/>
            <a:gdLst>
              <a:gd name="connsiteX0" fmla="*/ 0 w 277605"/>
              <a:gd name="connsiteY0" fmla="*/ 41873 h 40971"/>
              <a:gd name="connsiteX1" fmla="*/ 42967 w 277605"/>
              <a:gd name="connsiteY1" fmla="*/ 41873 h 40971"/>
              <a:gd name="connsiteX2" fmla="*/ 42967 w 277605"/>
              <a:gd name="connsiteY2" fmla="*/ 28721 h 40971"/>
              <a:gd name="connsiteX3" fmla="*/ 60659 w 277605"/>
              <a:gd name="connsiteY3" fmla="*/ 28721 h 40971"/>
              <a:gd name="connsiteX4" fmla="*/ 60659 w 277605"/>
              <a:gd name="connsiteY4" fmla="*/ 24992 h 40971"/>
              <a:gd name="connsiteX5" fmla="*/ 132712 w 277605"/>
              <a:gd name="connsiteY5" fmla="*/ 24992 h 40971"/>
              <a:gd name="connsiteX6" fmla="*/ 132712 w 277605"/>
              <a:gd name="connsiteY6" fmla="*/ 18109 h 40971"/>
              <a:gd name="connsiteX7" fmla="*/ 138430 w 277605"/>
              <a:gd name="connsiteY7" fmla="*/ 18109 h 40971"/>
              <a:gd name="connsiteX8" fmla="*/ 138430 w 277605"/>
              <a:gd name="connsiteY8" fmla="*/ 13725 h 40971"/>
              <a:gd name="connsiteX9" fmla="*/ 197846 w 277605"/>
              <a:gd name="connsiteY9" fmla="*/ 13725 h 40971"/>
              <a:gd name="connsiteX10" fmla="*/ 197846 w 277605"/>
              <a:gd name="connsiteY10" fmla="*/ 4998 h 40971"/>
              <a:gd name="connsiteX11" fmla="*/ 252828 w 277605"/>
              <a:gd name="connsiteY11" fmla="*/ 4998 h 40971"/>
              <a:gd name="connsiteX12" fmla="*/ 252828 w 277605"/>
              <a:gd name="connsiteY12" fmla="*/ 0 h 40971"/>
              <a:gd name="connsiteX13" fmla="*/ 278890 w 277605"/>
              <a:gd name="connsiteY13" fmla="*/ 0 h 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605" h="40971">
                <a:moveTo>
                  <a:pt x="0" y="41873"/>
                </a:moveTo>
                <a:lnTo>
                  <a:pt x="42967" y="41873"/>
                </a:lnTo>
                <a:lnTo>
                  <a:pt x="42967" y="28721"/>
                </a:lnTo>
                <a:lnTo>
                  <a:pt x="60659" y="28721"/>
                </a:lnTo>
                <a:lnTo>
                  <a:pt x="60659" y="24992"/>
                </a:lnTo>
                <a:lnTo>
                  <a:pt x="132712" y="24992"/>
                </a:lnTo>
                <a:lnTo>
                  <a:pt x="132712" y="18109"/>
                </a:lnTo>
                <a:lnTo>
                  <a:pt x="138430" y="18109"/>
                </a:lnTo>
                <a:lnTo>
                  <a:pt x="138430" y="13725"/>
                </a:lnTo>
                <a:lnTo>
                  <a:pt x="197846" y="13725"/>
                </a:lnTo>
                <a:lnTo>
                  <a:pt x="197846" y="4998"/>
                </a:lnTo>
                <a:lnTo>
                  <a:pt x="252828" y="4998"/>
                </a:lnTo>
                <a:lnTo>
                  <a:pt x="252828" y="0"/>
                </a:lnTo>
                <a:lnTo>
                  <a:pt x="278890" y="0"/>
                </a:lnTo>
              </a:path>
            </a:pathLst>
          </a:custGeom>
          <a:noFill/>
          <a:ln w="19050" cap="rnd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Freeform 1028">
            <a:extLst>
              <a:ext uri="{FF2B5EF4-FFF2-40B4-BE49-F238E27FC236}">
                <a16:creationId xmlns:a16="http://schemas.microsoft.com/office/drawing/2014/main" id="{A1A81F89-7D06-FB47-8163-42E032B5CD72}"/>
              </a:ext>
            </a:extLst>
          </p:cNvPr>
          <p:cNvSpPr/>
          <p:nvPr/>
        </p:nvSpPr>
        <p:spPr>
          <a:xfrm>
            <a:off x="2921637" y="5444114"/>
            <a:ext cx="2461159" cy="220666"/>
          </a:xfrm>
          <a:custGeom>
            <a:avLst/>
            <a:gdLst>
              <a:gd name="connsiteX0" fmla="*/ 0 w 2461158"/>
              <a:gd name="connsiteY0" fmla="*/ 148111 h 147496"/>
              <a:gd name="connsiteX1" fmla="*/ 0 w 2461158"/>
              <a:gd name="connsiteY1" fmla="*/ 138114 h 147496"/>
              <a:gd name="connsiteX2" fmla="*/ 50590 w 2461158"/>
              <a:gd name="connsiteY2" fmla="*/ 138114 h 147496"/>
              <a:gd name="connsiteX3" fmla="*/ 50590 w 2461158"/>
              <a:gd name="connsiteY3" fmla="*/ 133730 h 147496"/>
              <a:gd name="connsiteX4" fmla="*/ 125171 w 2461158"/>
              <a:gd name="connsiteY4" fmla="*/ 133730 h 147496"/>
              <a:gd name="connsiteX5" fmla="*/ 125171 w 2461158"/>
              <a:gd name="connsiteY5" fmla="*/ 126233 h 147496"/>
              <a:gd name="connsiteX6" fmla="*/ 230081 w 2461158"/>
              <a:gd name="connsiteY6" fmla="*/ 126233 h 147496"/>
              <a:gd name="connsiteX7" fmla="*/ 230081 w 2461158"/>
              <a:gd name="connsiteY7" fmla="*/ 123119 h 147496"/>
              <a:gd name="connsiteX8" fmla="*/ 258546 w 2461158"/>
              <a:gd name="connsiteY8" fmla="*/ 123119 h 147496"/>
              <a:gd name="connsiteX9" fmla="*/ 258546 w 2461158"/>
              <a:gd name="connsiteY9" fmla="*/ 115006 h 147496"/>
              <a:gd name="connsiteX10" fmla="*/ 336276 w 2461158"/>
              <a:gd name="connsiteY10" fmla="*/ 115006 h 147496"/>
              <a:gd name="connsiteX11" fmla="*/ 336276 w 2461158"/>
              <a:gd name="connsiteY11" fmla="*/ 110008 h 147496"/>
              <a:gd name="connsiteX12" fmla="*/ 443091 w 2461158"/>
              <a:gd name="connsiteY12" fmla="*/ 110008 h 147496"/>
              <a:gd name="connsiteX13" fmla="*/ 443091 w 2461158"/>
              <a:gd name="connsiteY13" fmla="*/ 101855 h 147496"/>
              <a:gd name="connsiteX14" fmla="*/ 539798 w 2461158"/>
              <a:gd name="connsiteY14" fmla="*/ 101855 h 147496"/>
              <a:gd name="connsiteX15" fmla="*/ 539798 w 2461158"/>
              <a:gd name="connsiteY15" fmla="*/ 98126 h 147496"/>
              <a:gd name="connsiteX16" fmla="*/ 548001 w 2461158"/>
              <a:gd name="connsiteY16" fmla="*/ 98126 h 147496"/>
              <a:gd name="connsiteX17" fmla="*/ 548001 w 2461158"/>
              <a:gd name="connsiteY17" fmla="*/ 91243 h 147496"/>
              <a:gd name="connsiteX18" fmla="*/ 737602 w 2461158"/>
              <a:gd name="connsiteY18" fmla="*/ 91243 h 147496"/>
              <a:gd name="connsiteX19" fmla="*/ 737602 w 2461158"/>
              <a:gd name="connsiteY19" fmla="*/ 77518 h 147496"/>
              <a:gd name="connsiteX20" fmla="*/ 766067 w 2461158"/>
              <a:gd name="connsiteY20" fmla="*/ 77518 h 147496"/>
              <a:gd name="connsiteX21" fmla="*/ 766067 w 2461158"/>
              <a:gd name="connsiteY21" fmla="*/ 69364 h 147496"/>
              <a:gd name="connsiteX22" fmla="*/ 845702 w 2461158"/>
              <a:gd name="connsiteY22" fmla="*/ 69364 h 147496"/>
              <a:gd name="connsiteX23" fmla="*/ 845702 w 2461158"/>
              <a:gd name="connsiteY23" fmla="*/ 64980 h 147496"/>
              <a:gd name="connsiteX24" fmla="*/ 1015704 w 2461158"/>
              <a:gd name="connsiteY24" fmla="*/ 64980 h 147496"/>
              <a:gd name="connsiteX25" fmla="*/ 1015704 w 2461158"/>
              <a:gd name="connsiteY25" fmla="*/ 58138 h 147496"/>
              <a:gd name="connsiteX26" fmla="*/ 1055522 w 2461158"/>
              <a:gd name="connsiteY26" fmla="*/ 58138 h 147496"/>
              <a:gd name="connsiteX27" fmla="*/ 1055522 w 2461158"/>
              <a:gd name="connsiteY27" fmla="*/ 52484 h 147496"/>
              <a:gd name="connsiteX28" fmla="*/ 1119993 w 2461158"/>
              <a:gd name="connsiteY28" fmla="*/ 52484 h 147496"/>
              <a:gd name="connsiteX29" fmla="*/ 1119993 w 2461158"/>
              <a:gd name="connsiteY29" fmla="*/ 44986 h 147496"/>
              <a:gd name="connsiteX30" fmla="*/ 1227431 w 2461158"/>
              <a:gd name="connsiteY30" fmla="*/ 44986 h 147496"/>
              <a:gd name="connsiteX31" fmla="*/ 1227431 w 2461158"/>
              <a:gd name="connsiteY31" fmla="*/ 40644 h 147496"/>
              <a:gd name="connsiteX32" fmla="*/ 1312742 w 2461158"/>
              <a:gd name="connsiteY32" fmla="*/ 40644 h 147496"/>
              <a:gd name="connsiteX33" fmla="*/ 1312742 w 2461158"/>
              <a:gd name="connsiteY33" fmla="*/ 31261 h 147496"/>
              <a:gd name="connsiteX34" fmla="*/ 1379782 w 2461158"/>
              <a:gd name="connsiteY34" fmla="*/ 31261 h 147496"/>
              <a:gd name="connsiteX35" fmla="*/ 1379782 w 2461158"/>
              <a:gd name="connsiteY35" fmla="*/ 24378 h 147496"/>
              <a:gd name="connsiteX36" fmla="*/ 1688173 w 2461158"/>
              <a:gd name="connsiteY36" fmla="*/ 24378 h 147496"/>
              <a:gd name="connsiteX37" fmla="*/ 1688173 w 2461158"/>
              <a:gd name="connsiteY37" fmla="*/ 19994 h 147496"/>
              <a:gd name="connsiteX38" fmla="*/ 1745061 w 2461158"/>
              <a:gd name="connsiteY38" fmla="*/ 19994 h 147496"/>
              <a:gd name="connsiteX39" fmla="*/ 1745061 w 2461158"/>
              <a:gd name="connsiteY39" fmla="*/ 11882 h 147496"/>
              <a:gd name="connsiteX40" fmla="*/ 2129358 w 2461158"/>
              <a:gd name="connsiteY40" fmla="*/ 11882 h 147496"/>
              <a:gd name="connsiteX41" fmla="*/ 2129358 w 2461158"/>
              <a:gd name="connsiteY41" fmla="*/ 8112 h 147496"/>
              <a:gd name="connsiteX42" fmla="*/ 2204560 w 2461158"/>
              <a:gd name="connsiteY42" fmla="*/ 8112 h 147496"/>
              <a:gd name="connsiteX43" fmla="*/ 2204560 w 2461158"/>
              <a:gd name="connsiteY43" fmla="*/ 0 h 147496"/>
              <a:gd name="connsiteX44" fmla="*/ 2461822 w 2461158"/>
              <a:gd name="connsiteY44" fmla="*/ 0 h 14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61158" h="147496">
                <a:moveTo>
                  <a:pt x="0" y="148111"/>
                </a:moveTo>
                <a:lnTo>
                  <a:pt x="0" y="138114"/>
                </a:lnTo>
                <a:lnTo>
                  <a:pt x="50590" y="138114"/>
                </a:lnTo>
                <a:lnTo>
                  <a:pt x="50590" y="133730"/>
                </a:lnTo>
                <a:lnTo>
                  <a:pt x="125171" y="133730"/>
                </a:lnTo>
                <a:lnTo>
                  <a:pt x="125171" y="126233"/>
                </a:lnTo>
                <a:lnTo>
                  <a:pt x="230081" y="126233"/>
                </a:lnTo>
                <a:lnTo>
                  <a:pt x="230081" y="123119"/>
                </a:lnTo>
                <a:lnTo>
                  <a:pt x="258546" y="123119"/>
                </a:lnTo>
                <a:lnTo>
                  <a:pt x="258546" y="115006"/>
                </a:lnTo>
                <a:lnTo>
                  <a:pt x="336276" y="115006"/>
                </a:lnTo>
                <a:lnTo>
                  <a:pt x="336276" y="110008"/>
                </a:lnTo>
                <a:lnTo>
                  <a:pt x="443091" y="110008"/>
                </a:lnTo>
                <a:lnTo>
                  <a:pt x="443091" y="101855"/>
                </a:lnTo>
                <a:lnTo>
                  <a:pt x="539798" y="101855"/>
                </a:lnTo>
                <a:lnTo>
                  <a:pt x="539798" y="98126"/>
                </a:lnTo>
                <a:lnTo>
                  <a:pt x="548001" y="98126"/>
                </a:lnTo>
                <a:lnTo>
                  <a:pt x="548001" y="91243"/>
                </a:lnTo>
                <a:lnTo>
                  <a:pt x="737602" y="91243"/>
                </a:lnTo>
                <a:lnTo>
                  <a:pt x="737602" y="77518"/>
                </a:lnTo>
                <a:lnTo>
                  <a:pt x="766067" y="77518"/>
                </a:lnTo>
                <a:lnTo>
                  <a:pt x="766067" y="69364"/>
                </a:lnTo>
                <a:lnTo>
                  <a:pt x="845702" y="69364"/>
                </a:lnTo>
                <a:lnTo>
                  <a:pt x="845702" y="64980"/>
                </a:lnTo>
                <a:lnTo>
                  <a:pt x="1015704" y="64980"/>
                </a:lnTo>
                <a:lnTo>
                  <a:pt x="1015704" y="58138"/>
                </a:lnTo>
                <a:lnTo>
                  <a:pt x="1055522" y="58138"/>
                </a:lnTo>
                <a:lnTo>
                  <a:pt x="1055522" y="52484"/>
                </a:lnTo>
                <a:lnTo>
                  <a:pt x="1119993" y="52484"/>
                </a:lnTo>
                <a:lnTo>
                  <a:pt x="1119993" y="44986"/>
                </a:lnTo>
                <a:lnTo>
                  <a:pt x="1227431" y="44986"/>
                </a:lnTo>
                <a:lnTo>
                  <a:pt x="1227431" y="40644"/>
                </a:lnTo>
                <a:lnTo>
                  <a:pt x="1312742" y="40644"/>
                </a:lnTo>
                <a:lnTo>
                  <a:pt x="1312742" y="31261"/>
                </a:lnTo>
                <a:lnTo>
                  <a:pt x="1379782" y="31261"/>
                </a:lnTo>
                <a:lnTo>
                  <a:pt x="1379782" y="24378"/>
                </a:lnTo>
                <a:lnTo>
                  <a:pt x="1688173" y="24378"/>
                </a:lnTo>
                <a:lnTo>
                  <a:pt x="1688173" y="19994"/>
                </a:lnTo>
                <a:lnTo>
                  <a:pt x="1745061" y="19994"/>
                </a:lnTo>
                <a:lnTo>
                  <a:pt x="1745061" y="11882"/>
                </a:lnTo>
                <a:lnTo>
                  <a:pt x="2129358" y="11882"/>
                </a:lnTo>
                <a:lnTo>
                  <a:pt x="2129358" y="8112"/>
                </a:lnTo>
                <a:lnTo>
                  <a:pt x="2204560" y="8112"/>
                </a:lnTo>
                <a:lnTo>
                  <a:pt x="2204560" y="0"/>
                </a:lnTo>
                <a:lnTo>
                  <a:pt x="2461822" y="0"/>
                </a:lnTo>
              </a:path>
            </a:pathLst>
          </a:custGeom>
          <a:noFill/>
          <a:ln w="19050" cap="rnd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B02DF30-AF7C-4630-863F-832DD6C1A262}"/>
              </a:ext>
            </a:extLst>
          </p:cNvPr>
          <p:cNvSpPr txBox="1"/>
          <p:nvPr/>
        </p:nvSpPr>
        <p:spPr>
          <a:xfrm>
            <a:off x="2723563" y="937666"/>
            <a:ext cx="2085771" cy="40011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TLF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8D3D5C2-C801-42DE-B520-6BF8C34790B9}"/>
              </a:ext>
            </a:extLst>
          </p:cNvPr>
          <p:cNvSpPr txBox="1"/>
          <p:nvPr/>
        </p:nvSpPr>
        <p:spPr>
          <a:xfrm>
            <a:off x="8210811" y="937666"/>
            <a:ext cx="867802" cy="40011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TV-MI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23B34E7-42E3-4CB9-9DFB-34E894C879EE}"/>
              </a:ext>
            </a:extLst>
          </p:cNvPr>
          <p:cNvSpPr txBox="1"/>
          <p:nvPr/>
        </p:nvSpPr>
        <p:spPr>
          <a:xfrm>
            <a:off x="8028061" y="3699893"/>
            <a:ext cx="1069524" cy="40011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-TLR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3E12297-3967-6643-A4E3-4EE36B33562C}"/>
              </a:ext>
            </a:extLst>
          </p:cNvPr>
          <p:cNvSpPr txBox="1"/>
          <p:nvPr/>
        </p:nvSpPr>
        <p:spPr>
          <a:xfrm>
            <a:off x="5383150" y="2262831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8.2%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B96A6F4-C893-6346-8163-D2D72C1BA64A}"/>
              </a:ext>
            </a:extLst>
          </p:cNvPr>
          <p:cNvSpPr txBox="1"/>
          <p:nvPr/>
        </p:nvSpPr>
        <p:spPr>
          <a:xfrm>
            <a:off x="5383150" y="2116829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9.2%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FEE8966-A4B6-0943-B016-D52AACE3C8DB}"/>
              </a:ext>
            </a:extLst>
          </p:cNvPr>
          <p:cNvSpPr txBox="1"/>
          <p:nvPr/>
        </p:nvSpPr>
        <p:spPr>
          <a:xfrm>
            <a:off x="2243559" y="1962217"/>
            <a:ext cx="545342" cy="368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10.5%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ACD1DBAD-5CC6-A64C-A567-D1C4E4B7506F}"/>
              </a:ext>
            </a:extLst>
          </p:cNvPr>
          <p:cNvSpPr txBox="1"/>
          <p:nvPr/>
        </p:nvSpPr>
        <p:spPr>
          <a:xfrm>
            <a:off x="2243559" y="2123888"/>
            <a:ext cx="474810" cy="368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9.6%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AE1B56D-5220-1640-A355-D2C5E429A575}"/>
              </a:ext>
            </a:extLst>
          </p:cNvPr>
          <p:cNvGrpSpPr/>
          <p:nvPr/>
        </p:nvGrpSpPr>
        <p:grpSpPr>
          <a:xfrm>
            <a:off x="1937152" y="2130440"/>
            <a:ext cx="3445939" cy="929140"/>
            <a:chOff x="2027082" y="3360600"/>
            <a:chExt cx="8491512" cy="1177793"/>
          </a:xfrm>
        </p:grpSpPr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BF0E21CB-510F-EA49-88E7-1D9C317B9928}"/>
                </a:ext>
              </a:extLst>
            </p:cNvPr>
            <p:cNvSpPr/>
            <p:nvPr/>
          </p:nvSpPr>
          <p:spPr>
            <a:xfrm>
              <a:off x="2858856" y="3655809"/>
              <a:ext cx="7659738" cy="861182"/>
            </a:xfrm>
            <a:custGeom>
              <a:avLst/>
              <a:gdLst>
                <a:gd name="connsiteX0" fmla="*/ 0 w 7659738"/>
                <a:gd name="connsiteY0" fmla="*/ 869667 h 861182"/>
                <a:gd name="connsiteX1" fmla="*/ 0 w 7659738"/>
                <a:gd name="connsiteY1" fmla="*/ 858016 h 861182"/>
                <a:gd name="connsiteX2" fmla="*/ 50811 w 7659738"/>
                <a:gd name="connsiteY2" fmla="*/ 858016 h 861182"/>
                <a:gd name="connsiteX3" fmla="*/ 50811 w 7659738"/>
                <a:gd name="connsiteY3" fmla="*/ 844592 h 861182"/>
                <a:gd name="connsiteX4" fmla="*/ 116738 w 7659738"/>
                <a:gd name="connsiteY4" fmla="*/ 844592 h 861182"/>
                <a:gd name="connsiteX5" fmla="*/ 116738 w 7659738"/>
                <a:gd name="connsiteY5" fmla="*/ 823315 h 861182"/>
                <a:gd name="connsiteX6" fmla="*/ 170979 w 7659738"/>
                <a:gd name="connsiteY6" fmla="*/ 823315 h 861182"/>
                <a:gd name="connsiteX7" fmla="*/ 170979 w 7659738"/>
                <a:gd name="connsiteY7" fmla="*/ 809764 h 861182"/>
                <a:gd name="connsiteX8" fmla="*/ 316298 w 7659738"/>
                <a:gd name="connsiteY8" fmla="*/ 809764 h 861182"/>
                <a:gd name="connsiteX9" fmla="*/ 316298 w 7659738"/>
                <a:gd name="connsiteY9" fmla="*/ 794314 h 861182"/>
                <a:gd name="connsiteX10" fmla="*/ 1314223 w 7659738"/>
                <a:gd name="connsiteY10" fmla="*/ 794314 h 861182"/>
                <a:gd name="connsiteX11" fmla="*/ 1314223 w 7659738"/>
                <a:gd name="connsiteY11" fmla="*/ 782789 h 861182"/>
                <a:gd name="connsiteX12" fmla="*/ 1424610 w 7659738"/>
                <a:gd name="connsiteY12" fmla="*/ 782789 h 861182"/>
                <a:gd name="connsiteX13" fmla="*/ 1424610 w 7659738"/>
                <a:gd name="connsiteY13" fmla="*/ 769238 h 861182"/>
                <a:gd name="connsiteX14" fmla="*/ 1564340 w 7659738"/>
                <a:gd name="connsiteY14" fmla="*/ 769238 h 861182"/>
                <a:gd name="connsiteX15" fmla="*/ 1564340 w 7659738"/>
                <a:gd name="connsiteY15" fmla="*/ 755687 h 861182"/>
                <a:gd name="connsiteX16" fmla="*/ 1637888 w 7659738"/>
                <a:gd name="connsiteY16" fmla="*/ 755687 h 861182"/>
                <a:gd name="connsiteX17" fmla="*/ 1637888 w 7659738"/>
                <a:gd name="connsiteY17" fmla="*/ 744036 h 861182"/>
                <a:gd name="connsiteX18" fmla="*/ 1841132 w 7659738"/>
                <a:gd name="connsiteY18" fmla="*/ 744036 h 861182"/>
                <a:gd name="connsiteX19" fmla="*/ 1841132 w 7659738"/>
                <a:gd name="connsiteY19" fmla="*/ 717061 h 861182"/>
                <a:gd name="connsiteX20" fmla="*/ 1897278 w 7659738"/>
                <a:gd name="connsiteY20" fmla="*/ 717061 h 861182"/>
                <a:gd name="connsiteX21" fmla="*/ 1897278 w 7659738"/>
                <a:gd name="connsiteY21" fmla="*/ 707436 h 861182"/>
                <a:gd name="connsiteX22" fmla="*/ 1986197 w 7659738"/>
                <a:gd name="connsiteY22" fmla="*/ 707436 h 861182"/>
                <a:gd name="connsiteX23" fmla="*/ 1986197 w 7659738"/>
                <a:gd name="connsiteY23" fmla="*/ 697684 h 861182"/>
                <a:gd name="connsiteX24" fmla="*/ 2174197 w 7659738"/>
                <a:gd name="connsiteY24" fmla="*/ 697684 h 861182"/>
                <a:gd name="connsiteX25" fmla="*/ 2174197 w 7659738"/>
                <a:gd name="connsiteY25" fmla="*/ 674508 h 861182"/>
                <a:gd name="connsiteX26" fmla="*/ 2319516 w 7659738"/>
                <a:gd name="connsiteY26" fmla="*/ 674508 h 861182"/>
                <a:gd name="connsiteX27" fmla="*/ 2319516 w 7659738"/>
                <a:gd name="connsiteY27" fmla="*/ 645633 h 861182"/>
                <a:gd name="connsiteX28" fmla="*/ 2517171 w 7659738"/>
                <a:gd name="connsiteY28" fmla="*/ 645633 h 861182"/>
                <a:gd name="connsiteX29" fmla="*/ 2517171 w 7659738"/>
                <a:gd name="connsiteY29" fmla="*/ 622331 h 861182"/>
                <a:gd name="connsiteX30" fmla="*/ 2738071 w 7659738"/>
                <a:gd name="connsiteY30" fmla="*/ 622331 h 861182"/>
                <a:gd name="connsiteX31" fmla="*/ 2738071 w 7659738"/>
                <a:gd name="connsiteY31" fmla="*/ 595355 h 861182"/>
                <a:gd name="connsiteX32" fmla="*/ 2836898 w 7659738"/>
                <a:gd name="connsiteY32" fmla="*/ 595355 h 861182"/>
                <a:gd name="connsiteX33" fmla="*/ 2836898 w 7659738"/>
                <a:gd name="connsiteY33" fmla="*/ 581805 h 861182"/>
                <a:gd name="connsiteX34" fmla="*/ 2910447 w 7659738"/>
                <a:gd name="connsiteY34" fmla="*/ 581805 h 861182"/>
                <a:gd name="connsiteX35" fmla="*/ 2910447 w 7659738"/>
                <a:gd name="connsiteY35" fmla="*/ 564454 h 861182"/>
                <a:gd name="connsiteX36" fmla="*/ 2976374 w 7659738"/>
                <a:gd name="connsiteY36" fmla="*/ 564454 h 861182"/>
                <a:gd name="connsiteX37" fmla="*/ 2976374 w 7659738"/>
                <a:gd name="connsiteY37" fmla="*/ 552803 h 861182"/>
                <a:gd name="connsiteX38" fmla="*/ 3042301 w 7659738"/>
                <a:gd name="connsiteY38" fmla="*/ 552803 h 861182"/>
                <a:gd name="connsiteX39" fmla="*/ 3042301 w 7659738"/>
                <a:gd name="connsiteY39" fmla="*/ 529627 h 861182"/>
                <a:gd name="connsiteX40" fmla="*/ 3082950 w 7659738"/>
                <a:gd name="connsiteY40" fmla="*/ 529627 h 861182"/>
                <a:gd name="connsiteX41" fmla="*/ 3082950 w 7659738"/>
                <a:gd name="connsiteY41" fmla="*/ 514176 h 861182"/>
                <a:gd name="connsiteX42" fmla="*/ 3117882 w 7659738"/>
                <a:gd name="connsiteY42" fmla="*/ 514176 h 861182"/>
                <a:gd name="connsiteX43" fmla="*/ 3117882 w 7659738"/>
                <a:gd name="connsiteY43" fmla="*/ 502652 h 861182"/>
                <a:gd name="connsiteX44" fmla="*/ 3447263 w 7659738"/>
                <a:gd name="connsiteY44" fmla="*/ 502652 h 861182"/>
                <a:gd name="connsiteX45" fmla="*/ 3447263 w 7659738"/>
                <a:gd name="connsiteY45" fmla="*/ 473650 h 861182"/>
                <a:gd name="connsiteX46" fmla="*/ 3642885 w 7659738"/>
                <a:gd name="connsiteY46" fmla="*/ 473650 h 861182"/>
                <a:gd name="connsiteX47" fmla="*/ 3642885 w 7659738"/>
                <a:gd name="connsiteY47" fmla="*/ 444395 h 861182"/>
                <a:gd name="connsiteX48" fmla="*/ 3737902 w 7659738"/>
                <a:gd name="connsiteY48" fmla="*/ 444395 h 861182"/>
                <a:gd name="connsiteX49" fmla="*/ 3737902 w 7659738"/>
                <a:gd name="connsiteY49" fmla="*/ 429198 h 861182"/>
                <a:gd name="connsiteX50" fmla="*/ 4096372 w 7659738"/>
                <a:gd name="connsiteY50" fmla="*/ 429198 h 861182"/>
                <a:gd name="connsiteX51" fmla="*/ 4096372 w 7659738"/>
                <a:gd name="connsiteY51" fmla="*/ 413747 h 861182"/>
                <a:gd name="connsiteX52" fmla="*/ 4239786 w 7659738"/>
                <a:gd name="connsiteY52" fmla="*/ 413747 h 861182"/>
                <a:gd name="connsiteX53" fmla="*/ 4239786 w 7659738"/>
                <a:gd name="connsiteY53" fmla="*/ 404122 h 861182"/>
                <a:gd name="connsiteX54" fmla="*/ 4470341 w 7659738"/>
                <a:gd name="connsiteY54" fmla="*/ 404122 h 861182"/>
                <a:gd name="connsiteX55" fmla="*/ 4470341 w 7659738"/>
                <a:gd name="connsiteY55" fmla="*/ 388672 h 861182"/>
                <a:gd name="connsiteX56" fmla="*/ 4790068 w 7659738"/>
                <a:gd name="connsiteY56" fmla="*/ 388672 h 861182"/>
                <a:gd name="connsiteX57" fmla="*/ 4790068 w 7659738"/>
                <a:gd name="connsiteY57" fmla="*/ 363343 h 861182"/>
                <a:gd name="connsiteX58" fmla="*/ 4881146 w 7659738"/>
                <a:gd name="connsiteY58" fmla="*/ 363343 h 861182"/>
                <a:gd name="connsiteX59" fmla="*/ 4881146 w 7659738"/>
                <a:gd name="connsiteY59" fmla="*/ 338014 h 861182"/>
                <a:gd name="connsiteX60" fmla="*/ 5028371 w 7659738"/>
                <a:gd name="connsiteY60" fmla="*/ 338014 h 861182"/>
                <a:gd name="connsiteX61" fmla="*/ 5028371 w 7659738"/>
                <a:gd name="connsiteY61" fmla="*/ 322563 h 861182"/>
                <a:gd name="connsiteX62" fmla="*/ 5431428 w 7659738"/>
                <a:gd name="connsiteY62" fmla="*/ 322563 h 861182"/>
                <a:gd name="connsiteX63" fmla="*/ 5431428 w 7659738"/>
                <a:gd name="connsiteY63" fmla="*/ 276211 h 861182"/>
                <a:gd name="connsiteX64" fmla="*/ 5664015 w 7659738"/>
                <a:gd name="connsiteY64" fmla="*/ 276211 h 861182"/>
                <a:gd name="connsiteX65" fmla="*/ 5664015 w 7659738"/>
                <a:gd name="connsiteY65" fmla="*/ 253036 h 861182"/>
                <a:gd name="connsiteX66" fmla="*/ 5871323 w 7659738"/>
                <a:gd name="connsiteY66" fmla="*/ 253036 h 861182"/>
                <a:gd name="connsiteX67" fmla="*/ 5871323 w 7659738"/>
                <a:gd name="connsiteY67" fmla="*/ 222134 h 861182"/>
                <a:gd name="connsiteX68" fmla="*/ 5973961 w 7659738"/>
                <a:gd name="connsiteY68" fmla="*/ 222134 h 861182"/>
                <a:gd name="connsiteX69" fmla="*/ 5973961 w 7659738"/>
                <a:gd name="connsiteY69" fmla="*/ 208583 h 861182"/>
                <a:gd name="connsiteX70" fmla="*/ 6218107 w 7659738"/>
                <a:gd name="connsiteY70" fmla="*/ 208583 h 861182"/>
                <a:gd name="connsiteX71" fmla="*/ 6218107 w 7659738"/>
                <a:gd name="connsiteY71" fmla="*/ 181608 h 861182"/>
                <a:gd name="connsiteX72" fmla="*/ 6506332 w 7659738"/>
                <a:gd name="connsiteY72" fmla="*/ 181608 h 861182"/>
                <a:gd name="connsiteX73" fmla="*/ 6506332 w 7659738"/>
                <a:gd name="connsiteY73" fmla="*/ 166031 h 861182"/>
                <a:gd name="connsiteX74" fmla="*/ 6692426 w 7659738"/>
                <a:gd name="connsiteY74" fmla="*/ 166031 h 861182"/>
                <a:gd name="connsiteX75" fmla="*/ 6692426 w 7659738"/>
                <a:gd name="connsiteY75" fmla="*/ 142855 h 861182"/>
                <a:gd name="connsiteX76" fmla="*/ 6895670 w 7659738"/>
                <a:gd name="connsiteY76" fmla="*/ 142855 h 861182"/>
                <a:gd name="connsiteX77" fmla="*/ 6895670 w 7659738"/>
                <a:gd name="connsiteY77" fmla="*/ 115880 h 861182"/>
                <a:gd name="connsiteX78" fmla="*/ 7006184 w 7659738"/>
                <a:gd name="connsiteY78" fmla="*/ 115880 h 861182"/>
                <a:gd name="connsiteX79" fmla="*/ 7006184 w 7659738"/>
                <a:gd name="connsiteY79" fmla="*/ 96503 h 861182"/>
                <a:gd name="connsiteX80" fmla="*/ 7089513 w 7659738"/>
                <a:gd name="connsiteY80" fmla="*/ 96503 h 861182"/>
                <a:gd name="connsiteX81" fmla="*/ 7089513 w 7659738"/>
                <a:gd name="connsiteY81" fmla="*/ 84978 h 861182"/>
                <a:gd name="connsiteX82" fmla="*/ 7197995 w 7659738"/>
                <a:gd name="connsiteY82" fmla="*/ 84978 h 861182"/>
                <a:gd name="connsiteX83" fmla="*/ 7197995 w 7659738"/>
                <a:gd name="connsiteY83" fmla="*/ 69528 h 861182"/>
                <a:gd name="connsiteX84" fmla="*/ 7372403 w 7659738"/>
                <a:gd name="connsiteY84" fmla="*/ 69528 h 861182"/>
                <a:gd name="connsiteX85" fmla="*/ 7372403 w 7659738"/>
                <a:gd name="connsiteY85" fmla="*/ 52051 h 861182"/>
                <a:gd name="connsiteX86" fmla="*/ 7488633 w 7659738"/>
                <a:gd name="connsiteY86" fmla="*/ 52051 h 861182"/>
                <a:gd name="connsiteX87" fmla="*/ 7488633 w 7659738"/>
                <a:gd name="connsiteY87" fmla="*/ 30901 h 861182"/>
                <a:gd name="connsiteX88" fmla="*/ 7597114 w 7659738"/>
                <a:gd name="connsiteY88" fmla="*/ 30901 h 861182"/>
                <a:gd name="connsiteX89" fmla="*/ 7597114 w 7659738"/>
                <a:gd name="connsiteY89" fmla="*/ 0 h 861182"/>
                <a:gd name="connsiteX90" fmla="*/ 7668884 w 7659738"/>
                <a:gd name="connsiteY90" fmla="*/ 0 h 86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659738" h="861182">
                  <a:moveTo>
                    <a:pt x="0" y="869667"/>
                  </a:moveTo>
                  <a:lnTo>
                    <a:pt x="0" y="858016"/>
                  </a:lnTo>
                  <a:lnTo>
                    <a:pt x="50811" y="858016"/>
                  </a:lnTo>
                  <a:lnTo>
                    <a:pt x="50811" y="844592"/>
                  </a:lnTo>
                  <a:lnTo>
                    <a:pt x="116738" y="844592"/>
                  </a:lnTo>
                  <a:lnTo>
                    <a:pt x="116738" y="823315"/>
                  </a:lnTo>
                  <a:lnTo>
                    <a:pt x="170979" y="823315"/>
                  </a:lnTo>
                  <a:lnTo>
                    <a:pt x="170979" y="809764"/>
                  </a:lnTo>
                  <a:lnTo>
                    <a:pt x="316298" y="809764"/>
                  </a:lnTo>
                  <a:lnTo>
                    <a:pt x="316298" y="794314"/>
                  </a:lnTo>
                  <a:lnTo>
                    <a:pt x="1314223" y="794314"/>
                  </a:lnTo>
                  <a:lnTo>
                    <a:pt x="1314223" y="782789"/>
                  </a:lnTo>
                  <a:lnTo>
                    <a:pt x="1424610" y="782789"/>
                  </a:lnTo>
                  <a:lnTo>
                    <a:pt x="1424610" y="769238"/>
                  </a:lnTo>
                  <a:lnTo>
                    <a:pt x="1564340" y="769238"/>
                  </a:lnTo>
                  <a:lnTo>
                    <a:pt x="1564340" y="755687"/>
                  </a:lnTo>
                  <a:lnTo>
                    <a:pt x="1637888" y="755687"/>
                  </a:lnTo>
                  <a:lnTo>
                    <a:pt x="1637888" y="744036"/>
                  </a:lnTo>
                  <a:lnTo>
                    <a:pt x="1841132" y="744036"/>
                  </a:lnTo>
                  <a:lnTo>
                    <a:pt x="1841132" y="717061"/>
                  </a:lnTo>
                  <a:lnTo>
                    <a:pt x="1897278" y="717061"/>
                  </a:lnTo>
                  <a:lnTo>
                    <a:pt x="1897278" y="707436"/>
                  </a:lnTo>
                  <a:lnTo>
                    <a:pt x="1986197" y="707436"/>
                  </a:lnTo>
                  <a:lnTo>
                    <a:pt x="1986197" y="697684"/>
                  </a:lnTo>
                  <a:lnTo>
                    <a:pt x="2174197" y="697684"/>
                  </a:lnTo>
                  <a:lnTo>
                    <a:pt x="2174197" y="674508"/>
                  </a:lnTo>
                  <a:lnTo>
                    <a:pt x="2319516" y="674508"/>
                  </a:lnTo>
                  <a:lnTo>
                    <a:pt x="2319516" y="645633"/>
                  </a:lnTo>
                  <a:lnTo>
                    <a:pt x="2517171" y="645633"/>
                  </a:lnTo>
                  <a:lnTo>
                    <a:pt x="2517171" y="622331"/>
                  </a:lnTo>
                  <a:lnTo>
                    <a:pt x="2738071" y="622331"/>
                  </a:lnTo>
                  <a:cubicBezTo>
                    <a:pt x="2738071" y="622331"/>
                    <a:pt x="2720541" y="595355"/>
                    <a:pt x="2738071" y="595355"/>
                  </a:cubicBezTo>
                  <a:lnTo>
                    <a:pt x="2836898" y="595355"/>
                  </a:lnTo>
                  <a:lnTo>
                    <a:pt x="2836898" y="581805"/>
                  </a:lnTo>
                  <a:lnTo>
                    <a:pt x="2910447" y="581805"/>
                  </a:lnTo>
                  <a:cubicBezTo>
                    <a:pt x="2910447" y="581805"/>
                    <a:pt x="2900792" y="564454"/>
                    <a:pt x="2910447" y="564454"/>
                  </a:cubicBezTo>
                  <a:lnTo>
                    <a:pt x="2976374" y="564454"/>
                  </a:lnTo>
                  <a:lnTo>
                    <a:pt x="2976374" y="552803"/>
                  </a:lnTo>
                  <a:lnTo>
                    <a:pt x="3042301" y="552803"/>
                  </a:lnTo>
                  <a:lnTo>
                    <a:pt x="3042301" y="529627"/>
                  </a:lnTo>
                  <a:lnTo>
                    <a:pt x="3082950" y="529627"/>
                  </a:lnTo>
                  <a:lnTo>
                    <a:pt x="3082950" y="514176"/>
                  </a:lnTo>
                  <a:lnTo>
                    <a:pt x="3117882" y="514176"/>
                  </a:lnTo>
                  <a:lnTo>
                    <a:pt x="3117882" y="502652"/>
                  </a:lnTo>
                  <a:lnTo>
                    <a:pt x="3447263" y="502652"/>
                  </a:lnTo>
                  <a:lnTo>
                    <a:pt x="3447263" y="473650"/>
                  </a:lnTo>
                  <a:lnTo>
                    <a:pt x="3642885" y="473650"/>
                  </a:lnTo>
                  <a:lnTo>
                    <a:pt x="3642885" y="444395"/>
                  </a:lnTo>
                  <a:lnTo>
                    <a:pt x="3737902" y="444395"/>
                  </a:lnTo>
                  <a:lnTo>
                    <a:pt x="3737902" y="429198"/>
                  </a:lnTo>
                  <a:lnTo>
                    <a:pt x="4096372" y="429198"/>
                  </a:lnTo>
                  <a:cubicBezTo>
                    <a:pt x="4096372" y="429198"/>
                    <a:pt x="4086718" y="413747"/>
                    <a:pt x="4096372" y="413747"/>
                  </a:cubicBezTo>
                  <a:lnTo>
                    <a:pt x="4239786" y="413747"/>
                  </a:lnTo>
                  <a:lnTo>
                    <a:pt x="4239786" y="404122"/>
                  </a:lnTo>
                  <a:lnTo>
                    <a:pt x="4470341" y="404122"/>
                  </a:lnTo>
                  <a:lnTo>
                    <a:pt x="4470341" y="388672"/>
                  </a:lnTo>
                  <a:lnTo>
                    <a:pt x="4790068" y="388672"/>
                  </a:lnTo>
                  <a:lnTo>
                    <a:pt x="4790068" y="363343"/>
                  </a:lnTo>
                  <a:lnTo>
                    <a:pt x="4881146" y="363343"/>
                  </a:lnTo>
                  <a:lnTo>
                    <a:pt x="4881146" y="338014"/>
                  </a:lnTo>
                  <a:lnTo>
                    <a:pt x="5028371" y="338014"/>
                  </a:lnTo>
                  <a:lnTo>
                    <a:pt x="5028371" y="322563"/>
                  </a:lnTo>
                  <a:lnTo>
                    <a:pt x="5431428" y="322563"/>
                  </a:lnTo>
                  <a:lnTo>
                    <a:pt x="5431428" y="276211"/>
                  </a:lnTo>
                  <a:lnTo>
                    <a:pt x="5664015" y="276211"/>
                  </a:lnTo>
                  <a:lnTo>
                    <a:pt x="5664015" y="253036"/>
                  </a:lnTo>
                  <a:lnTo>
                    <a:pt x="5871323" y="253036"/>
                  </a:lnTo>
                  <a:lnTo>
                    <a:pt x="5871323" y="222134"/>
                  </a:lnTo>
                  <a:lnTo>
                    <a:pt x="5973961" y="222134"/>
                  </a:lnTo>
                  <a:lnTo>
                    <a:pt x="5973961" y="208583"/>
                  </a:lnTo>
                  <a:lnTo>
                    <a:pt x="6218107" y="208583"/>
                  </a:lnTo>
                  <a:lnTo>
                    <a:pt x="6218107" y="181608"/>
                  </a:lnTo>
                  <a:lnTo>
                    <a:pt x="6506332" y="181608"/>
                  </a:lnTo>
                  <a:lnTo>
                    <a:pt x="6506332" y="166031"/>
                  </a:lnTo>
                  <a:lnTo>
                    <a:pt x="6692426" y="166031"/>
                  </a:lnTo>
                  <a:lnTo>
                    <a:pt x="6692426" y="142855"/>
                  </a:lnTo>
                  <a:lnTo>
                    <a:pt x="6895670" y="142855"/>
                  </a:lnTo>
                  <a:cubicBezTo>
                    <a:pt x="6895670" y="142855"/>
                    <a:pt x="6889954" y="115880"/>
                    <a:pt x="6895670" y="115880"/>
                  </a:cubicBezTo>
                  <a:lnTo>
                    <a:pt x="7006184" y="115880"/>
                  </a:lnTo>
                  <a:lnTo>
                    <a:pt x="7006184" y="96503"/>
                  </a:lnTo>
                  <a:lnTo>
                    <a:pt x="7089513" y="96503"/>
                  </a:lnTo>
                  <a:lnTo>
                    <a:pt x="7089513" y="84978"/>
                  </a:lnTo>
                  <a:lnTo>
                    <a:pt x="7197995" y="84978"/>
                  </a:lnTo>
                  <a:lnTo>
                    <a:pt x="7197995" y="69528"/>
                  </a:lnTo>
                  <a:lnTo>
                    <a:pt x="7372403" y="69528"/>
                  </a:lnTo>
                  <a:lnTo>
                    <a:pt x="7372403" y="52051"/>
                  </a:lnTo>
                  <a:lnTo>
                    <a:pt x="7488633" y="52051"/>
                  </a:lnTo>
                  <a:lnTo>
                    <a:pt x="7488633" y="30901"/>
                  </a:lnTo>
                  <a:lnTo>
                    <a:pt x="7597114" y="30901"/>
                  </a:lnTo>
                  <a:lnTo>
                    <a:pt x="7597114" y="0"/>
                  </a:lnTo>
                  <a:lnTo>
                    <a:pt x="7668884" y="0"/>
                  </a:lnTo>
                </a:path>
              </a:pathLst>
            </a:custGeom>
            <a:noFill/>
            <a:ln w="19050" cap="rnd">
              <a:solidFill>
                <a:srgbClr val="002060"/>
              </a:solidFill>
              <a:prstDash val="solid"/>
              <a:round/>
            </a:ln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940C2EAC-9817-7F4A-9DC1-CBDC31B42C42}"/>
                </a:ext>
              </a:extLst>
            </p:cNvPr>
            <p:cNvSpPr/>
            <p:nvPr/>
          </p:nvSpPr>
          <p:spPr>
            <a:xfrm>
              <a:off x="2742118" y="3563231"/>
              <a:ext cx="7774063" cy="975162"/>
            </a:xfrm>
            <a:custGeom>
              <a:avLst/>
              <a:gdLst>
                <a:gd name="connsiteX0" fmla="*/ 0 w 7774062"/>
                <a:gd name="connsiteY0" fmla="*/ 977695 h 975162"/>
                <a:gd name="connsiteX1" fmla="*/ 52335 w 7774062"/>
                <a:gd name="connsiteY1" fmla="*/ 977695 h 975162"/>
                <a:gd name="connsiteX2" fmla="*/ 52335 w 7774062"/>
                <a:gd name="connsiteY2" fmla="*/ 960345 h 975162"/>
                <a:gd name="connsiteX3" fmla="*/ 166660 w 7774062"/>
                <a:gd name="connsiteY3" fmla="*/ 960345 h 975162"/>
                <a:gd name="connsiteX4" fmla="*/ 166660 w 7774062"/>
                <a:gd name="connsiteY4" fmla="*/ 950593 h 975162"/>
                <a:gd name="connsiteX5" fmla="*/ 271330 w 7774062"/>
                <a:gd name="connsiteY5" fmla="*/ 950593 h 975162"/>
                <a:gd name="connsiteX6" fmla="*/ 271330 w 7774062"/>
                <a:gd name="connsiteY6" fmla="*/ 939068 h 975162"/>
                <a:gd name="connsiteX7" fmla="*/ 358090 w 7774062"/>
                <a:gd name="connsiteY7" fmla="*/ 939068 h 975162"/>
                <a:gd name="connsiteX8" fmla="*/ 358090 w 7774062"/>
                <a:gd name="connsiteY8" fmla="*/ 929570 h 975162"/>
                <a:gd name="connsiteX9" fmla="*/ 672101 w 7774062"/>
                <a:gd name="connsiteY9" fmla="*/ 929570 h 975162"/>
                <a:gd name="connsiteX10" fmla="*/ 672101 w 7774062"/>
                <a:gd name="connsiteY10" fmla="*/ 917919 h 975162"/>
                <a:gd name="connsiteX11" fmla="*/ 972393 w 7774062"/>
                <a:gd name="connsiteY11" fmla="*/ 917919 h 975162"/>
                <a:gd name="connsiteX12" fmla="*/ 972393 w 7774062"/>
                <a:gd name="connsiteY12" fmla="*/ 887018 h 975162"/>
                <a:gd name="connsiteX13" fmla="*/ 1160393 w 7774062"/>
                <a:gd name="connsiteY13" fmla="*/ 887018 h 975162"/>
                <a:gd name="connsiteX14" fmla="*/ 1160393 w 7774062"/>
                <a:gd name="connsiteY14" fmla="*/ 863715 h 975162"/>
                <a:gd name="connsiteX15" fmla="*/ 1239785 w 7774062"/>
                <a:gd name="connsiteY15" fmla="*/ 863715 h 975162"/>
                <a:gd name="connsiteX16" fmla="*/ 1239785 w 7774062"/>
                <a:gd name="connsiteY16" fmla="*/ 840919 h 975162"/>
                <a:gd name="connsiteX17" fmla="*/ 1491680 w 7774062"/>
                <a:gd name="connsiteY17" fmla="*/ 840919 h 975162"/>
                <a:gd name="connsiteX18" fmla="*/ 1491680 w 7774062"/>
                <a:gd name="connsiteY18" fmla="*/ 815590 h 975162"/>
                <a:gd name="connsiteX19" fmla="*/ 1673837 w 7774062"/>
                <a:gd name="connsiteY19" fmla="*/ 815590 h 975162"/>
                <a:gd name="connsiteX20" fmla="*/ 1673837 w 7774062"/>
                <a:gd name="connsiteY20" fmla="*/ 792414 h 975162"/>
                <a:gd name="connsiteX21" fmla="*/ 1815218 w 7774062"/>
                <a:gd name="connsiteY21" fmla="*/ 792414 h 975162"/>
                <a:gd name="connsiteX22" fmla="*/ 1815218 w 7774062"/>
                <a:gd name="connsiteY22" fmla="*/ 771138 h 975162"/>
                <a:gd name="connsiteX23" fmla="*/ 1838591 w 7774062"/>
                <a:gd name="connsiteY23" fmla="*/ 771138 h 975162"/>
                <a:gd name="connsiteX24" fmla="*/ 1838591 w 7774062"/>
                <a:gd name="connsiteY24" fmla="*/ 738337 h 975162"/>
                <a:gd name="connsiteX25" fmla="*/ 1948978 w 7774062"/>
                <a:gd name="connsiteY25" fmla="*/ 738337 h 975162"/>
                <a:gd name="connsiteX26" fmla="*/ 1948978 w 7774062"/>
                <a:gd name="connsiteY26" fmla="*/ 722760 h 975162"/>
                <a:gd name="connsiteX27" fmla="*/ 2030402 w 7774062"/>
                <a:gd name="connsiteY27" fmla="*/ 722760 h 975162"/>
                <a:gd name="connsiteX28" fmla="*/ 2030402 w 7774062"/>
                <a:gd name="connsiteY28" fmla="*/ 695784 h 975162"/>
                <a:gd name="connsiteX29" fmla="*/ 2063302 w 7774062"/>
                <a:gd name="connsiteY29" fmla="*/ 695784 h 975162"/>
                <a:gd name="connsiteX30" fmla="*/ 2063302 w 7774062"/>
                <a:gd name="connsiteY30" fmla="*/ 678434 h 975162"/>
                <a:gd name="connsiteX31" fmla="*/ 2123767 w 7774062"/>
                <a:gd name="connsiteY31" fmla="*/ 678434 h 975162"/>
                <a:gd name="connsiteX32" fmla="*/ 2123767 w 7774062"/>
                <a:gd name="connsiteY32" fmla="*/ 659058 h 975162"/>
                <a:gd name="connsiteX33" fmla="*/ 2288903 w 7774062"/>
                <a:gd name="connsiteY33" fmla="*/ 659058 h 975162"/>
                <a:gd name="connsiteX34" fmla="*/ 2288903 w 7774062"/>
                <a:gd name="connsiteY34" fmla="*/ 643607 h 975162"/>
                <a:gd name="connsiteX35" fmla="*/ 2352416 w 7774062"/>
                <a:gd name="connsiteY35" fmla="*/ 643607 h 975162"/>
                <a:gd name="connsiteX36" fmla="*/ 2352416 w 7774062"/>
                <a:gd name="connsiteY36" fmla="*/ 633982 h 975162"/>
                <a:gd name="connsiteX37" fmla="*/ 2505484 w 7774062"/>
                <a:gd name="connsiteY37" fmla="*/ 633982 h 975162"/>
                <a:gd name="connsiteX38" fmla="*/ 2505484 w 7774062"/>
                <a:gd name="connsiteY38" fmla="*/ 624357 h 975162"/>
                <a:gd name="connsiteX39" fmla="*/ 2550071 w 7774062"/>
                <a:gd name="connsiteY39" fmla="*/ 624357 h 975162"/>
                <a:gd name="connsiteX40" fmla="*/ 2550071 w 7774062"/>
                <a:gd name="connsiteY40" fmla="*/ 593329 h 975162"/>
                <a:gd name="connsiteX41" fmla="*/ 2608122 w 7774062"/>
                <a:gd name="connsiteY41" fmla="*/ 593329 h 975162"/>
                <a:gd name="connsiteX42" fmla="*/ 2608122 w 7774062"/>
                <a:gd name="connsiteY42" fmla="*/ 583704 h 975162"/>
                <a:gd name="connsiteX43" fmla="*/ 2815557 w 7774062"/>
                <a:gd name="connsiteY43" fmla="*/ 583704 h 975162"/>
                <a:gd name="connsiteX44" fmla="*/ 2815557 w 7774062"/>
                <a:gd name="connsiteY44" fmla="*/ 566354 h 975162"/>
                <a:gd name="connsiteX45" fmla="*/ 2927849 w 7774062"/>
                <a:gd name="connsiteY45" fmla="*/ 566354 h 975162"/>
                <a:gd name="connsiteX46" fmla="*/ 2927849 w 7774062"/>
                <a:gd name="connsiteY46" fmla="*/ 549004 h 975162"/>
                <a:gd name="connsiteX47" fmla="*/ 3055766 w 7774062"/>
                <a:gd name="connsiteY47" fmla="*/ 549004 h 975162"/>
                <a:gd name="connsiteX48" fmla="*/ 3055766 w 7774062"/>
                <a:gd name="connsiteY48" fmla="*/ 517976 h 975162"/>
                <a:gd name="connsiteX49" fmla="*/ 3336750 w 7774062"/>
                <a:gd name="connsiteY49" fmla="*/ 517976 h 975162"/>
                <a:gd name="connsiteX50" fmla="*/ 3336750 w 7774062"/>
                <a:gd name="connsiteY50" fmla="*/ 502399 h 975162"/>
                <a:gd name="connsiteX51" fmla="*/ 3373588 w 7774062"/>
                <a:gd name="connsiteY51" fmla="*/ 502399 h 975162"/>
                <a:gd name="connsiteX52" fmla="*/ 3373588 w 7774062"/>
                <a:gd name="connsiteY52" fmla="*/ 481249 h 975162"/>
                <a:gd name="connsiteX53" fmla="*/ 3433671 w 7774062"/>
                <a:gd name="connsiteY53" fmla="*/ 481249 h 975162"/>
                <a:gd name="connsiteX54" fmla="*/ 3433671 w 7774062"/>
                <a:gd name="connsiteY54" fmla="*/ 465798 h 975162"/>
                <a:gd name="connsiteX55" fmla="*/ 3466571 w 7774062"/>
                <a:gd name="connsiteY55" fmla="*/ 465798 h 975162"/>
                <a:gd name="connsiteX56" fmla="*/ 3466571 w 7774062"/>
                <a:gd name="connsiteY56" fmla="*/ 448321 h 975162"/>
                <a:gd name="connsiteX57" fmla="*/ 3540247 w 7774062"/>
                <a:gd name="connsiteY57" fmla="*/ 448321 h 975162"/>
                <a:gd name="connsiteX58" fmla="*/ 3540247 w 7774062"/>
                <a:gd name="connsiteY58" fmla="*/ 419446 h 975162"/>
                <a:gd name="connsiteX59" fmla="*/ 3737902 w 7774062"/>
                <a:gd name="connsiteY59" fmla="*/ 419446 h 975162"/>
                <a:gd name="connsiteX60" fmla="*/ 3737902 w 7774062"/>
                <a:gd name="connsiteY60" fmla="*/ 410328 h 975162"/>
                <a:gd name="connsiteX61" fmla="*/ 3795953 w 7774062"/>
                <a:gd name="connsiteY61" fmla="*/ 410328 h 975162"/>
                <a:gd name="connsiteX62" fmla="*/ 3795953 w 7774062"/>
                <a:gd name="connsiteY62" fmla="*/ 372335 h 975162"/>
                <a:gd name="connsiteX63" fmla="*/ 3852226 w 7774062"/>
                <a:gd name="connsiteY63" fmla="*/ 372335 h 975162"/>
                <a:gd name="connsiteX64" fmla="*/ 3852226 w 7774062"/>
                <a:gd name="connsiteY64" fmla="*/ 345359 h 975162"/>
                <a:gd name="connsiteX65" fmla="*/ 4084686 w 7774062"/>
                <a:gd name="connsiteY65" fmla="*/ 345359 h 975162"/>
                <a:gd name="connsiteX66" fmla="*/ 4084686 w 7774062"/>
                <a:gd name="connsiteY66" fmla="*/ 325983 h 975162"/>
                <a:gd name="connsiteX67" fmla="*/ 4322989 w 7774062"/>
                <a:gd name="connsiteY67" fmla="*/ 325983 h 975162"/>
                <a:gd name="connsiteX68" fmla="*/ 4322989 w 7774062"/>
                <a:gd name="connsiteY68" fmla="*/ 304707 h 975162"/>
                <a:gd name="connsiteX69" fmla="*/ 4598257 w 7774062"/>
                <a:gd name="connsiteY69" fmla="*/ 304707 h 975162"/>
                <a:gd name="connsiteX70" fmla="*/ 4598257 w 7774062"/>
                <a:gd name="connsiteY70" fmla="*/ 283557 h 975162"/>
                <a:gd name="connsiteX71" fmla="*/ 4700895 w 7774062"/>
                <a:gd name="connsiteY71" fmla="*/ 283557 h 975162"/>
                <a:gd name="connsiteX72" fmla="*/ 4700895 w 7774062"/>
                <a:gd name="connsiteY72" fmla="*/ 267980 h 975162"/>
                <a:gd name="connsiteX73" fmla="*/ 4747387 w 7774062"/>
                <a:gd name="connsiteY73" fmla="*/ 267980 h 975162"/>
                <a:gd name="connsiteX74" fmla="*/ 4747387 w 7774062"/>
                <a:gd name="connsiteY74" fmla="*/ 256455 h 975162"/>
                <a:gd name="connsiteX75" fmla="*/ 4958633 w 7774062"/>
                <a:gd name="connsiteY75" fmla="*/ 256455 h 975162"/>
                <a:gd name="connsiteX76" fmla="*/ 4958633 w 7774062"/>
                <a:gd name="connsiteY76" fmla="*/ 239105 h 975162"/>
                <a:gd name="connsiteX77" fmla="*/ 5297668 w 7774062"/>
                <a:gd name="connsiteY77" fmla="*/ 239105 h 975162"/>
                <a:gd name="connsiteX78" fmla="*/ 5297668 w 7774062"/>
                <a:gd name="connsiteY78" fmla="*/ 216562 h 975162"/>
                <a:gd name="connsiteX79" fmla="*/ 5415931 w 7774062"/>
                <a:gd name="connsiteY79" fmla="*/ 216562 h 975162"/>
                <a:gd name="connsiteX80" fmla="*/ 5415931 w 7774062"/>
                <a:gd name="connsiteY80" fmla="*/ 204911 h 975162"/>
                <a:gd name="connsiteX81" fmla="*/ 5555660 w 7774062"/>
                <a:gd name="connsiteY81" fmla="*/ 204911 h 975162"/>
                <a:gd name="connsiteX82" fmla="*/ 5555660 w 7774062"/>
                <a:gd name="connsiteY82" fmla="*/ 189460 h 975162"/>
                <a:gd name="connsiteX83" fmla="*/ 5958718 w 7774062"/>
                <a:gd name="connsiteY83" fmla="*/ 189460 h 975162"/>
                <a:gd name="connsiteX84" fmla="*/ 5958718 w 7774062"/>
                <a:gd name="connsiteY84" fmla="*/ 160585 h 975162"/>
                <a:gd name="connsiteX85" fmla="*/ 6586232 w 7774062"/>
                <a:gd name="connsiteY85" fmla="*/ 160585 h 975162"/>
                <a:gd name="connsiteX86" fmla="*/ 6586232 w 7774062"/>
                <a:gd name="connsiteY86" fmla="*/ 133483 h 975162"/>
                <a:gd name="connsiteX87" fmla="*/ 6892494 w 7774062"/>
                <a:gd name="connsiteY87" fmla="*/ 133483 h 975162"/>
                <a:gd name="connsiteX88" fmla="*/ 6892494 w 7774062"/>
                <a:gd name="connsiteY88" fmla="*/ 108154 h 975162"/>
                <a:gd name="connsiteX89" fmla="*/ 6948641 w 7774062"/>
                <a:gd name="connsiteY89" fmla="*/ 108154 h 975162"/>
                <a:gd name="connsiteX90" fmla="*/ 6948641 w 7774062"/>
                <a:gd name="connsiteY90" fmla="*/ 88778 h 975162"/>
                <a:gd name="connsiteX91" fmla="*/ 7151884 w 7774062"/>
                <a:gd name="connsiteY91" fmla="*/ 88778 h 975162"/>
                <a:gd name="connsiteX92" fmla="*/ 7151884 w 7774062"/>
                <a:gd name="connsiteY92" fmla="*/ 69528 h 975162"/>
                <a:gd name="connsiteX93" fmla="*/ 7275863 w 7774062"/>
                <a:gd name="connsiteY93" fmla="*/ 69528 h 975162"/>
                <a:gd name="connsiteX94" fmla="*/ 7275863 w 7774062"/>
                <a:gd name="connsiteY94" fmla="*/ 57876 h 975162"/>
                <a:gd name="connsiteX95" fmla="*/ 7392092 w 7774062"/>
                <a:gd name="connsiteY95" fmla="*/ 57876 h 975162"/>
                <a:gd name="connsiteX96" fmla="*/ 7392092 w 7774062"/>
                <a:gd name="connsiteY96" fmla="*/ 43059 h 975162"/>
                <a:gd name="connsiteX97" fmla="*/ 7465768 w 7774062"/>
                <a:gd name="connsiteY97" fmla="*/ 43059 h 975162"/>
                <a:gd name="connsiteX98" fmla="*/ 7465768 w 7774062"/>
                <a:gd name="connsiteY98" fmla="*/ 25329 h 975162"/>
                <a:gd name="connsiteX99" fmla="*/ 7698228 w 7774062"/>
                <a:gd name="connsiteY99" fmla="*/ 25329 h 975162"/>
                <a:gd name="connsiteX100" fmla="*/ 7698228 w 7774062"/>
                <a:gd name="connsiteY100" fmla="*/ 0 h 975162"/>
                <a:gd name="connsiteX101" fmla="*/ 7785496 w 7774062"/>
                <a:gd name="connsiteY101" fmla="*/ 0 h 97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774062" h="975162">
                  <a:moveTo>
                    <a:pt x="0" y="977695"/>
                  </a:moveTo>
                  <a:lnTo>
                    <a:pt x="52335" y="977695"/>
                  </a:lnTo>
                  <a:lnTo>
                    <a:pt x="52335" y="960345"/>
                  </a:lnTo>
                  <a:lnTo>
                    <a:pt x="166660" y="960345"/>
                  </a:lnTo>
                  <a:lnTo>
                    <a:pt x="166660" y="950593"/>
                  </a:lnTo>
                  <a:lnTo>
                    <a:pt x="271330" y="950593"/>
                  </a:lnTo>
                  <a:lnTo>
                    <a:pt x="271330" y="939068"/>
                  </a:lnTo>
                  <a:lnTo>
                    <a:pt x="358090" y="939068"/>
                  </a:lnTo>
                  <a:lnTo>
                    <a:pt x="358090" y="929570"/>
                  </a:lnTo>
                  <a:lnTo>
                    <a:pt x="672101" y="929570"/>
                  </a:lnTo>
                  <a:lnTo>
                    <a:pt x="672101" y="917919"/>
                  </a:lnTo>
                  <a:lnTo>
                    <a:pt x="972393" y="917919"/>
                  </a:lnTo>
                  <a:lnTo>
                    <a:pt x="972393" y="887018"/>
                  </a:lnTo>
                  <a:lnTo>
                    <a:pt x="1160393" y="887018"/>
                  </a:lnTo>
                  <a:lnTo>
                    <a:pt x="1160393" y="863715"/>
                  </a:lnTo>
                  <a:lnTo>
                    <a:pt x="1239785" y="863715"/>
                  </a:lnTo>
                  <a:lnTo>
                    <a:pt x="1239785" y="840919"/>
                  </a:lnTo>
                  <a:lnTo>
                    <a:pt x="1491680" y="840919"/>
                  </a:lnTo>
                  <a:lnTo>
                    <a:pt x="1491680" y="815590"/>
                  </a:lnTo>
                  <a:lnTo>
                    <a:pt x="1673837" y="815590"/>
                  </a:lnTo>
                  <a:lnTo>
                    <a:pt x="1673837" y="792414"/>
                  </a:lnTo>
                  <a:lnTo>
                    <a:pt x="1815218" y="792414"/>
                  </a:lnTo>
                  <a:lnTo>
                    <a:pt x="1815218" y="771138"/>
                  </a:lnTo>
                  <a:lnTo>
                    <a:pt x="1838591" y="771138"/>
                  </a:lnTo>
                  <a:lnTo>
                    <a:pt x="1838591" y="738337"/>
                  </a:lnTo>
                  <a:lnTo>
                    <a:pt x="1948978" y="738337"/>
                  </a:lnTo>
                  <a:lnTo>
                    <a:pt x="1948978" y="722760"/>
                  </a:lnTo>
                  <a:lnTo>
                    <a:pt x="2030402" y="722760"/>
                  </a:lnTo>
                  <a:lnTo>
                    <a:pt x="2030402" y="695784"/>
                  </a:lnTo>
                  <a:lnTo>
                    <a:pt x="2063302" y="695784"/>
                  </a:lnTo>
                  <a:lnTo>
                    <a:pt x="2063302" y="678434"/>
                  </a:lnTo>
                  <a:lnTo>
                    <a:pt x="2123767" y="678434"/>
                  </a:lnTo>
                  <a:lnTo>
                    <a:pt x="2123767" y="659058"/>
                  </a:lnTo>
                  <a:lnTo>
                    <a:pt x="2288903" y="659058"/>
                  </a:lnTo>
                  <a:cubicBezTo>
                    <a:pt x="2288903" y="659058"/>
                    <a:pt x="2283060" y="643607"/>
                    <a:pt x="2288903" y="643607"/>
                  </a:cubicBezTo>
                  <a:lnTo>
                    <a:pt x="2352416" y="643607"/>
                  </a:lnTo>
                  <a:lnTo>
                    <a:pt x="2352416" y="633982"/>
                  </a:lnTo>
                  <a:lnTo>
                    <a:pt x="2505484" y="633982"/>
                  </a:lnTo>
                  <a:cubicBezTo>
                    <a:pt x="2505484" y="633982"/>
                    <a:pt x="2499641" y="624357"/>
                    <a:pt x="2505484" y="624357"/>
                  </a:cubicBezTo>
                  <a:lnTo>
                    <a:pt x="2550071" y="624357"/>
                  </a:lnTo>
                  <a:lnTo>
                    <a:pt x="2550071" y="593329"/>
                  </a:lnTo>
                  <a:lnTo>
                    <a:pt x="2608122" y="593329"/>
                  </a:lnTo>
                  <a:lnTo>
                    <a:pt x="2608122" y="583704"/>
                  </a:lnTo>
                  <a:lnTo>
                    <a:pt x="2815557" y="583704"/>
                  </a:lnTo>
                  <a:lnTo>
                    <a:pt x="2815557" y="566354"/>
                  </a:lnTo>
                  <a:lnTo>
                    <a:pt x="2927849" y="566354"/>
                  </a:lnTo>
                  <a:lnTo>
                    <a:pt x="2927849" y="549004"/>
                  </a:lnTo>
                  <a:lnTo>
                    <a:pt x="3055766" y="549004"/>
                  </a:lnTo>
                  <a:lnTo>
                    <a:pt x="3055766" y="517976"/>
                  </a:lnTo>
                  <a:lnTo>
                    <a:pt x="3336750" y="517976"/>
                  </a:lnTo>
                  <a:lnTo>
                    <a:pt x="3336750" y="502399"/>
                  </a:lnTo>
                  <a:lnTo>
                    <a:pt x="3373588" y="502399"/>
                  </a:lnTo>
                  <a:lnTo>
                    <a:pt x="3373588" y="481249"/>
                  </a:lnTo>
                  <a:lnTo>
                    <a:pt x="3433671" y="481249"/>
                  </a:lnTo>
                  <a:lnTo>
                    <a:pt x="3433671" y="465798"/>
                  </a:lnTo>
                  <a:lnTo>
                    <a:pt x="3466571" y="465798"/>
                  </a:lnTo>
                  <a:lnTo>
                    <a:pt x="3466571" y="448321"/>
                  </a:lnTo>
                  <a:lnTo>
                    <a:pt x="3540247" y="448321"/>
                  </a:lnTo>
                  <a:lnTo>
                    <a:pt x="3540247" y="419446"/>
                  </a:lnTo>
                  <a:lnTo>
                    <a:pt x="3737902" y="419446"/>
                  </a:lnTo>
                  <a:lnTo>
                    <a:pt x="3737902" y="410328"/>
                  </a:lnTo>
                  <a:lnTo>
                    <a:pt x="3795953" y="410328"/>
                  </a:lnTo>
                  <a:lnTo>
                    <a:pt x="3795953" y="372335"/>
                  </a:lnTo>
                  <a:lnTo>
                    <a:pt x="3852226" y="372335"/>
                  </a:lnTo>
                  <a:lnTo>
                    <a:pt x="3852226" y="345359"/>
                  </a:lnTo>
                  <a:lnTo>
                    <a:pt x="4084686" y="345359"/>
                  </a:lnTo>
                  <a:lnTo>
                    <a:pt x="4084686" y="325983"/>
                  </a:lnTo>
                  <a:lnTo>
                    <a:pt x="4322989" y="325983"/>
                  </a:lnTo>
                  <a:lnTo>
                    <a:pt x="4322989" y="304707"/>
                  </a:lnTo>
                  <a:lnTo>
                    <a:pt x="4598257" y="304707"/>
                  </a:lnTo>
                  <a:lnTo>
                    <a:pt x="4598257" y="283557"/>
                  </a:lnTo>
                  <a:lnTo>
                    <a:pt x="4700895" y="283557"/>
                  </a:lnTo>
                  <a:lnTo>
                    <a:pt x="4700895" y="267980"/>
                  </a:lnTo>
                  <a:lnTo>
                    <a:pt x="4747387" y="267980"/>
                  </a:lnTo>
                  <a:lnTo>
                    <a:pt x="4747387" y="256455"/>
                  </a:lnTo>
                  <a:lnTo>
                    <a:pt x="4958633" y="256455"/>
                  </a:lnTo>
                  <a:lnTo>
                    <a:pt x="4958633" y="239105"/>
                  </a:lnTo>
                  <a:lnTo>
                    <a:pt x="5297668" y="239105"/>
                  </a:lnTo>
                  <a:lnTo>
                    <a:pt x="5297668" y="216562"/>
                  </a:lnTo>
                  <a:lnTo>
                    <a:pt x="5415931" y="216562"/>
                  </a:lnTo>
                  <a:lnTo>
                    <a:pt x="5415931" y="204911"/>
                  </a:lnTo>
                  <a:lnTo>
                    <a:pt x="5555660" y="204911"/>
                  </a:lnTo>
                  <a:lnTo>
                    <a:pt x="5555660" y="189460"/>
                  </a:lnTo>
                  <a:lnTo>
                    <a:pt x="5958718" y="189460"/>
                  </a:lnTo>
                  <a:lnTo>
                    <a:pt x="5958718" y="160585"/>
                  </a:lnTo>
                  <a:lnTo>
                    <a:pt x="6586232" y="160585"/>
                  </a:lnTo>
                  <a:lnTo>
                    <a:pt x="6586232" y="133483"/>
                  </a:lnTo>
                  <a:lnTo>
                    <a:pt x="6892494" y="133483"/>
                  </a:lnTo>
                  <a:lnTo>
                    <a:pt x="6892494" y="108154"/>
                  </a:lnTo>
                  <a:lnTo>
                    <a:pt x="6948641" y="108154"/>
                  </a:lnTo>
                  <a:lnTo>
                    <a:pt x="6948641" y="88778"/>
                  </a:lnTo>
                  <a:lnTo>
                    <a:pt x="7151884" y="88778"/>
                  </a:lnTo>
                  <a:lnTo>
                    <a:pt x="7151884" y="69528"/>
                  </a:lnTo>
                  <a:lnTo>
                    <a:pt x="7275863" y="69528"/>
                  </a:lnTo>
                  <a:lnTo>
                    <a:pt x="7275863" y="57876"/>
                  </a:lnTo>
                  <a:lnTo>
                    <a:pt x="7392092" y="57876"/>
                  </a:lnTo>
                  <a:lnTo>
                    <a:pt x="7392092" y="43059"/>
                  </a:lnTo>
                  <a:lnTo>
                    <a:pt x="7465768" y="43059"/>
                  </a:lnTo>
                  <a:lnTo>
                    <a:pt x="7465768" y="25329"/>
                  </a:lnTo>
                  <a:lnTo>
                    <a:pt x="7698228" y="25329"/>
                  </a:lnTo>
                  <a:lnTo>
                    <a:pt x="7698228" y="0"/>
                  </a:lnTo>
                  <a:lnTo>
                    <a:pt x="7785496" y="0"/>
                  </a:lnTo>
                </a:path>
              </a:pathLst>
            </a:custGeom>
            <a:noFill/>
            <a:ln w="19050" cap="rnd">
              <a:solidFill>
                <a:srgbClr val="C00000"/>
              </a:solidFill>
              <a:prstDash val="solid"/>
              <a:round/>
            </a:ln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30DC2679-0A68-7F4C-8B16-94ADE9A1C85E}"/>
                </a:ext>
              </a:extLst>
            </p:cNvPr>
            <p:cNvSpPr/>
            <p:nvPr/>
          </p:nvSpPr>
          <p:spPr>
            <a:xfrm>
              <a:off x="2027082" y="3360600"/>
              <a:ext cx="685947" cy="772531"/>
            </a:xfrm>
            <a:custGeom>
              <a:avLst/>
              <a:gdLst>
                <a:gd name="connsiteX0" fmla="*/ 0 w 685946"/>
                <a:gd name="connsiteY0" fmla="*/ 780510 h 772530"/>
                <a:gd name="connsiteX1" fmla="*/ 0 w 685946"/>
                <a:gd name="connsiteY1" fmla="*/ 523548 h 772530"/>
                <a:gd name="connsiteX2" fmla="*/ 17403 w 685946"/>
                <a:gd name="connsiteY2" fmla="*/ 523548 h 772530"/>
                <a:gd name="connsiteX3" fmla="*/ 17403 w 685946"/>
                <a:gd name="connsiteY3" fmla="*/ 216435 h 772530"/>
                <a:gd name="connsiteX4" fmla="*/ 50430 w 685946"/>
                <a:gd name="connsiteY4" fmla="*/ 216435 h 772530"/>
                <a:gd name="connsiteX5" fmla="*/ 50430 w 685946"/>
                <a:gd name="connsiteY5" fmla="*/ 181608 h 772530"/>
                <a:gd name="connsiteX6" fmla="*/ 79392 w 685946"/>
                <a:gd name="connsiteY6" fmla="*/ 181608 h 772530"/>
                <a:gd name="connsiteX7" fmla="*/ 79392 w 685946"/>
                <a:gd name="connsiteY7" fmla="*/ 164258 h 772530"/>
                <a:gd name="connsiteX8" fmla="*/ 141508 w 685946"/>
                <a:gd name="connsiteY8" fmla="*/ 164258 h 772530"/>
                <a:gd name="connsiteX9" fmla="*/ 141508 w 685946"/>
                <a:gd name="connsiteY9" fmla="*/ 152607 h 772530"/>
                <a:gd name="connsiteX10" fmla="*/ 185968 w 685946"/>
                <a:gd name="connsiteY10" fmla="*/ 152607 h 772530"/>
                <a:gd name="connsiteX11" fmla="*/ 185968 w 685946"/>
                <a:gd name="connsiteY11" fmla="*/ 141082 h 772530"/>
                <a:gd name="connsiteX12" fmla="*/ 213152 w 685946"/>
                <a:gd name="connsiteY12" fmla="*/ 141082 h 772530"/>
                <a:gd name="connsiteX13" fmla="*/ 213152 w 685946"/>
                <a:gd name="connsiteY13" fmla="*/ 121705 h 772530"/>
                <a:gd name="connsiteX14" fmla="*/ 269298 w 685946"/>
                <a:gd name="connsiteY14" fmla="*/ 121705 h 772530"/>
                <a:gd name="connsiteX15" fmla="*/ 269298 w 685946"/>
                <a:gd name="connsiteY15" fmla="*/ 94603 h 772530"/>
                <a:gd name="connsiteX16" fmla="*/ 290638 w 685946"/>
                <a:gd name="connsiteY16" fmla="*/ 94603 h 772530"/>
                <a:gd name="connsiteX17" fmla="*/ 290638 w 685946"/>
                <a:gd name="connsiteY17" fmla="*/ 75353 h 772530"/>
                <a:gd name="connsiteX18" fmla="*/ 325571 w 685946"/>
                <a:gd name="connsiteY18" fmla="*/ 75353 h 772530"/>
                <a:gd name="connsiteX19" fmla="*/ 325571 w 685946"/>
                <a:gd name="connsiteY19" fmla="*/ 59903 h 772530"/>
                <a:gd name="connsiteX20" fmla="*/ 478638 w 685946"/>
                <a:gd name="connsiteY20" fmla="*/ 59903 h 772530"/>
                <a:gd name="connsiteX21" fmla="*/ 478638 w 685946"/>
                <a:gd name="connsiteY21" fmla="*/ 52178 h 772530"/>
                <a:gd name="connsiteX22" fmla="*/ 528941 w 685946"/>
                <a:gd name="connsiteY22" fmla="*/ 52178 h 772530"/>
                <a:gd name="connsiteX23" fmla="*/ 528941 w 685946"/>
                <a:gd name="connsiteY23" fmla="*/ 36727 h 772530"/>
                <a:gd name="connsiteX24" fmla="*/ 561968 w 685946"/>
                <a:gd name="connsiteY24" fmla="*/ 36727 h 772530"/>
                <a:gd name="connsiteX25" fmla="*/ 561968 w 685946"/>
                <a:gd name="connsiteY25" fmla="*/ 27102 h 772530"/>
                <a:gd name="connsiteX26" fmla="*/ 622052 w 685946"/>
                <a:gd name="connsiteY26" fmla="*/ 27102 h 772530"/>
                <a:gd name="connsiteX27" fmla="*/ 622052 w 685946"/>
                <a:gd name="connsiteY27" fmla="*/ 15451 h 772530"/>
                <a:gd name="connsiteX28" fmla="*/ 656858 w 685946"/>
                <a:gd name="connsiteY28" fmla="*/ 15451 h 772530"/>
                <a:gd name="connsiteX29" fmla="*/ 656858 w 685946"/>
                <a:gd name="connsiteY29" fmla="*/ 0 h 772530"/>
                <a:gd name="connsiteX30" fmla="*/ 691790 w 685946"/>
                <a:gd name="connsiteY30" fmla="*/ 0 h 77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5946" h="772530">
                  <a:moveTo>
                    <a:pt x="0" y="780510"/>
                  </a:moveTo>
                  <a:lnTo>
                    <a:pt x="0" y="523548"/>
                  </a:lnTo>
                  <a:lnTo>
                    <a:pt x="17403" y="523548"/>
                  </a:lnTo>
                  <a:lnTo>
                    <a:pt x="17403" y="216435"/>
                  </a:lnTo>
                  <a:lnTo>
                    <a:pt x="50430" y="216435"/>
                  </a:lnTo>
                  <a:lnTo>
                    <a:pt x="50430" y="181608"/>
                  </a:lnTo>
                  <a:lnTo>
                    <a:pt x="79392" y="181608"/>
                  </a:lnTo>
                  <a:lnTo>
                    <a:pt x="79392" y="164258"/>
                  </a:lnTo>
                  <a:lnTo>
                    <a:pt x="141508" y="164258"/>
                  </a:lnTo>
                  <a:lnTo>
                    <a:pt x="141508" y="152607"/>
                  </a:lnTo>
                  <a:lnTo>
                    <a:pt x="185968" y="152607"/>
                  </a:lnTo>
                  <a:lnTo>
                    <a:pt x="185968" y="141082"/>
                  </a:lnTo>
                  <a:lnTo>
                    <a:pt x="213152" y="141082"/>
                  </a:lnTo>
                  <a:lnTo>
                    <a:pt x="213152" y="121705"/>
                  </a:lnTo>
                  <a:lnTo>
                    <a:pt x="269298" y="121705"/>
                  </a:lnTo>
                  <a:lnTo>
                    <a:pt x="269298" y="94603"/>
                  </a:lnTo>
                  <a:lnTo>
                    <a:pt x="290638" y="94603"/>
                  </a:lnTo>
                  <a:lnTo>
                    <a:pt x="290638" y="75353"/>
                  </a:lnTo>
                  <a:lnTo>
                    <a:pt x="325571" y="75353"/>
                  </a:lnTo>
                  <a:lnTo>
                    <a:pt x="325571" y="59903"/>
                  </a:lnTo>
                  <a:lnTo>
                    <a:pt x="478638" y="59903"/>
                  </a:lnTo>
                  <a:lnTo>
                    <a:pt x="478638" y="52178"/>
                  </a:lnTo>
                  <a:lnTo>
                    <a:pt x="528941" y="52178"/>
                  </a:lnTo>
                  <a:lnTo>
                    <a:pt x="528941" y="36727"/>
                  </a:lnTo>
                  <a:lnTo>
                    <a:pt x="561968" y="36727"/>
                  </a:lnTo>
                  <a:lnTo>
                    <a:pt x="561968" y="27102"/>
                  </a:lnTo>
                  <a:lnTo>
                    <a:pt x="622052" y="27102"/>
                  </a:lnTo>
                  <a:lnTo>
                    <a:pt x="622052" y="15451"/>
                  </a:lnTo>
                  <a:lnTo>
                    <a:pt x="656858" y="15451"/>
                  </a:lnTo>
                  <a:lnTo>
                    <a:pt x="656858" y="0"/>
                  </a:lnTo>
                  <a:lnTo>
                    <a:pt x="691790" y="0"/>
                  </a:lnTo>
                </a:path>
              </a:pathLst>
            </a:custGeom>
            <a:noFill/>
            <a:ln w="19050" cap="rnd">
              <a:solidFill>
                <a:srgbClr val="002060"/>
              </a:solidFill>
              <a:prstDash val="solid"/>
              <a:round/>
            </a:ln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F3AD1FD2-E55C-BF41-8753-8FB3AF8EBE6F}"/>
                </a:ext>
              </a:extLst>
            </p:cNvPr>
            <p:cNvSpPr/>
            <p:nvPr/>
          </p:nvSpPr>
          <p:spPr>
            <a:xfrm>
              <a:off x="2030004" y="3488131"/>
              <a:ext cx="685947" cy="1038484"/>
            </a:xfrm>
            <a:custGeom>
              <a:avLst/>
              <a:gdLst>
                <a:gd name="connsiteX0" fmla="*/ 688868 w 685946"/>
                <a:gd name="connsiteY0" fmla="*/ 0 h 1038484"/>
                <a:gd name="connsiteX1" fmla="*/ 673371 w 685946"/>
                <a:gd name="connsiteY1" fmla="*/ 0 h 1038484"/>
                <a:gd name="connsiteX2" fmla="*/ 673371 w 685946"/>
                <a:gd name="connsiteY2" fmla="*/ 15451 h 1038484"/>
                <a:gd name="connsiteX3" fmla="*/ 636533 w 685946"/>
                <a:gd name="connsiteY3" fmla="*/ 15451 h 1038484"/>
                <a:gd name="connsiteX4" fmla="*/ 636533 w 685946"/>
                <a:gd name="connsiteY4" fmla="*/ 26975 h 1038484"/>
                <a:gd name="connsiteX5" fmla="*/ 588009 w 685946"/>
                <a:gd name="connsiteY5" fmla="*/ 26975 h 1038484"/>
                <a:gd name="connsiteX6" fmla="*/ 588009 w 685946"/>
                <a:gd name="connsiteY6" fmla="*/ 46352 h 1038484"/>
                <a:gd name="connsiteX7" fmla="*/ 520303 w 685946"/>
                <a:gd name="connsiteY7" fmla="*/ 46352 h 1038484"/>
                <a:gd name="connsiteX8" fmla="*/ 520303 w 685946"/>
                <a:gd name="connsiteY8" fmla="*/ 63702 h 1038484"/>
                <a:gd name="connsiteX9" fmla="*/ 415633 w 685946"/>
                <a:gd name="connsiteY9" fmla="*/ 63702 h 1038484"/>
                <a:gd name="connsiteX10" fmla="*/ 415633 w 685946"/>
                <a:gd name="connsiteY10" fmla="*/ 84978 h 1038484"/>
                <a:gd name="connsiteX11" fmla="*/ 392387 w 685946"/>
                <a:gd name="connsiteY11" fmla="*/ 84978 h 1038484"/>
                <a:gd name="connsiteX12" fmla="*/ 392387 w 685946"/>
                <a:gd name="connsiteY12" fmla="*/ 102329 h 1038484"/>
                <a:gd name="connsiteX13" fmla="*/ 361392 w 685946"/>
                <a:gd name="connsiteY13" fmla="*/ 102329 h 1038484"/>
                <a:gd name="connsiteX14" fmla="*/ 361392 w 685946"/>
                <a:gd name="connsiteY14" fmla="*/ 119679 h 1038484"/>
                <a:gd name="connsiteX15" fmla="*/ 330398 w 685946"/>
                <a:gd name="connsiteY15" fmla="*/ 119679 h 1038484"/>
                <a:gd name="connsiteX16" fmla="*/ 330398 w 685946"/>
                <a:gd name="connsiteY16" fmla="*/ 131330 h 1038484"/>
                <a:gd name="connsiteX17" fmla="*/ 297371 w 685946"/>
                <a:gd name="connsiteY17" fmla="*/ 131330 h 1038484"/>
                <a:gd name="connsiteX18" fmla="*/ 297371 w 685946"/>
                <a:gd name="connsiteY18" fmla="*/ 146781 h 1038484"/>
                <a:gd name="connsiteX19" fmla="*/ 140492 w 685946"/>
                <a:gd name="connsiteY19" fmla="*/ 146781 h 1038484"/>
                <a:gd name="connsiteX20" fmla="*/ 140492 w 685946"/>
                <a:gd name="connsiteY20" fmla="*/ 173883 h 1038484"/>
                <a:gd name="connsiteX21" fmla="*/ 94000 w 685946"/>
                <a:gd name="connsiteY21" fmla="*/ 173883 h 1038484"/>
                <a:gd name="connsiteX22" fmla="*/ 94000 w 685946"/>
                <a:gd name="connsiteY22" fmla="*/ 189333 h 1038484"/>
                <a:gd name="connsiteX23" fmla="*/ 45476 w 685946"/>
                <a:gd name="connsiteY23" fmla="*/ 189333 h 1038484"/>
                <a:gd name="connsiteX24" fmla="*/ 45476 w 685946"/>
                <a:gd name="connsiteY24" fmla="*/ 227960 h 1038484"/>
                <a:gd name="connsiteX25" fmla="*/ 12576 w 685946"/>
                <a:gd name="connsiteY25" fmla="*/ 227960 h 1038484"/>
                <a:gd name="connsiteX26" fmla="*/ 12576 w 685946"/>
                <a:gd name="connsiteY26" fmla="*/ 652979 h 1038484"/>
                <a:gd name="connsiteX27" fmla="*/ 0 w 685946"/>
                <a:gd name="connsiteY27" fmla="*/ 652979 h 1038484"/>
                <a:gd name="connsiteX28" fmla="*/ 0 w 685946"/>
                <a:gd name="connsiteY28" fmla="*/ 1045070 h 103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85946" h="1038484">
                  <a:moveTo>
                    <a:pt x="688868" y="0"/>
                  </a:moveTo>
                  <a:lnTo>
                    <a:pt x="673371" y="0"/>
                  </a:lnTo>
                  <a:lnTo>
                    <a:pt x="673371" y="15451"/>
                  </a:lnTo>
                  <a:lnTo>
                    <a:pt x="636533" y="15451"/>
                  </a:lnTo>
                  <a:lnTo>
                    <a:pt x="636533" y="26975"/>
                  </a:lnTo>
                  <a:lnTo>
                    <a:pt x="588009" y="26975"/>
                  </a:lnTo>
                  <a:lnTo>
                    <a:pt x="588009" y="46352"/>
                  </a:lnTo>
                  <a:lnTo>
                    <a:pt x="520303" y="46352"/>
                  </a:lnTo>
                  <a:lnTo>
                    <a:pt x="520303" y="63702"/>
                  </a:lnTo>
                  <a:lnTo>
                    <a:pt x="415633" y="63702"/>
                  </a:lnTo>
                  <a:lnTo>
                    <a:pt x="415633" y="84978"/>
                  </a:lnTo>
                  <a:lnTo>
                    <a:pt x="392387" y="84978"/>
                  </a:lnTo>
                  <a:lnTo>
                    <a:pt x="392387" y="102329"/>
                  </a:lnTo>
                  <a:lnTo>
                    <a:pt x="361392" y="102329"/>
                  </a:lnTo>
                  <a:lnTo>
                    <a:pt x="361392" y="119679"/>
                  </a:lnTo>
                  <a:lnTo>
                    <a:pt x="330398" y="119679"/>
                  </a:lnTo>
                  <a:lnTo>
                    <a:pt x="330398" y="131330"/>
                  </a:lnTo>
                  <a:lnTo>
                    <a:pt x="297371" y="131330"/>
                  </a:lnTo>
                  <a:lnTo>
                    <a:pt x="297371" y="146781"/>
                  </a:lnTo>
                  <a:lnTo>
                    <a:pt x="140492" y="146781"/>
                  </a:lnTo>
                  <a:lnTo>
                    <a:pt x="140492" y="173883"/>
                  </a:lnTo>
                  <a:lnTo>
                    <a:pt x="94000" y="173883"/>
                  </a:lnTo>
                  <a:lnTo>
                    <a:pt x="94000" y="189333"/>
                  </a:lnTo>
                  <a:lnTo>
                    <a:pt x="45476" y="189333"/>
                  </a:lnTo>
                  <a:lnTo>
                    <a:pt x="45476" y="227960"/>
                  </a:lnTo>
                  <a:lnTo>
                    <a:pt x="12576" y="227960"/>
                  </a:lnTo>
                  <a:lnTo>
                    <a:pt x="12576" y="652979"/>
                  </a:lnTo>
                  <a:lnTo>
                    <a:pt x="0" y="652979"/>
                  </a:lnTo>
                  <a:lnTo>
                    <a:pt x="0" y="1045070"/>
                  </a:lnTo>
                </a:path>
              </a:pathLst>
            </a:custGeom>
            <a:noFill/>
            <a:ln w="19050" cap="rnd">
              <a:solidFill>
                <a:srgbClr val="C00000"/>
              </a:solidFill>
              <a:prstDash val="solid"/>
              <a:round/>
            </a:ln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05400293-F5F3-8A44-9EE8-EF6D670DAB02}"/>
              </a:ext>
            </a:extLst>
          </p:cNvPr>
          <p:cNvSpPr txBox="1"/>
          <p:nvPr/>
        </p:nvSpPr>
        <p:spPr>
          <a:xfrm>
            <a:off x="10115682" y="2289993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5.9%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21F04D5-0069-2A4F-A5B2-E3EA2FF32616}"/>
              </a:ext>
            </a:extLst>
          </p:cNvPr>
          <p:cNvSpPr txBox="1"/>
          <p:nvPr/>
        </p:nvSpPr>
        <p:spPr>
          <a:xfrm>
            <a:off x="10115682" y="251084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3.7%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3C280A2B-423E-AE4A-8802-26BB4B8E7020}"/>
              </a:ext>
            </a:extLst>
          </p:cNvPr>
          <p:cNvSpPr txBox="1"/>
          <p:nvPr/>
        </p:nvSpPr>
        <p:spPr>
          <a:xfrm>
            <a:off x="6988760" y="2055160"/>
            <a:ext cx="474810" cy="366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9.7%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0BF98D0E-2ABC-E644-A7D9-6075E160C6F5}"/>
              </a:ext>
            </a:extLst>
          </p:cNvPr>
          <p:cNvSpPr txBox="1"/>
          <p:nvPr/>
        </p:nvSpPr>
        <p:spPr>
          <a:xfrm>
            <a:off x="6988760" y="2224806"/>
            <a:ext cx="474810" cy="366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8.7%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819276-DE2B-B44B-B727-54C27BFA8139}"/>
              </a:ext>
            </a:extLst>
          </p:cNvPr>
          <p:cNvGrpSpPr/>
          <p:nvPr/>
        </p:nvGrpSpPr>
        <p:grpSpPr>
          <a:xfrm>
            <a:off x="6676018" y="2219787"/>
            <a:ext cx="292261" cy="335598"/>
            <a:chOff x="6252755" y="2430190"/>
            <a:chExt cx="687630" cy="40634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5367077-7719-5048-BB27-F47C56388AD4}"/>
                </a:ext>
              </a:extLst>
            </p:cNvPr>
            <p:cNvSpPr/>
            <p:nvPr/>
          </p:nvSpPr>
          <p:spPr>
            <a:xfrm>
              <a:off x="6252755" y="2430190"/>
              <a:ext cx="687630" cy="184683"/>
            </a:xfrm>
            <a:custGeom>
              <a:avLst/>
              <a:gdLst>
                <a:gd name="connsiteX0" fmla="*/ 0 w 687630"/>
                <a:gd name="connsiteY0" fmla="*/ 184683 h 184683"/>
                <a:gd name="connsiteX1" fmla="*/ 31943 w 687630"/>
                <a:gd name="connsiteY1" fmla="*/ 184683 h 184683"/>
                <a:gd name="connsiteX2" fmla="*/ 31943 w 687630"/>
                <a:gd name="connsiteY2" fmla="*/ 156278 h 184683"/>
                <a:gd name="connsiteX3" fmla="*/ 52193 w 687630"/>
                <a:gd name="connsiteY3" fmla="*/ 156278 h 184683"/>
                <a:gd name="connsiteX4" fmla="*/ 52193 w 687630"/>
                <a:gd name="connsiteY4" fmla="*/ 139234 h 184683"/>
                <a:gd name="connsiteX5" fmla="*/ 124730 w 687630"/>
                <a:gd name="connsiteY5" fmla="*/ 139234 h 184683"/>
                <a:gd name="connsiteX6" fmla="*/ 124730 w 687630"/>
                <a:gd name="connsiteY6" fmla="*/ 127872 h 184683"/>
                <a:gd name="connsiteX7" fmla="*/ 171123 w 687630"/>
                <a:gd name="connsiteY7" fmla="*/ 127872 h 184683"/>
                <a:gd name="connsiteX8" fmla="*/ 171123 w 687630"/>
                <a:gd name="connsiteY8" fmla="*/ 110829 h 184683"/>
                <a:gd name="connsiteX9" fmla="*/ 234914 w 687630"/>
                <a:gd name="connsiteY9" fmla="*/ 110829 h 184683"/>
                <a:gd name="connsiteX10" fmla="*/ 234914 w 687630"/>
                <a:gd name="connsiteY10" fmla="*/ 85217 h 184683"/>
                <a:gd name="connsiteX11" fmla="*/ 266857 w 687630"/>
                <a:gd name="connsiteY11" fmla="*/ 85217 h 184683"/>
                <a:gd name="connsiteX12" fmla="*/ 266857 w 687630"/>
                <a:gd name="connsiteY12" fmla="*/ 71061 h 184683"/>
                <a:gd name="connsiteX13" fmla="*/ 307452 w 687630"/>
                <a:gd name="connsiteY13" fmla="*/ 71061 h 184683"/>
                <a:gd name="connsiteX14" fmla="*/ 307452 w 687630"/>
                <a:gd name="connsiteY14" fmla="*/ 54017 h 184683"/>
                <a:gd name="connsiteX15" fmla="*/ 452431 w 687630"/>
                <a:gd name="connsiteY15" fmla="*/ 54017 h 184683"/>
                <a:gd name="connsiteX16" fmla="*/ 452431 w 687630"/>
                <a:gd name="connsiteY16" fmla="*/ 34087 h 184683"/>
                <a:gd name="connsiteX17" fmla="*/ 513370 w 687630"/>
                <a:gd name="connsiteY17" fmla="*/ 34087 h 184683"/>
                <a:gd name="connsiteX18" fmla="*/ 513370 w 687630"/>
                <a:gd name="connsiteY18" fmla="*/ 19931 h 184683"/>
                <a:gd name="connsiteX19" fmla="*/ 582961 w 687630"/>
                <a:gd name="connsiteY19" fmla="*/ 19931 h 184683"/>
                <a:gd name="connsiteX20" fmla="*/ 582961 w 687630"/>
                <a:gd name="connsiteY20" fmla="*/ 0 h 184683"/>
                <a:gd name="connsiteX21" fmla="*/ 687631 w 687630"/>
                <a:gd name="connsiteY21" fmla="*/ 0 h 18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630" h="184683">
                  <a:moveTo>
                    <a:pt x="0" y="184683"/>
                  </a:moveTo>
                  <a:lnTo>
                    <a:pt x="31943" y="184683"/>
                  </a:lnTo>
                  <a:lnTo>
                    <a:pt x="31943" y="156278"/>
                  </a:lnTo>
                  <a:lnTo>
                    <a:pt x="52193" y="156278"/>
                  </a:lnTo>
                  <a:lnTo>
                    <a:pt x="52193" y="139234"/>
                  </a:lnTo>
                  <a:lnTo>
                    <a:pt x="124730" y="139234"/>
                  </a:lnTo>
                  <a:lnTo>
                    <a:pt x="124730" y="127872"/>
                  </a:lnTo>
                  <a:lnTo>
                    <a:pt x="171123" y="127872"/>
                  </a:lnTo>
                  <a:lnTo>
                    <a:pt x="171123" y="110829"/>
                  </a:lnTo>
                  <a:lnTo>
                    <a:pt x="234914" y="110829"/>
                  </a:lnTo>
                  <a:lnTo>
                    <a:pt x="234914" y="85217"/>
                  </a:lnTo>
                  <a:lnTo>
                    <a:pt x="266857" y="85217"/>
                  </a:lnTo>
                  <a:lnTo>
                    <a:pt x="266857" y="71061"/>
                  </a:lnTo>
                  <a:lnTo>
                    <a:pt x="307452" y="71061"/>
                  </a:lnTo>
                  <a:lnTo>
                    <a:pt x="307452" y="54017"/>
                  </a:lnTo>
                  <a:lnTo>
                    <a:pt x="452431" y="54017"/>
                  </a:lnTo>
                  <a:lnTo>
                    <a:pt x="452431" y="34087"/>
                  </a:lnTo>
                  <a:lnTo>
                    <a:pt x="513370" y="34087"/>
                  </a:lnTo>
                  <a:lnTo>
                    <a:pt x="513370" y="19931"/>
                  </a:lnTo>
                  <a:lnTo>
                    <a:pt x="582961" y="19931"/>
                  </a:lnTo>
                  <a:lnTo>
                    <a:pt x="582961" y="0"/>
                  </a:lnTo>
                  <a:lnTo>
                    <a:pt x="687631" y="0"/>
                  </a:lnTo>
                </a:path>
              </a:pathLst>
            </a:custGeom>
            <a:noFill/>
            <a:ln w="19050" cap="rnd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90D71C8-AAE2-3345-9447-ABA055C2AEF4}"/>
                </a:ext>
              </a:extLst>
            </p:cNvPr>
            <p:cNvSpPr/>
            <p:nvPr/>
          </p:nvSpPr>
          <p:spPr>
            <a:xfrm>
              <a:off x="6252755" y="2569424"/>
              <a:ext cx="678694" cy="267106"/>
            </a:xfrm>
            <a:custGeom>
              <a:avLst/>
              <a:gdLst>
                <a:gd name="connsiteX0" fmla="*/ 678695 w 678694"/>
                <a:gd name="connsiteY0" fmla="*/ 0 h 267106"/>
                <a:gd name="connsiteX1" fmla="*/ 678695 w 678694"/>
                <a:gd name="connsiteY1" fmla="*/ 22725 h 267106"/>
                <a:gd name="connsiteX2" fmla="*/ 646752 w 678694"/>
                <a:gd name="connsiteY2" fmla="*/ 22725 h 267106"/>
                <a:gd name="connsiteX3" fmla="*/ 646752 w 678694"/>
                <a:gd name="connsiteY3" fmla="*/ 48336 h 267106"/>
                <a:gd name="connsiteX4" fmla="*/ 548165 w 678694"/>
                <a:gd name="connsiteY4" fmla="*/ 48336 h 267106"/>
                <a:gd name="connsiteX5" fmla="*/ 548165 w 678694"/>
                <a:gd name="connsiteY5" fmla="*/ 76742 h 267106"/>
                <a:gd name="connsiteX6" fmla="*/ 400239 w 678694"/>
                <a:gd name="connsiteY6" fmla="*/ 76742 h 267106"/>
                <a:gd name="connsiteX7" fmla="*/ 400239 w 678694"/>
                <a:gd name="connsiteY7" fmla="*/ 113623 h 267106"/>
                <a:gd name="connsiteX8" fmla="*/ 353845 w 678694"/>
                <a:gd name="connsiteY8" fmla="*/ 113623 h 267106"/>
                <a:gd name="connsiteX9" fmla="*/ 353845 w 678694"/>
                <a:gd name="connsiteY9" fmla="*/ 133553 h 267106"/>
                <a:gd name="connsiteX10" fmla="*/ 321902 w 678694"/>
                <a:gd name="connsiteY10" fmla="*/ 133553 h 267106"/>
                <a:gd name="connsiteX11" fmla="*/ 321902 w 678694"/>
                <a:gd name="connsiteY11" fmla="*/ 153391 h 267106"/>
                <a:gd name="connsiteX12" fmla="*/ 197267 w 678694"/>
                <a:gd name="connsiteY12" fmla="*/ 153391 h 267106"/>
                <a:gd name="connsiteX13" fmla="*/ 197267 w 678694"/>
                <a:gd name="connsiteY13" fmla="*/ 176115 h 267106"/>
                <a:gd name="connsiteX14" fmla="*/ 124730 w 678694"/>
                <a:gd name="connsiteY14" fmla="*/ 176115 h 267106"/>
                <a:gd name="connsiteX15" fmla="*/ 124730 w 678694"/>
                <a:gd name="connsiteY15" fmla="*/ 213089 h 267106"/>
                <a:gd name="connsiteX16" fmla="*/ 78337 w 678694"/>
                <a:gd name="connsiteY16" fmla="*/ 213089 h 267106"/>
                <a:gd name="connsiteX17" fmla="*/ 78337 w 678694"/>
                <a:gd name="connsiteY17" fmla="*/ 227338 h 267106"/>
                <a:gd name="connsiteX18" fmla="*/ 34795 w 678694"/>
                <a:gd name="connsiteY18" fmla="*/ 227338 h 267106"/>
                <a:gd name="connsiteX19" fmla="*/ 34795 w 678694"/>
                <a:gd name="connsiteY19" fmla="*/ 267106 h 267106"/>
                <a:gd name="connsiteX20" fmla="*/ 0 w 678694"/>
                <a:gd name="connsiteY20" fmla="*/ 267106 h 26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694" h="267106">
                  <a:moveTo>
                    <a:pt x="678695" y="0"/>
                  </a:moveTo>
                  <a:lnTo>
                    <a:pt x="678695" y="22725"/>
                  </a:lnTo>
                  <a:lnTo>
                    <a:pt x="646752" y="22725"/>
                  </a:lnTo>
                  <a:lnTo>
                    <a:pt x="646752" y="48336"/>
                  </a:lnTo>
                  <a:lnTo>
                    <a:pt x="548165" y="48336"/>
                  </a:lnTo>
                  <a:lnTo>
                    <a:pt x="548165" y="76742"/>
                  </a:lnTo>
                  <a:lnTo>
                    <a:pt x="400239" y="76742"/>
                  </a:lnTo>
                  <a:lnTo>
                    <a:pt x="400239" y="113623"/>
                  </a:lnTo>
                  <a:lnTo>
                    <a:pt x="353845" y="113623"/>
                  </a:lnTo>
                  <a:lnTo>
                    <a:pt x="353845" y="133553"/>
                  </a:lnTo>
                  <a:lnTo>
                    <a:pt x="321902" y="133553"/>
                  </a:lnTo>
                  <a:lnTo>
                    <a:pt x="321902" y="153391"/>
                  </a:lnTo>
                  <a:lnTo>
                    <a:pt x="197267" y="153391"/>
                  </a:lnTo>
                  <a:lnTo>
                    <a:pt x="197267" y="176115"/>
                  </a:lnTo>
                  <a:lnTo>
                    <a:pt x="124730" y="176115"/>
                  </a:lnTo>
                  <a:lnTo>
                    <a:pt x="124730" y="213089"/>
                  </a:lnTo>
                  <a:lnTo>
                    <a:pt x="78337" y="213089"/>
                  </a:lnTo>
                  <a:lnTo>
                    <a:pt x="78337" y="227338"/>
                  </a:lnTo>
                  <a:lnTo>
                    <a:pt x="34795" y="227338"/>
                  </a:lnTo>
                  <a:lnTo>
                    <a:pt x="34795" y="267106"/>
                  </a:lnTo>
                  <a:lnTo>
                    <a:pt x="0" y="267106"/>
                  </a:lnTo>
                </a:path>
              </a:pathLst>
            </a:custGeom>
            <a:noFill/>
            <a:ln w="19050" cap="rnd">
              <a:solidFill>
                <a:srgbClr val="C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D04788-1774-8F42-8AC7-9FACC81D46A5}"/>
              </a:ext>
            </a:extLst>
          </p:cNvPr>
          <p:cNvGrpSpPr/>
          <p:nvPr/>
        </p:nvGrpSpPr>
        <p:grpSpPr>
          <a:xfrm>
            <a:off x="6962186" y="2448728"/>
            <a:ext cx="3158019" cy="605560"/>
            <a:chOff x="6637348" y="2695511"/>
            <a:chExt cx="2370249" cy="341537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D6A4DBD-828F-554E-AA3B-76EE5BF6AEBA}"/>
                </a:ext>
              </a:extLst>
            </p:cNvPr>
            <p:cNvSpPr/>
            <p:nvPr/>
          </p:nvSpPr>
          <p:spPr>
            <a:xfrm>
              <a:off x="6638869" y="2811666"/>
              <a:ext cx="2368728" cy="224451"/>
            </a:xfrm>
            <a:custGeom>
              <a:avLst/>
              <a:gdLst>
                <a:gd name="connsiteX0" fmla="*/ 0 w 2368728"/>
                <a:gd name="connsiteY0" fmla="*/ 224451 h 224451"/>
                <a:gd name="connsiteX1" fmla="*/ 36791 w 2368728"/>
                <a:gd name="connsiteY1" fmla="*/ 224451 h 224451"/>
                <a:gd name="connsiteX2" fmla="*/ 36791 w 2368728"/>
                <a:gd name="connsiteY2" fmla="*/ 216908 h 224451"/>
                <a:gd name="connsiteX3" fmla="*/ 48390 w 2368728"/>
                <a:gd name="connsiteY3" fmla="*/ 216908 h 224451"/>
                <a:gd name="connsiteX4" fmla="*/ 48390 w 2368728"/>
                <a:gd name="connsiteY4" fmla="*/ 211226 h 224451"/>
                <a:gd name="connsiteX5" fmla="*/ 126726 w 2368728"/>
                <a:gd name="connsiteY5" fmla="*/ 211226 h 224451"/>
                <a:gd name="connsiteX6" fmla="*/ 126726 w 2368728"/>
                <a:gd name="connsiteY6" fmla="*/ 202658 h 224451"/>
                <a:gd name="connsiteX7" fmla="*/ 164374 w 2368728"/>
                <a:gd name="connsiteY7" fmla="*/ 202658 h 224451"/>
                <a:gd name="connsiteX8" fmla="*/ 164374 w 2368728"/>
                <a:gd name="connsiteY8" fmla="*/ 198840 h 224451"/>
                <a:gd name="connsiteX9" fmla="*/ 531814 w 2368728"/>
                <a:gd name="connsiteY9" fmla="*/ 198840 h 224451"/>
                <a:gd name="connsiteX10" fmla="*/ 531814 w 2368728"/>
                <a:gd name="connsiteY10" fmla="*/ 189433 h 224451"/>
                <a:gd name="connsiteX11" fmla="*/ 589805 w 2368728"/>
                <a:gd name="connsiteY11" fmla="*/ 189433 h 224451"/>
                <a:gd name="connsiteX12" fmla="*/ 589805 w 2368728"/>
                <a:gd name="connsiteY12" fmla="*/ 182728 h 224451"/>
                <a:gd name="connsiteX13" fmla="*/ 612051 w 2368728"/>
                <a:gd name="connsiteY13" fmla="*/ 182728 h 224451"/>
                <a:gd name="connsiteX14" fmla="*/ 612051 w 2368728"/>
                <a:gd name="connsiteY14" fmla="*/ 176115 h 224451"/>
                <a:gd name="connsiteX15" fmla="*/ 697138 w 2368728"/>
                <a:gd name="connsiteY15" fmla="*/ 176115 h 224451"/>
                <a:gd name="connsiteX16" fmla="*/ 697138 w 2368728"/>
                <a:gd name="connsiteY16" fmla="*/ 169503 h 224451"/>
                <a:gd name="connsiteX17" fmla="*/ 739634 w 2368728"/>
                <a:gd name="connsiteY17" fmla="*/ 169503 h 224451"/>
                <a:gd name="connsiteX18" fmla="*/ 739634 w 2368728"/>
                <a:gd name="connsiteY18" fmla="*/ 160096 h 224451"/>
                <a:gd name="connsiteX19" fmla="*/ 766728 w 2368728"/>
                <a:gd name="connsiteY19" fmla="*/ 160096 h 224451"/>
                <a:gd name="connsiteX20" fmla="*/ 766728 w 2368728"/>
                <a:gd name="connsiteY20" fmla="*/ 154322 h 224451"/>
                <a:gd name="connsiteX21" fmla="*/ 803424 w 2368728"/>
                <a:gd name="connsiteY21" fmla="*/ 154322 h 224451"/>
                <a:gd name="connsiteX22" fmla="*/ 803424 w 2368728"/>
                <a:gd name="connsiteY22" fmla="*/ 147709 h 224451"/>
                <a:gd name="connsiteX23" fmla="*/ 870163 w 2368728"/>
                <a:gd name="connsiteY23" fmla="*/ 147709 h 224451"/>
                <a:gd name="connsiteX24" fmla="*/ 870163 w 2368728"/>
                <a:gd name="connsiteY24" fmla="*/ 142028 h 224451"/>
                <a:gd name="connsiteX25" fmla="*/ 941749 w 2368728"/>
                <a:gd name="connsiteY25" fmla="*/ 142028 h 224451"/>
                <a:gd name="connsiteX26" fmla="*/ 941749 w 2368728"/>
                <a:gd name="connsiteY26" fmla="*/ 133553 h 224451"/>
                <a:gd name="connsiteX27" fmla="*/ 962950 w 2368728"/>
                <a:gd name="connsiteY27" fmla="*/ 133553 h 224451"/>
                <a:gd name="connsiteX28" fmla="*/ 962950 w 2368728"/>
                <a:gd name="connsiteY28" fmla="*/ 128803 h 224451"/>
                <a:gd name="connsiteX29" fmla="*/ 976544 w 2368728"/>
                <a:gd name="connsiteY29" fmla="*/ 128803 h 224451"/>
                <a:gd name="connsiteX30" fmla="*/ 976544 w 2368728"/>
                <a:gd name="connsiteY30" fmla="*/ 120235 h 224451"/>
                <a:gd name="connsiteX31" fmla="*/ 1084828 w 2368728"/>
                <a:gd name="connsiteY31" fmla="*/ 120235 h 224451"/>
                <a:gd name="connsiteX32" fmla="*/ 1084828 w 2368728"/>
                <a:gd name="connsiteY32" fmla="*/ 107010 h 224451"/>
                <a:gd name="connsiteX33" fmla="*/ 1143770 w 2368728"/>
                <a:gd name="connsiteY33" fmla="*/ 107010 h 224451"/>
                <a:gd name="connsiteX34" fmla="*/ 1143770 w 2368728"/>
                <a:gd name="connsiteY34" fmla="*/ 100398 h 224451"/>
                <a:gd name="connsiteX35" fmla="*/ 1278102 w 2368728"/>
                <a:gd name="connsiteY35" fmla="*/ 100398 h 224451"/>
                <a:gd name="connsiteX36" fmla="*/ 1278102 w 2368728"/>
                <a:gd name="connsiteY36" fmla="*/ 91829 h 224451"/>
                <a:gd name="connsiteX37" fmla="*/ 1322594 w 2368728"/>
                <a:gd name="connsiteY37" fmla="*/ 91829 h 224451"/>
                <a:gd name="connsiteX38" fmla="*/ 1322594 w 2368728"/>
                <a:gd name="connsiteY38" fmla="*/ 86148 h 224451"/>
                <a:gd name="connsiteX39" fmla="*/ 1393230 w 2368728"/>
                <a:gd name="connsiteY39" fmla="*/ 86148 h 224451"/>
                <a:gd name="connsiteX40" fmla="*/ 1393230 w 2368728"/>
                <a:gd name="connsiteY40" fmla="*/ 78605 h 224451"/>
                <a:gd name="connsiteX41" fmla="*/ 1485066 w 2368728"/>
                <a:gd name="connsiteY41" fmla="*/ 78605 h 224451"/>
                <a:gd name="connsiteX42" fmla="*/ 1485066 w 2368728"/>
                <a:gd name="connsiteY42" fmla="*/ 70036 h 224451"/>
                <a:gd name="connsiteX43" fmla="*/ 1521763 w 2368728"/>
                <a:gd name="connsiteY43" fmla="*/ 70036 h 224451"/>
                <a:gd name="connsiteX44" fmla="*/ 1521763 w 2368728"/>
                <a:gd name="connsiteY44" fmla="*/ 65286 h 224451"/>
                <a:gd name="connsiteX45" fmla="*/ 1565304 w 2368728"/>
                <a:gd name="connsiteY45" fmla="*/ 65286 h 224451"/>
                <a:gd name="connsiteX46" fmla="*/ 1565304 w 2368728"/>
                <a:gd name="connsiteY46" fmla="*/ 54949 h 224451"/>
                <a:gd name="connsiteX47" fmla="*/ 1825317 w 2368728"/>
                <a:gd name="connsiteY47" fmla="*/ 54949 h 224451"/>
                <a:gd name="connsiteX48" fmla="*/ 1825317 w 2368728"/>
                <a:gd name="connsiteY48" fmla="*/ 50199 h 224451"/>
                <a:gd name="connsiteX49" fmla="*/ 1924949 w 2368728"/>
                <a:gd name="connsiteY49" fmla="*/ 50199 h 224451"/>
                <a:gd name="connsiteX50" fmla="*/ 1924949 w 2368728"/>
                <a:gd name="connsiteY50" fmla="*/ 41631 h 224451"/>
                <a:gd name="connsiteX51" fmla="*/ 2010986 w 2368728"/>
                <a:gd name="connsiteY51" fmla="*/ 41631 h 224451"/>
                <a:gd name="connsiteX52" fmla="*/ 2010986 w 2368728"/>
                <a:gd name="connsiteY52" fmla="*/ 35018 h 224451"/>
                <a:gd name="connsiteX53" fmla="*/ 2031235 w 2368728"/>
                <a:gd name="connsiteY53" fmla="*/ 35018 h 224451"/>
                <a:gd name="connsiteX54" fmla="*/ 2031235 w 2368728"/>
                <a:gd name="connsiteY54" fmla="*/ 29337 h 224451"/>
                <a:gd name="connsiteX55" fmla="*/ 2130867 w 2368728"/>
                <a:gd name="connsiteY55" fmla="*/ 29337 h 224451"/>
                <a:gd name="connsiteX56" fmla="*/ 2130867 w 2368728"/>
                <a:gd name="connsiteY56" fmla="*/ 18906 h 224451"/>
                <a:gd name="connsiteX57" fmla="*/ 2189810 w 2368728"/>
                <a:gd name="connsiteY57" fmla="*/ 18906 h 224451"/>
                <a:gd name="connsiteX58" fmla="*/ 2189810 w 2368728"/>
                <a:gd name="connsiteY58" fmla="*/ 13225 h 224451"/>
                <a:gd name="connsiteX59" fmla="*/ 2320339 w 2368728"/>
                <a:gd name="connsiteY59" fmla="*/ 13225 h 224451"/>
                <a:gd name="connsiteX60" fmla="*/ 2320339 w 2368728"/>
                <a:gd name="connsiteY60" fmla="*/ 0 h 224451"/>
                <a:gd name="connsiteX61" fmla="*/ 2368729 w 2368728"/>
                <a:gd name="connsiteY61" fmla="*/ 0 h 22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368728" h="224451">
                  <a:moveTo>
                    <a:pt x="0" y="224451"/>
                  </a:moveTo>
                  <a:lnTo>
                    <a:pt x="36791" y="224451"/>
                  </a:lnTo>
                  <a:lnTo>
                    <a:pt x="36791" y="216908"/>
                  </a:lnTo>
                  <a:lnTo>
                    <a:pt x="48390" y="216908"/>
                  </a:lnTo>
                  <a:lnTo>
                    <a:pt x="48390" y="211226"/>
                  </a:lnTo>
                  <a:lnTo>
                    <a:pt x="126726" y="211226"/>
                  </a:lnTo>
                  <a:lnTo>
                    <a:pt x="126726" y="202658"/>
                  </a:lnTo>
                  <a:lnTo>
                    <a:pt x="164374" y="202658"/>
                  </a:lnTo>
                  <a:lnTo>
                    <a:pt x="164374" y="198840"/>
                  </a:lnTo>
                  <a:lnTo>
                    <a:pt x="531814" y="198840"/>
                  </a:lnTo>
                  <a:lnTo>
                    <a:pt x="531814" y="189433"/>
                  </a:lnTo>
                  <a:lnTo>
                    <a:pt x="589805" y="189433"/>
                  </a:lnTo>
                  <a:lnTo>
                    <a:pt x="589805" y="182728"/>
                  </a:lnTo>
                  <a:lnTo>
                    <a:pt x="612051" y="182728"/>
                  </a:lnTo>
                  <a:lnTo>
                    <a:pt x="612051" y="176115"/>
                  </a:lnTo>
                  <a:lnTo>
                    <a:pt x="697138" y="176115"/>
                  </a:lnTo>
                  <a:lnTo>
                    <a:pt x="697138" y="169503"/>
                  </a:lnTo>
                  <a:lnTo>
                    <a:pt x="739634" y="169503"/>
                  </a:lnTo>
                  <a:lnTo>
                    <a:pt x="739634" y="160096"/>
                  </a:lnTo>
                  <a:lnTo>
                    <a:pt x="766728" y="160096"/>
                  </a:lnTo>
                  <a:lnTo>
                    <a:pt x="766728" y="154322"/>
                  </a:lnTo>
                  <a:lnTo>
                    <a:pt x="803424" y="154322"/>
                  </a:lnTo>
                  <a:lnTo>
                    <a:pt x="803424" y="147709"/>
                  </a:lnTo>
                  <a:lnTo>
                    <a:pt x="870163" y="147709"/>
                  </a:lnTo>
                  <a:lnTo>
                    <a:pt x="870163" y="142028"/>
                  </a:lnTo>
                  <a:lnTo>
                    <a:pt x="941749" y="142028"/>
                  </a:lnTo>
                  <a:lnTo>
                    <a:pt x="941749" y="133553"/>
                  </a:lnTo>
                  <a:lnTo>
                    <a:pt x="962950" y="133553"/>
                  </a:lnTo>
                  <a:lnTo>
                    <a:pt x="962950" y="128803"/>
                  </a:lnTo>
                  <a:lnTo>
                    <a:pt x="976544" y="128803"/>
                  </a:lnTo>
                  <a:lnTo>
                    <a:pt x="976544" y="120235"/>
                  </a:lnTo>
                  <a:lnTo>
                    <a:pt x="1084828" y="120235"/>
                  </a:lnTo>
                  <a:lnTo>
                    <a:pt x="1084828" y="107010"/>
                  </a:lnTo>
                  <a:lnTo>
                    <a:pt x="1143770" y="107010"/>
                  </a:lnTo>
                  <a:lnTo>
                    <a:pt x="1143770" y="100398"/>
                  </a:lnTo>
                  <a:lnTo>
                    <a:pt x="1278102" y="100398"/>
                  </a:lnTo>
                  <a:lnTo>
                    <a:pt x="1278102" y="91829"/>
                  </a:lnTo>
                  <a:lnTo>
                    <a:pt x="1322594" y="91829"/>
                  </a:lnTo>
                  <a:lnTo>
                    <a:pt x="1322594" y="86148"/>
                  </a:lnTo>
                  <a:lnTo>
                    <a:pt x="1393230" y="86148"/>
                  </a:lnTo>
                  <a:lnTo>
                    <a:pt x="1393230" y="78605"/>
                  </a:lnTo>
                  <a:lnTo>
                    <a:pt x="1485066" y="78605"/>
                  </a:lnTo>
                  <a:lnTo>
                    <a:pt x="1485066" y="70036"/>
                  </a:lnTo>
                  <a:lnTo>
                    <a:pt x="1521763" y="70036"/>
                  </a:lnTo>
                  <a:lnTo>
                    <a:pt x="1521763" y="65286"/>
                  </a:lnTo>
                  <a:lnTo>
                    <a:pt x="1565304" y="65286"/>
                  </a:lnTo>
                  <a:lnTo>
                    <a:pt x="1565304" y="54949"/>
                  </a:lnTo>
                  <a:lnTo>
                    <a:pt x="1825317" y="54949"/>
                  </a:lnTo>
                  <a:lnTo>
                    <a:pt x="1825317" y="50199"/>
                  </a:lnTo>
                  <a:lnTo>
                    <a:pt x="1924949" y="50199"/>
                  </a:lnTo>
                  <a:lnTo>
                    <a:pt x="1924949" y="41631"/>
                  </a:lnTo>
                  <a:lnTo>
                    <a:pt x="2010986" y="41631"/>
                  </a:lnTo>
                  <a:lnTo>
                    <a:pt x="2010986" y="35018"/>
                  </a:lnTo>
                  <a:lnTo>
                    <a:pt x="2031235" y="35018"/>
                  </a:lnTo>
                  <a:lnTo>
                    <a:pt x="2031235" y="29337"/>
                  </a:lnTo>
                  <a:lnTo>
                    <a:pt x="2130867" y="29337"/>
                  </a:lnTo>
                  <a:lnTo>
                    <a:pt x="2130867" y="18906"/>
                  </a:lnTo>
                  <a:lnTo>
                    <a:pt x="2189810" y="18906"/>
                  </a:lnTo>
                  <a:lnTo>
                    <a:pt x="2189810" y="13225"/>
                  </a:lnTo>
                  <a:lnTo>
                    <a:pt x="2320339" y="13225"/>
                  </a:lnTo>
                  <a:lnTo>
                    <a:pt x="2320339" y="0"/>
                  </a:lnTo>
                  <a:lnTo>
                    <a:pt x="2368729" y="0"/>
                  </a:lnTo>
                </a:path>
              </a:pathLst>
            </a:custGeom>
            <a:noFill/>
            <a:ln w="19050" cap="rnd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9F35F5D-1485-D446-BBDD-AE161A7DA1DF}"/>
                </a:ext>
              </a:extLst>
            </p:cNvPr>
            <p:cNvSpPr/>
            <p:nvPr/>
          </p:nvSpPr>
          <p:spPr>
            <a:xfrm>
              <a:off x="6637348" y="2695511"/>
              <a:ext cx="2369203" cy="341537"/>
            </a:xfrm>
            <a:custGeom>
              <a:avLst/>
              <a:gdLst>
                <a:gd name="connsiteX0" fmla="*/ 2369204 w 2369203"/>
                <a:gd name="connsiteY0" fmla="*/ 0 h 382591"/>
                <a:gd name="connsiteX1" fmla="*/ 2346007 w 2369203"/>
                <a:gd name="connsiteY1" fmla="*/ 0 h 382591"/>
                <a:gd name="connsiteX2" fmla="*/ 2346007 w 2369203"/>
                <a:gd name="connsiteY2" fmla="*/ 12294 h 382591"/>
                <a:gd name="connsiteX3" fmla="*/ 2271569 w 2369203"/>
                <a:gd name="connsiteY3" fmla="*/ 12294 h 382591"/>
                <a:gd name="connsiteX4" fmla="*/ 2271569 w 2369203"/>
                <a:gd name="connsiteY4" fmla="*/ 27474 h 382591"/>
                <a:gd name="connsiteX5" fmla="*/ 2114040 w 2369203"/>
                <a:gd name="connsiteY5" fmla="*/ 27474 h 382591"/>
                <a:gd name="connsiteX6" fmla="*/ 2114040 w 2369203"/>
                <a:gd name="connsiteY6" fmla="*/ 33155 h 382591"/>
                <a:gd name="connsiteX7" fmla="*/ 2069548 w 2369203"/>
                <a:gd name="connsiteY7" fmla="*/ 33155 h 382591"/>
                <a:gd name="connsiteX8" fmla="*/ 2069548 w 2369203"/>
                <a:gd name="connsiteY8" fmla="*/ 41631 h 382591"/>
                <a:gd name="connsiteX9" fmla="*/ 2006707 w 2369203"/>
                <a:gd name="connsiteY9" fmla="*/ 41631 h 382591"/>
                <a:gd name="connsiteX10" fmla="*/ 2006707 w 2369203"/>
                <a:gd name="connsiteY10" fmla="*/ 49268 h 382591"/>
                <a:gd name="connsiteX11" fmla="*/ 1939969 w 2369203"/>
                <a:gd name="connsiteY11" fmla="*/ 49268 h 382591"/>
                <a:gd name="connsiteX12" fmla="*/ 1939969 w 2369203"/>
                <a:gd name="connsiteY12" fmla="*/ 53924 h 382591"/>
                <a:gd name="connsiteX13" fmla="*/ 1826838 w 2369203"/>
                <a:gd name="connsiteY13" fmla="*/ 53924 h 382591"/>
                <a:gd name="connsiteX14" fmla="*/ 1826838 w 2369203"/>
                <a:gd name="connsiteY14" fmla="*/ 63424 h 382591"/>
                <a:gd name="connsiteX15" fmla="*/ 1717604 w 2369203"/>
                <a:gd name="connsiteY15" fmla="*/ 63424 h 382591"/>
                <a:gd name="connsiteX16" fmla="*/ 1717604 w 2369203"/>
                <a:gd name="connsiteY16" fmla="*/ 70036 h 382591"/>
                <a:gd name="connsiteX17" fmla="*/ 1611317 w 2369203"/>
                <a:gd name="connsiteY17" fmla="*/ 70036 h 382591"/>
                <a:gd name="connsiteX18" fmla="*/ 1611317 w 2369203"/>
                <a:gd name="connsiteY18" fmla="*/ 77673 h 382591"/>
                <a:gd name="connsiteX19" fmla="*/ 1560075 w 2369203"/>
                <a:gd name="connsiteY19" fmla="*/ 77673 h 382591"/>
                <a:gd name="connsiteX20" fmla="*/ 1560075 w 2369203"/>
                <a:gd name="connsiteY20" fmla="*/ 85217 h 382591"/>
                <a:gd name="connsiteX21" fmla="*/ 1245779 w 2369203"/>
                <a:gd name="connsiteY21" fmla="*/ 85217 h 382591"/>
                <a:gd name="connsiteX22" fmla="*/ 1245779 w 2369203"/>
                <a:gd name="connsiteY22" fmla="*/ 91829 h 382591"/>
                <a:gd name="connsiteX23" fmla="*/ 1224578 w 2369203"/>
                <a:gd name="connsiteY23" fmla="*/ 91829 h 382591"/>
                <a:gd name="connsiteX24" fmla="*/ 1224578 w 2369203"/>
                <a:gd name="connsiteY24" fmla="*/ 99466 h 382591"/>
                <a:gd name="connsiteX25" fmla="*/ 1158791 w 2369203"/>
                <a:gd name="connsiteY25" fmla="*/ 99466 h 382591"/>
                <a:gd name="connsiteX26" fmla="*/ 1158791 w 2369203"/>
                <a:gd name="connsiteY26" fmla="*/ 111760 h 382591"/>
                <a:gd name="connsiteX27" fmla="*/ 1148143 w 2369203"/>
                <a:gd name="connsiteY27" fmla="*/ 111760 h 382591"/>
                <a:gd name="connsiteX28" fmla="*/ 1148143 w 2369203"/>
                <a:gd name="connsiteY28" fmla="*/ 120235 h 382591"/>
                <a:gd name="connsiteX29" fmla="*/ 1136545 w 2369203"/>
                <a:gd name="connsiteY29" fmla="*/ 120235 h 382591"/>
                <a:gd name="connsiteX30" fmla="*/ 1136545 w 2369203"/>
                <a:gd name="connsiteY30" fmla="*/ 128803 h 382591"/>
                <a:gd name="connsiteX31" fmla="*/ 1059254 w 2369203"/>
                <a:gd name="connsiteY31" fmla="*/ 128803 h 382591"/>
                <a:gd name="connsiteX32" fmla="*/ 1059254 w 2369203"/>
                <a:gd name="connsiteY32" fmla="*/ 135416 h 382591"/>
                <a:gd name="connsiteX33" fmla="*/ 1050508 w 2369203"/>
                <a:gd name="connsiteY33" fmla="*/ 135416 h 382591"/>
                <a:gd name="connsiteX34" fmla="*/ 1050508 w 2369203"/>
                <a:gd name="connsiteY34" fmla="*/ 141097 h 382591"/>
                <a:gd name="connsiteX35" fmla="*/ 1043758 w 2369203"/>
                <a:gd name="connsiteY35" fmla="*/ 141097 h 382591"/>
                <a:gd name="connsiteX36" fmla="*/ 1043758 w 2369203"/>
                <a:gd name="connsiteY36" fmla="*/ 149665 h 382591"/>
                <a:gd name="connsiteX37" fmla="*/ 1030258 w 2369203"/>
                <a:gd name="connsiteY37" fmla="*/ 149665 h 382591"/>
                <a:gd name="connsiteX38" fmla="*/ 1030258 w 2369203"/>
                <a:gd name="connsiteY38" fmla="*/ 155346 h 382591"/>
                <a:gd name="connsiteX39" fmla="*/ 1022463 w 2369203"/>
                <a:gd name="connsiteY39" fmla="*/ 155346 h 382591"/>
                <a:gd name="connsiteX40" fmla="*/ 1022463 w 2369203"/>
                <a:gd name="connsiteY40" fmla="*/ 162890 h 382591"/>
                <a:gd name="connsiteX41" fmla="*/ 1014762 w 2369203"/>
                <a:gd name="connsiteY41" fmla="*/ 162890 h 382591"/>
                <a:gd name="connsiteX42" fmla="*/ 1014762 w 2369203"/>
                <a:gd name="connsiteY42" fmla="*/ 168571 h 382591"/>
                <a:gd name="connsiteX43" fmla="*/ 908380 w 2369203"/>
                <a:gd name="connsiteY43" fmla="*/ 168571 h 382591"/>
                <a:gd name="connsiteX44" fmla="*/ 908380 w 2369203"/>
                <a:gd name="connsiteY44" fmla="*/ 177046 h 382591"/>
                <a:gd name="connsiteX45" fmla="*/ 891933 w 2369203"/>
                <a:gd name="connsiteY45" fmla="*/ 177046 h 382591"/>
                <a:gd name="connsiteX46" fmla="*/ 891933 w 2369203"/>
                <a:gd name="connsiteY46" fmla="*/ 182728 h 382591"/>
                <a:gd name="connsiteX47" fmla="*/ 871684 w 2369203"/>
                <a:gd name="connsiteY47" fmla="*/ 182728 h 382591"/>
                <a:gd name="connsiteX48" fmla="*/ 871684 w 2369203"/>
                <a:gd name="connsiteY48" fmla="*/ 191296 h 382591"/>
                <a:gd name="connsiteX49" fmla="*/ 776900 w 2369203"/>
                <a:gd name="connsiteY49" fmla="*/ 191296 h 382591"/>
                <a:gd name="connsiteX50" fmla="*/ 776900 w 2369203"/>
                <a:gd name="connsiteY50" fmla="*/ 196977 h 382591"/>
                <a:gd name="connsiteX51" fmla="*/ 763401 w 2369203"/>
                <a:gd name="connsiteY51" fmla="*/ 196977 h 382591"/>
                <a:gd name="connsiteX52" fmla="*/ 763401 w 2369203"/>
                <a:gd name="connsiteY52" fmla="*/ 205545 h 382591"/>
                <a:gd name="connsiteX53" fmla="*/ 650269 w 2369203"/>
                <a:gd name="connsiteY53" fmla="*/ 205545 h 382591"/>
                <a:gd name="connsiteX54" fmla="*/ 650269 w 2369203"/>
                <a:gd name="connsiteY54" fmla="*/ 210202 h 382591"/>
                <a:gd name="connsiteX55" fmla="*/ 634773 w 2369203"/>
                <a:gd name="connsiteY55" fmla="*/ 210202 h 382591"/>
                <a:gd name="connsiteX56" fmla="*/ 634773 w 2369203"/>
                <a:gd name="connsiteY56" fmla="*/ 219702 h 382591"/>
                <a:gd name="connsiteX57" fmla="*/ 628974 w 2369203"/>
                <a:gd name="connsiteY57" fmla="*/ 219702 h 382591"/>
                <a:gd name="connsiteX58" fmla="*/ 628974 w 2369203"/>
                <a:gd name="connsiteY58" fmla="*/ 228177 h 382591"/>
                <a:gd name="connsiteX59" fmla="*/ 619372 w 2369203"/>
                <a:gd name="connsiteY59" fmla="*/ 228177 h 382591"/>
                <a:gd name="connsiteX60" fmla="*/ 619372 w 2369203"/>
                <a:gd name="connsiteY60" fmla="*/ 233858 h 382591"/>
                <a:gd name="connsiteX61" fmla="*/ 597126 w 2369203"/>
                <a:gd name="connsiteY61" fmla="*/ 233858 h 382591"/>
                <a:gd name="connsiteX62" fmla="*/ 597126 w 2369203"/>
                <a:gd name="connsiteY62" fmla="*/ 239632 h 382591"/>
                <a:gd name="connsiteX63" fmla="*/ 592277 w 2369203"/>
                <a:gd name="connsiteY63" fmla="*/ 239632 h 382591"/>
                <a:gd name="connsiteX64" fmla="*/ 592277 w 2369203"/>
                <a:gd name="connsiteY64" fmla="*/ 247176 h 382591"/>
                <a:gd name="connsiteX65" fmla="*/ 563281 w 2369203"/>
                <a:gd name="connsiteY65" fmla="*/ 247176 h 382591"/>
                <a:gd name="connsiteX66" fmla="*/ 563281 w 2369203"/>
                <a:gd name="connsiteY66" fmla="*/ 261425 h 382591"/>
                <a:gd name="connsiteX67" fmla="*/ 556531 w 2369203"/>
                <a:gd name="connsiteY67" fmla="*/ 261425 h 382591"/>
                <a:gd name="connsiteX68" fmla="*/ 556531 w 2369203"/>
                <a:gd name="connsiteY68" fmla="*/ 268969 h 382591"/>
                <a:gd name="connsiteX69" fmla="*/ 513941 w 2369203"/>
                <a:gd name="connsiteY69" fmla="*/ 268969 h 382591"/>
                <a:gd name="connsiteX70" fmla="*/ 513941 w 2369203"/>
                <a:gd name="connsiteY70" fmla="*/ 277444 h 382591"/>
                <a:gd name="connsiteX71" fmla="*/ 504244 w 2369203"/>
                <a:gd name="connsiteY71" fmla="*/ 277444 h 382591"/>
                <a:gd name="connsiteX72" fmla="*/ 504244 w 2369203"/>
                <a:gd name="connsiteY72" fmla="*/ 285081 h 382591"/>
                <a:gd name="connsiteX73" fmla="*/ 469449 w 2369203"/>
                <a:gd name="connsiteY73" fmla="*/ 285081 h 382591"/>
                <a:gd name="connsiteX74" fmla="*/ 469449 w 2369203"/>
                <a:gd name="connsiteY74" fmla="*/ 288806 h 382591"/>
                <a:gd name="connsiteX75" fmla="*/ 454047 w 2369203"/>
                <a:gd name="connsiteY75" fmla="*/ 288806 h 382591"/>
                <a:gd name="connsiteX76" fmla="*/ 454047 w 2369203"/>
                <a:gd name="connsiteY76" fmla="*/ 294488 h 382591"/>
                <a:gd name="connsiteX77" fmla="*/ 404707 w 2369203"/>
                <a:gd name="connsiteY77" fmla="*/ 294488 h 382591"/>
                <a:gd name="connsiteX78" fmla="*/ 404707 w 2369203"/>
                <a:gd name="connsiteY78" fmla="*/ 303056 h 382591"/>
                <a:gd name="connsiteX79" fmla="*/ 384457 w 2369203"/>
                <a:gd name="connsiteY79" fmla="*/ 303056 h 382591"/>
                <a:gd name="connsiteX80" fmla="*/ 384457 w 2369203"/>
                <a:gd name="connsiteY80" fmla="*/ 310600 h 382591"/>
                <a:gd name="connsiteX81" fmla="*/ 368961 w 2369203"/>
                <a:gd name="connsiteY81" fmla="*/ 310600 h 382591"/>
                <a:gd name="connsiteX82" fmla="*/ 368961 w 2369203"/>
                <a:gd name="connsiteY82" fmla="*/ 317305 h 382591"/>
                <a:gd name="connsiteX83" fmla="*/ 355366 w 2369203"/>
                <a:gd name="connsiteY83" fmla="*/ 317305 h 382591"/>
                <a:gd name="connsiteX84" fmla="*/ 355366 w 2369203"/>
                <a:gd name="connsiteY84" fmla="*/ 325780 h 382591"/>
                <a:gd name="connsiteX85" fmla="*/ 319621 w 2369203"/>
                <a:gd name="connsiteY85" fmla="*/ 325780 h 382591"/>
                <a:gd name="connsiteX86" fmla="*/ 319621 w 2369203"/>
                <a:gd name="connsiteY86" fmla="*/ 331462 h 382591"/>
                <a:gd name="connsiteX87" fmla="*/ 297374 w 2369203"/>
                <a:gd name="connsiteY87" fmla="*/ 331462 h 382591"/>
                <a:gd name="connsiteX88" fmla="*/ 297374 w 2369203"/>
                <a:gd name="connsiteY88" fmla="*/ 337143 h 382591"/>
                <a:gd name="connsiteX89" fmla="*/ 218087 w 2369203"/>
                <a:gd name="connsiteY89" fmla="*/ 337143 h 382591"/>
                <a:gd name="connsiteX90" fmla="*/ 218087 w 2369203"/>
                <a:gd name="connsiteY90" fmla="*/ 343755 h 382591"/>
                <a:gd name="connsiteX91" fmla="*/ 203637 w 2369203"/>
                <a:gd name="connsiteY91" fmla="*/ 343755 h 382591"/>
                <a:gd name="connsiteX92" fmla="*/ 203637 w 2369203"/>
                <a:gd name="connsiteY92" fmla="*/ 352323 h 382591"/>
                <a:gd name="connsiteX93" fmla="*/ 109804 w 2369203"/>
                <a:gd name="connsiteY93" fmla="*/ 352323 h 382591"/>
                <a:gd name="connsiteX94" fmla="*/ 109804 w 2369203"/>
                <a:gd name="connsiteY94" fmla="*/ 358005 h 382591"/>
                <a:gd name="connsiteX95" fmla="*/ 81854 w 2369203"/>
                <a:gd name="connsiteY95" fmla="*/ 358005 h 382591"/>
                <a:gd name="connsiteX96" fmla="*/ 81854 w 2369203"/>
                <a:gd name="connsiteY96" fmla="*/ 368435 h 382591"/>
                <a:gd name="connsiteX97" fmla="*/ 49911 w 2369203"/>
                <a:gd name="connsiteY97" fmla="*/ 368435 h 382591"/>
                <a:gd name="connsiteX98" fmla="*/ 49911 w 2369203"/>
                <a:gd name="connsiteY98" fmla="*/ 374117 h 382591"/>
                <a:gd name="connsiteX99" fmla="*/ 17968 w 2369203"/>
                <a:gd name="connsiteY99" fmla="*/ 374117 h 382591"/>
                <a:gd name="connsiteX100" fmla="*/ 17968 w 2369203"/>
                <a:gd name="connsiteY100" fmla="*/ 382592 h 382591"/>
                <a:gd name="connsiteX101" fmla="*/ 0 w 2369203"/>
                <a:gd name="connsiteY101" fmla="*/ 382592 h 38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369203" h="382591">
                  <a:moveTo>
                    <a:pt x="2369204" y="0"/>
                  </a:moveTo>
                  <a:lnTo>
                    <a:pt x="2346007" y="0"/>
                  </a:lnTo>
                  <a:lnTo>
                    <a:pt x="2346007" y="12294"/>
                  </a:lnTo>
                  <a:lnTo>
                    <a:pt x="2271569" y="12294"/>
                  </a:lnTo>
                  <a:lnTo>
                    <a:pt x="2271569" y="27474"/>
                  </a:lnTo>
                  <a:lnTo>
                    <a:pt x="2114040" y="27474"/>
                  </a:lnTo>
                  <a:lnTo>
                    <a:pt x="2114040" y="33155"/>
                  </a:lnTo>
                  <a:lnTo>
                    <a:pt x="2069548" y="33155"/>
                  </a:lnTo>
                  <a:lnTo>
                    <a:pt x="2069548" y="41631"/>
                  </a:lnTo>
                  <a:lnTo>
                    <a:pt x="2006707" y="41631"/>
                  </a:lnTo>
                  <a:lnTo>
                    <a:pt x="2006707" y="49268"/>
                  </a:lnTo>
                  <a:lnTo>
                    <a:pt x="1939969" y="49268"/>
                  </a:lnTo>
                  <a:lnTo>
                    <a:pt x="1939969" y="53924"/>
                  </a:lnTo>
                  <a:lnTo>
                    <a:pt x="1826838" y="53924"/>
                  </a:lnTo>
                  <a:lnTo>
                    <a:pt x="1826838" y="63424"/>
                  </a:lnTo>
                  <a:lnTo>
                    <a:pt x="1717604" y="63424"/>
                  </a:lnTo>
                  <a:lnTo>
                    <a:pt x="1717604" y="70036"/>
                  </a:lnTo>
                  <a:lnTo>
                    <a:pt x="1611317" y="70036"/>
                  </a:lnTo>
                  <a:lnTo>
                    <a:pt x="1611317" y="77673"/>
                  </a:lnTo>
                  <a:lnTo>
                    <a:pt x="1560075" y="77673"/>
                  </a:lnTo>
                  <a:lnTo>
                    <a:pt x="1560075" y="85217"/>
                  </a:lnTo>
                  <a:lnTo>
                    <a:pt x="1245779" y="85217"/>
                  </a:lnTo>
                  <a:lnTo>
                    <a:pt x="1245779" y="91829"/>
                  </a:lnTo>
                  <a:lnTo>
                    <a:pt x="1224578" y="91829"/>
                  </a:lnTo>
                  <a:lnTo>
                    <a:pt x="1224578" y="99466"/>
                  </a:lnTo>
                  <a:lnTo>
                    <a:pt x="1158791" y="99466"/>
                  </a:lnTo>
                  <a:lnTo>
                    <a:pt x="1158791" y="111760"/>
                  </a:lnTo>
                  <a:lnTo>
                    <a:pt x="1148143" y="111760"/>
                  </a:lnTo>
                  <a:lnTo>
                    <a:pt x="1148143" y="120235"/>
                  </a:lnTo>
                  <a:lnTo>
                    <a:pt x="1136545" y="120235"/>
                  </a:lnTo>
                  <a:lnTo>
                    <a:pt x="1136545" y="128803"/>
                  </a:lnTo>
                  <a:lnTo>
                    <a:pt x="1059254" y="128803"/>
                  </a:lnTo>
                  <a:lnTo>
                    <a:pt x="1059254" y="135416"/>
                  </a:lnTo>
                  <a:lnTo>
                    <a:pt x="1050508" y="135416"/>
                  </a:lnTo>
                  <a:lnTo>
                    <a:pt x="1050508" y="141097"/>
                  </a:lnTo>
                  <a:lnTo>
                    <a:pt x="1043758" y="141097"/>
                  </a:lnTo>
                  <a:lnTo>
                    <a:pt x="1043758" y="149665"/>
                  </a:lnTo>
                  <a:lnTo>
                    <a:pt x="1030258" y="149665"/>
                  </a:lnTo>
                  <a:lnTo>
                    <a:pt x="1030258" y="155346"/>
                  </a:lnTo>
                  <a:lnTo>
                    <a:pt x="1022463" y="155346"/>
                  </a:lnTo>
                  <a:lnTo>
                    <a:pt x="1022463" y="162890"/>
                  </a:lnTo>
                  <a:lnTo>
                    <a:pt x="1014762" y="162890"/>
                  </a:lnTo>
                  <a:lnTo>
                    <a:pt x="1014762" y="168571"/>
                  </a:lnTo>
                  <a:lnTo>
                    <a:pt x="908380" y="168571"/>
                  </a:lnTo>
                  <a:lnTo>
                    <a:pt x="908380" y="177046"/>
                  </a:lnTo>
                  <a:lnTo>
                    <a:pt x="891933" y="177046"/>
                  </a:lnTo>
                  <a:lnTo>
                    <a:pt x="891933" y="182728"/>
                  </a:lnTo>
                  <a:lnTo>
                    <a:pt x="871684" y="182728"/>
                  </a:lnTo>
                  <a:lnTo>
                    <a:pt x="871684" y="191296"/>
                  </a:lnTo>
                  <a:lnTo>
                    <a:pt x="776900" y="191296"/>
                  </a:lnTo>
                  <a:lnTo>
                    <a:pt x="776900" y="196977"/>
                  </a:lnTo>
                  <a:lnTo>
                    <a:pt x="763401" y="196977"/>
                  </a:lnTo>
                  <a:lnTo>
                    <a:pt x="763401" y="205545"/>
                  </a:lnTo>
                  <a:lnTo>
                    <a:pt x="650269" y="205545"/>
                  </a:lnTo>
                  <a:lnTo>
                    <a:pt x="650269" y="210202"/>
                  </a:lnTo>
                  <a:lnTo>
                    <a:pt x="634773" y="210202"/>
                  </a:lnTo>
                  <a:lnTo>
                    <a:pt x="634773" y="219702"/>
                  </a:lnTo>
                  <a:lnTo>
                    <a:pt x="628974" y="219702"/>
                  </a:lnTo>
                  <a:lnTo>
                    <a:pt x="628974" y="228177"/>
                  </a:lnTo>
                  <a:lnTo>
                    <a:pt x="619372" y="228177"/>
                  </a:lnTo>
                  <a:lnTo>
                    <a:pt x="619372" y="233858"/>
                  </a:lnTo>
                  <a:lnTo>
                    <a:pt x="597126" y="233858"/>
                  </a:lnTo>
                  <a:lnTo>
                    <a:pt x="597126" y="239632"/>
                  </a:lnTo>
                  <a:lnTo>
                    <a:pt x="592277" y="239632"/>
                  </a:lnTo>
                  <a:lnTo>
                    <a:pt x="592277" y="247176"/>
                  </a:lnTo>
                  <a:lnTo>
                    <a:pt x="563281" y="247176"/>
                  </a:lnTo>
                  <a:lnTo>
                    <a:pt x="563281" y="261425"/>
                  </a:lnTo>
                  <a:lnTo>
                    <a:pt x="556531" y="261425"/>
                  </a:lnTo>
                  <a:lnTo>
                    <a:pt x="556531" y="268969"/>
                  </a:lnTo>
                  <a:lnTo>
                    <a:pt x="513941" y="268969"/>
                  </a:lnTo>
                  <a:lnTo>
                    <a:pt x="513941" y="277444"/>
                  </a:lnTo>
                  <a:lnTo>
                    <a:pt x="504244" y="277444"/>
                  </a:lnTo>
                  <a:lnTo>
                    <a:pt x="504244" y="285081"/>
                  </a:lnTo>
                  <a:lnTo>
                    <a:pt x="469449" y="285081"/>
                  </a:lnTo>
                  <a:lnTo>
                    <a:pt x="469449" y="288806"/>
                  </a:lnTo>
                  <a:lnTo>
                    <a:pt x="454047" y="288806"/>
                  </a:lnTo>
                  <a:lnTo>
                    <a:pt x="454047" y="294488"/>
                  </a:lnTo>
                  <a:lnTo>
                    <a:pt x="404707" y="294488"/>
                  </a:lnTo>
                  <a:lnTo>
                    <a:pt x="404707" y="303056"/>
                  </a:lnTo>
                  <a:lnTo>
                    <a:pt x="384457" y="303056"/>
                  </a:lnTo>
                  <a:lnTo>
                    <a:pt x="384457" y="310600"/>
                  </a:lnTo>
                  <a:lnTo>
                    <a:pt x="368961" y="310600"/>
                  </a:lnTo>
                  <a:lnTo>
                    <a:pt x="368961" y="317305"/>
                  </a:lnTo>
                  <a:lnTo>
                    <a:pt x="355366" y="317305"/>
                  </a:lnTo>
                  <a:lnTo>
                    <a:pt x="355366" y="325780"/>
                  </a:lnTo>
                  <a:lnTo>
                    <a:pt x="319621" y="325780"/>
                  </a:lnTo>
                  <a:lnTo>
                    <a:pt x="319621" y="331462"/>
                  </a:lnTo>
                  <a:lnTo>
                    <a:pt x="297374" y="331462"/>
                  </a:lnTo>
                  <a:lnTo>
                    <a:pt x="297374" y="337143"/>
                  </a:lnTo>
                  <a:lnTo>
                    <a:pt x="218087" y="337143"/>
                  </a:lnTo>
                  <a:lnTo>
                    <a:pt x="218087" y="343755"/>
                  </a:lnTo>
                  <a:lnTo>
                    <a:pt x="203637" y="343755"/>
                  </a:lnTo>
                  <a:lnTo>
                    <a:pt x="203637" y="352323"/>
                  </a:lnTo>
                  <a:lnTo>
                    <a:pt x="109804" y="352323"/>
                  </a:lnTo>
                  <a:lnTo>
                    <a:pt x="109804" y="358005"/>
                  </a:lnTo>
                  <a:lnTo>
                    <a:pt x="81854" y="358005"/>
                  </a:lnTo>
                  <a:lnTo>
                    <a:pt x="81854" y="368435"/>
                  </a:lnTo>
                  <a:lnTo>
                    <a:pt x="49911" y="368435"/>
                  </a:lnTo>
                  <a:lnTo>
                    <a:pt x="49911" y="374117"/>
                  </a:lnTo>
                  <a:lnTo>
                    <a:pt x="17968" y="374117"/>
                  </a:lnTo>
                  <a:lnTo>
                    <a:pt x="17968" y="382592"/>
                  </a:lnTo>
                  <a:lnTo>
                    <a:pt x="0" y="382592"/>
                  </a:lnTo>
                </a:path>
              </a:pathLst>
            </a:custGeom>
            <a:noFill/>
            <a:ln w="19050" cap="rnd">
              <a:solidFill>
                <a:srgbClr val="C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1" name="object 6">
            <a:extLst>
              <a:ext uri="{FF2B5EF4-FFF2-40B4-BE49-F238E27FC236}">
                <a16:creationId xmlns:a16="http://schemas.microsoft.com/office/drawing/2014/main" id="{74EA2351-9AAC-2A44-8725-167D0345636C}"/>
              </a:ext>
            </a:extLst>
          </p:cNvPr>
          <p:cNvSpPr/>
          <p:nvPr/>
        </p:nvSpPr>
        <p:spPr>
          <a:xfrm>
            <a:off x="6650998" y="5675744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object 7">
            <a:extLst>
              <a:ext uri="{FF2B5EF4-FFF2-40B4-BE49-F238E27FC236}">
                <a16:creationId xmlns:a16="http://schemas.microsoft.com/office/drawing/2014/main" id="{127F2A58-C9B3-4C4D-9535-B4E521A84C46}"/>
              </a:ext>
            </a:extLst>
          </p:cNvPr>
          <p:cNvSpPr/>
          <p:nvPr/>
        </p:nvSpPr>
        <p:spPr>
          <a:xfrm>
            <a:off x="6650998" y="4772296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4C849CA-87F9-7544-8619-32B41C373716}"/>
              </a:ext>
            </a:extLst>
          </p:cNvPr>
          <p:cNvGrpSpPr/>
          <p:nvPr/>
        </p:nvGrpSpPr>
        <p:grpSpPr>
          <a:xfrm>
            <a:off x="6985187" y="5219602"/>
            <a:ext cx="474810" cy="395966"/>
            <a:chOff x="2342586" y="4523078"/>
            <a:chExt cx="1172279" cy="485500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4AF9CD87-79E6-1644-B864-7B8E5571731E}"/>
                </a:ext>
              </a:extLst>
            </p:cNvPr>
            <p:cNvSpPr txBox="1"/>
            <p:nvPr/>
          </p:nvSpPr>
          <p:spPr>
            <a:xfrm>
              <a:off x="2342586" y="4706682"/>
              <a:ext cx="1172279" cy="301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0.2%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26B74C28-A225-4F45-A68F-CE1C4C3D2228}"/>
                </a:ext>
              </a:extLst>
            </p:cNvPr>
            <p:cNvSpPr txBox="1"/>
            <p:nvPr/>
          </p:nvSpPr>
          <p:spPr>
            <a:xfrm>
              <a:off x="2342586" y="4523078"/>
              <a:ext cx="1172279" cy="301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0.8%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9BA4BA-A759-3740-A5BB-9C7B21876974}"/>
              </a:ext>
            </a:extLst>
          </p:cNvPr>
          <p:cNvGrpSpPr/>
          <p:nvPr/>
        </p:nvGrpSpPr>
        <p:grpSpPr>
          <a:xfrm>
            <a:off x="6681961" y="5647995"/>
            <a:ext cx="272277" cy="27749"/>
            <a:chOff x="6849248" y="4957105"/>
            <a:chExt cx="671962" cy="96938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EBCB31-7DF5-0149-98F4-B7FB308F7BC7}"/>
                </a:ext>
              </a:extLst>
            </p:cNvPr>
            <p:cNvSpPr/>
            <p:nvPr/>
          </p:nvSpPr>
          <p:spPr>
            <a:xfrm>
              <a:off x="6853237" y="5044776"/>
              <a:ext cx="667973" cy="9267"/>
            </a:xfrm>
            <a:custGeom>
              <a:avLst/>
              <a:gdLst>
                <a:gd name="connsiteX0" fmla="*/ 667974 w 667973"/>
                <a:gd name="connsiteY0" fmla="*/ 0 h 9267"/>
                <a:gd name="connsiteX1" fmla="*/ 0 w 667973"/>
                <a:gd name="connsiteY1" fmla="*/ 0 h 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7973" h="9267">
                  <a:moveTo>
                    <a:pt x="667974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CE8ABB2-9775-EF4D-B929-B875B0289032}"/>
                </a:ext>
              </a:extLst>
            </p:cNvPr>
            <p:cNvSpPr/>
            <p:nvPr/>
          </p:nvSpPr>
          <p:spPr>
            <a:xfrm>
              <a:off x="6849248" y="4957105"/>
              <a:ext cx="671962" cy="90451"/>
            </a:xfrm>
            <a:custGeom>
              <a:avLst/>
              <a:gdLst>
                <a:gd name="connsiteX0" fmla="*/ 671963 w 671962"/>
                <a:gd name="connsiteY0" fmla="*/ 0 h 90451"/>
                <a:gd name="connsiteX1" fmla="*/ 496540 w 671962"/>
                <a:gd name="connsiteY1" fmla="*/ 0 h 90451"/>
                <a:gd name="connsiteX2" fmla="*/ 496540 w 671962"/>
                <a:gd name="connsiteY2" fmla="*/ 14087 h 90451"/>
                <a:gd name="connsiteX3" fmla="*/ 470516 w 671962"/>
                <a:gd name="connsiteY3" fmla="*/ 14087 h 90451"/>
                <a:gd name="connsiteX4" fmla="*/ 470516 w 671962"/>
                <a:gd name="connsiteY4" fmla="*/ 28266 h 90451"/>
                <a:gd name="connsiteX5" fmla="*/ 325581 w 671962"/>
                <a:gd name="connsiteY5" fmla="*/ 28266 h 90451"/>
                <a:gd name="connsiteX6" fmla="*/ 325581 w 671962"/>
                <a:gd name="connsiteY6" fmla="*/ 42353 h 90451"/>
                <a:gd name="connsiteX7" fmla="*/ 125655 w 671962"/>
                <a:gd name="connsiteY7" fmla="*/ 42353 h 90451"/>
                <a:gd name="connsiteX8" fmla="*/ 125655 w 671962"/>
                <a:gd name="connsiteY8" fmla="*/ 67839 h 90451"/>
                <a:gd name="connsiteX9" fmla="*/ 76457 w 671962"/>
                <a:gd name="connsiteY9" fmla="*/ 67839 h 90451"/>
                <a:gd name="connsiteX10" fmla="*/ 76457 w 671962"/>
                <a:gd name="connsiteY10" fmla="*/ 90451 h 90451"/>
                <a:gd name="connsiteX11" fmla="*/ 0 w 671962"/>
                <a:gd name="connsiteY11" fmla="*/ 90451 h 9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1962" h="90451">
                  <a:moveTo>
                    <a:pt x="671963" y="0"/>
                  </a:moveTo>
                  <a:lnTo>
                    <a:pt x="496540" y="0"/>
                  </a:lnTo>
                  <a:lnTo>
                    <a:pt x="496540" y="14087"/>
                  </a:lnTo>
                  <a:lnTo>
                    <a:pt x="470516" y="14087"/>
                  </a:lnTo>
                  <a:lnTo>
                    <a:pt x="470516" y="28266"/>
                  </a:lnTo>
                  <a:lnTo>
                    <a:pt x="325581" y="28266"/>
                  </a:lnTo>
                  <a:lnTo>
                    <a:pt x="325581" y="42353"/>
                  </a:lnTo>
                  <a:lnTo>
                    <a:pt x="125655" y="42353"/>
                  </a:lnTo>
                  <a:lnTo>
                    <a:pt x="125655" y="67839"/>
                  </a:lnTo>
                  <a:lnTo>
                    <a:pt x="76457" y="67839"/>
                  </a:lnTo>
                  <a:lnTo>
                    <a:pt x="76457" y="90451"/>
                  </a:lnTo>
                  <a:lnTo>
                    <a:pt x="0" y="90451"/>
                  </a:lnTo>
                </a:path>
              </a:pathLst>
            </a:custGeom>
            <a:noFill/>
            <a:ln w="19050" cap="rnd">
              <a:solidFill>
                <a:srgbClr val="C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3F3568-2F0C-B344-8B90-3B92AC766944}"/>
              </a:ext>
            </a:extLst>
          </p:cNvPr>
          <p:cNvGrpSpPr/>
          <p:nvPr/>
        </p:nvGrpSpPr>
        <p:grpSpPr>
          <a:xfrm>
            <a:off x="6974548" y="5317474"/>
            <a:ext cx="3151515" cy="347920"/>
            <a:chOff x="6649710" y="5417807"/>
            <a:chExt cx="2371957" cy="228471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E20A2D5-CD96-C04C-B6BD-E8C4FAAE666F}"/>
                </a:ext>
              </a:extLst>
            </p:cNvPr>
            <p:cNvSpPr/>
            <p:nvPr/>
          </p:nvSpPr>
          <p:spPr>
            <a:xfrm>
              <a:off x="6649710" y="5438407"/>
              <a:ext cx="2371957" cy="207871"/>
            </a:xfrm>
            <a:custGeom>
              <a:avLst/>
              <a:gdLst>
                <a:gd name="connsiteX0" fmla="*/ 0 w 2371957"/>
                <a:gd name="connsiteY0" fmla="*/ 207872 h 207871"/>
                <a:gd name="connsiteX1" fmla="*/ 86429 w 2371957"/>
                <a:gd name="connsiteY1" fmla="*/ 207872 h 207871"/>
                <a:gd name="connsiteX2" fmla="*/ 86429 w 2371957"/>
                <a:gd name="connsiteY2" fmla="*/ 200087 h 207871"/>
                <a:gd name="connsiteX3" fmla="*/ 185680 w 2371957"/>
                <a:gd name="connsiteY3" fmla="*/ 200087 h 207871"/>
                <a:gd name="connsiteX4" fmla="*/ 185680 w 2371957"/>
                <a:gd name="connsiteY4" fmla="*/ 194434 h 207871"/>
                <a:gd name="connsiteX5" fmla="*/ 595696 w 2371957"/>
                <a:gd name="connsiteY5" fmla="*/ 194434 h 207871"/>
                <a:gd name="connsiteX6" fmla="*/ 595696 w 2371957"/>
                <a:gd name="connsiteY6" fmla="*/ 186649 h 207871"/>
                <a:gd name="connsiteX7" fmla="*/ 639861 w 2371957"/>
                <a:gd name="connsiteY7" fmla="*/ 186649 h 207871"/>
                <a:gd name="connsiteX8" fmla="*/ 639861 w 2371957"/>
                <a:gd name="connsiteY8" fmla="*/ 181737 h 207871"/>
                <a:gd name="connsiteX9" fmla="*/ 742056 w 2371957"/>
                <a:gd name="connsiteY9" fmla="*/ 181737 h 207871"/>
                <a:gd name="connsiteX10" fmla="*/ 742056 w 2371957"/>
                <a:gd name="connsiteY10" fmla="*/ 173211 h 207871"/>
                <a:gd name="connsiteX11" fmla="*/ 864481 w 2371957"/>
                <a:gd name="connsiteY11" fmla="*/ 173211 h 207871"/>
                <a:gd name="connsiteX12" fmla="*/ 864481 w 2371957"/>
                <a:gd name="connsiteY12" fmla="*/ 167558 h 207871"/>
                <a:gd name="connsiteX13" fmla="*/ 869515 w 2371957"/>
                <a:gd name="connsiteY13" fmla="*/ 167558 h 207871"/>
                <a:gd name="connsiteX14" fmla="*/ 869515 w 2371957"/>
                <a:gd name="connsiteY14" fmla="*/ 159773 h 207871"/>
                <a:gd name="connsiteX15" fmla="*/ 897723 w 2371957"/>
                <a:gd name="connsiteY15" fmla="*/ 159773 h 207871"/>
                <a:gd name="connsiteX16" fmla="*/ 897723 w 2371957"/>
                <a:gd name="connsiteY16" fmla="*/ 154120 h 207871"/>
                <a:gd name="connsiteX17" fmla="*/ 919473 w 2371957"/>
                <a:gd name="connsiteY17" fmla="*/ 154120 h 207871"/>
                <a:gd name="connsiteX18" fmla="*/ 919473 w 2371957"/>
                <a:gd name="connsiteY18" fmla="*/ 145593 h 207871"/>
                <a:gd name="connsiteX19" fmla="*/ 936189 w 2371957"/>
                <a:gd name="connsiteY19" fmla="*/ 145593 h 207871"/>
                <a:gd name="connsiteX20" fmla="*/ 936189 w 2371957"/>
                <a:gd name="connsiteY20" fmla="*/ 139292 h 207871"/>
                <a:gd name="connsiteX21" fmla="*/ 991181 w 2371957"/>
                <a:gd name="connsiteY21" fmla="*/ 139292 h 207871"/>
                <a:gd name="connsiteX22" fmla="*/ 991181 w 2371957"/>
                <a:gd name="connsiteY22" fmla="*/ 132248 h 207871"/>
                <a:gd name="connsiteX23" fmla="*/ 1091856 w 2371957"/>
                <a:gd name="connsiteY23" fmla="*/ 132248 h 207871"/>
                <a:gd name="connsiteX24" fmla="*/ 1091856 w 2371957"/>
                <a:gd name="connsiteY24" fmla="*/ 125112 h 207871"/>
                <a:gd name="connsiteX25" fmla="*/ 1179520 w 2371957"/>
                <a:gd name="connsiteY25" fmla="*/ 125112 h 207871"/>
                <a:gd name="connsiteX26" fmla="*/ 1179520 w 2371957"/>
                <a:gd name="connsiteY26" fmla="*/ 117327 h 207871"/>
                <a:gd name="connsiteX27" fmla="*/ 1280956 w 2371957"/>
                <a:gd name="connsiteY27" fmla="*/ 117327 h 207871"/>
                <a:gd name="connsiteX28" fmla="*/ 1280956 w 2371957"/>
                <a:gd name="connsiteY28" fmla="*/ 113157 h 207871"/>
                <a:gd name="connsiteX29" fmla="*/ 1346205 w 2371957"/>
                <a:gd name="connsiteY29" fmla="*/ 113157 h 207871"/>
                <a:gd name="connsiteX30" fmla="*/ 1346205 w 2371957"/>
                <a:gd name="connsiteY30" fmla="*/ 103241 h 207871"/>
                <a:gd name="connsiteX31" fmla="*/ 1588872 w 2371957"/>
                <a:gd name="connsiteY31" fmla="*/ 103241 h 207871"/>
                <a:gd name="connsiteX32" fmla="*/ 1588872 w 2371957"/>
                <a:gd name="connsiteY32" fmla="*/ 98978 h 207871"/>
                <a:gd name="connsiteX33" fmla="*/ 1689547 w 2371957"/>
                <a:gd name="connsiteY33" fmla="*/ 98978 h 207871"/>
                <a:gd name="connsiteX34" fmla="*/ 1689547 w 2371957"/>
                <a:gd name="connsiteY34" fmla="*/ 88413 h 207871"/>
                <a:gd name="connsiteX35" fmla="*/ 1754037 w 2371957"/>
                <a:gd name="connsiteY35" fmla="*/ 88413 h 207871"/>
                <a:gd name="connsiteX36" fmla="*/ 1754037 w 2371957"/>
                <a:gd name="connsiteY36" fmla="*/ 82018 h 207871"/>
                <a:gd name="connsiteX37" fmla="*/ 2019878 w 2371957"/>
                <a:gd name="connsiteY37" fmla="*/ 82018 h 207871"/>
                <a:gd name="connsiteX38" fmla="*/ 2019878 w 2371957"/>
                <a:gd name="connsiteY38" fmla="*/ 75623 h 207871"/>
                <a:gd name="connsiteX39" fmla="*/ 2032889 w 2371957"/>
                <a:gd name="connsiteY39" fmla="*/ 75623 h 207871"/>
                <a:gd name="connsiteX40" fmla="*/ 2032889 w 2371957"/>
                <a:gd name="connsiteY40" fmla="*/ 67190 h 207871"/>
                <a:gd name="connsiteX41" fmla="*/ 2076389 w 2371957"/>
                <a:gd name="connsiteY41" fmla="*/ 67190 h 207871"/>
                <a:gd name="connsiteX42" fmla="*/ 2076389 w 2371957"/>
                <a:gd name="connsiteY42" fmla="*/ 61537 h 207871"/>
                <a:gd name="connsiteX43" fmla="*/ 2135750 w 2371957"/>
                <a:gd name="connsiteY43" fmla="*/ 61537 h 207871"/>
                <a:gd name="connsiteX44" fmla="*/ 2135750 w 2371957"/>
                <a:gd name="connsiteY44" fmla="*/ 53752 h 207871"/>
                <a:gd name="connsiteX45" fmla="*/ 2279165 w 2371957"/>
                <a:gd name="connsiteY45" fmla="*/ 53752 h 207871"/>
                <a:gd name="connsiteX46" fmla="*/ 2279165 w 2371957"/>
                <a:gd name="connsiteY46" fmla="*/ 42445 h 207871"/>
                <a:gd name="connsiteX47" fmla="*/ 2285718 w 2371957"/>
                <a:gd name="connsiteY47" fmla="*/ 42445 h 207871"/>
                <a:gd name="connsiteX48" fmla="*/ 2285718 w 2371957"/>
                <a:gd name="connsiteY48" fmla="*/ 27617 h 207871"/>
                <a:gd name="connsiteX49" fmla="*/ 2313262 w 2371957"/>
                <a:gd name="connsiteY49" fmla="*/ 27617 h 207871"/>
                <a:gd name="connsiteX50" fmla="*/ 2313262 w 2371957"/>
                <a:gd name="connsiteY50" fmla="*/ 14921 h 207871"/>
                <a:gd name="connsiteX51" fmla="*/ 2350208 w 2371957"/>
                <a:gd name="connsiteY51" fmla="*/ 14921 h 207871"/>
                <a:gd name="connsiteX52" fmla="*/ 2350208 w 2371957"/>
                <a:gd name="connsiteY52" fmla="*/ 0 h 207871"/>
                <a:gd name="connsiteX53" fmla="*/ 2371958 w 2371957"/>
                <a:gd name="connsiteY53" fmla="*/ 0 h 20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71957" h="207871">
                  <a:moveTo>
                    <a:pt x="0" y="207872"/>
                  </a:moveTo>
                  <a:lnTo>
                    <a:pt x="86429" y="207872"/>
                  </a:lnTo>
                  <a:lnTo>
                    <a:pt x="86429" y="200087"/>
                  </a:lnTo>
                  <a:lnTo>
                    <a:pt x="185680" y="200087"/>
                  </a:lnTo>
                  <a:lnTo>
                    <a:pt x="185680" y="194434"/>
                  </a:lnTo>
                  <a:lnTo>
                    <a:pt x="595696" y="194434"/>
                  </a:lnTo>
                  <a:lnTo>
                    <a:pt x="595696" y="186649"/>
                  </a:lnTo>
                  <a:lnTo>
                    <a:pt x="639861" y="186649"/>
                  </a:lnTo>
                  <a:lnTo>
                    <a:pt x="639861" y="181737"/>
                  </a:lnTo>
                  <a:lnTo>
                    <a:pt x="742056" y="181737"/>
                  </a:lnTo>
                  <a:lnTo>
                    <a:pt x="742056" y="173211"/>
                  </a:lnTo>
                  <a:lnTo>
                    <a:pt x="864481" y="173211"/>
                  </a:lnTo>
                  <a:lnTo>
                    <a:pt x="864481" y="167558"/>
                  </a:lnTo>
                  <a:lnTo>
                    <a:pt x="869515" y="167558"/>
                  </a:lnTo>
                  <a:lnTo>
                    <a:pt x="869515" y="159773"/>
                  </a:lnTo>
                  <a:lnTo>
                    <a:pt x="897723" y="159773"/>
                  </a:lnTo>
                  <a:lnTo>
                    <a:pt x="897723" y="154120"/>
                  </a:lnTo>
                  <a:lnTo>
                    <a:pt x="919473" y="154120"/>
                  </a:lnTo>
                  <a:lnTo>
                    <a:pt x="919473" y="145593"/>
                  </a:lnTo>
                  <a:lnTo>
                    <a:pt x="936189" y="145593"/>
                  </a:lnTo>
                  <a:lnTo>
                    <a:pt x="936189" y="139292"/>
                  </a:lnTo>
                  <a:lnTo>
                    <a:pt x="991181" y="139292"/>
                  </a:lnTo>
                  <a:lnTo>
                    <a:pt x="991181" y="132248"/>
                  </a:lnTo>
                  <a:lnTo>
                    <a:pt x="1091856" y="132248"/>
                  </a:lnTo>
                  <a:lnTo>
                    <a:pt x="1091856" y="125112"/>
                  </a:lnTo>
                  <a:lnTo>
                    <a:pt x="1179520" y="125112"/>
                  </a:lnTo>
                  <a:lnTo>
                    <a:pt x="1179520" y="117327"/>
                  </a:lnTo>
                  <a:lnTo>
                    <a:pt x="1280956" y="117327"/>
                  </a:lnTo>
                  <a:lnTo>
                    <a:pt x="1280956" y="113157"/>
                  </a:lnTo>
                  <a:lnTo>
                    <a:pt x="1346205" y="113157"/>
                  </a:lnTo>
                  <a:lnTo>
                    <a:pt x="1346205" y="103241"/>
                  </a:lnTo>
                  <a:lnTo>
                    <a:pt x="1588872" y="103241"/>
                  </a:lnTo>
                  <a:lnTo>
                    <a:pt x="1588872" y="98978"/>
                  </a:lnTo>
                  <a:lnTo>
                    <a:pt x="1689547" y="98978"/>
                  </a:lnTo>
                  <a:lnTo>
                    <a:pt x="1689547" y="88413"/>
                  </a:lnTo>
                  <a:lnTo>
                    <a:pt x="1754037" y="88413"/>
                  </a:lnTo>
                  <a:lnTo>
                    <a:pt x="1754037" y="82018"/>
                  </a:lnTo>
                  <a:lnTo>
                    <a:pt x="2019878" y="82018"/>
                  </a:lnTo>
                  <a:lnTo>
                    <a:pt x="2019878" y="75623"/>
                  </a:lnTo>
                  <a:lnTo>
                    <a:pt x="2032889" y="75623"/>
                  </a:lnTo>
                  <a:lnTo>
                    <a:pt x="2032889" y="67190"/>
                  </a:lnTo>
                  <a:lnTo>
                    <a:pt x="2076389" y="67190"/>
                  </a:lnTo>
                  <a:lnTo>
                    <a:pt x="2076389" y="61537"/>
                  </a:lnTo>
                  <a:lnTo>
                    <a:pt x="2135750" y="61537"/>
                  </a:lnTo>
                  <a:lnTo>
                    <a:pt x="2135750" y="53752"/>
                  </a:lnTo>
                  <a:lnTo>
                    <a:pt x="2279165" y="53752"/>
                  </a:lnTo>
                  <a:lnTo>
                    <a:pt x="2279165" y="42445"/>
                  </a:lnTo>
                  <a:lnTo>
                    <a:pt x="2285718" y="42445"/>
                  </a:lnTo>
                  <a:lnTo>
                    <a:pt x="2285718" y="27617"/>
                  </a:lnTo>
                  <a:lnTo>
                    <a:pt x="2313262" y="27617"/>
                  </a:lnTo>
                  <a:lnTo>
                    <a:pt x="2313262" y="14921"/>
                  </a:lnTo>
                  <a:lnTo>
                    <a:pt x="2350208" y="14921"/>
                  </a:lnTo>
                  <a:lnTo>
                    <a:pt x="2350208" y="0"/>
                  </a:lnTo>
                  <a:lnTo>
                    <a:pt x="2371958" y="0"/>
                  </a:lnTo>
                </a:path>
              </a:pathLst>
            </a:custGeom>
            <a:noFill/>
            <a:ln w="19050" cap="rnd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DB55C9-82AE-9141-93C6-BDD62AB1BEBE}"/>
                </a:ext>
              </a:extLst>
            </p:cNvPr>
            <p:cNvSpPr/>
            <p:nvPr/>
          </p:nvSpPr>
          <p:spPr>
            <a:xfrm>
              <a:off x="6652559" y="5417807"/>
              <a:ext cx="2369108" cy="224526"/>
            </a:xfrm>
            <a:custGeom>
              <a:avLst/>
              <a:gdLst>
                <a:gd name="connsiteX0" fmla="*/ 2369108 w 2369108"/>
                <a:gd name="connsiteY0" fmla="*/ 0 h 231874"/>
                <a:gd name="connsiteX1" fmla="*/ 2342990 w 2369108"/>
                <a:gd name="connsiteY1" fmla="*/ 0 h 231874"/>
                <a:gd name="connsiteX2" fmla="*/ 2342990 w 2369108"/>
                <a:gd name="connsiteY2" fmla="*/ 12048 h 231874"/>
                <a:gd name="connsiteX3" fmla="*/ 2247348 w 2369108"/>
                <a:gd name="connsiteY3" fmla="*/ 12048 h 231874"/>
                <a:gd name="connsiteX4" fmla="*/ 2247348 w 2369108"/>
                <a:gd name="connsiteY4" fmla="*/ 23354 h 231874"/>
                <a:gd name="connsiteX5" fmla="*/ 2212586 w 2369108"/>
                <a:gd name="connsiteY5" fmla="*/ 23354 h 231874"/>
                <a:gd name="connsiteX6" fmla="*/ 2212586 w 2369108"/>
                <a:gd name="connsiteY6" fmla="*/ 31139 h 231874"/>
                <a:gd name="connsiteX7" fmla="*/ 2190172 w 2369108"/>
                <a:gd name="connsiteY7" fmla="*/ 31139 h 231874"/>
                <a:gd name="connsiteX8" fmla="*/ 2190172 w 2369108"/>
                <a:gd name="connsiteY8" fmla="*/ 38924 h 231874"/>
                <a:gd name="connsiteX9" fmla="*/ 2138694 w 2369108"/>
                <a:gd name="connsiteY9" fmla="*/ 38924 h 231874"/>
                <a:gd name="connsiteX10" fmla="*/ 2138694 w 2369108"/>
                <a:gd name="connsiteY10" fmla="*/ 49489 h 231874"/>
                <a:gd name="connsiteX11" fmla="*/ 2095954 w 2369108"/>
                <a:gd name="connsiteY11" fmla="*/ 49489 h 231874"/>
                <a:gd name="connsiteX12" fmla="*/ 2095954 w 2369108"/>
                <a:gd name="connsiteY12" fmla="*/ 54401 h 231874"/>
                <a:gd name="connsiteX13" fmla="*/ 2002497 w 2369108"/>
                <a:gd name="connsiteY13" fmla="*/ 54401 h 231874"/>
                <a:gd name="connsiteX14" fmla="*/ 2002497 w 2369108"/>
                <a:gd name="connsiteY14" fmla="*/ 62185 h 231874"/>
                <a:gd name="connsiteX15" fmla="*/ 1995278 w 2369108"/>
                <a:gd name="connsiteY15" fmla="*/ 62185 h 231874"/>
                <a:gd name="connsiteX16" fmla="*/ 1995278 w 2369108"/>
                <a:gd name="connsiteY16" fmla="*/ 67839 h 231874"/>
                <a:gd name="connsiteX17" fmla="*/ 1809123 w 2369108"/>
                <a:gd name="connsiteY17" fmla="*/ 67839 h 231874"/>
                <a:gd name="connsiteX18" fmla="*/ 1809123 w 2369108"/>
                <a:gd name="connsiteY18" fmla="*/ 76365 h 231874"/>
                <a:gd name="connsiteX19" fmla="*/ 1688883 w 2369108"/>
                <a:gd name="connsiteY19" fmla="*/ 76365 h 231874"/>
                <a:gd name="connsiteX20" fmla="*/ 1688883 w 2369108"/>
                <a:gd name="connsiteY20" fmla="*/ 84150 h 231874"/>
                <a:gd name="connsiteX21" fmla="*/ 1645383 w 2369108"/>
                <a:gd name="connsiteY21" fmla="*/ 84150 h 231874"/>
                <a:gd name="connsiteX22" fmla="*/ 1645383 w 2369108"/>
                <a:gd name="connsiteY22" fmla="*/ 89803 h 231874"/>
                <a:gd name="connsiteX23" fmla="*/ 1613471 w 2369108"/>
                <a:gd name="connsiteY23" fmla="*/ 89803 h 231874"/>
                <a:gd name="connsiteX24" fmla="*/ 1613471 w 2369108"/>
                <a:gd name="connsiteY24" fmla="*/ 96846 h 231874"/>
                <a:gd name="connsiteX25" fmla="*/ 1430260 w 2369108"/>
                <a:gd name="connsiteY25" fmla="*/ 96846 h 231874"/>
                <a:gd name="connsiteX26" fmla="*/ 1430260 w 2369108"/>
                <a:gd name="connsiteY26" fmla="*/ 103889 h 231874"/>
                <a:gd name="connsiteX27" fmla="*/ 1399772 w 2369108"/>
                <a:gd name="connsiteY27" fmla="*/ 103889 h 231874"/>
                <a:gd name="connsiteX28" fmla="*/ 1399772 w 2369108"/>
                <a:gd name="connsiteY28" fmla="*/ 111674 h 231874"/>
                <a:gd name="connsiteX29" fmla="*/ 1393314 w 2369108"/>
                <a:gd name="connsiteY29" fmla="*/ 111674 h 231874"/>
                <a:gd name="connsiteX30" fmla="*/ 1393314 w 2369108"/>
                <a:gd name="connsiteY30" fmla="*/ 118718 h 231874"/>
                <a:gd name="connsiteX31" fmla="*/ 1249898 w 2369108"/>
                <a:gd name="connsiteY31" fmla="*/ 118718 h 231874"/>
                <a:gd name="connsiteX32" fmla="*/ 1249898 w 2369108"/>
                <a:gd name="connsiteY32" fmla="*/ 125854 h 231874"/>
                <a:gd name="connsiteX33" fmla="*/ 1171637 w 2369108"/>
                <a:gd name="connsiteY33" fmla="*/ 125854 h 231874"/>
                <a:gd name="connsiteX34" fmla="*/ 1171637 w 2369108"/>
                <a:gd name="connsiteY34" fmla="*/ 133546 h 231874"/>
                <a:gd name="connsiteX35" fmla="*/ 1118070 w 2369108"/>
                <a:gd name="connsiteY35" fmla="*/ 133546 h 231874"/>
                <a:gd name="connsiteX36" fmla="*/ 1118070 w 2369108"/>
                <a:gd name="connsiteY36" fmla="*/ 139292 h 231874"/>
                <a:gd name="connsiteX37" fmla="*/ 1068777 w 2369108"/>
                <a:gd name="connsiteY37" fmla="*/ 139292 h 231874"/>
                <a:gd name="connsiteX38" fmla="*/ 1068777 w 2369108"/>
                <a:gd name="connsiteY38" fmla="*/ 147725 h 231874"/>
                <a:gd name="connsiteX39" fmla="*/ 962308 w 2369108"/>
                <a:gd name="connsiteY39" fmla="*/ 147725 h 231874"/>
                <a:gd name="connsiteX40" fmla="*/ 962308 w 2369108"/>
                <a:gd name="connsiteY40" fmla="*/ 154120 h 231874"/>
                <a:gd name="connsiteX41" fmla="*/ 897059 w 2369108"/>
                <a:gd name="connsiteY41" fmla="*/ 154120 h 231874"/>
                <a:gd name="connsiteX42" fmla="*/ 897059 w 2369108"/>
                <a:gd name="connsiteY42" fmla="*/ 161904 h 231874"/>
                <a:gd name="connsiteX43" fmla="*/ 890600 w 2369108"/>
                <a:gd name="connsiteY43" fmla="*/ 161904 h 231874"/>
                <a:gd name="connsiteX44" fmla="*/ 890600 w 2369108"/>
                <a:gd name="connsiteY44" fmla="*/ 169596 h 231874"/>
                <a:gd name="connsiteX45" fmla="*/ 840547 w 2369108"/>
                <a:gd name="connsiteY45" fmla="*/ 169596 h 231874"/>
                <a:gd name="connsiteX46" fmla="*/ 840547 w 2369108"/>
                <a:gd name="connsiteY46" fmla="*/ 174601 h 231874"/>
                <a:gd name="connsiteX47" fmla="*/ 788405 w 2369108"/>
                <a:gd name="connsiteY47" fmla="*/ 174601 h 231874"/>
                <a:gd name="connsiteX48" fmla="*/ 788405 w 2369108"/>
                <a:gd name="connsiteY48" fmla="*/ 183776 h 231874"/>
                <a:gd name="connsiteX49" fmla="*/ 637771 w 2369108"/>
                <a:gd name="connsiteY49" fmla="*/ 183776 h 231874"/>
                <a:gd name="connsiteX50" fmla="*/ 637771 w 2369108"/>
                <a:gd name="connsiteY50" fmla="*/ 197214 h 231874"/>
                <a:gd name="connsiteX51" fmla="*/ 516105 w 2369108"/>
                <a:gd name="connsiteY51" fmla="*/ 197214 h 231874"/>
                <a:gd name="connsiteX52" fmla="*/ 516105 w 2369108"/>
                <a:gd name="connsiteY52" fmla="*/ 204257 h 231874"/>
                <a:gd name="connsiteX53" fmla="*/ 422648 w 2369108"/>
                <a:gd name="connsiteY53" fmla="*/ 204257 h 231874"/>
                <a:gd name="connsiteX54" fmla="*/ 422648 w 2369108"/>
                <a:gd name="connsiteY54" fmla="*/ 212783 h 231874"/>
                <a:gd name="connsiteX55" fmla="*/ 366802 w 2369108"/>
                <a:gd name="connsiteY55" fmla="*/ 212783 h 231874"/>
                <a:gd name="connsiteX56" fmla="*/ 366802 w 2369108"/>
                <a:gd name="connsiteY56" fmla="*/ 219085 h 231874"/>
                <a:gd name="connsiteX57" fmla="*/ 353030 w 2369108"/>
                <a:gd name="connsiteY57" fmla="*/ 219085 h 231874"/>
                <a:gd name="connsiteX58" fmla="*/ 353030 w 2369108"/>
                <a:gd name="connsiteY58" fmla="*/ 224739 h 231874"/>
                <a:gd name="connsiteX59" fmla="*/ 336409 w 2369108"/>
                <a:gd name="connsiteY59" fmla="*/ 224739 h 231874"/>
                <a:gd name="connsiteX60" fmla="*/ 336409 w 2369108"/>
                <a:gd name="connsiteY60" fmla="*/ 231875 h 231874"/>
                <a:gd name="connsiteX61" fmla="*/ 0 w 2369108"/>
                <a:gd name="connsiteY61" fmla="*/ 231875 h 23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369108" h="231874">
                  <a:moveTo>
                    <a:pt x="2369108" y="0"/>
                  </a:moveTo>
                  <a:lnTo>
                    <a:pt x="2342990" y="0"/>
                  </a:lnTo>
                  <a:lnTo>
                    <a:pt x="2342990" y="12048"/>
                  </a:lnTo>
                  <a:lnTo>
                    <a:pt x="2247348" y="12048"/>
                  </a:lnTo>
                  <a:lnTo>
                    <a:pt x="2247348" y="23354"/>
                  </a:lnTo>
                  <a:lnTo>
                    <a:pt x="2212586" y="23354"/>
                  </a:lnTo>
                  <a:lnTo>
                    <a:pt x="2212586" y="31139"/>
                  </a:lnTo>
                  <a:lnTo>
                    <a:pt x="2190172" y="31139"/>
                  </a:lnTo>
                  <a:lnTo>
                    <a:pt x="2190172" y="38924"/>
                  </a:lnTo>
                  <a:lnTo>
                    <a:pt x="2138694" y="38924"/>
                  </a:lnTo>
                  <a:lnTo>
                    <a:pt x="2138694" y="49489"/>
                  </a:lnTo>
                  <a:lnTo>
                    <a:pt x="2095954" y="49489"/>
                  </a:lnTo>
                  <a:lnTo>
                    <a:pt x="2095954" y="54401"/>
                  </a:lnTo>
                  <a:lnTo>
                    <a:pt x="2002497" y="54401"/>
                  </a:lnTo>
                  <a:lnTo>
                    <a:pt x="2002497" y="62185"/>
                  </a:lnTo>
                  <a:lnTo>
                    <a:pt x="1995278" y="62185"/>
                  </a:lnTo>
                  <a:lnTo>
                    <a:pt x="1995278" y="67839"/>
                  </a:lnTo>
                  <a:lnTo>
                    <a:pt x="1809123" y="67839"/>
                  </a:lnTo>
                  <a:lnTo>
                    <a:pt x="1809123" y="76365"/>
                  </a:lnTo>
                  <a:lnTo>
                    <a:pt x="1688883" y="76365"/>
                  </a:lnTo>
                  <a:lnTo>
                    <a:pt x="1688883" y="84150"/>
                  </a:lnTo>
                  <a:lnTo>
                    <a:pt x="1645383" y="84150"/>
                  </a:lnTo>
                  <a:lnTo>
                    <a:pt x="1645383" y="89803"/>
                  </a:lnTo>
                  <a:lnTo>
                    <a:pt x="1613471" y="89803"/>
                  </a:lnTo>
                  <a:lnTo>
                    <a:pt x="1613471" y="96846"/>
                  </a:lnTo>
                  <a:lnTo>
                    <a:pt x="1430260" y="96846"/>
                  </a:lnTo>
                  <a:lnTo>
                    <a:pt x="1430260" y="103889"/>
                  </a:lnTo>
                  <a:lnTo>
                    <a:pt x="1399772" y="103889"/>
                  </a:lnTo>
                  <a:lnTo>
                    <a:pt x="1399772" y="111674"/>
                  </a:lnTo>
                  <a:lnTo>
                    <a:pt x="1393314" y="111674"/>
                  </a:lnTo>
                  <a:lnTo>
                    <a:pt x="1393314" y="118718"/>
                  </a:lnTo>
                  <a:lnTo>
                    <a:pt x="1249898" y="118718"/>
                  </a:lnTo>
                  <a:lnTo>
                    <a:pt x="1249898" y="125854"/>
                  </a:lnTo>
                  <a:lnTo>
                    <a:pt x="1171637" y="125854"/>
                  </a:lnTo>
                  <a:lnTo>
                    <a:pt x="1171637" y="133546"/>
                  </a:lnTo>
                  <a:lnTo>
                    <a:pt x="1118070" y="133546"/>
                  </a:lnTo>
                  <a:lnTo>
                    <a:pt x="1118070" y="139292"/>
                  </a:lnTo>
                  <a:lnTo>
                    <a:pt x="1068777" y="139292"/>
                  </a:lnTo>
                  <a:lnTo>
                    <a:pt x="1068777" y="147725"/>
                  </a:lnTo>
                  <a:lnTo>
                    <a:pt x="962308" y="147725"/>
                  </a:lnTo>
                  <a:lnTo>
                    <a:pt x="962308" y="154120"/>
                  </a:lnTo>
                  <a:lnTo>
                    <a:pt x="897059" y="154120"/>
                  </a:lnTo>
                  <a:lnTo>
                    <a:pt x="897059" y="161904"/>
                  </a:lnTo>
                  <a:lnTo>
                    <a:pt x="890600" y="161904"/>
                  </a:lnTo>
                  <a:lnTo>
                    <a:pt x="890600" y="169596"/>
                  </a:lnTo>
                  <a:lnTo>
                    <a:pt x="840547" y="169596"/>
                  </a:lnTo>
                  <a:lnTo>
                    <a:pt x="840547" y="174601"/>
                  </a:lnTo>
                  <a:lnTo>
                    <a:pt x="788405" y="174601"/>
                  </a:lnTo>
                  <a:lnTo>
                    <a:pt x="788405" y="183776"/>
                  </a:lnTo>
                  <a:lnTo>
                    <a:pt x="637771" y="183776"/>
                  </a:lnTo>
                  <a:lnTo>
                    <a:pt x="637771" y="197214"/>
                  </a:lnTo>
                  <a:lnTo>
                    <a:pt x="516105" y="197214"/>
                  </a:lnTo>
                  <a:lnTo>
                    <a:pt x="516105" y="204257"/>
                  </a:lnTo>
                  <a:lnTo>
                    <a:pt x="422648" y="204257"/>
                  </a:lnTo>
                  <a:lnTo>
                    <a:pt x="422648" y="212783"/>
                  </a:lnTo>
                  <a:lnTo>
                    <a:pt x="366802" y="212783"/>
                  </a:lnTo>
                  <a:lnTo>
                    <a:pt x="366802" y="219085"/>
                  </a:lnTo>
                  <a:lnTo>
                    <a:pt x="353030" y="219085"/>
                  </a:lnTo>
                  <a:lnTo>
                    <a:pt x="353030" y="224739"/>
                  </a:lnTo>
                  <a:lnTo>
                    <a:pt x="336409" y="224739"/>
                  </a:lnTo>
                  <a:lnTo>
                    <a:pt x="336409" y="231875"/>
                  </a:lnTo>
                  <a:lnTo>
                    <a:pt x="0" y="231875"/>
                  </a:lnTo>
                </a:path>
              </a:pathLst>
            </a:custGeom>
            <a:noFill/>
            <a:ln w="19050" cap="rnd">
              <a:solidFill>
                <a:srgbClr val="C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8" name="object 20">
            <a:extLst>
              <a:ext uri="{FF2B5EF4-FFF2-40B4-BE49-F238E27FC236}">
                <a16:creationId xmlns:a16="http://schemas.microsoft.com/office/drawing/2014/main" id="{44D721D6-A13F-A344-BE57-B4ED1472CD67}"/>
              </a:ext>
            </a:extLst>
          </p:cNvPr>
          <p:cNvSpPr txBox="1"/>
          <p:nvPr/>
        </p:nvSpPr>
        <p:spPr>
          <a:xfrm>
            <a:off x="6345905" y="4681584"/>
            <a:ext cx="267702" cy="248891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object 21">
            <a:extLst>
              <a:ext uri="{FF2B5EF4-FFF2-40B4-BE49-F238E27FC236}">
                <a16:creationId xmlns:a16="http://schemas.microsoft.com/office/drawing/2014/main" id="{E7EF692D-A903-2D47-ADEC-2B7ED9AE8261}"/>
              </a:ext>
            </a:extLst>
          </p:cNvPr>
          <p:cNvSpPr txBox="1"/>
          <p:nvPr/>
        </p:nvSpPr>
        <p:spPr>
          <a:xfrm>
            <a:off x="6345905" y="3777658"/>
            <a:ext cx="267702" cy="248891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210" name="Title 1">
            <a:extLst>
              <a:ext uri="{FF2B5EF4-FFF2-40B4-BE49-F238E27FC236}">
                <a16:creationId xmlns:a16="http://schemas.microsoft.com/office/drawing/2014/main" id="{277ADBF5-1F96-1848-8693-D38100FA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70" y="155575"/>
            <a:ext cx="11811200" cy="755651"/>
          </a:xfrm>
        </p:spPr>
        <p:txBody>
          <a:bodyPr/>
          <a:lstStyle/>
          <a:p>
            <a:r>
              <a:rPr lang="en-US" sz="3200" dirty="0"/>
              <a:t>One-Month Landmark Analyses </a:t>
            </a:r>
            <a:r>
              <a:rPr lang="en-US" sz="2800" dirty="0"/>
              <a:t>(Time of DAPT Discontinuation)</a:t>
            </a:r>
            <a:endParaRPr lang="en-US" sz="3200" dirty="0"/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BDE1BF15-D7BB-3748-9836-EB801F8732DA}"/>
              </a:ext>
            </a:extLst>
          </p:cNvPr>
          <p:cNvGrpSpPr/>
          <p:nvPr/>
        </p:nvGrpSpPr>
        <p:grpSpPr>
          <a:xfrm>
            <a:off x="6655344" y="3055529"/>
            <a:ext cx="3587987" cy="466372"/>
            <a:chOff x="6655344" y="3055529"/>
            <a:chExt cx="3587987" cy="466372"/>
          </a:xfrm>
        </p:grpSpPr>
        <p:sp>
          <p:nvSpPr>
            <p:cNvPr id="251" name="object 3">
              <a:extLst>
                <a:ext uri="{FF2B5EF4-FFF2-40B4-BE49-F238E27FC236}">
                  <a16:creationId xmlns:a16="http://schemas.microsoft.com/office/drawing/2014/main" id="{1AE660BF-841E-154F-A6A1-4CC147715904}"/>
                </a:ext>
              </a:extLst>
            </p:cNvPr>
            <p:cNvSpPr txBox="1"/>
            <p:nvPr/>
          </p:nvSpPr>
          <p:spPr>
            <a:xfrm>
              <a:off x="6951503" y="312214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2" name="object 4">
              <a:extLst>
                <a:ext uri="{FF2B5EF4-FFF2-40B4-BE49-F238E27FC236}">
                  <a16:creationId xmlns:a16="http://schemas.microsoft.com/office/drawing/2014/main" id="{F6481881-C99C-F741-959E-5AF71D349992}"/>
                </a:ext>
              </a:extLst>
            </p:cNvPr>
            <p:cNvSpPr/>
            <p:nvPr/>
          </p:nvSpPr>
          <p:spPr>
            <a:xfrm>
              <a:off x="6968053" y="3055529"/>
              <a:ext cx="0" cy="33428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1" y="54864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3" name="object 6">
              <a:extLst>
                <a:ext uri="{FF2B5EF4-FFF2-40B4-BE49-F238E27FC236}">
                  <a16:creationId xmlns:a16="http://schemas.microsoft.com/office/drawing/2014/main" id="{6C7AC38C-C5A2-2C4C-85FC-547D9660E751}"/>
                </a:ext>
              </a:extLst>
            </p:cNvPr>
            <p:cNvSpPr/>
            <p:nvPr/>
          </p:nvSpPr>
          <p:spPr>
            <a:xfrm>
              <a:off x="6655344" y="3056917"/>
              <a:ext cx="25673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352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4" name="object 11">
              <a:extLst>
                <a:ext uri="{FF2B5EF4-FFF2-40B4-BE49-F238E27FC236}">
                  <a16:creationId xmlns:a16="http://schemas.microsoft.com/office/drawing/2014/main" id="{11735202-226B-F041-826B-6AB011E53CDF}"/>
                </a:ext>
              </a:extLst>
            </p:cNvPr>
            <p:cNvSpPr/>
            <p:nvPr/>
          </p:nvSpPr>
          <p:spPr>
            <a:xfrm>
              <a:off x="6680957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5" name="object 12">
              <a:extLst>
                <a:ext uri="{FF2B5EF4-FFF2-40B4-BE49-F238E27FC236}">
                  <a16:creationId xmlns:a16="http://schemas.microsoft.com/office/drawing/2014/main" id="{490B8340-0BF5-B540-A6DD-2D872FF5B8BE}"/>
                </a:ext>
              </a:extLst>
            </p:cNvPr>
            <p:cNvSpPr/>
            <p:nvPr/>
          </p:nvSpPr>
          <p:spPr>
            <a:xfrm>
              <a:off x="7257041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" name="object 13">
              <a:extLst>
                <a:ext uri="{FF2B5EF4-FFF2-40B4-BE49-F238E27FC236}">
                  <a16:creationId xmlns:a16="http://schemas.microsoft.com/office/drawing/2014/main" id="{01998B9E-D2C0-C243-96ED-B8A90DDD6E29}"/>
                </a:ext>
              </a:extLst>
            </p:cNvPr>
            <p:cNvSpPr/>
            <p:nvPr/>
          </p:nvSpPr>
          <p:spPr>
            <a:xfrm>
              <a:off x="7832123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" name="object 14">
              <a:extLst>
                <a:ext uri="{FF2B5EF4-FFF2-40B4-BE49-F238E27FC236}">
                  <a16:creationId xmlns:a16="http://schemas.microsoft.com/office/drawing/2014/main" id="{718463B7-90A6-9241-BBF5-596CF2BD1B48}"/>
                </a:ext>
              </a:extLst>
            </p:cNvPr>
            <p:cNvSpPr/>
            <p:nvPr/>
          </p:nvSpPr>
          <p:spPr>
            <a:xfrm>
              <a:off x="8407205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" name="object 15">
              <a:extLst>
                <a:ext uri="{FF2B5EF4-FFF2-40B4-BE49-F238E27FC236}">
                  <a16:creationId xmlns:a16="http://schemas.microsoft.com/office/drawing/2014/main" id="{5EB3E3FC-1D7C-1546-AFA9-228EDE464365}"/>
                </a:ext>
              </a:extLst>
            </p:cNvPr>
            <p:cNvSpPr/>
            <p:nvPr/>
          </p:nvSpPr>
          <p:spPr>
            <a:xfrm>
              <a:off x="8982287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9" name="object 16">
              <a:extLst>
                <a:ext uri="{FF2B5EF4-FFF2-40B4-BE49-F238E27FC236}">
                  <a16:creationId xmlns:a16="http://schemas.microsoft.com/office/drawing/2014/main" id="{32955784-3183-424A-BE28-17AE64863A33}"/>
                </a:ext>
              </a:extLst>
            </p:cNvPr>
            <p:cNvSpPr/>
            <p:nvPr/>
          </p:nvSpPr>
          <p:spPr>
            <a:xfrm>
              <a:off x="9557369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object 17">
              <a:extLst>
                <a:ext uri="{FF2B5EF4-FFF2-40B4-BE49-F238E27FC236}">
                  <a16:creationId xmlns:a16="http://schemas.microsoft.com/office/drawing/2014/main" id="{7CC4A7DF-D9CB-6347-8F39-4A86E122EAAE}"/>
                </a:ext>
              </a:extLst>
            </p:cNvPr>
            <p:cNvSpPr/>
            <p:nvPr/>
          </p:nvSpPr>
          <p:spPr>
            <a:xfrm>
              <a:off x="10132035" y="3056917"/>
              <a:ext cx="0" cy="38423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35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non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object 23">
              <a:extLst>
                <a:ext uri="{FF2B5EF4-FFF2-40B4-BE49-F238E27FC236}">
                  <a16:creationId xmlns:a16="http://schemas.microsoft.com/office/drawing/2014/main" id="{8B65DF88-AE9A-F44F-9494-E67933F12CC5}"/>
                </a:ext>
              </a:extLst>
            </p:cNvPr>
            <p:cNvSpPr txBox="1"/>
            <p:nvPr/>
          </p:nvSpPr>
          <p:spPr>
            <a:xfrm>
              <a:off x="6657094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62" name="object 24">
              <a:extLst>
                <a:ext uri="{FF2B5EF4-FFF2-40B4-BE49-F238E27FC236}">
                  <a16:creationId xmlns:a16="http://schemas.microsoft.com/office/drawing/2014/main" id="{53768F17-E1F9-3F4D-A6C6-1E95560C2118}"/>
                </a:ext>
              </a:extLst>
            </p:cNvPr>
            <p:cNvSpPr txBox="1"/>
            <p:nvPr/>
          </p:nvSpPr>
          <p:spPr>
            <a:xfrm>
              <a:off x="7232273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object 25">
              <a:extLst>
                <a:ext uri="{FF2B5EF4-FFF2-40B4-BE49-F238E27FC236}">
                  <a16:creationId xmlns:a16="http://schemas.microsoft.com/office/drawing/2014/main" id="{0A9C3F88-0B79-E74C-B18C-E069CA15AE34}"/>
                </a:ext>
              </a:extLst>
            </p:cNvPr>
            <p:cNvSpPr txBox="1"/>
            <p:nvPr/>
          </p:nvSpPr>
          <p:spPr>
            <a:xfrm>
              <a:off x="7807453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4" name="object 26">
              <a:extLst>
                <a:ext uri="{FF2B5EF4-FFF2-40B4-BE49-F238E27FC236}">
                  <a16:creationId xmlns:a16="http://schemas.microsoft.com/office/drawing/2014/main" id="{4DA25FD5-6B47-824D-BE60-D46C7482FAB8}"/>
                </a:ext>
              </a:extLst>
            </p:cNvPr>
            <p:cNvSpPr txBox="1"/>
            <p:nvPr/>
          </p:nvSpPr>
          <p:spPr>
            <a:xfrm>
              <a:off x="8957812" y="3118453"/>
              <a:ext cx="83356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5" name="object 27">
              <a:extLst>
                <a:ext uri="{FF2B5EF4-FFF2-40B4-BE49-F238E27FC236}">
                  <a16:creationId xmlns:a16="http://schemas.microsoft.com/office/drawing/2014/main" id="{92D27E57-8227-BA49-BF2E-638979112E00}"/>
                </a:ext>
              </a:extLst>
            </p:cNvPr>
            <p:cNvSpPr txBox="1"/>
            <p:nvPr/>
          </p:nvSpPr>
          <p:spPr>
            <a:xfrm>
              <a:off x="9514264" y="3118453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object 28">
              <a:extLst>
                <a:ext uri="{FF2B5EF4-FFF2-40B4-BE49-F238E27FC236}">
                  <a16:creationId xmlns:a16="http://schemas.microsoft.com/office/drawing/2014/main" id="{9AD7CEFA-7225-7747-A1D8-48763D16AFAE}"/>
                </a:ext>
              </a:extLst>
            </p:cNvPr>
            <p:cNvSpPr txBox="1"/>
            <p:nvPr/>
          </p:nvSpPr>
          <p:spPr>
            <a:xfrm>
              <a:off x="10089443" y="3118453"/>
              <a:ext cx="153888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" name="object 30">
              <a:extLst>
                <a:ext uri="{FF2B5EF4-FFF2-40B4-BE49-F238E27FC236}">
                  <a16:creationId xmlns:a16="http://schemas.microsoft.com/office/drawing/2014/main" id="{2383260A-5A1B-E34F-AEF1-DCE0FFD3F22E}"/>
                </a:ext>
              </a:extLst>
            </p:cNvPr>
            <p:cNvSpPr txBox="1"/>
            <p:nvPr/>
          </p:nvSpPr>
          <p:spPr>
            <a:xfrm>
              <a:off x="8371294" y="3101854"/>
              <a:ext cx="70533" cy="194284"/>
            </a:xfrm>
            <a:prstGeom prst="rect">
              <a:avLst/>
            </a:prstGeom>
          </p:spPr>
          <p:txBody>
            <a:bodyPr vert="horz" wrap="none" lIns="0" tIns="40005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5D57B417-CCA4-1349-AE0B-A1950765B452}"/>
                </a:ext>
              </a:extLst>
            </p:cNvPr>
            <p:cNvSpPr/>
            <p:nvPr/>
          </p:nvSpPr>
          <p:spPr>
            <a:xfrm>
              <a:off x="7892490" y="3275680"/>
              <a:ext cx="12025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Months after PCI</a:t>
              </a:r>
            </a:p>
          </p:txBody>
        </p:sp>
      </p:grp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2E5BE49D-43D5-FF4B-930D-939E49900707}"/>
              </a:ext>
            </a:extLst>
          </p:cNvPr>
          <p:cNvCxnSpPr>
            <a:cxnSpLocks/>
          </p:cNvCxnSpPr>
          <p:nvPr/>
        </p:nvCxnSpPr>
        <p:spPr>
          <a:xfrm>
            <a:off x="2218457" y="1230412"/>
            <a:ext cx="0" cy="1818814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A8C8B4BB-3054-4D46-8052-FDB618A28057}"/>
              </a:ext>
            </a:extLst>
          </p:cNvPr>
          <p:cNvCxnSpPr>
            <a:cxnSpLocks/>
          </p:cNvCxnSpPr>
          <p:nvPr/>
        </p:nvCxnSpPr>
        <p:spPr>
          <a:xfrm>
            <a:off x="6968852" y="1233234"/>
            <a:ext cx="0" cy="1819319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34845F7-85AC-D54A-90F3-2EE31027D447}"/>
              </a:ext>
            </a:extLst>
          </p:cNvPr>
          <p:cNvCxnSpPr>
            <a:cxnSpLocks/>
          </p:cNvCxnSpPr>
          <p:nvPr/>
        </p:nvCxnSpPr>
        <p:spPr>
          <a:xfrm>
            <a:off x="2222627" y="3856556"/>
            <a:ext cx="0" cy="1818524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61E94311-CC92-264B-91CA-2FD1B4551AA0}"/>
              </a:ext>
            </a:extLst>
          </p:cNvPr>
          <p:cNvCxnSpPr>
            <a:cxnSpLocks/>
          </p:cNvCxnSpPr>
          <p:nvPr/>
        </p:nvCxnSpPr>
        <p:spPr>
          <a:xfrm>
            <a:off x="6965165" y="3856556"/>
            <a:ext cx="0" cy="1818524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2460FDDA-BB0C-B645-AC8D-4B6C56C49A09}"/>
              </a:ext>
            </a:extLst>
          </p:cNvPr>
          <p:cNvGrpSpPr/>
          <p:nvPr/>
        </p:nvGrpSpPr>
        <p:grpSpPr>
          <a:xfrm>
            <a:off x="10396713" y="1198329"/>
            <a:ext cx="1527529" cy="409909"/>
            <a:chOff x="10037135" y="1499173"/>
            <a:chExt cx="3778169" cy="677426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0AF22458-788A-8147-8E68-6F7456FCEE6C}"/>
                </a:ext>
              </a:extLst>
            </p:cNvPr>
            <p:cNvSpPr txBox="1"/>
            <p:nvPr/>
          </p:nvSpPr>
          <p:spPr>
            <a:xfrm>
              <a:off x="10357164" y="1499173"/>
              <a:ext cx="3458140" cy="40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Resolute Onyx ZES 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3A805A3E-31CB-FD40-86AF-0F4452F2689E}"/>
                </a:ext>
              </a:extLst>
            </p:cNvPr>
            <p:cNvSpPr txBox="1"/>
            <p:nvPr/>
          </p:nvSpPr>
          <p:spPr>
            <a:xfrm>
              <a:off x="10357164" y="1769688"/>
              <a:ext cx="3061654" cy="40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BioFreedom DCS</a:t>
              </a:r>
            </a:p>
          </p:txBody>
        </p: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CC2FEF40-9088-604E-BF55-6A939514B3A1}"/>
                </a:ext>
              </a:extLst>
            </p:cNvPr>
            <p:cNvCxnSpPr>
              <a:cxnSpLocks/>
            </p:cNvCxnSpPr>
            <p:nvPr/>
          </p:nvCxnSpPr>
          <p:spPr>
            <a:xfrm>
              <a:off x="10037135" y="1697944"/>
              <a:ext cx="32002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F9D2B14C-FA10-894C-A9E8-C484BCA26599}"/>
                </a:ext>
              </a:extLst>
            </p:cNvPr>
            <p:cNvCxnSpPr/>
            <p:nvPr/>
          </p:nvCxnSpPr>
          <p:spPr>
            <a:xfrm>
              <a:off x="10037135" y="1968460"/>
              <a:ext cx="320040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6" name="TextBox 315">
            <a:extLst>
              <a:ext uri="{FF2B5EF4-FFF2-40B4-BE49-F238E27FC236}">
                <a16:creationId xmlns:a16="http://schemas.microsoft.com/office/drawing/2014/main" id="{14942FE1-473E-EE49-8F07-9E3D398D31D1}"/>
              </a:ext>
            </a:extLst>
          </p:cNvPr>
          <p:cNvSpPr txBox="1"/>
          <p:nvPr/>
        </p:nvSpPr>
        <p:spPr>
          <a:xfrm>
            <a:off x="4200777" y="1373929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0.38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1E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 0.87 [0.63, 1.19]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AD988C98-8C1A-9B48-BA9D-FE04A7531C1F}"/>
              </a:ext>
            </a:extLst>
          </p:cNvPr>
          <p:cNvSpPr txBox="1"/>
          <p:nvPr/>
        </p:nvSpPr>
        <p:spPr>
          <a:xfrm>
            <a:off x="2179570" y="1373929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0.51</a:t>
            </a:r>
            <a:endParaRPr lang="en-US" sz="1200" b="1" dirty="0">
              <a:solidFill>
                <a:srgbClr val="001E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rgbClr val="001E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 1.10 [0.83, 1.45]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A541445-C86A-7348-893E-18C41C826307}"/>
              </a:ext>
            </a:extLst>
          </p:cNvPr>
          <p:cNvSpPr txBox="1"/>
          <p:nvPr/>
        </p:nvSpPr>
        <p:spPr>
          <a:xfrm>
            <a:off x="4639038" y="4195553"/>
            <a:ext cx="756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0.25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C3E86130-4BA6-A540-B138-5680CF040955}"/>
              </a:ext>
            </a:extLst>
          </p:cNvPr>
          <p:cNvSpPr txBox="1"/>
          <p:nvPr/>
        </p:nvSpPr>
        <p:spPr>
          <a:xfrm>
            <a:off x="2207812" y="4195553"/>
            <a:ext cx="756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0.81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C6C20F32-1633-0146-AA88-0D3F83456318}"/>
              </a:ext>
            </a:extLst>
          </p:cNvPr>
          <p:cNvSpPr txBox="1"/>
          <p:nvPr/>
        </p:nvSpPr>
        <p:spPr>
          <a:xfrm>
            <a:off x="9360320" y="1373929"/>
            <a:ext cx="756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0.02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F2767BA9-8A47-C742-821D-07149457D7A3}"/>
              </a:ext>
            </a:extLst>
          </p:cNvPr>
          <p:cNvSpPr txBox="1"/>
          <p:nvPr/>
        </p:nvSpPr>
        <p:spPr>
          <a:xfrm>
            <a:off x="6929095" y="1373929"/>
            <a:ext cx="756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0.44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0E713DF4-8A79-4C41-B4E2-02F131CCD9BF}"/>
              </a:ext>
            </a:extLst>
          </p:cNvPr>
          <p:cNvSpPr txBox="1"/>
          <p:nvPr/>
        </p:nvSpPr>
        <p:spPr>
          <a:xfrm>
            <a:off x="9359970" y="4212324"/>
            <a:ext cx="756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0.40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74A181B4-52A4-1F46-8C67-149F54DBB059}"/>
              </a:ext>
            </a:extLst>
          </p:cNvPr>
          <p:cNvSpPr txBox="1"/>
          <p:nvPr/>
        </p:nvSpPr>
        <p:spPr>
          <a:xfrm>
            <a:off x="6928745" y="4212324"/>
            <a:ext cx="756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0.08</a:t>
            </a:r>
          </a:p>
        </p:txBody>
      </p:sp>
      <p:sp>
        <p:nvSpPr>
          <p:cNvPr id="324" name="object 29">
            <a:extLst>
              <a:ext uri="{FF2B5EF4-FFF2-40B4-BE49-F238E27FC236}">
                <a16:creationId xmlns:a16="http://schemas.microsoft.com/office/drawing/2014/main" id="{8BB630F2-9628-1345-895D-BA2A863E1116}"/>
              </a:ext>
            </a:extLst>
          </p:cNvPr>
          <p:cNvSpPr txBox="1"/>
          <p:nvPr/>
        </p:nvSpPr>
        <p:spPr>
          <a:xfrm>
            <a:off x="6076022" y="4007611"/>
            <a:ext cx="211917" cy="1561325"/>
          </a:xfrm>
          <a:prstGeom prst="rect">
            <a:avLst/>
          </a:prstGeom>
        </p:spPr>
        <p:txBody>
          <a:bodyPr vert="vert270" wrap="non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343" name="object 19">
            <a:extLst>
              <a:ext uri="{FF2B5EF4-FFF2-40B4-BE49-F238E27FC236}">
                <a16:creationId xmlns:a16="http://schemas.microsoft.com/office/drawing/2014/main" id="{CE94F969-1D29-8647-9C6B-6DA76FE0AE0C}"/>
              </a:ext>
            </a:extLst>
          </p:cNvPr>
          <p:cNvSpPr txBox="1"/>
          <p:nvPr/>
        </p:nvSpPr>
        <p:spPr>
          <a:xfrm>
            <a:off x="6410846" y="5583433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5C68CE5-695D-2D45-8B37-FF048E4B67D2}"/>
              </a:ext>
            </a:extLst>
          </p:cNvPr>
          <p:cNvSpPr txBox="1"/>
          <p:nvPr/>
        </p:nvSpPr>
        <p:spPr>
          <a:xfrm>
            <a:off x="5382400" y="5189279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3.5%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C119CE9-79BC-D84F-8140-45965B5444F7}"/>
              </a:ext>
            </a:extLst>
          </p:cNvPr>
          <p:cNvSpPr txBox="1"/>
          <p:nvPr/>
        </p:nvSpPr>
        <p:spPr>
          <a:xfrm>
            <a:off x="5382400" y="5327323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2.7%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CF91BAD-37BC-B345-ABF1-142418481DDA}"/>
              </a:ext>
            </a:extLst>
          </p:cNvPr>
          <p:cNvSpPr txBox="1"/>
          <p:nvPr/>
        </p:nvSpPr>
        <p:spPr>
          <a:xfrm>
            <a:off x="2242809" y="5398828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1.1%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4696108-094F-DD49-B230-2D51787F6086}"/>
              </a:ext>
            </a:extLst>
          </p:cNvPr>
          <p:cNvSpPr txBox="1"/>
          <p:nvPr/>
        </p:nvSpPr>
        <p:spPr>
          <a:xfrm>
            <a:off x="2242809" y="5245460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1.2%</a:t>
            </a:r>
          </a:p>
        </p:txBody>
      </p:sp>
      <p:sp>
        <p:nvSpPr>
          <p:cNvPr id="179" name="object 19">
            <a:extLst>
              <a:ext uri="{FF2B5EF4-FFF2-40B4-BE49-F238E27FC236}">
                <a16:creationId xmlns:a16="http://schemas.microsoft.com/office/drawing/2014/main" id="{D5694020-B4A0-C540-86F5-7FFD7F486E0A}"/>
              </a:ext>
            </a:extLst>
          </p:cNvPr>
          <p:cNvSpPr txBox="1"/>
          <p:nvPr/>
        </p:nvSpPr>
        <p:spPr>
          <a:xfrm>
            <a:off x="1662062" y="5583433"/>
            <a:ext cx="19717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80" name="object 9">
            <a:extLst>
              <a:ext uri="{FF2B5EF4-FFF2-40B4-BE49-F238E27FC236}">
                <a16:creationId xmlns:a16="http://schemas.microsoft.com/office/drawing/2014/main" id="{52A9BF8A-B34B-C249-A8FB-146D4534B1DB}"/>
              </a:ext>
            </a:extLst>
          </p:cNvPr>
          <p:cNvSpPr/>
          <p:nvPr/>
        </p:nvSpPr>
        <p:spPr>
          <a:xfrm>
            <a:off x="6655344" y="3863419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object 9">
            <a:extLst>
              <a:ext uri="{FF2B5EF4-FFF2-40B4-BE49-F238E27FC236}">
                <a16:creationId xmlns:a16="http://schemas.microsoft.com/office/drawing/2014/main" id="{14C4533D-4F02-FF4C-8308-74B077296BC6}"/>
              </a:ext>
            </a:extLst>
          </p:cNvPr>
          <p:cNvSpPr/>
          <p:nvPr/>
        </p:nvSpPr>
        <p:spPr>
          <a:xfrm>
            <a:off x="1906560" y="3870914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object 8">
            <a:extLst>
              <a:ext uri="{FF2B5EF4-FFF2-40B4-BE49-F238E27FC236}">
                <a16:creationId xmlns:a16="http://schemas.microsoft.com/office/drawing/2014/main" id="{229CF671-FC49-9A41-A6EE-31A0A24434CD}"/>
              </a:ext>
            </a:extLst>
          </p:cNvPr>
          <p:cNvSpPr/>
          <p:nvPr/>
        </p:nvSpPr>
        <p:spPr>
          <a:xfrm>
            <a:off x="1906560" y="3868502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object 9">
            <a:extLst>
              <a:ext uri="{FF2B5EF4-FFF2-40B4-BE49-F238E27FC236}">
                <a16:creationId xmlns:a16="http://schemas.microsoft.com/office/drawing/2014/main" id="{58375C0F-45E6-CD4E-B940-71149EBACEDF}"/>
              </a:ext>
            </a:extLst>
          </p:cNvPr>
          <p:cNvSpPr/>
          <p:nvPr/>
        </p:nvSpPr>
        <p:spPr>
          <a:xfrm>
            <a:off x="6655344" y="1238312"/>
            <a:ext cx="25673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352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non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6A810F-8B52-794E-A96B-57E1E9C5685F}"/>
              </a:ext>
            </a:extLst>
          </p:cNvPr>
          <p:cNvCxnSpPr>
            <a:stCxn id="9" idx="0"/>
          </p:cNvCxnSpPr>
          <p:nvPr/>
        </p:nvCxnSpPr>
        <p:spPr bwMode="auto">
          <a:xfrm flipH="1">
            <a:off x="6667500" y="2372318"/>
            <a:ext cx="8518" cy="6788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1F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DDCB73-1D9D-8340-BED2-F5E964CA9DC5}"/>
              </a:ext>
            </a:extLst>
          </p:cNvPr>
          <p:cNvCxnSpPr>
            <a:endCxn id="10" idx="20"/>
          </p:cNvCxnSpPr>
          <p:nvPr/>
        </p:nvCxnSpPr>
        <p:spPr bwMode="auto">
          <a:xfrm flipV="1">
            <a:off x="6667500" y="2555385"/>
            <a:ext cx="8518" cy="4926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6667A4E-6770-4BCD-904B-D2ABC51FE14C}"/>
              </a:ext>
            </a:extLst>
          </p:cNvPr>
          <p:cNvCxnSpPr/>
          <p:nvPr/>
        </p:nvCxnSpPr>
        <p:spPr bwMode="auto">
          <a:xfrm flipH="1">
            <a:off x="2242701" y="5667882"/>
            <a:ext cx="678186" cy="0"/>
          </a:xfrm>
          <a:prstGeom prst="line">
            <a:avLst/>
          </a:prstGeom>
          <a:noFill/>
          <a:ln w="19050" cap="rnd">
            <a:solidFill>
              <a:srgbClr val="C00000"/>
            </a:solidFill>
            <a:prstDash val="solid"/>
            <a:round/>
          </a:ln>
          <a:extLst/>
        </p:spPr>
      </p:cxnSp>
      <p:sp>
        <p:nvSpPr>
          <p:cNvPr id="1028" name="Freeform 1027">
            <a:extLst>
              <a:ext uri="{FF2B5EF4-FFF2-40B4-BE49-F238E27FC236}">
                <a16:creationId xmlns:a16="http://schemas.microsoft.com/office/drawing/2014/main" id="{D8FFC83E-E950-F94E-B2AA-5DC1CF3D63C0}"/>
              </a:ext>
            </a:extLst>
          </p:cNvPr>
          <p:cNvSpPr/>
          <p:nvPr/>
        </p:nvSpPr>
        <p:spPr>
          <a:xfrm>
            <a:off x="2243451" y="5348738"/>
            <a:ext cx="3140671" cy="318739"/>
          </a:xfrm>
          <a:custGeom>
            <a:avLst/>
            <a:gdLst>
              <a:gd name="connsiteX0" fmla="*/ 0 w 3140670"/>
              <a:gd name="connsiteY0" fmla="*/ 213051 h 213050"/>
              <a:gd name="connsiteX1" fmla="*/ 0 w 3140670"/>
              <a:gd name="connsiteY1" fmla="*/ 202439 h 213050"/>
              <a:gd name="connsiteX2" fmla="*/ 76487 w 3140670"/>
              <a:gd name="connsiteY2" fmla="*/ 202439 h 213050"/>
              <a:gd name="connsiteX3" fmla="*/ 76487 w 3140670"/>
              <a:gd name="connsiteY3" fmla="*/ 191172 h 213050"/>
              <a:gd name="connsiteX4" fmla="*/ 152973 w 3140670"/>
              <a:gd name="connsiteY4" fmla="*/ 191172 h 213050"/>
              <a:gd name="connsiteX5" fmla="*/ 152973 w 3140670"/>
              <a:gd name="connsiteY5" fmla="*/ 186174 h 213050"/>
              <a:gd name="connsiteX6" fmla="*/ 557490 w 3140670"/>
              <a:gd name="connsiteY6" fmla="*/ 186174 h 213050"/>
              <a:gd name="connsiteX7" fmla="*/ 557490 w 3140670"/>
              <a:gd name="connsiteY7" fmla="*/ 177979 h 213050"/>
              <a:gd name="connsiteX8" fmla="*/ 604227 w 3140670"/>
              <a:gd name="connsiteY8" fmla="*/ 177979 h 213050"/>
              <a:gd name="connsiteX9" fmla="*/ 604227 w 3140670"/>
              <a:gd name="connsiteY9" fmla="*/ 174210 h 213050"/>
              <a:gd name="connsiteX10" fmla="*/ 661778 w 3140670"/>
              <a:gd name="connsiteY10" fmla="*/ 174210 h 213050"/>
              <a:gd name="connsiteX11" fmla="*/ 661778 w 3140670"/>
              <a:gd name="connsiteY11" fmla="*/ 166016 h 213050"/>
              <a:gd name="connsiteX12" fmla="*/ 831656 w 3140670"/>
              <a:gd name="connsiteY12" fmla="*/ 166016 h 213050"/>
              <a:gd name="connsiteX13" fmla="*/ 831656 w 3140670"/>
              <a:gd name="connsiteY13" fmla="*/ 162246 h 213050"/>
              <a:gd name="connsiteX14" fmla="*/ 908764 w 3140670"/>
              <a:gd name="connsiteY14" fmla="*/ 162246 h 213050"/>
              <a:gd name="connsiteX15" fmla="*/ 908764 w 3140670"/>
              <a:gd name="connsiteY15" fmla="*/ 152905 h 213050"/>
              <a:gd name="connsiteX16" fmla="*/ 968802 w 3140670"/>
              <a:gd name="connsiteY16" fmla="*/ 152905 h 213050"/>
              <a:gd name="connsiteX17" fmla="*/ 968802 w 3140670"/>
              <a:gd name="connsiteY17" fmla="*/ 148521 h 213050"/>
              <a:gd name="connsiteX18" fmla="*/ 1042761 w 3140670"/>
              <a:gd name="connsiteY18" fmla="*/ 148521 h 213050"/>
              <a:gd name="connsiteX19" fmla="*/ 1042761 w 3140670"/>
              <a:gd name="connsiteY19" fmla="*/ 143522 h 213050"/>
              <a:gd name="connsiteX20" fmla="*/ 1140213 w 3140670"/>
              <a:gd name="connsiteY20" fmla="*/ 143522 h 213050"/>
              <a:gd name="connsiteX21" fmla="*/ 1140213 w 3140670"/>
              <a:gd name="connsiteY21" fmla="*/ 135328 h 213050"/>
              <a:gd name="connsiteX22" fmla="*/ 1248313 w 3140670"/>
              <a:gd name="connsiteY22" fmla="*/ 135328 h 213050"/>
              <a:gd name="connsiteX23" fmla="*/ 1248313 w 3140670"/>
              <a:gd name="connsiteY23" fmla="*/ 129060 h 213050"/>
              <a:gd name="connsiteX24" fmla="*/ 1295050 w 3140670"/>
              <a:gd name="connsiteY24" fmla="*/ 129060 h 213050"/>
              <a:gd name="connsiteX25" fmla="*/ 1295050 w 3140670"/>
              <a:gd name="connsiteY25" fmla="*/ 123447 h 213050"/>
              <a:gd name="connsiteX26" fmla="*/ 1398634 w 3140670"/>
              <a:gd name="connsiteY26" fmla="*/ 123447 h 213050"/>
              <a:gd name="connsiteX27" fmla="*/ 1398634 w 3140670"/>
              <a:gd name="connsiteY27" fmla="*/ 117792 h 213050"/>
              <a:gd name="connsiteX28" fmla="*/ 1511872 w 3140670"/>
              <a:gd name="connsiteY28" fmla="*/ 117792 h 213050"/>
              <a:gd name="connsiteX29" fmla="*/ 1511872 w 3140670"/>
              <a:gd name="connsiteY29" fmla="*/ 110950 h 213050"/>
              <a:gd name="connsiteX30" fmla="*/ 1540876 w 3140670"/>
              <a:gd name="connsiteY30" fmla="*/ 110950 h 213050"/>
              <a:gd name="connsiteX31" fmla="*/ 1540876 w 3140670"/>
              <a:gd name="connsiteY31" fmla="*/ 105296 h 213050"/>
              <a:gd name="connsiteX32" fmla="*/ 1743901 w 3140670"/>
              <a:gd name="connsiteY32" fmla="*/ 105296 h 213050"/>
              <a:gd name="connsiteX33" fmla="*/ 1743901 w 3140670"/>
              <a:gd name="connsiteY33" fmla="*/ 98454 h 213050"/>
              <a:gd name="connsiteX34" fmla="*/ 1973858 w 3140670"/>
              <a:gd name="connsiteY34" fmla="*/ 98454 h 213050"/>
              <a:gd name="connsiteX35" fmla="*/ 1973858 w 3140670"/>
              <a:gd name="connsiteY35" fmla="*/ 94234 h 213050"/>
              <a:gd name="connsiteX36" fmla="*/ 2020015 w 3140670"/>
              <a:gd name="connsiteY36" fmla="*/ 94234 h 213050"/>
              <a:gd name="connsiteX37" fmla="*/ 2020015 w 3140670"/>
              <a:gd name="connsiteY37" fmla="*/ 84852 h 213050"/>
              <a:gd name="connsiteX38" fmla="*/ 2191923 w 3140670"/>
              <a:gd name="connsiteY38" fmla="*/ 84852 h 213050"/>
              <a:gd name="connsiteX39" fmla="*/ 2191923 w 3140670"/>
              <a:gd name="connsiteY39" fmla="*/ 78583 h 213050"/>
              <a:gd name="connsiteX40" fmla="*/ 2232362 w 3140670"/>
              <a:gd name="connsiteY40" fmla="*/ 78583 h 213050"/>
              <a:gd name="connsiteX41" fmla="*/ 2232362 w 3140670"/>
              <a:gd name="connsiteY41" fmla="*/ 65554 h 213050"/>
              <a:gd name="connsiteX42" fmla="*/ 2325920 w 3140670"/>
              <a:gd name="connsiteY42" fmla="*/ 65554 h 213050"/>
              <a:gd name="connsiteX43" fmla="*/ 2325920 w 3140670"/>
              <a:gd name="connsiteY43" fmla="*/ 59941 h 213050"/>
              <a:gd name="connsiteX44" fmla="*/ 2339178 w 3140670"/>
              <a:gd name="connsiteY44" fmla="*/ 59941 h 213050"/>
              <a:gd name="connsiteX45" fmla="*/ 2339178 w 3140670"/>
              <a:gd name="connsiteY45" fmla="*/ 53672 h 213050"/>
              <a:gd name="connsiteX46" fmla="*/ 2371414 w 3140670"/>
              <a:gd name="connsiteY46" fmla="*/ 53672 h 213050"/>
              <a:gd name="connsiteX47" fmla="*/ 2371414 w 3140670"/>
              <a:gd name="connsiteY47" fmla="*/ 47527 h 213050"/>
              <a:gd name="connsiteX48" fmla="*/ 2451049 w 3140670"/>
              <a:gd name="connsiteY48" fmla="*/ 47527 h 213050"/>
              <a:gd name="connsiteX49" fmla="*/ 2451049 w 3140670"/>
              <a:gd name="connsiteY49" fmla="*/ 35235 h 213050"/>
              <a:gd name="connsiteX50" fmla="*/ 2517343 w 3140670"/>
              <a:gd name="connsiteY50" fmla="*/ 35235 h 213050"/>
              <a:gd name="connsiteX51" fmla="*/ 2517343 w 3140670"/>
              <a:gd name="connsiteY51" fmla="*/ 27533 h 213050"/>
              <a:gd name="connsiteX52" fmla="*/ 2807378 w 3140670"/>
              <a:gd name="connsiteY52" fmla="*/ 27533 h 213050"/>
              <a:gd name="connsiteX53" fmla="*/ 2807378 w 3140670"/>
              <a:gd name="connsiteY53" fmla="*/ 23149 h 213050"/>
              <a:gd name="connsiteX54" fmla="*/ 2835802 w 3140670"/>
              <a:gd name="connsiteY54" fmla="*/ 23149 h 213050"/>
              <a:gd name="connsiteX55" fmla="*/ 2835802 w 3140670"/>
              <a:gd name="connsiteY55" fmla="*/ 14381 h 213050"/>
              <a:gd name="connsiteX56" fmla="*/ 2866131 w 3140670"/>
              <a:gd name="connsiteY56" fmla="*/ 14381 h 213050"/>
              <a:gd name="connsiteX57" fmla="*/ 2866131 w 3140670"/>
              <a:gd name="connsiteY57" fmla="*/ 10653 h 213050"/>
              <a:gd name="connsiteX58" fmla="*/ 2949579 w 3140670"/>
              <a:gd name="connsiteY58" fmla="*/ 10653 h 213050"/>
              <a:gd name="connsiteX59" fmla="*/ 2949579 w 3140670"/>
              <a:gd name="connsiteY59" fmla="*/ 0 h 213050"/>
              <a:gd name="connsiteX60" fmla="*/ 3141085 w 3140670"/>
              <a:gd name="connsiteY60" fmla="*/ 0 h 2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140670" h="213050">
                <a:moveTo>
                  <a:pt x="0" y="213051"/>
                </a:moveTo>
                <a:lnTo>
                  <a:pt x="0" y="202439"/>
                </a:lnTo>
                <a:lnTo>
                  <a:pt x="76487" y="202439"/>
                </a:lnTo>
                <a:lnTo>
                  <a:pt x="76487" y="191172"/>
                </a:lnTo>
                <a:lnTo>
                  <a:pt x="152973" y="191172"/>
                </a:lnTo>
                <a:cubicBezTo>
                  <a:pt x="152973" y="191172"/>
                  <a:pt x="151067" y="186174"/>
                  <a:pt x="152973" y="186174"/>
                </a:cubicBezTo>
                <a:lnTo>
                  <a:pt x="557490" y="186174"/>
                </a:lnTo>
                <a:lnTo>
                  <a:pt x="557490" y="177979"/>
                </a:lnTo>
                <a:lnTo>
                  <a:pt x="604227" y="177979"/>
                </a:lnTo>
                <a:lnTo>
                  <a:pt x="604227" y="174210"/>
                </a:lnTo>
                <a:lnTo>
                  <a:pt x="661778" y="174210"/>
                </a:lnTo>
                <a:lnTo>
                  <a:pt x="661778" y="166016"/>
                </a:lnTo>
                <a:lnTo>
                  <a:pt x="831656" y="166016"/>
                </a:lnTo>
                <a:lnTo>
                  <a:pt x="831656" y="162246"/>
                </a:lnTo>
                <a:lnTo>
                  <a:pt x="908764" y="162246"/>
                </a:lnTo>
                <a:lnTo>
                  <a:pt x="908764" y="152905"/>
                </a:lnTo>
                <a:lnTo>
                  <a:pt x="968802" y="152905"/>
                </a:lnTo>
                <a:lnTo>
                  <a:pt x="968802" y="148521"/>
                </a:lnTo>
                <a:lnTo>
                  <a:pt x="1042761" y="148521"/>
                </a:lnTo>
                <a:cubicBezTo>
                  <a:pt x="1042761" y="148521"/>
                  <a:pt x="1040233" y="143522"/>
                  <a:pt x="1042761" y="143522"/>
                </a:cubicBezTo>
                <a:lnTo>
                  <a:pt x="1140213" y="143522"/>
                </a:lnTo>
                <a:lnTo>
                  <a:pt x="1140213" y="135328"/>
                </a:lnTo>
                <a:lnTo>
                  <a:pt x="1248313" y="135328"/>
                </a:lnTo>
                <a:cubicBezTo>
                  <a:pt x="1248313" y="135328"/>
                  <a:pt x="1246407" y="129060"/>
                  <a:pt x="1248313" y="129060"/>
                </a:cubicBezTo>
                <a:lnTo>
                  <a:pt x="1295050" y="129060"/>
                </a:lnTo>
                <a:lnTo>
                  <a:pt x="1295050" y="123447"/>
                </a:lnTo>
                <a:lnTo>
                  <a:pt x="1398634" y="123447"/>
                </a:lnTo>
                <a:lnTo>
                  <a:pt x="1398634" y="117792"/>
                </a:lnTo>
                <a:lnTo>
                  <a:pt x="1511872" y="117792"/>
                </a:lnTo>
                <a:lnTo>
                  <a:pt x="1511872" y="110950"/>
                </a:lnTo>
                <a:lnTo>
                  <a:pt x="1540876" y="110950"/>
                </a:lnTo>
                <a:lnTo>
                  <a:pt x="1540876" y="105296"/>
                </a:lnTo>
                <a:lnTo>
                  <a:pt x="1743901" y="105296"/>
                </a:lnTo>
                <a:lnTo>
                  <a:pt x="1743901" y="98454"/>
                </a:lnTo>
                <a:lnTo>
                  <a:pt x="1973858" y="98454"/>
                </a:lnTo>
                <a:lnTo>
                  <a:pt x="1973858" y="94234"/>
                </a:lnTo>
                <a:lnTo>
                  <a:pt x="2020015" y="94234"/>
                </a:lnTo>
                <a:lnTo>
                  <a:pt x="2020015" y="84852"/>
                </a:lnTo>
                <a:lnTo>
                  <a:pt x="2191923" y="84852"/>
                </a:lnTo>
                <a:lnTo>
                  <a:pt x="2191923" y="78583"/>
                </a:lnTo>
                <a:lnTo>
                  <a:pt x="2232362" y="78583"/>
                </a:lnTo>
                <a:lnTo>
                  <a:pt x="2232362" y="65554"/>
                </a:lnTo>
                <a:lnTo>
                  <a:pt x="2325920" y="65554"/>
                </a:lnTo>
                <a:lnTo>
                  <a:pt x="2325920" y="59941"/>
                </a:lnTo>
                <a:lnTo>
                  <a:pt x="2339178" y="59941"/>
                </a:lnTo>
                <a:lnTo>
                  <a:pt x="2339178" y="53672"/>
                </a:lnTo>
                <a:lnTo>
                  <a:pt x="2371414" y="53672"/>
                </a:lnTo>
                <a:lnTo>
                  <a:pt x="2371414" y="47527"/>
                </a:lnTo>
                <a:lnTo>
                  <a:pt x="2451049" y="47527"/>
                </a:lnTo>
                <a:lnTo>
                  <a:pt x="2451049" y="35235"/>
                </a:lnTo>
                <a:lnTo>
                  <a:pt x="2517343" y="35235"/>
                </a:lnTo>
                <a:lnTo>
                  <a:pt x="2517343" y="27533"/>
                </a:lnTo>
                <a:lnTo>
                  <a:pt x="2807378" y="27533"/>
                </a:lnTo>
                <a:lnTo>
                  <a:pt x="2807378" y="23149"/>
                </a:lnTo>
                <a:lnTo>
                  <a:pt x="2835802" y="23149"/>
                </a:lnTo>
                <a:lnTo>
                  <a:pt x="2835802" y="14381"/>
                </a:lnTo>
                <a:lnTo>
                  <a:pt x="2866131" y="14381"/>
                </a:lnTo>
                <a:cubicBezTo>
                  <a:pt x="2866131" y="14381"/>
                  <a:pt x="2863604" y="10653"/>
                  <a:pt x="2866131" y="10653"/>
                </a:cubicBezTo>
                <a:lnTo>
                  <a:pt x="2949579" y="10653"/>
                </a:lnTo>
                <a:lnTo>
                  <a:pt x="2949579" y="0"/>
                </a:lnTo>
                <a:lnTo>
                  <a:pt x="3141085" y="0"/>
                </a:lnTo>
              </a:path>
            </a:pathLst>
          </a:custGeom>
          <a:noFill/>
          <a:ln w="19050" cap="rnd">
            <a:solidFill>
              <a:srgbClr val="00206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12865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1D96E8-F6A3-4FBF-9CB3-D4C3E81B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274320"/>
            <a:ext cx="10358967" cy="755651"/>
          </a:xfrm>
        </p:spPr>
        <p:txBody>
          <a:bodyPr anchor="ctr"/>
          <a:lstStyle/>
          <a:p>
            <a:r>
              <a:rPr lang="en-US" dirty="0"/>
              <a:t>BARC Bleeding Rates at 1 Year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927F52A9-F858-4624-8D33-309504774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837596"/>
              </p:ext>
            </p:extLst>
          </p:nvPr>
        </p:nvGraphicFramePr>
        <p:xfrm>
          <a:off x="1707965" y="1410932"/>
          <a:ext cx="9596284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441A5A3-6493-4CC4-8097-D98CC4FE1794}"/>
              </a:ext>
            </a:extLst>
          </p:cNvPr>
          <p:cNvSpPr txBox="1"/>
          <p:nvPr/>
        </p:nvSpPr>
        <p:spPr>
          <a:xfrm>
            <a:off x="2972765" y="2306371"/>
            <a:ext cx="1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2"/>
                </a:solidFill>
              </a:rPr>
              <a:t>P </a:t>
            </a:r>
            <a:r>
              <a:rPr lang="en-US" b="1" dirty="0">
                <a:solidFill>
                  <a:schemeClr val="bg2"/>
                </a:solidFill>
              </a:rPr>
              <a:t>= 0.43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4E357-A40B-441D-9AC9-8CB3EA09E223}"/>
              </a:ext>
            </a:extLst>
          </p:cNvPr>
          <p:cNvSpPr txBox="1"/>
          <p:nvPr/>
        </p:nvSpPr>
        <p:spPr>
          <a:xfrm>
            <a:off x="6023307" y="2306371"/>
            <a:ext cx="1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2"/>
                </a:solidFill>
              </a:rPr>
              <a:t>P </a:t>
            </a:r>
            <a:r>
              <a:rPr lang="en-US" b="1" dirty="0">
                <a:solidFill>
                  <a:schemeClr val="bg2"/>
                </a:solidFill>
              </a:rPr>
              <a:t>= 0.40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E82575-4451-498E-95B5-FA4813077128}"/>
              </a:ext>
            </a:extLst>
          </p:cNvPr>
          <p:cNvSpPr txBox="1"/>
          <p:nvPr/>
        </p:nvSpPr>
        <p:spPr>
          <a:xfrm>
            <a:off x="9073849" y="2306371"/>
            <a:ext cx="1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2"/>
                </a:solidFill>
              </a:rPr>
              <a:t>P </a:t>
            </a:r>
            <a:r>
              <a:rPr lang="en-US" b="1" dirty="0">
                <a:solidFill>
                  <a:schemeClr val="bg2"/>
                </a:solidFill>
              </a:rPr>
              <a:t>= 0.67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5A97A-98AB-44D2-982A-0E26DD3AAE61}"/>
              </a:ext>
            </a:extLst>
          </p:cNvPr>
          <p:cNvSpPr txBox="1"/>
          <p:nvPr/>
        </p:nvSpPr>
        <p:spPr>
          <a:xfrm rot="16200000">
            <a:off x="-252028" y="3495221"/>
            <a:ext cx="308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chemeClr val="bg2"/>
                </a:solidFill>
                <a:latin typeface="+mn-lt"/>
              </a:rPr>
              <a:t>1-Year Bleeding Rates (%)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B527B5-F2EA-4FF0-94ED-386C7A4124DB}"/>
              </a:ext>
            </a:extLst>
          </p:cNvPr>
          <p:cNvGrpSpPr/>
          <p:nvPr/>
        </p:nvGrpSpPr>
        <p:grpSpPr>
          <a:xfrm>
            <a:off x="8442578" y="1301016"/>
            <a:ext cx="2984078" cy="664141"/>
            <a:chOff x="8966102" y="1883192"/>
            <a:chExt cx="2984078" cy="66414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DA6428-7FFA-4C27-9403-46344D90273D}"/>
                </a:ext>
              </a:extLst>
            </p:cNvPr>
            <p:cNvSpPr txBox="1"/>
            <p:nvPr/>
          </p:nvSpPr>
          <p:spPr>
            <a:xfrm>
              <a:off x="9054104" y="2208779"/>
              <a:ext cx="2768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BioFreedom DCS (n=969)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AABAA7-89AF-4518-B8CC-86CD5AE544F7}"/>
                </a:ext>
              </a:extLst>
            </p:cNvPr>
            <p:cNvSpPr txBox="1"/>
            <p:nvPr/>
          </p:nvSpPr>
          <p:spPr>
            <a:xfrm>
              <a:off x="9054103" y="1883192"/>
              <a:ext cx="2896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Resolute Onyx ZES (n=988)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FCDF86-E7F8-4FA8-B2C2-2EF3DA63CDDD}"/>
                </a:ext>
              </a:extLst>
            </p:cNvPr>
            <p:cNvSpPr/>
            <p:nvPr/>
          </p:nvSpPr>
          <p:spPr>
            <a:xfrm>
              <a:off x="8966102" y="1993951"/>
              <a:ext cx="91440" cy="914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2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70D508-BE1F-4855-B637-B83E3A2653DB}"/>
                </a:ext>
              </a:extLst>
            </p:cNvPr>
            <p:cNvSpPr/>
            <p:nvPr/>
          </p:nvSpPr>
          <p:spPr>
            <a:xfrm>
              <a:off x="8966102" y="2327905"/>
              <a:ext cx="91440" cy="914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303806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08001B2-25B1-4FF2-9701-8A172868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274320"/>
            <a:ext cx="10358967" cy="755651"/>
          </a:xfrm>
        </p:spPr>
        <p:txBody>
          <a:bodyPr anchor="ctr"/>
          <a:lstStyle/>
          <a:p>
            <a:r>
              <a:rPr lang="en-US" dirty="0"/>
              <a:t>Limitations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AFE4F1-F8F5-4C22-9327-F45BECA16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7" y="1136650"/>
            <a:ext cx="10363200" cy="449717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Single-blinded trial</a:t>
            </a:r>
          </a:p>
          <a:p>
            <a:pPr lvl="1">
              <a:spcBef>
                <a:spcPts val="1400"/>
              </a:spcBef>
              <a:buFont typeface="Arial" panose="020B0604020202020204" pitchFamily="34" charset="0"/>
              <a:buChar char="−"/>
            </a:pPr>
            <a:r>
              <a:rPr lang="en-US" sz="2400" b="0" dirty="0">
                <a:solidFill>
                  <a:schemeClr val="bg1"/>
                </a:solidFill>
              </a:rPr>
              <a:t>More frequent crossover in pts allocated to BioFreedom</a:t>
            </a:r>
          </a:p>
          <a:p>
            <a:pPr lvl="1">
              <a:spcBef>
                <a:spcPts val="1400"/>
              </a:spcBef>
              <a:buFont typeface="Arial" panose="020B0604020202020204" pitchFamily="34" charset="0"/>
              <a:buChar char="−"/>
            </a:pPr>
            <a:r>
              <a:rPr lang="en-US" sz="2400" b="0" dirty="0">
                <a:solidFill>
                  <a:schemeClr val="bg1"/>
                </a:solidFill>
              </a:rPr>
              <a:t>Patients and outcome assessors were blinded to allocation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Trial not powered for low frequency 2° endpoints (TLR, ST)</a:t>
            </a:r>
          </a:p>
          <a:p>
            <a:pPr lvl="1">
              <a:spcBef>
                <a:spcPts val="1400"/>
              </a:spcBef>
              <a:buClr>
                <a:srgbClr val="002E4B"/>
              </a:buClr>
              <a:buFont typeface="Arial" panose="020B0604020202020204" pitchFamily="34" charset="0"/>
              <a:buChar char="−"/>
            </a:pPr>
            <a:r>
              <a:rPr lang="en-US" sz="2400" b="0" dirty="0">
                <a:solidFill>
                  <a:schemeClr val="bg1"/>
                </a:solidFill>
              </a:rPr>
              <a:t>Powered for non-inferiority of 1° safety and 2° effectiveness EP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Periprocedural MI prior to DAPT interruption at 30 days significantly contributed to 1° EP and powered 2° EP</a:t>
            </a:r>
          </a:p>
          <a:p>
            <a:pPr lvl="1">
              <a:spcBef>
                <a:spcPts val="1400"/>
              </a:spcBef>
              <a:buClr>
                <a:srgbClr val="002E4B"/>
              </a:buClr>
              <a:buFont typeface="Arial" panose="020B0604020202020204" pitchFamily="34" charset="0"/>
              <a:buChar char="−"/>
            </a:pPr>
            <a:r>
              <a:rPr lang="en-US" sz="2400" b="0" dirty="0">
                <a:solidFill>
                  <a:schemeClr val="bg1"/>
                </a:solidFill>
              </a:rPr>
              <a:t>Results were consistent in 30-day landmark analyses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Lack of control arm of 3- or 6-month DAPT</a:t>
            </a:r>
          </a:p>
        </p:txBody>
      </p:sp>
    </p:spTree>
    <p:extLst>
      <p:ext uri="{BB962C8B-B14F-4D97-AF65-F5344CB8AC3E}">
        <p14:creationId xmlns:p14="http://schemas.microsoft.com/office/powerpoint/2010/main" val="23564420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08001B2-25B1-4FF2-9701-8A172868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274320"/>
            <a:ext cx="10358967" cy="755651"/>
          </a:xfrm>
        </p:spPr>
        <p:txBody>
          <a:bodyPr anchor="ctr"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C6E7-EEAF-42AE-A9ED-D61E91D3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" y="1191293"/>
            <a:ext cx="11170920" cy="447541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2"/>
                </a:solidFill>
              </a:rPr>
              <a:t>ONYX ONE is a contemporary trial:</a:t>
            </a:r>
          </a:p>
          <a:p>
            <a:pPr lvl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−"/>
            </a:pPr>
            <a:r>
              <a:rPr lang="en-US" dirty="0">
                <a:solidFill>
                  <a:schemeClr val="bg1"/>
                </a:solidFill>
              </a:rPr>
              <a:t>First trial comparing DES versus DCS </a:t>
            </a:r>
          </a:p>
          <a:p>
            <a:pPr lvl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−"/>
            </a:pPr>
            <a:r>
              <a:rPr lang="en-US" dirty="0">
                <a:solidFill>
                  <a:schemeClr val="bg1"/>
                </a:solidFill>
              </a:rPr>
              <a:t>Investigating 1-month DAPT</a:t>
            </a:r>
          </a:p>
          <a:p>
            <a:pPr lvl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−"/>
            </a:pPr>
            <a:r>
              <a:rPr lang="en-US" dirty="0">
                <a:solidFill>
                  <a:schemeClr val="bg1"/>
                </a:solidFill>
              </a:rPr>
              <a:t>Very complex HBR patient and lesion population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2"/>
                </a:solidFill>
              </a:rPr>
              <a:t>Among HBR patients treated with 1-month DAPT after PCI, Resolute Onyx was as safe and effective as BioFreedom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2"/>
                </a:solidFill>
              </a:rPr>
              <a:t>Resolute Onyx had improved angiographic outcomes and greater device success post-PCI </a:t>
            </a:r>
          </a:p>
        </p:txBody>
      </p:sp>
    </p:spTree>
    <p:extLst>
      <p:ext uri="{BB962C8B-B14F-4D97-AF65-F5344CB8AC3E}">
        <p14:creationId xmlns:p14="http://schemas.microsoft.com/office/powerpoint/2010/main" val="40091700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7D12-D2AF-4B21-96D1-2B465855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274320"/>
            <a:ext cx="10358967" cy="755651"/>
          </a:xfrm>
        </p:spPr>
        <p:txBody>
          <a:bodyPr anchor="ctr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A16EF-A2F2-441C-8C19-BB1FC455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3" y="1210540"/>
            <a:ext cx="11171147" cy="4597441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1200"/>
              </a:spcAft>
            </a:pPr>
            <a:r>
              <a:rPr lang="en-US" sz="2400" b="0" dirty="0"/>
              <a:t>Up to 40% of patients undergoing PCI have high bleeding risk (HBR) characteristics</a:t>
            </a:r>
          </a:p>
          <a:p>
            <a:pPr>
              <a:spcBef>
                <a:spcPts val="900"/>
              </a:spcBef>
              <a:spcAft>
                <a:spcPts val="1200"/>
              </a:spcAft>
            </a:pPr>
            <a:r>
              <a:rPr lang="en-US" sz="2400" b="0" dirty="0"/>
              <a:t>Guidelines recommend 3-6 months of DAPT for HBR patients undergoing PCI with consideration for DAPT duration as short as 1 month in selected patients</a:t>
            </a:r>
          </a:p>
          <a:p>
            <a:pPr>
              <a:spcBef>
                <a:spcPts val="900"/>
              </a:spcBef>
              <a:spcAft>
                <a:spcPts val="1200"/>
              </a:spcAft>
            </a:pPr>
            <a:r>
              <a:rPr lang="en-US" sz="2400" b="0" dirty="0"/>
              <a:t>LEADERS FREE established superiority of polymer-free biolimus-A9 coated stents (</a:t>
            </a:r>
            <a:r>
              <a:rPr lang="en-GB" sz="2400" b="0" dirty="0" err="1"/>
              <a:t>BioFreedom</a:t>
            </a:r>
            <a:r>
              <a:rPr lang="en-US" sz="2400" b="0" dirty="0"/>
              <a:t>) over otherwise identical BMS in terms of both safety and effectiveness in HBR patients treated with 1-month DAPT</a:t>
            </a:r>
          </a:p>
          <a:p>
            <a:pPr>
              <a:spcBef>
                <a:spcPts val="900"/>
              </a:spcBef>
              <a:spcAft>
                <a:spcPts val="1200"/>
              </a:spcAft>
            </a:pPr>
            <a:r>
              <a:rPr lang="en-US" sz="2400" b="0" dirty="0"/>
              <a:t>Current generation polymer-based DES have not been compared to polymer-free drug-coated stents (DCS) in HBR patients treated with 1-month DAPT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C14BF2-0A35-4DAF-AB8B-055F7E52779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1513" y="6378012"/>
            <a:ext cx="8308975" cy="45878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100" dirty="0">
                <a:solidFill>
                  <a:schemeClr val="tx1"/>
                </a:solidFill>
              </a:rPr>
              <a:t>Kedhi E, et al. </a:t>
            </a:r>
            <a:r>
              <a:rPr lang="en-US" sz="1100" i="1" dirty="0">
                <a:solidFill>
                  <a:schemeClr val="tx1"/>
                </a:solidFill>
              </a:rPr>
              <a:t>Am Heart J</a:t>
            </a:r>
            <a:r>
              <a:rPr lang="en-US" sz="1100" dirty="0">
                <a:solidFill>
                  <a:schemeClr val="tx1"/>
                </a:solidFill>
              </a:rPr>
              <a:t>. 2019;214:134-141</a:t>
            </a:r>
          </a:p>
        </p:txBody>
      </p:sp>
    </p:spTree>
    <p:extLst>
      <p:ext uri="{BB962C8B-B14F-4D97-AF65-F5344CB8AC3E}">
        <p14:creationId xmlns:p14="http://schemas.microsoft.com/office/powerpoint/2010/main" val="767874727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08001B2-25B1-4FF2-9701-8A172868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274320"/>
            <a:ext cx="10358967" cy="755651"/>
          </a:xfrm>
        </p:spPr>
        <p:txBody>
          <a:bodyPr anchor="ctr"/>
          <a:lstStyle/>
          <a:p>
            <a:r>
              <a:rPr lang="en-US" sz="4400" dirty="0"/>
              <a:t>Conclusion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AFE4F1-F8F5-4C22-9327-F45BECA16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048" y="1371600"/>
            <a:ext cx="9869905" cy="4114800"/>
          </a:xfrm>
        </p:spPr>
        <p:txBody>
          <a:bodyPr anchor="ctr"/>
          <a:lstStyle/>
          <a:p>
            <a:pPr marL="0" indent="0" algn="ctr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4400" dirty="0">
                <a:solidFill>
                  <a:schemeClr val="bg2"/>
                </a:solidFill>
              </a:rPr>
              <a:t>These data demonstrate that Resolute Onyx is safe and effective in complex high bleeding risk patients who receive 1-month DAPT</a:t>
            </a:r>
          </a:p>
        </p:txBody>
      </p:sp>
    </p:spTree>
    <p:extLst>
      <p:ext uri="{BB962C8B-B14F-4D97-AF65-F5344CB8AC3E}">
        <p14:creationId xmlns:p14="http://schemas.microsoft.com/office/powerpoint/2010/main" val="21202997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AA23-BF42-45F0-830B-072D0DC7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274320"/>
            <a:ext cx="10358967" cy="755651"/>
          </a:xfrm>
        </p:spPr>
        <p:txBody>
          <a:bodyPr anchor="ctr">
            <a:normAutofit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E55E5-90BE-485B-A447-87DF72BCF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360679"/>
            <a:ext cx="10085832" cy="4114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0" dirty="0"/>
              <a:t>To compare the </a:t>
            </a:r>
            <a:r>
              <a:rPr lang="en-US" sz="3200" dirty="0"/>
              <a:t>safety</a:t>
            </a:r>
            <a:r>
              <a:rPr lang="en-US" sz="3200" b="0" dirty="0"/>
              <a:t> and </a:t>
            </a:r>
            <a:r>
              <a:rPr lang="en-US" sz="3200" dirty="0"/>
              <a:t>efficacy</a:t>
            </a:r>
            <a:r>
              <a:rPr lang="en-US" sz="3200" b="0" dirty="0"/>
              <a:t> of a </a:t>
            </a:r>
            <a:r>
              <a:rPr lang="en-US" sz="3200" dirty="0"/>
              <a:t>durable polymer-based zotarolimus-eluting</a:t>
            </a:r>
            <a:r>
              <a:rPr lang="en-US" sz="3200" b="0" dirty="0"/>
              <a:t> </a:t>
            </a:r>
            <a:r>
              <a:rPr lang="en-US" sz="3200" dirty="0"/>
              <a:t>stent (</a:t>
            </a:r>
            <a:r>
              <a:rPr lang="en-GB" sz="3200" dirty="0"/>
              <a:t>Resolute Onyx) </a:t>
            </a:r>
            <a:r>
              <a:rPr lang="en-US" sz="3200" b="0" dirty="0"/>
              <a:t>with a </a:t>
            </a:r>
            <a:r>
              <a:rPr lang="en-US" sz="3200" dirty="0"/>
              <a:t>polymer-free </a:t>
            </a:r>
            <a:r>
              <a:rPr lang="en-US" sz="3200" dirty="0" err="1"/>
              <a:t>biolimus</a:t>
            </a:r>
            <a:r>
              <a:rPr lang="en-US" sz="3200" dirty="0"/>
              <a:t> A9-drug coated stent</a:t>
            </a:r>
            <a:r>
              <a:rPr lang="en-US" sz="3200" b="0" dirty="0"/>
              <a:t> </a:t>
            </a:r>
            <a:r>
              <a:rPr lang="en-US" sz="3200" dirty="0"/>
              <a:t>(</a:t>
            </a:r>
            <a:r>
              <a:rPr lang="en-GB" sz="3200" dirty="0" err="1"/>
              <a:t>BioFreedom</a:t>
            </a:r>
            <a:r>
              <a:rPr lang="en-GB" sz="3200" dirty="0"/>
              <a:t>) </a:t>
            </a:r>
            <a:r>
              <a:rPr lang="en-US" sz="3200" b="0" dirty="0"/>
              <a:t>among </a:t>
            </a:r>
            <a:r>
              <a:rPr lang="en-US" sz="3200" dirty="0"/>
              <a:t>HBR</a:t>
            </a:r>
            <a:r>
              <a:rPr lang="en-US" sz="3200" b="0" dirty="0"/>
              <a:t> patients undergoing PCI with planned </a:t>
            </a:r>
            <a:r>
              <a:rPr lang="en-US" sz="3200" dirty="0"/>
              <a:t>1-month DAPT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7736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7C6C-8FE4-4C1C-A879-10466F4E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155448"/>
            <a:ext cx="10358967" cy="755651"/>
          </a:xfrm>
        </p:spPr>
        <p:txBody>
          <a:bodyPr anchor="t"/>
          <a:lstStyle/>
          <a:p>
            <a:r>
              <a:rPr lang="en-US" dirty="0"/>
              <a:t>Study Devices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04940C0-6EBB-4624-B552-BFEE6F77E59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1948" y="1196555"/>
          <a:ext cx="11338560" cy="448818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571108645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4224431078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3887931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588" marR="10158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en-GB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en-GB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+mn-lt"/>
                        </a:rPr>
                        <a:t>Resolute Onyx</a:t>
                      </a:r>
                      <a:r>
                        <a:rPr lang="en-GB" sz="20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™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+mn-lt"/>
                        </a:rPr>
                        <a:t> DES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588" marR="101588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+mn-lt"/>
                        </a:rPr>
                        <a:t>BioFreedom</a:t>
                      </a:r>
                      <a:r>
                        <a:rPr lang="en-GB" sz="20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™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+mn-lt"/>
                        </a:rPr>
                        <a:t> DCS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588" marR="101588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8989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Metallic stent material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588" marR="101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2"/>
                          </a:solidFill>
                          <a:latin typeface="+mn-lt"/>
                        </a:rPr>
                        <a:t>CoCr with platinum</a:t>
                      </a:r>
                      <a:r>
                        <a:rPr lang="en-GB" sz="2000" baseline="0" dirty="0">
                          <a:solidFill>
                            <a:schemeClr val="bg2"/>
                          </a:solidFill>
                          <a:latin typeface="+mn-lt"/>
                        </a:rPr>
                        <a:t> iridium core</a:t>
                      </a:r>
                      <a:endParaRPr lang="en-GB" sz="20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9746" marR="99746" marT="34292" marB="3429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2"/>
                          </a:solidFill>
                          <a:latin typeface="+mn-lt"/>
                        </a:rPr>
                        <a:t>316L Stainless steel</a:t>
                      </a:r>
                      <a:endParaRPr lang="en-GB" sz="20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9746" marR="99746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val="30872492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Antiproliferative drug 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588" marR="101588" anchor="ctr"/>
                </a:tc>
                <a:tc>
                  <a:txBody>
                    <a:bodyPr/>
                    <a:lstStyle/>
                    <a:p>
                      <a:pPr marL="0" marR="0" lvl="0" indent="0" algn="ctr" defTabSz="548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chemeClr val="bg2"/>
                          </a:solidFill>
                          <a:latin typeface="+mn-lt"/>
                        </a:rPr>
                        <a:t>Zotarolimus</a:t>
                      </a:r>
                      <a:endParaRPr lang="en-GB" sz="20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9746" marR="99746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48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bg2"/>
                          </a:solidFill>
                          <a:latin typeface="+mn-lt"/>
                        </a:rPr>
                        <a:t>Biolimus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  A9</a:t>
                      </a:r>
                      <a:r>
                        <a:rPr lang="en-US" sz="2000" baseline="30000" dirty="0">
                          <a:solidFill>
                            <a:schemeClr val="bg2"/>
                          </a:solidFill>
                          <a:latin typeface="+mn-lt"/>
                        </a:rPr>
                        <a:t>™</a:t>
                      </a:r>
                      <a:endParaRPr lang="en-GB" sz="2000" b="1" baseline="300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9746" marR="99746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val="21729494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Stent surface characteristic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588" marR="10158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latin typeface="+mn-lt"/>
                        </a:rPr>
                        <a:t>BioLinx</a:t>
                      </a:r>
                      <a:r>
                        <a:rPr lang="en-GB" sz="2000" baseline="30000" dirty="0">
                          <a:solidFill>
                            <a:schemeClr val="bg2"/>
                          </a:solidFill>
                          <a:latin typeface="+mn-lt"/>
                        </a:rPr>
                        <a:t>™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latin typeface="+mn-lt"/>
                        </a:rPr>
                        <a:t>, biocompatible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latin typeface="+mn-lt"/>
                        </a:rPr>
                        <a:t>durable polymer</a:t>
                      </a:r>
                      <a:endParaRPr lang="en-GB" sz="20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9746" marR="99746" marT="34292" marB="3429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2"/>
                          </a:solidFill>
                          <a:latin typeface="+mn-lt"/>
                        </a:rPr>
                        <a:t>Polymer-free, 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bg2"/>
                          </a:solidFill>
                          <a:latin typeface="+mn-lt"/>
                        </a:rPr>
                        <a:t>selectively micro-structured abluminal surface</a:t>
                      </a:r>
                      <a:endParaRPr lang="en-GB" sz="20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9746" marR="99746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val="188548406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Strut thickness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</a:t>
                      </a:r>
                      <a:r>
                        <a:rPr lang="el-GR" sz="2000" baseline="0" dirty="0">
                          <a:solidFill>
                            <a:schemeClr val="bg1"/>
                          </a:solidFill>
                          <a:latin typeface="+mn-lt"/>
                        </a:rPr>
                        <a:t>μm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588" marR="101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2"/>
                          </a:solidFill>
                          <a:latin typeface="+mn-lt"/>
                        </a:rPr>
                        <a:t>81 – 91 </a:t>
                      </a:r>
                      <a:r>
                        <a:rPr lang="el-GR" sz="2000" dirty="0">
                          <a:solidFill>
                            <a:schemeClr val="bg2"/>
                          </a:solidFill>
                          <a:latin typeface="+mn-lt"/>
                        </a:rPr>
                        <a:t>μ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latin typeface="+mn-lt"/>
                        </a:rPr>
                        <a:t>m</a:t>
                      </a:r>
                      <a:endParaRPr lang="en-GB" sz="2000" b="1" baseline="300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9746" marR="99746" marT="34292" marB="3429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2"/>
                          </a:solidFill>
                          <a:latin typeface="+mn-lt"/>
                        </a:rPr>
                        <a:t>112 </a:t>
                      </a:r>
                      <a:r>
                        <a:rPr lang="el-GR" sz="2000" dirty="0">
                          <a:solidFill>
                            <a:schemeClr val="bg2"/>
                          </a:solidFill>
                          <a:latin typeface="+mn-lt"/>
                        </a:rPr>
                        <a:t>μ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latin typeface="+mn-lt"/>
                        </a:rPr>
                        <a:t>m</a:t>
                      </a:r>
                      <a:endParaRPr lang="en-GB" sz="2000" b="1" baseline="300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9746" marR="99746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val="25381752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000" kern="1200" noProof="0" dirty="0">
                          <a:solidFill>
                            <a:schemeClr val="bg1"/>
                          </a:solidFill>
                          <a:latin typeface="+mn-lt"/>
                        </a:rPr>
                        <a:t>Available stent diameters</a:t>
                      </a:r>
                      <a:endParaRPr lang="en-US" sz="20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dirty="0">
                          <a:solidFill>
                            <a:schemeClr val="bg2"/>
                          </a:solidFill>
                          <a:latin typeface="+mn-lt"/>
                        </a:rPr>
                        <a:t>2.0 – 5.0 mm</a:t>
                      </a:r>
                      <a:endParaRPr lang="en-US" sz="2000" kern="1200" noProof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bg2"/>
                          </a:solidFill>
                          <a:latin typeface="+mn-lt"/>
                        </a:rPr>
                        <a:t>2.25 – 4.0 mm</a:t>
                      </a:r>
                      <a:endParaRPr lang="en-GB" sz="20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746" marR="99746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val="292131964"/>
                  </a:ext>
                </a:extLst>
              </a:tr>
            </a:tbl>
          </a:graphicData>
        </a:graphic>
      </p:graphicFrame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E22AC9BF-77C6-4FA7-8B09-EAD97A911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424" y="1196555"/>
            <a:ext cx="1291772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F6D01A-38EE-46E2-8A53-D2C8114D0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894" y="1196555"/>
            <a:ext cx="1220771" cy="91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935654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4E43-702D-489F-A184-2A8E89D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Onyx ONE Global Study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E3552-5927-4618-8278-9572BCBB3089}"/>
              </a:ext>
            </a:extLst>
          </p:cNvPr>
          <p:cNvSpPr/>
          <p:nvPr/>
        </p:nvSpPr>
        <p:spPr>
          <a:xfrm>
            <a:off x="3219699" y="894317"/>
            <a:ext cx="626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Prospective, Multicenter, Single-blind Randomized Trial</a:t>
            </a: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AA4A58A4-AB99-4B2F-AD2D-9CE160A604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0" y="4535161"/>
            <a:ext cx="9144000" cy="1498967"/>
          </a:xfrm>
          <a:prstGeom prst="rect">
            <a:avLst/>
          </a:prstGeom>
          <a:solidFill>
            <a:srgbClr val="EEECE1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3" name="Line 20">
            <a:extLst>
              <a:ext uri="{FF2B5EF4-FFF2-40B4-BE49-F238E27FC236}">
                <a16:creationId xmlns:a16="http://schemas.microsoft.com/office/drawing/2014/main" id="{D9EC3B47-3B9B-4437-B836-4EA088D31BCF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6976406" y="3873349"/>
            <a:ext cx="0" cy="320675"/>
          </a:xfrm>
          <a:prstGeom prst="line">
            <a:avLst/>
          </a:prstGeom>
          <a:noFill/>
          <a:ln w="95250">
            <a:solidFill>
              <a:srgbClr val="A6A6A6">
                <a:lumMod val="60000"/>
                <a:lumOff val="4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Line 19">
            <a:extLst>
              <a:ext uri="{FF2B5EF4-FFF2-40B4-BE49-F238E27FC236}">
                <a16:creationId xmlns:a16="http://schemas.microsoft.com/office/drawing/2014/main" id="{4E5C7006-8E05-42E6-9316-8C9912DD000D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4650028" y="3873349"/>
            <a:ext cx="0" cy="320675"/>
          </a:xfrm>
          <a:prstGeom prst="line">
            <a:avLst/>
          </a:prstGeom>
          <a:noFill/>
          <a:ln w="95250">
            <a:solidFill>
              <a:srgbClr val="A6A6A6">
                <a:lumMod val="60000"/>
                <a:lumOff val="4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Line 20">
            <a:extLst>
              <a:ext uri="{FF2B5EF4-FFF2-40B4-BE49-F238E27FC236}">
                <a16:creationId xmlns:a16="http://schemas.microsoft.com/office/drawing/2014/main" id="{49C45318-51B0-4FBD-9FF3-19B597551D48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5813217" y="3873349"/>
            <a:ext cx="0" cy="320675"/>
          </a:xfrm>
          <a:prstGeom prst="line">
            <a:avLst/>
          </a:prstGeom>
          <a:noFill/>
          <a:ln w="95250">
            <a:solidFill>
              <a:srgbClr val="A6A6A6">
                <a:lumMod val="60000"/>
                <a:lumOff val="4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Line 22">
            <a:extLst>
              <a:ext uri="{FF2B5EF4-FFF2-40B4-BE49-F238E27FC236}">
                <a16:creationId xmlns:a16="http://schemas.microsoft.com/office/drawing/2014/main" id="{81DEEC4D-AD22-4A4C-ACE0-B28E8B0F33B3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8139595" y="3873349"/>
            <a:ext cx="0" cy="320675"/>
          </a:xfrm>
          <a:prstGeom prst="line">
            <a:avLst/>
          </a:prstGeom>
          <a:noFill/>
          <a:ln w="95250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</a:endParaRPr>
          </a:p>
        </p:txBody>
      </p:sp>
      <p:sp>
        <p:nvSpPr>
          <p:cNvPr id="37" name="Line 23">
            <a:extLst>
              <a:ext uri="{FF2B5EF4-FFF2-40B4-BE49-F238E27FC236}">
                <a16:creationId xmlns:a16="http://schemas.microsoft.com/office/drawing/2014/main" id="{4B03BE64-8E56-4484-A35E-201BAD563EBE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9302783" y="3873349"/>
            <a:ext cx="0" cy="320675"/>
          </a:xfrm>
          <a:prstGeom prst="line">
            <a:avLst/>
          </a:prstGeom>
          <a:noFill/>
          <a:ln w="95250">
            <a:solidFill>
              <a:srgbClr val="A6A6A6">
                <a:lumMod val="60000"/>
                <a:lumOff val="4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53638AE3-4D9A-4C03-B892-79069135C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82" y="2577505"/>
            <a:ext cx="2743200" cy="914400"/>
          </a:xfrm>
          <a:prstGeom prst="rect">
            <a:avLst/>
          </a:prstGeom>
          <a:solidFill>
            <a:srgbClr val="002060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A1E9CFD2-8136-41D2-A486-37FE4E1DC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325" y="2617668"/>
            <a:ext cx="33313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1E46"/>
                </a:solidFill>
              </a:rPr>
              <a:t>1:1 randomization</a:t>
            </a:r>
          </a:p>
          <a:p>
            <a:pPr algn="ctr"/>
            <a:r>
              <a:rPr lang="en-US" sz="1600" b="1" dirty="0">
                <a:solidFill>
                  <a:srgbClr val="001E46"/>
                </a:solidFill>
              </a:rPr>
              <a:t>84 global sites</a:t>
            </a:r>
          </a:p>
          <a:p>
            <a:pPr algn="ctr"/>
            <a:r>
              <a:rPr lang="en-US" sz="1600" b="1" dirty="0">
                <a:solidFill>
                  <a:srgbClr val="001E46"/>
                </a:solidFill>
              </a:rPr>
              <a:t>Enrollment Nov 2017 – Sep 2018</a:t>
            </a: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97F6240D-DD29-4AE6-965B-772F2F8CBE9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524000" y="4091124"/>
            <a:ext cx="9144000" cy="338554"/>
          </a:xfrm>
          <a:prstGeom prst="rect">
            <a:avLst/>
          </a:prstGeom>
          <a:solidFill>
            <a:srgbClr val="284D8D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7F9E33B6-5741-463C-B9EB-1229EB5BEB2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571009" y="3887185"/>
            <a:ext cx="1743666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01E46"/>
                </a:solidFill>
              </a:rPr>
              <a:t> Clinical Follow-up </a:t>
            </a: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19F13DCF-42FC-44A9-AFC7-58CB24EF7B4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960608" y="2628825"/>
            <a:ext cx="2792751" cy="8125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prstClr val="white"/>
                </a:solidFill>
              </a:rPr>
              <a:t>Resolute Onyx</a:t>
            </a:r>
            <a:r>
              <a:rPr lang="en-US" sz="2000" b="1" baseline="30000" dirty="0">
                <a:solidFill>
                  <a:prstClr val="white"/>
                </a:solidFill>
              </a:rPr>
              <a:t>™</a:t>
            </a:r>
            <a:r>
              <a:rPr lang="en-US" sz="2000" b="1" dirty="0">
                <a:solidFill>
                  <a:prstClr val="white"/>
                </a:solidFill>
              </a:rPr>
              <a:t> ZES 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prstClr val="white"/>
                </a:solidFill>
              </a:rPr>
              <a:t>with 1 Month DAPT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prstClr val="white"/>
                </a:solidFill>
              </a:rPr>
              <a:t>(N=1000)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2A7526E8-B659-481F-A54A-CC71E2DC7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297" y="2577505"/>
            <a:ext cx="2743200" cy="914400"/>
          </a:xfrm>
          <a:prstGeom prst="rect">
            <a:avLst/>
          </a:prstGeom>
          <a:solidFill>
            <a:srgbClr val="C00000"/>
          </a:solidFill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69CB4589-225A-4B06-871D-163548B0E3C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8566714" y="2628440"/>
            <a:ext cx="2528366" cy="8125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prstClr val="white"/>
                </a:solidFill>
              </a:rPr>
              <a:t>BioFreedom</a:t>
            </a:r>
            <a:r>
              <a:rPr lang="en-US" sz="2000" b="1" baseline="30000" dirty="0">
                <a:solidFill>
                  <a:prstClr val="white"/>
                </a:solidFill>
              </a:rPr>
              <a:t>™</a:t>
            </a:r>
            <a:r>
              <a:rPr lang="en-US" sz="2000" b="1" dirty="0">
                <a:solidFill>
                  <a:prstClr val="white"/>
                </a:solidFill>
              </a:rPr>
              <a:t> DCS 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prstClr val="white"/>
                </a:solidFill>
              </a:rPr>
              <a:t>with 1 Month DAPT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prstClr val="white"/>
                </a:solidFill>
              </a:rPr>
              <a:t>(N=1000)</a:t>
            </a:r>
          </a:p>
        </p:txBody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93B2A62E-0FF2-41F3-8DF3-54583B3AEED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611190" y="4163452"/>
            <a:ext cx="405560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 dirty="0">
                <a:solidFill>
                  <a:prstClr val="white"/>
                </a:solidFill>
              </a:rPr>
              <a:t>2mo</a:t>
            </a:r>
          </a:p>
        </p:txBody>
      </p:sp>
      <p:sp>
        <p:nvSpPr>
          <p:cNvPr id="46" name="Rectangle 31">
            <a:extLst>
              <a:ext uri="{FF2B5EF4-FFF2-40B4-BE49-F238E27FC236}">
                <a16:creationId xmlns:a16="http://schemas.microsoft.com/office/drawing/2014/main" id="{55860F88-4EC6-4F67-879E-C12F05A6A90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9168131" y="4163452"/>
            <a:ext cx="269304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 dirty="0">
                <a:solidFill>
                  <a:prstClr val="white"/>
                </a:solidFill>
              </a:rPr>
              <a:t>2yr</a:t>
            </a:r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1C9C73DE-E106-4175-B864-5E1E6074A69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8004943" y="4163452"/>
            <a:ext cx="269304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 dirty="0">
                <a:solidFill>
                  <a:prstClr val="white"/>
                </a:solidFill>
              </a:rPr>
              <a:t>1yr</a:t>
            </a:r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91F64CE3-86D6-4F4E-AC9E-612AE7CC21E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465682" y="4163452"/>
            <a:ext cx="368691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 dirty="0">
                <a:solidFill>
                  <a:prstClr val="white"/>
                </a:solidFill>
              </a:rPr>
              <a:t>1mo</a:t>
            </a:r>
          </a:p>
        </p:txBody>
      </p:sp>
      <p:sp>
        <p:nvSpPr>
          <p:cNvPr id="49" name="Rectangle 28">
            <a:extLst>
              <a:ext uri="{FF2B5EF4-FFF2-40B4-BE49-F238E27FC236}">
                <a16:creationId xmlns:a16="http://schemas.microsoft.com/office/drawing/2014/main" id="{1029501F-15B7-4353-817C-58D556B90FB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771500" y="4163452"/>
            <a:ext cx="405560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 dirty="0">
                <a:solidFill>
                  <a:prstClr val="white"/>
                </a:solidFill>
              </a:rPr>
              <a:t>6mo</a:t>
            </a:r>
          </a:p>
        </p:txBody>
      </p:sp>
      <p:cxnSp>
        <p:nvCxnSpPr>
          <p:cNvPr id="50" name="AutoShape 5">
            <a:extLst>
              <a:ext uri="{FF2B5EF4-FFF2-40B4-BE49-F238E27FC236}">
                <a16:creationId xmlns:a16="http://schemas.microsoft.com/office/drawing/2014/main" id="{66A2A255-94C9-4529-81B2-476D4154B969}"/>
              </a:ext>
            </a:extLst>
          </p:cNvPr>
          <p:cNvCxnSpPr>
            <a:cxnSpLocks noChangeShapeType="1"/>
            <a:stCxn id="55" idx="1"/>
            <a:endCxn id="38" idx="0"/>
          </p:cNvCxnSpPr>
          <p:nvPr/>
        </p:nvCxnSpPr>
        <p:spPr bwMode="blackWhite">
          <a:xfrm rot="10800000" flipV="1">
            <a:off x="2356982" y="1812159"/>
            <a:ext cx="935692" cy="765345"/>
          </a:xfrm>
          <a:prstGeom prst="bentConnector2">
            <a:avLst/>
          </a:prstGeom>
          <a:noFill/>
          <a:ln w="38100">
            <a:solidFill>
              <a:srgbClr val="001E46"/>
            </a:solidFill>
            <a:prstDash val="solid"/>
            <a:miter lim="800000"/>
            <a:headEnd/>
            <a:tailEnd type="triangle" w="med" len="med"/>
          </a:ln>
          <a:effectLst/>
        </p:spPr>
      </p:cxnSp>
      <p:cxnSp>
        <p:nvCxnSpPr>
          <p:cNvPr id="51" name="AutoShape 5">
            <a:extLst>
              <a:ext uri="{FF2B5EF4-FFF2-40B4-BE49-F238E27FC236}">
                <a16:creationId xmlns:a16="http://schemas.microsoft.com/office/drawing/2014/main" id="{FDDFEEA4-9A5F-4748-B01D-0D8FE14D4D6F}"/>
              </a:ext>
            </a:extLst>
          </p:cNvPr>
          <p:cNvCxnSpPr>
            <a:cxnSpLocks noChangeShapeType="1"/>
            <a:stCxn id="56" idx="3"/>
            <a:endCxn id="43" idx="0"/>
          </p:cNvCxnSpPr>
          <p:nvPr/>
        </p:nvCxnSpPr>
        <p:spPr bwMode="blackWhite">
          <a:xfrm>
            <a:off x="8849090" y="1812830"/>
            <a:ext cx="981807" cy="764675"/>
          </a:xfrm>
          <a:prstGeom prst="bentConnector2">
            <a:avLst/>
          </a:prstGeom>
          <a:noFill/>
          <a:ln w="38100">
            <a:solidFill>
              <a:srgbClr val="001E46"/>
            </a:solidFill>
            <a:prstDash val="solid"/>
            <a:miter lim="800000"/>
            <a:headEnd/>
            <a:tailEnd type="triangle" w="med" len="med"/>
          </a:ln>
          <a:effectLst/>
        </p:spPr>
      </p:cxnSp>
      <p:pic>
        <p:nvPicPr>
          <p:cNvPr id="52" name="Picture 17" descr="CG1A">
            <a:extLst>
              <a:ext uri="{FF2B5EF4-FFF2-40B4-BE49-F238E27FC236}">
                <a16:creationId xmlns:a16="http://schemas.microsoft.com/office/drawing/2014/main" id="{9D516ECD-5A04-444E-BF3F-1E4B732CC8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983617" y="2703559"/>
            <a:ext cx="424443" cy="42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17">
            <a:extLst>
              <a:ext uri="{FF2B5EF4-FFF2-40B4-BE49-F238E27FC236}">
                <a16:creationId xmlns:a16="http://schemas.microsoft.com/office/drawing/2014/main" id="{87C4628D-9BF3-41DD-9C35-E68C417AB0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15440" y="4568213"/>
            <a:ext cx="8961120" cy="13572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62113" indent="-1662113">
              <a:lnSpc>
                <a:spcPct val="90000"/>
              </a:lnSpc>
              <a:spcAft>
                <a:spcPts val="1800"/>
              </a:spcAft>
            </a:pPr>
            <a:r>
              <a:rPr lang="en-US" sz="1600" b="1" u="sng" dirty="0">
                <a:solidFill>
                  <a:srgbClr val="001E46"/>
                </a:solidFill>
              </a:rPr>
              <a:t>Primary safety endpoint</a:t>
            </a:r>
            <a:r>
              <a:rPr lang="en-US" sz="1600" b="1" dirty="0">
                <a:solidFill>
                  <a:srgbClr val="001E46"/>
                </a:solidFill>
              </a:rPr>
              <a:t>:</a:t>
            </a: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>
                <a:solidFill>
                  <a:srgbClr val="001E46"/>
                </a:solidFill>
              </a:rPr>
              <a:t>Cardiac death, MI or stent thrombosis (def/prob) at 1 year </a:t>
            </a:r>
          </a:p>
          <a:p>
            <a:pPr marL="1662113" indent="-1662113">
              <a:lnSpc>
                <a:spcPct val="90000"/>
              </a:lnSpc>
              <a:spcAft>
                <a:spcPts val="1800"/>
              </a:spcAft>
            </a:pPr>
            <a:r>
              <a:rPr lang="en-US" sz="1400" b="1" dirty="0">
                <a:solidFill>
                  <a:srgbClr val="001E46"/>
                </a:solidFill>
              </a:rPr>
              <a:t>2° Efficacy endpoint (powered): 	Target Lesion Failure (TLF; cardiac death, TV-MI or cd-TLR) at 1 year</a:t>
            </a:r>
          </a:p>
          <a:p>
            <a:pPr marL="2800350" indent="-2792413">
              <a:lnSpc>
                <a:spcPct val="90000"/>
              </a:lnSpc>
              <a:spcAft>
                <a:spcPts val="1800"/>
              </a:spcAft>
            </a:pPr>
            <a:r>
              <a:rPr lang="en-US" sz="1400" b="1" dirty="0">
                <a:solidFill>
                  <a:srgbClr val="001E46"/>
                </a:solidFill>
              </a:rPr>
              <a:t>Other secondary endpoints: 	Lesion, device and procedure success rates, BARC bleeding, individual components of primary endpoints</a:t>
            </a:r>
          </a:p>
        </p:txBody>
      </p:sp>
      <p:grpSp>
        <p:nvGrpSpPr>
          <p:cNvPr id="54" name="Group 40">
            <a:extLst>
              <a:ext uri="{FF2B5EF4-FFF2-40B4-BE49-F238E27FC236}">
                <a16:creationId xmlns:a16="http://schemas.microsoft.com/office/drawing/2014/main" id="{37F28CFC-BD73-4D89-86A9-C86E9B4BE6AA}"/>
              </a:ext>
            </a:extLst>
          </p:cNvPr>
          <p:cNvGrpSpPr>
            <a:grpSpLocks/>
          </p:cNvGrpSpPr>
          <p:nvPr/>
        </p:nvGrpSpPr>
        <p:grpSpPr bwMode="auto">
          <a:xfrm>
            <a:off x="3292674" y="1325529"/>
            <a:ext cx="5606652" cy="973262"/>
            <a:chOff x="-320" y="1030"/>
            <a:chExt cx="5692" cy="726"/>
          </a:xfrm>
        </p:grpSpPr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B3B4112A-2DE1-4B4F-8D15-BD3A1CED38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320" y="1030"/>
              <a:ext cx="5692" cy="726"/>
            </a:xfrm>
            <a:prstGeom prst="rect">
              <a:avLst/>
            </a:prstGeom>
            <a:solidFill>
              <a:srgbClr val="EEECE1"/>
            </a:solidFill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42">
              <a:extLst>
                <a:ext uri="{FF2B5EF4-FFF2-40B4-BE49-F238E27FC236}">
                  <a16:creationId xmlns:a16="http://schemas.microsoft.com/office/drawing/2014/main" id="{3C3A4086-F3E9-45BF-B923-C75145D8A37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268" y="1173"/>
              <a:ext cx="5589" cy="4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1E46"/>
                  </a:solidFill>
                  <a:effectLst/>
                  <a:uLnTx/>
                  <a:uFillTx/>
                </a:rPr>
                <a:t>High Bleeding Risk</a:t>
              </a:r>
              <a:r>
                <a:rPr kumimoji="0" lang="en-US" b="1" i="0" u="none" strike="noStrike" kern="0" cap="none" spc="0" normalizeH="0" baseline="30000" noProof="0" dirty="0">
                  <a:ln>
                    <a:noFill/>
                  </a:ln>
                  <a:solidFill>
                    <a:srgbClr val="001E46"/>
                  </a:solidFill>
                  <a:effectLst/>
                  <a:uLnTx/>
                  <a:uFillTx/>
                </a:rPr>
                <a:t> 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1E46"/>
                  </a:solidFill>
                  <a:effectLst/>
                  <a:uLnTx/>
                  <a:uFillTx/>
                </a:rPr>
                <a:t>patients undergoing PCI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1E46"/>
                  </a:solidFill>
                  <a:effectLst/>
                  <a:uLnTx/>
                  <a:uFillTx/>
                </a:rPr>
                <a:t>(no lesion, vessel limitations)</a:t>
              </a:r>
            </a:p>
          </p:txBody>
        </p:sp>
      </p:grp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29E2E5B2-148E-4A67-9ABA-0227A626A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1585" y="6405335"/>
            <a:ext cx="8108830" cy="365125"/>
          </a:xfrm>
        </p:spPr>
        <p:txBody>
          <a:bodyPr anchor="ctr"/>
          <a:lstStyle/>
          <a:p>
            <a:r>
              <a:rPr lang="en-US" sz="1100" dirty="0"/>
              <a:t>Clinicaltrials.gov NCT03344653</a:t>
            </a:r>
          </a:p>
          <a:p>
            <a:r>
              <a:rPr lang="en-US" sz="1100" dirty="0"/>
              <a:t>Kedhi E, et al. Am Heart J. 2019;214:134-141</a:t>
            </a:r>
          </a:p>
        </p:txBody>
      </p:sp>
    </p:spTree>
    <p:extLst>
      <p:ext uri="{BB962C8B-B14F-4D97-AF65-F5344CB8AC3E}">
        <p14:creationId xmlns:p14="http://schemas.microsoft.com/office/powerpoint/2010/main" val="125427669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8785-FB17-44DE-A4D6-838E7BB4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274320"/>
            <a:ext cx="10358967" cy="755651"/>
          </a:xfrm>
        </p:spPr>
        <p:txBody>
          <a:bodyPr anchor="ctr"/>
          <a:lstStyle/>
          <a:p>
            <a:r>
              <a:rPr lang="en-US" dirty="0"/>
              <a:t>HBR Inclusion Criteria (One or More)</a:t>
            </a:r>
          </a:p>
        </p:txBody>
      </p:sp>
      <p:graphicFrame>
        <p:nvGraphicFramePr>
          <p:cNvPr id="7" name="Content Placeholder 13">
            <a:extLst>
              <a:ext uri="{FF2B5EF4-FFF2-40B4-BE49-F238E27FC236}">
                <a16:creationId xmlns:a16="http://schemas.microsoft.com/office/drawing/2014/main" id="{5E9F9F7E-EC6F-45C8-B222-66BAB34ED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330963"/>
              </p:ext>
            </p:extLst>
          </p:nvPr>
        </p:nvGraphicFramePr>
        <p:xfrm>
          <a:off x="914400" y="1479550"/>
          <a:ext cx="10363966" cy="4497049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5181983">
                  <a:extLst>
                    <a:ext uri="{9D8B030D-6E8A-4147-A177-3AD203B41FA5}">
                      <a16:colId xmlns:a16="http://schemas.microsoft.com/office/drawing/2014/main" val="1689929717"/>
                    </a:ext>
                  </a:extLst>
                </a:gridCol>
                <a:gridCol w="5181983">
                  <a:extLst>
                    <a:ext uri="{9D8B030D-6E8A-4147-A177-3AD203B41FA5}">
                      <a16:colId xmlns:a16="http://schemas.microsoft.com/office/drawing/2014/main" val="3484883370"/>
                    </a:ext>
                  </a:extLst>
                </a:gridCol>
              </a:tblGrid>
              <a:tr h="758631">
                <a:tc>
                  <a:txBody>
                    <a:bodyPr/>
                    <a:lstStyle/>
                    <a:p>
                      <a:pPr marL="52578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Elderly age ≥75 years </a:t>
                      </a:r>
                    </a:p>
                  </a:txBody>
                  <a:tcPr marL="89547" marR="89547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2578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Thrombocytopenia (&lt;100,000/mm</a:t>
                      </a:r>
                      <a:r>
                        <a:rPr lang="en-US" sz="18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9547" marR="8954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73231415"/>
                  </a:ext>
                </a:extLst>
              </a:tr>
              <a:tr h="758631">
                <a:tc>
                  <a:txBody>
                    <a:bodyPr/>
                    <a:lstStyle/>
                    <a:p>
                      <a:pPr marL="52578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OAC planned after PCI</a:t>
                      </a:r>
                    </a:p>
                  </a:txBody>
                  <a:tcPr marL="89547" marR="89547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2578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Cancer diagnosed or treated within 3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47" marR="8954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0526228"/>
                  </a:ext>
                </a:extLst>
              </a:tr>
              <a:tr h="758631">
                <a:tc>
                  <a:txBody>
                    <a:bodyPr/>
                    <a:lstStyle/>
                    <a:p>
                      <a:pPr marL="52578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Renal failure (CrCl &lt;40 ml/min)</a:t>
                      </a:r>
                    </a:p>
                  </a:txBody>
                  <a:tcPr marL="89547" marR="89547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2578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Stroke within 1 year or any prior ICH</a:t>
                      </a:r>
                    </a:p>
                  </a:txBody>
                  <a:tcPr marL="89547" marR="8954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22726180"/>
                  </a:ext>
                </a:extLst>
              </a:tr>
              <a:tr h="703894">
                <a:tc>
                  <a:txBody>
                    <a:bodyPr/>
                    <a:lstStyle/>
                    <a:p>
                      <a:pPr marL="52578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Planned surgery &lt;1 year </a:t>
                      </a:r>
                    </a:p>
                  </a:txBody>
                  <a:tcPr marL="89547" marR="89547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2578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Severe chronic liver disease</a:t>
                      </a:r>
                    </a:p>
                  </a:txBody>
                  <a:tcPr marL="89547" marR="8954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07600081"/>
                  </a:ext>
                </a:extLst>
              </a:tr>
              <a:tr h="758631">
                <a:tc>
                  <a:txBody>
                    <a:bodyPr/>
                    <a:lstStyle/>
                    <a:p>
                      <a:pPr marL="52578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Anemia (Hgb &lt;11 g/dl)</a:t>
                      </a:r>
                    </a:p>
                  </a:txBody>
                  <a:tcPr marL="89547" marR="89547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2578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Long-term NSAID or steroid use </a:t>
                      </a:r>
                    </a:p>
                  </a:txBody>
                  <a:tcPr marL="89547" marR="8954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50753"/>
                  </a:ext>
                </a:extLst>
              </a:tr>
              <a:tr h="758631">
                <a:tc>
                  <a:txBody>
                    <a:bodyPr/>
                    <a:lstStyle/>
                    <a:p>
                      <a:pPr marL="52578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Hospitalization for bleeding within 1 year</a:t>
                      </a:r>
                    </a:p>
                  </a:txBody>
                  <a:tcPr marL="89547" marR="89547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25463" marR="0" lvl="0" indent="-4048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Expected DAPT non-compliance</a:t>
                      </a:r>
                    </a:p>
                  </a:txBody>
                  <a:tcPr marL="89547" marR="8954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50897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6D5472F-F620-488A-81FC-312FF84F7435}"/>
              </a:ext>
            </a:extLst>
          </p:cNvPr>
          <p:cNvGrpSpPr/>
          <p:nvPr/>
        </p:nvGrpSpPr>
        <p:grpSpPr>
          <a:xfrm>
            <a:off x="941283" y="1630707"/>
            <a:ext cx="457200" cy="457200"/>
            <a:chOff x="1041667" y="1626553"/>
            <a:chExt cx="457200" cy="457200"/>
          </a:xfrm>
        </p:grpSpPr>
        <p:sp>
          <p:nvSpPr>
            <p:cNvPr id="8" name="Ovale 46">
              <a:extLst>
                <a:ext uri="{FF2B5EF4-FFF2-40B4-BE49-F238E27FC236}">
                  <a16:creationId xmlns:a16="http://schemas.microsoft.com/office/drawing/2014/main" id="{DDE517B6-1E30-4D54-AFD8-7B0994EEAF3E}"/>
                </a:ext>
              </a:extLst>
            </p:cNvPr>
            <p:cNvSpPr/>
            <p:nvPr/>
          </p:nvSpPr>
          <p:spPr bwMode="auto">
            <a:xfrm>
              <a:off x="1041667" y="1626553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 b="1" i="1" kern="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ＭＳ Ｐゴシック" charset="0"/>
              </a:endParaRPr>
            </a:p>
          </p:txBody>
        </p:sp>
        <p:pic>
          <p:nvPicPr>
            <p:cNvPr id="9" name="Immagine 47">
              <a:extLst>
                <a:ext uri="{FF2B5EF4-FFF2-40B4-BE49-F238E27FC236}">
                  <a16:creationId xmlns:a16="http://schemas.microsoft.com/office/drawing/2014/main" id="{88DCBBF6-D93B-418A-97B2-021C7C9D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DF342E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087387" y="1672273"/>
              <a:ext cx="350520" cy="3505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0D897B-7267-4189-A9DC-82EA18FE17E6}"/>
              </a:ext>
            </a:extLst>
          </p:cNvPr>
          <p:cNvGrpSpPr>
            <a:grpSpLocks noChangeAspect="1"/>
          </p:cNvGrpSpPr>
          <p:nvPr/>
        </p:nvGrpSpPr>
        <p:grpSpPr>
          <a:xfrm>
            <a:off x="941283" y="3156153"/>
            <a:ext cx="457200" cy="457200"/>
            <a:chOff x="1858727" y="1068028"/>
            <a:chExt cx="974700" cy="974700"/>
          </a:xfrm>
        </p:grpSpPr>
        <p:sp>
          <p:nvSpPr>
            <p:cNvPr id="11" name="Ovale 49">
              <a:extLst>
                <a:ext uri="{FF2B5EF4-FFF2-40B4-BE49-F238E27FC236}">
                  <a16:creationId xmlns:a16="http://schemas.microsoft.com/office/drawing/2014/main" id="{55EB9243-5E28-4C58-8A43-444221824372}"/>
                </a:ext>
              </a:extLst>
            </p:cNvPr>
            <p:cNvSpPr/>
            <p:nvPr/>
          </p:nvSpPr>
          <p:spPr bwMode="auto">
            <a:xfrm>
              <a:off x="1858727" y="1068028"/>
              <a:ext cx="974700" cy="9747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 b="1" i="1" kern="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ＭＳ Ｐゴシック" charset="0"/>
              </a:endParaRPr>
            </a:p>
          </p:txBody>
        </p:sp>
        <p:pic>
          <p:nvPicPr>
            <p:cNvPr id="12" name="Immagine 50">
              <a:extLst>
                <a:ext uri="{FF2B5EF4-FFF2-40B4-BE49-F238E27FC236}">
                  <a16:creationId xmlns:a16="http://schemas.microsoft.com/office/drawing/2014/main" id="{F58159EE-472F-48E4-9FEB-9815BF0F3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DF342E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924722" y="1188758"/>
              <a:ext cx="842710" cy="84271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086478-9825-4A9C-838D-D5EAAFEA4FA1}"/>
              </a:ext>
            </a:extLst>
          </p:cNvPr>
          <p:cNvGrpSpPr>
            <a:grpSpLocks noChangeAspect="1"/>
          </p:cNvGrpSpPr>
          <p:nvPr/>
        </p:nvGrpSpPr>
        <p:grpSpPr>
          <a:xfrm>
            <a:off x="6146685" y="3900120"/>
            <a:ext cx="457200" cy="457200"/>
            <a:chOff x="3325002" y="1068028"/>
            <a:chExt cx="974700" cy="974700"/>
          </a:xfrm>
        </p:grpSpPr>
        <p:sp>
          <p:nvSpPr>
            <p:cNvPr id="14" name="Ovale 51">
              <a:extLst>
                <a:ext uri="{FF2B5EF4-FFF2-40B4-BE49-F238E27FC236}">
                  <a16:creationId xmlns:a16="http://schemas.microsoft.com/office/drawing/2014/main" id="{5B3D0104-BD31-438F-99F2-7C2B14FB45BB}"/>
                </a:ext>
              </a:extLst>
            </p:cNvPr>
            <p:cNvSpPr/>
            <p:nvPr/>
          </p:nvSpPr>
          <p:spPr bwMode="auto">
            <a:xfrm>
              <a:off x="3325002" y="1068028"/>
              <a:ext cx="974700" cy="9747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 b="1" i="1" kern="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ＭＳ Ｐゴシック" charset="0"/>
              </a:endParaRPr>
            </a:p>
          </p:txBody>
        </p:sp>
        <p:pic>
          <p:nvPicPr>
            <p:cNvPr id="15" name="Immagine 52">
              <a:extLst>
                <a:ext uri="{FF2B5EF4-FFF2-40B4-BE49-F238E27FC236}">
                  <a16:creationId xmlns:a16="http://schemas.microsoft.com/office/drawing/2014/main" id="{0DA07B9E-3461-4B20-B6BA-BA6DCB783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DF342E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3380243" y="1172253"/>
              <a:ext cx="864219" cy="86421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24115F-D372-4A5E-AE43-0C16EAAF89FE}"/>
              </a:ext>
            </a:extLst>
          </p:cNvPr>
          <p:cNvGrpSpPr>
            <a:grpSpLocks noChangeAspect="1"/>
          </p:cNvGrpSpPr>
          <p:nvPr/>
        </p:nvGrpSpPr>
        <p:grpSpPr>
          <a:xfrm>
            <a:off x="6146685" y="2394403"/>
            <a:ext cx="457200" cy="457200"/>
            <a:chOff x="4791277" y="1068028"/>
            <a:chExt cx="974700" cy="974700"/>
          </a:xfrm>
        </p:grpSpPr>
        <p:sp>
          <p:nvSpPr>
            <p:cNvPr id="17" name="Ovale 55">
              <a:extLst>
                <a:ext uri="{FF2B5EF4-FFF2-40B4-BE49-F238E27FC236}">
                  <a16:creationId xmlns:a16="http://schemas.microsoft.com/office/drawing/2014/main" id="{16172201-15AF-46E0-9F0D-DCAD58297EE0}"/>
                </a:ext>
              </a:extLst>
            </p:cNvPr>
            <p:cNvSpPr/>
            <p:nvPr/>
          </p:nvSpPr>
          <p:spPr bwMode="auto">
            <a:xfrm>
              <a:off x="4791277" y="1068028"/>
              <a:ext cx="974700" cy="9747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 b="1" i="1" kern="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ＭＳ Ｐゴシック" charset="0"/>
              </a:endParaRPr>
            </a:p>
          </p:txBody>
        </p:sp>
        <p:pic>
          <p:nvPicPr>
            <p:cNvPr id="18" name="Immagine 56">
              <a:extLst>
                <a:ext uri="{FF2B5EF4-FFF2-40B4-BE49-F238E27FC236}">
                  <a16:creationId xmlns:a16="http://schemas.microsoft.com/office/drawing/2014/main" id="{58A8F7C7-CAB5-4EDF-B739-DCD9267A2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rgbClr val="DF342E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4953727" y="1183050"/>
              <a:ext cx="649800" cy="649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BB9093-CA72-4A47-AEC4-E81B016CDD85}"/>
              </a:ext>
            </a:extLst>
          </p:cNvPr>
          <p:cNvGrpSpPr>
            <a:grpSpLocks noChangeAspect="1"/>
          </p:cNvGrpSpPr>
          <p:nvPr/>
        </p:nvGrpSpPr>
        <p:grpSpPr>
          <a:xfrm>
            <a:off x="941283" y="4629119"/>
            <a:ext cx="457200" cy="457200"/>
            <a:chOff x="6257552" y="1056767"/>
            <a:chExt cx="974700" cy="974700"/>
          </a:xfrm>
        </p:grpSpPr>
        <p:sp>
          <p:nvSpPr>
            <p:cNvPr id="20" name="Ovale 64">
              <a:extLst>
                <a:ext uri="{FF2B5EF4-FFF2-40B4-BE49-F238E27FC236}">
                  <a16:creationId xmlns:a16="http://schemas.microsoft.com/office/drawing/2014/main" id="{62BB015A-FAFF-4337-84EA-8636916B1A9A}"/>
                </a:ext>
              </a:extLst>
            </p:cNvPr>
            <p:cNvSpPr/>
            <p:nvPr/>
          </p:nvSpPr>
          <p:spPr bwMode="auto">
            <a:xfrm>
              <a:off x="6257552" y="1056767"/>
              <a:ext cx="974700" cy="9747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 b="1" i="1" kern="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ＭＳ Ｐゴシック" charset="0"/>
              </a:endParaRPr>
            </a:p>
          </p:txBody>
        </p:sp>
        <p:pic>
          <p:nvPicPr>
            <p:cNvPr id="21" name="Immagine 65">
              <a:extLst>
                <a:ext uri="{FF2B5EF4-FFF2-40B4-BE49-F238E27FC236}">
                  <a16:creationId xmlns:a16="http://schemas.microsoft.com/office/drawing/2014/main" id="{D0915A65-44C0-440A-9613-5219F8409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rgbClr val="DF342E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306287" y="1121747"/>
              <a:ext cx="844740" cy="8447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74E888-6996-4E7E-BFD1-DD1765DF5136}"/>
              </a:ext>
            </a:extLst>
          </p:cNvPr>
          <p:cNvGrpSpPr>
            <a:grpSpLocks noChangeAspect="1"/>
          </p:cNvGrpSpPr>
          <p:nvPr/>
        </p:nvGrpSpPr>
        <p:grpSpPr>
          <a:xfrm>
            <a:off x="6146685" y="1630707"/>
            <a:ext cx="457200" cy="457200"/>
            <a:chOff x="7723828" y="1022768"/>
            <a:chExt cx="974700" cy="974700"/>
          </a:xfrm>
        </p:grpSpPr>
        <p:sp>
          <p:nvSpPr>
            <p:cNvPr id="23" name="Ovale 66">
              <a:extLst>
                <a:ext uri="{FF2B5EF4-FFF2-40B4-BE49-F238E27FC236}">
                  <a16:creationId xmlns:a16="http://schemas.microsoft.com/office/drawing/2014/main" id="{4108D4E5-8D81-4D7E-B08D-47AB32865C92}"/>
                </a:ext>
              </a:extLst>
            </p:cNvPr>
            <p:cNvSpPr/>
            <p:nvPr/>
          </p:nvSpPr>
          <p:spPr bwMode="auto">
            <a:xfrm>
              <a:off x="7723828" y="1022768"/>
              <a:ext cx="974700" cy="9747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 b="1" i="1" kern="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ＭＳ Ｐゴシック" charset="0"/>
              </a:endParaRPr>
            </a:p>
          </p:txBody>
        </p:sp>
        <p:pic>
          <p:nvPicPr>
            <p:cNvPr id="24" name="Immagine 67">
              <a:extLst>
                <a:ext uri="{FF2B5EF4-FFF2-40B4-BE49-F238E27FC236}">
                  <a16:creationId xmlns:a16="http://schemas.microsoft.com/office/drawing/2014/main" id="{E3569429-02EA-4DC0-9FDD-EC3E5AF41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rgbClr val="DF342E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7821298" y="1120238"/>
              <a:ext cx="779760" cy="779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97CC1D-D5BB-411D-9631-06E88FD6ABF2}"/>
              </a:ext>
            </a:extLst>
          </p:cNvPr>
          <p:cNvGrpSpPr>
            <a:grpSpLocks noChangeAspect="1"/>
          </p:cNvGrpSpPr>
          <p:nvPr/>
        </p:nvGrpSpPr>
        <p:grpSpPr>
          <a:xfrm>
            <a:off x="6146685" y="3156153"/>
            <a:ext cx="458939" cy="457200"/>
            <a:chOff x="401157" y="968319"/>
            <a:chExt cx="978408" cy="974700"/>
          </a:xfrm>
        </p:grpSpPr>
        <p:sp>
          <p:nvSpPr>
            <p:cNvPr id="29" name="Ovale 68">
              <a:extLst>
                <a:ext uri="{FF2B5EF4-FFF2-40B4-BE49-F238E27FC236}">
                  <a16:creationId xmlns:a16="http://schemas.microsoft.com/office/drawing/2014/main" id="{89A9C30B-348D-4274-A69F-66C0B140BA1B}"/>
                </a:ext>
              </a:extLst>
            </p:cNvPr>
            <p:cNvSpPr/>
            <p:nvPr/>
          </p:nvSpPr>
          <p:spPr bwMode="auto">
            <a:xfrm>
              <a:off x="401157" y="968319"/>
              <a:ext cx="978408" cy="9747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 b="1" i="1" kern="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ＭＳ Ｐゴシック" charset="0"/>
              </a:endParaRPr>
            </a:p>
          </p:txBody>
        </p:sp>
        <p:pic>
          <p:nvPicPr>
            <p:cNvPr id="30" name="Immagine 69">
              <a:extLst>
                <a:ext uri="{FF2B5EF4-FFF2-40B4-BE49-F238E27FC236}">
                  <a16:creationId xmlns:a16="http://schemas.microsoft.com/office/drawing/2014/main" id="{D040AE7E-681D-430A-9992-B0E414B7C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rgbClr val="DF342E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408781" y="992811"/>
              <a:ext cx="894200" cy="9022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1FC96B-F42D-4DDB-9C77-2ABFB8E49B73}"/>
              </a:ext>
            </a:extLst>
          </p:cNvPr>
          <p:cNvGrpSpPr>
            <a:grpSpLocks noChangeAspect="1"/>
          </p:cNvGrpSpPr>
          <p:nvPr/>
        </p:nvGrpSpPr>
        <p:grpSpPr>
          <a:xfrm>
            <a:off x="941283" y="5373825"/>
            <a:ext cx="457200" cy="457200"/>
            <a:chOff x="3325002" y="968319"/>
            <a:chExt cx="974700" cy="974700"/>
          </a:xfrm>
        </p:grpSpPr>
        <p:sp>
          <p:nvSpPr>
            <p:cNvPr id="32" name="Ovale 74">
              <a:extLst>
                <a:ext uri="{FF2B5EF4-FFF2-40B4-BE49-F238E27FC236}">
                  <a16:creationId xmlns:a16="http://schemas.microsoft.com/office/drawing/2014/main" id="{477A1E02-4391-4521-A29B-C13E7DE33985}"/>
                </a:ext>
              </a:extLst>
            </p:cNvPr>
            <p:cNvSpPr/>
            <p:nvPr/>
          </p:nvSpPr>
          <p:spPr bwMode="auto">
            <a:xfrm>
              <a:off x="3325002" y="968319"/>
              <a:ext cx="974700" cy="9747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 b="1" i="1" kern="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ＭＳ Ｐゴシック" charset="0"/>
              </a:endParaRPr>
            </a:p>
          </p:txBody>
        </p:sp>
        <p:pic>
          <p:nvPicPr>
            <p:cNvPr id="33" name="Immagine 75">
              <a:extLst>
                <a:ext uri="{FF2B5EF4-FFF2-40B4-BE49-F238E27FC236}">
                  <a16:creationId xmlns:a16="http://schemas.microsoft.com/office/drawing/2014/main" id="{6E141EE6-842B-4BE2-95C1-3FB1F362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rgbClr val="DF342E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3422472" y="1021114"/>
              <a:ext cx="779762" cy="77976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D5F3981-8DC8-429E-A24C-35A9536BAEAD}"/>
              </a:ext>
            </a:extLst>
          </p:cNvPr>
          <p:cNvGrpSpPr>
            <a:grpSpLocks noChangeAspect="1"/>
          </p:cNvGrpSpPr>
          <p:nvPr/>
        </p:nvGrpSpPr>
        <p:grpSpPr>
          <a:xfrm>
            <a:off x="941283" y="2394403"/>
            <a:ext cx="457200" cy="457200"/>
            <a:chOff x="4791277" y="968319"/>
            <a:chExt cx="974700" cy="974700"/>
          </a:xfrm>
        </p:grpSpPr>
        <p:sp>
          <p:nvSpPr>
            <p:cNvPr id="35" name="Ovale 62">
              <a:extLst>
                <a:ext uri="{FF2B5EF4-FFF2-40B4-BE49-F238E27FC236}">
                  <a16:creationId xmlns:a16="http://schemas.microsoft.com/office/drawing/2014/main" id="{ECF5C24B-B4B3-4B3F-A138-A74A6844E844}"/>
                </a:ext>
              </a:extLst>
            </p:cNvPr>
            <p:cNvSpPr/>
            <p:nvPr/>
          </p:nvSpPr>
          <p:spPr bwMode="auto">
            <a:xfrm>
              <a:off x="4791277" y="968319"/>
              <a:ext cx="974700" cy="9747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 b="1" i="1" kern="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ＭＳ Ｐゴシック" charset="0"/>
              </a:endParaRPr>
            </a:p>
          </p:txBody>
        </p:sp>
        <p:pic>
          <p:nvPicPr>
            <p:cNvPr id="36" name="Immagine 63">
              <a:extLst>
                <a:ext uri="{FF2B5EF4-FFF2-40B4-BE49-F238E27FC236}">
                  <a16:creationId xmlns:a16="http://schemas.microsoft.com/office/drawing/2014/main" id="{95204A98-87BC-4935-A02B-0DFF4C864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rgbClr val="DF342E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4928699" y="1105742"/>
              <a:ext cx="699855" cy="69985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4B870F8-29BD-412B-A496-26E709D6FFB4}"/>
              </a:ext>
            </a:extLst>
          </p:cNvPr>
          <p:cNvGrpSpPr>
            <a:grpSpLocks noChangeAspect="1"/>
          </p:cNvGrpSpPr>
          <p:nvPr/>
        </p:nvGrpSpPr>
        <p:grpSpPr>
          <a:xfrm>
            <a:off x="6146685" y="4629119"/>
            <a:ext cx="457200" cy="457200"/>
            <a:chOff x="6106446" y="968319"/>
            <a:chExt cx="974700" cy="974700"/>
          </a:xfrm>
        </p:grpSpPr>
        <p:sp>
          <p:nvSpPr>
            <p:cNvPr id="38" name="Ovale 85">
              <a:extLst>
                <a:ext uri="{FF2B5EF4-FFF2-40B4-BE49-F238E27FC236}">
                  <a16:creationId xmlns:a16="http://schemas.microsoft.com/office/drawing/2014/main" id="{22FA2FD5-050F-482F-B8C5-D4CCB6352456}"/>
                </a:ext>
              </a:extLst>
            </p:cNvPr>
            <p:cNvSpPr/>
            <p:nvPr/>
          </p:nvSpPr>
          <p:spPr bwMode="auto">
            <a:xfrm>
              <a:off x="6106446" y="968319"/>
              <a:ext cx="974700" cy="9747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 b="1" i="1" ker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ＭＳ Ｐゴシック" charset="0"/>
              </a:endParaRPr>
            </a:p>
          </p:txBody>
        </p:sp>
        <p:pic>
          <p:nvPicPr>
            <p:cNvPr id="39" name="Immagine 86">
              <a:extLst>
                <a:ext uri="{FF2B5EF4-FFF2-40B4-BE49-F238E27FC236}">
                  <a16:creationId xmlns:a16="http://schemas.microsoft.com/office/drawing/2014/main" id="{B3FB766B-DBA4-4B0B-89BB-FFA183C77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rgbClr val="DF342E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280363" y="1142236"/>
              <a:ext cx="626863" cy="62686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BD9BC64-B687-4FEF-B949-349F93E73C93}"/>
              </a:ext>
            </a:extLst>
          </p:cNvPr>
          <p:cNvGrpSpPr>
            <a:grpSpLocks noChangeAspect="1"/>
          </p:cNvGrpSpPr>
          <p:nvPr/>
        </p:nvGrpSpPr>
        <p:grpSpPr>
          <a:xfrm>
            <a:off x="941283" y="3900120"/>
            <a:ext cx="457200" cy="457200"/>
            <a:chOff x="7572722" y="968319"/>
            <a:chExt cx="974700" cy="974700"/>
          </a:xfrm>
        </p:grpSpPr>
        <p:sp>
          <p:nvSpPr>
            <p:cNvPr id="41" name="Ovale 80">
              <a:extLst>
                <a:ext uri="{FF2B5EF4-FFF2-40B4-BE49-F238E27FC236}">
                  <a16:creationId xmlns:a16="http://schemas.microsoft.com/office/drawing/2014/main" id="{592D57D9-D494-41E9-A25C-9C4A37191FA8}"/>
                </a:ext>
              </a:extLst>
            </p:cNvPr>
            <p:cNvSpPr/>
            <p:nvPr/>
          </p:nvSpPr>
          <p:spPr bwMode="auto">
            <a:xfrm>
              <a:off x="7572722" y="968319"/>
              <a:ext cx="974700" cy="9747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 b="1" i="1" ker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ＭＳ Ｐゴシック" charset="0"/>
              </a:endParaRPr>
            </a:p>
          </p:txBody>
        </p:sp>
        <p:pic>
          <p:nvPicPr>
            <p:cNvPr id="42" name="Immagine 81">
              <a:extLst>
                <a:ext uri="{FF2B5EF4-FFF2-40B4-BE49-F238E27FC236}">
                  <a16:creationId xmlns:a16="http://schemas.microsoft.com/office/drawing/2014/main" id="{4BB9DABD-EB6D-4497-94B2-5495401A8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rgbClr val="DF342E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7735172" y="1130769"/>
              <a:ext cx="649800" cy="649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CFC8BFB2-85EE-4693-8943-89B433208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8966" y="6404477"/>
            <a:ext cx="8108830" cy="365125"/>
          </a:xfrm>
        </p:spPr>
        <p:txBody>
          <a:bodyPr anchor="ctr"/>
          <a:lstStyle/>
          <a:p>
            <a:r>
              <a:rPr lang="en-US" sz="1100" dirty="0"/>
              <a:t>Kedhi E, et al. </a:t>
            </a:r>
            <a:r>
              <a:rPr lang="en-US" sz="1100" i="1" dirty="0"/>
              <a:t>Am Heart J</a:t>
            </a:r>
            <a:r>
              <a:rPr lang="en-US" sz="1100" dirty="0"/>
              <a:t>. 2019;214:134-141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80F4F5-585E-41CC-9083-1C6DD66FDD3E}"/>
              </a:ext>
            </a:extLst>
          </p:cNvPr>
          <p:cNvGrpSpPr/>
          <p:nvPr/>
        </p:nvGrpSpPr>
        <p:grpSpPr>
          <a:xfrm>
            <a:off x="6172597" y="5358118"/>
            <a:ext cx="411480" cy="411480"/>
            <a:chOff x="6141147" y="5358118"/>
            <a:chExt cx="411480" cy="411480"/>
          </a:xfrm>
        </p:grpSpPr>
        <p:sp>
          <p:nvSpPr>
            <p:cNvPr id="48" name="Ovale 85">
              <a:extLst>
                <a:ext uri="{FF2B5EF4-FFF2-40B4-BE49-F238E27FC236}">
                  <a16:creationId xmlns:a16="http://schemas.microsoft.com/office/drawing/2014/main" id="{0BBE531A-90BD-4A7C-80EC-A34EE9EC95B9}"/>
                </a:ext>
              </a:extLst>
            </p:cNvPr>
            <p:cNvSpPr/>
            <p:nvPr/>
          </p:nvSpPr>
          <p:spPr bwMode="auto">
            <a:xfrm>
              <a:off x="6141147" y="5358118"/>
              <a:ext cx="411480" cy="41148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 b="1" i="1" ker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ＭＳ Ｐゴシック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E8A63F-9C48-4C19-995C-F9790F37D3CE}"/>
                </a:ext>
              </a:extLst>
            </p:cNvPr>
            <p:cNvCxnSpPr>
              <a:cxnSpLocks/>
              <a:stCxn id="48" idx="3"/>
              <a:endCxn id="48" idx="7"/>
            </p:cNvCxnSpPr>
            <p:nvPr/>
          </p:nvCxnSpPr>
          <p:spPr bwMode="auto">
            <a:xfrm flipV="1">
              <a:off x="6201407" y="5418378"/>
              <a:ext cx="290960" cy="290960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rgbClr val="E12B4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</p:spTree>
    <p:extLst>
      <p:ext uri="{BB962C8B-B14F-4D97-AF65-F5344CB8AC3E}">
        <p14:creationId xmlns:p14="http://schemas.microsoft.com/office/powerpoint/2010/main" val="399498186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286" y="274320"/>
            <a:ext cx="10358967" cy="755651"/>
          </a:xfrm>
        </p:spPr>
        <p:txBody>
          <a:bodyPr anchor="ctr"/>
          <a:lstStyle/>
          <a:p>
            <a:r>
              <a:rPr lang="en-US" dirty="0"/>
              <a:t>Antithrombotic Therapy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2375" y="1388111"/>
            <a:ext cx="9466225" cy="4114800"/>
          </a:xfrm>
        </p:spPr>
        <p:txBody>
          <a:bodyPr/>
          <a:lstStyle/>
          <a:p>
            <a:r>
              <a:rPr lang="en-US" sz="2800" dirty="0"/>
              <a:t>After PCI, 1-month DAPT was prescribed, including:</a:t>
            </a:r>
          </a:p>
          <a:p>
            <a:pPr lvl="1"/>
            <a:r>
              <a:rPr lang="en-US" sz="2600" b="0" dirty="0"/>
              <a:t>Daily dose of aspirin (75-100 mg) </a:t>
            </a:r>
            <a:r>
              <a:rPr lang="en-US" sz="2600" b="0" i="1" u="sng" dirty="0"/>
              <a:t>AND</a:t>
            </a:r>
            <a:r>
              <a:rPr lang="en-US" sz="2600" b="0" dirty="0"/>
              <a:t> </a:t>
            </a:r>
          </a:p>
          <a:p>
            <a:pPr lvl="1"/>
            <a:r>
              <a:rPr lang="en-US" sz="2600" b="0" dirty="0"/>
              <a:t>P2Y</a:t>
            </a:r>
            <a:r>
              <a:rPr lang="en-US" sz="2600" b="0" baseline="-25000" dirty="0"/>
              <a:t>12</a:t>
            </a:r>
            <a:r>
              <a:rPr lang="en-US" sz="2600" b="0" dirty="0"/>
              <a:t> inhibitor (clopidogrel preferred, others allowed)</a:t>
            </a:r>
          </a:p>
          <a:p>
            <a:pPr lvl="2"/>
            <a:r>
              <a:rPr lang="en-US" sz="2200" b="0" dirty="0"/>
              <a:t>Patients receiving OAC could receive single or dual antiplatelet therapy during this 1</a:t>
            </a:r>
            <a:r>
              <a:rPr lang="en-US" sz="2200" b="0" baseline="30000" dirty="0"/>
              <a:t>st</a:t>
            </a:r>
            <a:r>
              <a:rPr lang="en-US" sz="2200" b="0" dirty="0"/>
              <a:t> month after PCI</a:t>
            </a:r>
          </a:p>
          <a:p>
            <a:r>
              <a:rPr lang="en-US" sz="2800" dirty="0"/>
              <a:t>After 1-month DAPT, single antiplatelet therapy was prescribed (at physician discretion):</a:t>
            </a:r>
          </a:p>
          <a:p>
            <a:pPr lvl="1"/>
            <a:r>
              <a:rPr lang="en-US" sz="2600" b="0" dirty="0"/>
              <a:t>Either aspirin </a:t>
            </a:r>
            <a:r>
              <a:rPr lang="en-US" sz="2600" b="0" i="1" u="sng" dirty="0"/>
              <a:t>OR</a:t>
            </a:r>
          </a:p>
          <a:p>
            <a:pPr lvl="1"/>
            <a:r>
              <a:rPr lang="en-US" sz="2600" b="0" dirty="0"/>
              <a:t>P2Y</a:t>
            </a:r>
            <a:r>
              <a:rPr lang="en-US" sz="2600" b="0" baseline="-25000" dirty="0"/>
              <a:t>12</a:t>
            </a:r>
            <a:r>
              <a:rPr lang="en-US" sz="2600" b="0" dirty="0"/>
              <a:t> inhibitor</a:t>
            </a:r>
            <a:endParaRPr lang="de-CH" sz="2600" b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8CA34-AE91-4CE1-8F7E-F263CEA77009}"/>
              </a:ext>
            </a:extLst>
          </p:cNvPr>
          <p:cNvSpPr/>
          <p:nvPr/>
        </p:nvSpPr>
        <p:spPr bwMode="auto">
          <a:xfrm>
            <a:off x="1189879" y="1638438"/>
            <a:ext cx="274320" cy="2377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" rtlCol="0" anchor="ctr"/>
          <a:lstStyle/>
          <a:p>
            <a:pPr algn="ctr"/>
            <a:r>
              <a:rPr lang="en-US" sz="14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P2Y</a:t>
            </a:r>
            <a:r>
              <a:rPr lang="en-US" sz="1400" b="1" kern="0" baseline="-25000" dirty="0">
                <a:solidFill>
                  <a:schemeClr val="bg1"/>
                </a:solidFill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E6FCD-8689-448C-9002-C07E8F3B4C72}"/>
              </a:ext>
            </a:extLst>
          </p:cNvPr>
          <p:cNvSpPr txBox="1"/>
          <p:nvPr/>
        </p:nvSpPr>
        <p:spPr>
          <a:xfrm>
            <a:off x="1508227" y="1463324"/>
            <a:ext cx="67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</a:rPr>
              <a:t>PCI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E98D74-4F60-4DE7-859D-01AAEA60A499}"/>
              </a:ext>
            </a:extLst>
          </p:cNvPr>
          <p:cNvSpPr txBox="1"/>
          <p:nvPr/>
        </p:nvSpPr>
        <p:spPr>
          <a:xfrm>
            <a:off x="1508227" y="3831423"/>
            <a:ext cx="67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</a:rPr>
              <a:t>1M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0DE80E-F3A6-47D8-AF70-D8C3817C1317}"/>
              </a:ext>
            </a:extLst>
          </p:cNvPr>
          <p:cNvCxnSpPr>
            <a:endCxn id="37" idx="1"/>
          </p:cNvCxnSpPr>
          <p:nvPr/>
        </p:nvCxnSpPr>
        <p:spPr bwMode="auto">
          <a:xfrm>
            <a:off x="842040" y="1638438"/>
            <a:ext cx="0" cy="37661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47E7D7C-98E8-4AC3-941E-F59DB605CB33}"/>
              </a:ext>
            </a:extLst>
          </p:cNvPr>
          <p:cNvSpPr/>
          <p:nvPr/>
        </p:nvSpPr>
        <p:spPr bwMode="auto">
          <a:xfrm>
            <a:off x="891440" y="1635958"/>
            <a:ext cx="274320" cy="2377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" rtlCol="0" anchor="ctr"/>
          <a:lstStyle/>
          <a:p>
            <a:pPr algn="ctr"/>
            <a:r>
              <a:rPr lang="en-US" sz="14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ASA</a:t>
            </a:r>
            <a:endParaRPr lang="en-US" sz="1400" b="1" kern="0" baseline="-2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A91E8F-F8B3-4697-90EC-C96D9EE9723B}"/>
              </a:ext>
            </a:extLst>
          </p:cNvPr>
          <p:cNvCxnSpPr/>
          <p:nvPr/>
        </p:nvCxnSpPr>
        <p:spPr bwMode="auto">
          <a:xfrm>
            <a:off x="830749" y="1638438"/>
            <a:ext cx="685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Arrow: Down 36">
            <a:extLst>
              <a:ext uri="{FF2B5EF4-FFF2-40B4-BE49-F238E27FC236}">
                <a16:creationId xmlns:a16="http://schemas.microsoft.com/office/drawing/2014/main" id="{2C941871-AD6D-48DF-B3A5-6B578EB0CBC5}"/>
              </a:ext>
            </a:extLst>
          </p:cNvPr>
          <p:cNvSpPr/>
          <p:nvPr/>
        </p:nvSpPr>
        <p:spPr bwMode="auto">
          <a:xfrm>
            <a:off x="910784" y="4014142"/>
            <a:ext cx="548640" cy="1664763"/>
          </a:xfrm>
          <a:prstGeom prst="down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80"/>
            <a:r>
              <a:rPr lang="en-US" sz="14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ASA / P2Y</a:t>
            </a:r>
            <a:r>
              <a:rPr lang="en-US" sz="1400" b="1" kern="0" baseline="-25000" dirty="0">
                <a:solidFill>
                  <a:schemeClr val="bg1"/>
                </a:solidFill>
                <a:latin typeface="Arial Narrow" panose="020B0606020202030204" pitchFamily="34" charset="0"/>
              </a:rPr>
              <a:t>12</a:t>
            </a:r>
            <a:endParaRPr lang="en-US" sz="14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41DB9C-6D47-45E9-97D5-74D7492BF62A}"/>
              </a:ext>
            </a:extLst>
          </p:cNvPr>
          <p:cNvCxnSpPr/>
          <p:nvPr/>
        </p:nvCxnSpPr>
        <p:spPr bwMode="auto">
          <a:xfrm>
            <a:off x="842038" y="4015878"/>
            <a:ext cx="685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013963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60DA-73F6-464F-B8B4-93E5BFC2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175"/>
            <a:ext cx="12192000" cy="755651"/>
          </a:xfrm>
        </p:spPr>
        <p:txBody>
          <a:bodyPr/>
          <a:lstStyle/>
          <a:p>
            <a:r>
              <a:rPr lang="en-US" dirty="0"/>
              <a:t>Sample Size Estimation (Powered for Non-inferiority)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BC65F4B-4D62-47EB-8138-062B4D1C3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305976"/>
              </p:ext>
            </p:extLst>
          </p:nvPr>
        </p:nvGraphicFramePr>
        <p:xfrm>
          <a:off x="1098891" y="1454163"/>
          <a:ext cx="9994218" cy="3688080"/>
        </p:xfrm>
        <a:graphic>
          <a:graphicData uri="http://schemas.openxmlformats.org/drawingml/2006/table">
            <a:tbl>
              <a:tblPr firstRow="1" bandRow="1">
                <a:effectLst/>
                <a:tableStyleId>{D27102A9-8310-4765-A935-A1911B00CA55}</a:tableStyleId>
              </a:tblPr>
              <a:tblGrid>
                <a:gridCol w="3331406">
                  <a:extLst>
                    <a:ext uri="{9D8B030D-6E8A-4147-A177-3AD203B41FA5}">
                      <a16:colId xmlns:a16="http://schemas.microsoft.com/office/drawing/2014/main" val="477824643"/>
                    </a:ext>
                  </a:extLst>
                </a:gridCol>
                <a:gridCol w="3331406">
                  <a:extLst>
                    <a:ext uri="{9D8B030D-6E8A-4147-A177-3AD203B41FA5}">
                      <a16:colId xmlns:a16="http://schemas.microsoft.com/office/drawing/2014/main" val="1769904478"/>
                    </a:ext>
                  </a:extLst>
                </a:gridCol>
                <a:gridCol w="3331406">
                  <a:extLst>
                    <a:ext uri="{9D8B030D-6E8A-4147-A177-3AD203B41FA5}">
                      <a16:colId xmlns:a16="http://schemas.microsoft.com/office/drawing/2014/main" val="4162826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/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Primary Safety    Endpoint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241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Secondary Efficacy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Endpoint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241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1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Cardiac death,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MI or ST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TLF (cardiac death,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TV-MI or cd-TLR)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125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Expected event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9.4%</a:t>
                      </a:r>
                      <a:r>
                        <a:rPr lang="en-US" sz="2000" b="0" baseline="30000" dirty="0">
                          <a:solidFill>
                            <a:schemeClr val="bg2"/>
                          </a:solidFill>
                          <a:latin typeface="+mn-lt"/>
                        </a:rPr>
                        <a:t>1</a:t>
                      </a:r>
                      <a:endParaRPr lang="en-US" sz="2000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for both </a:t>
                      </a:r>
                      <a:r>
                        <a:rPr lang="en-US" sz="2000" b="0" dirty="0">
                          <a:solidFill>
                            <a:schemeClr val="bg2"/>
                          </a:solidFill>
                          <a:latin typeface="+mn-lt"/>
                        </a:rPr>
                        <a:t>arms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11%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for both arms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429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Non-inferiority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4.1%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4.4%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6842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One-sided type I error (</a:t>
                      </a:r>
                      <a:r>
                        <a:rPr lang="el-GR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α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0.05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0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Power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&gt;90%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912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Lost to follow-up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66261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52BC36B-12F4-4872-8E04-9B37B817D956}"/>
              </a:ext>
            </a:extLst>
          </p:cNvPr>
          <p:cNvSpPr/>
          <p:nvPr/>
        </p:nvSpPr>
        <p:spPr>
          <a:xfrm>
            <a:off x="2791428" y="5205680"/>
            <a:ext cx="6609145" cy="674465"/>
          </a:xfrm>
          <a:prstGeom prst="rect">
            <a:avLst/>
          </a:prstGeom>
          <a:solidFill>
            <a:srgbClr val="EEECE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 sample size: 2000 patients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EA4729E-2D3F-468A-82B7-A91D96C90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8966" y="6396125"/>
            <a:ext cx="8108830" cy="365125"/>
          </a:xfrm>
        </p:spPr>
        <p:txBody>
          <a:bodyPr anchor="ctr"/>
          <a:lstStyle/>
          <a:p>
            <a:r>
              <a:rPr lang="en-US" sz="1100" baseline="30000" dirty="0"/>
              <a:t>1</a:t>
            </a:r>
            <a:r>
              <a:rPr lang="en-US" sz="1100" dirty="0"/>
              <a:t> Urban P, et al. </a:t>
            </a:r>
            <a:r>
              <a:rPr lang="en-US" sz="1100" i="1" dirty="0"/>
              <a:t>N </a:t>
            </a:r>
            <a:r>
              <a:rPr lang="en-US" sz="1100" i="1" dirty="0" err="1"/>
              <a:t>Engl</a:t>
            </a:r>
            <a:r>
              <a:rPr lang="en-US" sz="1100" i="1" dirty="0"/>
              <a:t> J Med</a:t>
            </a:r>
            <a:r>
              <a:rPr lang="en-US" sz="1100" dirty="0"/>
              <a:t>. 2015;373:2038-47</a:t>
            </a:r>
          </a:p>
        </p:txBody>
      </p:sp>
    </p:spTree>
    <p:extLst>
      <p:ext uri="{BB962C8B-B14F-4D97-AF65-F5344CB8AC3E}">
        <p14:creationId xmlns:p14="http://schemas.microsoft.com/office/powerpoint/2010/main" val="190451946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DT light template-2016">
    <a:dk1>
      <a:sysClr val="windowText" lastClr="000000"/>
    </a:dk1>
    <a:lt1>
      <a:sysClr val="window" lastClr="FFFFFF"/>
    </a:lt1>
    <a:dk2>
      <a:srgbClr val="0067A6"/>
    </a:dk2>
    <a:lt2>
      <a:srgbClr val="EEECE1"/>
    </a:lt2>
    <a:accent1>
      <a:srgbClr val="001E46"/>
    </a:accent1>
    <a:accent2>
      <a:srgbClr val="0067A6"/>
    </a:accent2>
    <a:accent3>
      <a:srgbClr val="B3E2FF"/>
    </a:accent3>
    <a:accent4>
      <a:srgbClr val="A6A6A6"/>
    </a:accent4>
    <a:accent5>
      <a:srgbClr val="7ABC32"/>
    </a:accent5>
    <a:accent6>
      <a:srgbClr val="F79646"/>
    </a:accent6>
    <a:hlink>
      <a:srgbClr val="0067A6"/>
    </a:hlink>
    <a:folHlink>
      <a:srgbClr val="A6A6A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2537</Words>
  <Application>Microsoft Office PowerPoint</Application>
  <PresentationFormat>Breitbild</PresentationFormat>
  <Paragraphs>839</Paragraphs>
  <Slides>30</Slides>
  <Notes>26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2" baseType="lpstr">
      <vt:lpstr>ＭＳ Ｐゴシック</vt:lpstr>
      <vt:lpstr>ＭＳ Ｐゴシック</vt:lpstr>
      <vt:lpstr>SimSun</vt:lpstr>
      <vt:lpstr>Arial</vt:lpstr>
      <vt:lpstr>Arial Narrow</vt:lpstr>
      <vt:lpstr>Calibri</vt:lpstr>
      <vt:lpstr>Symbol</vt:lpstr>
      <vt:lpstr>Times New Roman</vt:lpstr>
      <vt:lpstr>Wingdings</vt:lpstr>
      <vt:lpstr>Wingdings 2</vt:lpstr>
      <vt:lpstr>ヒラギノ角ゴ Pro W3</vt:lpstr>
      <vt:lpstr>CRF_2006_background</vt:lpstr>
      <vt:lpstr>Onyx ONE – A Randomized Trial of a  Durable-Polymer Drug-Eluting Stent vs. a  Polymer-Free Drug-Coated Stent in Patients at High Risk of Bleeding Treated With 1-Month DAPT</vt:lpstr>
      <vt:lpstr>Disclosure Statement of Financial Interest</vt:lpstr>
      <vt:lpstr>Background</vt:lpstr>
      <vt:lpstr>Objective</vt:lpstr>
      <vt:lpstr>Study Devices</vt:lpstr>
      <vt:lpstr>Onyx ONE Global Study Design</vt:lpstr>
      <vt:lpstr>HBR Inclusion Criteria (One or More)</vt:lpstr>
      <vt:lpstr>Antithrombotic Therapy</vt:lpstr>
      <vt:lpstr>Sample Size Estimation (Powered for Non-inferiority)</vt:lpstr>
      <vt:lpstr>Trial Organization</vt:lpstr>
      <vt:lpstr>84 Participating Centers</vt:lpstr>
      <vt:lpstr>Top Enrolling Sites</vt:lpstr>
      <vt:lpstr>Patient Flowchart</vt:lpstr>
      <vt:lpstr>Baseline Characteristics</vt:lpstr>
      <vt:lpstr>HBR Inclusion Criteria (Mean 1.6 Criteria / Pt)</vt:lpstr>
      <vt:lpstr>Lesion Characteristics</vt:lpstr>
      <vt:lpstr>Procedural Characteristics</vt:lpstr>
      <vt:lpstr>Antithrombotic Therapy Transition After PCI</vt:lpstr>
      <vt:lpstr>Primary Safety Endpoint: Cardiac Death, MI, ST</vt:lpstr>
      <vt:lpstr>Primary Safety Endpoint: Cardiac Death, MI, or ST</vt:lpstr>
      <vt:lpstr>Primary Safety Endpoint and Components</vt:lpstr>
      <vt:lpstr>PowerPoint-Präsentation</vt:lpstr>
      <vt:lpstr>One-Month Landmark Analyses (Time of DAPT Discontinuation)</vt:lpstr>
      <vt:lpstr>Powered Secondary Effectiveness Endpoint: TLF</vt:lpstr>
      <vt:lpstr>Powered Secondary Effectiveness Endpoint:  TLF at 1 Year</vt:lpstr>
      <vt:lpstr>One-Month Landmark Analyses (Time of DAPT Discontinuation)</vt:lpstr>
      <vt:lpstr>BARC Bleeding Rates at 1 Year</vt:lpstr>
      <vt:lpstr>Limitations</vt:lpstr>
      <vt:lpstr>Summary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Rutkowsky</dc:creator>
  <cp:keywords>Medtronic Controlled</cp:keywords>
  <cp:lastModifiedBy>Windecker, Stephan</cp:lastModifiedBy>
  <cp:revision>537</cp:revision>
  <dcterms:created xsi:type="dcterms:W3CDTF">2016-10-19T14:57:01Z</dcterms:created>
  <dcterms:modified xsi:type="dcterms:W3CDTF">2019-09-29T12:36:34Z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f9e63b78-d5ce-4de0-a346-3dce79a5015b</vt:lpwstr>
  </property>
  <property fmtid="{D5CDD505-2E9C-101B-9397-08002B2CF9AE}" pid="3" name="Classification">
    <vt:lpwstr>MedtronicControlled</vt:lpwstr>
  </property>
</Properties>
</file>