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416" r:id="rId2"/>
    <p:sldId id="425" r:id="rId3"/>
    <p:sldId id="439" r:id="rId4"/>
    <p:sldId id="427" r:id="rId5"/>
    <p:sldId id="437" r:id="rId6"/>
    <p:sldId id="438" r:id="rId7"/>
    <p:sldId id="440" r:id="rId8"/>
    <p:sldId id="441" r:id="rId9"/>
    <p:sldId id="443" r:id="rId10"/>
    <p:sldId id="434" r:id="rId11"/>
    <p:sldId id="452" r:id="rId12"/>
    <p:sldId id="454" r:id="rId13"/>
    <p:sldId id="448" r:id="rId14"/>
    <p:sldId id="449" r:id="rId15"/>
    <p:sldId id="450" r:id="rId16"/>
    <p:sldId id="451" r:id="rId17"/>
    <p:sldId id="429" r:id="rId18"/>
    <p:sldId id="433" r:id="rId19"/>
    <p:sldId id="453" r:id="rId20"/>
    <p:sldId id="455" r:id="rId21"/>
    <p:sldId id="430" r:id="rId22"/>
  </p:sldIdLst>
  <p:sldSz cx="9144000" cy="5143500" type="screen16x9"/>
  <p:notesSz cx="7086600" cy="9372600"/>
  <p:custDataLst>
    <p:tags r:id="rId2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5pPr>
    <a:lvl6pPr marL="2286000" algn="l" defTabSz="914400" rtl="0" eaLnBrk="1" latinLnBrk="0" hangingPunct="1"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6pPr>
    <a:lvl7pPr marL="2743200" algn="l" defTabSz="914400" rtl="0" eaLnBrk="1" latinLnBrk="0" hangingPunct="1"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7pPr>
    <a:lvl8pPr marL="3200400" algn="l" defTabSz="914400" rtl="0" eaLnBrk="1" latinLnBrk="0" hangingPunct="1"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8pPr>
    <a:lvl9pPr marL="3657600" algn="l" defTabSz="914400" rtl="0" eaLnBrk="1" latinLnBrk="0" hangingPunct="1"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orient="horz" pos="2960" userDrawn="1">
          <p15:clr>
            <a:srgbClr val="A4A3A4"/>
          </p15:clr>
        </p15:guide>
        <p15:guide id="3" pos="336" userDrawn="1">
          <p15:clr>
            <a:srgbClr val="A4A3A4"/>
          </p15:clr>
        </p15:guide>
        <p15:guide id="4" pos="56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FB79"/>
    <a:srgbClr val="203864"/>
    <a:srgbClr val="002060"/>
    <a:srgbClr val="969696"/>
    <a:srgbClr val="053763"/>
    <a:srgbClr val="FFFFFF"/>
    <a:srgbClr val="1C1C1C"/>
    <a:srgbClr val="009999"/>
    <a:srgbClr val="315575"/>
    <a:srgbClr val="0A2D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24" autoAdjust="0"/>
    <p:restoredTop sz="94246" autoAdjust="0"/>
  </p:normalViewPr>
  <p:slideViewPr>
    <p:cSldViewPr snapToGrid="0">
      <p:cViewPr varScale="1">
        <p:scale>
          <a:sx n="81" d="100"/>
          <a:sy n="81" d="100"/>
        </p:scale>
        <p:origin x="1056" y="60"/>
      </p:cViewPr>
      <p:guideLst>
        <p:guide orient="horz" pos="1620"/>
        <p:guide orient="horz" pos="2960"/>
        <p:guide pos="336"/>
        <p:guide pos="56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29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FAB-436F-9BA6-F7CF72A6FE27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FAB-436F-9BA6-F7CF72A6FE27}"/>
              </c:ext>
            </c:extLst>
          </c:dPt>
          <c:dPt>
            <c:idx val="2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FAB-436F-9BA6-F7CF72A6FE27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EFAB-436F-9BA6-F7CF72A6FE2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Mitra Clip</c:v>
                </c:pt>
                <c:pt idx="1">
                  <c:v>Others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229</c:v>
                </c:pt>
                <c:pt idx="1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FAB-436F-9BA6-F7CF72A6FE27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683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l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6375" y="0"/>
            <a:ext cx="3070225" cy="4683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r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04288"/>
            <a:ext cx="3070225" cy="4683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l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r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fld id="{120BD924-28BB-4ACF-9591-266011CB86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306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683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l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6375" y="0"/>
            <a:ext cx="3070225" cy="4683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r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9100" y="703263"/>
            <a:ext cx="6248400" cy="3516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452938"/>
            <a:ext cx="5197475" cy="4216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04288"/>
            <a:ext cx="3070225" cy="4683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l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r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fld id="{FAE678BB-763C-40DF-B781-F9D40CCA79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8405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742A8D0-09EC-42FB-90C5-B1D1E1AB5C3A}" type="slidenum">
              <a:rPr lang="en-US" smtClean="0">
                <a:ea typeface="ヒラギノ角ゴ Pro W3"/>
                <a:cs typeface="ヒラギノ角ゴ Pro W3"/>
              </a:rPr>
              <a:pPr/>
              <a:t>0</a:t>
            </a:fld>
            <a:endParaRPr lang="en-US" smtClean="0">
              <a:ea typeface="ヒラギノ角ゴ Pro W3"/>
              <a:cs typeface="ヒラギノ角ゴ Pro W3"/>
            </a:endParaRPr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72239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EF5A78E-7A75-41F7-A7EA-2038E6AD6DC3}" type="slidenum">
              <a:rPr lang="en-US" smtClean="0">
                <a:ea typeface="ヒラギノ角ゴ Pro W3"/>
                <a:cs typeface="ヒラギノ角ゴ Pro W3"/>
              </a:rPr>
              <a:pPr/>
              <a:t>1</a:t>
            </a:fld>
            <a:endParaRPr lang="en-US" smtClean="0">
              <a:ea typeface="ヒラギノ角ゴ Pro W3"/>
              <a:cs typeface="ヒラギノ角ゴ Pro W3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472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025" y="4451350"/>
            <a:ext cx="5670550" cy="4217988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80688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2"/>
          <p:cNvSpPr>
            <a:spLocks noChangeArrowheads="1"/>
          </p:cNvSpPr>
          <p:nvPr/>
        </p:nvSpPr>
        <p:spPr bwMode="auto">
          <a:xfrm>
            <a:off x="561975" y="2959894"/>
            <a:ext cx="8185150" cy="709613"/>
          </a:xfrm>
          <a:prstGeom prst="rect">
            <a:avLst/>
          </a:prstGeom>
          <a:noFill/>
          <a:ln>
            <a:noFill/>
          </a:ln>
          <a:effectLst>
            <a:outerShdw dist="45791" dir="8778596" algn="ctr" rotWithShape="0">
              <a:schemeClr val="bg2"/>
            </a:outerShdw>
          </a:effectLst>
          <a:extLst/>
        </p:spPr>
        <p:txBody>
          <a:bodyPr anchor="ctr" anchorCtr="1"/>
          <a:lstStyle/>
          <a:p>
            <a:pPr algn="ctr">
              <a:lnSpc>
                <a:spcPct val="95000"/>
              </a:lnSpc>
              <a:buClr>
                <a:schemeClr val="tx2"/>
              </a:buClr>
              <a:defRPr/>
            </a:pPr>
            <a:endParaRPr lang="en-US" sz="1950">
              <a:solidFill>
                <a:srgbClr val="DDDDDD"/>
              </a:solidFill>
              <a:ea typeface="ヒラギノ角ゴ Pro W3" pitchFamily="-111" charset="-128"/>
              <a:cs typeface="+mn-cs"/>
            </a:endParaRPr>
          </a:p>
          <a:p>
            <a:pPr algn="ctr">
              <a:lnSpc>
                <a:spcPct val="95000"/>
              </a:lnSpc>
              <a:buClr>
                <a:schemeClr val="tx2"/>
              </a:buClr>
              <a:defRPr/>
            </a:pPr>
            <a:endParaRPr lang="en-US" sz="1950">
              <a:solidFill>
                <a:srgbClr val="DDDDDD"/>
              </a:solidFill>
              <a:ea typeface="ヒラギノ角ゴ Pro W3" pitchFamily="-111" charset="-128"/>
              <a:cs typeface="+mn-cs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92164" y="1056598"/>
            <a:ext cx="7589837" cy="484748"/>
          </a:xfrm>
          <a:extLst/>
        </p:spPr>
        <p:txBody>
          <a:bodyPr lIns="0" rIns="0" anchor="ctr">
            <a:spAutoFit/>
          </a:bodyPr>
          <a:lstStyle>
            <a:lvl1pPr>
              <a:lnSpc>
                <a:spcPct val="85000"/>
              </a:lnSpc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418160"/>
            <a:ext cx="8185150" cy="666750"/>
          </a:xfrm>
          <a:extLst/>
        </p:spPr>
        <p:txBody>
          <a:bodyPr anchorCtr="1"/>
          <a:lstStyle>
            <a:lvl1pPr marL="0" indent="0" algn="ctr">
              <a:buSzTx/>
              <a:buFontTx/>
              <a:buNone/>
              <a:defRPr sz="2550" i="1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09663"/>
            <a:ext cx="3810000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09663"/>
            <a:ext cx="3810000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4" y="116681"/>
            <a:ext cx="7769225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09663"/>
            <a:ext cx="77724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7" r:id="rId1"/>
    <p:sldLayoutId id="2147483656" r:id="rId2"/>
    <p:sldLayoutId id="2147483655" r:id="rId3"/>
    <p:sldLayoutId id="2147483654" r:id="rId4"/>
    <p:sldLayoutId id="2147483653" r:id="rId5"/>
    <p:sldLayoutId id="2147483652" r:id="rId6"/>
    <p:sldLayoutId id="2147483651" r:id="rId7"/>
    <p:sldLayoutId id="2147483650" r:id="rId8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053763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30000"/>
        </a:spcBef>
        <a:spcAft>
          <a:spcPct val="0"/>
        </a:spcAft>
        <a:buClr>
          <a:schemeClr val="bg1"/>
        </a:buClr>
        <a:buSzPct val="110000"/>
        <a:buChar char="•"/>
        <a:defRPr sz="2250" b="1">
          <a:solidFill>
            <a:schemeClr val="bg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30000"/>
        </a:spcBef>
        <a:spcAft>
          <a:spcPct val="0"/>
        </a:spcAft>
        <a:buClr>
          <a:schemeClr val="bg1"/>
        </a:buClr>
        <a:buSzPct val="70000"/>
        <a:buFont typeface="Wingdings 2" pitchFamily="18" charset="2"/>
        <a:buChar char="¡"/>
        <a:defRPr sz="2100" b="1">
          <a:solidFill>
            <a:srgbClr val="053763"/>
          </a:solidFill>
          <a:latin typeface="+mn-lt"/>
        </a:defRPr>
      </a:lvl2pPr>
      <a:lvl3pPr marL="857250" indent="-171450" algn="l" rtl="0" eaLnBrk="0" fontAlgn="base" hangingPunct="0">
        <a:spcBef>
          <a:spcPct val="30000"/>
        </a:spcBef>
        <a:spcAft>
          <a:spcPct val="0"/>
        </a:spcAft>
        <a:buChar char="•"/>
        <a:defRPr sz="1800" b="1">
          <a:solidFill>
            <a:srgbClr val="053763"/>
          </a:solidFill>
          <a:latin typeface="+mn-lt"/>
        </a:defRPr>
      </a:lvl3pPr>
      <a:lvl4pPr marL="1200150" indent="-171450" algn="l" rtl="0" eaLnBrk="0" fontAlgn="base" hangingPunct="0">
        <a:spcBef>
          <a:spcPct val="30000"/>
        </a:spcBef>
        <a:spcAft>
          <a:spcPct val="0"/>
        </a:spcAft>
        <a:buChar char="–"/>
        <a:defRPr sz="1500" b="1">
          <a:solidFill>
            <a:srgbClr val="053763"/>
          </a:solidFill>
          <a:latin typeface="+mn-lt"/>
        </a:defRPr>
      </a:lvl4pPr>
      <a:lvl5pPr marL="1543050" indent="-171450" algn="l" rtl="0" eaLnBrk="0" fontAlgn="base" hangingPunct="0">
        <a:spcBef>
          <a:spcPct val="30000"/>
        </a:spcBef>
        <a:spcAft>
          <a:spcPct val="0"/>
        </a:spcAft>
        <a:buChar char="»"/>
        <a:defRPr sz="1500" b="1">
          <a:solidFill>
            <a:srgbClr val="053763"/>
          </a:solidFill>
          <a:latin typeface="+mn-lt"/>
        </a:defRPr>
      </a:lvl5pPr>
      <a:lvl6pPr marL="1885950" indent="-171450" algn="l" rtl="0" fontAlgn="base">
        <a:spcBef>
          <a:spcPct val="30000"/>
        </a:spcBef>
        <a:spcAft>
          <a:spcPct val="0"/>
        </a:spcAft>
        <a:buChar char="»"/>
        <a:defRPr sz="1500" b="1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30000"/>
        </a:spcBef>
        <a:spcAft>
          <a:spcPct val="0"/>
        </a:spcAft>
        <a:buChar char="»"/>
        <a:defRPr sz="1500" b="1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30000"/>
        </a:spcBef>
        <a:spcAft>
          <a:spcPct val="0"/>
        </a:spcAft>
        <a:buChar char="»"/>
        <a:defRPr sz="1500" b="1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30000"/>
        </a:spcBef>
        <a:spcAft>
          <a:spcPct val="0"/>
        </a:spcAft>
        <a:buChar char="»"/>
        <a:defRPr sz="15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25642" y="726497"/>
            <a:ext cx="8162938" cy="1661993"/>
          </a:xfrm>
        </p:spPr>
        <p:txBody>
          <a:bodyPr/>
          <a:lstStyle/>
          <a:p>
            <a:r>
              <a:rPr lang="en-US" dirty="0" err="1"/>
              <a:t>Transcatheter</a:t>
            </a:r>
            <a:r>
              <a:rPr lang="en-US" dirty="0"/>
              <a:t> versus medical treatment of </a:t>
            </a:r>
            <a:r>
              <a:rPr lang="en-US" dirty="0" smtClean="0"/>
              <a:t>symptomatic </a:t>
            </a:r>
            <a:r>
              <a:rPr lang="en-US" dirty="0"/>
              <a:t>severe tricuspid regurgitation: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 </a:t>
            </a:r>
            <a:r>
              <a:rPr lang="en-US" dirty="0"/>
              <a:t>propensity score matched analysis</a:t>
            </a:r>
            <a:endParaRPr lang="en-GB" dirty="0"/>
          </a:p>
        </p:txBody>
      </p:sp>
      <p:sp>
        <p:nvSpPr>
          <p:cNvPr id="1229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692205"/>
            <a:ext cx="8185150" cy="666750"/>
          </a:xfrm>
        </p:spPr>
        <p:txBody>
          <a:bodyPr/>
          <a:lstStyle/>
          <a:p>
            <a:pPr eaLnBrk="1" hangingPunct="1"/>
            <a:r>
              <a:rPr lang="en-US" sz="2500" dirty="0" smtClean="0"/>
              <a:t>Maurizio Taramasso</a:t>
            </a:r>
            <a:r>
              <a:rPr lang="en-US" sz="2500" dirty="0"/>
              <a:t> </a:t>
            </a:r>
            <a:r>
              <a:rPr lang="en-US" sz="2500" dirty="0" smtClean="0"/>
              <a:t>MD, PhD</a:t>
            </a:r>
          </a:p>
          <a:p>
            <a:pPr eaLnBrk="1" hangingPunct="1"/>
            <a:r>
              <a:rPr lang="en-US" sz="1600" dirty="0" smtClean="0"/>
              <a:t>from a </a:t>
            </a:r>
            <a:r>
              <a:rPr lang="en-US" sz="1600" dirty="0" err="1" smtClean="0"/>
              <a:t>TriValve</a:t>
            </a:r>
            <a:r>
              <a:rPr lang="en-US" sz="1600" dirty="0" smtClean="0"/>
              <a:t> </a:t>
            </a:r>
            <a:r>
              <a:rPr lang="mr-IN" sz="1600" dirty="0" smtClean="0"/>
              <a:t>–</a:t>
            </a:r>
            <a:r>
              <a:rPr lang="en-US" sz="1600" dirty="0" smtClean="0"/>
              <a:t> Mayo Clinic </a:t>
            </a:r>
            <a:r>
              <a:rPr lang="mr-IN" sz="1600" dirty="0" smtClean="0"/>
              <a:t>–</a:t>
            </a:r>
            <a:r>
              <a:rPr lang="en-US" sz="1600" dirty="0" smtClean="0"/>
              <a:t> Leiden University collaboration</a:t>
            </a:r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 smtClean="0"/>
              <a:t>University Hospital of Zurich, University of Zurich, Switzerland</a:t>
            </a:r>
          </a:p>
          <a:p>
            <a:pPr eaLnBrk="1" hangingPunct="1"/>
            <a:endParaRPr lang="en-US" sz="2000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62" r="49583" b="10693"/>
          <a:stretch/>
        </p:blipFill>
        <p:spPr>
          <a:xfrm>
            <a:off x="684214" y="722281"/>
            <a:ext cx="3843181" cy="3775892"/>
          </a:xfr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4214" y="155543"/>
            <a:ext cx="7769225" cy="566738"/>
          </a:xfrm>
        </p:spPr>
        <p:txBody>
          <a:bodyPr/>
          <a:lstStyle/>
          <a:p>
            <a:r>
              <a:rPr lang="en-US" sz="2500" dirty="0"/>
              <a:t>Results: Primary </a:t>
            </a:r>
            <a:r>
              <a:rPr lang="en-US" sz="2500" dirty="0" smtClean="0"/>
              <a:t>and secondary endpoint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03623089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62" b="10693"/>
          <a:stretch/>
        </p:blipFill>
        <p:spPr>
          <a:xfrm>
            <a:off x="684214" y="722281"/>
            <a:ext cx="7622783" cy="3775892"/>
          </a:xfr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4214" y="155543"/>
            <a:ext cx="7769225" cy="566738"/>
          </a:xfrm>
        </p:spPr>
        <p:txBody>
          <a:bodyPr/>
          <a:lstStyle/>
          <a:p>
            <a:r>
              <a:rPr lang="en-US" sz="2500" dirty="0"/>
              <a:t>Results: Primary </a:t>
            </a:r>
            <a:r>
              <a:rPr lang="en-US" sz="2500" dirty="0" smtClean="0"/>
              <a:t>and secondary endpoint</a:t>
            </a:r>
            <a:endParaRPr lang="en-US" sz="2500" dirty="0"/>
          </a:p>
        </p:txBody>
      </p:sp>
      <p:sp>
        <p:nvSpPr>
          <p:cNvPr id="2" name="Rettangolo 1"/>
          <p:cNvSpPr/>
          <p:nvPr/>
        </p:nvSpPr>
        <p:spPr bwMode="auto">
          <a:xfrm>
            <a:off x="1595880" y="854206"/>
            <a:ext cx="2730978" cy="1427423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1" u="none" strike="noStrike" cap="none" normalizeH="0" baseline="0" smtClean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5" name="Rettangolo 4"/>
          <p:cNvSpPr/>
          <p:nvPr/>
        </p:nvSpPr>
        <p:spPr bwMode="auto">
          <a:xfrm>
            <a:off x="5299675" y="826773"/>
            <a:ext cx="2730978" cy="1427423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1" u="none" strike="noStrike" cap="none" normalizeH="0" baseline="0" smtClean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7" name="Rettangolo 6"/>
          <p:cNvSpPr/>
          <p:nvPr/>
        </p:nvSpPr>
        <p:spPr bwMode="auto">
          <a:xfrm>
            <a:off x="1624656" y="2804938"/>
            <a:ext cx="2730978" cy="387098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1" u="none" strike="noStrike" cap="none" normalizeH="0" baseline="0" smtClean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8" name="Rettangolo 7"/>
          <p:cNvSpPr/>
          <p:nvPr/>
        </p:nvSpPr>
        <p:spPr bwMode="auto">
          <a:xfrm>
            <a:off x="5305974" y="2822463"/>
            <a:ext cx="2730978" cy="387098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1" u="none" strike="noStrike" cap="none" normalizeH="0" baseline="0" smtClean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590889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62" b="10693"/>
          <a:stretch/>
        </p:blipFill>
        <p:spPr>
          <a:xfrm>
            <a:off x="684214" y="722281"/>
            <a:ext cx="7622783" cy="3775892"/>
          </a:xfr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4214" y="155543"/>
            <a:ext cx="7769225" cy="566738"/>
          </a:xfrm>
        </p:spPr>
        <p:txBody>
          <a:bodyPr/>
          <a:lstStyle/>
          <a:p>
            <a:r>
              <a:rPr lang="en-US" sz="2500" dirty="0"/>
              <a:t>Results: Primary </a:t>
            </a:r>
            <a:r>
              <a:rPr lang="en-US" sz="2500" dirty="0" smtClean="0"/>
              <a:t>and secondary endpoint</a:t>
            </a:r>
            <a:endParaRPr lang="en-US" sz="25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416531" y="1078997"/>
            <a:ext cx="9889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0" dirty="0" smtClean="0">
                <a:solidFill>
                  <a:srgbClr val="FF0000"/>
                </a:solidFill>
              </a:rPr>
              <a:t>68±4%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366638" y="2242956"/>
            <a:ext cx="9889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51±</a:t>
            </a:r>
            <a:r>
              <a:rPr lang="it-IT" sz="1400" i="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3</a:t>
            </a:r>
            <a:r>
              <a:rPr lang="it-IT" sz="1400" i="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%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7232713" y="894210"/>
            <a:ext cx="9889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0" dirty="0" smtClean="0">
                <a:solidFill>
                  <a:srgbClr val="FF0000"/>
                </a:solidFill>
              </a:rPr>
              <a:t>77±</a:t>
            </a:r>
            <a:r>
              <a:rPr lang="it-IT" sz="1400" i="0" dirty="0">
                <a:solidFill>
                  <a:srgbClr val="FF0000"/>
                </a:solidFill>
              </a:rPr>
              <a:t>3</a:t>
            </a:r>
            <a:r>
              <a:rPr lang="it-IT" sz="1400" i="0" dirty="0" smtClean="0">
                <a:solidFill>
                  <a:srgbClr val="FF0000"/>
                </a:solidFill>
              </a:rPr>
              <a:t>%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7205298" y="1900814"/>
            <a:ext cx="9889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64±</a:t>
            </a:r>
            <a:r>
              <a:rPr lang="it-IT" sz="1400" i="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3</a:t>
            </a:r>
            <a:r>
              <a:rPr lang="it-IT" sz="1400" i="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177250126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7612368"/>
              </p:ext>
            </p:extLst>
          </p:nvPr>
        </p:nvGraphicFramePr>
        <p:xfrm>
          <a:off x="211135" y="823913"/>
          <a:ext cx="8715384" cy="33212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74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4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72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45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40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64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600" b="0" dirty="0">
                          <a:solidFill>
                            <a:srgbClr val="203864"/>
                          </a:solidFill>
                          <a:effectLst/>
                        </a:rPr>
                        <a:t>Model for control group</a:t>
                      </a:r>
                      <a:endParaRPr lang="en-GB" sz="1600" b="0" dirty="0">
                        <a:solidFill>
                          <a:srgbClr val="203864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3082" marR="53082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HR for death or heart failure </a:t>
                      </a: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effectLst/>
                        </a:rPr>
                        <a:t>hosp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(primary endpoint)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3082" marR="53082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P-value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3082" marR="53082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HR for mortality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(secondary endpoint)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3082" marR="53082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P-value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3082" marR="53082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76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600" b="1" dirty="0" smtClean="0">
                          <a:solidFill>
                            <a:srgbClr val="203864"/>
                          </a:solidFill>
                          <a:effectLst/>
                        </a:rPr>
                        <a:t>1) Unadjusted</a:t>
                      </a:r>
                      <a:endParaRPr lang="en-GB" sz="1600" b="1" dirty="0">
                        <a:solidFill>
                          <a:srgbClr val="203864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3082" marR="5308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600" dirty="0">
                          <a:solidFill>
                            <a:srgbClr val="203864"/>
                          </a:solidFill>
                          <a:effectLst/>
                        </a:rPr>
                        <a:t>0.60 (0.46-0.79)</a:t>
                      </a:r>
                      <a:endParaRPr lang="en-GB" sz="1600" dirty="0">
                        <a:solidFill>
                          <a:srgbClr val="203864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3082" marR="5308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600" dirty="0">
                          <a:solidFill>
                            <a:srgbClr val="203864"/>
                          </a:solidFill>
                          <a:effectLst/>
                        </a:rPr>
                        <a:t>0.003</a:t>
                      </a:r>
                      <a:endParaRPr lang="en-GB" sz="1600" dirty="0">
                        <a:solidFill>
                          <a:srgbClr val="203864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3082" marR="5308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600" dirty="0">
                          <a:solidFill>
                            <a:srgbClr val="203864"/>
                          </a:solidFill>
                          <a:effectLst/>
                        </a:rPr>
                        <a:t>0.56 (0.39-0.79)</a:t>
                      </a:r>
                      <a:endParaRPr lang="en-GB" sz="1600" dirty="0">
                        <a:solidFill>
                          <a:srgbClr val="203864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3082" marR="5308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600" dirty="0">
                          <a:solidFill>
                            <a:srgbClr val="203864"/>
                          </a:solidFill>
                          <a:effectLst/>
                        </a:rPr>
                        <a:t>0.001</a:t>
                      </a:r>
                      <a:endParaRPr lang="en-GB" sz="1600" dirty="0">
                        <a:solidFill>
                          <a:srgbClr val="203864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3082" marR="53082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446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endParaRPr lang="en-GB" sz="1600" b="1" dirty="0">
                        <a:solidFill>
                          <a:srgbClr val="203864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3082" marR="5308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endParaRPr lang="en-GB" sz="1600" dirty="0">
                        <a:solidFill>
                          <a:srgbClr val="203864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3082" marR="5308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endParaRPr lang="en-GB" sz="1600" dirty="0">
                        <a:solidFill>
                          <a:srgbClr val="203864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3082" marR="5308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endParaRPr lang="en-GB" sz="1600" dirty="0">
                        <a:solidFill>
                          <a:srgbClr val="203864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3082" marR="5308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endParaRPr lang="en-GB" sz="1600" dirty="0">
                        <a:solidFill>
                          <a:srgbClr val="203864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3082" marR="53082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47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endParaRPr lang="en-GB" sz="1600" b="1" dirty="0">
                        <a:solidFill>
                          <a:srgbClr val="203864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3082" marR="5308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endParaRPr lang="en-GB" sz="1600" dirty="0">
                        <a:solidFill>
                          <a:srgbClr val="203864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3082" marR="5308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endParaRPr lang="en-GB" sz="1600" dirty="0">
                        <a:solidFill>
                          <a:srgbClr val="203864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3082" marR="5308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endParaRPr lang="en-GB" sz="1600" dirty="0">
                        <a:solidFill>
                          <a:srgbClr val="203864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3082" marR="5308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endParaRPr lang="en-GB" sz="1600" dirty="0">
                        <a:solidFill>
                          <a:srgbClr val="203864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3082" marR="53082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47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endParaRPr lang="en-GB" sz="1600" b="1" dirty="0">
                        <a:solidFill>
                          <a:srgbClr val="203864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3082" marR="53082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endParaRPr lang="en-GB" sz="1600" dirty="0">
                        <a:solidFill>
                          <a:srgbClr val="203864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3082" marR="53082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endParaRPr lang="en-GB" sz="1600" dirty="0">
                        <a:solidFill>
                          <a:srgbClr val="203864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3082" marR="53082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endParaRPr lang="en-GB" sz="1600" dirty="0">
                        <a:solidFill>
                          <a:srgbClr val="203864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3082" marR="53082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endParaRPr lang="en-GB" sz="1600" dirty="0">
                        <a:solidFill>
                          <a:srgbClr val="203864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3082" marR="53082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Title 4"/>
          <p:cNvSpPr>
            <a:spLocks noGrp="1"/>
          </p:cNvSpPr>
          <p:nvPr>
            <p:ph type="title"/>
          </p:nvPr>
        </p:nvSpPr>
        <p:spPr>
          <a:xfrm>
            <a:off x="684214" y="116681"/>
            <a:ext cx="7769225" cy="566738"/>
          </a:xfrm>
        </p:spPr>
        <p:txBody>
          <a:bodyPr/>
          <a:lstStyle/>
          <a:p>
            <a:r>
              <a:rPr lang="en-US" sz="2800" dirty="0"/>
              <a:t>Results: Multivariable adjusted models</a:t>
            </a:r>
            <a:r>
              <a:rPr lang="en-GB" sz="2800" dirty="0"/>
              <a:t/>
            </a:r>
            <a:br>
              <a:rPr lang="en-GB" sz="2800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149720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0962671"/>
              </p:ext>
            </p:extLst>
          </p:nvPr>
        </p:nvGraphicFramePr>
        <p:xfrm>
          <a:off x="211135" y="823913"/>
          <a:ext cx="8715384" cy="33444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74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4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72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45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40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64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600" b="0" dirty="0">
                          <a:solidFill>
                            <a:srgbClr val="203864"/>
                          </a:solidFill>
                          <a:effectLst/>
                        </a:rPr>
                        <a:t>Model for control group</a:t>
                      </a:r>
                      <a:endParaRPr lang="en-GB" sz="1600" b="0" dirty="0">
                        <a:solidFill>
                          <a:srgbClr val="203864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3082" marR="53082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HR for death or heart failure hosp.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(primary endpoint)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3082" marR="53082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P-value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3082" marR="53082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HR for mortality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(secondary endpoint)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3082" marR="53082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P-value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3082" marR="53082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76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600" b="1" dirty="0" smtClean="0">
                          <a:solidFill>
                            <a:srgbClr val="203864"/>
                          </a:solidFill>
                          <a:effectLst/>
                        </a:rPr>
                        <a:t>1) Unadjusted</a:t>
                      </a:r>
                      <a:endParaRPr lang="en-GB" sz="1600" b="1" dirty="0">
                        <a:solidFill>
                          <a:srgbClr val="203864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3082" marR="5308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600" dirty="0">
                          <a:solidFill>
                            <a:srgbClr val="203864"/>
                          </a:solidFill>
                          <a:effectLst/>
                        </a:rPr>
                        <a:t>0.60 (0.46-0.79)</a:t>
                      </a:r>
                      <a:endParaRPr lang="en-GB" sz="1600" dirty="0">
                        <a:solidFill>
                          <a:srgbClr val="203864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3082" marR="5308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600" dirty="0">
                          <a:solidFill>
                            <a:srgbClr val="203864"/>
                          </a:solidFill>
                          <a:effectLst/>
                        </a:rPr>
                        <a:t>0.003</a:t>
                      </a:r>
                      <a:endParaRPr lang="en-GB" sz="1600" dirty="0">
                        <a:solidFill>
                          <a:srgbClr val="203864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3082" marR="5308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600" dirty="0">
                          <a:solidFill>
                            <a:srgbClr val="203864"/>
                          </a:solidFill>
                          <a:effectLst/>
                        </a:rPr>
                        <a:t>0.56 (0.39-0.79)</a:t>
                      </a:r>
                      <a:endParaRPr lang="en-GB" sz="1600" dirty="0">
                        <a:solidFill>
                          <a:srgbClr val="203864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3082" marR="5308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600" dirty="0">
                          <a:solidFill>
                            <a:srgbClr val="203864"/>
                          </a:solidFill>
                          <a:effectLst/>
                        </a:rPr>
                        <a:t>0.001</a:t>
                      </a:r>
                      <a:endParaRPr lang="en-GB" sz="1600" dirty="0">
                        <a:solidFill>
                          <a:srgbClr val="203864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3082" marR="53082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446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600" b="1" dirty="0" smtClean="0">
                          <a:solidFill>
                            <a:srgbClr val="203864"/>
                          </a:solidFill>
                          <a:effectLst/>
                        </a:rPr>
                        <a:t>2) Adj</a:t>
                      </a:r>
                      <a:r>
                        <a:rPr lang="en-US" sz="1600" b="1" dirty="0">
                          <a:solidFill>
                            <a:srgbClr val="203864"/>
                          </a:solidFill>
                          <a:effectLst/>
                        </a:rPr>
                        <a:t>. for </a:t>
                      </a:r>
                      <a:endParaRPr lang="en-GB" sz="1600" b="1" dirty="0" smtClean="0">
                        <a:solidFill>
                          <a:srgbClr val="203864"/>
                        </a:solidFill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600" b="1" dirty="0" smtClean="0">
                          <a:solidFill>
                            <a:srgbClr val="203864"/>
                          </a:solidFill>
                          <a:effectLst/>
                        </a:rPr>
                        <a:t>    sex and NYHA </a:t>
                      </a:r>
                      <a:endParaRPr lang="en-GB" sz="1600" b="1" dirty="0">
                        <a:solidFill>
                          <a:srgbClr val="203864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3082" marR="5308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600" dirty="0">
                          <a:solidFill>
                            <a:srgbClr val="203864"/>
                          </a:solidFill>
                          <a:effectLst/>
                        </a:rPr>
                        <a:t>0.46 (0.31-0.68)</a:t>
                      </a:r>
                      <a:endParaRPr lang="en-GB" sz="1600" dirty="0">
                        <a:solidFill>
                          <a:srgbClr val="203864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3082" marR="5308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600" dirty="0">
                          <a:solidFill>
                            <a:srgbClr val="203864"/>
                          </a:solidFill>
                          <a:effectLst/>
                        </a:rPr>
                        <a:t>0.0001</a:t>
                      </a:r>
                      <a:endParaRPr lang="en-GB" sz="1600" dirty="0">
                        <a:solidFill>
                          <a:srgbClr val="203864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3082" marR="5308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600" dirty="0">
                          <a:solidFill>
                            <a:srgbClr val="203864"/>
                          </a:solidFill>
                          <a:effectLst/>
                        </a:rPr>
                        <a:t>0.49 (0.31-0.79)</a:t>
                      </a:r>
                      <a:endParaRPr lang="en-GB" sz="1600" dirty="0">
                        <a:solidFill>
                          <a:srgbClr val="203864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3082" marR="5308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600" dirty="0">
                          <a:solidFill>
                            <a:srgbClr val="203864"/>
                          </a:solidFill>
                          <a:effectLst/>
                        </a:rPr>
                        <a:t>0.003</a:t>
                      </a:r>
                      <a:endParaRPr lang="en-GB" sz="1600" dirty="0">
                        <a:solidFill>
                          <a:srgbClr val="203864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3082" marR="53082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47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endParaRPr lang="en-GB" sz="1600" b="1" dirty="0">
                        <a:solidFill>
                          <a:srgbClr val="203864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3082" marR="5308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endParaRPr lang="en-GB" sz="1600" dirty="0">
                        <a:solidFill>
                          <a:srgbClr val="203864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3082" marR="5308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endParaRPr lang="en-GB" sz="1600" dirty="0">
                        <a:solidFill>
                          <a:srgbClr val="203864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3082" marR="5308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endParaRPr lang="en-GB" sz="1600" dirty="0">
                        <a:solidFill>
                          <a:srgbClr val="203864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3082" marR="5308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endParaRPr lang="en-GB" sz="1600" dirty="0">
                        <a:solidFill>
                          <a:srgbClr val="203864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3082" marR="53082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47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endParaRPr lang="en-GB" sz="1600" b="1" dirty="0">
                        <a:solidFill>
                          <a:srgbClr val="203864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3082" marR="53082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endParaRPr lang="en-GB" sz="1600" dirty="0">
                        <a:solidFill>
                          <a:srgbClr val="203864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3082" marR="53082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endParaRPr lang="en-GB" sz="1600" dirty="0">
                        <a:solidFill>
                          <a:srgbClr val="203864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3082" marR="53082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endParaRPr lang="en-GB" sz="1600" dirty="0">
                        <a:solidFill>
                          <a:srgbClr val="203864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3082" marR="53082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endParaRPr lang="en-GB" sz="1600" dirty="0">
                        <a:solidFill>
                          <a:srgbClr val="203864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3082" marR="53082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Title 4"/>
          <p:cNvSpPr>
            <a:spLocks noGrp="1"/>
          </p:cNvSpPr>
          <p:nvPr>
            <p:ph type="title"/>
          </p:nvPr>
        </p:nvSpPr>
        <p:spPr>
          <a:xfrm>
            <a:off x="684214" y="116681"/>
            <a:ext cx="7769225" cy="566738"/>
          </a:xfrm>
        </p:spPr>
        <p:txBody>
          <a:bodyPr/>
          <a:lstStyle/>
          <a:p>
            <a:r>
              <a:rPr lang="en-US" sz="2800" dirty="0"/>
              <a:t>Results: Multivariable adjusted models</a:t>
            </a:r>
            <a:r>
              <a:rPr lang="en-GB" sz="2800" dirty="0"/>
              <a:t/>
            </a:r>
            <a:br>
              <a:rPr lang="en-GB" sz="2800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436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4581742"/>
              </p:ext>
            </p:extLst>
          </p:nvPr>
        </p:nvGraphicFramePr>
        <p:xfrm>
          <a:off x="211135" y="823913"/>
          <a:ext cx="8715384" cy="33444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74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4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72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45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40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64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600" b="0" dirty="0">
                          <a:solidFill>
                            <a:srgbClr val="203864"/>
                          </a:solidFill>
                          <a:effectLst/>
                        </a:rPr>
                        <a:t>Model for control group</a:t>
                      </a:r>
                      <a:endParaRPr lang="en-GB" sz="1600" b="0" dirty="0">
                        <a:solidFill>
                          <a:srgbClr val="203864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3082" marR="53082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HR for death or heart failure hosp.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(primary endpoint)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3082" marR="53082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P-value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3082" marR="53082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HR for mortality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(secondary endpoint)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3082" marR="53082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P-value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3082" marR="53082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76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600" b="1" dirty="0" smtClean="0">
                          <a:solidFill>
                            <a:srgbClr val="203864"/>
                          </a:solidFill>
                          <a:effectLst/>
                        </a:rPr>
                        <a:t>1) Unadjusted</a:t>
                      </a:r>
                      <a:endParaRPr lang="en-GB" sz="1600" b="1" dirty="0">
                        <a:solidFill>
                          <a:srgbClr val="203864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3082" marR="5308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600" dirty="0">
                          <a:solidFill>
                            <a:srgbClr val="203864"/>
                          </a:solidFill>
                          <a:effectLst/>
                        </a:rPr>
                        <a:t>0.60 (0.46-0.79)</a:t>
                      </a:r>
                      <a:endParaRPr lang="en-GB" sz="1600" dirty="0">
                        <a:solidFill>
                          <a:srgbClr val="203864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3082" marR="5308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600" dirty="0">
                          <a:solidFill>
                            <a:srgbClr val="203864"/>
                          </a:solidFill>
                          <a:effectLst/>
                        </a:rPr>
                        <a:t>0.003</a:t>
                      </a:r>
                      <a:endParaRPr lang="en-GB" sz="1600" dirty="0">
                        <a:solidFill>
                          <a:srgbClr val="203864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3082" marR="5308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600" dirty="0">
                          <a:solidFill>
                            <a:srgbClr val="203864"/>
                          </a:solidFill>
                          <a:effectLst/>
                        </a:rPr>
                        <a:t>0.56 (0.39-0.79)</a:t>
                      </a:r>
                      <a:endParaRPr lang="en-GB" sz="1600" dirty="0">
                        <a:solidFill>
                          <a:srgbClr val="203864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3082" marR="5308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600" dirty="0">
                          <a:solidFill>
                            <a:srgbClr val="203864"/>
                          </a:solidFill>
                          <a:effectLst/>
                        </a:rPr>
                        <a:t>0.001</a:t>
                      </a:r>
                      <a:endParaRPr lang="en-GB" sz="1600" dirty="0">
                        <a:solidFill>
                          <a:srgbClr val="203864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3082" marR="53082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446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600" b="1" dirty="0" smtClean="0">
                          <a:solidFill>
                            <a:srgbClr val="203864"/>
                          </a:solidFill>
                          <a:effectLst/>
                        </a:rPr>
                        <a:t>2) Adj</a:t>
                      </a:r>
                      <a:r>
                        <a:rPr lang="en-US" sz="1600" b="1" dirty="0">
                          <a:solidFill>
                            <a:srgbClr val="203864"/>
                          </a:solidFill>
                          <a:effectLst/>
                        </a:rPr>
                        <a:t>. for </a:t>
                      </a:r>
                      <a:endParaRPr lang="en-GB" sz="1600" b="1" dirty="0" smtClean="0">
                        <a:solidFill>
                          <a:srgbClr val="203864"/>
                        </a:solidFill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600" b="1" dirty="0" smtClean="0">
                          <a:solidFill>
                            <a:srgbClr val="203864"/>
                          </a:solidFill>
                          <a:effectLst/>
                        </a:rPr>
                        <a:t>    sex and NYHA </a:t>
                      </a:r>
                      <a:endParaRPr lang="en-GB" sz="1600" b="1" dirty="0">
                        <a:solidFill>
                          <a:srgbClr val="203864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3082" marR="5308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600" dirty="0">
                          <a:solidFill>
                            <a:srgbClr val="203864"/>
                          </a:solidFill>
                          <a:effectLst/>
                        </a:rPr>
                        <a:t>0.46 (0.31-0.68)</a:t>
                      </a:r>
                      <a:endParaRPr lang="en-GB" sz="1600" dirty="0">
                        <a:solidFill>
                          <a:srgbClr val="203864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3082" marR="5308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600" dirty="0">
                          <a:solidFill>
                            <a:srgbClr val="203864"/>
                          </a:solidFill>
                          <a:effectLst/>
                        </a:rPr>
                        <a:t>0.0001</a:t>
                      </a:r>
                      <a:endParaRPr lang="en-GB" sz="1600" dirty="0">
                        <a:solidFill>
                          <a:srgbClr val="203864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3082" marR="5308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600" dirty="0">
                          <a:solidFill>
                            <a:srgbClr val="203864"/>
                          </a:solidFill>
                          <a:effectLst/>
                        </a:rPr>
                        <a:t>0.49 (0.31-0.79)</a:t>
                      </a:r>
                      <a:endParaRPr lang="en-GB" sz="1600" dirty="0">
                        <a:solidFill>
                          <a:srgbClr val="203864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3082" marR="5308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600" dirty="0">
                          <a:solidFill>
                            <a:srgbClr val="203864"/>
                          </a:solidFill>
                          <a:effectLst/>
                        </a:rPr>
                        <a:t>0.003</a:t>
                      </a:r>
                      <a:endParaRPr lang="en-GB" sz="1600" dirty="0">
                        <a:solidFill>
                          <a:srgbClr val="203864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3082" marR="53082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47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600" b="1" dirty="0" smtClean="0">
                          <a:solidFill>
                            <a:srgbClr val="203864"/>
                          </a:solidFill>
                          <a:effectLst/>
                        </a:rPr>
                        <a:t>3) Adj</a:t>
                      </a:r>
                      <a:r>
                        <a:rPr lang="en-US" sz="1600" b="1" dirty="0">
                          <a:solidFill>
                            <a:srgbClr val="203864"/>
                          </a:solidFill>
                          <a:effectLst/>
                        </a:rPr>
                        <a:t>. for </a:t>
                      </a:r>
                      <a:endParaRPr lang="en-GB" sz="1600" b="1" dirty="0" smtClean="0">
                        <a:solidFill>
                          <a:srgbClr val="203864"/>
                        </a:solidFill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600" b="1" dirty="0" smtClean="0">
                          <a:solidFill>
                            <a:srgbClr val="203864"/>
                          </a:solidFill>
                          <a:effectLst/>
                        </a:rPr>
                        <a:t>    sex and NYHA, </a:t>
                      </a:r>
                      <a:r>
                        <a:rPr lang="en-US" sz="1600" b="1" dirty="0" err="1" smtClean="0">
                          <a:solidFill>
                            <a:srgbClr val="203864"/>
                          </a:solidFill>
                          <a:effectLst/>
                        </a:rPr>
                        <a:t>Afib</a:t>
                      </a:r>
                      <a:r>
                        <a:rPr lang="en-US" sz="1600" b="1" dirty="0" smtClean="0">
                          <a:solidFill>
                            <a:srgbClr val="203864"/>
                          </a:solidFill>
                          <a:effectLst/>
                        </a:rPr>
                        <a:t>,</a:t>
                      </a:r>
                      <a:br>
                        <a:rPr lang="en-US" sz="1600" b="1" dirty="0" smtClean="0">
                          <a:solidFill>
                            <a:srgbClr val="203864"/>
                          </a:solidFill>
                          <a:effectLst/>
                        </a:rPr>
                      </a:br>
                      <a:r>
                        <a:rPr lang="en-US" sz="1600" b="1" dirty="0" smtClean="0">
                          <a:solidFill>
                            <a:srgbClr val="203864"/>
                          </a:solidFill>
                          <a:effectLst/>
                        </a:rPr>
                        <a:t>    and RV </a:t>
                      </a:r>
                      <a:r>
                        <a:rPr lang="en-US" sz="1600" b="1" dirty="0" err="1" smtClean="0">
                          <a:solidFill>
                            <a:srgbClr val="203864"/>
                          </a:solidFill>
                          <a:effectLst/>
                        </a:rPr>
                        <a:t>dysf</a:t>
                      </a:r>
                      <a:r>
                        <a:rPr lang="en-US" sz="1600" b="1" dirty="0" smtClean="0">
                          <a:solidFill>
                            <a:srgbClr val="203864"/>
                          </a:solidFill>
                          <a:effectLst/>
                        </a:rPr>
                        <a:t>.</a:t>
                      </a:r>
                      <a:endParaRPr lang="en-GB" sz="1600" b="1" dirty="0">
                        <a:solidFill>
                          <a:srgbClr val="203864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3082" marR="5308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600" dirty="0">
                          <a:solidFill>
                            <a:srgbClr val="203864"/>
                          </a:solidFill>
                          <a:effectLst/>
                        </a:rPr>
                        <a:t>0.39 (0.26-0.59)</a:t>
                      </a:r>
                      <a:endParaRPr lang="en-GB" sz="1600" dirty="0">
                        <a:solidFill>
                          <a:srgbClr val="203864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3082" marR="5308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600" dirty="0">
                          <a:solidFill>
                            <a:srgbClr val="203864"/>
                          </a:solidFill>
                          <a:effectLst/>
                        </a:rPr>
                        <a:t>&lt;0.0001</a:t>
                      </a:r>
                      <a:endParaRPr lang="en-GB" sz="1600" dirty="0">
                        <a:solidFill>
                          <a:srgbClr val="203864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3082" marR="5308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600" dirty="0">
                          <a:solidFill>
                            <a:srgbClr val="203864"/>
                          </a:solidFill>
                          <a:effectLst/>
                        </a:rPr>
                        <a:t>0.41 (0.26-0.67)</a:t>
                      </a:r>
                      <a:endParaRPr lang="en-GB" sz="1600" dirty="0">
                        <a:solidFill>
                          <a:srgbClr val="203864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3082" marR="5308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600" dirty="0">
                          <a:solidFill>
                            <a:srgbClr val="203864"/>
                          </a:solidFill>
                          <a:effectLst/>
                        </a:rPr>
                        <a:t>0.0004</a:t>
                      </a:r>
                      <a:endParaRPr lang="en-GB" sz="1600" dirty="0">
                        <a:solidFill>
                          <a:srgbClr val="203864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3082" marR="53082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47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endParaRPr lang="en-GB" sz="1600" b="1" dirty="0">
                        <a:solidFill>
                          <a:srgbClr val="203864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3082" marR="53082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endParaRPr lang="en-GB" sz="1600" dirty="0">
                        <a:solidFill>
                          <a:srgbClr val="203864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3082" marR="53082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endParaRPr lang="en-GB" sz="1600" dirty="0">
                        <a:solidFill>
                          <a:srgbClr val="203864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3082" marR="53082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endParaRPr lang="en-GB" sz="1600" dirty="0">
                        <a:solidFill>
                          <a:srgbClr val="203864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3082" marR="53082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endParaRPr lang="en-GB" sz="1600" dirty="0">
                        <a:solidFill>
                          <a:srgbClr val="203864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3082" marR="53082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Title 4"/>
          <p:cNvSpPr>
            <a:spLocks noGrp="1"/>
          </p:cNvSpPr>
          <p:nvPr>
            <p:ph type="title"/>
          </p:nvPr>
        </p:nvSpPr>
        <p:spPr>
          <a:xfrm>
            <a:off x="684214" y="116681"/>
            <a:ext cx="7769225" cy="566738"/>
          </a:xfrm>
        </p:spPr>
        <p:txBody>
          <a:bodyPr/>
          <a:lstStyle/>
          <a:p>
            <a:r>
              <a:rPr lang="en-US" sz="2800" dirty="0"/>
              <a:t>Results: Multivariable adjusted models</a:t>
            </a:r>
            <a:r>
              <a:rPr lang="en-GB" sz="2800" dirty="0"/>
              <a:t/>
            </a:r>
            <a:br>
              <a:rPr lang="en-GB" sz="2800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290006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11135" y="823913"/>
          <a:ext cx="8715384" cy="349505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74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4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72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45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40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64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600" b="0" dirty="0">
                          <a:solidFill>
                            <a:srgbClr val="203864"/>
                          </a:solidFill>
                          <a:effectLst/>
                        </a:rPr>
                        <a:t>Model for control group</a:t>
                      </a:r>
                      <a:endParaRPr lang="en-GB" sz="1600" b="0" dirty="0">
                        <a:solidFill>
                          <a:srgbClr val="203864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3082" marR="53082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HR for death or heart failure hosp.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(primary endpoint)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3082" marR="53082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P-value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3082" marR="53082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HR for mortality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(secondary endpoint)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3082" marR="53082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P-value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3082" marR="53082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76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600" b="1" dirty="0" smtClean="0">
                          <a:solidFill>
                            <a:srgbClr val="203864"/>
                          </a:solidFill>
                          <a:effectLst/>
                        </a:rPr>
                        <a:t>1) Unadjusted</a:t>
                      </a:r>
                      <a:endParaRPr lang="en-GB" sz="1600" b="1" dirty="0">
                        <a:solidFill>
                          <a:srgbClr val="203864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3082" marR="5308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600" dirty="0">
                          <a:solidFill>
                            <a:srgbClr val="203864"/>
                          </a:solidFill>
                          <a:effectLst/>
                        </a:rPr>
                        <a:t>0.60 (0.46-0.79)</a:t>
                      </a:r>
                      <a:endParaRPr lang="en-GB" sz="1600" dirty="0">
                        <a:solidFill>
                          <a:srgbClr val="203864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3082" marR="5308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600" dirty="0">
                          <a:solidFill>
                            <a:srgbClr val="203864"/>
                          </a:solidFill>
                          <a:effectLst/>
                        </a:rPr>
                        <a:t>0.003</a:t>
                      </a:r>
                      <a:endParaRPr lang="en-GB" sz="1600" dirty="0">
                        <a:solidFill>
                          <a:srgbClr val="203864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3082" marR="5308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600" dirty="0">
                          <a:solidFill>
                            <a:srgbClr val="203864"/>
                          </a:solidFill>
                          <a:effectLst/>
                        </a:rPr>
                        <a:t>0.56 (0.39-0.79)</a:t>
                      </a:r>
                      <a:endParaRPr lang="en-GB" sz="1600" dirty="0">
                        <a:solidFill>
                          <a:srgbClr val="203864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3082" marR="5308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600" dirty="0">
                          <a:solidFill>
                            <a:srgbClr val="203864"/>
                          </a:solidFill>
                          <a:effectLst/>
                        </a:rPr>
                        <a:t>0.001</a:t>
                      </a:r>
                      <a:endParaRPr lang="en-GB" sz="1600" dirty="0">
                        <a:solidFill>
                          <a:srgbClr val="203864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3082" marR="53082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446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600" b="1" dirty="0" smtClean="0">
                          <a:solidFill>
                            <a:srgbClr val="203864"/>
                          </a:solidFill>
                          <a:effectLst/>
                        </a:rPr>
                        <a:t>2) Adj</a:t>
                      </a:r>
                      <a:r>
                        <a:rPr lang="en-US" sz="1600" b="1" dirty="0">
                          <a:solidFill>
                            <a:srgbClr val="203864"/>
                          </a:solidFill>
                          <a:effectLst/>
                        </a:rPr>
                        <a:t>. for </a:t>
                      </a:r>
                      <a:endParaRPr lang="en-GB" sz="1600" b="1" dirty="0" smtClean="0">
                        <a:solidFill>
                          <a:srgbClr val="203864"/>
                        </a:solidFill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600" b="1" dirty="0" smtClean="0">
                          <a:solidFill>
                            <a:srgbClr val="203864"/>
                          </a:solidFill>
                          <a:effectLst/>
                        </a:rPr>
                        <a:t>    sex and NYHA </a:t>
                      </a:r>
                      <a:endParaRPr lang="en-GB" sz="1600" b="1" dirty="0">
                        <a:solidFill>
                          <a:srgbClr val="203864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3082" marR="5308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600" dirty="0">
                          <a:solidFill>
                            <a:srgbClr val="203864"/>
                          </a:solidFill>
                          <a:effectLst/>
                        </a:rPr>
                        <a:t>0.46 (0.31-0.68)</a:t>
                      </a:r>
                      <a:endParaRPr lang="en-GB" sz="1600" dirty="0">
                        <a:solidFill>
                          <a:srgbClr val="203864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3082" marR="5308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600" dirty="0">
                          <a:solidFill>
                            <a:srgbClr val="203864"/>
                          </a:solidFill>
                          <a:effectLst/>
                        </a:rPr>
                        <a:t>0.0001</a:t>
                      </a:r>
                      <a:endParaRPr lang="en-GB" sz="1600" dirty="0">
                        <a:solidFill>
                          <a:srgbClr val="203864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3082" marR="5308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600" dirty="0">
                          <a:solidFill>
                            <a:srgbClr val="203864"/>
                          </a:solidFill>
                          <a:effectLst/>
                        </a:rPr>
                        <a:t>0.49 (0.31-0.79)</a:t>
                      </a:r>
                      <a:endParaRPr lang="en-GB" sz="1600" dirty="0">
                        <a:solidFill>
                          <a:srgbClr val="203864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3082" marR="5308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600" dirty="0">
                          <a:solidFill>
                            <a:srgbClr val="203864"/>
                          </a:solidFill>
                          <a:effectLst/>
                        </a:rPr>
                        <a:t>0.003</a:t>
                      </a:r>
                      <a:endParaRPr lang="en-GB" sz="1600" dirty="0">
                        <a:solidFill>
                          <a:srgbClr val="203864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3082" marR="53082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47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600" b="1" dirty="0" smtClean="0">
                          <a:solidFill>
                            <a:srgbClr val="203864"/>
                          </a:solidFill>
                          <a:effectLst/>
                        </a:rPr>
                        <a:t>3) Adj</a:t>
                      </a:r>
                      <a:r>
                        <a:rPr lang="en-US" sz="1600" b="1" dirty="0">
                          <a:solidFill>
                            <a:srgbClr val="203864"/>
                          </a:solidFill>
                          <a:effectLst/>
                        </a:rPr>
                        <a:t>. for </a:t>
                      </a:r>
                      <a:endParaRPr lang="en-GB" sz="1600" b="1" dirty="0" smtClean="0">
                        <a:solidFill>
                          <a:srgbClr val="203864"/>
                        </a:solidFill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600" b="1" dirty="0" smtClean="0">
                          <a:solidFill>
                            <a:srgbClr val="203864"/>
                          </a:solidFill>
                          <a:effectLst/>
                        </a:rPr>
                        <a:t>    sex and NYHA, </a:t>
                      </a:r>
                      <a:r>
                        <a:rPr lang="en-US" sz="1600" b="1" dirty="0" err="1" smtClean="0">
                          <a:solidFill>
                            <a:srgbClr val="203864"/>
                          </a:solidFill>
                          <a:effectLst/>
                        </a:rPr>
                        <a:t>Afib</a:t>
                      </a:r>
                      <a:r>
                        <a:rPr lang="en-US" sz="1600" b="1" dirty="0" smtClean="0">
                          <a:solidFill>
                            <a:srgbClr val="203864"/>
                          </a:solidFill>
                          <a:effectLst/>
                        </a:rPr>
                        <a:t>,</a:t>
                      </a:r>
                      <a:br>
                        <a:rPr lang="en-US" sz="1600" b="1" dirty="0" smtClean="0">
                          <a:solidFill>
                            <a:srgbClr val="203864"/>
                          </a:solidFill>
                          <a:effectLst/>
                        </a:rPr>
                      </a:br>
                      <a:r>
                        <a:rPr lang="en-US" sz="1600" b="1" dirty="0" smtClean="0">
                          <a:solidFill>
                            <a:srgbClr val="203864"/>
                          </a:solidFill>
                          <a:effectLst/>
                        </a:rPr>
                        <a:t>    and RV </a:t>
                      </a:r>
                      <a:r>
                        <a:rPr lang="en-US" sz="1600" b="1" dirty="0" err="1" smtClean="0">
                          <a:solidFill>
                            <a:srgbClr val="203864"/>
                          </a:solidFill>
                          <a:effectLst/>
                        </a:rPr>
                        <a:t>dysf</a:t>
                      </a:r>
                      <a:r>
                        <a:rPr lang="en-US" sz="1600" b="1" dirty="0" smtClean="0">
                          <a:solidFill>
                            <a:srgbClr val="203864"/>
                          </a:solidFill>
                          <a:effectLst/>
                        </a:rPr>
                        <a:t>.</a:t>
                      </a:r>
                      <a:endParaRPr lang="en-GB" sz="1600" b="1" dirty="0">
                        <a:solidFill>
                          <a:srgbClr val="203864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3082" marR="5308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600" dirty="0">
                          <a:solidFill>
                            <a:srgbClr val="203864"/>
                          </a:solidFill>
                          <a:effectLst/>
                        </a:rPr>
                        <a:t>0.39 (0.26-0.59)</a:t>
                      </a:r>
                      <a:endParaRPr lang="en-GB" sz="1600" dirty="0">
                        <a:solidFill>
                          <a:srgbClr val="203864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3082" marR="5308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600" dirty="0">
                          <a:solidFill>
                            <a:srgbClr val="203864"/>
                          </a:solidFill>
                          <a:effectLst/>
                        </a:rPr>
                        <a:t>&lt;0.0001</a:t>
                      </a:r>
                      <a:endParaRPr lang="en-GB" sz="1600" dirty="0">
                        <a:solidFill>
                          <a:srgbClr val="203864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3082" marR="5308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600" dirty="0">
                          <a:solidFill>
                            <a:srgbClr val="203864"/>
                          </a:solidFill>
                          <a:effectLst/>
                        </a:rPr>
                        <a:t>0.41 (0.26-0.67)</a:t>
                      </a:r>
                      <a:endParaRPr lang="en-GB" sz="1600" dirty="0">
                        <a:solidFill>
                          <a:srgbClr val="203864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3082" marR="5308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600" dirty="0">
                          <a:solidFill>
                            <a:srgbClr val="203864"/>
                          </a:solidFill>
                          <a:effectLst/>
                        </a:rPr>
                        <a:t>0.0004</a:t>
                      </a:r>
                      <a:endParaRPr lang="en-GB" sz="1600" dirty="0">
                        <a:solidFill>
                          <a:srgbClr val="203864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3082" marR="53082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47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600" b="1" dirty="0" smtClean="0">
                          <a:solidFill>
                            <a:srgbClr val="203864"/>
                          </a:solidFill>
                          <a:effectLst/>
                        </a:rPr>
                        <a:t>4) </a:t>
                      </a:r>
                      <a:r>
                        <a:rPr lang="en-US" sz="1600" b="1" dirty="0" err="1" smtClean="0">
                          <a:solidFill>
                            <a:srgbClr val="203864"/>
                          </a:solidFill>
                          <a:effectLst/>
                        </a:rPr>
                        <a:t>Adj</a:t>
                      </a:r>
                      <a:r>
                        <a:rPr lang="en-US" sz="1600" b="1" dirty="0" smtClean="0">
                          <a:solidFill>
                            <a:srgbClr val="203864"/>
                          </a:solidFill>
                          <a:effectLst/>
                        </a:rPr>
                        <a:t> for</a:t>
                      </a:r>
                      <a:endParaRPr lang="en-GB" sz="1600" b="1" dirty="0" smtClean="0">
                        <a:solidFill>
                          <a:srgbClr val="203864"/>
                        </a:solidFill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600" b="1" dirty="0" smtClean="0">
                          <a:solidFill>
                            <a:srgbClr val="203864"/>
                          </a:solidFill>
                          <a:effectLst/>
                        </a:rPr>
                        <a:t>    sex and NYHA, </a:t>
                      </a:r>
                      <a:r>
                        <a:rPr lang="en-US" sz="1600" b="1" dirty="0" err="1" smtClean="0">
                          <a:solidFill>
                            <a:srgbClr val="203864"/>
                          </a:solidFill>
                          <a:effectLst/>
                        </a:rPr>
                        <a:t>Afib</a:t>
                      </a:r>
                      <a:r>
                        <a:rPr lang="en-US" sz="1600" b="1" dirty="0" smtClean="0">
                          <a:solidFill>
                            <a:srgbClr val="203864"/>
                          </a:solidFill>
                          <a:effectLst/>
                        </a:rPr>
                        <a:t>,   </a:t>
                      </a:r>
                      <a:br>
                        <a:rPr lang="en-US" sz="1600" b="1" dirty="0" smtClean="0">
                          <a:solidFill>
                            <a:srgbClr val="203864"/>
                          </a:solidFill>
                          <a:effectLst/>
                        </a:rPr>
                      </a:br>
                      <a:r>
                        <a:rPr lang="en-US" sz="1600" b="1" dirty="0" smtClean="0">
                          <a:solidFill>
                            <a:srgbClr val="203864"/>
                          </a:solidFill>
                          <a:effectLst/>
                        </a:rPr>
                        <a:t>    and RV </a:t>
                      </a:r>
                      <a:r>
                        <a:rPr lang="en-US" sz="1600" b="1" dirty="0" err="1" smtClean="0">
                          <a:solidFill>
                            <a:srgbClr val="203864"/>
                          </a:solidFill>
                          <a:effectLst/>
                        </a:rPr>
                        <a:t>dysf</a:t>
                      </a:r>
                      <a:r>
                        <a:rPr lang="en-US" sz="1600" b="1" dirty="0" smtClean="0">
                          <a:solidFill>
                            <a:srgbClr val="203864"/>
                          </a:solidFill>
                          <a:effectLst/>
                        </a:rPr>
                        <a:t>, MR&gt;2+, </a:t>
                      </a:r>
                      <a:br>
                        <a:rPr lang="en-US" sz="1600" b="1" dirty="0" smtClean="0">
                          <a:solidFill>
                            <a:srgbClr val="203864"/>
                          </a:solidFill>
                          <a:effectLst/>
                        </a:rPr>
                      </a:br>
                      <a:r>
                        <a:rPr lang="en-US" sz="1600" b="1" dirty="0" smtClean="0">
                          <a:solidFill>
                            <a:srgbClr val="203864"/>
                          </a:solidFill>
                          <a:effectLst/>
                        </a:rPr>
                        <a:t>    PM/ICD</a:t>
                      </a:r>
                      <a:endParaRPr lang="en-GB" sz="1600" b="1" dirty="0">
                        <a:solidFill>
                          <a:srgbClr val="203864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3082" marR="53082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600" dirty="0">
                          <a:solidFill>
                            <a:srgbClr val="203864"/>
                          </a:solidFill>
                          <a:effectLst/>
                        </a:rPr>
                        <a:t>0.35 (0.23-0.54)</a:t>
                      </a:r>
                      <a:endParaRPr lang="en-GB" sz="1600" dirty="0">
                        <a:solidFill>
                          <a:srgbClr val="203864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3082" marR="53082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600" dirty="0">
                          <a:solidFill>
                            <a:srgbClr val="203864"/>
                          </a:solidFill>
                          <a:effectLst/>
                        </a:rPr>
                        <a:t>&lt;0.0001</a:t>
                      </a:r>
                      <a:endParaRPr lang="en-GB" sz="1600" dirty="0">
                        <a:solidFill>
                          <a:srgbClr val="203864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3082" marR="53082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600" dirty="0">
                          <a:solidFill>
                            <a:srgbClr val="203864"/>
                          </a:solidFill>
                          <a:effectLst/>
                        </a:rPr>
                        <a:t>0.38  (0.23-0.63)</a:t>
                      </a:r>
                      <a:endParaRPr lang="en-GB" sz="1600" dirty="0">
                        <a:solidFill>
                          <a:srgbClr val="203864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3082" marR="53082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600" dirty="0">
                          <a:solidFill>
                            <a:srgbClr val="203864"/>
                          </a:solidFill>
                          <a:effectLst/>
                        </a:rPr>
                        <a:t>0.002</a:t>
                      </a:r>
                      <a:endParaRPr lang="en-GB" sz="1600" dirty="0">
                        <a:solidFill>
                          <a:srgbClr val="203864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3082" marR="53082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Title 4"/>
          <p:cNvSpPr>
            <a:spLocks noGrp="1"/>
          </p:cNvSpPr>
          <p:nvPr>
            <p:ph type="title"/>
          </p:nvPr>
        </p:nvSpPr>
        <p:spPr>
          <a:xfrm>
            <a:off x="684214" y="116681"/>
            <a:ext cx="7769225" cy="566738"/>
          </a:xfrm>
        </p:spPr>
        <p:txBody>
          <a:bodyPr/>
          <a:lstStyle/>
          <a:p>
            <a:r>
              <a:rPr lang="en-US" sz="2800" dirty="0"/>
              <a:t>Results: Multivariable adjusted models</a:t>
            </a:r>
            <a:r>
              <a:rPr lang="en-GB" sz="2800" dirty="0"/>
              <a:t/>
            </a:r>
            <a:br>
              <a:rPr lang="en-GB" sz="2800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840862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4214" y="274076"/>
            <a:ext cx="7769225" cy="566738"/>
          </a:xfrm>
        </p:spPr>
        <p:txBody>
          <a:bodyPr/>
          <a:lstStyle/>
          <a:p>
            <a:r>
              <a:rPr lang="en-US" sz="2500" dirty="0" smtClean="0"/>
              <a:t>Results: subgroup analysis</a:t>
            </a:r>
            <a:endParaRPr lang="en-US" sz="25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7" b="9208"/>
          <a:stretch/>
        </p:blipFill>
        <p:spPr>
          <a:xfrm>
            <a:off x="982132" y="705350"/>
            <a:ext cx="6299201" cy="3888398"/>
          </a:xfrm>
        </p:spPr>
      </p:pic>
    </p:spTree>
    <p:extLst>
      <p:ext uri="{BB962C8B-B14F-4D97-AF65-F5344CB8AC3E}">
        <p14:creationId xmlns:p14="http://schemas.microsoft.com/office/powerpoint/2010/main" val="115224142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4214" y="274076"/>
            <a:ext cx="7769225" cy="566738"/>
          </a:xfrm>
        </p:spPr>
        <p:txBody>
          <a:bodyPr/>
          <a:lstStyle/>
          <a:p>
            <a:r>
              <a:rPr lang="en-US" sz="2500" dirty="0" smtClean="0"/>
              <a:t>Results: TTVI device type</a:t>
            </a:r>
            <a:endParaRPr lang="en-US" sz="25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6" t="21108" r="13786" b="9208"/>
          <a:stretch/>
        </p:blipFill>
        <p:spPr>
          <a:xfrm>
            <a:off x="4070195" y="1037507"/>
            <a:ext cx="4778938" cy="3211242"/>
          </a:xfrm>
        </p:spPr>
      </p:pic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578938717"/>
              </p:ext>
            </p:extLst>
          </p:nvPr>
        </p:nvGraphicFramePr>
        <p:xfrm>
          <a:off x="301082" y="1148575"/>
          <a:ext cx="3468030" cy="2776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26593" y="845287"/>
            <a:ext cx="24170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0" i="0" dirty="0" smtClean="0">
                <a:solidFill>
                  <a:schemeClr val="bg1"/>
                </a:solidFill>
              </a:rPr>
              <a:t>Total matched TTVI: 268</a:t>
            </a:r>
          </a:p>
        </p:txBody>
      </p:sp>
    </p:spTree>
    <p:extLst>
      <p:ext uri="{BB962C8B-B14F-4D97-AF65-F5344CB8AC3E}">
        <p14:creationId xmlns:p14="http://schemas.microsoft.com/office/powerpoint/2010/main" val="206387216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4214" y="161676"/>
            <a:ext cx="7769225" cy="566738"/>
          </a:xfrm>
        </p:spPr>
        <p:txBody>
          <a:bodyPr/>
          <a:lstStyle/>
          <a:p>
            <a:r>
              <a:rPr lang="en-US" sz="2500" dirty="0"/>
              <a:t>Results: Procedural success vs. residual TR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10" b="7227"/>
          <a:stretch/>
        </p:blipFill>
        <p:spPr>
          <a:xfrm>
            <a:off x="813702" y="691259"/>
            <a:ext cx="7510248" cy="3846061"/>
          </a:xfrm>
        </p:spPr>
      </p:pic>
      <p:sp>
        <p:nvSpPr>
          <p:cNvPr id="4" name="Rettangolo 3"/>
          <p:cNvSpPr/>
          <p:nvPr/>
        </p:nvSpPr>
        <p:spPr bwMode="auto">
          <a:xfrm>
            <a:off x="1708266" y="775528"/>
            <a:ext cx="2708501" cy="1832047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1" u="none" strike="noStrike" cap="none" normalizeH="0" baseline="0" smtClean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5" name="Rettangolo 4"/>
          <p:cNvSpPr/>
          <p:nvPr/>
        </p:nvSpPr>
        <p:spPr bwMode="auto">
          <a:xfrm>
            <a:off x="5355868" y="748096"/>
            <a:ext cx="2708501" cy="1780803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1" u="none" strike="noStrike" cap="none" normalizeH="0" baseline="0" smtClean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0236169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2"/>
          <p:cNvSpPr txBox="1">
            <a:spLocks noChangeArrowheads="1"/>
          </p:cNvSpPr>
          <p:nvPr/>
        </p:nvSpPr>
        <p:spPr bwMode="auto">
          <a:xfrm>
            <a:off x="1943100" y="1458516"/>
            <a:ext cx="4457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b="0" i="0">
              <a:solidFill>
                <a:schemeClr val="tx1"/>
              </a:solidFill>
              <a:ea typeface="MS PGothic" pitchFamily="34" charset="-128"/>
              <a:cs typeface="ヒラギノ角ゴ Pro W3"/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684214" y="294027"/>
            <a:ext cx="7769225" cy="425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500" i="0" kern="0" dirty="0" smtClean="0">
                <a:solidFill>
                  <a:srgbClr val="053763"/>
                </a:solidFill>
              </a:rPr>
              <a:t>Disclosure Statement of Financial Interest</a:t>
            </a:r>
            <a:endParaRPr lang="en-US" sz="2500" i="0" kern="0" dirty="0">
              <a:solidFill>
                <a:srgbClr val="053763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41747" y="992222"/>
            <a:ext cx="7934447" cy="1323975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Within the past 12 months, I or my spouse/partner have had a financial 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interest</a:t>
            </a:r>
            <a:r>
              <a:rPr lang="en-US" sz="1800" dirty="0"/>
              <a:t>/arrangement </a:t>
            </a:r>
            <a:r>
              <a:rPr lang="en-US" sz="1800" dirty="0" smtClean="0"/>
              <a:t>or </a:t>
            </a:r>
            <a:r>
              <a:rPr lang="en-US" sz="1800" dirty="0"/>
              <a:t>affiliation with the organization(s) listed </a:t>
            </a:r>
            <a:r>
              <a:rPr lang="en-US" sz="1800" dirty="0" smtClean="0"/>
              <a:t>below:</a:t>
            </a:r>
            <a:endParaRPr lang="en-US" sz="1800" dirty="0"/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2487180"/>
              </p:ext>
            </p:extLst>
          </p:nvPr>
        </p:nvGraphicFramePr>
        <p:xfrm>
          <a:off x="584653" y="2103565"/>
          <a:ext cx="8280400" cy="3275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7975">
                <a:tc>
                  <a:txBody>
                    <a:bodyPr/>
                    <a:lstStyle/>
                    <a:p>
                      <a:r>
                        <a:rPr lang="en-US" u="sng" dirty="0">
                          <a:solidFill>
                            <a:schemeClr val="bg2"/>
                          </a:solidFill>
                        </a:rPr>
                        <a:t>Affiliation/Financial</a:t>
                      </a:r>
                      <a:r>
                        <a:rPr lang="en-US" u="sng" baseline="0" dirty="0">
                          <a:solidFill>
                            <a:schemeClr val="bg2"/>
                          </a:solidFill>
                        </a:rPr>
                        <a:t> Relationship</a:t>
                      </a:r>
                      <a:endParaRPr lang="en-US" u="sng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u="sng" dirty="0">
                          <a:solidFill>
                            <a:schemeClr val="bg2"/>
                          </a:solidFill>
                        </a:rPr>
                        <a:t>Company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975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975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Consulting</a:t>
                      </a:r>
                      <a:r>
                        <a:rPr lang="en-US" baseline="0" dirty="0">
                          <a:solidFill>
                            <a:schemeClr val="bg2"/>
                          </a:solidFill>
                        </a:rPr>
                        <a:t> Fees/Honoraria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Abbott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Boston</a:t>
                      </a:r>
                      <a:r>
                        <a:rPr lang="en-US" baseline="0" dirty="0" smtClean="0">
                          <a:solidFill>
                            <a:schemeClr val="bg2"/>
                          </a:solidFill>
                        </a:rPr>
                        <a:t> Scientific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chemeClr val="bg2"/>
                          </a:solidFill>
                        </a:rPr>
                        <a:t>Edwards </a:t>
                      </a:r>
                      <a:r>
                        <a:rPr lang="en-US" baseline="0" dirty="0" err="1" smtClean="0">
                          <a:solidFill>
                            <a:schemeClr val="bg2"/>
                          </a:solidFill>
                        </a:rPr>
                        <a:t>Lifesciences</a:t>
                      </a:r>
                      <a:endParaRPr lang="en-US" baseline="0" dirty="0" smtClean="0">
                        <a:solidFill>
                          <a:schemeClr val="bg2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chemeClr val="bg2"/>
                          </a:solidFill>
                        </a:rPr>
                        <a:t>4tech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err="1" smtClean="0">
                          <a:solidFill>
                            <a:schemeClr val="bg2"/>
                          </a:solidFill>
                        </a:rPr>
                        <a:t>CoreMedic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975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7975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7975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7975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7975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4214" y="60483"/>
            <a:ext cx="7769225" cy="566738"/>
          </a:xfrm>
        </p:spPr>
        <p:txBody>
          <a:bodyPr/>
          <a:lstStyle/>
          <a:p>
            <a:r>
              <a:rPr lang="it-IT" dirty="0" err="1" smtClean="0"/>
              <a:t>Results</a:t>
            </a:r>
            <a:r>
              <a:rPr lang="it-IT" dirty="0" smtClean="0"/>
              <a:t>: impact of </a:t>
            </a:r>
            <a:r>
              <a:rPr lang="it-IT" dirty="0" err="1" smtClean="0"/>
              <a:t>concomitant</a:t>
            </a:r>
            <a:r>
              <a:rPr lang="it-IT" dirty="0" smtClean="0"/>
              <a:t> MR</a:t>
            </a:r>
            <a:endParaRPr lang="it-IT" dirty="0"/>
          </a:p>
        </p:txBody>
      </p:sp>
      <p:pic>
        <p:nvPicPr>
          <p:cNvPr id="4" name="Segnaposto contenuto 3" descr="Figure 4.tif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7" b="3650"/>
          <a:stretch/>
        </p:blipFill>
        <p:spPr>
          <a:xfrm>
            <a:off x="764173" y="651890"/>
            <a:ext cx="7772400" cy="3888885"/>
          </a:xfrm>
        </p:spPr>
      </p:pic>
      <p:sp>
        <p:nvSpPr>
          <p:cNvPr id="5" name="Rettangolo 4"/>
          <p:cNvSpPr/>
          <p:nvPr/>
        </p:nvSpPr>
        <p:spPr bwMode="auto">
          <a:xfrm>
            <a:off x="1056428" y="606936"/>
            <a:ext cx="348396" cy="348426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1" u="none" strike="noStrike" cap="none" normalizeH="0" baseline="0" smtClean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6" name="Rettangolo 5"/>
          <p:cNvSpPr/>
          <p:nvPr/>
        </p:nvSpPr>
        <p:spPr bwMode="auto">
          <a:xfrm>
            <a:off x="1208828" y="759336"/>
            <a:ext cx="348396" cy="348426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1" u="none" strike="noStrike" cap="none" normalizeH="0" baseline="0" smtClean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7" name="Rettangolo 6"/>
          <p:cNvSpPr/>
          <p:nvPr/>
        </p:nvSpPr>
        <p:spPr bwMode="auto">
          <a:xfrm>
            <a:off x="4890146" y="686945"/>
            <a:ext cx="348396" cy="348426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1" u="none" strike="noStrike" cap="none" normalizeH="0" baseline="0" smtClean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305784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4214" y="274076"/>
            <a:ext cx="7769225" cy="566738"/>
          </a:xfrm>
        </p:spPr>
        <p:txBody>
          <a:bodyPr/>
          <a:lstStyle/>
          <a:p>
            <a:r>
              <a:rPr lang="en-US" sz="2500" dirty="0" smtClean="0"/>
              <a:t>Conclusions</a:t>
            </a:r>
            <a:endParaRPr lang="en-US" sz="25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542" y="930024"/>
            <a:ext cx="8609331" cy="3086100"/>
          </a:xfrm>
        </p:spPr>
        <p:txBody>
          <a:bodyPr/>
          <a:lstStyle/>
          <a:p>
            <a:r>
              <a:rPr lang="en-US" sz="1800" dirty="0" smtClean="0"/>
              <a:t>TTVI </a:t>
            </a:r>
            <a:r>
              <a:rPr lang="en-US" sz="1800" dirty="0"/>
              <a:t>in high-risk patients with symptomatic severe TR </a:t>
            </a:r>
            <a:r>
              <a:rPr lang="en-US" sz="1800" dirty="0" smtClean="0"/>
              <a:t>as compared to medical treatment alone is associated to lower incidence of composite endpoint as well as lower all-</a:t>
            </a:r>
            <a:r>
              <a:rPr lang="en-US" sz="1800" smtClean="0"/>
              <a:t>cause mortality, </a:t>
            </a:r>
            <a:r>
              <a:rPr lang="en-US" sz="1800" dirty="0" smtClean="0"/>
              <a:t>at </a:t>
            </a:r>
            <a:r>
              <a:rPr lang="en-US" sz="1800" dirty="0"/>
              <a:t>1 year follow-</a:t>
            </a:r>
            <a:r>
              <a:rPr lang="en-US" sz="1800" dirty="0" smtClean="0"/>
              <a:t>up</a:t>
            </a:r>
          </a:p>
          <a:p>
            <a:endParaRPr lang="en-US" sz="1800" dirty="0" smtClean="0"/>
          </a:p>
          <a:p>
            <a:r>
              <a:rPr lang="en-US" sz="1800" dirty="0" smtClean="0"/>
              <a:t>A </a:t>
            </a:r>
            <a:r>
              <a:rPr lang="en-US" sz="1800" dirty="0"/>
              <a:t>significant difference was observed between patients </a:t>
            </a:r>
            <a:r>
              <a:rPr lang="en-US" sz="1800" dirty="0" smtClean="0"/>
              <a:t>undergoing TTVI with procedural </a:t>
            </a:r>
            <a:r>
              <a:rPr lang="en-US" sz="1800" dirty="0"/>
              <a:t>success </a:t>
            </a:r>
            <a:r>
              <a:rPr lang="en-US" sz="1800" dirty="0" smtClean="0"/>
              <a:t>compared to </a:t>
            </a:r>
            <a:r>
              <a:rPr lang="en-US" sz="1800" dirty="0"/>
              <a:t>those in whom procedural success was not </a:t>
            </a:r>
            <a:r>
              <a:rPr lang="en-US" sz="1800" dirty="0" smtClean="0"/>
              <a:t>achieved </a:t>
            </a:r>
          </a:p>
          <a:p>
            <a:endParaRPr lang="en-US" sz="1800" dirty="0" smtClean="0"/>
          </a:p>
          <a:p>
            <a:r>
              <a:rPr lang="en-US" sz="1800" dirty="0" smtClean="0"/>
              <a:t>TTVI </a:t>
            </a:r>
            <a:r>
              <a:rPr lang="en-US" sz="1800" dirty="0"/>
              <a:t>patients without a significant reduction in </a:t>
            </a:r>
            <a:r>
              <a:rPr lang="en-US" sz="1800" dirty="0" smtClean="0"/>
              <a:t>TR presented similar </a:t>
            </a:r>
            <a:r>
              <a:rPr lang="en-US" sz="1800" dirty="0"/>
              <a:t>outcomes </a:t>
            </a:r>
            <a:r>
              <a:rPr lang="en-US" sz="1800" dirty="0" smtClean="0"/>
              <a:t>vs. control group, confirming </a:t>
            </a:r>
            <a:r>
              <a:rPr lang="en-US" sz="1800" dirty="0"/>
              <a:t>the prognostic </a:t>
            </a:r>
            <a:r>
              <a:rPr lang="en-US" sz="1800" dirty="0" smtClean="0"/>
              <a:t>role </a:t>
            </a:r>
            <a:r>
              <a:rPr lang="en-US" sz="1800" dirty="0"/>
              <a:t>of TR reduction in improving </a:t>
            </a:r>
            <a:r>
              <a:rPr lang="en-US" sz="1800" dirty="0" smtClean="0"/>
              <a:t>outcomes 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86151774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927600" y="1444340"/>
            <a:ext cx="4130091" cy="2799500"/>
            <a:chOff x="4927600" y="1264500"/>
            <a:chExt cx="4130091" cy="2799500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212"/>
            <a:stretch/>
          </p:blipFill>
          <p:spPr bwMode="auto">
            <a:xfrm>
              <a:off x="4927600" y="1264500"/>
              <a:ext cx="4130091" cy="25983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xmlns="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5" name="Rectangle 4"/>
            <p:cNvSpPr/>
            <p:nvPr/>
          </p:nvSpPr>
          <p:spPr bwMode="auto">
            <a:xfrm>
              <a:off x="4927600" y="3606800"/>
              <a:ext cx="762000" cy="4572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1" i="1" u="none" strike="noStrike" cap="none" normalizeH="0" baseline="0" smtClean="0">
                <a:ln>
                  <a:noFill/>
                </a:ln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ヒラギノ角ゴ Pro W3" pitchFamily="-111" charset="-128"/>
              </a:endParaRPr>
            </a:p>
          </p:txBody>
        </p:sp>
      </p:grpSp>
      <p:sp>
        <p:nvSpPr>
          <p:cNvPr id="7" name="Title 1"/>
          <p:cNvSpPr txBox="1">
            <a:spLocks/>
          </p:cNvSpPr>
          <p:nvPr/>
        </p:nvSpPr>
        <p:spPr bwMode="auto">
          <a:xfrm>
            <a:off x="684214" y="245992"/>
            <a:ext cx="7769225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53763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500" i="0" kern="0" dirty="0" smtClean="0"/>
              <a:t>Background </a:t>
            </a:r>
            <a:endParaRPr lang="en-US" sz="2500" i="0" kern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9" y="1080275"/>
            <a:ext cx="5275261" cy="3287985"/>
          </a:xfrm>
        </p:spPr>
        <p:txBody>
          <a:bodyPr/>
          <a:lstStyle/>
          <a:p>
            <a:pPr marL="285750" lvl="0" indent="-285750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it-IT" altLang="x-none" sz="1800" b="0" dirty="0">
                <a:solidFill>
                  <a:srgbClr val="203864"/>
                </a:solidFill>
              </a:rPr>
              <a:t>High </a:t>
            </a:r>
            <a:r>
              <a:rPr lang="it-IT" altLang="x-none" sz="1800" b="0" dirty="0" err="1">
                <a:solidFill>
                  <a:srgbClr val="203864"/>
                </a:solidFill>
              </a:rPr>
              <a:t>prevalence</a:t>
            </a:r>
            <a:r>
              <a:rPr lang="it-IT" altLang="x-none" sz="1800" b="0" dirty="0">
                <a:solidFill>
                  <a:srgbClr val="203864"/>
                </a:solidFill>
              </a:rPr>
              <a:t> </a:t>
            </a:r>
            <a:r>
              <a:rPr lang="it-IT" altLang="x-none" sz="1800" b="0" dirty="0" smtClean="0">
                <a:solidFill>
                  <a:srgbClr val="203864"/>
                </a:solidFill>
              </a:rPr>
              <a:t>of TR in </a:t>
            </a:r>
            <a:r>
              <a:rPr lang="it-IT" altLang="x-none" sz="1800" b="0" dirty="0" err="1">
                <a:solidFill>
                  <a:srgbClr val="203864"/>
                </a:solidFill>
              </a:rPr>
              <a:t>th</a:t>
            </a:r>
            <a:r>
              <a:rPr lang="x-none" altLang="x-none" sz="1800" b="0" dirty="0">
                <a:solidFill>
                  <a:srgbClr val="203864"/>
                </a:solidFill>
                <a:latin typeface="Arial" charset="0"/>
              </a:rPr>
              <a:t>e </a:t>
            </a:r>
            <a:r>
              <a:rPr lang="it-IT" altLang="x-none" sz="1800" b="0" dirty="0" err="1">
                <a:solidFill>
                  <a:srgbClr val="203864"/>
                </a:solidFill>
                <a:latin typeface="Arial" charset="0"/>
              </a:rPr>
              <a:t>cardiological</a:t>
            </a:r>
            <a:r>
              <a:rPr lang="it-IT" altLang="x-none" sz="1800" b="0" dirty="0">
                <a:solidFill>
                  <a:srgbClr val="203864"/>
                </a:solidFill>
                <a:latin typeface="Arial" charset="0"/>
              </a:rPr>
              <a:t> </a:t>
            </a:r>
            <a:r>
              <a:rPr lang="x-none" altLang="x-none" sz="1800" b="0" dirty="0">
                <a:solidFill>
                  <a:srgbClr val="203864"/>
                </a:solidFill>
                <a:latin typeface="Arial" charset="0"/>
              </a:rPr>
              <a:t>population</a:t>
            </a:r>
            <a:r>
              <a:rPr lang="it-IT" altLang="x-none" sz="1800" b="0" dirty="0">
                <a:solidFill>
                  <a:srgbClr val="203864"/>
                </a:solidFill>
                <a:latin typeface="Arial" charset="0"/>
              </a:rPr>
              <a:t> (</a:t>
            </a:r>
            <a:r>
              <a:rPr lang="x-none" altLang="x-none" sz="1800" b="0" dirty="0">
                <a:solidFill>
                  <a:srgbClr val="203864"/>
                </a:solidFill>
                <a:latin typeface="Arial" charset="0"/>
              </a:rPr>
              <a:t>concomitant left-side heart </a:t>
            </a:r>
            <a:r>
              <a:rPr lang="x-none" altLang="x-none" sz="1800" b="0" dirty="0" smtClean="0">
                <a:solidFill>
                  <a:srgbClr val="203864"/>
                </a:solidFill>
                <a:latin typeface="Arial" charset="0"/>
              </a:rPr>
              <a:t>disease</a:t>
            </a:r>
            <a:r>
              <a:rPr lang="it-IT" altLang="x-none" sz="1800" b="0" dirty="0" smtClean="0">
                <a:solidFill>
                  <a:srgbClr val="203864"/>
                </a:solidFill>
                <a:latin typeface="Arial" charset="0"/>
              </a:rPr>
              <a:t>, </a:t>
            </a:r>
            <a:r>
              <a:rPr lang="x-none" altLang="x-none" sz="1800" b="0" dirty="0" smtClean="0">
                <a:solidFill>
                  <a:srgbClr val="203864"/>
                </a:solidFill>
                <a:latin typeface="Arial" charset="0"/>
              </a:rPr>
              <a:t>chronic </a:t>
            </a:r>
            <a:r>
              <a:rPr lang="x-none" altLang="x-none" sz="1800" b="0" dirty="0">
                <a:solidFill>
                  <a:srgbClr val="203864"/>
                </a:solidFill>
                <a:latin typeface="Arial" charset="0"/>
              </a:rPr>
              <a:t>atrial fibrillation</a:t>
            </a:r>
            <a:r>
              <a:rPr lang="it-IT" altLang="x-none" sz="1800" b="0" dirty="0">
                <a:solidFill>
                  <a:srgbClr val="203864"/>
                </a:solidFill>
                <a:latin typeface="Arial" charset="0"/>
              </a:rPr>
              <a:t>, </a:t>
            </a:r>
            <a:r>
              <a:rPr lang="it-IT" altLang="x-none" sz="1800" b="0" dirty="0" smtClean="0">
                <a:solidFill>
                  <a:srgbClr val="203864"/>
                </a:solidFill>
                <a:latin typeface="Arial" charset="0"/>
              </a:rPr>
              <a:t>or </a:t>
            </a:r>
            <a:r>
              <a:rPr lang="en-US" altLang="x-none" sz="1800" b="0" dirty="0" smtClean="0">
                <a:solidFill>
                  <a:srgbClr val="203864"/>
                </a:solidFill>
                <a:latin typeface="Arial" charset="0"/>
              </a:rPr>
              <a:t>pulmonary</a:t>
            </a:r>
            <a:r>
              <a:rPr lang="it-IT" altLang="x-none" sz="1800" b="0" dirty="0" smtClean="0">
                <a:solidFill>
                  <a:srgbClr val="203864"/>
                </a:solidFill>
                <a:latin typeface="Arial" charset="0"/>
              </a:rPr>
              <a:t> </a:t>
            </a:r>
            <a:r>
              <a:rPr lang="it-IT" altLang="x-none" sz="1800" b="0" dirty="0" err="1" smtClean="0">
                <a:solidFill>
                  <a:srgbClr val="203864"/>
                </a:solidFill>
                <a:latin typeface="Arial" charset="0"/>
              </a:rPr>
              <a:t>hypertension</a:t>
            </a:r>
            <a:r>
              <a:rPr lang="it-IT" altLang="x-none" sz="1800" b="0" dirty="0" smtClean="0">
                <a:solidFill>
                  <a:srgbClr val="203864"/>
                </a:solidFill>
                <a:latin typeface="Arial" charset="0"/>
              </a:rPr>
              <a:t> </a:t>
            </a:r>
            <a:r>
              <a:rPr lang="it-IT" altLang="x-none" sz="1800" b="0" dirty="0" err="1" smtClean="0">
                <a:solidFill>
                  <a:srgbClr val="203864"/>
                </a:solidFill>
                <a:latin typeface="Arial" charset="0"/>
              </a:rPr>
              <a:t>setting</a:t>
            </a:r>
            <a:r>
              <a:rPr lang="x-none" altLang="x-none" sz="1800" b="0" dirty="0" smtClean="0">
                <a:solidFill>
                  <a:srgbClr val="203864"/>
                </a:solidFill>
                <a:latin typeface="Arial" charset="0"/>
              </a:rPr>
              <a:t>) </a:t>
            </a:r>
            <a:endParaRPr lang="it-IT" altLang="x-none" sz="1800" b="0" dirty="0" smtClean="0">
              <a:solidFill>
                <a:srgbClr val="203864"/>
              </a:solidFill>
              <a:latin typeface="Arial" charset="0"/>
            </a:endParaRPr>
          </a:p>
          <a:p>
            <a:pPr marL="285750" lvl="0" indent="-285750">
              <a:spcBef>
                <a:spcPct val="0"/>
              </a:spcBef>
              <a:buClrTx/>
              <a:buSzTx/>
              <a:buFont typeface="Arial" charset="0"/>
              <a:buChar char="•"/>
            </a:pPr>
            <a:endParaRPr lang="it-IT" altLang="x-none" sz="1800" b="0" dirty="0">
              <a:solidFill>
                <a:srgbClr val="203864"/>
              </a:solidFill>
            </a:endParaRPr>
          </a:p>
          <a:p>
            <a:pPr marL="285750" lvl="0" indent="-285750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x-none" altLang="x-none" sz="1800" b="0" dirty="0" smtClean="0">
                <a:solidFill>
                  <a:srgbClr val="203864"/>
                </a:solidFill>
                <a:latin typeface="Arial" charset="0"/>
              </a:rPr>
              <a:t>For </a:t>
            </a:r>
            <a:r>
              <a:rPr lang="it-IT" altLang="x-none" sz="1800" b="0" dirty="0" smtClean="0">
                <a:solidFill>
                  <a:srgbClr val="203864"/>
                </a:solidFill>
                <a:latin typeface="Arial" charset="0"/>
              </a:rPr>
              <a:t>long </a:t>
            </a:r>
            <a:r>
              <a:rPr lang="x-none" altLang="x-none" sz="1800" b="0" dirty="0" smtClean="0">
                <a:solidFill>
                  <a:srgbClr val="203864"/>
                </a:solidFill>
                <a:latin typeface="Arial" charset="0"/>
              </a:rPr>
              <a:t>considered </a:t>
            </a:r>
            <a:r>
              <a:rPr lang="x-none" altLang="x-none" sz="1800" b="0" dirty="0">
                <a:solidFill>
                  <a:srgbClr val="203864"/>
                </a:solidFill>
                <a:latin typeface="Arial" charset="0"/>
              </a:rPr>
              <a:t>a benign valve disease</a:t>
            </a:r>
            <a:r>
              <a:rPr lang="it-IT" altLang="x-none" sz="1800" b="0" dirty="0">
                <a:solidFill>
                  <a:srgbClr val="203864"/>
                </a:solidFill>
                <a:latin typeface="Arial" charset="0"/>
              </a:rPr>
              <a:t>, </a:t>
            </a:r>
            <a:r>
              <a:rPr lang="it-IT" altLang="x-none" sz="1800" b="0" dirty="0" err="1">
                <a:solidFill>
                  <a:srgbClr val="203864"/>
                </a:solidFill>
              </a:rPr>
              <a:t>but</a:t>
            </a:r>
            <a:r>
              <a:rPr lang="it-IT" altLang="x-none" sz="1800" b="0" dirty="0">
                <a:solidFill>
                  <a:srgbClr val="203864"/>
                </a:solidFill>
              </a:rPr>
              <a:t> </a:t>
            </a:r>
            <a:r>
              <a:rPr lang="it-IT" altLang="x-none" sz="1800" b="0" dirty="0" err="1">
                <a:solidFill>
                  <a:srgbClr val="203864"/>
                </a:solidFill>
              </a:rPr>
              <a:t>highly</a:t>
            </a:r>
            <a:r>
              <a:rPr lang="it-IT" altLang="x-none" sz="1800" b="0" dirty="0">
                <a:solidFill>
                  <a:srgbClr val="203864"/>
                </a:solidFill>
              </a:rPr>
              <a:t> impact </a:t>
            </a:r>
            <a:r>
              <a:rPr lang="it-IT" altLang="x-none" sz="1800" b="0" dirty="0" smtClean="0">
                <a:solidFill>
                  <a:srgbClr val="203864"/>
                </a:solidFill>
              </a:rPr>
              <a:t>the </a:t>
            </a:r>
            <a:r>
              <a:rPr lang="it-IT" altLang="x-none" sz="1800" b="0" dirty="0" err="1" smtClean="0">
                <a:solidFill>
                  <a:srgbClr val="203864"/>
                </a:solidFill>
              </a:rPr>
              <a:t>survival</a:t>
            </a:r>
            <a:r>
              <a:rPr lang="x-none" altLang="x-none" sz="1800" b="0" dirty="0" smtClean="0">
                <a:solidFill>
                  <a:srgbClr val="203864"/>
                </a:solidFill>
                <a:latin typeface="Arial" charset="0"/>
              </a:rPr>
              <a:t> </a:t>
            </a:r>
            <a:endParaRPr lang="it-IT" altLang="x-none" sz="1800" b="0" dirty="0" smtClean="0">
              <a:solidFill>
                <a:srgbClr val="203864"/>
              </a:solidFill>
              <a:latin typeface="Arial" charset="0"/>
            </a:endParaRPr>
          </a:p>
          <a:p>
            <a:pPr marL="285750" lvl="0" indent="-285750">
              <a:spcBef>
                <a:spcPct val="0"/>
              </a:spcBef>
              <a:buClrTx/>
              <a:buSzTx/>
              <a:buFont typeface="Arial" charset="0"/>
              <a:buChar char="•"/>
            </a:pPr>
            <a:endParaRPr lang="it-IT" altLang="x-none" sz="1800" b="0" dirty="0">
              <a:solidFill>
                <a:srgbClr val="203864"/>
              </a:solidFill>
              <a:latin typeface="Arial" charset="0"/>
            </a:endParaRPr>
          </a:p>
          <a:p>
            <a:pPr lvl="0"/>
            <a:r>
              <a:rPr lang="en-US" sz="1800" b="0" dirty="0">
                <a:solidFill>
                  <a:srgbClr val="203864"/>
                </a:solidFill>
              </a:rPr>
              <a:t>Uncertainty in regard to the clinical efficacy of TR </a:t>
            </a:r>
            <a:r>
              <a:rPr lang="en-US" sz="1800" b="0" dirty="0" smtClean="0">
                <a:solidFill>
                  <a:srgbClr val="203864"/>
                </a:solidFill>
              </a:rPr>
              <a:t>therapies</a:t>
            </a:r>
            <a:endParaRPr lang="en-GB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5431145" y="4036723"/>
            <a:ext cx="3679641" cy="5001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i="0" dirty="0" err="1">
                <a:solidFill>
                  <a:schemeClr val="bg2"/>
                </a:solidFill>
                <a:latin typeface="+mj-lt"/>
                <a:ea typeface="Arial Hebrew Scholar" charset="-79"/>
                <a:cs typeface="Arial Hebrew Scholar" charset="-79"/>
              </a:rPr>
              <a:t>Benfari</a:t>
            </a:r>
            <a:r>
              <a:rPr lang="it-IT" sz="1050" i="0" dirty="0">
                <a:solidFill>
                  <a:schemeClr val="bg2"/>
                </a:solidFill>
                <a:latin typeface="+mj-lt"/>
                <a:ea typeface="Arial Hebrew Scholar" charset="-79"/>
                <a:cs typeface="Arial Hebrew Scholar" charset="-79"/>
              </a:rPr>
              <a:t> G. et al. </a:t>
            </a:r>
            <a:r>
              <a:rPr lang="it-IT" sz="1050" i="0" dirty="0" err="1">
                <a:solidFill>
                  <a:schemeClr val="bg2"/>
                </a:solidFill>
                <a:latin typeface="+mj-lt"/>
                <a:ea typeface="Arial Hebrew Scholar" charset="-79"/>
                <a:cs typeface="Arial Hebrew Scholar" charset="-79"/>
              </a:rPr>
              <a:t>Circulation</a:t>
            </a:r>
            <a:r>
              <a:rPr lang="it-IT" sz="1050" i="0" dirty="0">
                <a:solidFill>
                  <a:schemeClr val="bg2"/>
                </a:solidFill>
                <a:latin typeface="+mj-lt"/>
                <a:ea typeface="Arial Hebrew Scholar" charset="-79"/>
                <a:cs typeface="Arial Hebrew Scholar" charset="-79"/>
              </a:rPr>
              <a:t>. 2019 </a:t>
            </a:r>
            <a:r>
              <a:rPr lang="it-IT" sz="1050" i="0" dirty="0" err="1">
                <a:solidFill>
                  <a:schemeClr val="bg2"/>
                </a:solidFill>
                <a:latin typeface="+mj-lt"/>
                <a:ea typeface="Arial Hebrew Scholar" charset="-79"/>
                <a:cs typeface="Arial Hebrew Scholar" charset="-79"/>
              </a:rPr>
              <a:t>Jul</a:t>
            </a:r>
            <a:r>
              <a:rPr lang="it-IT" sz="1050" i="0" dirty="0">
                <a:solidFill>
                  <a:schemeClr val="bg2"/>
                </a:solidFill>
                <a:latin typeface="+mj-lt"/>
                <a:ea typeface="Arial Hebrew Scholar" charset="-79"/>
                <a:cs typeface="Arial Hebrew Scholar" charset="-79"/>
              </a:rPr>
              <a:t> 16;140(3):196-206</a:t>
            </a:r>
          </a:p>
          <a:p>
            <a:endParaRPr lang="en-GB" sz="1600" i="0" dirty="0" err="1" smtClean="0">
              <a:solidFill>
                <a:schemeClr val="bg2"/>
              </a:solidFill>
              <a:latin typeface="+mj-lt"/>
              <a:ea typeface="Arial Hebrew Scholar" charset="-79"/>
              <a:cs typeface="Arial Hebrew Scholar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82628752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4214" y="257143"/>
            <a:ext cx="7769225" cy="566738"/>
          </a:xfrm>
        </p:spPr>
        <p:txBody>
          <a:bodyPr/>
          <a:lstStyle/>
          <a:p>
            <a:r>
              <a:rPr lang="en-US" sz="2500" dirty="0" smtClean="0"/>
              <a:t>Background</a:t>
            </a:r>
            <a:endParaRPr lang="en-US" sz="2500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28587" y="962380"/>
            <a:ext cx="4956369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</a:pPr>
            <a:r>
              <a:rPr kumimoji="0" lang="x-none" altLang="x-none" sz="1800" b="0" i="0" u="none" strike="noStrike" cap="none" normalizeH="0" baseline="0" dirty="0" smtClean="0">
                <a:ln>
                  <a:noFill/>
                </a:ln>
                <a:solidFill>
                  <a:srgbClr val="203864"/>
                </a:solidFill>
                <a:effectLst/>
                <a:latin typeface="Arial" charset="0"/>
              </a:rPr>
              <a:t>TR surgical treatment is associated to high operative mortality, suboptimal long-term survival</a:t>
            </a:r>
            <a:r>
              <a:rPr kumimoji="0" lang="it-IT" altLang="x-none" sz="1800" b="0" i="0" u="none" strike="noStrike" cap="none" normalizeH="0" baseline="0" dirty="0" smtClean="0">
                <a:ln>
                  <a:noFill/>
                </a:ln>
                <a:solidFill>
                  <a:srgbClr val="203864"/>
                </a:solidFill>
                <a:effectLst/>
                <a:latin typeface="Arial" charset="0"/>
              </a:rPr>
              <a:t>,</a:t>
            </a:r>
            <a:r>
              <a:rPr kumimoji="0" lang="it-IT" altLang="x-none" sz="1800" b="0" i="0" u="none" strike="noStrike" cap="none" normalizeH="0" dirty="0" smtClean="0">
                <a:ln>
                  <a:noFill/>
                </a:ln>
                <a:solidFill>
                  <a:srgbClr val="203864"/>
                </a:solidFill>
                <a:effectLst/>
                <a:latin typeface="Arial" charset="0"/>
              </a:rPr>
              <a:t> </a:t>
            </a:r>
            <a:r>
              <a:rPr kumimoji="0" lang="x-none" altLang="x-none" sz="1800" b="0" i="0" u="none" strike="noStrike" cap="none" normalizeH="0" baseline="0" dirty="0" smtClean="0">
                <a:ln>
                  <a:noFill/>
                </a:ln>
                <a:solidFill>
                  <a:srgbClr val="203864"/>
                </a:solidFill>
                <a:effectLst/>
                <a:latin typeface="Arial" charset="0"/>
              </a:rPr>
              <a:t>and frequent TR recurrence after repair. </a:t>
            </a:r>
            <a:endParaRPr kumimoji="0" lang="it-IT" altLang="x-none" sz="1800" b="0" i="0" u="none" strike="noStrike" cap="none" normalizeH="0" baseline="0" dirty="0" smtClean="0">
              <a:ln>
                <a:noFill/>
              </a:ln>
              <a:solidFill>
                <a:srgbClr val="203864"/>
              </a:solidFill>
              <a:effectLst/>
              <a:latin typeface="Arial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</a:pPr>
            <a:endParaRPr kumimoji="0" lang="it-IT" altLang="x-none" sz="1800" b="0" i="0" u="none" strike="noStrike" cap="none" normalizeH="0" baseline="0" dirty="0" smtClean="0">
              <a:ln>
                <a:noFill/>
              </a:ln>
              <a:solidFill>
                <a:srgbClr val="203864"/>
              </a:solidFill>
              <a:effectLst/>
              <a:latin typeface="Arial" charset="0"/>
            </a:endParaRPr>
          </a:p>
          <a:p>
            <a:pPr marL="285750" indent="-285750" eaLnBrk="0" hangingPunct="0">
              <a:buFont typeface="Arial" charset="0"/>
              <a:buChar char="•"/>
            </a:pPr>
            <a:r>
              <a:rPr lang="en-US" b="0" i="0" dirty="0">
                <a:solidFill>
                  <a:srgbClr val="203864"/>
                </a:solidFill>
              </a:rPr>
              <a:t>U</a:t>
            </a:r>
            <a:r>
              <a:rPr lang="en-US" b="0" i="0" dirty="0" smtClean="0">
                <a:solidFill>
                  <a:srgbClr val="203864"/>
                </a:solidFill>
              </a:rPr>
              <a:t>ncertainty </a:t>
            </a:r>
            <a:r>
              <a:rPr lang="en-US" b="0" i="0" dirty="0">
                <a:solidFill>
                  <a:srgbClr val="203864"/>
                </a:solidFill>
              </a:rPr>
              <a:t>in regard to the clinical efficacy of </a:t>
            </a:r>
            <a:r>
              <a:rPr lang="en-US" b="0" i="0" dirty="0" smtClean="0">
                <a:solidFill>
                  <a:srgbClr val="203864"/>
                </a:solidFill>
              </a:rPr>
              <a:t>TR therapies (currently </a:t>
            </a:r>
            <a:r>
              <a:rPr lang="en-US" b="0" i="0" dirty="0" err="1" smtClean="0">
                <a:solidFill>
                  <a:srgbClr val="203864"/>
                </a:solidFill>
              </a:rPr>
              <a:t>transcatheter</a:t>
            </a:r>
            <a:r>
              <a:rPr lang="en-US" b="0" i="0" dirty="0" smtClean="0">
                <a:solidFill>
                  <a:srgbClr val="203864"/>
                </a:solidFill>
              </a:rPr>
              <a:t> therapies are </a:t>
            </a:r>
            <a:r>
              <a:rPr kumimoji="0" lang="it-IT" altLang="x-none" sz="1800" b="0" i="0" u="none" strike="noStrike" cap="none" normalizeH="0" baseline="0" dirty="0" err="1" smtClean="0">
                <a:ln>
                  <a:noFill/>
                </a:ln>
                <a:solidFill>
                  <a:srgbClr val="203864"/>
                </a:solidFill>
                <a:effectLst/>
                <a:latin typeface="Arial" charset="0"/>
              </a:rPr>
              <a:t>not</a:t>
            </a:r>
            <a:r>
              <a:rPr kumimoji="0" lang="it-IT" altLang="x-none" sz="1800" b="0" i="0" u="none" strike="noStrike" cap="none" normalizeH="0" baseline="0" dirty="0" smtClean="0">
                <a:ln>
                  <a:noFill/>
                </a:ln>
                <a:solidFill>
                  <a:srgbClr val="203864"/>
                </a:solidFill>
                <a:effectLst/>
                <a:latin typeface="Arial" charset="0"/>
              </a:rPr>
              <a:t> </a:t>
            </a:r>
            <a:r>
              <a:rPr kumimoji="0" lang="it-IT" altLang="x-none" sz="1800" b="0" i="0" u="none" strike="noStrike" cap="none" normalizeH="0" baseline="0" dirty="0" err="1" smtClean="0">
                <a:ln>
                  <a:noFill/>
                </a:ln>
                <a:solidFill>
                  <a:srgbClr val="203864"/>
                </a:solidFill>
                <a:effectLst/>
                <a:latin typeface="Arial" charset="0"/>
              </a:rPr>
              <a:t>included</a:t>
            </a:r>
            <a:r>
              <a:rPr kumimoji="0" lang="it-IT" altLang="x-none" sz="1800" b="0" i="0" u="none" strike="noStrike" cap="none" normalizeH="0" baseline="0" dirty="0" smtClean="0">
                <a:ln>
                  <a:noFill/>
                </a:ln>
                <a:solidFill>
                  <a:srgbClr val="203864"/>
                </a:solidFill>
                <a:effectLst/>
                <a:latin typeface="Arial" charset="0"/>
              </a:rPr>
              <a:t> in</a:t>
            </a:r>
            <a:r>
              <a:rPr kumimoji="0" lang="it-IT" altLang="x-none" sz="1800" b="0" i="0" u="none" strike="noStrike" cap="none" normalizeH="0" dirty="0" smtClean="0">
                <a:ln>
                  <a:noFill/>
                </a:ln>
                <a:solidFill>
                  <a:srgbClr val="203864"/>
                </a:solidFill>
                <a:effectLst/>
                <a:latin typeface="Arial" charset="0"/>
              </a:rPr>
              <a:t> the </a:t>
            </a:r>
            <a:r>
              <a:rPr kumimoji="0" lang="it-IT" altLang="x-none" sz="1800" b="0" i="0" u="none" strike="noStrike" cap="none" normalizeH="0" dirty="0" err="1" smtClean="0">
                <a:ln>
                  <a:noFill/>
                </a:ln>
                <a:solidFill>
                  <a:srgbClr val="203864"/>
                </a:solidFill>
                <a:effectLst/>
                <a:latin typeface="Arial" charset="0"/>
              </a:rPr>
              <a:t>guidelines</a:t>
            </a:r>
            <a:r>
              <a:rPr kumimoji="0" lang="it-IT" altLang="x-none" sz="1800" b="0" i="0" u="none" strike="noStrike" cap="none" normalizeH="0" dirty="0" smtClean="0">
                <a:ln>
                  <a:noFill/>
                </a:ln>
                <a:solidFill>
                  <a:srgbClr val="203864"/>
                </a:solidFill>
                <a:effectLst/>
                <a:latin typeface="Arial" charset="0"/>
              </a:rPr>
              <a:t>)</a:t>
            </a:r>
            <a:r>
              <a:rPr kumimoji="0" lang="x-none" altLang="x-none" sz="1800" b="0" i="0" u="none" strike="noStrike" cap="none" normalizeH="0" baseline="0" dirty="0" smtClean="0">
                <a:ln>
                  <a:noFill/>
                </a:ln>
                <a:solidFill>
                  <a:srgbClr val="203864"/>
                </a:solidFill>
                <a:effectLst/>
                <a:latin typeface="Arial" charset="0"/>
              </a:rPr>
              <a:t>.</a:t>
            </a:r>
            <a:endParaRPr kumimoji="0" lang="it-IT" altLang="x-none" sz="1800" b="0" i="0" u="none" strike="noStrike" cap="none" normalizeH="0" baseline="0" dirty="0" smtClean="0">
              <a:ln>
                <a:noFill/>
              </a:ln>
              <a:solidFill>
                <a:srgbClr val="203864"/>
              </a:solidFill>
              <a:effectLst/>
              <a:latin typeface="Arial" charset="0"/>
            </a:endParaRPr>
          </a:p>
          <a:p>
            <a:pPr marL="285750" indent="-285750" eaLnBrk="0" hangingPunct="0">
              <a:buFont typeface="Arial" charset="0"/>
              <a:buChar char="•"/>
            </a:pPr>
            <a:endParaRPr lang="it-IT" altLang="x-none" b="0" dirty="0" smtClean="0">
              <a:solidFill>
                <a:srgbClr val="203864"/>
              </a:solidFill>
            </a:endParaRPr>
          </a:p>
          <a:p>
            <a:pPr marL="285750" indent="-285750" eaLnBrk="0" hangingPunct="0">
              <a:buFont typeface="Arial" charset="0"/>
              <a:buChar char="•"/>
            </a:pPr>
            <a:r>
              <a:rPr lang="it-IT" altLang="x-none" b="0" i="0" dirty="0" smtClean="0">
                <a:solidFill>
                  <a:srgbClr val="203864"/>
                </a:solidFill>
              </a:rPr>
              <a:t>L</a:t>
            </a:r>
            <a:r>
              <a:rPr lang="x-none" altLang="x-none" b="0" i="0" dirty="0" smtClean="0">
                <a:solidFill>
                  <a:srgbClr val="203864"/>
                </a:solidFill>
              </a:rPr>
              <a:t>acking </a:t>
            </a:r>
            <a:r>
              <a:rPr lang="x-none" altLang="x-none" b="0" i="0" dirty="0">
                <a:solidFill>
                  <a:srgbClr val="203864"/>
                </a:solidFill>
              </a:rPr>
              <a:t>RCTs</a:t>
            </a:r>
            <a:endParaRPr kumimoji="0" lang="x-none" altLang="x-none" sz="1800" b="0" i="0" u="none" strike="noStrike" cap="none" normalizeH="0" baseline="0" dirty="0" smtClean="0">
              <a:ln>
                <a:noFill/>
              </a:ln>
              <a:solidFill>
                <a:srgbClr val="203864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x-none" altLang="x-none" sz="1800" b="0" i="0" u="none" strike="noStrike" cap="none" normalizeH="0" baseline="0" dirty="0">
              <a:ln>
                <a:noFill/>
              </a:ln>
              <a:solidFill>
                <a:srgbClr val="203864"/>
              </a:solidFill>
              <a:effectLst/>
              <a:latin typeface="Arial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2293" y="1079139"/>
            <a:ext cx="4181707" cy="290580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4" y="111280"/>
            <a:ext cx="7769225" cy="566738"/>
          </a:xfrm>
        </p:spPr>
        <p:txBody>
          <a:bodyPr/>
          <a:lstStyle/>
          <a:p>
            <a:r>
              <a:rPr lang="en-US" sz="2400" dirty="0" err="1" smtClean="0"/>
              <a:t>TriValve</a:t>
            </a:r>
            <a:r>
              <a:rPr lang="en-US" sz="2400" dirty="0" smtClean="0"/>
              <a:t> Registry</a:t>
            </a:r>
            <a:endParaRPr lang="en-US" sz="2400" dirty="0"/>
          </a:p>
        </p:txBody>
      </p:sp>
      <p:pic>
        <p:nvPicPr>
          <p:cNvPr id="132" name="Immagine 131" descr="Diapositiva0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643" y="1548368"/>
            <a:ext cx="5500900" cy="309356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325" y="619919"/>
            <a:ext cx="8372475" cy="3086100"/>
          </a:xfrm>
        </p:spPr>
        <p:txBody>
          <a:bodyPr/>
          <a:lstStyle/>
          <a:p>
            <a:pPr lvl="0" algn="just"/>
            <a:r>
              <a:rPr lang="x-none" altLang="x-none" sz="2000" b="0" dirty="0">
                <a:solidFill>
                  <a:srgbClr val="203864"/>
                </a:solidFill>
                <a:latin typeface="Arial" charset="0"/>
              </a:rPr>
              <a:t>The TriValve International Registry represents so far the largest multicenter, multi-devices series of patients with symptomatic severe TR who underwent transcatheter tricuspid valve </a:t>
            </a:r>
            <a:r>
              <a:rPr lang="x-none" altLang="x-none" sz="2000" b="0" dirty="0" smtClean="0">
                <a:solidFill>
                  <a:srgbClr val="203864"/>
                </a:solidFill>
                <a:latin typeface="Arial" charset="0"/>
              </a:rPr>
              <a:t>interventions</a:t>
            </a:r>
            <a:r>
              <a:rPr lang="it-IT" altLang="x-none" sz="2000" b="0" dirty="0" smtClean="0">
                <a:solidFill>
                  <a:srgbClr val="203864"/>
                </a:solidFill>
                <a:latin typeface="Arial" charset="0"/>
              </a:rPr>
              <a:t> (TTVI)</a:t>
            </a:r>
            <a:r>
              <a:rPr lang="x-none" altLang="x-none" sz="2000" b="0" dirty="0" smtClean="0">
                <a:solidFill>
                  <a:srgbClr val="203864"/>
                </a:solidFill>
                <a:latin typeface="Arial" charset="0"/>
              </a:rPr>
              <a:t>  </a:t>
            </a:r>
            <a:endParaRPr lang="it-IT" altLang="x-none" sz="2000" b="0" dirty="0" smtClean="0">
              <a:solidFill>
                <a:srgbClr val="203864"/>
              </a:solidFill>
              <a:latin typeface="Arial" charset="0"/>
            </a:endParaRPr>
          </a:p>
          <a:p>
            <a:pPr algn="just"/>
            <a:endParaRPr lang="en-GB" dirty="0"/>
          </a:p>
        </p:txBody>
      </p:sp>
      <p:sp>
        <p:nvSpPr>
          <p:cNvPr id="133" name="Rettangolo 132"/>
          <p:cNvSpPr/>
          <p:nvPr/>
        </p:nvSpPr>
        <p:spPr bwMode="auto">
          <a:xfrm>
            <a:off x="1629596" y="4237311"/>
            <a:ext cx="1045189" cy="370905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1" u="none" strike="noStrike" cap="none" normalizeH="0" baseline="0" smtClean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8753859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Aim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29" y="945432"/>
            <a:ext cx="8178800" cy="3393016"/>
          </a:xfrm>
        </p:spPr>
        <p:txBody>
          <a:bodyPr/>
          <a:lstStyle/>
          <a:p>
            <a:pPr lvl="0" algn="just"/>
            <a:r>
              <a:rPr lang="it-IT" altLang="x-none" sz="2000" b="0" dirty="0" smtClean="0">
                <a:solidFill>
                  <a:srgbClr val="203864"/>
                </a:solidFill>
                <a:latin typeface="Arial" charset="0"/>
              </a:rPr>
              <a:t>C</a:t>
            </a:r>
            <a:r>
              <a:rPr lang="x-none" altLang="x-none" sz="2000" b="0" dirty="0" smtClean="0">
                <a:solidFill>
                  <a:srgbClr val="203864"/>
                </a:solidFill>
                <a:latin typeface="Arial" charset="0"/>
              </a:rPr>
              <a:t>omparing </a:t>
            </a:r>
            <a:r>
              <a:rPr lang="x-none" altLang="x-none" sz="2000" b="0" dirty="0">
                <a:solidFill>
                  <a:srgbClr val="203864"/>
                </a:solidFill>
                <a:latin typeface="Arial" charset="0"/>
              </a:rPr>
              <a:t>outcomes of TTVI in high-risk </a:t>
            </a:r>
            <a:r>
              <a:rPr lang="x-none" altLang="x-none" sz="2000" b="0" dirty="0" smtClean="0">
                <a:solidFill>
                  <a:srgbClr val="203864"/>
                </a:solidFill>
                <a:latin typeface="Arial" charset="0"/>
              </a:rPr>
              <a:t>patients</a:t>
            </a:r>
            <a:r>
              <a:rPr lang="it-IT" altLang="x-none" sz="2000" b="0" dirty="0" smtClean="0">
                <a:solidFill>
                  <a:srgbClr val="203864"/>
                </a:solidFill>
                <a:latin typeface="Arial" charset="0"/>
              </a:rPr>
              <a:t> (</a:t>
            </a:r>
            <a:r>
              <a:rPr lang="x-none" altLang="x-none" sz="2000" b="0" dirty="0" smtClean="0">
                <a:solidFill>
                  <a:srgbClr val="203864"/>
                </a:solidFill>
                <a:latin typeface="Arial" charset="0"/>
              </a:rPr>
              <a:t>TriValve registry</a:t>
            </a:r>
            <a:r>
              <a:rPr lang="it-IT" altLang="x-none" sz="2000" b="0" dirty="0" smtClean="0">
                <a:solidFill>
                  <a:srgbClr val="203864"/>
                </a:solidFill>
                <a:latin typeface="Arial" charset="0"/>
              </a:rPr>
              <a:t>)</a:t>
            </a:r>
            <a:r>
              <a:rPr lang="x-none" altLang="x-none" sz="2000" b="0" dirty="0" smtClean="0">
                <a:solidFill>
                  <a:srgbClr val="203864"/>
                </a:solidFill>
                <a:latin typeface="Arial" charset="0"/>
              </a:rPr>
              <a:t> </a:t>
            </a:r>
            <a:r>
              <a:rPr lang="x-none" altLang="x-none" sz="2000" b="0" dirty="0">
                <a:solidFill>
                  <a:srgbClr val="203864"/>
                </a:solidFill>
                <a:latin typeface="Arial" charset="0"/>
              </a:rPr>
              <a:t>to a control group of similar patients </a:t>
            </a:r>
            <a:r>
              <a:rPr lang="x-none" altLang="x-none" sz="2000" b="0" dirty="0" smtClean="0">
                <a:solidFill>
                  <a:srgbClr val="203864"/>
                </a:solidFill>
                <a:latin typeface="Arial" charset="0"/>
              </a:rPr>
              <a:t>under </a:t>
            </a:r>
            <a:r>
              <a:rPr lang="x-none" altLang="x-none" sz="2000" b="0" dirty="0">
                <a:solidFill>
                  <a:srgbClr val="203864"/>
                </a:solidFill>
                <a:latin typeface="Arial" charset="0"/>
              </a:rPr>
              <a:t>conservative </a:t>
            </a:r>
            <a:r>
              <a:rPr lang="x-none" altLang="x-none" sz="2000" b="0" dirty="0" smtClean="0">
                <a:solidFill>
                  <a:srgbClr val="203864"/>
                </a:solidFill>
                <a:latin typeface="Arial" charset="0"/>
              </a:rPr>
              <a:t>treatment </a:t>
            </a:r>
            <a:r>
              <a:rPr lang="it-IT" altLang="x-none" sz="2000" b="0" dirty="0" smtClean="0">
                <a:solidFill>
                  <a:srgbClr val="203864"/>
                </a:solidFill>
                <a:latin typeface="Arial" charset="0"/>
              </a:rPr>
              <a:t>with GDMT</a:t>
            </a:r>
            <a:endParaRPr lang="it-IT" altLang="x-none" sz="2000" b="0" dirty="0">
              <a:solidFill>
                <a:srgbClr val="203864"/>
              </a:solidFill>
              <a:latin typeface="Arial" charset="0"/>
            </a:endParaRPr>
          </a:p>
          <a:p>
            <a:pPr lvl="0" algn="just"/>
            <a:endParaRPr lang="it-IT" altLang="x-none" sz="2000" b="0" dirty="0" smtClean="0">
              <a:solidFill>
                <a:srgbClr val="203864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67684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Methods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638" y="683419"/>
            <a:ext cx="8570133" cy="3393016"/>
          </a:xfrm>
        </p:spPr>
        <p:txBody>
          <a:bodyPr/>
          <a:lstStyle/>
          <a:p>
            <a:r>
              <a:rPr lang="en-US" sz="1800" b="0" dirty="0"/>
              <a:t>The control cohort of patients with severe TR </a:t>
            </a:r>
            <a:r>
              <a:rPr lang="en-US" sz="1800" b="0" dirty="0" smtClean="0"/>
              <a:t>was </a:t>
            </a:r>
            <a:r>
              <a:rPr lang="en-US" sz="1800" b="0" dirty="0"/>
              <a:t>formed by consecutive patients evaluated at Mayo Clinic, Rochester, </a:t>
            </a:r>
            <a:r>
              <a:rPr lang="en-US" sz="1800" b="0" dirty="0" err="1"/>
              <a:t>Mn</a:t>
            </a:r>
            <a:r>
              <a:rPr lang="en-US" sz="1800" b="0" dirty="0"/>
              <a:t>, USA and Leiden University Medical Center, The </a:t>
            </a:r>
            <a:r>
              <a:rPr lang="en-US" sz="1800" b="0" dirty="0" smtClean="0"/>
              <a:t>Netherlands</a:t>
            </a:r>
          </a:p>
          <a:p>
            <a:endParaRPr lang="en-GB" sz="1800" b="0" dirty="0"/>
          </a:p>
          <a:p>
            <a:r>
              <a:rPr lang="en-US" sz="1800" b="0" dirty="0"/>
              <a:t>Exclusion criteria were previous </a:t>
            </a:r>
            <a:r>
              <a:rPr lang="en-US" sz="1800" b="0" dirty="0" smtClean="0"/>
              <a:t>tricuspid valve surgery </a:t>
            </a:r>
            <a:r>
              <a:rPr lang="en-US" sz="1800" b="0" dirty="0"/>
              <a:t>or intervention, and iatrogenic (pacemaker lead related) </a:t>
            </a:r>
            <a:r>
              <a:rPr lang="en-US" sz="1800" b="0" dirty="0" smtClean="0"/>
              <a:t>TR</a:t>
            </a:r>
          </a:p>
          <a:p>
            <a:endParaRPr lang="en-GB" sz="1800" b="0" dirty="0" smtClean="0"/>
          </a:p>
          <a:p>
            <a:r>
              <a:rPr lang="en-US" sz="1800" b="0" dirty="0" smtClean="0"/>
              <a:t>Patients </a:t>
            </a:r>
            <a:r>
              <a:rPr lang="en-US" sz="1800" b="0" dirty="0"/>
              <a:t>in the TTVI </a:t>
            </a:r>
            <a:r>
              <a:rPr lang="en-US" sz="1800" b="0" dirty="0" smtClean="0"/>
              <a:t>cohort (</a:t>
            </a:r>
            <a:r>
              <a:rPr lang="en-US" sz="1800" b="0" dirty="0" err="1" smtClean="0"/>
              <a:t>TriValve</a:t>
            </a:r>
            <a:r>
              <a:rPr lang="en-US" sz="1800" b="0" dirty="0" smtClean="0"/>
              <a:t> registry) </a:t>
            </a:r>
            <a:r>
              <a:rPr lang="en-US" sz="1800" b="0" dirty="0"/>
              <a:t>were matched with controls using propensity </a:t>
            </a:r>
            <a:r>
              <a:rPr lang="en-US" sz="1800" b="0" dirty="0" smtClean="0"/>
              <a:t>scores </a:t>
            </a:r>
            <a:r>
              <a:rPr lang="en-GB" sz="1800" b="0" dirty="0"/>
              <a:t>(distance ± 0.2 SD</a:t>
            </a:r>
            <a:r>
              <a:rPr lang="en-GB" sz="1800" b="0" dirty="0" smtClean="0"/>
              <a:t>)</a:t>
            </a:r>
            <a:r>
              <a:rPr lang="en-US" sz="1800" b="0" dirty="0" smtClean="0"/>
              <a:t>. The </a:t>
            </a:r>
            <a:r>
              <a:rPr lang="en-US" sz="1800" b="0" dirty="0"/>
              <a:t>variable adopted to calculate propensity score were age, </a:t>
            </a:r>
            <a:r>
              <a:rPr lang="en-US" sz="1800" b="0" dirty="0" err="1"/>
              <a:t>Euroscore</a:t>
            </a:r>
            <a:r>
              <a:rPr lang="en-US" sz="1800" b="0" dirty="0"/>
              <a:t> </a:t>
            </a:r>
            <a:r>
              <a:rPr lang="en-US" sz="1800" b="0" dirty="0" smtClean="0"/>
              <a:t>II, </a:t>
            </a:r>
            <a:r>
              <a:rPr lang="en-US" sz="1800" b="0" dirty="0"/>
              <a:t>and pulmonary pressure </a:t>
            </a:r>
            <a:r>
              <a:rPr lang="en-US" sz="1800" b="0" dirty="0" smtClean="0"/>
              <a:t>level</a:t>
            </a:r>
            <a:endParaRPr lang="en-GB" sz="1800" b="0" dirty="0"/>
          </a:p>
        </p:txBody>
      </p:sp>
    </p:spTree>
    <p:extLst>
      <p:ext uri="{BB962C8B-B14F-4D97-AF65-F5344CB8AC3E}">
        <p14:creationId xmlns:p14="http://schemas.microsoft.com/office/powerpoint/2010/main" val="1262224379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Methods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267" y="821797"/>
            <a:ext cx="8178800" cy="3393016"/>
          </a:xfrm>
        </p:spPr>
        <p:txBody>
          <a:bodyPr/>
          <a:lstStyle/>
          <a:p>
            <a:r>
              <a:rPr lang="en-US" sz="2000" b="0" u="sng" dirty="0"/>
              <a:t>Primary endpoint </a:t>
            </a:r>
            <a:r>
              <a:rPr lang="en-US" sz="2000" b="0" dirty="0"/>
              <a:t>was mortality from any cause or </a:t>
            </a:r>
            <a:r>
              <a:rPr lang="en-US" sz="2000" b="0" dirty="0" err="1"/>
              <a:t>rehospitalization</a:t>
            </a:r>
            <a:r>
              <a:rPr lang="en-US" sz="2000" b="0" dirty="0"/>
              <a:t> for heart failure (HF</a:t>
            </a:r>
            <a:r>
              <a:rPr lang="en-US" sz="2000" b="0" dirty="0" smtClean="0"/>
              <a:t>) </a:t>
            </a:r>
          </a:p>
          <a:p>
            <a:endParaRPr lang="en-US" sz="2000" b="0" dirty="0" smtClean="0"/>
          </a:p>
          <a:p>
            <a:r>
              <a:rPr lang="en-US" sz="2000" b="0" u="sng" dirty="0" smtClean="0"/>
              <a:t>Secondary </a:t>
            </a:r>
            <a:r>
              <a:rPr lang="en-US" sz="2000" b="0" u="sng" dirty="0"/>
              <a:t>endpoint </a:t>
            </a:r>
            <a:r>
              <a:rPr lang="en-US" sz="2000" b="0" dirty="0"/>
              <a:t>was overall mortality. Follow-up data were collected for patients up to 12 </a:t>
            </a:r>
            <a:r>
              <a:rPr lang="en-US" sz="2000" b="0" dirty="0" smtClean="0"/>
              <a:t>month</a:t>
            </a:r>
          </a:p>
          <a:p>
            <a:endParaRPr lang="en-GB" sz="2000" b="0" dirty="0"/>
          </a:p>
          <a:p>
            <a:r>
              <a:rPr lang="en-US" sz="2000" b="0" dirty="0" smtClean="0"/>
              <a:t>TTVI procedural success </a:t>
            </a:r>
            <a:r>
              <a:rPr lang="en-US" sz="2000" b="0" dirty="0"/>
              <a:t>was defined as patient alive at the end of the procedure, with device successfully implanted, delivery system retrieved and residual TR &lt;3</a:t>
            </a:r>
            <a:r>
              <a:rPr lang="en-US" sz="2000" b="0" dirty="0" smtClean="0"/>
              <a:t>+ </a:t>
            </a:r>
            <a:endParaRPr lang="en-GB" sz="2000" b="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10019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4" y="94201"/>
            <a:ext cx="7769225" cy="566738"/>
          </a:xfrm>
        </p:spPr>
        <p:txBody>
          <a:bodyPr/>
          <a:lstStyle/>
          <a:p>
            <a:r>
              <a:rPr lang="en-GB" dirty="0" smtClean="0"/>
              <a:t>Results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3152154"/>
              </p:ext>
            </p:extLst>
          </p:nvPr>
        </p:nvGraphicFramePr>
        <p:xfrm>
          <a:off x="510397" y="638263"/>
          <a:ext cx="8277440" cy="3886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354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3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36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36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36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36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236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83553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500" b="0" dirty="0">
                          <a:solidFill>
                            <a:srgbClr val="203864"/>
                          </a:solidFill>
                          <a:effectLst/>
                        </a:rPr>
                        <a:t> </a:t>
                      </a:r>
                      <a:endParaRPr lang="en-GB" sz="1500" b="0" dirty="0">
                        <a:solidFill>
                          <a:srgbClr val="203864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7203" marR="37203" marT="0" marB="0">
                    <a:lnR w="12700" cmpd="sng">
                      <a:noFill/>
                    </a:ln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500" b="1" dirty="0">
                          <a:solidFill>
                            <a:srgbClr val="203864"/>
                          </a:solidFill>
                          <a:effectLst/>
                        </a:rPr>
                        <a:t>Overall population</a:t>
                      </a:r>
                      <a:br>
                        <a:rPr lang="en-US" sz="1500" b="1" dirty="0">
                          <a:solidFill>
                            <a:srgbClr val="203864"/>
                          </a:solidFill>
                          <a:effectLst/>
                        </a:rPr>
                      </a:br>
                      <a:r>
                        <a:rPr lang="en-US" sz="1500" b="1" dirty="0" smtClean="0">
                          <a:solidFill>
                            <a:srgbClr val="203864"/>
                          </a:solidFill>
                          <a:effectLst/>
                        </a:rPr>
                        <a:t>N=1652</a:t>
                      </a:r>
                      <a:endParaRPr lang="en-GB" sz="1500" b="1" dirty="0">
                        <a:solidFill>
                          <a:srgbClr val="203864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7203" marR="37203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500" b="1" dirty="0">
                          <a:solidFill>
                            <a:srgbClr val="203864"/>
                          </a:solidFill>
                          <a:effectLst/>
                        </a:rPr>
                        <a:t>Propensity matched cohort</a:t>
                      </a:r>
                      <a:br>
                        <a:rPr lang="en-US" sz="1500" b="1" dirty="0">
                          <a:solidFill>
                            <a:srgbClr val="203864"/>
                          </a:solidFill>
                          <a:effectLst/>
                        </a:rPr>
                      </a:br>
                      <a:r>
                        <a:rPr lang="en-US" sz="1500" b="1" dirty="0">
                          <a:solidFill>
                            <a:srgbClr val="203864"/>
                          </a:solidFill>
                          <a:effectLst/>
                        </a:rPr>
                        <a:t>N=536</a:t>
                      </a:r>
                      <a:endParaRPr lang="en-GB" sz="1500" b="1" dirty="0">
                        <a:solidFill>
                          <a:srgbClr val="203864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7203" marR="37203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55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500" b="0" dirty="0">
                          <a:solidFill>
                            <a:srgbClr val="203864"/>
                          </a:solidFill>
                          <a:effectLst/>
                        </a:rPr>
                        <a:t>TTVI</a:t>
                      </a:r>
                      <a:endParaRPr lang="en-GB" sz="1500" b="0" dirty="0">
                        <a:solidFill>
                          <a:srgbClr val="203864"/>
                        </a:solidFill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500" b="0" dirty="0">
                          <a:solidFill>
                            <a:srgbClr val="203864"/>
                          </a:solidFill>
                          <a:effectLst/>
                        </a:rPr>
                        <a:t>N=472</a:t>
                      </a:r>
                      <a:endParaRPr lang="en-GB" sz="1500" b="0" dirty="0">
                        <a:solidFill>
                          <a:srgbClr val="203864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7203" marR="3720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500" b="0" dirty="0">
                          <a:solidFill>
                            <a:srgbClr val="203864"/>
                          </a:solidFill>
                          <a:effectLst/>
                        </a:rPr>
                        <a:t>Controls</a:t>
                      </a:r>
                      <a:endParaRPr lang="en-GB" sz="1500" b="0" dirty="0">
                        <a:solidFill>
                          <a:srgbClr val="203864"/>
                        </a:solidFill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500" b="0" dirty="0">
                          <a:solidFill>
                            <a:srgbClr val="203864"/>
                          </a:solidFill>
                          <a:effectLst/>
                        </a:rPr>
                        <a:t>N=1179</a:t>
                      </a:r>
                      <a:endParaRPr lang="en-GB" sz="1500" b="0" dirty="0">
                        <a:solidFill>
                          <a:srgbClr val="203864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7203" marR="37203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500" b="0" dirty="0">
                          <a:solidFill>
                            <a:srgbClr val="203864"/>
                          </a:solidFill>
                          <a:effectLst/>
                        </a:rPr>
                        <a:t>P-value</a:t>
                      </a:r>
                      <a:endParaRPr lang="en-GB" sz="1500" b="0" dirty="0">
                        <a:solidFill>
                          <a:srgbClr val="203864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7203" marR="37203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500" b="0" dirty="0">
                          <a:solidFill>
                            <a:srgbClr val="203864"/>
                          </a:solidFill>
                          <a:effectLst/>
                        </a:rPr>
                        <a:t>TTVI</a:t>
                      </a:r>
                      <a:endParaRPr lang="en-GB" sz="1500" b="0" dirty="0">
                        <a:solidFill>
                          <a:srgbClr val="203864"/>
                        </a:solidFill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500" b="0" dirty="0">
                          <a:solidFill>
                            <a:srgbClr val="203864"/>
                          </a:solidFill>
                          <a:effectLst/>
                        </a:rPr>
                        <a:t>N=268</a:t>
                      </a:r>
                      <a:endParaRPr lang="en-GB" sz="1500" b="0" dirty="0">
                        <a:solidFill>
                          <a:srgbClr val="203864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7203" marR="3720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500" b="0" dirty="0">
                          <a:solidFill>
                            <a:srgbClr val="203864"/>
                          </a:solidFill>
                          <a:effectLst/>
                        </a:rPr>
                        <a:t>Controls</a:t>
                      </a:r>
                      <a:endParaRPr lang="en-GB" sz="1500" b="0" dirty="0">
                        <a:solidFill>
                          <a:srgbClr val="203864"/>
                        </a:solidFill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500" b="0" dirty="0">
                          <a:solidFill>
                            <a:srgbClr val="203864"/>
                          </a:solidFill>
                          <a:effectLst/>
                        </a:rPr>
                        <a:t>N=268</a:t>
                      </a:r>
                      <a:endParaRPr lang="en-GB" sz="1500" b="0" dirty="0">
                        <a:solidFill>
                          <a:srgbClr val="203864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7203" marR="37203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500" b="0" dirty="0">
                          <a:solidFill>
                            <a:srgbClr val="203864"/>
                          </a:solidFill>
                          <a:effectLst/>
                        </a:rPr>
                        <a:t>P-value</a:t>
                      </a:r>
                      <a:endParaRPr lang="en-GB" sz="1500" b="0" dirty="0">
                        <a:solidFill>
                          <a:srgbClr val="203864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7203" marR="37203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177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500" b="1" dirty="0">
                          <a:solidFill>
                            <a:srgbClr val="203864"/>
                          </a:solidFill>
                          <a:effectLst/>
                        </a:rPr>
                        <a:t>Age, </a:t>
                      </a:r>
                      <a:r>
                        <a:rPr lang="en-US" sz="1500" b="1" dirty="0" err="1">
                          <a:solidFill>
                            <a:srgbClr val="203864"/>
                          </a:solidFill>
                          <a:effectLst/>
                        </a:rPr>
                        <a:t>y±SD</a:t>
                      </a:r>
                      <a:endParaRPr lang="en-GB" sz="1500" b="1" dirty="0">
                        <a:solidFill>
                          <a:srgbClr val="203864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7203" marR="37203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500" dirty="0">
                          <a:solidFill>
                            <a:srgbClr val="FF0000"/>
                          </a:solidFill>
                          <a:effectLst/>
                        </a:rPr>
                        <a:t>77±8</a:t>
                      </a:r>
                      <a:endParaRPr lang="en-GB" sz="1500" dirty="0"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7203" marR="372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500">
                          <a:solidFill>
                            <a:srgbClr val="FF0000"/>
                          </a:solidFill>
                          <a:effectLst/>
                        </a:rPr>
                        <a:t>76 ±13</a:t>
                      </a:r>
                      <a:endParaRPr lang="en-GB" sz="1500"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7203" marR="37203" marT="0" marB="0"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500">
                          <a:solidFill>
                            <a:srgbClr val="FF0000"/>
                          </a:solidFill>
                          <a:effectLst/>
                        </a:rPr>
                        <a:t>0.07</a:t>
                      </a:r>
                      <a:endParaRPr lang="en-GB" sz="1500"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7203" marR="37203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500" dirty="0">
                          <a:solidFill>
                            <a:srgbClr val="203864"/>
                          </a:solidFill>
                          <a:effectLst/>
                        </a:rPr>
                        <a:t>77±8</a:t>
                      </a:r>
                      <a:endParaRPr lang="en-GB" sz="1500" dirty="0">
                        <a:solidFill>
                          <a:srgbClr val="203864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7203" marR="372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500" dirty="0">
                          <a:solidFill>
                            <a:srgbClr val="203864"/>
                          </a:solidFill>
                          <a:effectLst/>
                        </a:rPr>
                        <a:t>76 ±13</a:t>
                      </a:r>
                      <a:endParaRPr lang="en-GB" sz="1500" dirty="0">
                        <a:solidFill>
                          <a:srgbClr val="203864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7203" marR="37203" marT="0" marB="0"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500">
                          <a:solidFill>
                            <a:srgbClr val="203864"/>
                          </a:solidFill>
                          <a:effectLst/>
                        </a:rPr>
                        <a:t>0.2</a:t>
                      </a:r>
                      <a:endParaRPr lang="en-GB" sz="1500">
                        <a:solidFill>
                          <a:srgbClr val="203864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7203" marR="37203" marT="0" marB="0">
                    <a:lnT w="12700" cmpd="sng">
                      <a:noFill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177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500">
                          <a:solidFill>
                            <a:srgbClr val="203864"/>
                          </a:solidFill>
                          <a:effectLst/>
                        </a:rPr>
                        <a:t>Women, % </a:t>
                      </a:r>
                      <a:endParaRPr lang="en-GB" sz="1500">
                        <a:solidFill>
                          <a:srgbClr val="203864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7203" marR="37203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500" dirty="0">
                          <a:solidFill>
                            <a:srgbClr val="FF0000"/>
                          </a:solidFill>
                          <a:effectLst/>
                        </a:rPr>
                        <a:t>55%</a:t>
                      </a:r>
                      <a:endParaRPr lang="en-GB" sz="1500" dirty="0"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7203" marR="372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500" dirty="0">
                          <a:solidFill>
                            <a:srgbClr val="FF0000"/>
                          </a:solidFill>
                          <a:effectLst/>
                        </a:rPr>
                        <a:t>63%</a:t>
                      </a:r>
                      <a:endParaRPr lang="en-GB" sz="1500" dirty="0"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7203" marR="3720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500">
                          <a:solidFill>
                            <a:srgbClr val="FF0000"/>
                          </a:solidFill>
                          <a:effectLst/>
                        </a:rPr>
                        <a:t>0.007</a:t>
                      </a:r>
                      <a:endParaRPr lang="en-GB" sz="1500"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7203" marR="37203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500" dirty="0">
                          <a:solidFill>
                            <a:srgbClr val="203864"/>
                          </a:solidFill>
                          <a:effectLst/>
                        </a:rPr>
                        <a:t>56%</a:t>
                      </a:r>
                      <a:endParaRPr lang="en-GB" sz="1500" dirty="0">
                        <a:solidFill>
                          <a:srgbClr val="203864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7203" marR="372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500" dirty="0">
                          <a:solidFill>
                            <a:srgbClr val="203864"/>
                          </a:solidFill>
                          <a:effectLst/>
                        </a:rPr>
                        <a:t>59%</a:t>
                      </a:r>
                      <a:endParaRPr lang="en-GB" sz="1500" dirty="0">
                        <a:solidFill>
                          <a:srgbClr val="203864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7203" marR="3720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500" dirty="0">
                          <a:solidFill>
                            <a:srgbClr val="203864"/>
                          </a:solidFill>
                          <a:effectLst/>
                        </a:rPr>
                        <a:t>0.4</a:t>
                      </a:r>
                      <a:endParaRPr lang="en-GB" sz="1500" dirty="0">
                        <a:solidFill>
                          <a:srgbClr val="203864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7203" marR="37203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177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500" dirty="0">
                          <a:solidFill>
                            <a:srgbClr val="203864"/>
                          </a:solidFill>
                          <a:effectLst/>
                        </a:rPr>
                        <a:t>TR of functional etiology</a:t>
                      </a:r>
                      <a:endParaRPr lang="en-GB" sz="1500" dirty="0">
                        <a:solidFill>
                          <a:srgbClr val="203864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7203" marR="37203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500" dirty="0">
                          <a:solidFill>
                            <a:srgbClr val="FF0000"/>
                          </a:solidFill>
                          <a:effectLst/>
                        </a:rPr>
                        <a:t>90%</a:t>
                      </a:r>
                      <a:endParaRPr lang="en-GB" sz="1500" dirty="0"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7203" marR="372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500" dirty="0">
                          <a:solidFill>
                            <a:srgbClr val="FF0000"/>
                          </a:solidFill>
                          <a:effectLst/>
                        </a:rPr>
                        <a:t>96%</a:t>
                      </a:r>
                      <a:endParaRPr lang="en-GB" sz="1500" dirty="0"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7203" marR="3720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500" dirty="0">
                          <a:solidFill>
                            <a:srgbClr val="FF0000"/>
                          </a:solidFill>
                          <a:effectLst/>
                        </a:rPr>
                        <a:t>0.0004</a:t>
                      </a:r>
                      <a:endParaRPr lang="en-GB" sz="1500" dirty="0"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7203" marR="37203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500" dirty="0">
                          <a:solidFill>
                            <a:srgbClr val="203864"/>
                          </a:solidFill>
                          <a:effectLst/>
                        </a:rPr>
                        <a:t>90% </a:t>
                      </a:r>
                      <a:endParaRPr lang="en-GB" sz="1500" dirty="0">
                        <a:solidFill>
                          <a:srgbClr val="203864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7203" marR="372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500">
                          <a:solidFill>
                            <a:srgbClr val="203864"/>
                          </a:solidFill>
                          <a:effectLst/>
                        </a:rPr>
                        <a:t>95%</a:t>
                      </a:r>
                      <a:endParaRPr lang="en-GB" sz="1500">
                        <a:solidFill>
                          <a:srgbClr val="203864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7203" marR="3720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500" dirty="0">
                          <a:solidFill>
                            <a:srgbClr val="203864"/>
                          </a:solidFill>
                          <a:effectLst/>
                        </a:rPr>
                        <a:t>0.1</a:t>
                      </a:r>
                      <a:endParaRPr lang="en-GB" sz="1500" dirty="0">
                        <a:solidFill>
                          <a:srgbClr val="203864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7203" marR="37203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177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500" dirty="0" smtClean="0">
                          <a:solidFill>
                            <a:srgbClr val="203864"/>
                          </a:solidFill>
                          <a:effectLst/>
                        </a:rPr>
                        <a:t>Left ventricular EF, </a:t>
                      </a:r>
                      <a:r>
                        <a:rPr lang="en-US" sz="1500" dirty="0">
                          <a:solidFill>
                            <a:srgbClr val="203864"/>
                          </a:solidFill>
                          <a:effectLst/>
                        </a:rPr>
                        <a:t>%</a:t>
                      </a:r>
                      <a:endParaRPr lang="en-GB" sz="1500" dirty="0">
                        <a:solidFill>
                          <a:srgbClr val="203864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7203" marR="37203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500" dirty="0">
                          <a:solidFill>
                            <a:srgbClr val="203864"/>
                          </a:solidFill>
                          <a:effectLst/>
                        </a:rPr>
                        <a:t>50 ±13</a:t>
                      </a:r>
                      <a:endParaRPr lang="en-GB" sz="1500" dirty="0">
                        <a:solidFill>
                          <a:srgbClr val="203864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7203" marR="372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500" dirty="0">
                          <a:solidFill>
                            <a:srgbClr val="203864"/>
                          </a:solidFill>
                          <a:effectLst/>
                        </a:rPr>
                        <a:t>49 ±17</a:t>
                      </a:r>
                      <a:endParaRPr lang="en-GB" sz="1500" dirty="0">
                        <a:solidFill>
                          <a:srgbClr val="203864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7203" marR="3720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500" dirty="0">
                          <a:solidFill>
                            <a:srgbClr val="203864"/>
                          </a:solidFill>
                          <a:effectLst/>
                        </a:rPr>
                        <a:t>0.2</a:t>
                      </a:r>
                      <a:endParaRPr lang="en-GB" sz="1500" dirty="0">
                        <a:solidFill>
                          <a:srgbClr val="203864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7203" marR="37203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500" dirty="0">
                          <a:solidFill>
                            <a:srgbClr val="203864"/>
                          </a:solidFill>
                          <a:effectLst/>
                        </a:rPr>
                        <a:t>49±15</a:t>
                      </a:r>
                      <a:endParaRPr lang="en-GB" sz="1500" dirty="0">
                        <a:solidFill>
                          <a:srgbClr val="203864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7203" marR="372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500">
                          <a:solidFill>
                            <a:srgbClr val="203864"/>
                          </a:solidFill>
                          <a:effectLst/>
                        </a:rPr>
                        <a:t>50 ±15</a:t>
                      </a:r>
                      <a:endParaRPr lang="en-GB" sz="1500">
                        <a:solidFill>
                          <a:srgbClr val="203864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7203" marR="3720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500" dirty="0">
                          <a:solidFill>
                            <a:srgbClr val="203864"/>
                          </a:solidFill>
                          <a:effectLst/>
                        </a:rPr>
                        <a:t>0.2</a:t>
                      </a:r>
                      <a:endParaRPr lang="en-GB" sz="1500" dirty="0">
                        <a:solidFill>
                          <a:srgbClr val="203864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7203" marR="37203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22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500" dirty="0" smtClean="0">
                          <a:solidFill>
                            <a:srgbClr val="203864"/>
                          </a:solidFill>
                          <a:effectLst/>
                        </a:rPr>
                        <a:t>Left ventricular EF &lt;35</a:t>
                      </a:r>
                      <a:r>
                        <a:rPr lang="en-US" sz="1500" dirty="0">
                          <a:solidFill>
                            <a:srgbClr val="203864"/>
                          </a:solidFill>
                          <a:effectLst/>
                        </a:rPr>
                        <a:t>%, % </a:t>
                      </a:r>
                      <a:endParaRPr lang="en-GB" sz="1500" dirty="0">
                        <a:solidFill>
                          <a:srgbClr val="203864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7203" marR="37203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500" dirty="0">
                          <a:solidFill>
                            <a:srgbClr val="FF0000"/>
                          </a:solidFill>
                          <a:effectLst/>
                        </a:rPr>
                        <a:t>18%</a:t>
                      </a:r>
                      <a:endParaRPr lang="en-GB" sz="1500" dirty="0"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7203" marR="372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500" dirty="0">
                          <a:solidFill>
                            <a:srgbClr val="FF0000"/>
                          </a:solidFill>
                          <a:effectLst/>
                        </a:rPr>
                        <a:t>26%</a:t>
                      </a:r>
                      <a:endParaRPr lang="en-GB" sz="1500" dirty="0"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7203" marR="3720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500" dirty="0">
                          <a:solidFill>
                            <a:srgbClr val="FF0000"/>
                          </a:solidFill>
                          <a:effectLst/>
                        </a:rPr>
                        <a:t>0.0006</a:t>
                      </a:r>
                      <a:endParaRPr lang="en-GB" sz="1500" dirty="0"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7203" marR="37203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500" dirty="0">
                          <a:solidFill>
                            <a:srgbClr val="203864"/>
                          </a:solidFill>
                          <a:effectLst/>
                        </a:rPr>
                        <a:t>22%</a:t>
                      </a:r>
                      <a:endParaRPr lang="en-GB" sz="1500" dirty="0">
                        <a:solidFill>
                          <a:srgbClr val="203864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7203" marR="372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500" dirty="0">
                          <a:solidFill>
                            <a:srgbClr val="203864"/>
                          </a:solidFill>
                          <a:effectLst/>
                        </a:rPr>
                        <a:t>21%</a:t>
                      </a:r>
                      <a:endParaRPr lang="en-GB" sz="1500" dirty="0">
                        <a:solidFill>
                          <a:srgbClr val="203864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7203" marR="3720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500" dirty="0">
                          <a:solidFill>
                            <a:srgbClr val="203864"/>
                          </a:solidFill>
                          <a:effectLst/>
                        </a:rPr>
                        <a:t>0.7</a:t>
                      </a:r>
                      <a:endParaRPr lang="en-GB" sz="1500" dirty="0">
                        <a:solidFill>
                          <a:srgbClr val="203864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7203" marR="37203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177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500" b="1" dirty="0" err="1">
                          <a:solidFill>
                            <a:srgbClr val="203864"/>
                          </a:solidFill>
                          <a:effectLst/>
                        </a:rPr>
                        <a:t>Euroscore</a:t>
                      </a:r>
                      <a:r>
                        <a:rPr lang="en-US" sz="1500" b="1" dirty="0">
                          <a:solidFill>
                            <a:srgbClr val="203864"/>
                          </a:solidFill>
                          <a:effectLst/>
                        </a:rPr>
                        <a:t> II, (%)</a:t>
                      </a:r>
                      <a:endParaRPr lang="en-GB" sz="1500" b="1" dirty="0">
                        <a:solidFill>
                          <a:srgbClr val="203864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7203" marR="37203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500" dirty="0">
                          <a:solidFill>
                            <a:srgbClr val="FF0000"/>
                          </a:solidFill>
                          <a:effectLst/>
                        </a:rPr>
                        <a:t>10.5±11.2</a:t>
                      </a:r>
                      <a:endParaRPr lang="en-GB" sz="1500" dirty="0"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7203" marR="372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500" dirty="0">
                          <a:solidFill>
                            <a:srgbClr val="FF0000"/>
                          </a:solidFill>
                          <a:effectLst/>
                        </a:rPr>
                        <a:t>17.9±11.7</a:t>
                      </a:r>
                      <a:endParaRPr lang="en-GB" sz="1500" dirty="0"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7203" marR="3720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500">
                          <a:solidFill>
                            <a:srgbClr val="FF0000"/>
                          </a:solidFill>
                          <a:effectLst/>
                        </a:rPr>
                        <a:t>&lt;0.0001</a:t>
                      </a:r>
                      <a:endParaRPr lang="en-GB" sz="1500"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7203" marR="37203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500" dirty="0">
                          <a:solidFill>
                            <a:srgbClr val="203864"/>
                          </a:solidFill>
                          <a:effectLst/>
                        </a:rPr>
                        <a:t>12±11</a:t>
                      </a:r>
                      <a:endParaRPr lang="en-GB" sz="1500" dirty="0">
                        <a:solidFill>
                          <a:srgbClr val="203864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7203" marR="372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500" dirty="0">
                          <a:solidFill>
                            <a:srgbClr val="203864"/>
                          </a:solidFill>
                          <a:effectLst/>
                        </a:rPr>
                        <a:t>13±9</a:t>
                      </a:r>
                      <a:endParaRPr lang="en-GB" sz="1500" dirty="0">
                        <a:solidFill>
                          <a:srgbClr val="203864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7203" marR="3720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500" dirty="0">
                          <a:solidFill>
                            <a:srgbClr val="203864"/>
                          </a:solidFill>
                          <a:effectLst/>
                        </a:rPr>
                        <a:t>0.6</a:t>
                      </a:r>
                      <a:endParaRPr lang="en-GB" sz="1500" dirty="0">
                        <a:solidFill>
                          <a:srgbClr val="203864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7203" marR="37203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177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500" dirty="0">
                          <a:solidFill>
                            <a:srgbClr val="203864"/>
                          </a:solidFill>
                          <a:effectLst/>
                        </a:rPr>
                        <a:t>Right ventricular dysfunction</a:t>
                      </a:r>
                      <a:endParaRPr lang="en-GB" sz="1500" dirty="0">
                        <a:solidFill>
                          <a:srgbClr val="203864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7203" marR="37203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500" dirty="0">
                          <a:solidFill>
                            <a:srgbClr val="FF0000"/>
                          </a:solidFill>
                          <a:effectLst/>
                        </a:rPr>
                        <a:t>34%</a:t>
                      </a:r>
                      <a:endParaRPr lang="en-GB" sz="1500" dirty="0"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7203" marR="372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500" dirty="0">
                          <a:solidFill>
                            <a:srgbClr val="FF0000"/>
                          </a:solidFill>
                          <a:effectLst/>
                        </a:rPr>
                        <a:t>20%</a:t>
                      </a:r>
                      <a:endParaRPr lang="en-GB" sz="1500" dirty="0"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7203" marR="3720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500" dirty="0">
                          <a:solidFill>
                            <a:srgbClr val="FF0000"/>
                          </a:solidFill>
                          <a:effectLst/>
                        </a:rPr>
                        <a:t>&lt;0.0001</a:t>
                      </a:r>
                      <a:endParaRPr lang="en-GB" sz="1500" dirty="0"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7203" marR="37203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500" dirty="0">
                          <a:solidFill>
                            <a:srgbClr val="FF0000"/>
                          </a:solidFill>
                          <a:effectLst/>
                        </a:rPr>
                        <a:t>37% </a:t>
                      </a:r>
                      <a:endParaRPr lang="en-GB" sz="1500" dirty="0"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7203" marR="372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500" dirty="0">
                          <a:solidFill>
                            <a:srgbClr val="FF0000"/>
                          </a:solidFill>
                          <a:effectLst/>
                        </a:rPr>
                        <a:t>29%</a:t>
                      </a:r>
                      <a:endParaRPr lang="en-GB" sz="1500" dirty="0"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7203" marR="3720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500" dirty="0">
                          <a:solidFill>
                            <a:srgbClr val="FF0000"/>
                          </a:solidFill>
                          <a:effectLst/>
                        </a:rPr>
                        <a:t>&lt;0.0001</a:t>
                      </a:r>
                      <a:endParaRPr lang="en-GB" sz="1500" dirty="0"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7203" marR="37203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177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500" b="1" dirty="0" smtClean="0">
                          <a:solidFill>
                            <a:srgbClr val="203864"/>
                          </a:solidFill>
                          <a:effectLst/>
                        </a:rPr>
                        <a:t>S-PAP, </a:t>
                      </a:r>
                      <a:r>
                        <a:rPr lang="en-US" sz="1500" b="1" dirty="0">
                          <a:solidFill>
                            <a:srgbClr val="203864"/>
                          </a:solidFill>
                          <a:effectLst/>
                        </a:rPr>
                        <a:t>mmHg</a:t>
                      </a:r>
                      <a:endParaRPr lang="en-GB" sz="1500" b="1" dirty="0">
                        <a:solidFill>
                          <a:srgbClr val="203864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7203" marR="37203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500" dirty="0">
                          <a:solidFill>
                            <a:srgbClr val="FF0000"/>
                          </a:solidFill>
                          <a:effectLst/>
                        </a:rPr>
                        <a:t>40±15</a:t>
                      </a:r>
                      <a:endParaRPr lang="en-GB" sz="1500" dirty="0"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7203" marR="372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500" dirty="0">
                          <a:solidFill>
                            <a:srgbClr val="FF0000"/>
                          </a:solidFill>
                          <a:effectLst/>
                        </a:rPr>
                        <a:t>52±15</a:t>
                      </a:r>
                      <a:endParaRPr lang="en-GB" sz="1500" dirty="0"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7203" marR="3720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500" dirty="0">
                          <a:solidFill>
                            <a:srgbClr val="FF0000"/>
                          </a:solidFill>
                          <a:effectLst/>
                        </a:rPr>
                        <a:t>&lt;0.0001</a:t>
                      </a:r>
                      <a:endParaRPr lang="en-GB" sz="1500" dirty="0"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7203" marR="37203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500" dirty="0">
                          <a:solidFill>
                            <a:srgbClr val="203864"/>
                          </a:solidFill>
                          <a:effectLst/>
                        </a:rPr>
                        <a:t>44±14</a:t>
                      </a:r>
                      <a:endParaRPr lang="en-GB" sz="1500" dirty="0">
                        <a:solidFill>
                          <a:srgbClr val="203864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7203" marR="372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500" dirty="0">
                          <a:solidFill>
                            <a:srgbClr val="203864"/>
                          </a:solidFill>
                          <a:effectLst/>
                        </a:rPr>
                        <a:t>43±14</a:t>
                      </a:r>
                      <a:endParaRPr lang="en-GB" sz="1500" dirty="0">
                        <a:solidFill>
                          <a:srgbClr val="203864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7203" marR="3720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500" dirty="0">
                          <a:solidFill>
                            <a:srgbClr val="203864"/>
                          </a:solidFill>
                          <a:effectLst/>
                        </a:rPr>
                        <a:t>0.3</a:t>
                      </a:r>
                      <a:endParaRPr lang="en-GB" sz="1500" dirty="0">
                        <a:solidFill>
                          <a:srgbClr val="203864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7203" marR="37203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177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500" b="0" dirty="0">
                          <a:solidFill>
                            <a:srgbClr val="203864"/>
                          </a:solidFill>
                          <a:effectLst/>
                        </a:rPr>
                        <a:t>Pulmonary hypertension, % </a:t>
                      </a:r>
                      <a:endParaRPr lang="en-GB" sz="1500" b="0" dirty="0">
                        <a:solidFill>
                          <a:srgbClr val="203864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7203" marR="37203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500">
                          <a:solidFill>
                            <a:srgbClr val="FF0000"/>
                          </a:solidFill>
                          <a:effectLst/>
                        </a:rPr>
                        <a:t>27%</a:t>
                      </a:r>
                      <a:endParaRPr lang="en-GB" sz="1500"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7203" marR="372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500" dirty="0">
                          <a:solidFill>
                            <a:srgbClr val="FF0000"/>
                          </a:solidFill>
                          <a:effectLst/>
                        </a:rPr>
                        <a:t>50%</a:t>
                      </a:r>
                      <a:endParaRPr lang="en-GB" sz="1500" dirty="0"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7203" marR="3720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500">
                          <a:solidFill>
                            <a:srgbClr val="FF0000"/>
                          </a:solidFill>
                          <a:effectLst/>
                        </a:rPr>
                        <a:t>&lt;0.0001</a:t>
                      </a:r>
                      <a:endParaRPr lang="en-GB" sz="1500"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7203" marR="37203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500" dirty="0">
                          <a:solidFill>
                            <a:srgbClr val="203864"/>
                          </a:solidFill>
                          <a:effectLst/>
                        </a:rPr>
                        <a:t>34%</a:t>
                      </a:r>
                      <a:endParaRPr lang="en-GB" sz="1500" dirty="0">
                        <a:solidFill>
                          <a:srgbClr val="203864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7203" marR="372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500" dirty="0">
                          <a:solidFill>
                            <a:srgbClr val="203864"/>
                          </a:solidFill>
                          <a:effectLst/>
                        </a:rPr>
                        <a:t>29%</a:t>
                      </a:r>
                      <a:endParaRPr lang="en-GB" sz="1500" dirty="0">
                        <a:solidFill>
                          <a:srgbClr val="203864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7203" marR="3720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500" dirty="0">
                          <a:solidFill>
                            <a:srgbClr val="203864"/>
                          </a:solidFill>
                          <a:effectLst/>
                        </a:rPr>
                        <a:t>0.2</a:t>
                      </a:r>
                      <a:endParaRPr lang="en-GB" sz="1500" dirty="0">
                        <a:solidFill>
                          <a:srgbClr val="203864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7203" marR="37203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177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500" dirty="0">
                          <a:solidFill>
                            <a:srgbClr val="203864"/>
                          </a:solidFill>
                          <a:effectLst/>
                        </a:rPr>
                        <a:t>NYHA III-IV, % </a:t>
                      </a:r>
                      <a:endParaRPr lang="en-GB" sz="1500" dirty="0">
                        <a:solidFill>
                          <a:srgbClr val="203864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7203" marR="37203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500">
                          <a:solidFill>
                            <a:srgbClr val="FF0000"/>
                          </a:solidFill>
                          <a:effectLst/>
                        </a:rPr>
                        <a:t>93%</a:t>
                      </a:r>
                      <a:endParaRPr lang="en-GB" sz="1500"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7203" marR="372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500" dirty="0">
                          <a:solidFill>
                            <a:srgbClr val="FF0000"/>
                          </a:solidFill>
                          <a:effectLst/>
                        </a:rPr>
                        <a:t>39%</a:t>
                      </a:r>
                      <a:endParaRPr lang="en-GB" sz="1500" dirty="0"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7203" marR="3720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500">
                          <a:solidFill>
                            <a:srgbClr val="FF0000"/>
                          </a:solidFill>
                          <a:effectLst/>
                        </a:rPr>
                        <a:t>&lt;0.0001</a:t>
                      </a:r>
                      <a:endParaRPr lang="en-GB" sz="1500"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7203" marR="37203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500" dirty="0">
                          <a:solidFill>
                            <a:srgbClr val="FF0000"/>
                          </a:solidFill>
                          <a:effectLst/>
                        </a:rPr>
                        <a:t>93%</a:t>
                      </a:r>
                      <a:endParaRPr lang="en-GB" sz="1500" dirty="0"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7203" marR="372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500" dirty="0">
                          <a:solidFill>
                            <a:srgbClr val="FF0000"/>
                          </a:solidFill>
                          <a:effectLst/>
                        </a:rPr>
                        <a:t>23%</a:t>
                      </a:r>
                      <a:endParaRPr lang="en-GB" sz="1500" dirty="0"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7203" marR="3720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500" dirty="0">
                          <a:solidFill>
                            <a:srgbClr val="FF0000"/>
                          </a:solidFill>
                          <a:effectLst/>
                        </a:rPr>
                        <a:t>&lt;0.0001</a:t>
                      </a:r>
                      <a:endParaRPr lang="en-GB" sz="1500" dirty="0"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7203" marR="37203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177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500" dirty="0">
                          <a:solidFill>
                            <a:srgbClr val="203864"/>
                          </a:solidFill>
                          <a:effectLst/>
                        </a:rPr>
                        <a:t>Mitral regurgitation &gt; 2+</a:t>
                      </a:r>
                      <a:endParaRPr lang="en-GB" sz="1500" dirty="0">
                        <a:solidFill>
                          <a:srgbClr val="203864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7203" marR="37203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500">
                          <a:solidFill>
                            <a:srgbClr val="FF0000"/>
                          </a:solidFill>
                          <a:effectLst/>
                        </a:rPr>
                        <a:t>33%</a:t>
                      </a:r>
                      <a:endParaRPr lang="en-GB" sz="1500"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7203" marR="372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500" dirty="0">
                          <a:solidFill>
                            <a:srgbClr val="FF0000"/>
                          </a:solidFill>
                          <a:effectLst/>
                        </a:rPr>
                        <a:t>18%</a:t>
                      </a:r>
                      <a:endParaRPr lang="en-GB" sz="1500" dirty="0"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7203" marR="3720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500" dirty="0">
                          <a:solidFill>
                            <a:srgbClr val="FF0000"/>
                          </a:solidFill>
                          <a:effectLst/>
                        </a:rPr>
                        <a:t>&lt;0.0001</a:t>
                      </a:r>
                      <a:endParaRPr lang="en-GB" sz="1500" dirty="0"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7203" marR="37203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500">
                          <a:solidFill>
                            <a:srgbClr val="FF0000"/>
                          </a:solidFill>
                          <a:effectLst/>
                        </a:rPr>
                        <a:t>40%</a:t>
                      </a:r>
                      <a:endParaRPr lang="en-GB" sz="1500"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7203" marR="372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500" dirty="0">
                          <a:solidFill>
                            <a:srgbClr val="FF0000"/>
                          </a:solidFill>
                          <a:effectLst/>
                        </a:rPr>
                        <a:t>17%</a:t>
                      </a:r>
                      <a:endParaRPr lang="en-GB" sz="1500" dirty="0"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7203" marR="3720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500" dirty="0">
                          <a:solidFill>
                            <a:srgbClr val="FF0000"/>
                          </a:solidFill>
                          <a:effectLst/>
                        </a:rPr>
                        <a:t>&lt;0.0001</a:t>
                      </a:r>
                      <a:endParaRPr lang="en-GB" sz="1500" dirty="0"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7203" marR="37203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177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500" dirty="0">
                          <a:solidFill>
                            <a:srgbClr val="203864"/>
                          </a:solidFill>
                          <a:effectLst/>
                        </a:rPr>
                        <a:t>Atrial Fibrillation, % </a:t>
                      </a:r>
                      <a:endParaRPr lang="en-GB" sz="1500" dirty="0">
                        <a:solidFill>
                          <a:srgbClr val="203864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7203" marR="37203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500">
                          <a:solidFill>
                            <a:srgbClr val="FF0000"/>
                          </a:solidFill>
                          <a:effectLst/>
                        </a:rPr>
                        <a:t>83%</a:t>
                      </a:r>
                      <a:endParaRPr lang="en-GB" sz="1500"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7203" marR="372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500" dirty="0">
                          <a:solidFill>
                            <a:srgbClr val="FF0000"/>
                          </a:solidFill>
                          <a:effectLst/>
                        </a:rPr>
                        <a:t>57%</a:t>
                      </a:r>
                      <a:endParaRPr lang="en-GB" sz="1500" dirty="0"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7203" marR="3720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500" dirty="0">
                          <a:solidFill>
                            <a:srgbClr val="FF0000"/>
                          </a:solidFill>
                          <a:effectLst/>
                        </a:rPr>
                        <a:t>&lt;0.0001</a:t>
                      </a:r>
                      <a:endParaRPr lang="en-GB" sz="1500" dirty="0"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7203" marR="37203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500">
                          <a:solidFill>
                            <a:srgbClr val="FF0000"/>
                          </a:solidFill>
                          <a:effectLst/>
                        </a:rPr>
                        <a:t>82%</a:t>
                      </a:r>
                      <a:endParaRPr lang="en-GB" sz="1500"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7203" marR="372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500" dirty="0">
                          <a:solidFill>
                            <a:srgbClr val="FF0000"/>
                          </a:solidFill>
                          <a:effectLst/>
                        </a:rPr>
                        <a:t>50%</a:t>
                      </a:r>
                      <a:endParaRPr lang="en-GB" sz="1500" dirty="0"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7203" marR="3720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500" dirty="0">
                          <a:solidFill>
                            <a:srgbClr val="FF0000"/>
                          </a:solidFill>
                          <a:effectLst/>
                        </a:rPr>
                        <a:t>&lt;0.0001</a:t>
                      </a:r>
                      <a:endParaRPr lang="en-GB" sz="1500" dirty="0"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7203" marR="37203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177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500" dirty="0">
                          <a:solidFill>
                            <a:srgbClr val="203864"/>
                          </a:solidFill>
                          <a:effectLst/>
                        </a:rPr>
                        <a:t>Pacemaker or defibrillator, % </a:t>
                      </a:r>
                      <a:endParaRPr lang="en-GB" sz="1500" dirty="0">
                        <a:solidFill>
                          <a:srgbClr val="203864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7203" marR="37203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500" dirty="0">
                          <a:solidFill>
                            <a:srgbClr val="FF0000"/>
                          </a:solidFill>
                          <a:effectLst/>
                        </a:rPr>
                        <a:t>26%</a:t>
                      </a:r>
                      <a:endParaRPr lang="en-GB" sz="1500" dirty="0"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7203" marR="372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500">
                          <a:solidFill>
                            <a:srgbClr val="FF0000"/>
                          </a:solidFill>
                          <a:effectLst/>
                        </a:rPr>
                        <a:t>5%</a:t>
                      </a:r>
                      <a:endParaRPr lang="en-GB" sz="1500"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7203" marR="3720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500" dirty="0">
                          <a:solidFill>
                            <a:srgbClr val="FF0000"/>
                          </a:solidFill>
                          <a:effectLst/>
                        </a:rPr>
                        <a:t>&lt;0.0001</a:t>
                      </a:r>
                      <a:endParaRPr lang="en-GB" sz="1500" dirty="0"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7203" marR="37203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500">
                          <a:solidFill>
                            <a:srgbClr val="FF0000"/>
                          </a:solidFill>
                          <a:effectLst/>
                        </a:rPr>
                        <a:t>29%</a:t>
                      </a:r>
                      <a:endParaRPr lang="en-GB" sz="1500"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7203" marR="372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500" dirty="0">
                          <a:solidFill>
                            <a:srgbClr val="FF0000"/>
                          </a:solidFill>
                          <a:effectLst/>
                        </a:rPr>
                        <a:t>12%</a:t>
                      </a:r>
                      <a:endParaRPr lang="en-GB" sz="1500" dirty="0"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7203" marR="3720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55675" algn="l"/>
                        </a:tabLst>
                      </a:pPr>
                      <a:r>
                        <a:rPr lang="en-US" sz="1500" dirty="0">
                          <a:solidFill>
                            <a:srgbClr val="FF0000"/>
                          </a:solidFill>
                          <a:effectLst/>
                        </a:rPr>
                        <a:t>&lt;0.0001</a:t>
                      </a:r>
                      <a:endParaRPr lang="en-GB" sz="1500" dirty="0"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7203" marR="37203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095691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CRF 2007 Template&amp;#x0D;&amp;#x0A;Title 44 pt Bold Arial&amp;quot;&quot;/&gt;&lt;property id=&quot;20307&quot; value=&quot;404&quot;/&gt;&lt;/object&gt;&lt;object type=&quot;3&quot; unique_id=&quot;10005&quot;&gt;&lt;property id=&quot;20148&quot; value=&quot;5&quot;/&gt;&lt;property id=&quot;20300&quot; value=&quot;Slide 2 - &amp;quot;Text Slide – Titles Need to be Titlecase&amp;quot;&quot;/&gt;&lt;property id=&quot;20307&quot; value=&quot;405&quot;/&gt;&lt;/object&gt;&lt;object type=&quot;3&quot; unique_id=&quot;10006&quot;&gt;&lt;property id=&quot;20148&quot; value=&quot;5&quot;/&gt;&lt;property id=&quot;20300&quot; value=&quot;Slide 3 - &amp;quot;Color Palette&amp;quot;&quot;/&gt;&lt;property id=&quot;20307&quot; value=&quot;409&quot;/&gt;&lt;/object&gt;&lt;object type=&quot;3&quot; unique_id=&quot;10007&quot;&gt;&lt;property id=&quot;20148&quot; value=&quot;5&quot;/&gt;&lt;property id=&quot;20300&quot; value=&quot;Slide 4 - &amp;quot;Charts Slide&amp;quot;&quot;/&gt;&lt;property id=&quot;20307&quot; value=&quot;406&quot;/&gt;&lt;/object&gt;&lt;object type=&quot;3&quot; unique_id=&quot;10008&quot;&gt;&lt;property id=&quot;20148&quot; value=&quot;5&quot;/&gt;&lt;property id=&quot;20300&quot; value=&quot;Slide 6 - &amp;quot;Table Slide&amp;quot;&quot;/&gt;&lt;property id=&quot;20307&quot; value=&quot;398&quot;/&gt;&lt;/object&gt;&lt;object type=&quot;3&quot; unique_id=&quot;10009&quot;&gt;&lt;property id=&quot;20148&quot; value=&quot;5&quot;/&gt;&lt;property id=&quot;20300&quot; value=&quot;Slide 7 - &amp;quot;Sample Org Chart&amp;quot;&quot;/&gt;&lt;property id=&quot;20307&quot; value=&quot;403&quot;/&gt;&lt;/object&gt;&lt;object type=&quot;3&quot; unique_id=&quot;10010&quot;&gt;&lt;property id=&quot;20148&quot; value=&quot;5&quot;/&gt;&lt;property id=&quot;20300&quot; value=&quot;Slide 8 - &amp;quot;Sample Line Chart&amp;quot;&quot;/&gt;&lt;property id=&quot;20307&quot; value=&quot;407&quot;/&gt;&lt;/object&gt;&lt;object type=&quot;3&quot; unique_id=&quot;10011&quot;&gt;&lt;property id=&quot;20148&quot; value=&quot;5&quot;/&gt;&lt;property id=&quot;20300&quot; value=&quot;Slide 10 - &amp;quot;Photos &amp;amp; Bulleted Text&amp;quot;&quot;/&gt;&lt;property id=&quot;20307&quot; value=&quot;410&quot;/&gt;&lt;/object&gt;&lt;object type=&quot;3&quot; unique_id=&quot;10012&quot;&gt;&lt;property id=&quot;20148&quot; value=&quot;5&quot;/&gt;&lt;property id=&quot;20300&quot; value=&quot;Slide 11 - &amp;quot;Photo&amp;quot;&quot;/&gt;&lt;property id=&quot;20307&quot; value=&quot;411&quot;/&gt;&lt;/object&gt;&lt;object type=&quot;3&quot; unique_id=&quot;17581&quot;&gt;&lt;property id=&quot;20148&quot; value=&quot;5&quot;/&gt;&lt;property id=&quot;20300&quot; value=&quot;Slide 5&quot;/&gt;&lt;property id=&quot;20307&quot; value=&quot;414&quot;/&gt;&lt;/object&gt;&lt;object type=&quot;3&quot; unique_id=&quot;17582&quot;&gt;&lt;property id=&quot;20148&quot; value=&quot;5&quot;/&gt;&lt;property id=&quot;20300&quot; value=&quot;Slide 9 - &amp;quot;Sample Line Chart&amp;quot;&quot;/&gt;&lt;property id=&quot;20307&quot; value=&quot;413&quot;/&gt;&lt;/object&gt;&lt;/object&gt;&lt;/object&gt;&lt;/database&gt;"/>
</p:tagLst>
</file>

<file path=ppt/theme/theme1.xml><?xml version="1.0" encoding="utf-8"?>
<a:theme xmlns:a="http://schemas.openxmlformats.org/drawingml/2006/main" name="CRF_2006_background">
  <a:themeElements>
    <a:clrScheme name="">
      <a:dk1>
        <a:srgbClr val="000000"/>
      </a:dk1>
      <a:lt1>
        <a:srgbClr val="FFFFFF"/>
      </a:lt1>
      <a:dk2>
        <a:srgbClr val="002E4B"/>
      </a:dk2>
      <a:lt2>
        <a:srgbClr val="FDE25E"/>
      </a:lt2>
      <a:accent1>
        <a:srgbClr val="FF3300"/>
      </a:accent1>
      <a:accent2>
        <a:srgbClr val="6699FF"/>
      </a:accent2>
      <a:accent3>
        <a:srgbClr val="AAADB1"/>
      </a:accent3>
      <a:accent4>
        <a:srgbClr val="DADADA"/>
      </a:accent4>
      <a:accent5>
        <a:srgbClr val="FFADAA"/>
      </a:accent5>
      <a:accent6>
        <a:srgbClr val="5C8AE7"/>
      </a:accent6>
      <a:hlink>
        <a:srgbClr val="FFCC00"/>
      </a:hlink>
      <a:folHlink>
        <a:srgbClr val="969696"/>
      </a:folHlink>
    </a:clrScheme>
    <a:fontScheme name="CRF_2006_backgrou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1" i="1" u="none" strike="noStrike" cap="none" normalizeH="0" baseline="0" smtClean="0">
            <a:ln>
              <a:noFill/>
            </a:ln>
            <a:solidFill>
              <a:srgbClr val="FFCC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ヒラギノ角ゴ Pro W3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CC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ヒラギノ角ゴ Pro W3" pitchFamily="-111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i="0" dirty="0" err="1" smtClean="0">
            <a:solidFill>
              <a:schemeClr val="bg1"/>
            </a:solidFill>
          </a:defRPr>
        </a:defPPr>
      </a:lstStyle>
    </a:txDef>
  </a:objectDefaults>
  <a:extraClrSchemeLst>
    <a:extraClrScheme>
      <a:clrScheme name="CRF_2006_backgroun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F_2006_backgroun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8">
        <a:dk1>
          <a:srgbClr val="000000"/>
        </a:dk1>
        <a:lt1>
          <a:srgbClr val="FFFFFF"/>
        </a:lt1>
        <a:dk2>
          <a:srgbClr val="002E4B"/>
        </a:dk2>
        <a:lt2>
          <a:srgbClr val="FDE25E"/>
        </a:lt2>
        <a:accent1>
          <a:srgbClr val="FF3300"/>
        </a:accent1>
        <a:accent2>
          <a:srgbClr val="3333FF"/>
        </a:accent2>
        <a:accent3>
          <a:srgbClr val="AAADB1"/>
        </a:accent3>
        <a:accent4>
          <a:srgbClr val="DADADA"/>
        </a:accent4>
        <a:accent5>
          <a:srgbClr val="FFADAA"/>
        </a:accent5>
        <a:accent6>
          <a:srgbClr val="2D2DE7"/>
        </a:accent6>
        <a:hlink>
          <a:srgbClr val="FFCC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4254</TotalTime>
  <Words>1026</Words>
  <Application>Microsoft Office PowerPoint</Application>
  <PresentationFormat>On-screen Show (16:9)</PresentationFormat>
  <Paragraphs>258</Paragraphs>
  <Slides>21</Slides>
  <Notes>2</Notes>
  <HiddenSlides>2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MS PGothic</vt:lpstr>
      <vt:lpstr>Arial</vt:lpstr>
      <vt:lpstr>Arial Hebrew Scholar</vt:lpstr>
      <vt:lpstr>Calibri</vt:lpstr>
      <vt:lpstr>Times New Roman</vt:lpstr>
      <vt:lpstr>Wingdings 2</vt:lpstr>
      <vt:lpstr>ヒラギノ角ゴ Pro W3</vt:lpstr>
      <vt:lpstr>CRF_2006_background</vt:lpstr>
      <vt:lpstr>Transcatheter versus medical treatment of symptomatic severe tricuspid regurgitation:  a propensity score matched analysis</vt:lpstr>
      <vt:lpstr>PowerPoint Presentation</vt:lpstr>
      <vt:lpstr>PowerPoint Presentation</vt:lpstr>
      <vt:lpstr>Background</vt:lpstr>
      <vt:lpstr>TriValve Registry</vt:lpstr>
      <vt:lpstr>Aim</vt:lpstr>
      <vt:lpstr>Methods</vt:lpstr>
      <vt:lpstr>Methods</vt:lpstr>
      <vt:lpstr>Results</vt:lpstr>
      <vt:lpstr>Results: Primary and secondary endpoint</vt:lpstr>
      <vt:lpstr>Results: Primary and secondary endpoint</vt:lpstr>
      <vt:lpstr>Results: Primary and secondary endpoint</vt:lpstr>
      <vt:lpstr>Results: Multivariable adjusted models </vt:lpstr>
      <vt:lpstr>Results: Multivariable adjusted models </vt:lpstr>
      <vt:lpstr>Results: Multivariable adjusted models </vt:lpstr>
      <vt:lpstr>Results: Multivariable adjusted models </vt:lpstr>
      <vt:lpstr>Results: subgroup analysis</vt:lpstr>
      <vt:lpstr>Results: TTVI device type</vt:lpstr>
      <vt:lpstr>Results: Procedural success vs. residual TR</vt:lpstr>
      <vt:lpstr>Results: impact of concomitant MR</vt:lpstr>
      <vt:lpstr>Conclusions</vt:lpstr>
    </vt:vector>
  </TitlesOfParts>
  <Company>CRF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Detrimental Impact of Chronic Renal Insufficiency</dc:title>
  <dc:creator>jzuccardy</dc:creator>
  <cp:lastModifiedBy>Norris,Samuel (BIDMC - Cardiology)</cp:lastModifiedBy>
  <cp:revision>278</cp:revision>
  <dcterms:created xsi:type="dcterms:W3CDTF">2015-03-17T15:06:16Z</dcterms:created>
  <dcterms:modified xsi:type="dcterms:W3CDTF">2019-09-28T15:26:37Z</dcterms:modified>
</cp:coreProperties>
</file>