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30"/>
  </p:notesMasterIdLst>
  <p:sldIdLst>
    <p:sldId id="320" r:id="rId2"/>
    <p:sldId id="259" r:id="rId3"/>
    <p:sldId id="573" r:id="rId4"/>
    <p:sldId id="262" r:id="rId5"/>
    <p:sldId id="263" r:id="rId6"/>
    <p:sldId id="595" r:id="rId7"/>
    <p:sldId id="590" r:id="rId8"/>
    <p:sldId id="572" r:id="rId9"/>
    <p:sldId id="289" r:id="rId10"/>
    <p:sldId id="272" r:id="rId11"/>
    <p:sldId id="291" r:id="rId12"/>
    <p:sldId id="318" r:id="rId13"/>
    <p:sldId id="575" r:id="rId14"/>
    <p:sldId id="587" r:id="rId15"/>
    <p:sldId id="588" r:id="rId16"/>
    <p:sldId id="593" r:id="rId17"/>
    <p:sldId id="594" r:id="rId18"/>
    <p:sldId id="597" r:id="rId19"/>
    <p:sldId id="598" r:id="rId20"/>
    <p:sldId id="592" r:id="rId21"/>
    <p:sldId id="584" r:id="rId22"/>
    <p:sldId id="577" r:id="rId23"/>
    <p:sldId id="582" r:id="rId24"/>
    <p:sldId id="578" r:id="rId25"/>
    <p:sldId id="581" r:id="rId26"/>
    <p:sldId id="315" r:id="rId27"/>
    <p:sldId id="596"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66"/>
    <a:srgbClr val="00FA00"/>
    <a:srgbClr val="FDF3C5"/>
    <a:srgbClr val="0F2A4A"/>
    <a:srgbClr val="17365E"/>
    <a:srgbClr val="0D2746"/>
    <a:srgbClr val="0F2B4D"/>
    <a:srgbClr val="0C2440"/>
    <a:srgbClr val="113056"/>
    <a:srgbClr val="73F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05"/>
    <p:restoredTop sz="94694"/>
  </p:normalViewPr>
  <p:slideViewPr>
    <p:cSldViewPr snapToGrid="0" snapToObjects="1">
      <p:cViewPr varScale="1">
        <p:scale>
          <a:sx n="135" d="100"/>
          <a:sy n="135" d="100"/>
        </p:scale>
        <p:origin x="10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092241"/>
            </a:solidFill>
            <a:ln>
              <a:solidFill>
                <a:schemeClr val="bg1"/>
              </a:solidFill>
            </a:ln>
          </c:spPr>
          <c:dPt>
            <c:idx val="0"/>
            <c:bubble3D val="0"/>
            <c:spPr>
              <a:solidFill>
                <a:srgbClr val="00B050"/>
              </a:solidFill>
              <a:ln w="19050">
                <a:solidFill>
                  <a:schemeClr val="bg1"/>
                </a:solidFill>
              </a:ln>
              <a:effectLst/>
            </c:spPr>
            <c:extLst>
              <c:ext xmlns:c16="http://schemas.microsoft.com/office/drawing/2014/chart" uri="{C3380CC4-5D6E-409C-BE32-E72D297353CC}">
                <c16:uniqueId val="{00000001-2874-7440-9E0D-9F97E316C424}"/>
              </c:ext>
            </c:extLst>
          </c:dPt>
          <c:dPt>
            <c:idx val="1"/>
            <c:bubble3D val="0"/>
            <c:spPr>
              <a:solidFill>
                <a:srgbClr val="0070C0"/>
              </a:solidFill>
              <a:ln w="19050">
                <a:solidFill>
                  <a:schemeClr val="bg1"/>
                </a:solidFill>
              </a:ln>
              <a:effectLst/>
            </c:spPr>
            <c:extLst>
              <c:ext xmlns:c16="http://schemas.microsoft.com/office/drawing/2014/chart" uri="{C3380CC4-5D6E-409C-BE32-E72D297353CC}">
                <c16:uniqueId val="{00000003-2874-7440-9E0D-9F97E316C424}"/>
              </c:ext>
            </c:extLst>
          </c:dPt>
          <c:cat>
            <c:strRef>
              <c:f>Sheet1!$A$2:$A$3</c:f>
              <c:strCache>
                <c:ptCount val="2"/>
                <c:pt idx="0">
                  <c:v>Intermediate (23-32)</c:v>
                </c:pt>
                <c:pt idx="1">
                  <c:v>Low (≤22)</c:v>
                </c:pt>
              </c:strCache>
            </c:strRef>
          </c:cat>
          <c:val>
            <c:numRef>
              <c:f>Sheet1!$B$2:$B$3</c:f>
              <c:numCache>
                <c:formatCode>General</c:formatCode>
                <c:ptCount val="2"/>
                <c:pt idx="0">
                  <c:v>386</c:v>
                </c:pt>
                <c:pt idx="1">
                  <c:v>560</c:v>
                </c:pt>
              </c:numCache>
            </c:numRef>
          </c:val>
          <c:extLst>
            <c:ext xmlns:c16="http://schemas.microsoft.com/office/drawing/2014/chart" uri="{C3380CC4-5D6E-409C-BE32-E72D297353CC}">
              <c16:uniqueId val="{00000004-2874-7440-9E0D-9F97E316C42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092241"/>
            </a:solidFill>
            <a:ln>
              <a:solidFill>
                <a:schemeClr val="bg1"/>
              </a:solidFill>
            </a:ln>
          </c:spPr>
          <c:dPt>
            <c:idx val="0"/>
            <c:bubble3D val="0"/>
            <c:spPr>
              <a:solidFill>
                <a:srgbClr val="00B050"/>
              </a:solidFill>
              <a:ln w="19050">
                <a:solidFill>
                  <a:schemeClr val="bg1"/>
                </a:solidFill>
              </a:ln>
              <a:effectLst/>
            </c:spPr>
            <c:extLst>
              <c:ext xmlns:c16="http://schemas.microsoft.com/office/drawing/2014/chart" uri="{C3380CC4-5D6E-409C-BE32-E72D297353CC}">
                <c16:uniqueId val="{00000001-F33F-D447-A72D-7A78A44B8627}"/>
              </c:ext>
            </c:extLst>
          </c:dPt>
          <c:dPt>
            <c:idx val="1"/>
            <c:bubble3D val="0"/>
            <c:spPr>
              <a:solidFill>
                <a:srgbClr val="0070C0"/>
              </a:solidFill>
              <a:ln w="19050">
                <a:solidFill>
                  <a:schemeClr val="bg1"/>
                </a:solidFill>
              </a:ln>
              <a:effectLst/>
            </c:spPr>
            <c:extLst>
              <c:ext xmlns:c16="http://schemas.microsoft.com/office/drawing/2014/chart" uri="{C3380CC4-5D6E-409C-BE32-E72D297353CC}">
                <c16:uniqueId val="{00000003-F33F-D447-A72D-7A78A44B8627}"/>
              </c:ext>
            </c:extLst>
          </c:dPt>
          <c:cat>
            <c:strRef>
              <c:f>Sheet1!$A$2:$A$3</c:f>
              <c:strCache>
                <c:ptCount val="2"/>
                <c:pt idx="0">
                  <c:v>Intermediate (23-32)</c:v>
                </c:pt>
                <c:pt idx="1">
                  <c:v>Low (≤22)</c:v>
                </c:pt>
              </c:strCache>
            </c:strRef>
          </c:cat>
          <c:val>
            <c:numRef>
              <c:f>Sheet1!$B$2:$B$3</c:f>
              <c:numCache>
                <c:formatCode>General</c:formatCode>
                <c:ptCount val="2"/>
                <c:pt idx="0">
                  <c:v>365</c:v>
                </c:pt>
                <c:pt idx="1">
                  <c:v>590</c:v>
                </c:pt>
              </c:numCache>
            </c:numRef>
          </c:val>
          <c:extLst>
            <c:ext xmlns:c16="http://schemas.microsoft.com/office/drawing/2014/chart" uri="{C3380CC4-5D6E-409C-BE32-E72D297353CC}">
              <c16:uniqueId val="{00000004-F33F-D447-A72D-7A78A44B862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092241"/>
            </a:solidFill>
            <a:ln>
              <a:solidFill>
                <a:schemeClr val="bg1"/>
              </a:solidFill>
            </a:ln>
          </c:spPr>
          <c:dPt>
            <c:idx val="0"/>
            <c:bubble3D val="0"/>
            <c:spPr>
              <a:solidFill>
                <a:srgbClr val="0070C0"/>
              </a:solidFill>
              <a:ln w="19050">
                <a:solidFill>
                  <a:schemeClr val="bg1"/>
                </a:solidFill>
              </a:ln>
              <a:effectLst/>
            </c:spPr>
            <c:extLst>
              <c:ext xmlns:c16="http://schemas.microsoft.com/office/drawing/2014/chart" uri="{C3380CC4-5D6E-409C-BE32-E72D297353CC}">
                <c16:uniqueId val="{00000001-762D-3F4A-BA45-02DAC14DD2DD}"/>
              </c:ext>
            </c:extLst>
          </c:dPt>
          <c:dPt>
            <c:idx val="1"/>
            <c:bubble3D val="0"/>
            <c:spPr>
              <a:solidFill>
                <a:srgbClr val="00B050"/>
              </a:solidFill>
              <a:ln w="19050">
                <a:solidFill>
                  <a:schemeClr val="bg1"/>
                </a:solidFill>
              </a:ln>
              <a:effectLst/>
            </c:spPr>
            <c:extLst>
              <c:ext xmlns:c16="http://schemas.microsoft.com/office/drawing/2014/chart" uri="{C3380CC4-5D6E-409C-BE32-E72D297353CC}">
                <c16:uniqueId val="{00000003-762D-3F4A-BA45-02DAC14DD2DD}"/>
              </c:ext>
            </c:extLst>
          </c:dPt>
          <c:dPt>
            <c:idx val="2"/>
            <c:bubble3D val="0"/>
            <c:spPr>
              <a:solidFill>
                <a:srgbClr val="FF0000"/>
              </a:solidFill>
              <a:ln w="19050">
                <a:solidFill>
                  <a:schemeClr val="bg1"/>
                </a:solidFill>
              </a:ln>
              <a:effectLst/>
            </c:spPr>
            <c:extLst>
              <c:ext xmlns:c16="http://schemas.microsoft.com/office/drawing/2014/chart" uri="{C3380CC4-5D6E-409C-BE32-E72D297353CC}">
                <c16:uniqueId val="{00000005-762D-3F4A-BA45-02DAC14DD2DD}"/>
              </c:ext>
            </c:extLst>
          </c:dPt>
          <c:cat>
            <c:strRef>
              <c:f>Sheet1!$A$2:$A$4</c:f>
              <c:strCache>
                <c:ptCount val="3"/>
                <c:pt idx="0">
                  <c:v>Low (≤22)</c:v>
                </c:pt>
                <c:pt idx="1">
                  <c:v>Intermediate (23-32)</c:v>
                </c:pt>
                <c:pt idx="2">
                  <c:v>High (≥33)</c:v>
                </c:pt>
              </c:strCache>
            </c:strRef>
          </c:cat>
          <c:val>
            <c:numRef>
              <c:f>Sheet1!$B$2:$B$4</c:f>
              <c:numCache>
                <c:formatCode>General</c:formatCode>
                <c:ptCount val="3"/>
                <c:pt idx="0">
                  <c:v>294</c:v>
                </c:pt>
                <c:pt idx="1">
                  <c:v>391</c:v>
                </c:pt>
                <c:pt idx="2">
                  <c:v>229</c:v>
                </c:pt>
              </c:numCache>
            </c:numRef>
          </c:val>
          <c:extLst>
            <c:ext xmlns:c16="http://schemas.microsoft.com/office/drawing/2014/chart" uri="{C3380CC4-5D6E-409C-BE32-E72D297353CC}">
              <c16:uniqueId val="{00000006-762D-3F4A-BA45-02DAC14DD2DD}"/>
            </c:ext>
          </c:extLst>
        </c:ser>
        <c:dLbls>
          <c:showLegendKey val="0"/>
          <c:showVal val="0"/>
          <c:showCatName val="0"/>
          <c:showSerName val="0"/>
          <c:showPercent val="0"/>
          <c:showBubbleSize val="0"/>
          <c:showLeaderLines val="1"/>
        </c:dLbls>
        <c:firstSliceAng val="206"/>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rgbClr val="092241"/>
            </a:solidFill>
            <a:ln>
              <a:solidFill>
                <a:schemeClr val="bg1"/>
              </a:solidFill>
            </a:ln>
          </c:spPr>
          <c:dPt>
            <c:idx val="0"/>
            <c:bubble3D val="0"/>
            <c:spPr>
              <a:solidFill>
                <a:srgbClr val="0070C0"/>
              </a:solidFill>
              <a:ln w="19050">
                <a:solidFill>
                  <a:schemeClr val="bg1"/>
                </a:solidFill>
              </a:ln>
              <a:effectLst/>
            </c:spPr>
            <c:extLst>
              <c:ext xmlns:c16="http://schemas.microsoft.com/office/drawing/2014/chart" uri="{C3380CC4-5D6E-409C-BE32-E72D297353CC}">
                <c16:uniqueId val="{00000001-0DEE-134A-9FFB-803420F56E95}"/>
              </c:ext>
            </c:extLst>
          </c:dPt>
          <c:dPt>
            <c:idx val="1"/>
            <c:bubble3D val="0"/>
            <c:spPr>
              <a:solidFill>
                <a:srgbClr val="00B050"/>
              </a:solidFill>
              <a:ln w="19050">
                <a:solidFill>
                  <a:schemeClr val="bg1"/>
                </a:solidFill>
              </a:ln>
              <a:effectLst/>
            </c:spPr>
            <c:extLst>
              <c:ext xmlns:c16="http://schemas.microsoft.com/office/drawing/2014/chart" uri="{C3380CC4-5D6E-409C-BE32-E72D297353CC}">
                <c16:uniqueId val="{00000003-0DEE-134A-9FFB-803420F56E95}"/>
              </c:ext>
            </c:extLst>
          </c:dPt>
          <c:dPt>
            <c:idx val="2"/>
            <c:bubble3D val="0"/>
            <c:spPr>
              <a:solidFill>
                <a:srgbClr val="FF0000"/>
              </a:solidFill>
              <a:ln w="19050">
                <a:solidFill>
                  <a:schemeClr val="bg1"/>
                </a:solidFill>
              </a:ln>
              <a:effectLst/>
            </c:spPr>
            <c:extLst>
              <c:ext xmlns:c16="http://schemas.microsoft.com/office/drawing/2014/chart" uri="{C3380CC4-5D6E-409C-BE32-E72D297353CC}">
                <c16:uniqueId val="{00000005-0DEE-134A-9FFB-803420F56E95}"/>
              </c:ext>
            </c:extLst>
          </c:dPt>
          <c:cat>
            <c:strRef>
              <c:f>Sheet1!$A$2:$A$4</c:f>
              <c:strCache>
                <c:ptCount val="3"/>
                <c:pt idx="0">
                  <c:v>Low (≤22)</c:v>
                </c:pt>
                <c:pt idx="1">
                  <c:v>Intermediate (23-32)</c:v>
                </c:pt>
                <c:pt idx="2">
                  <c:v>High (≥33)</c:v>
                </c:pt>
              </c:strCache>
            </c:strRef>
          </c:cat>
          <c:val>
            <c:numRef>
              <c:f>Sheet1!$B$2:$B$4</c:f>
              <c:numCache>
                <c:formatCode>General</c:formatCode>
                <c:ptCount val="3"/>
                <c:pt idx="0">
                  <c:v>364</c:v>
                </c:pt>
                <c:pt idx="1">
                  <c:v>345</c:v>
                </c:pt>
                <c:pt idx="2">
                  <c:v>217</c:v>
                </c:pt>
              </c:numCache>
            </c:numRef>
          </c:val>
          <c:extLst>
            <c:ext xmlns:c16="http://schemas.microsoft.com/office/drawing/2014/chart" uri="{C3380CC4-5D6E-409C-BE32-E72D297353CC}">
              <c16:uniqueId val="{00000006-0DEE-134A-9FFB-803420F56E95}"/>
            </c:ext>
          </c:extLst>
        </c:ser>
        <c:dLbls>
          <c:showLegendKey val="0"/>
          <c:showVal val="0"/>
          <c:showCatName val="0"/>
          <c:showSerName val="0"/>
          <c:showPercent val="0"/>
          <c:showBubbleSize val="0"/>
          <c:showLeaderLines val="1"/>
        </c:dLbls>
        <c:firstSliceAng val="20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9D78F-3451-F94C-A8CC-4BAFF2576BA3}" type="datetimeFigureOut">
              <a:rPr lang="en-US" smtClean="0"/>
              <a:t>9/19/19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3E740F-8A5E-AB46-9413-C6209DD37FC2}" type="slidenum">
              <a:rPr lang="en-US" smtClean="0"/>
              <a:t>‹#›</a:t>
            </a:fld>
            <a:endParaRPr lang="en-US"/>
          </a:p>
        </p:txBody>
      </p:sp>
    </p:spTree>
    <p:extLst>
      <p:ext uri="{BB962C8B-B14F-4D97-AF65-F5344CB8AC3E}">
        <p14:creationId xmlns:p14="http://schemas.microsoft.com/office/powerpoint/2010/main" val="558691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C8BF2E-3AA8-4F44-AB3F-37DCC4EDFB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227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C8BF2E-3AA8-4F44-AB3F-37DCC4EDFB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6455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C8BF2E-3AA8-4F44-AB3F-37DCC4EDFB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180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C8BF2E-3AA8-4F44-AB3F-37DCC4EDFB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7746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E6D9DC-445C-E54B-A291-1D9010855DC2}"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422115704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E6D9DC-445C-E54B-A291-1D9010855DC2}"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127683877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E6D9DC-445C-E54B-A291-1D9010855DC2}"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61340233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E6D9DC-445C-E54B-A291-1D9010855DC2}"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228987886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E6D9DC-445C-E54B-A291-1D9010855DC2}" type="datetimeFigureOut">
              <a:rPr lang="en-US" smtClean="0"/>
              <a:t>9/19/19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338552179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E6D9DC-445C-E54B-A291-1D9010855DC2}" type="datetimeFigureOut">
              <a:rPr lang="en-US" smtClean="0"/>
              <a:t>9/19/19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118676812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E6D9DC-445C-E54B-A291-1D9010855DC2}" type="datetimeFigureOut">
              <a:rPr lang="en-US" smtClean="0"/>
              <a:t>9/19/19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171007895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E6D9DC-445C-E54B-A291-1D9010855DC2}" type="datetimeFigureOut">
              <a:rPr lang="en-US" smtClean="0"/>
              <a:t>9/19/19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333092355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6D9DC-445C-E54B-A291-1D9010855DC2}" type="datetimeFigureOut">
              <a:rPr lang="en-US" smtClean="0"/>
              <a:t>9/19/19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281177395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E6D9DC-445C-E54B-A291-1D9010855DC2}" type="datetimeFigureOut">
              <a:rPr lang="en-US" smtClean="0"/>
              <a:t>9/19/19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402135875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E6D9DC-445C-E54B-A291-1D9010855DC2}" type="datetimeFigureOut">
              <a:rPr lang="en-US" smtClean="0"/>
              <a:t>9/19/19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C97B3-AEC0-974D-846F-0BC9CF595CDC}" type="slidenum">
              <a:rPr lang="en-US" smtClean="0"/>
              <a:t>‹#›</a:t>
            </a:fld>
            <a:endParaRPr lang="en-US"/>
          </a:p>
        </p:txBody>
      </p:sp>
    </p:spTree>
    <p:extLst>
      <p:ext uri="{BB962C8B-B14F-4D97-AF65-F5344CB8AC3E}">
        <p14:creationId xmlns:p14="http://schemas.microsoft.com/office/powerpoint/2010/main" val="94803098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6D9DC-445C-E54B-A291-1D9010855DC2}" type="datetimeFigureOut">
              <a:rPr lang="en-US" smtClean="0"/>
              <a:t>9/19/19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C97B3-AEC0-974D-846F-0BC9CF595CDC}" type="slidenum">
              <a:rPr lang="en-US" smtClean="0"/>
              <a:t>‹#›</a:t>
            </a:fld>
            <a:endParaRPr lang="en-US"/>
          </a:p>
        </p:txBody>
      </p:sp>
    </p:spTree>
    <p:extLst>
      <p:ext uri="{BB962C8B-B14F-4D97-AF65-F5344CB8AC3E}">
        <p14:creationId xmlns:p14="http://schemas.microsoft.com/office/powerpoint/2010/main" val="167569518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478368" y="4019668"/>
            <a:ext cx="9235264" cy="2347181"/>
          </a:xfrm>
          <a:prstGeom prst="rect">
            <a:avLst/>
          </a:prstGeom>
          <a:noFill/>
        </p:spPr>
        <p:txBody>
          <a:bodyPr wrap="square" rtlCol="0">
            <a:spAutoFit/>
          </a:bodyPr>
          <a:lstStyle/>
          <a:p>
            <a:pPr algn="ctr">
              <a:lnSpc>
                <a:spcPct val="110000"/>
              </a:lnSpc>
            </a:pPr>
            <a:r>
              <a:rPr lang="en-US" sz="4400" dirty="0">
                <a:solidFill>
                  <a:srgbClr val="FFFF00"/>
                </a:solidFill>
                <a:latin typeface="Arial" panose="020B0604020202020204"/>
                <a:ea typeface="Arial" charset="0"/>
                <a:cs typeface="Arial" charset="0"/>
              </a:rPr>
              <a:t>Gregg W. Stone MD</a:t>
            </a:r>
          </a:p>
          <a:p>
            <a:pPr algn="ctr">
              <a:lnSpc>
                <a:spcPct val="110000"/>
              </a:lnSpc>
            </a:pPr>
            <a:r>
              <a:rPr lang="en-US" sz="2800" dirty="0">
                <a:solidFill>
                  <a:srgbClr val="FFC000">
                    <a:lumMod val="20000"/>
                    <a:lumOff val="80000"/>
                  </a:srgbClr>
                </a:solidFill>
                <a:latin typeface="Arial" panose="020B0604020202020204"/>
                <a:ea typeface="Arial" charset="0"/>
                <a:cs typeface="Arial" charset="0"/>
              </a:rPr>
              <a:t>for A. Pieter </a:t>
            </a:r>
            <a:r>
              <a:rPr lang="en-US" sz="2800" dirty="0" err="1">
                <a:solidFill>
                  <a:srgbClr val="FFC000">
                    <a:lumMod val="20000"/>
                    <a:lumOff val="80000"/>
                  </a:srgbClr>
                </a:solidFill>
                <a:latin typeface="Arial" panose="020B0604020202020204"/>
                <a:ea typeface="Arial" charset="0"/>
                <a:cs typeface="Arial" charset="0"/>
              </a:rPr>
              <a:t>Kappetein</a:t>
            </a:r>
            <a:r>
              <a:rPr lang="en-US" sz="2800" dirty="0">
                <a:solidFill>
                  <a:srgbClr val="FFC000">
                    <a:lumMod val="20000"/>
                    <a:lumOff val="80000"/>
                  </a:srgbClr>
                </a:solidFill>
                <a:latin typeface="Arial" panose="020B0604020202020204"/>
                <a:ea typeface="Arial" charset="0"/>
                <a:cs typeface="Arial" charset="0"/>
              </a:rPr>
              <a:t>, Joseph F. </a:t>
            </a:r>
            <a:r>
              <a:rPr lang="en-US" sz="2800" dirty="0" err="1">
                <a:solidFill>
                  <a:srgbClr val="FFC000">
                    <a:lumMod val="20000"/>
                    <a:lumOff val="80000"/>
                  </a:srgbClr>
                </a:solidFill>
                <a:latin typeface="Arial" panose="020B0604020202020204"/>
                <a:ea typeface="Arial" charset="0"/>
                <a:cs typeface="Arial" charset="0"/>
              </a:rPr>
              <a:t>Sabik</a:t>
            </a:r>
            <a:r>
              <a:rPr lang="en-US" sz="2800" dirty="0">
                <a:solidFill>
                  <a:srgbClr val="FFC000">
                    <a:lumMod val="20000"/>
                    <a:lumOff val="80000"/>
                  </a:srgbClr>
                </a:solidFill>
                <a:latin typeface="Arial" panose="020B0604020202020204"/>
                <a:ea typeface="Arial" charset="0"/>
                <a:cs typeface="Arial" charset="0"/>
              </a:rPr>
              <a:t>,                       Patrick W. </a:t>
            </a:r>
            <a:r>
              <a:rPr lang="en-US" sz="2800" dirty="0" err="1">
                <a:solidFill>
                  <a:srgbClr val="FFC000">
                    <a:lumMod val="20000"/>
                    <a:lumOff val="80000"/>
                  </a:srgbClr>
                </a:solidFill>
                <a:latin typeface="Arial" panose="020B0604020202020204"/>
                <a:ea typeface="Arial" charset="0"/>
                <a:cs typeface="Arial" charset="0"/>
              </a:rPr>
              <a:t>Serruys</a:t>
            </a:r>
            <a:r>
              <a:rPr lang="en-US" sz="2800" dirty="0">
                <a:solidFill>
                  <a:srgbClr val="FFC000">
                    <a:lumMod val="20000"/>
                    <a:lumOff val="80000"/>
                  </a:srgbClr>
                </a:solidFill>
                <a:latin typeface="Arial" panose="020B0604020202020204"/>
                <a:ea typeface="Arial" charset="0"/>
                <a:cs typeface="Arial" charset="0"/>
              </a:rPr>
              <a:t> and the EXCEL investigators</a:t>
            </a:r>
          </a:p>
          <a:p>
            <a:pPr algn="ctr">
              <a:lnSpc>
                <a:spcPct val="110000"/>
              </a:lnSpc>
            </a:pPr>
            <a:endParaRPr lang="en-US" sz="3600" dirty="0">
              <a:solidFill>
                <a:prstClr val="white"/>
              </a:solidFill>
              <a:latin typeface="Arial" panose="020B0604020202020204"/>
              <a:ea typeface="Arial" charset="0"/>
              <a:cs typeface="Arial" charset="0"/>
            </a:endParaRPr>
          </a:p>
        </p:txBody>
      </p:sp>
      <p:sp>
        <p:nvSpPr>
          <p:cNvPr id="2" name="Rectangle 1">
            <a:extLst>
              <a:ext uri="{FF2B5EF4-FFF2-40B4-BE49-F238E27FC236}">
                <a16:creationId xmlns:a16="http://schemas.microsoft.com/office/drawing/2014/main" id="{5D8D68EE-ABA7-AD42-B2C6-058E78DA0D80}"/>
              </a:ext>
            </a:extLst>
          </p:cNvPr>
          <p:cNvSpPr/>
          <p:nvPr/>
        </p:nvSpPr>
        <p:spPr>
          <a:xfrm>
            <a:off x="508764" y="572070"/>
            <a:ext cx="11330310" cy="3231654"/>
          </a:xfrm>
          <a:prstGeom prst="rect">
            <a:avLst/>
          </a:prstGeom>
        </p:spPr>
        <p:txBody>
          <a:bodyPr wrap="square">
            <a:spAutoFit/>
          </a:bodyPr>
          <a:lstStyle/>
          <a:p>
            <a:pPr algn="ctr"/>
            <a:r>
              <a:rPr lang="en-US" sz="6000" b="1" dirty="0">
                <a:solidFill>
                  <a:srgbClr val="FFC000"/>
                </a:solidFill>
                <a:latin typeface="Arial" panose="020B0604020202020204" pitchFamily="34" charset="0"/>
                <a:ea typeface="Calibri" panose="020F0502020204030204" pitchFamily="34" charset="0"/>
                <a:cs typeface="Arial" panose="020B0604020202020204" pitchFamily="34" charset="0"/>
              </a:rPr>
              <a:t>EXCEL</a:t>
            </a:r>
          </a:p>
          <a:p>
            <a:pPr algn="ctr"/>
            <a:r>
              <a:rPr lang="en-US" sz="4800" dirty="0">
                <a:solidFill>
                  <a:prstClr val="white"/>
                </a:solidFill>
                <a:latin typeface="Arial" panose="020B0604020202020204" pitchFamily="34" charset="0"/>
                <a:ea typeface="Calibri" panose="020F0502020204030204" pitchFamily="34" charset="0"/>
                <a:cs typeface="Arial" panose="020B0604020202020204" pitchFamily="34" charset="0"/>
              </a:rPr>
              <a:t>Five-year Outcomes from a Randomized Trial of PCI vs. CABG in Patients with Left Main Coronary Artery Disease</a:t>
            </a:r>
          </a:p>
        </p:txBody>
      </p:sp>
    </p:spTree>
    <p:extLst>
      <p:ext uri="{BB962C8B-B14F-4D97-AF65-F5344CB8AC3E}">
        <p14:creationId xmlns:p14="http://schemas.microsoft.com/office/powerpoint/2010/main" val="1648428432"/>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021713" y="138992"/>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SYNTAX Score</a:t>
            </a:r>
          </a:p>
        </p:txBody>
      </p:sp>
      <p:sp>
        <p:nvSpPr>
          <p:cNvPr id="4" name="TextBox 3"/>
          <p:cNvSpPr txBox="1"/>
          <p:nvPr/>
        </p:nvSpPr>
        <p:spPr>
          <a:xfrm>
            <a:off x="1649422" y="883176"/>
            <a:ext cx="3629120" cy="584775"/>
          </a:xfrm>
          <a:prstGeom prst="rect">
            <a:avLst/>
          </a:prstGeom>
          <a:noFill/>
        </p:spPr>
        <p:txBody>
          <a:bodyPr wrap="square" rtlCol="0">
            <a:spAutoFit/>
          </a:bodyPr>
          <a:lstStyle/>
          <a:p>
            <a:pPr algn="ctr"/>
            <a:r>
              <a:rPr lang="en-US" sz="3200" dirty="0">
                <a:solidFill>
                  <a:srgbClr val="FFC000">
                    <a:lumMod val="60000"/>
                    <a:lumOff val="40000"/>
                  </a:srgbClr>
                </a:solidFill>
                <a:latin typeface="Arial" panose="020B0604020202020204"/>
                <a:ea typeface="Arial" charset="0"/>
                <a:cs typeface="Arial" charset="0"/>
              </a:rPr>
              <a:t>Site Reported</a:t>
            </a:r>
          </a:p>
        </p:txBody>
      </p:sp>
      <p:sp>
        <p:nvSpPr>
          <p:cNvPr id="6" name="TextBox 5"/>
          <p:cNvSpPr txBox="1"/>
          <p:nvPr/>
        </p:nvSpPr>
        <p:spPr>
          <a:xfrm>
            <a:off x="6838583" y="883176"/>
            <a:ext cx="3629120" cy="584775"/>
          </a:xfrm>
          <a:prstGeom prst="rect">
            <a:avLst/>
          </a:prstGeom>
          <a:noFill/>
        </p:spPr>
        <p:txBody>
          <a:bodyPr wrap="square" rtlCol="0">
            <a:spAutoFit/>
          </a:bodyPr>
          <a:lstStyle/>
          <a:p>
            <a:pPr algn="ctr"/>
            <a:r>
              <a:rPr lang="en-US" sz="3200" dirty="0">
                <a:solidFill>
                  <a:srgbClr val="FFC000">
                    <a:lumMod val="60000"/>
                    <a:lumOff val="40000"/>
                  </a:srgbClr>
                </a:solidFill>
                <a:latin typeface="Arial" panose="020B0604020202020204"/>
                <a:ea typeface="Arial" charset="0"/>
                <a:cs typeface="Arial" charset="0"/>
              </a:rPr>
              <a:t>Core Lab</a:t>
            </a:r>
          </a:p>
        </p:txBody>
      </p:sp>
      <p:grpSp>
        <p:nvGrpSpPr>
          <p:cNvPr id="25" name="Group 24"/>
          <p:cNvGrpSpPr/>
          <p:nvPr/>
        </p:nvGrpSpPr>
        <p:grpSpPr>
          <a:xfrm>
            <a:off x="5090240" y="861809"/>
            <a:ext cx="2867527" cy="1059008"/>
            <a:chOff x="3761874" y="958063"/>
            <a:chExt cx="2867527" cy="1059008"/>
          </a:xfrm>
        </p:grpSpPr>
        <p:sp>
          <p:nvSpPr>
            <p:cNvPr id="2" name="Pie 1"/>
            <p:cNvSpPr/>
            <p:nvPr/>
          </p:nvSpPr>
          <p:spPr>
            <a:xfrm>
              <a:off x="3761874" y="1022684"/>
              <a:ext cx="274320" cy="274320"/>
            </a:xfrm>
            <a:prstGeom prst="p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latin typeface="Arial" panose="020B0604020202020204"/>
              </a:endParaRPr>
            </a:p>
          </p:txBody>
        </p:sp>
        <p:sp>
          <p:nvSpPr>
            <p:cNvPr id="13" name="Pie 12"/>
            <p:cNvSpPr/>
            <p:nvPr/>
          </p:nvSpPr>
          <p:spPr>
            <a:xfrm>
              <a:off x="3761874" y="1355548"/>
              <a:ext cx="274320" cy="274320"/>
            </a:xfrm>
            <a:prstGeom prst="pi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latin typeface="Arial" panose="020B0604020202020204"/>
              </a:endParaRPr>
            </a:p>
          </p:txBody>
        </p:sp>
        <p:sp>
          <p:nvSpPr>
            <p:cNvPr id="14" name="Pie 13"/>
            <p:cNvSpPr/>
            <p:nvPr/>
          </p:nvSpPr>
          <p:spPr>
            <a:xfrm>
              <a:off x="3761874" y="1688428"/>
              <a:ext cx="274320" cy="274320"/>
            </a:xfrm>
            <a:prstGeom prst="pi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latin typeface="Arial" panose="020B0604020202020204"/>
              </a:endParaRPr>
            </a:p>
          </p:txBody>
        </p:sp>
        <p:sp>
          <p:nvSpPr>
            <p:cNvPr id="18" name="Rectangle 17"/>
            <p:cNvSpPr/>
            <p:nvPr/>
          </p:nvSpPr>
          <p:spPr>
            <a:xfrm>
              <a:off x="4054642" y="958063"/>
              <a:ext cx="2574759" cy="1059008"/>
            </a:xfrm>
            <a:prstGeom prst="rect">
              <a:avLst/>
            </a:prstGeom>
          </p:spPr>
          <p:txBody>
            <a:bodyPr wrap="square">
              <a:spAutoFit/>
            </a:bodyPr>
            <a:lstStyle/>
            <a:p>
              <a:pPr>
                <a:lnSpc>
                  <a:spcPct val="120000"/>
                </a:lnSpc>
              </a:pPr>
              <a:r>
                <a:rPr lang="en-US" dirty="0">
                  <a:solidFill>
                    <a:prstClr val="white"/>
                  </a:solidFill>
                  <a:latin typeface="Arial" panose="020B0604020202020204"/>
                </a:rPr>
                <a:t>Low (≤22)</a:t>
              </a:r>
            </a:p>
            <a:p>
              <a:pPr>
                <a:lnSpc>
                  <a:spcPct val="120000"/>
                </a:lnSpc>
              </a:pPr>
              <a:r>
                <a:rPr lang="en-US" dirty="0">
                  <a:solidFill>
                    <a:prstClr val="white"/>
                  </a:solidFill>
                  <a:latin typeface="Arial" panose="020B0604020202020204"/>
                </a:rPr>
                <a:t>Intermediate (23-32)</a:t>
              </a:r>
            </a:p>
            <a:p>
              <a:pPr>
                <a:lnSpc>
                  <a:spcPct val="120000"/>
                </a:lnSpc>
              </a:pPr>
              <a:r>
                <a:rPr lang="en-US" dirty="0">
                  <a:solidFill>
                    <a:prstClr val="white"/>
                  </a:solidFill>
                  <a:latin typeface="Arial" panose="020B0604020202020204"/>
                </a:rPr>
                <a:t>High (≥33)</a:t>
              </a:r>
            </a:p>
          </p:txBody>
        </p:sp>
      </p:grpSp>
      <p:sp>
        <p:nvSpPr>
          <p:cNvPr id="21" name="TextBox 20"/>
          <p:cNvSpPr txBox="1"/>
          <p:nvPr/>
        </p:nvSpPr>
        <p:spPr>
          <a:xfrm>
            <a:off x="4205237" y="2328483"/>
            <a:ext cx="3629120" cy="584775"/>
          </a:xfrm>
          <a:prstGeom prst="rect">
            <a:avLst/>
          </a:prstGeom>
          <a:noFill/>
        </p:spPr>
        <p:txBody>
          <a:bodyPr wrap="square" rtlCol="0">
            <a:spAutoFit/>
          </a:bodyPr>
          <a:lstStyle/>
          <a:p>
            <a:pPr algn="ctr"/>
            <a:r>
              <a:rPr lang="en-US" sz="3200" b="1" dirty="0">
                <a:solidFill>
                  <a:srgbClr val="FFFF00"/>
                </a:solidFill>
                <a:latin typeface="Arial" panose="020B0604020202020204"/>
                <a:ea typeface="Arial" charset="0"/>
                <a:cs typeface="Arial" charset="0"/>
              </a:rPr>
              <a:t>PCI</a:t>
            </a:r>
          </a:p>
        </p:txBody>
      </p:sp>
      <p:sp>
        <p:nvSpPr>
          <p:cNvPr id="22" name="TextBox 21"/>
          <p:cNvSpPr txBox="1"/>
          <p:nvPr/>
        </p:nvSpPr>
        <p:spPr>
          <a:xfrm>
            <a:off x="4205237" y="5011528"/>
            <a:ext cx="3629120" cy="584775"/>
          </a:xfrm>
          <a:prstGeom prst="rect">
            <a:avLst/>
          </a:prstGeom>
          <a:noFill/>
        </p:spPr>
        <p:txBody>
          <a:bodyPr wrap="square" rtlCol="0">
            <a:spAutoFit/>
          </a:bodyPr>
          <a:lstStyle/>
          <a:p>
            <a:pPr algn="ctr"/>
            <a:r>
              <a:rPr lang="en-US" sz="3200" b="1" dirty="0">
                <a:solidFill>
                  <a:srgbClr val="FFFF00"/>
                </a:solidFill>
                <a:latin typeface="Arial" panose="020B0604020202020204"/>
                <a:ea typeface="Arial" charset="0"/>
                <a:cs typeface="Arial" charset="0"/>
              </a:rPr>
              <a:t>CABG</a:t>
            </a:r>
          </a:p>
        </p:txBody>
      </p:sp>
      <p:graphicFrame>
        <p:nvGraphicFramePr>
          <p:cNvPr id="23" name="Chart 22"/>
          <p:cNvGraphicFramePr/>
          <p:nvPr/>
        </p:nvGraphicFramePr>
        <p:xfrm>
          <a:off x="2164573" y="1357553"/>
          <a:ext cx="2598821" cy="25266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Chart 23"/>
          <p:cNvGraphicFramePr/>
          <p:nvPr/>
        </p:nvGraphicFramePr>
        <p:xfrm>
          <a:off x="2164573" y="4040598"/>
          <a:ext cx="2598821" cy="2526632"/>
        </p:xfrm>
        <a:graphic>
          <a:graphicData uri="http://schemas.openxmlformats.org/drawingml/2006/chart">
            <c:chart xmlns:c="http://schemas.openxmlformats.org/drawingml/2006/chart" xmlns:r="http://schemas.openxmlformats.org/officeDocument/2006/relationships" r:id="rId4"/>
          </a:graphicData>
        </a:graphic>
      </p:graphicFrame>
      <p:sp>
        <p:nvSpPr>
          <p:cNvPr id="33" name="TextBox 32"/>
          <p:cNvSpPr txBox="1"/>
          <p:nvPr/>
        </p:nvSpPr>
        <p:spPr>
          <a:xfrm>
            <a:off x="2471335" y="2421471"/>
            <a:ext cx="910827" cy="400110"/>
          </a:xfrm>
          <a:prstGeom prst="rect">
            <a:avLst/>
          </a:prstGeom>
          <a:noFill/>
        </p:spPr>
        <p:txBody>
          <a:bodyPr wrap="none" rtlCol="0">
            <a:spAutoFit/>
          </a:bodyPr>
          <a:lstStyle/>
          <a:p>
            <a:r>
              <a:rPr lang="en-US" sz="2000">
                <a:solidFill>
                  <a:prstClr val="white"/>
                </a:solidFill>
                <a:latin typeface="Arial" panose="020B0604020202020204"/>
              </a:rPr>
              <a:t>59.2%</a:t>
            </a:r>
            <a:endParaRPr lang="en-US" sz="2000" dirty="0">
              <a:solidFill>
                <a:prstClr val="white"/>
              </a:solidFill>
              <a:latin typeface="Arial" panose="020B0604020202020204"/>
            </a:endParaRPr>
          </a:p>
        </p:txBody>
      </p:sp>
      <p:sp>
        <p:nvSpPr>
          <p:cNvPr id="34" name="TextBox 33"/>
          <p:cNvSpPr txBox="1"/>
          <p:nvPr/>
        </p:nvSpPr>
        <p:spPr>
          <a:xfrm>
            <a:off x="3507670" y="2209237"/>
            <a:ext cx="910827" cy="400110"/>
          </a:xfrm>
          <a:prstGeom prst="rect">
            <a:avLst/>
          </a:prstGeom>
          <a:noFill/>
        </p:spPr>
        <p:txBody>
          <a:bodyPr wrap="none" rtlCol="0">
            <a:spAutoFit/>
          </a:bodyPr>
          <a:lstStyle/>
          <a:p>
            <a:r>
              <a:rPr lang="en-US" sz="2000" dirty="0">
                <a:solidFill>
                  <a:prstClr val="white"/>
                </a:solidFill>
                <a:latin typeface="Arial" panose="020B0604020202020204"/>
              </a:rPr>
              <a:t>40.8%</a:t>
            </a:r>
          </a:p>
        </p:txBody>
      </p:sp>
      <p:sp>
        <p:nvSpPr>
          <p:cNvPr id="36" name="TextBox 35"/>
          <p:cNvSpPr txBox="1"/>
          <p:nvPr/>
        </p:nvSpPr>
        <p:spPr>
          <a:xfrm>
            <a:off x="2494951" y="5143730"/>
            <a:ext cx="910827" cy="400110"/>
          </a:xfrm>
          <a:prstGeom prst="rect">
            <a:avLst/>
          </a:prstGeom>
          <a:noFill/>
        </p:spPr>
        <p:txBody>
          <a:bodyPr wrap="none" rtlCol="0">
            <a:spAutoFit/>
          </a:bodyPr>
          <a:lstStyle/>
          <a:p>
            <a:r>
              <a:rPr lang="en-US" sz="2000" dirty="0">
                <a:solidFill>
                  <a:prstClr val="white"/>
                </a:solidFill>
                <a:latin typeface="Arial" panose="020B0604020202020204"/>
              </a:rPr>
              <a:t>61.8%</a:t>
            </a:r>
          </a:p>
        </p:txBody>
      </p:sp>
      <p:sp>
        <p:nvSpPr>
          <p:cNvPr id="37" name="TextBox 36"/>
          <p:cNvSpPr txBox="1"/>
          <p:nvPr/>
        </p:nvSpPr>
        <p:spPr>
          <a:xfrm>
            <a:off x="3543804" y="4901234"/>
            <a:ext cx="910827" cy="400110"/>
          </a:xfrm>
          <a:prstGeom prst="rect">
            <a:avLst/>
          </a:prstGeom>
          <a:noFill/>
        </p:spPr>
        <p:txBody>
          <a:bodyPr wrap="none" rtlCol="0">
            <a:spAutoFit/>
          </a:bodyPr>
          <a:lstStyle/>
          <a:p>
            <a:r>
              <a:rPr lang="en-US" sz="2000" dirty="0">
                <a:solidFill>
                  <a:prstClr val="white"/>
                </a:solidFill>
                <a:latin typeface="Arial" panose="020B0604020202020204"/>
              </a:rPr>
              <a:t>38.2%</a:t>
            </a:r>
          </a:p>
        </p:txBody>
      </p:sp>
      <p:sp>
        <p:nvSpPr>
          <p:cNvPr id="39" name="TextBox 38"/>
          <p:cNvSpPr txBox="1"/>
          <p:nvPr/>
        </p:nvSpPr>
        <p:spPr>
          <a:xfrm>
            <a:off x="2506832" y="3729785"/>
            <a:ext cx="1914307" cy="369332"/>
          </a:xfrm>
          <a:prstGeom prst="rect">
            <a:avLst/>
          </a:prstGeom>
          <a:noFill/>
        </p:spPr>
        <p:txBody>
          <a:bodyPr wrap="none" rtlCol="0">
            <a:spAutoFit/>
          </a:bodyPr>
          <a:lstStyle/>
          <a:p>
            <a:pPr algn="ctr"/>
            <a:r>
              <a:rPr lang="en-US" dirty="0">
                <a:solidFill>
                  <a:srgbClr val="FFC000">
                    <a:lumMod val="40000"/>
                    <a:lumOff val="60000"/>
                  </a:srgbClr>
                </a:solidFill>
                <a:latin typeface="Arial" panose="020B0604020202020204"/>
              </a:rPr>
              <a:t>Mean 20.6 ± 6.2 </a:t>
            </a:r>
          </a:p>
        </p:txBody>
      </p:sp>
      <p:sp>
        <p:nvSpPr>
          <p:cNvPr id="40" name="TextBox 39"/>
          <p:cNvSpPr txBox="1"/>
          <p:nvPr/>
        </p:nvSpPr>
        <p:spPr>
          <a:xfrm>
            <a:off x="2506832" y="6416476"/>
            <a:ext cx="1914307" cy="369332"/>
          </a:xfrm>
          <a:prstGeom prst="rect">
            <a:avLst/>
          </a:prstGeom>
          <a:noFill/>
        </p:spPr>
        <p:txBody>
          <a:bodyPr wrap="none" rtlCol="0">
            <a:spAutoFit/>
          </a:bodyPr>
          <a:lstStyle/>
          <a:p>
            <a:pPr algn="ctr"/>
            <a:r>
              <a:rPr lang="en-US" dirty="0">
                <a:solidFill>
                  <a:srgbClr val="FFC000">
                    <a:lumMod val="40000"/>
                    <a:lumOff val="60000"/>
                  </a:srgbClr>
                </a:solidFill>
                <a:latin typeface="Arial" panose="020B0604020202020204"/>
              </a:rPr>
              <a:t>Mean 20.5 ± 6.1 </a:t>
            </a:r>
          </a:p>
        </p:txBody>
      </p:sp>
      <p:sp>
        <p:nvSpPr>
          <p:cNvPr id="42" name="TextBox 41"/>
          <p:cNvSpPr txBox="1"/>
          <p:nvPr/>
        </p:nvSpPr>
        <p:spPr>
          <a:xfrm>
            <a:off x="1177754" y="5099678"/>
            <a:ext cx="1401469" cy="307777"/>
          </a:xfrm>
          <a:prstGeom prst="rect">
            <a:avLst/>
          </a:prstGeom>
          <a:noFill/>
        </p:spPr>
        <p:txBody>
          <a:bodyPr wrap="square" rtlCol="0">
            <a:spAutoFit/>
          </a:bodyPr>
          <a:lstStyle/>
          <a:p>
            <a:pPr algn="ctr"/>
            <a:r>
              <a:rPr lang="en-US" sz="1400" b="1" dirty="0">
                <a:solidFill>
                  <a:srgbClr val="FFFF00"/>
                </a:solidFill>
                <a:latin typeface="Arial" panose="020B0604020202020204"/>
                <a:ea typeface="Arial" charset="0"/>
                <a:cs typeface="Arial" charset="0"/>
              </a:rPr>
              <a:t>P=0.52</a:t>
            </a:r>
          </a:p>
        </p:txBody>
      </p:sp>
      <p:sp>
        <p:nvSpPr>
          <p:cNvPr id="43" name="Left Bracket 42"/>
          <p:cNvSpPr/>
          <p:nvPr/>
        </p:nvSpPr>
        <p:spPr>
          <a:xfrm>
            <a:off x="2201330" y="3903133"/>
            <a:ext cx="220134" cy="2700867"/>
          </a:xfrm>
          <a:prstGeom prst="leftBracket">
            <a:avLst/>
          </a:pr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latin typeface="Arial" panose="020B0604020202020204"/>
            </a:endParaRPr>
          </a:p>
        </p:txBody>
      </p:sp>
      <p:grpSp>
        <p:nvGrpSpPr>
          <p:cNvPr id="49" name="Group 48"/>
          <p:cNvGrpSpPr/>
          <p:nvPr/>
        </p:nvGrpSpPr>
        <p:grpSpPr>
          <a:xfrm>
            <a:off x="7362200" y="1357554"/>
            <a:ext cx="3607040" cy="5428255"/>
            <a:chOff x="5838200" y="1357553"/>
            <a:chExt cx="3607040" cy="5428255"/>
          </a:xfrm>
        </p:grpSpPr>
        <p:graphicFrame>
          <p:nvGraphicFramePr>
            <p:cNvPr id="9" name="Chart 8"/>
            <p:cNvGraphicFramePr/>
            <p:nvPr/>
          </p:nvGraphicFramePr>
          <p:xfrm>
            <a:off x="5838200" y="1357553"/>
            <a:ext cx="2598821" cy="25266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p:nvPr/>
          </p:nvGraphicFramePr>
          <p:xfrm>
            <a:off x="5838200" y="4040598"/>
            <a:ext cx="2598821" cy="2526632"/>
          </p:xfrm>
          <a:graphic>
            <a:graphicData uri="http://schemas.openxmlformats.org/drawingml/2006/chart">
              <c:chart xmlns:c="http://schemas.openxmlformats.org/drawingml/2006/chart" xmlns:r="http://schemas.openxmlformats.org/officeDocument/2006/relationships" r:id="rId6"/>
            </a:graphicData>
          </a:graphic>
        </p:graphicFrame>
        <p:grpSp>
          <p:nvGrpSpPr>
            <p:cNvPr id="31" name="Group 30"/>
            <p:cNvGrpSpPr/>
            <p:nvPr/>
          </p:nvGrpSpPr>
          <p:grpSpPr>
            <a:xfrm>
              <a:off x="6082095" y="2032003"/>
              <a:ext cx="2012669" cy="4753805"/>
              <a:chOff x="6530394" y="2080131"/>
              <a:chExt cx="2012669" cy="4753805"/>
            </a:xfrm>
          </p:grpSpPr>
          <p:sp>
            <p:nvSpPr>
              <p:cNvPr id="10" name="TextBox 9"/>
              <p:cNvSpPr txBox="1"/>
              <p:nvPr/>
            </p:nvSpPr>
            <p:spPr>
              <a:xfrm>
                <a:off x="7540640" y="2080131"/>
                <a:ext cx="910827" cy="400110"/>
              </a:xfrm>
              <a:prstGeom prst="rect">
                <a:avLst/>
              </a:prstGeom>
              <a:noFill/>
            </p:spPr>
            <p:txBody>
              <a:bodyPr wrap="none" rtlCol="0">
                <a:spAutoFit/>
              </a:bodyPr>
              <a:lstStyle/>
              <a:p>
                <a:r>
                  <a:rPr lang="en-US" sz="2000" dirty="0">
                    <a:solidFill>
                      <a:prstClr val="white"/>
                    </a:solidFill>
                    <a:latin typeface="Arial" panose="020B0604020202020204"/>
                  </a:rPr>
                  <a:t>42.8%</a:t>
                </a:r>
              </a:p>
            </p:txBody>
          </p:sp>
          <p:sp>
            <p:nvSpPr>
              <p:cNvPr id="11" name="TextBox 10"/>
              <p:cNvSpPr txBox="1"/>
              <p:nvPr/>
            </p:nvSpPr>
            <p:spPr>
              <a:xfrm>
                <a:off x="7408577" y="3036299"/>
                <a:ext cx="910827" cy="400110"/>
              </a:xfrm>
              <a:prstGeom prst="rect">
                <a:avLst/>
              </a:prstGeom>
              <a:noFill/>
            </p:spPr>
            <p:txBody>
              <a:bodyPr wrap="none" rtlCol="0">
                <a:spAutoFit/>
              </a:bodyPr>
              <a:lstStyle/>
              <a:p>
                <a:r>
                  <a:rPr lang="en-US" sz="2000" dirty="0">
                    <a:solidFill>
                      <a:prstClr val="white"/>
                    </a:solidFill>
                    <a:latin typeface="Arial" panose="020B0604020202020204"/>
                  </a:rPr>
                  <a:t>25.1%</a:t>
                </a:r>
              </a:p>
            </p:txBody>
          </p:sp>
          <p:sp>
            <p:nvSpPr>
              <p:cNvPr id="12" name="TextBox 11"/>
              <p:cNvSpPr txBox="1"/>
              <p:nvPr/>
            </p:nvSpPr>
            <p:spPr>
              <a:xfrm>
                <a:off x="6530394" y="2467615"/>
                <a:ext cx="910827" cy="400110"/>
              </a:xfrm>
              <a:prstGeom prst="rect">
                <a:avLst/>
              </a:prstGeom>
              <a:noFill/>
            </p:spPr>
            <p:txBody>
              <a:bodyPr wrap="none" rtlCol="0">
                <a:spAutoFit/>
              </a:bodyPr>
              <a:lstStyle/>
              <a:p>
                <a:r>
                  <a:rPr lang="en-US" sz="2000" dirty="0">
                    <a:solidFill>
                      <a:prstClr val="white"/>
                    </a:solidFill>
                    <a:latin typeface="Arial" panose="020B0604020202020204"/>
                  </a:rPr>
                  <a:t>32.2%</a:t>
                </a:r>
              </a:p>
            </p:txBody>
          </p:sp>
          <p:sp>
            <p:nvSpPr>
              <p:cNvPr id="26" name="TextBox 25"/>
              <p:cNvSpPr txBox="1"/>
              <p:nvPr/>
            </p:nvSpPr>
            <p:spPr>
              <a:xfrm>
                <a:off x="7611912" y="4892623"/>
                <a:ext cx="910827" cy="400110"/>
              </a:xfrm>
              <a:prstGeom prst="rect">
                <a:avLst/>
              </a:prstGeom>
              <a:noFill/>
            </p:spPr>
            <p:txBody>
              <a:bodyPr wrap="none" rtlCol="0">
                <a:spAutoFit/>
              </a:bodyPr>
              <a:lstStyle/>
              <a:p>
                <a:r>
                  <a:rPr lang="en-US" sz="2000" dirty="0">
                    <a:solidFill>
                      <a:prstClr val="white"/>
                    </a:solidFill>
                    <a:latin typeface="Arial" panose="020B0604020202020204"/>
                  </a:rPr>
                  <a:t>37.3%</a:t>
                </a:r>
              </a:p>
            </p:txBody>
          </p:sp>
          <p:sp>
            <p:nvSpPr>
              <p:cNvPr id="27" name="TextBox 26"/>
              <p:cNvSpPr txBox="1"/>
              <p:nvPr/>
            </p:nvSpPr>
            <p:spPr>
              <a:xfrm>
                <a:off x="7361010" y="5740633"/>
                <a:ext cx="910827" cy="400110"/>
              </a:xfrm>
              <a:prstGeom prst="rect">
                <a:avLst/>
              </a:prstGeom>
              <a:noFill/>
            </p:spPr>
            <p:txBody>
              <a:bodyPr wrap="none" rtlCol="0">
                <a:spAutoFit/>
              </a:bodyPr>
              <a:lstStyle/>
              <a:p>
                <a:r>
                  <a:rPr lang="en-US" sz="2000" dirty="0">
                    <a:solidFill>
                      <a:prstClr val="white"/>
                    </a:solidFill>
                    <a:latin typeface="Arial" panose="020B0604020202020204"/>
                  </a:rPr>
                  <a:t>23.4%</a:t>
                </a:r>
              </a:p>
            </p:txBody>
          </p:sp>
          <p:sp>
            <p:nvSpPr>
              <p:cNvPr id="28" name="TextBox 27"/>
              <p:cNvSpPr txBox="1"/>
              <p:nvPr/>
            </p:nvSpPr>
            <p:spPr>
              <a:xfrm>
                <a:off x="6554178" y="5130711"/>
                <a:ext cx="910827" cy="400110"/>
              </a:xfrm>
              <a:prstGeom prst="rect">
                <a:avLst/>
              </a:prstGeom>
              <a:noFill/>
            </p:spPr>
            <p:txBody>
              <a:bodyPr wrap="none" rtlCol="0">
                <a:spAutoFit/>
              </a:bodyPr>
              <a:lstStyle/>
              <a:p>
                <a:r>
                  <a:rPr lang="en-US" sz="2000" dirty="0">
                    <a:solidFill>
                      <a:prstClr val="white"/>
                    </a:solidFill>
                    <a:latin typeface="Arial" panose="020B0604020202020204"/>
                  </a:rPr>
                  <a:t>39.3%</a:t>
                </a:r>
              </a:p>
            </p:txBody>
          </p:sp>
          <p:sp>
            <p:nvSpPr>
              <p:cNvPr id="29" name="TextBox 28"/>
              <p:cNvSpPr txBox="1"/>
              <p:nvPr/>
            </p:nvSpPr>
            <p:spPr>
              <a:xfrm>
                <a:off x="6628756" y="3777913"/>
                <a:ext cx="1914307" cy="369332"/>
              </a:xfrm>
              <a:prstGeom prst="rect">
                <a:avLst/>
              </a:prstGeom>
              <a:noFill/>
            </p:spPr>
            <p:txBody>
              <a:bodyPr wrap="none" rtlCol="0">
                <a:spAutoFit/>
              </a:bodyPr>
              <a:lstStyle/>
              <a:p>
                <a:pPr algn="ctr"/>
                <a:r>
                  <a:rPr lang="en-US" dirty="0">
                    <a:solidFill>
                      <a:srgbClr val="FFC000">
                        <a:lumMod val="40000"/>
                        <a:lumOff val="60000"/>
                      </a:srgbClr>
                    </a:solidFill>
                    <a:latin typeface="Arial" panose="020B0604020202020204"/>
                  </a:rPr>
                  <a:t>Mean 26.9 ± 8.8 </a:t>
                </a:r>
              </a:p>
            </p:txBody>
          </p:sp>
          <p:sp>
            <p:nvSpPr>
              <p:cNvPr id="30" name="TextBox 29"/>
              <p:cNvSpPr txBox="1"/>
              <p:nvPr/>
            </p:nvSpPr>
            <p:spPr>
              <a:xfrm>
                <a:off x="6628756" y="6464604"/>
                <a:ext cx="1914307" cy="369332"/>
              </a:xfrm>
              <a:prstGeom prst="rect">
                <a:avLst/>
              </a:prstGeom>
              <a:noFill/>
            </p:spPr>
            <p:txBody>
              <a:bodyPr wrap="none" rtlCol="0">
                <a:spAutoFit/>
              </a:bodyPr>
              <a:lstStyle/>
              <a:p>
                <a:pPr algn="ctr"/>
                <a:r>
                  <a:rPr lang="en-US" dirty="0">
                    <a:solidFill>
                      <a:srgbClr val="FFC000">
                        <a:lumMod val="40000"/>
                        <a:lumOff val="60000"/>
                      </a:srgbClr>
                    </a:solidFill>
                    <a:latin typeface="Arial" panose="020B0604020202020204"/>
                  </a:rPr>
                  <a:t>Mean 26.0 ± 9.8 </a:t>
                </a:r>
              </a:p>
            </p:txBody>
          </p:sp>
        </p:grpSp>
        <p:sp>
          <p:nvSpPr>
            <p:cNvPr id="41" name="TextBox 40"/>
            <p:cNvSpPr txBox="1"/>
            <p:nvPr/>
          </p:nvSpPr>
          <p:spPr>
            <a:xfrm>
              <a:off x="8043771" y="5099677"/>
              <a:ext cx="1401469" cy="307777"/>
            </a:xfrm>
            <a:prstGeom prst="rect">
              <a:avLst/>
            </a:prstGeom>
            <a:noFill/>
          </p:spPr>
          <p:txBody>
            <a:bodyPr wrap="square" rtlCol="0">
              <a:spAutoFit/>
            </a:bodyPr>
            <a:lstStyle/>
            <a:p>
              <a:pPr algn="ctr"/>
              <a:r>
                <a:rPr lang="en-US" sz="1400" b="1">
                  <a:solidFill>
                    <a:srgbClr val="FFFF00"/>
                  </a:solidFill>
                  <a:latin typeface="Arial" panose="020B0604020202020204"/>
                  <a:ea typeface="Arial" charset="0"/>
                  <a:cs typeface="Arial" charset="0"/>
                </a:rPr>
                <a:t>P=0.005</a:t>
              </a:r>
              <a:endParaRPr lang="en-US" sz="1400" b="1" dirty="0">
                <a:solidFill>
                  <a:srgbClr val="FFFF00"/>
                </a:solidFill>
                <a:latin typeface="Arial" panose="020B0604020202020204"/>
                <a:ea typeface="Arial" charset="0"/>
                <a:cs typeface="Arial" charset="0"/>
              </a:endParaRPr>
            </a:p>
          </p:txBody>
        </p:sp>
        <p:sp>
          <p:nvSpPr>
            <p:cNvPr id="44" name="Left Bracket 43"/>
            <p:cNvSpPr/>
            <p:nvPr/>
          </p:nvSpPr>
          <p:spPr>
            <a:xfrm flipH="1">
              <a:off x="8144927" y="3903132"/>
              <a:ext cx="220134" cy="2700867"/>
            </a:xfrm>
            <a:prstGeom prst="leftBracket">
              <a:avLst/>
            </a:pr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latin typeface="Arial" panose="020B0604020202020204"/>
              </a:endParaRPr>
            </a:p>
          </p:txBody>
        </p:sp>
      </p:grpSp>
    </p:spTree>
    <p:extLst>
      <p:ext uri="{BB962C8B-B14F-4D97-AF65-F5344CB8AC3E}">
        <p14:creationId xmlns:p14="http://schemas.microsoft.com/office/powerpoint/2010/main" val="211744026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021713" y="102896"/>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PCI Procedure</a:t>
            </a:r>
          </a:p>
        </p:txBody>
      </p:sp>
      <p:graphicFrame>
        <p:nvGraphicFramePr>
          <p:cNvPr id="2" name="Table 1"/>
          <p:cNvGraphicFramePr>
            <a:graphicFrameLocks noGrp="1"/>
          </p:cNvGraphicFramePr>
          <p:nvPr/>
        </p:nvGraphicFramePr>
        <p:xfrm>
          <a:off x="1709549" y="1290082"/>
          <a:ext cx="4437251" cy="4949850"/>
        </p:xfrm>
        <a:graphic>
          <a:graphicData uri="http://schemas.openxmlformats.org/drawingml/2006/table">
            <a:tbl>
              <a:tblPr firstRow="1" firstCol="1" lastRow="1" lastCol="1" bandRow="1" bandCol="1">
                <a:tableStyleId>{5C22544A-7EE6-4342-B048-85BDC9FD1C3A}</a:tableStyleId>
              </a:tblPr>
              <a:tblGrid>
                <a:gridCol w="3277317">
                  <a:extLst>
                    <a:ext uri="{9D8B030D-6E8A-4147-A177-3AD203B41FA5}">
                      <a16:colId xmlns:a16="http://schemas.microsoft.com/office/drawing/2014/main" val="20000"/>
                    </a:ext>
                  </a:extLst>
                </a:gridCol>
                <a:gridCol w="1159934">
                  <a:extLst>
                    <a:ext uri="{9D8B030D-6E8A-4147-A177-3AD203B41FA5}">
                      <a16:colId xmlns:a16="http://schemas.microsoft.com/office/drawing/2014/main" val="20001"/>
                    </a:ext>
                  </a:extLst>
                </a:gridCol>
              </a:tblGrid>
              <a:tr h="494985">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Planned staged procedures</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9.1%</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0"/>
                  </a:ext>
                </a:extLst>
              </a:tr>
              <a:tr h="494985">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Arterial access site*</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 </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1"/>
                  </a:ext>
                </a:extLst>
              </a:tr>
              <a:tr h="494985">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Femoral</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72.9%</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2"/>
                  </a:ext>
                </a:extLst>
              </a:tr>
              <a:tr h="494985">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Radial</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26.9%</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3"/>
                  </a:ext>
                </a:extLst>
              </a:tr>
              <a:tr h="494985">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Brachial</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0.2%</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4"/>
                  </a:ext>
                </a:extLst>
              </a:tr>
              <a:tr h="494985">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IVUS guidance</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77.2%</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5"/>
                  </a:ext>
                </a:extLst>
              </a:tr>
              <a:tr h="494985">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FFR assessment</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9.0%</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6"/>
                  </a:ext>
                </a:extLst>
              </a:tr>
              <a:tr h="494985">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Hemodynamic support device*</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5.2%</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7"/>
                  </a:ext>
                </a:extLst>
              </a:tr>
              <a:tr h="494985">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Contrast use* (cc)</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256 ± 127</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8"/>
                  </a:ext>
                </a:extLst>
              </a:tr>
              <a:tr h="494985">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Fluoroscopy time* (min)</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24 ± 16</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10009"/>
                  </a:ext>
                </a:extLst>
              </a:tr>
            </a:tbl>
          </a:graphicData>
        </a:graphic>
      </p:graphicFrame>
      <p:sp>
        <p:nvSpPr>
          <p:cNvPr id="4" name="Rectangle 3"/>
          <p:cNvSpPr/>
          <p:nvPr/>
        </p:nvSpPr>
        <p:spPr>
          <a:xfrm>
            <a:off x="1524000" y="6377114"/>
            <a:ext cx="9144000" cy="461665"/>
          </a:xfrm>
          <a:prstGeom prst="rect">
            <a:avLst/>
          </a:prstGeom>
        </p:spPr>
        <p:txBody>
          <a:bodyPr wrap="square">
            <a:spAutoFit/>
          </a:bodyPr>
          <a:lstStyle/>
          <a:p>
            <a:pPr algn="ctr"/>
            <a:r>
              <a:rPr lang="en-US" sz="1200" dirty="0">
                <a:solidFill>
                  <a:srgbClr val="FFC000">
                    <a:lumMod val="60000"/>
                    <a:lumOff val="40000"/>
                  </a:srgbClr>
                </a:solidFill>
                <a:latin typeface="Arial" charset="0"/>
                <a:ea typeface="Arial" charset="0"/>
                <a:cs typeface="Arial" charset="0"/>
              </a:rPr>
              <a:t>*All procedures (index + planned staged); **Excludes pts with LM equivalent ds;</a:t>
            </a:r>
          </a:p>
          <a:p>
            <a:pPr algn="ctr"/>
            <a:r>
              <a:rPr lang="en-US" sz="1200" baseline="30000" dirty="0">
                <a:solidFill>
                  <a:srgbClr val="FFC000">
                    <a:lumMod val="60000"/>
                    <a:lumOff val="40000"/>
                  </a:srgbClr>
                </a:solidFill>
                <a:latin typeface="Arial" charset="0"/>
                <a:ea typeface="Arial" charset="0"/>
                <a:cs typeface="Arial" charset="0"/>
              </a:rPr>
              <a:t>†</a:t>
            </a:r>
            <a:r>
              <a:rPr lang="en-US" sz="1200" dirty="0">
                <a:solidFill>
                  <a:srgbClr val="FFC000">
                    <a:lumMod val="60000"/>
                    <a:lumOff val="40000"/>
                  </a:srgbClr>
                </a:solidFill>
                <a:latin typeface="Arial" charset="0"/>
                <a:ea typeface="Arial" charset="0"/>
                <a:cs typeface="Arial" charset="0"/>
              </a:rPr>
              <a:t>Max 4 vessels, including LM as a separate vessel </a:t>
            </a:r>
          </a:p>
        </p:txBody>
      </p:sp>
      <p:sp>
        <p:nvSpPr>
          <p:cNvPr id="6" name="Rectangle 5"/>
          <p:cNvSpPr/>
          <p:nvPr/>
        </p:nvSpPr>
        <p:spPr>
          <a:xfrm>
            <a:off x="2450615" y="704336"/>
            <a:ext cx="7290778" cy="461665"/>
          </a:xfrm>
          <a:prstGeom prst="rect">
            <a:avLst/>
          </a:prstGeom>
        </p:spPr>
        <p:txBody>
          <a:bodyPr wrap="none">
            <a:spAutoFit/>
          </a:bodyPr>
          <a:lstStyle/>
          <a:p>
            <a:pPr algn="ctr"/>
            <a:r>
              <a:rPr lang="en-US" sz="2400" dirty="0">
                <a:solidFill>
                  <a:srgbClr val="FFC000"/>
                </a:solidFill>
                <a:latin typeface="Arial" charset="0"/>
                <a:ea typeface="Arial" charset="0"/>
                <a:cs typeface="Arial" charset="0"/>
              </a:rPr>
              <a:t>935 patients, 1021 planned procedures, 2287 stents</a:t>
            </a:r>
            <a:endParaRPr lang="en-US" sz="2400" dirty="0">
              <a:solidFill>
                <a:prstClr val="black"/>
              </a:solidFill>
              <a:latin typeface="Arial" panose="020B0604020202020204"/>
            </a:endParaRPr>
          </a:p>
        </p:txBody>
      </p:sp>
      <p:graphicFrame>
        <p:nvGraphicFramePr>
          <p:cNvPr id="7" name="Table 6"/>
          <p:cNvGraphicFramePr>
            <a:graphicFrameLocks noGrp="1"/>
          </p:cNvGraphicFramePr>
          <p:nvPr>
            <p:extLst>
              <p:ext uri="{D42A27DB-BD31-4B8C-83A1-F6EECF244321}">
                <p14:modId xmlns:p14="http://schemas.microsoft.com/office/powerpoint/2010/main" val="2447771110"/>
              </p:ext>
            </p:extLst>
          </p:nvPr>
        </p:nvGraphicFramePr>
        <p:xfrm>
          <a:off x="6273086" y="1290079"/>
          <a:ext cx="4242517" cy="4949856"/>
        </p:xfrm>
        <a:graphic>
          <a:graphicData uri="http://schemas.openxmlformats.org/drawingml/2006/table">
            <a:tbl>
              <a:tblPr firstRow="1" firstCol="1" lastRow="1" lastCol="1" bandRow="1" bandCol="1">
                <a:tableStyleId>{5C22544A-7EE6-4342-B048-85BDC9FD1C3A}</a:tableStyleId>
              </a:tblPr>
              <a:tblGrid>
                <a:gridCol w="2904784">
                  <a:extLst>
                    <a:ext uri="{9D8B030D-6E8A-4147-A177-3AD203B41FA5}">
                      <a16:colId xmlns:a16="http://schemas.microsoft.com/office/drawing/2014/main" val="20000"/>
                    </a:ext>
                  </a:extLst>
                </a:gridCol>
                <a:gridCol w="1337733">
                  <a:extLst>
                    <a:ext uri="{9D8B030D-6E8A-4147-A177-3AD203B41FA5}">
                      <a16:colId xmlns:a16="http://schemas.microsoft.com/office/drawing/2014/main" val="20001"/>
                    </a:ext>
                  </a:extLst>
                </a:gridCol>
              </a:tblGrid>
              <a:tr h="412488">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Vessels treated per </a:t>
                      </a:r>
                      <a:r>
                        <a:rPr lang="en-US" sz="1800" b="0" dirty="0" err="1">
                          <a:effectLst/>
                          <a:latin typeface="Arial" charset="0"/>
                          <a:ea typeface="Arial" charset="0"/>
                          <a:cs typeface="Arial" charset="0"/>
                        </a:rPr>
                        <a:t>pt</a:t>
                      </a:r>
                      <a:r>
                        <a:rPr lang="en-US" sz="1800" b="0" dirty="0">
                          <a:effectLst/>
                          <a:latin typeface="Arial" charset="0"/>
                          <a:ea typeface="Arial" charset="0"/>
                          <a:cs typeface="Arial" charset="0"/>
                        </a:rPr>
                        <a:t>*</a:t>
                      </a:r>
                      <a:r>
                        <a:rPr lang="en-US" sz="1800" b="0" baseline="30000" dirty="0">
                          <a:effectLst/>
                          <a:latin typeface="Arial" charset="0"/>
                          <a:ea typeface="Arial" charset="0"/>
                          <a:cs typeface="Arial" charset="0"/>
                        </a:rPr>
                        <a:t>†</a:t>
                      </a:r>
                      <a:endParaRPr lang="en-US" sz="1800" b="0" dirty="0">
                        <a:effectLst/>
                        <a:latin typeface="Arial" charset="0"/>
                        <a:ea typeface="Arial" charset="0"/>
                        <a:cs typeface="Arial"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1.7 ± 0.8</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0"/>
                  </a:ext>
                </a:extLst>
              </a:tr>
              <a:tr h="412488">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LM</a:t>
                      </a:r>
                    </a:p>
                  </a:txBody>
                  <a:tcPr marL="36576"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100.0%**</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1"/>
                  </a:ext>
                </a:extLst>
              </a:tr>
              <a:tr h="412488">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LAD</a:t>
                      </a:r>
                    </a:p>
                  </a:txBody>
                  <a:tcPr marL="36576"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28.4%</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2"/>
                  </a:ext>
                </a:extLst>
              </a:tr>
              <a:tr h="412488">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LCX</a:t>
                      </a:r>
                    </a:p>
                  </a:txBody>
                  <a:tcPr marL="36576"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16.6%</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3"/>
                  </a:ext>
                </a:extLst>
              </a:tr>
              <a:tr h="412488">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RCA</a:t>
                      </a:r>
                    </a:p>
                  </a:txBody>
                  <a:tcPr marL="36576"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26.7%</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4"/>
                  </a:ext>
                </a:extLst>
              </a:tr>
              <a:tr h="412488">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Lesions treated per </a:t>
                      </a:r>
                      <a:r>
                        <a:rPr lang="en-US" sz="1800" b="0" dirty="0" err="1">
                          <a:effectLst/>
                          <a:latin typeface="Arial" charset="0"/>
                          <a:ea typeface="Arial" charset="0"/>
                          <a:cs typeface="Arial" charset="0"/>
                        </a:rPr>
                        <a:t>pt</a:t>
                      </a:r>
                      <a:r>
                        <a:rPr lang="en-US" sz="1800" b="0" dirty="0">
                          <a:effectLst/>
                          <a:latin typeface="Arial" charset="0"/>
                          <a:ea typeface="Arial" charset="0"/>
                          <a:cs typeface="Arial" charset="0"/>
                        </a:rPr>
                        <a:t>*</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1.9 ± 1.1</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5"/>
                  </a:ext>
                </a:extLst>
              </a:tr>
              <a:tr h="412488">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Stents implanted per </a:t>
                      </a:r>
                      <a:r>
                        <a:rPr lang="en-US" sz="1800" b="0" dirty="0" err="1">
                          <a:effectLst/>
                          <a:latin typeface="Arial" charset="0"/>
                          <a:ea typeface="Arial" charset="0"/>
                          <a:cs typeface="Arial" charset="0"/>
                        </a:rPr>
                        <a:t>pt</a:t>
                      </a:r>
                      <a:r>
                        <a:rPr lang="en-US" sz="1800" b="0" dirty="0">
                          <a:effectLst/>
                          <a:latin typeface="Arial" charset="0"/>
                          <a:ea typeface="Arial" charset="0"/>
                          <a:cs typeface="Arial" charset="0"/>
                        </a:rPr>
                        <a:t>*</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2.4 ± 1.5</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6"/>
                  </a:ext>
                </a:extLst>
              </a:tr>
              <a:tr h="412488">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Total stent length (mm)*</a:t>
                      </a:r>
                    </a:p>
                  </a:txBody>
                  <a:tcPr marL="36576"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49.2 ± 35.7</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7"/>
                  </a:ext>
                </a:extLst>
              </a:tr>
              <a:tr h="412488">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Type of stents implanted*</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 </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8"/>
                  </a:ext>
                </a:extLst>
              </a:tr>
              <a:tr h="412488">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DES</a:t>
                      </a:r>
                    </a:p>
                  </a:txBody>
                  <a:tcPr marL="36576"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99.8%</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9"/>
                  </a:ext>
                </a:extLst>
              </a:tr>
              <a:tr h="412488">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EES</a:t>
                      </a:r>
                    </a:p>
                  </a:txBody>
                  <a:tcPr marL="36576"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99.2%</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0"/>
                  </a:ext>
                </a:extLst>
              </a:tr>
              <a:tr h="412488">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XIENCE</a:t>
                      </a:r>
                    </a:p>
                  </a:txBody>
                  <a:tcPr marL="36576"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98.4%</a:t>
                      </a:r>
                    </a:p>
                  </a:txBody>
                  <a:tcPr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13699975"/>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021713" y="102896"/>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CABG Procedure</a:t>
            </a:r>
          </a:p>
        </p:txBody>
      </p:sp>
      <p:graphicFrame>
        <p:nvGraphicFramePr>
          <p:cNvPr id="5" name="Table 4"/>
          <p:cNvGraphicFramePr>
            <a:graphicFrameLocks noGrp="1"/>
          </p:cNvGraphicFramePr>
          <p:nvPr/>
        </p:nvGraphicFramePr>
        <p:xfrm>
          <a:off x="1785752" y="1264681"/>
          <a:ext cx="4403382" cy="5246184"/>
        </p:xfrm>
        <a:graphic>
          <a:graphicData uri="http://schemas.openxmlformats.org/drawingml/2006/table">
            <a:tbl>
              <a:tblPr firstRow="1" firstCol="1" lastRow="1" lastCol="1" bandRow="1" bandCol="1">
                <a:tableStyleId>{5C22544A-7EE6-4342-B048-85BDC9FD1C3A}</a:tableStyleId>
              </a:tblPr>
              <a:tblGrid>
                <a:gridCol w="3412782">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tblGrid>
              <a:tr h="87436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Off-pump CABG</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29.4%</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0"/>
                  </a:ext>
                </a:extLst>
              </a:tr>
              <a:tr h="87436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On-pump bypass duration (min)</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83 ± 45</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1"/>
                  </a:ext>
                </a:extLst>
              </a:tr>
              <a:tr h="874364">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Cross clamp duration (min)</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55 ± 27</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2"/>
                  </a:ext>
                </a:extLst>
              </a:tr>
              <a:tr h="874364">
                <a:tc>
                  <a:txBody>
                    <a:bodyPr/>
                    <a:lstStyle/>
                    <a:p>
                      <a:pPr marL="0" marR="0">
                        <a:lnSpc>
                          <a:spcPct val="100000"/>
                        </a:lnSpc>
                        <a:spcBef>
                          <a:spcPts val="0"/>
                        </a:spcBef>
                        <a:spcAft>
                          <a:spcPts val="0"/>
                        </a:spcAft>
                      </a:pPr>
                      <a:r>
                        <a:rPr lang="en-US" sz="1800" b="0" dirty="0">
                          <a:solidFill>
                            <a:schemeClr val="bg1"/>
                          </a:solidFill>
                          <a:effectLst/>
                          <a:latin typeface="Arial" charset="0"/>
                          <a:ea typeface="Arial" charset="0"/>
                          <a:cs typeface="Arial" charset="0"/>
                        </a:rPr>
                        <a:t>Epi-aortic ultrasound</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13.1%</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3"/>
                  </a:ext>
                </a:extLst>
              </a:tr>
              <a:tr h="874364">
                <a:tc>
                  <a:txBody>
                    <a:bodyPr/>
                    <a:lstStyle/>
                    <a:p>
                      <a:pPr marL="0" marR="0">
                        <a:lnSpc>
                          <a:spcPct val="100000"/>
                        </a:lnSpc>
                        <a:spcBef>
                          <a:spcPts val="0"/>
                        </a:spcBef>
                        <a:spcAft>
                          <a:spcPts val="0"/>
                        </a:spcAft>
                      </a:pPr>
                      <a:r>
                        <a:rPr lang="en-US" sz="1800" b="0" dirty="0">
                          <a:solidFill>
                            <a:schemeClr val="bg1"/>
                          </a:solidFill>
                          <a:effectLst/>
                          <a:latin typeface="Arial" charset="0"/>
                          <a:ea typeface="Arial" charset="0"/>
                          <a:cs typeface="Arial" charset="0"/>
                        </a:rPr>
                        <a:t>Transesophageal ultrasound</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42.3%</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4"/>
                  </a:ext>
                </a:extLst>
              </a:tr>
              <a:tr h="87436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Hemodynamic support device</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3.5%</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1528885"/>
              </p:ext>
            </p:extLst>
          </p:nvPr>
        </p:nvGraphicFramePr>
        <p:xfrm>
          <a:off x="6357753" y="1264681"/>
          <a:ext cx="4064714" cy="5246186"/>
        </p:xfrm>
        <a:graphic>
          <a:graphicData uri="http://schemas.openxmlformats.org/drawingml/2006/table">
            <a:tbl>
              <a:tblPr firstRow="1" firstCol="1" lastRow="1" lastCol="1" bandRow="1" bandCol="1">
                <a:tableStyleId>{5C22544A-7EE6-4342-B048-85BDC9FD1C3A}</a:tableStyleId>
              </a:tblPr>
              <a:tblGrid>
                <a:gridCol w="2913247">
                  <a:extLst>
                    <a:ext uri="{9D8B030D-6E8A-4147-A177-3AD203B41FA5}">
                      <a16:colId xmlns:a16="http://schemas.microsoft.com/office/drawing/2014/main" val="20000"/>
                    </a:ext>
                  </a:extLst>
                </a:gridCol>
                <a:gridCol w="1151467">
                  <a:extLst>
                    <a:ext uri="{9D8B030D-6E8A-4147-A177-3AD203B41FA5}">
                      <a16:colId xmlns:a16="http://schemas.microsoft.com/office/drawing/2014/main" val="20001"/>
                    </a:ext>
                  </a:extLst>
                </a:gridCol>
              </a:tblGrid>
              <a:tr h="476926">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Conduits per </a:t>
                      </a:r>
                      <a:r>
                        <a:rPr lang="en-US" sz="1800" b="0" dirty="0" err="1">
                          <a:effectLst/>
                          <a:latin typeface="Arial" charset="0"/>
                          <a:ea typeface="Arial" charset="0"/>
                          <a:cs typeface="Arial" charset="0"/>
                        </a:rPr>
                        <a:t>pt</a:t>
                      </a:r>
                      <a:endParaRPr lang="en-US" sz="1800" b="0" dirty="0">
                        <a:effectLst/>
                        <a:latin typeface="Arial" charset="0"/>
                        <a:ea typeface="Arial" charset="0"/>
                        <a:cs typeface="Arial"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2.6 ± 0.8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0"/>
                  </a:ext>
                </a:extLst>
              </a:tr>
              <a:tr h="476926">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Arterial conduits</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effectLst/>
                          <a:latin typeface="Arial" charset="0"/>
                          <a:ea typeface="Arial" charset="0"/>
                          <a:cs typeface="Arial" charset="0"/>
                        </a:rPr>
                        <a:t>1.4 ± 0.6</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1"/>
                  </a:ext>
                </a:extLst>
              </a:tr>
              <a:tr h="476926">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Venous conduits</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effectLst/>
                          <a:latin typeface="Arial" charset="0"/>
                          <a:ea typeface="Arial" charset="0"/>
                          <a:cs typeface="Arial" charset="0"/>
                        </a:rPr>
                        <a:t>1.2 ± 0.9</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2"/>
                  </a:ext>
                </a:extLst>
              </a:tr>
              <a:tr h="476926">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Any IMA used</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98.8%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3"/>
                  </a:ext>
                </a:extLst>
              </a:tr>
              <a:tr h="476926">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Bilateral IMA used</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24.0%</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4"/>
                  </a:ext>
                </a:extLst>
              </a:tr>
              <a:tr h="476926">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Any radial artery used</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6.0%</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5"/>
                  </a:ext>
                </a:extLst>
              </a:tr>
              <a:tr h="476926">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Only arterial conduits used</a:t>
                      </a: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24.8%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6"/>
                  </a:ext>
                </a:extLst>
              </a:tr>
              <a:tr h="476926">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Vessels bypassed per </a:t>
                      </a:r>
                      <a:r>
                        <a:rPr lang="en-US" sz="1800" b="0" dirty="0" err="1">
                          <a:effectLst/>
                          <a:latin typeface="Arial" charset="0"/>
                          <a:ea typeface="Arial" charset="0"/>
                          <a:cs typeface="Arial" charset="0"/>
                        </a:rPr>
                        <a:t>pt</a:t>
                      </a:r>
                      <a:endParaRPr lang="en-US" sz="1800" b="0" dirty="0">
                        <a:effectLst/>
                        <a:latin typeface="Arial" charset="0"/>
                        <a:ea typeface="Arial" charset="0"/>
                        <a:cs typeface="Arial"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 </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7"/>
                  </a:ext>
                </a:extLst>
              </a:tr>
              <a:tr h="476926">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LAD</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98.8%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8"/>
                  </a:ext>
                </a:extLst>
              </a:tr>
              <a:tr h="476926">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LCX</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88.2%</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9"/>
                  </a:ext>
                </a:extLst>
              </a:tr>
              <a:tr h="476926">
                <a:tc>
                  <a:txBody>
                    <a:bodyPr/>
                    <a:lstStyle/>
                    <a:p>
                      <a:pPr marL="0" marR="0">
                        <a:lnSpc>
                          <a:spcPct val="100000"/>
                        </a:lnSpc>
                        <a:spcBef>
                          <a:spcPts val="0"/>
                        </a:spcBef>
                        <a:spcAft>
                          <a:spcPts val="0"/>
                        </a:spcAft>
                      </a:pPr>
                      <a:r>
                        <a:rPr lang="en-US" sz="1800" b="0" dirty="0">
                          <a:solidFill>
                            <a:schemeClr val="accent4">
                              <a:lumMod val="40000"/>
                              <a:lumOff val="60000"/>
                            </a:schemeClr>
                          </a:solidFill>
                          <a:effectLst/>
                          <a:latin typeface="Arial" charset="0"/>
                          <a:ea typeface="Arial" charset="0"/>
                          <a:cs typeface="Arial" charset="0"/>
                        </a:rPr>
                        <a:t>   - RCA</a:t>
                      </a: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37.8%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10010"/>
                  </a:ext>
                </a:extLst>
              </a:tr>
            </a:tbl>
          </a:graphicData>
        </a:graphic>
      </p:graphicFrame>
      <p:sp>
        <p:nvSpPr>
          <p:cNvPr id="7" name="Rectangle 6"/>
          <p:cNvSpPr/>
          <p:nvPr/>
        </p:nvSpPr>
        <p:spPr>
          <a:xfrm>
            <a:off x="4051216" y="704336"/>
            <a:ext cx="4089581" cy="461665"/>
          </a:xfrm>
          <a:prstGeom prst="rect">
            <a:avLst/>
          </a:prstGeom>
        </p:spPr>
        <p:txBody>
          <a:bodyPr wrap="none">
            <a:spAutoFit/>
          </a:bodyPr>
          <a:lstStyle/>
          <a:p>
            <a:pPr algn="ctr"/>
            <a:r>
              <a:rPr lang="en-US" sz="2400" dirty="0">
                <a:solidFill>
                  <a:srgbClr val="FFC000"/>
                </a:solidFill>
                <a:latin typeface="Arial" panose="020B0604020202020204"/>
                <a:ea typeface="Arial" charset="0"/>
                <a:cs typeface="Arial" charset="0"/>
              </a:rPr>
              <a:t>923 patients and procedures</a:t>
            </a:r>
            <a:endParaRPr lang="en-US" sz="2400" dirty="0">
              <a:solidFill>
                <a:prstClr val="black"/>
              </a:solidFill>
              <a:latin typeface="Arial" panose="020B0604020202020204"/>
            </a:endParaRPr>
          </a:p>
        </p:txBody>
      </p:sp>
    </p:spTree>
    <p:extLst>
      <p:ext uri="{BB962C8B-B14F-4D97-AF65-F5344CB8AC3E}">
        <p14:creationId xmlns:p14="http://schemas.microsoft.com/office/powerpoint/2010/main" val="3396952618"/>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021713" y="102896"/>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Medication Use</a:t>
            </a:r>
          </a:p>
        </p:txBody>
      </p:sp>
      <p:graphicFrame>
        <p:nvGraphicFramePr>
          <p:cNvPr id="2" name="Table 1">
            <a:extLst>
              <a:ext uri="{FF2B5EF4-FFF2-40B4-BE49-F238E27FC236}">
                <a16:creationId xmlns:a16="http://schemas.microsoft.com/office/drawing/2014/main" id="{0A80ED18-1F60-3348-93A3-D034B8CB2AB8}"/>
              </a:ext>
            </a:extLst>
          </p:cNvPr>
          <p:cNvGraphicFramePr>
            <a:graphicFrameLocks noGrp="1"/>
          </p:cNvGraphicFramePr>
          <p:nvPr>
            <p:extLst>
              <p:ext uri="{D42A27DB-BD31-4B8C-83A1-F6EECF244321}">
                <p14:modId xmlns:p14="http://schemas.microsoft.com/office/powerpoint/2010/main" val="3788782092"/>
              </p:ext>
            </p:extLst>
          </p:nvPr>
        </p:nvGraphicFramePr>
        <p:xfrm>
          <a:off x="386647" y="791852"/>
          <a:ext cx="11418706" cy="5573869"/>
        </p:xfrm>
        <a:graphic>
          <a:graphicData uri="http://schemas.openxmlformats.org/drawingml/2006/table">
            <a:tbl>
              <a:tblPr firstRow="1" firstCol="1" lastRow="1" lastCol="1" bandRow="1" bandCol="1">
                <a:tableStyleId>{5C22544A-7EE6-4342-B048-85BDC9FD1C3A}</a:tableStyleId>
              </a:tblPr>
              <a:tblGrid>
                <a:gridCol w="3377642">
                  <a:extLst>
                    <a:ext uri="{9D8B030D-6E8A-4147-A177-3AD203B41FA5}">
                      <a16:colId xmlns:a16="http://schemas.microsoft.com/office/drawing/2014/main" val="1862520745"/>
                    </a:ext>
                  </a:extLst>
                </a:gridCol>
                <a:gridCol w="2205872">
                  <a:extLst>
                    <a:ext uri="{9D8B030D-6E8A-4147-A177-3AD203B41FA5}">
                      <a16:colId xmlns:a16="http://schemas.microsoft.com/office/drawing/2014/main" val="3121222685"/>
                    </a:ext>
                  </a:extLst>
                </a:gridCol>
                <a:gridCol w="1932495">
                  <a:extLst>
                    <a:ext uri="{9D8B030D-6E8A-4147-A177-3AD203B41FA5}">
                      <a16:colId xmlns:a16="http://schemas.microsoft.com/office/drawing/2014/main" val="2007992175"/>
                    </a:ext>
                  </a:extLst>
                </a:gridCol>
                <a:gridCol w="2045616">
                  <a:extLst>
                    <a:ext uri="{9D8B030D-6E8A-4147-A177-3AD203B41FA5}">
                      <a16:colId xmlns:a16="http://schemas.microsoft.com/office/drawing/2014/main" val="455942488"/>
                    </a:ext>
                  </a:extLst>
                </a:gridCol>
                <a:gridCol w="1857081">
                  <a:extLst>
                    <a:ext uri="{9D8B030D-6E8A-4147-A177-3AD203B41FA5}">
                      <a16:colId xmlns:a16="http://schemas.microsoft.com/office/drawing/2014/main" val="383128422"/>
                    </a:ext>
                  </a:extLst>
                </a:gridCol>
              </a:tblGrid>
              <a:tr h="361105">
                <a:tc>
                  <a:txBody>
                    <a:bodyPr/>
                    <a:lstStyle/>
                    <a:p>
                      <a:pPr marL="0" marR="0" algn="l">
                        <a:lnSpc>
                          <a:spcPct val="110000"/>
                        </a:lnSpc>
                        <a:spcBef>
                          <a:spcPts val="0"/>
                        </a:spcBef>
                        <a:spcAft>
                          <a:spcPts val="0"/>
                        </a:spcAft>
                      </a:pP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17365E"/>
                    </a:solidFill>
                  </a:tcPr>
                </a:tc>
                <a:tc gridSpan="2">
                  <a:txBody>
                    <a:bodyPr/>
                    <a:lstStyle/>
                    <a:p>
                      <a:pPr marL="0" marR="0" algn="ctr">
                        <a:lnSpc>
                          <a:spcPct val="110000"/>
                        </a:lnSpc>
                        <a:spcBef>
                          <a:spcPts val="0"/>
                        </a:spcBef>
                        <a:spcAft>
                          <a:spcPts val="0"/>
                        </a:spcAft>
                      </a:pPr>
                      <a:r>
                        <a:rPr lang="en-US" sz="20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At discharge</a:t>
                      </a:r>
                    </a:p>
                  </a:txBody>
                  <a:tcPr marL="36830"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17365E"/>
                    </a:solidFill>
                  </a:tcPr>
                </a:tc>
                <a:tc hMerge="1">
                  <a:txBody>
                    <a:bodyPr/>
                    <a:lstStyle/>
                    <a:p>
                      <a:pPr marL="0" marR="0" algn="ctr">
                        <a:lnSpc>
                          <a:spcPct val="110000"/>
                        </a:lnSpc>
                        <a:spcBef>
                          <a:spcPts val="0"/>
                        </a:spcBef>
                        <a:spcAft>
                          <a:spcPts val="0"/>
                        </a:spcAft>
                      </a:pPr>
                      <a:endParaRPr lang="en-US" sz="14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2">
                  <a:txBody>
                    <a:bodyPr/>
                    <a:lstStyle/>
                    <a:p>
                      <a:pPr algn="ctr"/>
                      <a:r>
                        <a:rPr lang="en-US" sz="2000" b="1" dirty="0">
                          <a:solidFill>
                            <a:srgbClr val="FFFF00"/>
                          </a:solidFill>
                          <a:latin typeface="Arial" panose="020B0604020202020204" pitchFamily="34" charset="0"/>
                          <a:cs typeface="Arial" panose="020B0604020202020204" pitchFamily="34" charset="0"/>
                        </a:rPr>
                        <a:t>At 5 years</a:t>
                      </a:r>
                    </a:p>
                  </a:txBody>
                  <a:tcPr marL="36830"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17365E"/>
                    </a:solidFill>
                  </a:tcPr>
                </a:tc>
                <a:tc hMerge="1">
                  <a:txBody>
                    <a:bodyPr/>
                    <a:lstStyle/>
                    <a:p>
                      <a:endParaRPr lang="en-US" dirty="0"/>
                    </a:p>
                  </a:txBody>
                  <a:tcPr marL="36830" marR="3683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52290123"/>
                  </a:ext>
                </a:extLst>
              </a:tr>
              <a:tr h="369484">
                <a:tc>
                  <a:txBody>
                    <a:bodyPr/>
                    <a:lstStyle/>
                    <a:p>
                      <a:pPr marL="0" marR="0" algn="l">
                        <a:lnSpc>
                          <a:spcPct val="110000"/>
                        </a:lnSpc>
                        <a:spcBef>
                          <a:spcPts val="0"/>
                        </a:spcBef>
                        <a:spcAft>
                          <a:spcPts val="0"/>
                        </a:spcAft>
                      </a:pP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tc>
                  <a:txBody>
                    <a:bodyPr/>
                    <a:lstStyle/>
                    <a:p>
                      <a:pPr marL="0" marR="0" algn="ctr">
                        <a:lnSpc>
                          <a:spcPct val="110000"/>
                        </a:lnSpc>
                        <a:spcBef>
                          <a:spcPts val="0"/>
                        </a:spcBef>
                        <a:spcAft>
                          <a:spcPts val="0"/>
                        </a:spcAft>
                      </a:pPr>
                      <a:r>
                        <a:rPr lang="en-US" sz="1800" b="1" u="none" dirty="0">
                          <a:solidFill>
                            <a:srgbClr val="FFC000"/>
                          </a:solidFill>
                          <a:effectLst/>
                          <a:latin typeface="Arial" panose="020B0604020202020204" pitchFamily="34" charset="0"/>
                          <a:cs typeface="Arial" panose="020B0604020202020204" pitchFamily="34" charset="0"/>
                        </a:rPr>
                        <a:t>PCI (N=931)</a:t>
                      </a:r>
                      <a:r>
                        <a:rPr lang="en-US" sz="1800" b="1" u="none" baseline="30000" dirty="0">
                          <a:solidFill>
                            <a:srgbClr val="FFC000"/>
                          </a:solidFill>
                          <a:effectLst/>
                          <a:latin typeface="Arial" panose="020B0604020202020204" pitchFamily="34" charset="0"/>
                          <a:cs typeface="Arial" panose="020B0604020202020204" pitchFamily="34" charset="0"/>
                        </a:rPr>
                        <a:t>1</a:t>
                      </a:r>
                      <a:endParaRPr lang="en-US" sz="1800" b="1" u="none" baseline="300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tc>
                  <a:txBody>
                    <a:bodyPr/>
                    <a:lstStyle/>
                    <a:p>
                      <a:pPr marL="0" marR="0" algn="ctr">
                        <a:lnSpc>
                          <a:spcPct val="110000"/>
                        </a:lnSpc>
                        <a:spcBef>
                          <a:spcPts val="0"/>
                        </a:spcBef>
                        <a:spcAft>
                          <a:spcPts val="0"/>
                        </a:spcAft>
                      </a:pPr>
                      <a:r>
                        <a:rPr lang="en-US" sz="1800" b="1" u="none" dirty="0">
                          <a:solidFill>
                            <a:srgbClr val="FFC000"/>
                          </a:solidFill>
                          <a:effectLst/>
                          <a:latin typeface="Arial" panose="020B0604020202020204" pitchFamily="34" charset="0"/>
                          <a:cs typeface="Arial" panose="020B0604020202020204" pitchFamily="34" charset="0"/>
                        </a:rPr>
                        <a:t>CABG (N=911)</a:t>
                      </a:r>
                      <a:r>
                        <a:rPr lang="en-US" sz="1800" b="1" u="none" baseline="30000" dirty="0">
                          <a:solidFill>
                            <a:srgbClr val="FFC000"/>
                          </a:solidFill>
                          <a:effectLst/>
                          <a:latin typeface="Arial" panose="020B0604020202020204" pitchFamily="34" charset="0"/>
                          <a:cs typeface="Arial" panose="020B0604020202020204" pitchFamily="34" charset="0"/>
                        </a:rPr>
                        <a:t>1</a:t>
                      </a:r>
                      <a:endParaRPr lang="en-US" sz="1800" b="1" u="none" baseline="300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tc>
                  <a:txBody>
                    <a:bodyPr/>
                    <a:lstStyle/>
                    <a:p>
                      <a:pPr marL="0" marR="0" algn="ctr">
                        <a:lnSpc>
                          <a:spcPct val="110000"/>
                        </a:lnSpc>
                        <a:spcBef>
                          <a:spcPts val="0"/>
                        </a:spcBef>
                        <a:spcAft>
                          <a:spcPts val="0"/>
                        </a:spcAft>
                      </a:pPr>
                      <a:r>
                        <a:rPr lang="en-US" sz="1800" b="1" u="none" dirty="0">
                          <a:solidFill>
                            <a:srgbClr val="FFC000"/>
                          </a:solidFill>
                          <a:effectLst/>
                          <a:latin typeface="Arial" panose="020B0604020202020204" pitchFamily="34" charset="0"/>
                          <a:cs typeface="Arial" panose="020B0604020202020204" pitchFamily="34" charset="0"/>
                        </a:rPr>
                        <a:t>PCI (N=829)</a:t>
                      </a:r>
                      <a:r>
                        <a:rPr lang="en-US" sz="1800" b="1" u="none" baseline="30000" dirty="0">
                          <a:solidFill>
                            <a:srgbClr val="FFC000"/>
                          </a:solidFill>
                          <a:effectLst/>
                          <a:latin typeface="Arial" panose="020B0604020202020204" pitchFamily="34" charset="0"/>
                          <a:cs typeface="Arial" panose="020B0604020202020204" pitchFamily="34" charset="0"/>
                        </a:rPr>
                        <a:t>2</a:t>
                      </a:r>
                      <a:endParaRPr lang="en-US" sz="1800" b="1" u="none" baseline="300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tc>
                  <a:txBody>
                    <a:bodyPr/>
                    <a:lstStyle/>
                    <a:p>
                      <a:pPr marL="0" marR="0" algn="ctr">
                        <a:lnSpc>
                          <a:spcPct val="110000"/>
                        </a:lnSpc>
                        <a:spcBef>
                          <a:spcPts val="0"/>
                        </a:spcBef>
                        <a:spcAft>
                          <a:spcPts val="0"/>
                        </a:spcAft>
                      </a:pPr>
                      <a:r>
                        <a:rPr lang="en-US" sz="1800" b="1" u="none" dirty="0">
                          <a:solidFill>
                            <a:srgbClr val="FFC000"/>
                          </a:solidFill>
                          <a:effectLst/>
                          <a:latin typeface="Arial" panose="020B0604020202020204" pitchFamily="34" charset="0"/>
                          <a:cs typeface="Arial" panose="020B0604020202020204" pitchFamily="34" charset="0"/>
                        </a:rPr>
                        <a:t>CABG (N=868)</a:t>
                      </a:r>
                      <a:r>
                        <a:rPr lang="en-US" sz="1800" b="1" u="none" baseline="30000" dirty="0">
                          <a:solidFill>
                            <a:srgbClr val="FFC000"/>
                          </a:solidFill>
                          <a:effectLst/>
                          <a:latin typeface="Arial" panose="020B0604020202020204" pitchFamily="34" charset="0"/>
                          <a:cs typeface="Arial" panose="020B0604020202020204" pitchFamily="34" charset="0"/>
                        </a:rPr>
                        <a:t>2</a:t>
                      </a:r>
                      <a:endParaRPr lang="en-US" sz="1800" b="1" u="none"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extLst>
                  <a:ext uri="{0D108BD9-81ED-4DB2-BD59-A6C34878D82A}">
                    <a16:rowId xmlns:a16="http://schemas.microsoft.com/office/drawing/2014/main" val="396015487"/>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Aspirin</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99.4%</a:t>
                      </a:r>
                    </a:p>
                  </a:txBody>
                  <a:tcPr marL="36830" marR="3683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98.9%</a:t>
                      </a:r>
                    </a:p>
                  </a:txBody>
                  <a:tcPr marL="36830" marR="3683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93.0%</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93.6%</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112568290"/>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P2Y12 receptor inhibitor</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98.2%</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33.4%</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61.6%</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21.0%</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416954115"/>
                  </a:ext>
                </a:extLst>
              </a:tr>
              <a:tr h="302705">
                <a:tc>
                  <a:txBody>
                    <a:bodyPr/>
                    <a:lstStyle/>
                    <a:p>
                      <a:pPr marL="0" marR="0" algn="l">
                        <a:lnSpc>
                          <a:spcPct val="110000"/>
                        </a:lnSpc>
                        <a:spcBef>
                          <a:spcPts val="0"/>
                        </a:spcBef>
                        <a:spcAft>
                          <a:spcPts val="0"/>
                        </a:spcAft>
                      </a:pPr>
                      <a:r>
                        <a:rPr lang="en-US" sz="1800" b="0" dirty="0">
                          <a:solidFill>
                            <a:srgbClr val="FDF3C5"/>
                          </a:solidFill>
                          <a:effectLst/>
                          <a:latin typeface="Arial" panose="020B0604020202020204" pitchFamily="34" charset="0"/>
                          <a:cs typeface="Arial" panose="020B0604020202020204" pitchFamily="34" charset="0"/>
                        </a:rPr>
                        <a:t>   - Clopidogrel or ticlopidine</a:t>
                      </a:r>
                      <a:endPar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72.9%</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32.7%</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50.0%</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20.3%</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3984316762"/>
                  </a:ext>
                </a:extLst>
              </a:tr>
              <a:tr h="302705">
                <a:tc>
                  <a:txBody>
                    <a:bodyPr/>
                    <a:lstStyle/>
                    <a:p>
                      <a:pPr marL="0" marR="0" algn="l">
                        <a:lnSpc>
                          <a:spcPct val="110000"/>
                        </a:lnSpc>
                        <a:spcBef>
                          <a:spcPts val="0"/>
                        </a:spcBef>
                        <a:spcAft>
                          <a:spcPts val="0"/>
                        </a:spcAft>
                      </a:pPr>
                      <a:r>
                        <a:rPr lang="en-US" sz="1800" b="0" dirty="0">
                          <a:solidFill>
                            <a:srgbClr val="FDF3C5"/>
                          </a:solidFill>
                          <a:effectLst/>
                          <a:latin typeface="Arial" panose="020B0604020202020204" pitchFamily="34" charset="0"/>
                          <a:cs typeface="Arial" panose="020B0604020202020204" pitchFamily="34" charset="0"/>
                        </a:rPr>
                        <a:t>       - Clopidogrel</a:t>
                      </a:r>
                      <a:endPar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72.9%</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32.6%</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50.0%</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20.2%</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78141353"/>
                  </a:ext>
                </a:extLst>
              </a:tr>
              <a:tr h="302705">
                <a:tc>
                  <a:txBody>
                    <a:bodyPr/>
                    <a:lstStyle/>
                    <a:p>
                      <a:pPr marL="0" marR="0" algn="l">
                        <a:lnSpc>
                          <a:spcPct val="110000"/>
                        </a:lnSpc>
                        <a:spcBef>
                          <a:spcPts val="0"/>
                        </a:spcBef>
                        <a:spcAft>
                          <a:spcPts val="0"/>
                        </a:spcAft>
                      </a:pPr>
                      <a:r>
                        <a:rPr lang="en-US" sz="1800" b="0" dirty="0">
                          <a:solidFill>
                            <a:srgbClr val="FDF3C5"/>
                          </a:solidFill>
                          <a:effectLst/>
                          <a:latin typeface="Arial" panose="020B0604020202020204" pitchFamily="34" charset="0"/>
                          <a:cs typeface="Arial" panose="020B0604020202020204" pitchFamily="34" charset="0"/>
                        </a:rPr>
                        <a:t>       - Ticlopidine</a:t>
                      </a:r>
                      <a:endPar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0.1%</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0.0%</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0.1%</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3897627680"/>
                  </a:ext>
                </a:extLst>
              </a:tr>
              <a:tr h="302705">
                <a:tc>
                  <a:txBody>
                    <a:bodyPr/>
                    <a:lstStyle/>
                    <a:p>
                      <a:pPr marL="0" marR="0" algn="l">
                        <a:lnSpc>
                          <a:spcPct val="110000"/>
                        </a:lnSpc>
                        <a:spcBef>
                          <a:spcPts val="0"/>
                        </a:spcBef>
                        <a:spcAft>
                          <a:spcPts val="0"/>
                        </a:spcAft>
                      </a:pPr>
                      <a:r>
                        <a:rPr lang="en-US" sz="1800" b="0" dirty="0">
                          <a:solidFill>
                            <a:srgbClr val="FDF3C5"/>
                          </a:solidFill>
                          <a:effectLst/>
                          <a:latin typeface="Arial" panose="020B0604020202020204" pitchFamily="34" charset="0"/>
                          <a:cs typeface="Arial" panose="020B0604020202020204" pitchFamily="34" charset="0"/>
                        </a:rPr>
                        <a:t>   - Prasugrel or ticagrelor</a:t>
                      </a:r>
                      <a:endPar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25.2%</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0.7%</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11.6%</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0.8%</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2546889722"/>
                  </a:ext>
                </a:extLst>
              </a:tr>
              <a:tr h="302705">
                <a:tc>
                  <a:txBody>
                    <a:bodyPr/>
                    <a:lstStyle/>
                    <a:p>
                      <a:pPr marL="0" marR="0" algn="l">
                        <a:lnSpc>
                          <a:spcPct val="110000"/>
                        </a:lnSpc>
                        <a:spcBef>
                          <a:spcPts val="0"/>
                        </a:spcBef>
                        <a:spcAft>
                          <a:spcPts val="0"/>
                        </a:spcAft>
                      </a:pPr>
                      <a:r>
                        <a:rPr lang="en-US" sz="1800" b="0" dirty="0">
                          <a:solidFill>
                            <a:srgbClr val="FDF3C5"/>
                          </a:solidFill>
                          <a:effectLst/>
                          <a:latin typeface="Arial" panose="020B0604020202020204" pitchFamily="34" charset="0"/>
                          <a:cs typeface="Arial" panose="020B0604020202020204" pitchFamily="34" charset="0"/>
                        </a:rPr>
                        <a:t>       - Prasugrel</a:t>
                      </a:r>
                      <a:endPar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18.5%</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0.4%</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8.5%</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0.4%</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1685411016"/>
                  </a:ext>
                </a:extLst>
              </a:tr>
              <a:tr h="302705">
                <a:tc>
                  <a:txBody>
                    <a:bodyPr/>
                    <a:lstStyle/>
                    <a:p>
                      <a:pPr marL="0" marR="0" algn="l">
                        <a:lnSpc>
                          <a:spcPct val="110000"/>
                        </a:lnSpc>
                        <a:spcBef>
                          <a:spcPts val="0"/>
                        </a:spcBef>
                        <a:spcAft>
                          <a:spcPts val="0"/>
                        </a:spcAft>
                      </a:pPr>
                      <a:r>
                        <a:rPr lang="en-US" sz="1800" b="0" dirty="0">
                          <a:solidFill>
                            <a:srgbClr val="FDF3C5"/>
                          </a:solidFill>
                          <a:effectLst/>
                          <a:latin typeface="Arial" panose="020B0604020202020204" pitchFamily="34" charset="0"/>
                          <a:cs typeface="Arial" panose="020B0604020202020204" pitchFamily="34" charset="0"/>
                        </a:rPr>
                        <a:t>       - Ticagrelor</a:t>
                      </a:r>
                      <a:endPar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7.0%</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0.2%</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3.1%</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0.4%</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2855461384"/>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Chronic oral anticoagulant</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rPr>
                        <a:t>1.3%</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rPr>
                        <a:t>4.3%</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5.2%</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10.8%</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3813141565"/>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Beta-blockers</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83.2%</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92.5%</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86.6%</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94.3%</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453797155"/>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ACE inhibitors or ARB</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56.7%</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42.2%</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66.7%</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59.4%</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16055919"/>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Calcium channel blockers</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5.9%</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7.1%</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18.3%</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19.1%</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2391364663"/>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Aldosterone antagonist</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0.1%</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0.8%</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1.6%</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1.7%</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807957059"/>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Diuretic</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3.5%</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24.4%</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17.1%</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38.8%</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1349094225"/>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Anti-arrhythmic agent</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0.5%</a:t>
                      </a: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rPr>
                        <a:t>11.6%</a:t>
                      </a: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3.1%</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rgbClr val="FFFF00"/>
                          </a:solidFill>
                          <a:effectLst/>
                          <a:latin typeface="Arial" panose="020B0604020202020204" pitchFamily="34" charset="0"/>
                          <a:cs typeface="Arial" panose="020B0604020202020204" pitchFamily="34" charset="0"/>
                        </a:rPr>
                        <a:t>17.4%</a:t>
                      </a:r>
                      <a:endParaRPr lang="en-US" sz="1800" b="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3841429650"/>
                  </a:ext>
                </a:extLst>
              </a:tr>
              <a:tr h="302705">
                <a:tc>
                  <a:txBody>
                    <a:bodyPr/>
                    <a:lstStyle/>
                    <a:p>
                      <a:pPr marL="0" marR="0" algn="l">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Statins</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3683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96.5%</a:t>
                      </a:r>
                    </a:p>
                  </a:txBody>
                  <a:tcPr marL="36830" marR="36830" marT="0" marB="0" anchor="ctr">
                    <a:lnL w="12700" cap="flat" cmpd="sng" algn="ctr">
                      <a:solidFill>
                        <a:schemeClr val="bg1"/>
                      </a:solidFill>
                      <a:prstDash val="solid"/>
                      <a:round/>
                      <a:headEnd type="none" w="med" len="med"/>
                      <a:tailEnd type="none" w="med" len="med"/>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92.4%</a:t>
                      </a:r>
                    </a:p>
                  </a:txBody>
                  <a:tcPr marL="36830" marR="36830" marT="0" marB="0" anchor="ctr">
                    <a:lnL w="12700" cmpd="sng">
                      <a:noFill/>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97.5%</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ap="flat" cmpd="sng" algn="ctr">
                      <a:solidFill>
                        <a:schemeClr val="bg1"/>
                      </a:solidFill>
                      <a:prstDash val="solid"/>
                      <a:round/>
                      <a:headEnd type="none" w="med" len="med"/>
                      <a:tailEnd type="none" w="med" len="med"/>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10000"/>
                        </a:lnSpc>
                        <a:spcBef>
                          <a:spcPts val="0"/>
                        </a:spcBef>
                        <a:spcAft>
                          <a:spcPts val="0"/>
                        </a:spcAft>
                      </a:pPr>
                      <a:r>
                        <a:rPr lang="en-US" sz="1800" b="0" dirty="0">
                          <a:solidFill>
                            <a:schemeClr val="bg1"/>
                          </a:solidFill>
                          <a:effectLst/>
                          <a:latin typeface="Arial" panose="020B0604020202020204" pitchFamily="34" charset="0"/>
                          <a:cs typeface="Arial" panose="020B0604020202020204" pitchFamily="34" charset="0"/>
                        </a:rPr>
                        <a:t>96.2%</a:t>
                      </a:r>
                      <a:endPar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36830" marR="36830" marT="0" marB="0" anchor="ctr">
                    <a:lnL w="12700" cmpd="sng">
                      <a:noFill/>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1704168232"/>
                  </a:ext>
                </a:extLst>
              </a:tr>
            </a:tbl>
          </a:graphicData>
        </a:graphic>
      </p:graphicFrame>
      <p:sp>
        <p:nvSpPr>
          <p:cNvPr id="8" name="Rectangle 7">
            <a:extLst>
              <a:ext uri="{FF2B5EF4-FFF2-40B4-BE49-F238E27FC236}">
                <a16:creationId xmlns:a16="http://schemas.microsoft.com/office/drawing/2014/main" id="{F3D00844-16E1-D646-9036-56782E684C4B}"/>
              </a:ext>
            </a:extLst>
          </p:cNvPr>
          <p:cNvSpPr/>
          <p:nvPr/>
        </p:nvSpPr>
        <p:spPr>
          <a:xfrm>
            <a:off x="81699" y="6448011"/>
            <a:ext cx="12028603" cy="523220"/>
          </a:xfrm>
          <a:prstGeom prst="rect">
            <a:avLst/>
          </a:prstGeom>
        </p:spPr>
        <p:txBody>
          <a:bodyPr wrap="square">
            <a:spAutoFit/>
          </a:bodyPr>
          <a:lstStyle/>
          <a:p>
            <a:pPr lvl="0" algn="ctr" eaLnBrk="0" fontAlgn="base" hangingPunct="0">
              <a:spcBef>
                <a:spcPct val="0"/>
              </a:spcBef>
              <a:spcAft>
                <a:spcPct val="0"/>
              </a:spcAft>
            </a:pPr>
            <a:r>
              <a:rPr lang="en-US" altLang="en-US" sz="1400" dirty="0">
                <a:solidFill>
                  <a:srgbClr val="FDF3C5"/>
                </a:solidFill>
                <a:latin typeface="Arial" panose="020B0604020202020204" pitchFamily="34" charset="0"/>
                <a:ea typeface="Calibri" panose="020F0502020204030204" pitchFamily="34" charset="0"/>
                <a:cs typeface="Arial" panose="020B0604020202020204" pitchFamily="34" charset="0"/>
              </a:rPr>
              <a:t>*Significant difference. </a:t>
            </a:r>
            <a:r>
              <a:rPr lang="en-US" altLang="en-US" sz="1400" baseline="30000" dirty="0">
                <a:solidFill>
                  <a:srgbClr val="FDF3C5"/>
                </a:solidFill>
                <a:latin typeface="Arial" panose="020B0604020202020204" pitchFamily="34" charset="0"/>
                <a:ea typeface="Calibri" panose="020F0502020204030204" pitchFamily="34" charset="0"/>
                <a:cs typeface="Arial" panose="020B0604020202020204" pitchFamily="34" charset="0"/>
              </a:rPr>
              <a:t>1</a:t>
            </a:r>
            <a:r>
              <a:rPr lang="en-US" altLang="en-US" sz="1400" dirty="0">
                <a:solidFill>
                  <a:srgbClr val="FDF3C5"/>
                </a:solidFill>
                <a:latin typeface="Arial" panose="020B0604020202020204" pitchFamily="34" charset="0"/>
                <a:ea typeface="Calibri" panose="020F0502020204030204" pitchFamily="34" charset="0"/>
                <a:cs typeface="Arial" panose="020B0604020202020204" pitchFamily="34" charset="0"/>
              </a:rPr>
              <a:t>Patients with assigned revascularization procedure performed; </a:t>
            </a:r>
            <a:r>
              <a:rPr lang="en-US" altLang="en-US" sz="1400" baseline="30000" dirty="0">
                <a:solidFill>
                  <a:srgbClr val="FDF3C5"/>
                </a:solidFill>
                <a:latin typeface="Arial" panose="020B0604020202020204" pitchFamily="34" charset="0"/>
                <a:ea typeface="Calibri" panose="020F0502020204030204" pitchFamily="34" charset="0"/>
                <a:cs typeface="Arial" panose="020B0604020202020204" pitchFamily="34" charset="0"/>
              </a:rPr>
              <a:t>2</a:t>
            </a:r>
            <a:r>
              <a:rPr lang="en-US" altLang="en-US" sz="1400" dirty="0">
                <a:solidFill>
                  <a:srgbClr val="FDF3C5"/>
                </a:solidFill>
                <a:latin typeface="Arial" panose="020B0604020202020204" pitchFamily="34" charset="0"/>
                <a:ea typeface="Calibri" panose="020F0502020204030204" pitchFamily="34" charset="0"/>
                <a:cs typeface="Arial" panose="020B0604020202020204" pitchFamily="34" charset="0"/>
              </a:rPr>
              <a:t>Denominator includes all intention-to-treat patients alive at 5 years</a:t>
            </a:r>
          </a:p>
        </p:txBody>
      </p:sp>
      <p:grpSp>
        <p:nvGrpSpPr>
          <p:cNvPr id="5" name="Group 4">
            <a:extLst>
              <a:ext uri="{FF2B5EF4-FFF2-40B4-BE49-F238E27FC236}">
                <a16:creationId xmlns:a16="http://schemas.microsoft.com/office/drawing/2014/main" id="{4DACD025-B967-1B47-BE65-7D9FFD32B434}"/>
              </a:ext>
            </a:extLst>
          </p:cNvPr>
          <p:cNvGrpSpPr/>
          <p:nvPr/>
        </p:nvGrpSpPr>
        <p:grpSpPr>
          <a:xfrm>
            <a:off x="5744736" y="1862253"/>
            <a:ext cx="274434" cy="4298278"/>
            <a:chOff x="5744736" y="1862253"/>
            <a:chExt cx="274434" cy="4298278"/>
          </a:xfrm>
        </p:grpSpPr>
        <p:sp>
          <p:nvSpPr>
            <p:cNvPr id="4" name="TextBox 3">
              <a:extLst>
                <a:ext uri="{FF2B5EF4-FFF2-40B4-BE49-F238E27FC236}">
                  <a16:creationId xmlns:a16="http://schemas.microsoft.com/office/drawing/2014/main" id="{77D9EF1B-B4C3-1C46-BF03-AD1075600473}"/>
                </a:ext>
              </a:extLst>
            </p:cNvPr>
            <p:cNvSpPr txBox="1"/>
            <p:nvPr/>
          </p:nvSpPr>
          <p:spPr>
            <a:xfrm>
              <a:off x="5744736" y="1862253"/>
              <a:ext cx="274434" cy="369332"/>
            </a:xfrm>
            <a:prstGeom prst="rect">
              <a:avLst/>
            </a:prstGeom>
            <a:noFill/>
          </p:spPr>
          <p:txBody>
            <a:bodyPr wrap="none" rtlCol="0">
              <a:spAutoFit/>
            </a:bodyPr>
            <a:lstStyle/>
            <a:p>
              <a:pPr algn="ctr"/>
              <a:r>
                <a:rPr lang="en-US" dirty="0">
                  <a:solidFill>
                    <a:srgbClr val="FFFF00"/>
                  </a:solidFill>
                </a:rPr>
                <a:t>*</a:t>
              </a:r>
            </a:p>
          </p:txBody>
        </p:sp>
        <p:sp>
          <p:nvSpPr>
            <p:cNvPr id="6" name="TextBox 5">
              <a:extLst>
                <a:ext uri="{FF2B5EF4-FFF2-40B4-BE49-F238E27FC236}">
                  <a16:creationId xmlns:a16="http://schemas.microsoft.com/office/drawing/2014/main" id="{4F791E53-BAAA-594E-86CB-2305B44EC923}"/>
                </a:ext>
              </a:extLst>
            </p:cNvPr>
            <p:cNvSpPr txBox="1"/>
            <p:nvPr/>
          </p:nvSpPr>
          <p:spPr>
            <a:xfrm>
              <a:off x="5744736" y="3966117"/>
              <a:ext cx="274434" cy="369332"/>
            </a:xfrm>
            <a:prstGeom prst="rect">
              <a:avLst/>
            </a:prstGeom>
            <a:noFill/>
          </p:spPr>
          <p:txBody>
            <a:bodyPr wrap="none" rtlCol="0">
              <a:spAutoFit/>
            </a:bodyPr>
            <a:lstStyle/>
            <a:p>
              <a:pPr algn="ctr"/>
              <a:r>
                <a:rPr lang="en-US" dirty="0">
                  <a:solidFill>
                    <a:srgbClr val="FFFF00"/>
                  </a:solidFill>
                </a:rPr>
                <a:t>*</a:t>
              </a:r>
            </a:p>
          </p:txBody>
        </p:sp>
        <p:sp>
          <p:nvSpPr>
            <p:cNvPr id="7" name="TextBox 6">
              <a:extLst>
                <a:ext uri="{FF2B5EF4-FFF2-40B4-BE49-F238E27FC236}">
                  <a16:creationId xmlns:a16="http://schemas.microsoft.com/office/drawing/2014/main" id="{DC364287-B78D-C946-9A53-776303D7DF5A}"/>
                </a:ext>
              </a:extLst>
            </p:cNvPr>
            <p:cNvSpPr txBox="1"/>
            <p:nvPr/>
          </p:nvSpPr>
          <p:spPr>
            <a:xfrm>
              <a:off x="5744736" y="4274634"/>
              <a:ext cx="274434" cy="369332"/>
            </a:xfrm>
            <a:prstGeom prst="rect">
              <a:avLst/>
            </a:prstGeom>
            <a:noFill/>
          </p:spPr>
          <p:txBody>
            <a:bodyPr wrap="none" rtlCol="0">
              <a:spAutoFit/>
            </a:bodyPr>
            <a:lstStyle/>
            <a:p>
              <a:pPr algn="ctr"/>
              <a:r>
                <a:rPr lang="en-US" dirty="0">
                  <a:solidFill>
                    <a:srgbClr val="FFFF00"/>
                  </a:solidFill>
                </a:rPr>
                <a:t>*</a:t>
              </a:r>
            </a:p>
          </p:txBody>
        </p:sp>
        <p:sp>
          <p:nvSpPr>
            <p:cNvPr id="9" name="TextBox 8">
              <a:extLst>
                <a:ext uri="{FF2B5EF4-FFF2-40B4-BE49-F238E27FC236}">
                  <a16:creationId xmlns:a16="http://schemas.microsoft.com/office/drawing/2014/main" id="{577CB121-129D-EB48-8261-B24FD5C294F4}"/>
                </a:ext>
              </a:extLst>
            </p:cNvPr>
            <p:cNvSpPr txBox="1"/>
            <p:nvPr/>
          </p:nvSpPr>
          <p:spPr>
            <a:xfrm>
              <a:off x="5744736" y="4571999"/>
              <a:ext cx="274434" cy="369332"/>
            </a:xfrm>
            <a:prstGeom prst="rect">
              <a:avLst/>
            </a:prstGeom>
            <a:noFill/>
          </p:spPr>
          <p:txBody>
            <a:bodyPr wrap="none" rtlCol="0">
              <a:spAutoFit/>
            </a:bodyPr>
            <a:lstStyle/>
            <a:p>
              <a:pPr algn="ctr"/>
              <a:r>
                <a:rPr lang="en-US" dirty="0">
                  <a:solidFill>
                    <a:srgbClr val="FFFF00"/>
                  </a:solidFill>
                </a:rPr>
                <a:t>*</a:t>
              </a:r>
            </a:p>
          </p:txBody>
        </p:sp>
        <p:sp>
          <p:nvSpPr>
            <p:cNvPr id="10" name="TextBox 9">
              <a:extLst>
                <a:ext uri="{FF2B5EF4-FFF2-40B4-BE49-F238E27FC236}">
                  <a16:creationId xmlns:a16="http://schemas.microsoft.com/office/drawing/2014/main" id="{0371CFB0-4DDD-5042-8E3A-34B978A1F87A}"/>
                </a:ext>
              </a:extLst>
            </p:cNvPr>
            <p:cNvSpPr txBox="1"/>
            <p:nvPr/>
          </p:nvSpPr>
          <p:spPr>
            <a:xfrm>
              <a:off x="5744736" y="5482682"/>
              <a:ext cx="274434" cy="369332"/>
            </a:xfrm>
            <a:prstGeom prst="rect">
              <a:avLst/>
            </a:prstGeom>
            <a:noFill/>
          </p:spPr>
          <p:txBody>
            <a:bodyPr wrap="none" rtlCol="0">
              <a:spAutoFit/>
            </a:bodyPr>
            <a:lstStyle/>
            <a:p>
              <a:pPr algn="ctr"/>
              <a:r>
                <a:rPr lang="en-US" dirty="0">
                  <a:solidFill>
                    <a:srgbClr val="FFFF00"/>
                  </a:solidFill>
                </a:rPr>
                <a:t>*</a:t>
              </a:r>
            </a:p>
          </p:txBody>
        </p:sp>
        <p:sp>
          <p:nvSpPr>
            <p:cNvPr id="11" name="TextBox 10">
              <a:extLst>
                <a:ext uri="{FF2B5EF4-FFF2-40B4-BE49-F238E27FC236}">
                  <a16:creationId xmlns:a16="http://schemas.microsoft.com/office/drawing/2014/main" id="{E6EFC44C-C13F-264D-8843-C5D9FE70500B}"/>
                </a:ext>
              </a:extLst>
            </p:cNvPr>
            <p:cNvSpPr txBox="1"/>
            <p:nvPr/>
          </p:nvSpPr>
          <p:spPr>
            <a:xfrm>
              <a:off x="5744736" y="5791199"/>
              <a:ext cx="274434" cy="369332"/>
            </a:xfrm>
            <a:prstGeom prst="rect">
              <a:avLst/>
            </a:prstGeom>
            <a:noFill/>
          </p:spPr>
          <p:txBody>
            <a:bodyPr wrap="none" rtlCol="0">
              <a:spAutoFit/>
            </a:bodyPr>
            <a:lstStyle/>
            <a:p>
              <a:pPr algn="ctr"/>
              <a:r>
                <a:rPr lang="en-US" dirty="0">
                  <a:solidFill>
                    <a:srgbClr val="FFFF00"/>
                  </a:solidFill>
                </a:rPr>
                <a:t>*</a:t>
              </a:r>
            </a:p>
          </p:txBody>
        </p:sp>
      </p:grpSp>
      <p:grpSp>
        <p:nvGrpSpPr>
          <p:cNvPr id="12" name="Group 11">
            <a:extLst>
              <a:ext uri="{FF2B5EF4-FFF2-40B4-BE49-F238E27FC236}">
                <a16:creationId xmlns:a16="http://schemas.microsoft.com/office/drawing/2014/main" id="{98758F43-4575-3E48-9341-552D4D071B18}"/>
              </a:ext>
            </a:extLst>
          </p:cNvPr>
          <p:cNvGrpSpPr/>
          <p:nvPr/>
        </p:nvGrpSpPr>
        <p:grpSpPr>
          <a:xfrm>
            <a:off x="9777760" y="1862253"/>
            <a:ext cx="274434" cy="4298278"/>
            <a:chOff x="5744736" y="1862253"/>
            <a:chExt cx="274434" cy="4298278"/>
          </a:xfrm>
        </p:grpSpPr>
        <p:sp>
          <p:nvSpPr>
            <p:cNvPr id="13" name="TextBox 12">
              <a:extLst>
                <a:ext uri="{FF2B5EF4-FFF2-40B4-BE49-F238E27FC236}">
                  <a16:creationId xmlns:a16="http://schemas.microsoft.com/office/drawing/2014/main" id="{85086A3F-CC31-4A4D-8A4E-AFBB67FD5010}"/>
                </a:ext>
              </a:extLst>
            </p:cNvPr>
            <p:cNvSpPr txBox="1"/>
            <p:nvPr/>
          </p:nvSpPr>
          <p:spPr>
            <a:xfrm>
              <a:off x="5744736" y="1862253"/>
              <a:ext cx="274434" cy="369332"/>
            </a:xfrm>
            <a:prstGeom prst="rect">
              <a:avLst/>
            </a:prstGeom>
            <a:noFill/>
          </p:spPr>
          <p:txBody>
            <a:bodyPr wrap="none" rtlCol="0">
              <a:spAutoFit/>
            </a:bodyPr>
            <a:lstStyle/>
            <a:p>
              <a:pPr algn="ctr"/>
              <a:r>
                <a:rPr lang="en-US" dirty="0">
                  <a:solidFill>
                    <a:srgbClr val="FFFF00"/>
                  </a:solidFill>
                </a:rPr>
                <a:t>*</a:t>
              </a:r>
            </a:p>
          </p:txBody>
        </p:sp>
        <p:sp>
          <p:nvSpPr>
            <p:cNvPr id="14" name="TextBox 13">
              <a:extLst>
                <a:ext uri="{FF2B5EF4-FFF2-40B4-BE49-F238E27FC236}">
                  <a16:creationId xmlns:a16="http://schemas.microsoft.com/office/drawing/2014/main" id="{0BD47F6A-8EBE-984C-8789-91BE2C085E85}"/>
                </a:ext>
              </a:extLst>
            </p:cNvPr>
            <p:cNvSpPr txBox="1"/>
            <p:nvPr/>
          </p:nvSpPr>
          <p:spPr>
            <a:xfrm>
              <a:off x="5744736" y="3966117"/>
              <a:ext cx="274434" cy="369332"/>
            </a:xfrm>
            <a:prstGeom prst="rect">
              <a:avLst/>
            </a:prstGeom>
            <a:noFill/>
          </p:spPr>
          <p:txBody>
            <a:bodyPr wrap="none" rtlCol="0">
              <a:spAutoFit/>
            </a:bodyPr>
            <a:lstStyle/>
            <a:p>
              <a:pPr algn="ctr"/>
              <a:r>
                <a:rPr lang="en-US" dirty="0">
                  <a:solidFill>
                    <a:srgbClr val="FFFF00"/>
                  </a:solidFill>
                </a:rPr>
                <a:t>*</a:t>
              </a:r>
            </a:p>
          </p:txBody>
        </p:sp>
        <p:sp>
          <p:nvSpPr>
            <p:cNvPr id="15" name="TextBox 14">
              <a:extLst>
                <a:ext uri="{FF2B5EF4-FFF2-40B4-BE49-F238E27FC236}">
                  <a16:creationId xmlns:a16="http://schemas.microsoft.com/office/drawing/2014/main" id="{3F58B351-8C8B-A74B-818D-CA59E1BA5B64}"/>
                </a:ext>
              </a:extLst>
            </p:cNvPr>
            <p:cNvSpPr txBox="1"/>
            <p:nvPr/>
          </p:nvSpPr>
          <p:spPr>
            <a:xfrm>
              <a:off x="5744736" y="4274634"/>
              <a:ext cx="274434" cy="369332"/>
            </a:xfrm>
            <a:prstGeom prst="rect">
              <a:avLst/>
            </a:prstGeom>
            <a:noFill/>
          </p:spPr>
          <p:txBody>
            <a:bodyPr wrap="none" rtlCol="0">
              <a:spAutoFit/>
            </a:bodyPr>
            <a:lstStyle/>
            <a:p>
              <a:pPr algn="ctr"/>
              <a:r>
                <a:rPr lang="en-US" dirty="0">
                  <a:solidFill>
                    <a:srgbClr val="FFFF00"/>
                  </a:solidFill>
                </a:rPr>
                <a:t>*</a:t>
              </a:r>
            </a:p>
          </p:txBody>
        </p:sp>
        <p:sp>
          <p:nvSpPr>
            <p:cNvPr id="16" name="TextBox 15">
              <a:extLst>
                <a:ext uri="{FF2B5EF4-FFF2-40B4-BE49-F238E27FC236}">
                  <a16:creationId xmlns:a16="http://schemas.microsoft.com/office/drawing/2014/main" id="{F0F6EB29-7211-C748-9617-4BC171CD2878}"/>
                </a:ext>
              </a:extLst>
            </p:cNvPr>
            <p:cNvSpPr txBox="1"/>
            <p:nvPr/>
          </p:nvSpPr>
          <p:spPr>
            <a:xfrm>
              <a:off x="5744736" y="4571999"/>
              <a:ext cx="274434" cy="369332"/>
            </a:xfrm>
            <a:prstGeom prst="rect">
              <a:avLst/>
            </a:prstGeom>
            <a:noFill/>
          </p:spPr>
          <p:txBody>
            <a:bodyPr wrap="none" rtlCol="0">
              <a:spAutoFit/>
            </a:bodyPr>
            <a:lstStyle/>
            <a:p>
              <a:pPr algn="ctr"/>
              <a:r>
                <a:rPr lang="en-US" dirty="0">
                  <a:solidFill>
                    <a:srgbClr val="FFFF00"/>
                  </a:solidFill>
                </a:rPr>
                <a:t>*</a:t>
              </a:r>
            </a:p>
          </p:txBody>
        </p:sp>
        <p:sp>
          <p:nvSpPr>
            <p:cNvPr id="17" name="TextBox 16">
              <a:extLst>
                <a:ext uri="{FF2B5EF4-FFF2-40B4-BE49-F238E27FC236}">
                  <a16:creationId xmlns:a16="http://schemas.microsoft.com/office/drawing/2014/main" id="{B3425A4D-79D1-E049-B92C-2A8D266F2921}"/>
                </a:ext>
              </a:extLst>
            </p:cNvPr>
            <p:cNvSpPr txBox="1"/>
            <p:nvPr/>
          </p:nvSpPr>
          <p:spPr>
            <a:xfrm>
              <a:off x="5744736" y="5482682"/>
              <a:ext cx="274434" cy="369332"/>
            </a:xfrm>
            <a:prstGeom prst="rect">
              <a:avLst/>
            </a:prstGeom>
            <a:noFill/>
          </p:spPr>
          <p:txBody>
            <a:bodyPr wrap="none" rtlCol="0">
              <a:spAutoFit/>
            </a:bodyPr>
            <a:lstStyle/>
            <a:p>
              <a:pPr algn="ctr"/>
              <a:r>
                <a:rPr lang="en-US" dirty="0">
                  <a:solidFill>
                    <a:srgbClr val="FFFF00"/>
                  </a:solidFill>
                </a:rPr>
                <a:t>*</a:t>
              </a:r>
            </a:p>
          </p:txBody>
        </p:sp>
        <p:sp>
          <p:nvSpPr>
            <p:cNvPr id="18" name="TextBox 17">
              <a:extLst>
                <a:ext uri="{FF2B5EF4-FFF2-40B4-BE49-F238E27FC236}">
                  <a16:creationId xmlns:a16="http://schemas.microsoft.com/office/drawing/2014/main" id="{700897E7-8653-C949-9205-9159464F3F96}"/>
                </a:ext>
              </a:extLst>
            </p:cNvPr>
            <p:cNvSpPr txBox="1"/>
            <p:nvPr/>
          </p:nvSpPr>
          <p:spPr>
            <a:xfrm>
              <a:off x="5744736" y="5791199"/>
              <a:ext cx="274434" cy="369332"/>
            </a:xfrm>
            <a:prstGeom prst="rect">
              <a:avLst/>
            </a:prstGeom>
            <a:noFill/>
          </p:spPr>
          <p:txBody>
            <a:bodyPr wrap="none" rtlCol="0">
              <a:spAutoFit/>
            </a:bodyPr>
            <a:lstStyle/>
            <a:p>
              <a:pPr algn="ctr"/>
              <a:r>
                <a:rPr lang="en-US" dirty="0">
                  <a:solidFill>
                    <a:srgbClr val="FFFF00"/>
                  </a:solidFill>
                </a:rPr>
                <a:t>*</a:t>
              </a:r>
            </a:p>
          </p:txBody>
        </p:sp>
      </p:grpSp>
    </p:spTree>
    <p:extLst>
      <p:ext uri="{BB962C8B-B14F-4D97-AF65-F5344CB8AC3E}">
        <p14:creationId xmlns:p14="http://schemas.microsoft.com/office/powerpoint/2010/main" val="202263689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021713" y="159456"/>
            <a:ext cx="8148577" cy="646331"/>
          </a:xfrm>
          <a:prstGeom prst="rect">
            <a:avLst/>
          </a:prstGeom>
          <a:noFill/>
        </p:spPr>
        <p:txBody>
          <a:bodyPr wrap="square" rtlCol="0">
            <a:spAutoFit/>
          </a:bodyPr>
          <a:lstStyle/>
          <a:p>
            <a:pPr algn="ctr"/>
            <a:r>
              <a:rPr lang="en-US" sz="3600" b="1" dirty="0">
                <a:solidFill>
                  <a:prstClr val="white"/>
                </a:solidFill>
                <a:ea typeface="Arial" charset="0"/>
                <a:cs typeface="Arial" charset="0"/>
              </a:rPr>
              <a:t>Adjudicated Outcomes at 30 Days</a:t>
            </a:r>
          </a:p>
        </p:txBody>
      </p:sp>
      <p:graphicFrame>
        <p:nvGraphicFramePr>
          <p:cNvPr id="5" name="Table 4">
            <a:extLst>
              <a:ext uri="{FF2B5EF4-FFF2-40B4-BE49-F238E27FC236}">
                <a16:creationId xmlns:a16="http://schemas.microsoft.com/office/drawing/2014/main" id="{71F75623-917C-6448-8CCC-B8A793EC78B3}"/>
              </a:ext>
            </a:extLst>
          </p:cNvPr>
          <p:cNvGraphicFramePr>
            <a:graphicFrameLocks noGrp="1"/>
          </p:cNvGraphicFramePr>
          <p:nvPr>
            <p:extLst>
              <p:ext uri="{D42A27DB-BD31-4B8C-83A1-F6EECF244321}">
                <p14:modId xmlns:p14="http://schemas.microsoft.com/office/powerpoint/2010/main" val="3209952447"/>
              </p:ext>
            </p:extLst>
          </p:nvPr>
        </p:nvGraphicFramePr>
        <p:xfrm>
          <a:off x="1210246" y="901289"/>
          <a:ext cx="9771509" cy="5456352"/>
        </p:xfrm>
        <a:graphic>
          <a:graphicData uri="http://schemas.openxmlformats.org/drawingml/2006/table">
            <a:tbl>
              <a:tblPr firstRow="1" firstCol="1" lastRow="1" lastCol="1" bandRow="1" bandCol="1">
                <a:tableStyleId>{5C22544A-7EE6-4342-B048-85BDC9FD1C3A}</a:tableStyleId>
              </a:tblPr>
              <a:tblGrid>
                <a:gridCol w="3691221">
                  <a:extLst>
                    <a:ext uri="{9D8B030D-6E8A-4147-A177-3AD203B41FA5}">
                      <a16:colId xmlns:a16="http://schemas.microsoft.com/office/drawing/2014/main" val="20000"/>
                    </a:ext>
                  </a:extLst>
                </a:gridCol>
                <a:gridCol w="1404594">
                  <a:extLst>
                    <a:ext uri="{9D8B030D-6E8A-4147-A177-3AD203B41FA5}">
                      <a16:colId xmlns:a16="http://schemas.microsoft.com/office/drawing/2014/main" val="20001"/>
                    </a:ext>
                  </a:extLst>
                </a:gridCol>
                <a:gridCol w="1247135">
                  <a:extLst>
                    <a:ext uri="{9D8B030D-6E8A-4147-A177-3AD203B41FA5}">
                      <a16:colId xmlns:a16="http://schemas.microsoft.com/office/drawing/2014/main" val="20002"/>
                    </a:ext>
                  </a:extLst>
                </a:gridCol>
                <a:gridCol w="2196354">
                  <a:extLst>
                    <a:ext uri="{9D8B030D-6E8A-4147-A177-3AD203B41FA5}">
                      <a16:colId xmlns:a16="http://schemas.microsoft.com/office/drawing/2014/main" val="20003"/>
                    </a:ext>
                  </a:extLst>
                </a:gridCol>
                <a:gridCol w="1232205">
                  <a:extLst>
                    <a:ext uri="{9D8B030D-6E8A-4147-A177-3AD203B41FA5}">
                      <a16:colId xmlns:a16="http://schemas.microsoft.com/office/drawing/2014/main" val="20004"/>
                    </a:ext>
                  </a:extLst>
                </a:gridCol>
              </a:tblGrid>
              <a:tr h="661944">
                <a:tc>
                  <a:txBody>
                    <a:bodyPr/>
                    <a:lstStyle/>
                    <a:p>
                      <a:pPr marL="0" marR="0">
                        <a:lnSpc>
                          <a:spcPct val="100000"/>
                        </a:lnSpc>
                        <a:spcBef>
                          <a:spcPts val="0"/>
                        </a:spcBef>
                        <a:spcAft>
                          <a:spcPts val="0"/>
                        </a:spcAft>
                      </a:pPr>
                      <a:endParaRPr lang="en-US" sz="1800" b="0" dirty="0">
                        <a:effectLst/>
                        <a:latin typeface="Arial" charset="0"/>
                        <a:ea typeface="Arial" charset="0"/>
                        <a:cs typeface="Arial"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PCI</a:t>
                      </a:r>
                    </a:p>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(n=948)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CABG (n=957)</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HR [95%CI]</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P-value</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extLst>
                  <a:ext uri="{0D108BD9-81ED-4DB2-BD59-A6C34878D82A}">
                    <a16:rowId xmlns:a16="http://schemas.microsoft.com/office/drawing/2014/main" val="10000"/>
                  </a:ext>
                </a:extLst>
              </a:tr>
              <a:tr h="3538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bg1"/>
                          </a:solidFill>
                          <a:effectLst/>
                          <a:latin typeface="Arial" charset="0"/>
                          <a:ea typeface="Calibri" charset="0"/>
                          <a:cs typeface="Times New Roman" charset="0"/>
                        </a:rPr>
                        <a:t>Death, stroke or MI (2˚ endpoint)</a:t>
                      </a:r>
                      <a:endParaRPr lang="en-US" sz="1800" b="0" dirty="0">
                        <a:solidFill>
                          <a:schemeClr val="bg1"/>
                        </a:solidFill>
                        <a:effectLst/>
                        <a:latin typeface="Calibri" charset="0"/>
                        <a:ea typeface="Calibri" charset="0"/>
                        <a:cs typeface="Times New Roman"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4.9%</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7.9%</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0.61 [0.42, 0.88]</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Calibri" charset="0"/>
                          <a:cs typeface="Times New Roman" charset="0"/>
                        </a:rPr>
                        <a:t>0.008</a:t>
                      </a:r>
                      <a:endParaRPr lang="en-US" sz="1800" b="0" dirty="0">
                        <a:solidFill>
                          <a:srgbClr val="FFFF00"/>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1"/>
                  </a:ext>
                </a:extLst>
              </a:tr>
              <a:tr h="353814">
                <a:tc>
                  <a:txBody>
                    <a:bodyPr/>
                    <a:lstStyle/>
                    <a:p>
                      <a:pPr marL="0" marR="0" algn="l">
                        <a:lnSpc>
                          <a:spcPct val="100000"/>
                        </a:lnSpc>
                        <a:spcBef>
                          <a:spcPts val="0"/>
                        </a:spcBef>
                        <a:spcAft>
                          <a:spcPts val="0"/>
                        </a:spcAft>
                      </a:pPr>
                      <a:r>
                        <a:rPr lang="en-US" sz="1800" b="0" dirty="0">
                          <a:solidFill>
                            <a:schemeClr val="accent4">
                              <a:lumMod val="40000"/>
                              <a:lumOff val="60000"/>
                            </a:schemeClr>
                          </a:solidFill>
                          <a:effectLst/>
                          <a:latin typeface="Arial" charset="0"/>
                          <a:ea typeface="Calibri" charset="0"/>
                          <a:cs typeface="Times New Roman" charset="0"/>
                        </a:rPr>
                        <a:t>   - Death </a:t>
                      </a:r>
                      <a:endParaRPr lang="en-US" sz="18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1.0%</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1.1%</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0.90 [0.37, 2.22]</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0.82</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2"/>
                  </a:ext>
                </a:extLst>
              </a:tr>
              <a:tr h="353814">
                <a:tc>
                  <a:txBody>
                    <a:bodyPr/>
                    <a:lstStyle/>
                    <a:p>
                      <a:pPr marL="0" marR="0" algn="l">
                        <a:lnSpc>
                          <a:spcPct val="100000"/>
                        </a:lnSpc>
                        <a:spcBef>
                          <a:spcPts val="0"/>
                        </a:spcBef>
                        <a:spcAft>
                          <a:spcPts val="0"/>
                        </a:spcAft>
                      </a:pPr>
                      <a:r>
                        <a:rPr lang="en-US" sz="1800" b="0">
                          <a:solidFill>
                            <a:schemeClr val="accent4">
                              <a:lumMod val="40000"/>
                              <a:lumOff val="60000"/>
                            </a:schemeClr>
                          </a:solidFill>
                          <a:effectLst/>
                          <a:latin typeface="Arial" charset="0"/>
                          <a:ea typeface="Calibri" charset="0"/>
                          <a:cs typeface="Times New Roman" charset="0"/>
                        </a:rPr>
                        <a:t>   - Stroke</a:t>
                      </a:r>
                      <a:endParaRPr lang="en-US" sz="1800" b="0">
                        <a:solidFill>
                          <a:schemeClr val="accent4">
                            <a:lumMod val="40000"/>
                            <a:lumOff val="60000"/>
                          </a:schemeClr>
                        </a:solidFill>
                        <a:effectLst/>
                        <a:latin typeface="Calibri" charset="0"/>
                        <a:ea typeface="Calibri" charset="0"/>
                        <a:cs typeface="Times New Roman" charset="0"/>
                      </a:endParaRP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0.6%</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1.3%</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0.50 [0.19, 1.33]</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0.15</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3"/>
                  </a:ext>
                </a:extLst>
              </a:tr>
              <a:tr h="353814">
                <a:tc>
                  <a:txBody>
                    <a:bodyPr/>
                    <a:lstStyle/>
                    <a:p>
                      <a:pPr marL="0" marR="0" algn="l">
                        <a:lnSpc>
                          <a:spcPct val="100000"/>
                        </a:lnSpc>
                        <a:spcBef>
                          <a:spcPts val="0"/>
                        </a:spcBef>
                        <a:spcAft>
                          <a:spcPts val="0"/>
                        </a:spcAft>
                      </a:pPr>
                      <a:r>
                        <a:rPr lang="en-US" sz="1800" b="0" dirty="0">
                          <a:solidFill>
                            <a:schemeClr val="accent4">
                              <a:lumMod val="40000"/>
                              <a:lumOff val="60000"/>
                            </a:schemeClr>
                          </a:solidFill>
                          <a:effectLst/>
                          <a:latin typeface="Arial" charset="0"/>
                          <a:ea typeface="Calibri" charset="0"/>
                          <a:cs typeface="Times New Roman" charset="0"/>
                        </a:rPr>
                        <a:t>   - MI</a:t>
                      </a:r>
                      <a:endParaRPr lang="en-US" sz="18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3.9% </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6.2%</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0.63 [0.42, 0.95]</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Calibri" charset="0"/>
                          <a:cs typeface="Times New Roman" charset="0"/>
                        </a:rPr>
                        <a:t>0.02</a:t>
                      </a:r>
                      <a:endParaRPr lang="en-US" sz="1800" b="0" dirty="0">
                        <a:solidFill>
                          <a:srgbClr val="FFFF00"/>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4"/>
                  </a:ext>
                </a:extLst>
              </a:tr>
              <a:tr h="353814">
                <a:tc>
                  <a:txBody>
                    <a:bodyPr/>
                    <a:lstStyle/>
                    <a:p>
                      <a:pPr marL="0" marR="0" algn="l">
                        <a:lnSpc>
                          <a:spcPct val="100000"/>
                        </a:lnSpc>
                        <a:spcBef>
                          <a:spcPts val="0"/>
                        </a:spcBef>
                        <a:spcAft>
                          <a:spcPts val="0"/>
                        </a:spcAft>
                      </a:pPr>
                      <a:r>
                        <a:rPr lang="en-US" sz="1800" b="0" dirty="0">
                          <a:solidFill>
                            <a:schemeClr val="accent4">
                              <a:lumMod val="40000"/>
                              <a:lumOff val="60000"/>
                            </a:schemeClr>
                          </a:solidFill>
                          <a:effectLst/>
                          <a:latin typeface="Arial" charset="0"/>
                          <a:ea typeface="Calibri" charset="0"/>
                          <a:cs typeface="Times New Roman" charset="0"/>
                        </a:rPr>
                        <a:t>       - </a:t>
                      </a:r>
                      <a:r>
                        <a:rPr lang="en-US" sz="1800" b="0" dirty="0" err="1">
                          <a:solidFill>
                            <a:schemeClr val="accent4">
                              <a:lumMod val="40000"/>
                              <a:lumOff val="60000"/>
                            </a:schemeClr>
                          </a:solidFill>
                          <a:effectLst/>
                          <a:latin typeface="Arial" charset="0"/>
                          <a:ea typeface="Calibri" charset="0"/>
                          <a:cs typeface="Times New Roman" charset="0"/>
                        </a:rPr>
                        <a:t>Peri</a:t>
                      </a:r>
                      <a:r>
                        <a:rPr lang="en-US" sz="1800" b="0" dirty="0">
                          <a:solidFill>
                            <a:schemeClr val="accent4">
                              <a:lumMod val="40000"/>
                              <a:lumOff val="60000"/>
                            </a:schemeClr>
                          </a:solidFill>
                          <a:effectLst/>
                          <a:latin typeface="Arial" charset="0"/>
                          <a:ea typeface="Calibri" charset="0"/>
                          <a:cs typeface="Times New Roman" charset="0"/>
                        </a:rPr>
                        <a:t>-procedural</a:t>
                      </a:r>
                      <a:endParaRPr lang="en-US" sz="18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3.6%</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5.9%</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0.61 [0.40, 0.93]</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Calibri" charset="0"/>
                          <a:cs typeface="Times New Roman" charset="0"/>
                        </a:rPr>
                        <a:t>0.02</a:t>
                      </a:r>
                      <a:endParaRPr lang="en-US" sz="1800" b="0" dirty="0">
                        <a:solidFill>
                          <a:srgbClr val="FFFF00"/>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5"/>
                  </a:ext>
                </a:extLst>
              </a:tr>
              <a:tr h="353814">
                <a:tc>
                  <a:txBody>
                    <a:bodyPr/>
                    <a:lstStyle/>
                    <a:p>
                      <a:pPr marL="0" marR="0" algn="l">
                        <a:lnSpc>
                          <a:spcPct val="100000"/>
                        </a:lnSpc>
                        <a:spcBef>
                          <a:spcPts val="0"/>
                        </a:spcBef>
                        <a:spcAft>
                          <a:spcPts val="0"/>
                        </a:spcAft>
                      </a:pPr>
                      <a:r>
                        <a:rPr lang="en-US" sz="1800" b="0" dirty="0">
                          <a:solidFill>
                            <a:schemeClr val="accent4">
                              <a:lumMod val="40000"/>
                              <a:lumOff val="60000"/>
                            </a:schemeClr>
                          </a:solidFill>
                          <a:effectLst/>
                          <a:latin typeface="Arial" charset="0"/>
                          <a:ea typeface="Calibri" charset="0"/>
                          <a:cs typeface="Times New Roman" charset="0"/>
                        </a:rPr>
                        <a:t>       - Non-peri-procedural</a:t>
                      </a:r>
                      <a:endParaRPr lang="en-US" sz="18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0.3% </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0.3%</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1.00 [0.20, 4.95]</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1.00</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6"/>
                  </a:ext>
                </a:extLst>
              </a:tr>
              <a:tr h="353814">
                <a:tc>
                  <a:txBody>
                    <a:bodyPr/>
                    <a:lstStyle/>
                    <a:p>
                      <a:pPr marL="0" marR="0" algn="l">
                        <a:lnSpc>
                          <a:spcPct val="100000"/>
                        </a:lnSpc>
                        <a:spcBef>
                          <a:spcPts val="0"/>
                        </a:spcBef>
                        <a:spcAft>
                          <a:spcPts val="0"/>
                        </a:spcAft>
                      </a:pPr>
                      <a:r>
                        <a:rPr lang="en-US" sz="1800" b="0">
                          <a:solidFill>
                            <a:schemeClr val="accent4">
                              <a:lumMod val="40000"/>
                              <a:lumOff val="60000"/>
                            </a:schemeClr>
                          </a:solidFill>
                          <a:effectLst/>
                          <a:latin typeface="Arial" charset="0"/>
                          <a:ea typeface="Calibri" charset="0"/>
                          <a:cs typeface="Times New Roman" charset="0"/>
                        </a:rPr>
                        <a:t>       - STEMI</a:t>
                      </a:r>
                      <a:endParaRPr lang="en-US" sz="1800" b="0">
                        <a:solidFill>
                          <a:schemeClr val="accent4">
                            <a:lumMod val="40000"/>
                            <a:lumOff val="60000"/>
                          </a:schemeClr>
                        </a:solidFill>
                        <a:effectLst/>
                        <a:latin typeface="Calibri" charset="0"/>
                        <a:ea typeface="Calibri" charset="0"/>
                        <a:cs typeface="Times New Roman" charset="0"/>
                      </a:endParaRP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0.7% </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2.3%</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0.32 [0.14, 0.74]</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Calibri" charset="0"/>
                          <a:cs typeface="Times New Roman" charset="0"/>
                        </a:rPr>
                        <a:t>0.005</a:t>
                      </a:r>
                      <a:endParaRPr lang="en-US" sz="1800" b="0" dirty="0">
                        <a:solidFill>
                          <a:srgbClr val="FFFF00"/>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7"/>
                  </a:ext>
                </a:extLst>
              </a:tr>
              <a:tr h="353814">
                <a:tc>
                  <a:txBody>
                    <a:bodyPr/>
                    <a:lstStyle/>
                    <a:p>
                      <a:pPr marL="0" marR="0" algn="l">
                        <a:lnSpc>
                          <a:spcPct val="100000"/>
                        </a:lnSpc>
                        <a:spcBef>
                          <a:spcPts val="0"/>
                        </a:spcBef>
                        <a:spcAft>
                          <a:spcPts val="0"/>
                        </a:spcAft>
                      </a:pPr>
                      <a:r>
                        <a:rPr lang="en-US" sz="1800" b="0" dirty="0">
                          <a:solidFill>
                            <a:schemeClr val="accent4">
                              <a:lumMod val="40000"/>
                              <a:lumOff val="60000"/>
                            </a:schemeClr>
                          </a:solidFill>
                          <a:effectLst/>
                          <a:latin typeface="Arial" charset="0"/>
                          <a:ea typeface="Calibri" charset="0"/>
                          <a:cs typeface="Times New Roman" charset="0"/>
                        </a:rPr>
                        <a:t>       - Non-STEMI</a:t>
                      </a:r>
                      <a:endParaRPr lang="en-US" sz="18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3.2% </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3.9%</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0.82 [0.50, 1.32]</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Calibri" charset="0"/>
                          <a:cs typeface="Times New Roman" charset="0"/>
                        </a:rPr>
                        <a:t>0.41</a:t>
                      </a:r>
                      <a:endParaRPr lang="en-US" sz="1800" b="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8"/>
                  </a:ext>
                </a:extLst>
              </a:tr>
              <a:tr h="353814">
                <a:tc>
                  <a:txBody>
                    <a:bodyPr/>
                    <a:lstStyle/>
                    <a:p>
                      <a:pPr marL="0" marR="0" algn="l">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Death, stroke, MI or IDR</a:t>
                      </a:r>
                      <a:endParaRPr lang="en-US" sz="1800" b="0" dirty="0">
                        <a:solidFill>
                          <a:schemeClr val="bg1"/>
                        </a:solidFill>
                        <a:effectLst/>
                        <a:latin typeface="Calibri" charset="0"/>
                        <a:ea typeface="Calibri" charset="0"/>
                        <a:cs typeface="Times New Roman"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4.9%</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8.4%</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0.57 [0.40, 0.82]</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Calibri" charset="0"/>
                          <a:cs typeface="Times New Roman" charset="0"/>
                        </a:rPr>
                        <a:t>0.002</a:t>
                      </a:r>
                      <a:endParaRPr lang="en-US" sz="1800" b="0" dirty="0">
                        <a:solidFill>
                          <a:srgbClr val="FFFF00"/>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9"/>
                  </a:ext>
                </a:extLst>
              </a:tr>
              <a:tr h="353814">
                <a:tc>
                  <a:txBody>
                    <a:bodyPr/>
                    <a:lstStyle/>
                    <a:p>
                      <a:pPr marL="0" marR="0" algn="l">
                        <a:lnSpc>
                          <a:spcPct val="100000"/>
                        </a:lnSpc>
                        <a:spcBef>
                          <a:spcPts val="0"/>
                        </a:spcBef>
                        <a:spcAft>
                          <a:spcPts val="0"/>
                        </a:spcAft>
                      </a:pPr>
                      <a:r>
                        <a:rPr lang="en-US" sz="1800" b="0" dirty="0">
                          <a:solidFill>
                            <a:schemeClr val="accent4">
                              <a:lumMod val="40000"/>
                              <a:lumOff val="60000"/>
                            </a:schemeClr>
                          </a:solidFill>
                          <a:effectLst/>
                          <a:latin typeface="Arial" charset="0"/>
                          <a:ea typeface="Calibri" charset="0"/>
                          <a:cs typeface="Times New Roman" charset="0"/>
                        </a:rPr>
                        <a:t>   - Ischemia-driven </a:t>
                      </a:r>
                      <a:r>
                        <a:rPr lang="en-US" sz="1800" b="0" dirty="0" err="1">
                          <a:solidFill>
                            <a:schemeClr val="accent4">
                              <a:lumMod val="40000"/>
                              <a:lumOff val="60000"/>
                            </a:schemeClr>
                          </a:solidFill>
                          <a:effectLst/>
                          <a:latin typeface="Arial" charset="0"/>
                          <a:ea typeface="Calibri" charset="0"/>
                          <a:cs typeface="Times New Roman" charset="0"/>
                        </a:rPr>
                        <a:t>revasc</a:t>
                      </a:r>
                      <a:r>
                        <a:rPr lang="en-US" sz="1800" b="0" dirty="0">
                          <a:solidFill>
                            <a:schemeClr val="accent4">
                              <a:lumMod val="40000"/>
                              <a:lumOff val="60000"/>
                            </a:schemeClr>
                          </a:solidFill>
                          <a:effectLst/>
                          <a:latin typeface="Arial" charset="0"/>
                          <a:ea typeface="Calibri" charset="0"/>
                          <a:cs typeface="Times New Roman" charset="0"/>
                        </a:rPr>
                        <a:t> (IDR)</a:t>
                      </a:r>
                      <a:endParaRPr lang="en-US" sz="18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0.6%</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1.4%</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0.46 [0.18, 1.21]</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0.11</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0"/>
                  </a:ext>
                </a:extLst>
              </a:tr>
              <a:tr h="353814">
                <a:tc>
                  <a:txBody>
                    <a:bodyPr/>
                    <a:lstStyle/>
                    <a:p>
                      <a:pPr marL="0" marR="0" algn="l">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Stent thrombosis, </a:t>
                      </a:r>
                      <a:r>
                        <a:rPr lang="en-US" sz="1800" b="0" dirty="0" err="1">
                          <a:solidFill>
                            <a:schemeClr val="bg1"/>
                          </a:solidFill>
                          <a:effectLst/>
                          <a:latin typeface="Arial" charset="0"/>
                          <a:ea typeface="Calibri" charset="0"/>
                          <a:cs typeface="Times New Roman" charset="0"/>
                        </a:rPr>
                        <a:t>def</a:t>
                      </a:r>
                      <a:r>
                        <a:rPr lang="en-US" sz="1800" b="0" dirty="0">
                          <a:solidFill>
                            <a:schemeClr val="bg1"/>
                          </a:solidFill>
                          <a:effectLst/>
                          <a:latin typeface="Arial" charset="0"/>
                          <a:ea typeface="Calibri" charset="0"/>
                          <a:cs typeface="Times New Roman" charset="0"/>
                        </a:rPr>
                        <a:t>/</a:t>
                      </a:r>
                      <a:r>
                        <a:rPr lang="en-US" sz="1800" b="0" dirty="0" err="1">
                          <a:solidFill>
                            <a:schemeClr val="bg1"/>
                          </a:solidFill>
                          <a:effectLst/>
                          <a:latin typeface="Arial" charset="0"/>
                          <a:ea typeface="Calibri" charset="0"/>
                          <a:cs typeface="Times New Roman" charset="0"/>
                        </a:rPr>
                        <a:t>prob</a:t>
                      </a:r>
                      <a:r>
                        <a:rPr lang="en-US" sz="1800" b="0" dirty="0">
                          <a:solidFill>
                            <a:schemeClr val="bg1"/>
                          </a:solidFill>
                          <a:effectLst/>
                          <a:latin typeface="Arial" charset="0"/>
                          <a:ea typeface="Calibri" charset="0"/>
                          <a:cs typeface="Times New Roman" charset="0"/>
                        </a:rPr>
                        <a:t> </a:t>
                      </a:r>
                      <a:endParaRPr lang="en-US" sz="1800" b="0" dirty="0">
                        <a:solidFill>
                          <a:schemeClr val="bg1"/>
                        </a:solidFill>
                        <a:effectLst/>
                        <a:latin typeface="Calibri" charset="0"/>
                        <a:ea typeface="Calibri" charset="0"/>
                        <a:cs typeface="Times New Roman"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0.6%</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0.0%</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Calibri" charset="0"/>
                          <a:cs typeface="Times New Roman" charset="0"/>
                        </a:rPr>
                        <a:t>0.01</a:t>
                      </a:r>
                      <a:endParaRPr lang="en-US" sz="1800" b="0" dirty="0">
                        <a:solidFill>
                          <a:srgbClr val="FFFF00"/>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1"/>
                  </a:ext>
                </a:extLst>
              </a:tr>
              <a:tr h="353814">
                <a:tc>
                  <a:txBody>
                    <a:bodyPr/>
                    <a:lstStyle/>
                    <a:p>
                      <a:pPr marL="0" marR="0" algn="l">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Graft occlusion, symptomatic</a:t>
                      </a:r>
                      <a:endParaRPr lang="en-US" sz="1800" b="0" dirty="0">
                        <a:solidFill>
                          <a:schemeClr val="bg1"/>
                        </a:solidFill>
                        <a:effectLst/>
                        <a:latin typeface="Calibri" charset="0"/>
                        <a:ea typeface="Calibri" charset="0"/>
                        <a:cs typeface="Times New Roman"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0.0%</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1.2%</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Calibri" charset="0"/>
                          <a:cs typeface="Times New Roman" charset="0"/>
                        </a:rPr>
                        <a:t>&lt;0.001</a:t>
                      </a:r>
                      <a:endParaRPr lang="en-US" sz="1800" b="0" dirty="0">
                        <a:solidFill>
                          <a:srgbClr val="FFFF00"/>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2"/>
                  </a:ext>
                </a:extLst>
              </a:tr>
              <a:tr h="468412">
                <a:tc>
                  <a:txBody>
                    <a:bodyPr/>
                    <a:lstStyle/>
                    <a:p>
                      <a:pPr marL="0" marR="0" algn="l">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Definite</a:t>
                      </a:r>
                      <a:r>
                        <a:rPr lang="en-US" sz="1800" b="0" baseline="0" dirty="0">
                          <a:solidFill>
                            <a:schemeClr val="bg1"/>
                          </a:solidFill>
                          <a:effectLst/>
                          <a:latin typeface="Arial" charset="0"/>
                          <a:ea typeface="Calibri" charset="0"/>
                          <a:cs typeface="Times New Roman" charset="0"/>
                        </a:rPr>
                        <a:t> stent thrombosis </a:t>
                      </a:r>
                      <a:r>
                        <a:rPr lang="en-US" sz="1800" b="0" dirty="0">
                          <a:solidFill>
                            <a:schemeClr val="bg1"/>
                          </a:solidFill>
                          <a:effectLst/>
                          <a:latin typeface="Arial" charset="0"/>
                          <a:ea typeface="Calibri" charset="0"/>
                          <a:cs typeface="Times New Roman" charset="0"/>
                        </a:rPr>
                        <a:t>or symptomatic graft occlusion</a:t>
                      </a:r>
                      <a:endParaRPr lang="en-US" sz="1800" b="0" dirty="0">
                        <a:solidFill>
                          <a:schemeClr val="bg1"/>
                        </a:solidFill>
                        <a:effectLst/>
                        <a:latin typeface="Calibri" charset="0"/>
                        <a:ea typeface="Calibri" charset="0"/>
                        <a:cs typeface="Times New Roman"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0.3%</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1.2%</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Calibri" charset="0"/>
                          <a:cs typeface="Times New Roman" charset="0"/>
                        </a:rPr>
                        <a:t>0.27 [0.08, 0.97]</a:t>
                      </a:r>
                      <a:endParaRPr lang="en-US" sz="18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Calibri" charset="0"/>
                          <a:cs typeface="Times New Roman" charset="0"/>
                        </a:rPr>
                        <a:t>0.03</a:t>
                      </a:r>
                      <a:endParaRPr lang="en-US" sz="1800" b="0" dirty="0">
                        <a:solidFill>
                          <a:srgbClr val="FFFF00"/>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10013"/>
                  </a:ext>
                </a:extLst>
              </a:tr>
            </a:tbl>
          </a:graphicData>
        </a:graphic>
      </p:graphicFrame>
      <p:sp>
        <p:nvSpPr>
          <p:cNvPr id="6" name="Text Box 11">
            <a:extLst>
              <a:ext uri="{FF2B5EF4-FFF2-40B4-BE49-F238E27FC236}">
                <a16:creationId xmlns:a16="http://schemas.microsoft.com/office/drawing/2014/main" id="{9466F441-D8E3-E747-A58A-7D5A36E2A320}"/>
              </a:ext>
            </a:extLst>
          </p:cNvPr>
          <p:cNvSpPr txBox="1">
            <a:spLocks noChangeArrowheads="1"/>
          </p:cNvSpPr>
          <p:nvPr/>
        </p:nvSpPr>
        <p:spPr bwMode="auto">
          <a:xfrm>
            <a:off x="4093048" y="6567400"/>
            <a:ext cx="40059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0" tIns="0" rIns="0" bIns="0">
            <a:spAutoFit/>
          </a:bodyPr>
          <a:lstStyle>
            <a:lvl1pPr defTabSz="966788" eaLnBrk="0" hangingPunct="0">
              <a:defRPr sz="2000">
                <a:solidFill>
                  <a:schemeClr val="accent1"/>
                </a:solidFill>
                <a:latin typeface="Lucida Sans Unicode" pitchFamily="34" charset="0"/>
                <a:ea typeface="MS PGothic" pitchFamily="34" charset="-128"/>
              </a:defRPr>
            </a:lvl1pPr>
            <a:lvl2pPr marL="742950" indent="-285750" defTabSz="966788" eaLnBrk="0" hangingPunct="0">
              <a:defRPr sz="2000">
                <a:solidFill>
                  <a:schemeClr val="accent1"/>
                </a:solidFill>
                <a:latin typeface="Lucida Sans Unicode" pitchFamily="34" charset="0"/>
                <a:ea typeface="MS PGothic" pitchFamily="34" charset="-128"/>
              </a:defRPr>
            </a:lvl2pPr>
            <a:lvl3pPr marL="1143000" indent="-228600" defTabSz="966788" eaLnBrk="0" hangingPunct="0">
              <a:defRPr sz="2000">
                <a:solidFill>
                  <a:schemeClr val="accent1"/>
                </a:solidFill>
                <a:latin typeface="Lucida Sans Unicode" pitchFamily="34" charset="0"/>
                <a:ea typeface="MS PGothic" pitchFamily="34" charset="-128"/>
              </a:defRPr>
            </a:lvl3pPr>
            <a:lvl4pPr marL="1600200" indent="-228600" defTabSz="966788" eaLnBrk="0" hangingPunct="0">
              <a:defRPr sz="2000">
                <a:solidFill>
                  <a:schemeClr val="accent1"/>
                </a:solidFill>
                <a:latin typeface="Lucida Sans Unicode" pitchFamily="34" charset="0"/>
                <a:ea typeface="MS PGothic" pitchFamily="34" charset="-128"/>
              </a:defRPr>
            </a:lvl4pPr>
            <a:lvl5pPr marL="2057400" indent="-228600" defTabSz="966788" eaLnBrk="0" hangingPunct="0">
              <a:defRPr sz="2000">
                <a:solidFill>
                  <a:schemeClr val="accent1"/>
                </a:solidFill>
                <a:latin typeface="Lucida Sans Unicode" pitchFamily="34" charset="0"/>
                <a:ea typeface="MS PGothic" pitchFamily="34" charset="-128"/>
              </a:defRPr>
            </a:lvl5pPr>
            <a:lvl6pPr marL="25146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6pPr>
            <a:lvl7pPr marL="29718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7pPr>
            <a:lvl8pPr marL="34290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8pPr>
            <a:lvl9pPr marL="38862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9pPr>
          </a:lstStyle>
          <a:p>
            <a:pPr algn="ctr" eaLnBrk="1" hangingPunct="1">
              <a:defRPr/>
            </a:pPr>
            <a:r>
              <a:rPr lang="en-US" altLang="ja-JP" sz="1400" b="1" kern="0" dirty="0">
                <a:solidFill>
                  <a:srgbClr val="FFFFFF"/>
                </a:solidFill>
                <a:latin typeface="Arial" charset="0"/>
                <a:ea typeface="Arial" charset="0"/>
                <a:cs typeface="Arial" charset="0"/>
              </a:rPr>
              <a:t>Stone GW et al. </a:t>
            </a:r>
            <a:r>
              <a:rPr lang="pt-BR" altLang="ja-JP" sz="1400" b="1" kern="0" dirty="0">
                <a:solidFill>
                  <a:srgbClr val="FFFFFF"/>
                </a:solidFill>
                <a:latin typeface="Arial" charset="0"/>
                <a:ea typeface="Arial" charset="0"/>
                <a:cs typeface="Arial" charset="0"/>
              </a:rPr>
              <a:t>N Engl J </a:t>
            </a:r>
            <a:r>
              <a:rPr lang="pt-BR" altLang="ja-JP" sz="1400" b="1" kern="0" dirty="0" err="1">
                <a:solidFill>
                  <a:srgbClr val="FFFFFF"/>
                </a:solidFill>
                <a:latin typeface="Arial" charset="0"/>
                <a:ea typeface="Arial" charset="0"/>
                <a:cs typeface="Arial" charset="0"/>
              </a:rPr>
              <a:t>Med</a:t>
            </a:r>
            <a:r>
              <a:rPr lang="pt-BR" altLang="ja-JP" sz="1400" b="1" kern="0" dirty="0">
                <a:solidFill>
                  <a:srgbClr val="FFFFFF"/>
                </a:solidFill>
                <a:latin typeface="Arial" charset="0"/>
                <a:ea typeface="Arial" charset="0"/>
                <a:cs typeface="Arial" charset="0"/>
              </a:rPr>
              <a:t> 2016</a:t>
            </a:r>
            <a:r>
              <a:rPr lang="en-US" altLang="ja-JP" sz="1400" b="1" kern="0" dirty="0">
                <a:solidFill>
                  <a:srgbClr val="FFFFFF"/>
                </a:solidFill>
                <a:latin typeface="Arial" charset="0"/>
                <a:ea typeface="Arial" charset="0"/>
                <a:cs typeface="Arial" charset="0"/>
              </a:rPr>
              <a:t>;</a:t>
            </a:r>
            <a:r>
              <a:rPr lang="is-IS" altLang="ja-JP" sz="1400" b="1" kern="0" dirty="0">
                <a:solidFill>
                  <a:srgbClr val="FFFFFF"/>
                </a:solidFill>
                <a:latin typeface="Arial" charset="0"/>
                <a:ea typeface="Arial" charset="0"/>
                <a:cs typeface="Arial" charset="0"/>
              </a:rPr>
              <a:t>375:2223-35</a:t>
            </a:r>
            <a:endParaRPr lang="hr-HR" altLang="ja-JP" sz="1400" b="1" kern="0" dirty="0">
              <a:solidFill>
                <a:srgbClr val="FFFFFF"/>
              </a:solidFill>
              <a:latin typeface="Arial" charset="0"/>
              <a:ea typeface="Arial" charset="0"/>
              <a:cs typeface="Arial" charset="0"/>
            </a:endParaRPr>
          </a:p>
        </p:txBody>
      </p:sp>
    </p:spTree>
    <p:extLst>
      <p:ext uri="{BB962C8B-B14F-4D97-AF65-F5344CB8AC3E}">
        <p14:creationId xmlns:p14="http://schemas.microsoft.com/office/powerpoint/2010/main" val="149438814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F78C5D-8C16-DF44-AA8D-E61C5294CD81}"/>
              </a:ext>
            </a:extLst>
          </p:cNvPr>
          <p:cNvSpPr txBox="1"/>
          <p:nvPr/>
        </p:nvSpPr>
        <p:spPr>
          <a:xfrm>
            <a:off x="1806723" y="133076"/>
            <a:ext cx="857855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a:ea typeface="Arial" charset="0"/>
                <a:cs typeface="Arial" charset="0"/>
              </a:rPr>
              <a:t>Major Adverse Events Within 30 Days</a:t>
            </a:r>
          </a:p>
        </p:txBody>
      </p:sp>
      <p:graphicFrame>
        <p:nvGraphicFramePr>
          <p:cNvPr id="6" name="Table 5">
            <a:extLst>
              <a:ext uri="{FF2B5EF4-FFF2-40B4-BE49-F238E27FC236}">
                <a16:creationId xmlns:a16="http://schemas.microsoft.com/office/drawing/2014/main" id="{72BFC183-6F0A-5E46-89AE-865D99E300E0}"/>
              </a:ext>
            </a:extLst>
          </p:cNvPr>
          <p:cNvGraphicFramePr>
            <a:graphicFrameLocks noGrp="1"/>
          </p:cNvGraphicFramePr>
          <p:nvPr>
            <p:extLst>
              <p:ext uri="{D42A27DB-BD31-4B8C-83A1-F6EECF244321}">
                <p14:modId xmlns:p14="http://schemas.microsoft.com/office/powerpoint/2010/main" val="1565852551"/>
              </p:ext>
            </p:extLst>
          </p:nvPr>
        </p:nvGraphicFramePr>
        <p:xfrm>
          <a:off x="779615" y="801278"/>
          <a:ext cx="10632771" cy="5297860"/>
        </p:xfrm>
        <a:graphic>
          <a:graphicData uri="http://schemas.openxmlformats.org/drawingml/2006/table">
            <a:tbl>
              <a:tblPr firstRow="1" firstCol="1" lastRow="1" lastCol="1" bandRow="1" bandCol="1">
                <a:tableStyleId>{5C22544A-7EE6-4342-B048-85BDC9FD1C3A}</a:tableStyleId>
              </a:tblPr>
              <a:tblGrid>
                <a:gridCol w="4062289">
                  <a:extLst>
                    <a:ext uri="{9D8B030D-6E8A-4147-A177-3AD203B41FA5}">
                      <a16:colId xmlns:a16="http://schemas.microsoft.com/office/drawing/2014/main" val="20000"/>
                    </a:ext>
                  </a:extLst>
                </a:gridCol>
                <a:gridCol w="1414020">
                  <a:extLst>
                    <a:ext uri="{9D8B030D-6E8A-4147-A177-3AD203B41FA5}">
                      <a16:colId xmlns:a16="http://schemas.microsoft.com/office/drawing/2014/main" val="20001"/>
                    </a:ext>
                  </a:extLst>
                </a:gridCol>
                <a:gridCol w="1348033">
                  <a:extLst>
                    <a:ext uri="{9D8B030D-6E8A-4147-A177-3AD203B41FA5}">
                      <a16:colId xmlns:a16="http://schemas.microsoft.com/office/drawing/2014/main" val="20002"/>
                    </a:ext>
                  </a:extLst>
                </a:gridCol>
                <a:gridCol w="2337848">
                  <a:extLst>
                    <a:ext uri="{9D8B030D-6E8A-4147-A177-3AD203B41FA5}">
                      <a16:colId xmlns:a16="http://schemas.microsoft.com/office/drawing/2014/main" val="20003"/>
                    </a:ext>
                  </a:extLst>
                </a:gridCol>
                <a:gridCol w="1470581">
                  <a:extLst>
                    <a:ext uri="{9D8B030D-6E8A-4147-A177-3AD203B41FA5}">
                      <a16:colId xmlns:a16="http://schemas.microsoft.com/office/drawing/2014/main" val="20004"/>
                    </a:ext>
                  </a:extLst>
                </a:gridCol>
              </a:tblGrid>
              <a:tr h="644429">
                <a:tc>
                  <a:txBody>
                    <a:bodyPr/>
                    <a:lstStyle/>
                    <a:p>
                      <a:pPr marL="0" marR="0">
                        <a:lnSpc>
                          <a:spcPct val="100000"/>
                        </a:lnSpc>
                        <a:spcBef>
                          <a:spcPts val="0"/>
                        </a:spcBef>
                        <a:spcAft>
                          <a:spcPts val="0"/>
                        </a:spcAft>
                      </a:pPr>
                      <a:endParaRPr lang="en-US" sz="1800" b="0" dirty="0">
                        <a:effectLst/>
                        <a:latin typeface="Arial" charset="0"/>
                        <a:ea typeface="Arial" charset="0"/>
                        <a:cs typeface="Arial" charset="0"/>
                      </a:endParaRPr>
                    </a:p>
                  </a:txBody>
                  <a:tcPr marR="3683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PCI</a:t>
                      </a:r>
                    </a:p>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(n=948)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CABG (n=957)</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RR [95%CI]</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b="1" dirty="0">
                          <a:solidFill>
                            <a:srgbClr val="FFC000"/>
                          </a:solidFill>
                          <a:effectLst/>
                          <a:latin typeface="Arial" charset="0"/>
                          <a:ea typeface="Arial" charset="0"/>
                          <a:cs typeface="Arial" charset="0"/>
                        </a:rPr>
                        <a:t>P-value</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17365E"/>
                    </a:solidFill>
                  </a:tcPr>
                </a:tc>
                <a:extLst>
                  <a:ext uri="{0D108BD9-81ED-4DB2-BD59-A6C34878D82A}">
                    <a16:rowId xmlns:a16="http://schemas.microsoft.com/office/drawing/2014/main" val="10000"/>
                  </a:ext>
                </a:extLst>
              </a:tr>
              <a:tr h="464649">
                <a:tc>
                  <a:txBody>
                    <a:bodyPr/>
                    <a:lstStyle/>
                    <a:p>
                      <a:pPr marL="0" marR="0">
                        <a:lnSpc>
                          <a:spcPct val="100000"/>
                        </a:lnSpc>
                        <a:spcBef>
                          <a:spcPts val="0"/>
                        </a:spcBef>
                        <a:spcAft>
                          <a:spcPts val="0"/>
                        </a:spcAft>
                      </a:pPr>
                      <a:r>
                        <a:rPr lang="en-US" sz="1800" b="0" dirty="0" err="1">
                          <a:solidFill>
                            <a:schemeClr val="accent4">
                              <a:lumMod val="40000"/>
                              <a:lumOff val="60000"/>
                            </a:schemeClr>
                          </a:solidFill>
                          <a:effectLst/>
                          <a:latin typeface="Arial" charset="0"/>
                          <a:ea typeface="Arial" charset="0"/>
                          <a:cs typeface="Arial" charset="0"/>
                        </a:rPr>
                        <a:t>Peri</a:t>
                      </a:r>
                      <a:r>
                        <a:rPr lang="en-US" sz="1800" b="0" dirty="0">
                          <a:solidFill>
                            <a:schemeClr val="accent4">
                              <a:lumMod val="40000"/>
                              <a:lumOff val="60000"/>
                            </a:schemeClr>
                          </a:solidFill>
                          <a:effectLst/>
                          <a:latin typeface="Arial" charset="0"/>
                          <a:ea typeface="Arial" charset="0"/>
                          <a:cs typeface="Arial" charset="0"/>
                        </a:rPr>
                        <a:t>-procedural MAE, any</a:t>
                      </a:r>
                    </a:p>
                  </a:txBody>
                  <a:tcPr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12.4%</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44.0%</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0.28 [0.24, 0.34]</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1"/>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Death*</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0.9%</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1.0%</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charset="0"/>
                          <a:ea typeface="Arial" charset="0"/>
                          <a:cs typeface="Arial" charset="0"/>
                        </a:rPr>
                        <a:t>0.91 [0.39, 2.23]</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effectLst/>
                          <a:latin typeface="Arial" charset="0"/>
                          <a:ea typeface="Arial" charset="0"/>
                          <a:cs typeface="Arial" charset="0"/>
                        </a:rPr>
                        <a:t>0.83</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2"/>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Stroke*</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0.6%</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1.3%</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0.50 [0.19, 1.34]</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0.16</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3"/>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Myocardial infarction*</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3.9%</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6.2%</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0.63 [0.42, 0.95]</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0.02</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4"/>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Ischemia-driven revascularization*</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0.6%</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1.4%</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0.47 [0.18, 1.22]</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0.11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5"/>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TIMI major/minor bleeding</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3.7%</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8.9%</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0.42 [0.28, 0.61]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6"/>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Transfusion ≥2 units</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4.0%</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17.0%</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0.24 [0.17, 0.33]</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7"/>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Major arrhythmia**</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2.1%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16.1%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0.13 [0.08, 0.21]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8"/>
                  </a:ext>
                </a:extLst>
              </a:tr>
              <a:tr h="322214">
                <a:tc>
                  <a:txBody>
                    <a:bodyPr/>
                    <a:lstStyle/>
                    <a:p>
                      <a:pPr marL="160655" marR="0" indent="-160655">
                        <a:lnSpc>
                          <a:spcPct val="100000"/>
                        </a:lnSpc>
                        <a:spcBef>
                          <a:spcPts val="0"/>
                        </a:spcBef>
                        <a:spcAft>
                          <a:spcPts val="0"/>
                        </a:spcAft>
                      </a:pPr>
                      <a:r>
                        <a:rPr lang="en-US" sz="1800" b="0" dirty="0">
                          <a:effectLst/>
                          <a:latin typeface="Arial" charset="0"/>
                          <a:ea typeface="Arial" charset="0"/>
                          <a:cs typeface="Arial" charset="0"/>
                        </a:rPr>
                        <a:t>  - Surgery/radiologic procedure</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1.3%</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4.1%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0.31 [0.16, 0.59]</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9"/>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Renal failure</a:t>
                      </a:r>
                      <a:r>
                        <a:rPr lang="en-US" sz="1800" b="0" baseline="30000" dirty="0">
                          <a:effectLst/>
                          <a:latin typeface="Arial" charset="0"/>
                          <a:ea typeface="Arial" charset="0"/>
                          <a:cs typeface="Arial" charset="0"/>
                        </a:rPr>
                        <a:t>†</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0.6%</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2.5%</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0.25 [0.10, 0.61]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0"/>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Sternal wound dehiscence</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0.0%</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2.0%</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0.03 [0.00, 0.43]</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1"/>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Infection requiring antibiotics</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2.5%</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13.6%</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0.18 [0.12, 0.28]</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2"/>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Prolonged intubation (&gt;48 hours)</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0.4%</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2.9%</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charset="0"/>
                          <a:ea typeface="Arial" charset="0"/>
                          <a:cs typeface="Arial" charset="0"/>
                        </a:rPr>
                        <a:t>0.14 [0.05, 0.41]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rgbClr val="FFFF00"/>
                          </a:solidFill>
                          <a:effectLst/>
                          <a:latin typeface="Arial" charset="0"/>
                          <a:ea typeface="Arial" charset="0"/>
                          <a:cs typeface="Arial" charset="0"/>
                        </a:rPr>
                        <a:t>&lt;0.001</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3"/>
                  </a:ext>
                </a:extLst>
              </a:tr>
              <a:tr h="322214">
                <a:tc>
                  <a:txBody>
                    <a:bodyPr/>
                    <a:lstStyle/>
                    <a:p>
                      <a:pPr marL="0" marR="0">
                        <a:lnSpc>
                          <a:spcPct val="100000"/>
                        </a:lnSpc>
                        <a:spcBef>
                          <a:spcPts val="0"/>
                        </a:spcBef>
                        <a:spcAft>
                          <a:spcPts val="0"/>
                        </a:spcAft>
                      </a:pPr>
                      <a:r>
                        <a:rPr lang="en-US" sz="1800" b="0" dirty="0">
                          <a:effectLst/>
                          <a:latin typeface="Arial" charset="0"/>
                          <a:ea typeface="Arial" charset="0"/>
                          <a:cs typeface="Arial" charset="0"/>
                        </a:rPr>
                        <a:t>  - Post-</a:t>
                      </a:r>
                      <a:r>
                        <a:rPr lang="en-US" sz="1800" b="0" dirty="0" err="1">
                          <a:effectLst/>
                          <a:latin typeface="Arial" charset="0"/>
                          <a:ea typeface="Arial" charset="0"/>
                          <a:cs typeface="Arial" charset="0"/>
                        </a:rPr>
                        <a:t>pericardiotomy</a:t>
                      </a:r>
                      <a:r>
                        <a:rPr lang="en-US" sz="1800" b="0" dirty="0">
                          <a:effectLst/>
                          <a:latin typeface="Arial" charset="0"/>
                          <a:ea typeface="Arial" charset="0"/>
                          <a:cs typeface="Arial" charset="0"/>
                        </a:rPr>
                        <a:t> syndrome</a:t>
                      </a:r>
                    </a:p>
                  </a:txBody>
                  <a:tcPr marL="68580" marR="68580" marT="0" marB="0" anchor="ctr">
                    <a:lnL w="12700" cap="flat" cmpd="sng" algn="ctr">
                      <a:solidFill>
                        <a:schemeClr val="bg1"/>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0.0%</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0.4%</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effectLst/>
                          <a:latin typeface="Arial" charset="0"/>
                          <a:ea typeface="Arial" charset="0"/>
                          <a:cs typeface="Arial" charset="0"/>
                        </a:rPr>
                        <a:t>0.11 [0.01, 2.08]</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effectLst/>
                          <a:latin typeface="Arial" charset="0"/>
                          <a:ea typeface="Arial" charset="0"/>
                          <a:cs typeface="Arial" charset="0"/>
                        </a:rPr>
                        <a:t>0.12</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10014"/>
                  </a:ext>
                </a:extLst>
              </a:tr>
            </a:tbl>
          </a:graphicData>
        </a:graphic>
      </p:graphicFrame>
      <p:sp>
        <p:nvSpPr>
          <p:cNvPr id="7" name="Rectangle 6">
            <a:extLst>
              <a:ext uri="{FF2B5EF4-FFF2-40B4-BE49-F238E27FC236}">
                <a16:creationId xmlns:a16="http://schemas.microsoft.com/office/drawing/2014/main" id="{87869155-E537-6144-BF3B-2CD5D8FF12A8}"/>
              </a:ext>
            </a:extLst>
          </p:cNvPr>
          <p:cNvSpPr/>
          <p:nvPr/>
        </p:nvSpPr>
        <p:spPr>
          <a:xfrm>
            <a:off x="461217" y="6096232"/>
            <a:ext cx="11269566"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C000">
                    <a:lumMod val="40000"/>
                    <a:lumOff val="60000"/>
                  </a:srgbClr>
                </a:solidFill>
                <a:effectLst/>
                <a:uLnTx/>
                <a:uFillTx/>
                <a:latin typeface="Arial" panose="020B0604020202020204"/>
                <a:ea typeface="Arial" charset="0"/>
                <a:cs typeface="Arial" charset="0"/>
              </a:rPr>
              <a:t>*Adjudicated events; others are site-reported. **SVT requiring cardioversion, VT or VF requiring treatment, or bradyarrhythmia requiring temp or perm pacemaker. </a:t>
            </a:r>
            <a:r>
              <a:rPr kumimoji="0" lang="en-US" sz="1200" b="0" i="0" u="none" strike="noStrike" kern="1200" cap="none" spc="0" normalizeH="0" baseline="30000" noProof="0" dirty="0">
                <a:ln>
                  <a:noFill/>
                </a:ln>
                <a:solidFill>
                  <a:srgbClr val="FFC000">
                    <a:lumMod val="40000"/>
                    <a:lumOff val="60000"/>
                  </a:srgbClr>
                </a:solidFill>
                <a:effectLst/>
                <a:uLnTx/>
                <a:uFillTx/>
                <a:latin typeface="Arial" panose="020B0604020202020204"/>
                <a:ea typeface="Arial" charset="0"/>
                <a:cs typeface="Arial" charset="0"/>
              </a:rPr>
              <a:t>†</a:t>
            </a:r>
            <a:r>
              <a:rPr kumimoji="0" lang="en-US" sz="1200" b="0" i="0" u="none" strike="noStrike" kern="1200" cap="none" spc="0" normalizeH="0" baseline="0" noProof="0" dirty="0" err="1">
                <a:ln>
                  <a:noFill/>
                </a:ln>
                <a:solidFill>
                  <a:srgbClr val="FFC000">
                    <a:lumMod val="40000"/>
                    <a:lumOff val="60000"/>
                  </a:srgbClr>
                </a:solidFill>
                <a:effectLst/>
                <a:uLnTx/>
                <a:uFillTx/>
                <a:latin typeface="Arial" panose="020B0604020202020204"/>
                <a:ea typeface="Arial" charset="0"/>
                <a:cs typeface="Arial" charset="0"/>
              </a:rPr>
              <a:t>SCr</a:t>
            </a:r>
            <a:r>
              <a:rPr kumimoji="0" lang="en-US" sz="1200" b="0" i="0" u="none" strike="noStrike" kern="1200" cap="none" spc="0" normalizeH="0" baseline="0" noProof="0" dirty="0">
                <a:ln>
                  <a:noFill/>
                </a:ln>
                <a:solidFill>
                  <a:srgbClr val="FFC000">
                    <a:lumMod val="40000"/>
                    <a:lumOff val="60000"/>
                  </a:srgbClr>
                </a:solidFill>
                <a:effectLst/>
                <a:uLnTx/>
                <a:uFillTx/>
                <a:latin typeface="Arial" panose="020B0604020202020204"/>
                <a:ea typeface="Arial" charset="0"/>
                <a:cs typeface="Arial" charset="0"/>
              </a:rPr>
              <a:t> increased by ≥0.5 mg/</a:t>
            </a:r>
            <a:r>
              <a:rPr kumimoji="0" lang="en-US" sz="1200" b="0" i="0" u="none" strike="noStrike" kern="1200" cap="none" spc="0" normalizeH="0" baseline="0" noProof="0" dirty="0" err="1">
                <a:ln>
                  <a:noFill/>
                </a:ln>
                <a:solidFill>
                  <a:srgbClr val="FFC000">
                    <a:lumMod val="40000"/>
                    <a:lumOff val="60000"/>
                  </a:srgbClr>
                </a:solidFill>
                <a:effectLst/>
                <a:uLnTx/>
                <a:uFillTx/>
                <a:latin typeface="Arial" panose="020B0604020202020204"/>
                <a:ea typeface="Arial" charset="0"/>
                <a:cs typeface="Arial" charset="0"/>
              </a:rPr>
              <a:t>dL</a:t>
            </a:r>
            <a:r>
              <a:rPr kumimoji="0" lang="en-US" sz="1200" b="0" i="0" u="none" strike="noStrike" kern="1200" cap="none" spc="0" normalizeH="0" baseline="0" noProof="0" dirty="0">
                <a:ln>
                  <a:noFill/>
                </a:ln>
                <a:solidFill>
                  <a:srgbClr val="FFC000">
                    <a:lumMod val="40000"/>
                    <a:lumOff val="60000"/>
                  </a:srgbClr>
                </a:solidFill>
                <a:effectLst/>
                <a:uLnTx/>
                <a:uFillTx/>
                <a:latin typeface="Arial" panose="020B0604020202020204"/>
                <a:ea typeface="Arial" charset="0"/>
                <a:cs typeface="Arial" charset="0"/>
              </a:rPr>
              <a:t> from baseline or need for dialysis. </a:t>
            </a:r>
          </a:p>
        </p:txBody>
      </p:sp>
      <p:sp>
        <p:nvSpPr>
          <p:cNvPr id="9" name="Text Box 11">
            <a:extLst>
              <a:ext uri="{FF2B5EF4-FFF2-40B4-BE49-F238E27FC236}">
                <a16:creationId xmlns:a16="http://schemas.microsoft.com/office/drawing/2014/main" id="{E0C9587A-6B40-9644-9707-70234E6C16D6}"/>
              </a:ext>
            </a:extLst>
          </p:cNvPr>
          <p:cNvSpPr txBox="1">
            <a:spLocks noChangeArrowheads="1"/>
          </p:cNvSpPr>
          <p:nvPr/>
        </p:nvSpPr>
        <p:spPr bwMode="auto">
          <a:xfrm>
            <a:off x="4093048" y="6567400"/>
            <a:ext cx="40059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0" tIns="0" rIns="0" bIns="0">
            <a:spAutoFit/>
          </a:bodyPr>
          <a:lstStyle>
            <a:lvl1pPr defTabSz="966788" eaLnBrk="0" hangingPunct="0">
              <a:defRPr sz="2000">
                <a:solidFill>
                  <a:schemeClr val="accent1"/>
                </a:solidFill>
                <a:latin typeface="Lucida Sans Unicode" pitchFamily="34" charset="0"/>
                <a:ea typeface="MS PGothic" pitchFamily="34" charset="-128"/>
              </a:defRPr>
            </a:lvl1pPr>
            <a:lvl2pPr marL="742950" indent="-285750" defTabSz="966788" eaLnBrk="0" hangingPunct="0">
              <a:defRPr sz="2000">
                <a:solidFill>
                  <a:schemeClr val="accent1"/>
                </a:solidFill>
                <a:latin typeface="Lucida Sans Unicode" pitchFamily="34" charset="0"/>
                <a:ea typeface="MS PGothic" pitchFamily="34" charset="-128"/>
              </a:defRPr>
            </a:lvl2pPr>
            <a:lvl3pPr marL="1143000" indent="-228600" defTabSz="966788" eaLnBrk="0" hangingPunct="0">
              <a:defRPr sz="2000">
                <a:solidFill>
                  <a:schemeClr val="accent1"/>
                </a:solidFill>
                <a:latin typeface="Lucida Sans Unicode" pitchFamily="34" charset="0"/>
                <a:ea typeface="MS PGothic" pitchFamily="34" charset="-128"/>
              </a:defRPr>
            </a:lvl3pPr>
            <a:lvl4pPr marL="1600200" indent="-228600" defTabSz="966788" eaLnBrk="0" hangingPunct="0">
              <a:defRPr sz="2000">
                <a:solidFill>
                  <a:schemeClr val="accent1"/>
                </a:solidFill>
                <a:latin typeface="Lucida Sans Unicode" pitchFamily="34" charset="0"/>
                <a:ea typeface="MS PGothic" pitchFamily="34" charset="-128"/>
              </a:defRPr>
            </a:lvl4pPr>
            <a:lvl5pPr marL="2057400" indent="-228600" defTabSz="966788" eaLnBrk="0" hangingPunct="0">
              <a:defRPr sz="2000">
                <a:solidFill>
                  <a:schemeClr val="accent1"/>
                </a:solidFill>
                <a:latin typeface="Lucida Sans Unicode" pitchFamily="34" charset="0"/>
                <a:ea typeface="MS PGothic" pitchFamily="34" charset="-128"/>
              </a:defRPr>
            </a:lvl5pPr>
            <a:lvl6pPr marL="25146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6pPr>
            <a:lvl7pPr marL="29718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7pPr>
            <a:lvl8pPr marL="34290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8pPr>
            <a:lvl9pPr marL="38862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9pPr>
          </a:lstStyle>
          <a:p>
            <a:pPr marL="0" marR="0" lvl="0" indent="0" algn="ctr" defTabSz="966788" rtl="0" eaLnBrk="1" fontAlgn="auto" latinLnBrk="0" hangingPunct="1">
              <a:lnSpc>
                <a:spcPct val="100000"/>
              </a:lnSpc>
              <a:spcBef>
                <a:spcPts val="0"/>
              </a:spcBef>
              <a:spcAft>
                <a:spcPts val="0"/>
              </a:spcAft>
              <a:buClrTx/>
              <a:buSzTx/>
              <a:buFontTx/>
              <a:buNone/>
              <a:tabLst/>
              <a:defRPr/>
            </a:pPr>
            <a:r>
              <a:rPr kumimoji="0" lang="en-US" altLang="ja-JP" sz="1400" b="1" i="0" u="none" strike="noStrike" kern="0" cap="none" spc="0" normalizeH="0" baseline="0" noProof="0" dirty="0">
                <a:ln>
                  <a:noFill/>
                </a:ln>
                <a:solidFill>
                  <a:srgbClr val="FFFFFF"/>
                </a:solidFill>
                <a:effectLst/>
                <a:uLnTx/>
                <a:uFillTx/>
                <a:latin typeface="Arial" charset="0"/>
                <a:ea typeface="Arial" charset="0"/>
                <a:cs typeface="Arial" charset="0"/>
              </a:rPr>
              <a:t>Stone GW et al. </a:t>
            </a:r>
            <a:r>
              <a:rPr kumimoji="0" lang="pt-BR" altLang="ja-JP" sz="1400" b="1" i="0" u="none" strike="noStrike" kern="0" cap="none" spc="0" normalizeH="0" baseline="0" noProof="0" dirty="0">
                <a:ln>
                  <a:noFill/>
                </a:ln>
                <a:solidFill>
                  <a:srgbClr val="FFFFFF"/>
                </a:solidFill>
                <a:effectLst/>
                <a:uLnTx/>
                <a:uFillTx/>
                <a:latin typeface="Arial" charset="0"/>
                <a:ea typeface="Arial" charset="0"/>
                <a:cs typeface="Arial" charset="0"/>
              </a:rPr>
              <a:t>N Engl J </a:t>
            </a:r>
            <a:r>
              <a:rPr kumimoji="0" lang="pt-BR" altLang="ja-JP" sz="1400" b="1" i="0" u="none" strike="noStrike" kern="0" cap="none" spc="0" normalizeH="0" baseline="0" noProof="0" dirty="0" err="1">
                <a:ln>
                  <a:noFill/>
                </a:ln>
                <a:solidFill>
                  <a:srgbClr val="FFFFFF"/>
                </a:solidFill>
                <a:effectLst/>
                <a:uLnTx/>
                <a:uFillTx/>
                <a:latin typeface="Arial" charset="0"/>
                <a:ea typeface="Arial" charset="0"/>
                <a:cs typeface="Arial" charset="0"/>
              </a:rPr>
              <a:t>Med</a:t>
            </a:r>
            <a:r>
              <a:rPr kumimoji="0" lang="pt-BR" altLang="ja-JP" sz="1400" b="1" i="0" u="none" strike="noStrike" kern="0" cap="none" spc="0" normalizeH="0" baseline="0" noProof="0" dirty="0">
                <a:ln>
                  <a:noFill/>
                </a:ln>
                <a:solidFill>
                  <a:srgbClr val="FFFFFF"/>
                </a:solidFill>
                <a:effectLst/>
                <a:uLnTx/>
                <a:uFillTx/>
                <a:latin typeface="Arial" charset="0"/>
                <a:ea typeface="Arial" charset="0"/>
                <a:cs typeface="Arial" charset="0"/>
              </a:rPr>
              <a:t> 2016</a:t>
            </a:r>
            <a:r>
              <a:rPr kumimoji="0" lang="en-US" altLang="ja-JP" sz="1400" b="1" i="0" u="none" strike="noStrike" kern="0" cap="none" spc="0" normalizeH="0" baseline="0" noProof="0" dirty="0">
                <a:ln>
                  <a:noFill/>
                </a:ln>
                <a:solidFill>
                  <a:srgbClr val="FFFFFF"/>
                </a:solidFill>
                <a:effectLst/>
                <a:uLnTx/>
                <a:uFillTx/>
                <a:latin typeface="Arial" charset="0"/>
                <a:ea typeface="Arial" charset="0"/>
                <a:cs typeface="Arial" charset="0"/>
              </a:rPr>
              <a:t>;</a:t>
            </a:r>
            <a:r>
              <a:rPr kumimoji="0" lang="is-IS" altLang="ja-JP" sz="1400" b="1" i="0" u="none" strike="noStrike" kern="0" cap="none" spc="0" normalizeH="0" baseline="0" noProof="0" dirty="0">
                <a:ln>
                  <a:noFill/>
                </a:ln>
                <a:solidFill>
                  <a:srgbClr val="FFFFFF"/>
                </a:solidFill>
                <a:effectLst/>
                <a:uLnTx/>
                <a:uFillTx/>
                <a:latin typeface="Arial" charset="0"/>
                <a:ea typeface="Arial" charset="0"/>
                <a:cs typeface="Arial" charset="0"/>
              </a:rPr>
              <a:t>375:2223-35</a:t>
            </a:r>
            <a:endParaRPr kumimoji="0" lang="hr-HR" altLang="ja-JP" sz="1400" b="1" i="0" u="none" strike="noStrike" kern="0" cap="none" spc="0" normalizeH="0" baseline="0" noProof="0" dirty="0">
              <a:ln>
                <a:noFill/>
              </a:ln>
              <a:solidFill>
                <a:srgbClr val="FFFFFF"/>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2611364878"/>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8" name="Rectangle 117">
            <a:extLst>
              <a:ext uri="{FF2B5EF4-FFF2-40B4-BE49-F238E27FC236}">
                <a16:creationId xmlns:a16="http://schemas.microsoft.com/office/drawing/2014/main" id="{FBCCC153-49C4-8F4D-BFC9-54E29A87287A}"/>
              </a:ext>
            </a:extLst>
          </p:cNvPr>
          <p:cNvSpPr/>
          <p:nvPr/>
        </p:nvSpPr>
        <p:spPr>
          <a:xfrm>
            <a:off x="1734710" y="1550020"/>
            <a:ext cx="10129855" cy="3705590"/>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54" name="Line 27">
            <a:extLst>
              <a:ext uri="{FF2B5EF4-FFF2-40B4-BE49-F238E27FC236}">
                <a16:creationId xmlns:a16="http://schemas.microsoft.com/office/drawing/2014/main" id="{D58C03DF-EF6B-924D-A80C-C26845133789}"/>
              </a:ext>
            </a:extLst>
          </p:cNvPr>
          <p:cNvSpPr>
            <a:spLocks noChangeShapeType="1"/>
          </p:cNvSpPr>
          <p:nvPr/>
        </p:nvSpPr>
        <p:spPr bwMode="auto">
          <a:xfrm>
            <a:off x="1734710" y="1565670"/>
            <a:ext cx="0" cy="368994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5" name="Line 28">
            <a:extLst>
              <a:ext uri="{FF2B5EF4-FFF2-40B4-BE49-F238E27FC236}">
                <a16:creationId xmlns:a16="http://schemas.microsoft.com/office/drawing/2014/main" id="{09F363A6-BECC-374D-9448-56915D32E40F}"/>
              </a:ext>
            </a:extLst>
          </p:cNvPr>
          <p:cNvSpPr>
            <a:spLocks noChangeShapeType="1"/>
          </p:cNvSpPr>
          <p:nvPr/>
        </p:nvSpPr>
        <p:spPr bwMode="auto">
          <a:xfrm flipH="1">
            <a:off x="1687411" y="5231910"/>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6" name="Line 29">
            <a:extLst>
              <a:ext uri="{FF2B5EF4-FFF2-40B4-BE49-F238E27FC236}">
                <a16:creationId xmlns:a16="http://schemas.microsoft.com/office/drawing/2014/main" id="{5F01F2F7-3E77-8C41-8065-F78D6D2D3181}"/>
              </a:ext>
            </a:extLst>
          </p:cNvPr>
          <p:cNvSpPr>
            <a:spLocks noChangeShapeType="1"/>
          </p:cNvSpPr>
          <p:nvPr/>
        </p:nvSpPr>
        <p:spPr bwMode="auto">
          <a:xfrm flipH="1">
            <a:off x="1687411" y="4873675"/>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7" name="Line 30">
            <a:extLst>
              <a:ext uri="{FF2B5EF4-FFF2-40B4-BE49-F238E27FC236}">
                <a16:creationId xmlns:a16="http://schemas.microsoft.com/office/drawing/2014/main" id="{2431BCF8-F8AD-4946-9872-3BFC6F1D5A1F}"/>
              </a:ext>
            </a:extLst>
          </p:cNvPr>
          <p:cNvSpPr>
            <a:spLocks noChangeShapeType="1"/>
          </p:cNvSpPr>
          <p:nvPr/>
        </p:nvSpPr>
        <p:spPr bwMode="auto">
          <a:xfrm flipH="1">
            <a:off x="1687411" y="4515442"/>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8" name="Line 31">
            <a:extLst>
              <a:ext uri="{FF2B5EF4-FFF2-40B4-BE49-F238E27FC236}">
                <a16:creationId xmlns:a16="http://schemas.microsoft.com/office/drawing/2014/main" id="{0095A6E0-A674-0E40-BC1D-D08CBE454831}"/>
              </a:ext>
            </a:extLst>
          </p:cNvPr>
          <p:cNvSpPr>
            <a:spLocks noChangeShapeType="1"/>
          </p:cNvSpPr>
          <p:nvPr/>
        </p:nvSpPr>
        <p:spPr bwMode="auto">
          <a:xfrm flipH="1">
            <a:off x="1687411" y="4157209"/>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9" name="Line 32">
            <a:extLst>
              <a:ext uri="{FF2B5EF4-FFF2-40B4-BE49-F238E27FC236}">
                <a16:creationId xmlns:a16="http://schemas.microsoft.com/office/drawing/2014/main" id="{11CE571E-4833-654C-8686-1AF0A07FAF4F}"/>
              </a:ext>
            </a:extLst>
          </p:cNvPr>
          <p:cNvSpPr>
            <a:spLocks noChangeShapeType="1"/>
          </p:cNvSpPr>
          <p:nvPr/>
        </p:nvSpPr>
        <p:spPr bwMode="auto">
          <a:xfrm flipH="1">
            <a:off x="1687411" y="3798976"/>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0" name="Line 33">
            <a:extLst>
              <a:ext uri="{FF2B5EF4-FFF2-40B4-BE49-F238E27FC236}">
                <a16:creationId xmlns:a16="http://schemas.microsoft.com/office/drawing/2014/main" id="{F87B5C1C-5CE9-6346-8F23-54BE92C35DE2}"/>
              </a:ext>
            </a:extLst>
          </p:cNvPr>
          <p:cNvSpPr>
            <a:spLocks noChangeShapeType="1"/>
          </p:cNvSpPr>
          <p:nvPr/>
        </p:nvSpPr>
        <p:spPr bwMode="auto">
          <a:xfrm flipH="1">
            <a:off x="1687411" y="3440743"/>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1" name="Rectangle 37">
            <a:extLst>
              <a:ext uri="{FF2B5EF4-FFF2-40B4-BE49-F238E27FC236}">
                <a16:creationId xmlns:a16="http://schemas.microsoft.com/office/drawing/2014/main" id="{4D0BF53B-F3A1-B640-99F7-3AFA84362E0A}"/>
              </a:ext>
            </a:extLst>
          </p:cNvPr>
          <p:cNvSpPr>
            <a:spLocks noChangeArrowheads="1"/>
          </p:cNvSpPr>
          <p:nvPr/>
        </p:nvSpPr>
        <p:spPr bwMode="auto">
          <a:xfrm>
            <a:off x="1467303" y="5099687"/>
            <a:ext cx="1714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0</a:t>
            </a:r>
          </a:p>
        </p:txBody>
      </p:sp>
      <p:sp>
        <p:nvSpPr>
          <p:cNvPr id="62" name="Rectangle 38">
            <a:extLst>
              <a:ext uri="{FF2B5EF4-FFF2-40B4-BE49-F238E27FC236}">
                <a16:creationId xmlns:a16="http://schemas.microsoft.com/office/drawing/2014/main" id="{9613CC78-02A7-DC45-BAAC-8E73E4379D3F}"/>
              </a:ext>
            </a:extLst>
          </p:cNvPr>
          <p:cNvSpPr>
            <a:spLocks noChangeArrowheads="1"/>
          </p:cNvSpPr>
          <p:nvPr/>
        </p:nvSpPr>
        <p:spPr bwMode="auto">
          <a:xfrm>
            <a:off x="1295831" y="438352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3" name="Rectangle 39">
            <a:extLst>
              <a:ext uri="{FF2B5EF4-FFF2-40B4-BE49-F238E27FC236}">
                <a16:creationId xmlns:a16="http://schemas.microsoft.com/office/drawing/2014/main" id="{CAED7087-4E7A-8240-AC66-50812E3AC02E}"/>
              </a:ext>
            </a:extLst>
          </p:cNvPr>
          <p:cNvSpPr>
            <a:spLocks noChangeArrowheads="1"/>
          </p:cNvSpPr>
          <p:nvPr/>
        </p:nvSpPr>
        <p:spPr bwMode="auto">
          <a:xfrm>
            <a:off x="1295831" y="365620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4" name="Rectangle 40">
            <a:extLst>
              <a:ext uri="{FF2B5EF4-FFF2-40B4-BE49-F238E27FC236}">
                <a16:creationId xmlns:a16="http://schemas.microsoft.com/office/drawing/2014/main" id="{D8522870-435B-204E-9859-2B9CE8F204EA}"/>
              </a:ext>
            </a:extLst>
          </p:cNvPr>
          <p:cNvSpPr>
            <a:spLocks noChangeArrowheads="1"/>
          </p:cNvSpPr>
          <p:nvPr/>
        </p:nvSpPr>
        <p:spPr bwMode="auto">
          <a:xfrm>
            <a:off x="1295831" y="2928890"/>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5" name="Rectangle 41">
            <a:extLst>
              <a:ext uri="{FF2B5EF4-FFF2-40B4-BE49-F238E27FC236}">
                <a16:creationId xmlns:a16="http://schemas.microsoft.com/office/drawing/2014/main" id="{36BCF7EA-73BB-EC42-AADF-CA7F1E3DC5FC}"/>
              </a:ext>
            </a:extLst>
          </p:cNvPr>
          <p:cNvSpPr>
            <a:spLocks noChangeArrowheads="1"/>
          </p:cNvSpPr>
          <p:nvPr/>
        </p:nvSpPr>
        <p:spPr bwMode="auto">
          <a:xfrm>
            <a:off x="1295831" y="2235030"/>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6" name="Rectangle 42">
            <a:extLst>
              <a:ext uri="{FF2B5EF4-FFF2-40B4-BE49-F238E27FC236}">
                <a16:creationId xmlns:a16="http://schemas.microsoft.com/office/drawing/2014/main" id="{125DF3B1-65EA-C942-864F-B336262A1690}"/>
              </a:ext>
            </a:extLst>
          </p:cNvPr>
          <p:cNvSpPr>
            <a:spLocks noChangeArrowheads="1"/>
          </p:cNvSpPr>
          <p:nvPr/>
        </p:nvSpPr>
        <p:spPr bwMode="auto">
          <a:xfrm>
            <a:off x="1295831" y="151886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7" name="Line 34">
            <a:extLst>
              <a:ext uri="{FF2B5EF4-FFF2-40B4-BE49-F238E27FC236}">
                <a16:creationId xmlns:a16="http://schemas.microsoft.com/office/drawing/2014/main" id="{D7BB042F-8E42-5D46-8923-3722C31080B1}"/>
              </a:ext>
            </a:extLst>
          </p:cNvPr>
          <p:cNvSpPr>
            <a:spLocks noChangeShapeType="1"/>
          </p:cNvSpPr>
          <p:nvPr/>
        </p:nvSpPr>
        <p:spPr bwMode="auto">
          <a:xfrm flipH="1">
            <a:off x="1687411" y="3082510"/>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8" name="Line 35">
            <a:extLst>
              <a:ext uri="{FF2B5EF4-FFF2-40B4-BE49-F238E27FC236}">
                <a16:creationId xmlns:a16="http://schemas.microsoft.com/office/drawing/2014/main" id="{E709239F-E2ED-1D43-A3A6-F836BEF5A604}"/>
              </a:ext>
            </a:extLst>
          </p:cNvPr>
          <p:cNvSpPr>
            <a:spLocks noChangeShapeType="1"/>
          </p:cNvSpPr>
          <p:nvPr/>
        </p:nvSpPr>
        <p:spPr bwMode="auto">
          <a:xfrm flipH="1">
            <a:off x="1687411" y="2366044"/>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9" name="Line 34">
            <a:extLst>
              <a:ext uri="{FF2B5EF4-FFF2-40B4-BE49-F238E27FC236}">
                <a16:creationId xmlns:a16="http://schemas.microsoft.com/office/drawing/2014/main" id="{C56C0EC7-8381-AD43-A770-BA92AD113CEE}"/>
              </a:ext>
            </a:extLst>
          </p:cNvPr>
          <p:cNvSpPr>
            <a:spLocks noChangeShapeType="1"/>
          </p:cNvSpPr>
          <p:nvPr/>
        </p:nvSpPr>
        <p:spPr bwMode="auto">
          <a:xfrm flipH="1">
            <a:off x="1687411" y="1649578"/>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0" name="Line 35">
            <a:extLst>
              <a:ext uri="{FF2B5EF4-FFF2-40B4-BE49-F238E27FC236}">
                <a16:creationId xmlns:a16="http://schemas.microsoft.com/office/drawing/2014/main" id="{AD642972-858E-8947-8A8F-CED345532D91}"/>
              </a:ext>
            </a:extLst>
          </p:cNvPr>
          <p:cNvSpPr>
            <a:spLocks noChangeShapeType="1"/>
          </p:cNvSpPr>
          <p:nvPr/>
        </p:nvSpPr>
        <p:spPr bwMode="auto">
          <a:xfrm flipH="1">
            <a:off x="1687411" y="2724277"/>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1" name="Line 35">
            <a:extLst>
              <a:ext uri="{FF2B5EF4-FFF2-40B4-BE49-F238E27FC236}">
                <a16:creationId xmlns:a16="http://schemas.microsoft.com/office/drawing/2014/main" id="{ACB1403D-8984-AE40-AC7A-13549A413513}"/>
              </a:ext>
            </a:extLst>
          </p:cNvPr>
          <p:cNvSpPr>
            <a:spLocks noChangeShapeType="1"/>
          </p:cNvSpPr>
          <p:nvPr/>
        </p:nvSpPr>
        <p:spPr bwMode="auto">
          <a:xfrm flipH="1">
            <a:off x="1687411" y="2007811"/>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2" name="Rectangle 25">
            <a:extLst>
              <a:ext uri="{FF2B5EF4-FFF2-40B4-BE49-F238E27FC236}">
                <a16:creationId xmlns:a16="http://schemas.microsoft.com/office/drawing/2014/main" id="{9ED4C25D-999F-A44F-A6CB-572F19C9A944}"/>
              </a:ext>
            </a:extLst>
          </p:cNvPr>
          <p:cNvSpPr>
            <a:spLocks noChangeArrowheads="1"/>
          </p:cNvSpPr>
          <p:nvPr/>
        </p:nvSpPr>
        <p:spPr bwMode="auto">
          <a:xfrm>
            <a:off x="7288185" y="2733984"/>
            <a:ext cx="11283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15.4%</a:t>
            </a:r>
            <a:endParaRPr kumimoji="0" lang="en-US" altLang="en-US"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93" name="Rectangle 26">
            <a:extLst>
              <a:ext uri="{FF2B5EF4-FFF2-40B4-BE49-F238E27FC236}">
                <a16:creationId xmlns:a16="http://schemas.microsoft.com/office/drawing/2014/main" id="{FD2CD8F1-6360-2045-B09C-2C7D0FD74A78}"/>
              </a:ext>
            </a:extLst>
          </p:cNvPr>
          <p:cNvSpPr>
            <a:spLocks noChangeArrowheads="1"/>
          </p:cNvSpPr>
          <p:nvPr/>
        </p:nvSpPr>
        <p:spPr bwMode="auto">
          <a:xfrm>
            <a:off x="7288185" y="3031423"/>
            <a:ext cx="11283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14.7%</a:t>
            </a:r>
            <a:endParaRPr kumimoji="0" lang="en-US" altLang="en-US"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grpSp>
        <p:nvGrpSpPr>
          <p:cNvPr id="94" name="Group 93">
            <a:extLst>
              <a:ext uri="{FF2B5EF4-FFF2-40B4-BE49-F238E27FC236}">
                <a16:creationId xmlns:a16="http://schemas.microsoft.com/office/drawing/2014/main" id="{3F38AF92-3C8C-2A40-8B39-F7E35D941B85}"/>
              </a:ext>
            </a:extLst>
          </p:cNvPr>
          <p:cNvGrpSpPr/>
          <p:nvPr/>
        </p:nvGrpSpPr>
        <p:grpSpPr>
          <a:xfrm>
            <a:off x="2187655" y="1778328"/>
            <a:ext cx="2083783" cy="761771"/>
            <a:chOff x="5936635" y="865188"/>
            <a:chExt cx="1207779" cy="584680"/>
          </a:xfrm>
        </p:grpSpPr>
        <p:sp>
          <p:nvSpPr>
            <p:cNvPr id="95" name="Text Box 21">
              <a:extLst>
                <a:ext uri="{FF2B5EF4-FFF2-40B4-BE49-F238E27FC236}">
                  <a16:creationId xmlns:a16="http://schemas.microsoft.com/office/drawing/2014/main" id="{94BDCAFE-769B-644E-B585-18CA1119D5FF}"/>
                </a:ext>
              </a:extLst>
            </p:cNvPr>
            <p:cNvSpPr txBox="1">
              <a:spLocks noChangeArrowheads="1"/>
            </p:cNvSpPr>
            <p:nvPr/>
          </p:nvSpPr>
          <p:spPr bwMode="auto">
            <a:xfrm>
              <a:off x="6156579" y="865188"/>
              <a:ext cx="987835" cy="283472"/>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charset="0"/>
                  <a:ea typeface="Arial" charset="0"/>
                  <a:cs typeface="Arial" charset="0"/>
                </a:rPr>
                <a:t>CABG (n=957)</a:t>
              </a:r>
            </a:p>
          </p:txBody>
        </p:sp>
        <p:sp>
          <p:nvSpPr>
            <p:cNvPr id="96" name="Text Box 22">
              <a:extLst>
                <a:ext uri="{FF2B5EF4-FFF2-40B4-BE49-F238E27FC236}">
                  <a16:creationId xmlns:a16="http://schemas.microsoft.com/office/drawing/2014/main" id="{E02BD572-CDCA-804F-9D8F-B6CBC2EE7D7D}"/>
                </a:ext>
              </a:extLst>
            </p:cNvPr>
            <p:cNvSpPr txBox="1">
              <a:spLocks noChangeArrowheads="1"/>
            </p:cNvSpPr>
            <p:nvPr/>
          </p:nvSpPr>
          <p:spPr bwMode="auto">
            <a:xfrm>
              <a:off x="6150229" y="1166396"/>
              <a:ext cx="831743" cy="283472"/>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charset="0"/>
                  <a:ea typeface="Arial" charset="0"/>
                  <a:cs typeface="Arial" charset="0"/>
                </a:rPr>
                <a:t>PCI (n=948)</a:t>
              </a:r>
            </a:p>
          </p:txBody>
        </p:sp>
        <p:sp>
          <p:nvSpPr>
            <p:cNvPr id="97" name="Line 23">
              <a:extLst>
                <a:ext uri="{FF2B5EF4-FFF2-40B4-BE49-F238E27FC236}">
                  <a16:creationId xmlns:a16="http://schemas.microsoft.com/office/drawing/2014/main" id="{1FF466A9-0857-4C4E-90F8-8EEB33A792EA}"/>
                </a:ext>
              </a:extLst>
            </p:cNvPr>
            <p:cNvSpPr>
              <a:spLocks noChangeShapeType="1"/>
            </p:cNvSpPr>
            <p:nvPr/>
          </p:nvSpPr>
          <p:spPr bwMode="auto">
            <a:xfrm>
              <a:off x="5936635" y="995430"/>
              <a:ext cx="217298" cy="0"/>
            </a:xfrm>
            <a:prstGeom prst="line">
              <a:avLst/>
            </a:prstGeom>
            <a:noFill/>
            <a:ln w="38100">
              <a:solidFill>
                <a:srgbClr val="5B9BD5"/>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charset="0"/>
                <a:ea typeface="Arial" charset="0"/>
                <a:cs typeface="Arial" charset="0"/>
              </a:endParaRPr>
            </a:p>
          </p:txBody>
        </p:sp>
        <p:sp>
          <p:nvSpPr>
            <p:cNvPr id="98" name="Line 24">
              <a:extLst>
                <a:ext uri="{FF2B5EF4-FFF2-40B4-BE49-F238E27FC236}">
                  <a16:creationId xmlns:a16="http://schemas.microsoft.com/office/drawing/2014/main" id="{DBA6F2FE-6397-7D47-AF8E-884C532290C5}"/>
                </a:ext>
              </a:extLst>
            </p:cNvPr>
            <p:cNvSpPr>
              <a:spLocks noChangeShapeType="1"/>
            </p:cNvSpPr>
            <p:nvPr/>
          </p:nvSpPr>
          <p:spPr bwMode="auto">
            <a:xfrm>
              <a:off x="5939070" y="1302938"/>
              <a:ext cx="214862" cy="0"/>
            </a:xfrm>
            <a:prstGeom prst="line">
              <a:avLst/>
            </a:prstGeom>
            <a:noFill/>
            <a:ln w="38100">
              <a:solidFill>
                <a:srgbClr val="ED7D3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charset="0"/>
                <a:ea typeface="Arial" charset="0"/>
                <a:cs typeface="Arial" charset="0"/>
              </a:endParaRPr>
            </a:p>
          </p:txBody>
        </p:sp>
      </p:grpSp>
      <p:sp>
        <p:nvSpPr>
          <p:cNvPr id="99" name="Text Box 16">
            <a:extLst>
              <a:ext uri="{FF2B5EF4-FFF2-40B4-BE49-F238E27FC236}">
                <a16:creationId xmlns:a16="http://schemas.microsoft.com/office/drawing/2014/main" id="{828CDB79-0B1E-E64B-AA27-3121647AA5FF}"/>
              </a:ext>
            </a:extLst>
          </p:cNvPr>
          <p:cNvSpPr txBox="1">
            <a:spLocks noChangeArrowheads="1"/>
          </p:cNvSpPr>
          <p:nvPr/>
        </p:nvSpPr>
        <p:spPr bwMode="auto">
          <a:xfrm rot="-5400000">
            <a:off x="-1128925" y="3224370"/>
            <a:ext cx="4229694" cy="461665"/>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Death, </a:t>
            </a:r>
            <a:r>
              <a:rPr kumimoji="0" lang="en-US" sz="2400" b="1" i="0" u="none" strike="noStrike" kern="1200" cap="none" spc="0" normalizeH="0" baseline="0" noProof="0" dirty="0">
                <a:ln>
                  <a:noFill/>
                </a:ln>
                <a:solidFill>
                  <a:srgbClr val="FFD966"/>
                </a:solidFill>
                <a:effectLst/>
                <a:uLnTx/>
                <a:uFillTx/>
                <a:latin typeface="Arial" charset="0"/>
                <a:ea typeface="Arial" charset="0"/>
                <a:cs typeface="Arial" charset="0"/>
              </a:rPr>
              <a:t>stroke</a:t>
            </a: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 or MI (%)</a:t>
            </a:r>
          </a:p>
        </p:txBody>
      </p:sp>
      <p:sp>
        <p:nvSpPr>
          <p:cNvPr id="67" name="Line 45">
            <a:extLst>
              <a:ext uri="{FF2B5EF4-FFF2-40B4-BE49-F238E27FC236}">
                <a16:creationId xmlns:a16="http://schemas.microsoft.com/office/drawing/2014/main" id="{DC3369C3-39FF-224E-B819-4D18EACE92C6}"/>
              </a:ext>
            </a:extLst>
          </p:cNvPr>
          <p:cNvSpPr>
            <a:spLocks noChangeShapeType="1"/>
          </p:cNvSpPr>
          <p:nvPr/>
        </p:nvSpPr>
        <p:spPr bwMode="auto">
          <a:xfrm flipH="1">
            <a:off x="1734694" y="5255610"/>
            <a:ext cx="9200019"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8" name="Line 46">
            <a:extLst>
              <a:ext uri="{FF2B5EF4-FFF2-40B4-BE49-F238E27FC236}">
                <a16:creationId xmlns:a16="http://schemas.microsoft.com/office/drawing/2014/main" id="{01717FE8-DBEE-4343-8F38-FE4AE3ED74F5}"/>
              </a:ext>
            </a:extLst>
          </p:cNvPr>
          <p:cNvSpPr>
            <a:spLocks noChangeShapeType="1"/>
          </p:cNvSpPr>
          <p:nvPr/>
        </p:nvSpPr>
        <p:spPr bwMode="auto">
          <a:xfrm>
            <a:off x="1741248"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9" name="Line 47">
            <a:extLst>
              <a:ext uri="{FF2B5EF4-FFF2-40B4-BE49-F238E27FC236}">
                <a16:creationId xmlns:a16="http://schemas.microsoft.com/office/drawing/2014/main" id="{DEFB6F33-9DB8-9D42-ADD2-1AD0921E4A7A}"/>
              </a:ext>
            </a:extLst>
          </p:cNvPr>
          <p:cNvSpPr>
            <a:spLocks noChangeShapeType="1"/>
          </p:cNvSpPr>
          <p:nvPr/>
        </p:nvSpPr>
        <p:spPr bwMode="auto">
          <a:xfrm flipV="1">
            <a:off x="2653507"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0" name="Line 48">
            <a:extLst>
              <a:ext uri="{FF2B5EF4-FFF2-40B4-BE49-F238E27FC236}">
                <a16:creationId xmlns:a16="http://schemas.microsoft.com/office/drawing/2014/main" id="{8A5FCF62-788F-2B45-830E-CA7A2696243F}"/>
              </a:ext>
            </a:extLst>
          </p:cNvPr>
          <p:cNvSpPr>
            <a:spLocks noChangeShapeType="1"/>
          </p:cNvSpPr>
          <p:nvPr/>
        </p:nvSpPr>
        <p:spPr bwMode="auto">
          <a:xfrm>
            <a:off x="3565766"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1" name="Line 49">
            <a:extLst>
              <a:ext uri="{FF2B5EF4-FFF2-40B4-BE49-F238E27FC236}">
                <a16:creationId xmlns:a16="http://schemas.microsoft.com/office/drawing/2014/main" id="{4ECAB673-6F73-8444-B586-3FDFCE63EEF1}"/>
              </a:ext>
            </a:extLst>
          </p:cNvPr>
          <p:cNvSpPr>
            <a:spLocks noChangeShapeType="1"/>
          </p:cNvSpPr>
          <p:nvPr/>
        </p:nvSpPr>
        <p:spPr bwMode="auto">
          <a:xfrm flipV="1">
            <a:off x="4478025"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2" name="Line 50">
            <a:extLst>
              <a:ext uri="{FF2B5EF4-FFF2-40B4-BE49-F238E27FC236}">
                <a16:creationId xmlns:a16="http://schemas.microsoft.com/office/drawing/2014/main" id="{C0E53F40-4CB5-914E-996D-96FC0F5962DC}"/>
              </a:ext>
            </a:extLst>
          </p:cNvPr>
          <p:cNvSpPr>
            <a:spLocks noChangeShapeType="1"/>
          </p:cNvSpPr>
          <p:nvPr/>
        </p:nvSpPr>
        <p:spPr bwMode="auto">
          <a:xfrm>
            <a:off x="5390284"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3" name="Line 51">
            <a:extLst>
              <a:ext uri="{FF2B5EF4-FFF2-40B4-BE49-F238E27FC236}">
                <a16:creationId xmlns:a16="http://schemas.microsoft.com/office/drawing/2014/main" id="{093C5700-A30D-2B4B-A167-E3A44019E865}"/>
              </a:ext>
            </a:extLst>
          </p:cNvPr>
          <p:cNvSpPr>
            <a:spLocks noChangeShapeType="1"/>
          </p:cNvSpPr>
          <p:nvPr/>
        </p:nvSpPr>
        <p:spPr bwMode="auto">
          <a:xfrm flipV="1">
            <a:off x="6302543"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4" name="Line 52">
            <a:extLst>
              <a:ext uri="{FF2B5EF4-FFF2-40B4-BE49-F238E27FC236}">
                <a16:creationId xmlns:a16="http://schemas.microsoft.com/office/drawing/2014/main" id="{DD5FC02F-04A6-4C4D-B157-114C13F500C0}"/>
              </a:ext>
            </a:extLst>
          </p:cNvPr>
          <p:cNvSpPr>
            <a:spLocks noChangeShapeType="1"/>
          </p:cNvSpPr>
          <p:nvPr/>
        </p:nvSpPr>
        <p:spPr bwMode="auto">
          <a:xfrm>
            <a:off x="7214802"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5" name="Line 53">
            <a:extLst>
              <a:ext uri="{FF2B5EF4-FFF2-40B4-BE49-F238E27FC236}">
                <a16:creationId xmlns:a16="http://schemas.microsoft.com/office/drawing/2014/main" id="{AAD4A73A-D601-4646-B119-494A2826BEE9}"/>
              </a:ext>
            </a:extLst>
          </p:cNvPr>
          <p:cNvSpPr>
            <a:spLocks noChangeShapeType="1"/>
          </p:cNvSpPr>
          <p:nvPr/>
        </p:nvSpPr>
        <p:spPr bwMode="auto">
          <a:xfrm flipV="1">
            <a:off x="8127061"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6" name="Line 54">
            <a:extLst>
              <a:ext uri="{FF2B5EF4-FFF2-40B4-BE49-F238E27FC236}">
                <a16:creationId xmlns:a16="http://schemas.microsoft.com/office/drawing/2014/main" id="{97448F11-DDEA-8D49-9021-1B2E8DC36D23}"/>
              </a:ext>
            </a:extLst>
          </p:cNvPr>
          <p:cNvSpPr>
            <a:spLocks noChangeShapeType="1"/>
          </p:cNvSpPr>
          <p:nvPr/>
        </p:nvSpPr>
        <p:spPr bwMode="auto">
          <a:xfrm>
            <a:off x="9039320"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7" name="Line 55">
            <a:extLst>
              <a:ext uri="{FF2B5EF4-FFF2-40B4-BE49-F238E27FC236}">
                <a16:creationId xmlns:a16="http://schemas.microsoft.com/office/drawing/2014/main" id="{8455E96B-BD00-4045-9EDD-0659DC73193D}"/>
              </a:ext>
            </a:extLst>
          </p:cNvPr>
          <p:cNvSpPr>
            <a:spLocks noChangeShapeType="1"/>
          </p:cNvSpPr>
          <p:nvPr/>
        </p:nvSpPr>
        <p:spPr bwMode="auto">
          <a:xfrm flipV="1">
            <a:off x="9951579"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8" name="Line 56">
            <a:extLst>
              <a:ext uri="{FF2B5EF4-FFF2-40B4-BE49-F238E27FC236}">
                <a16:creationId xmlns:a16="http://schemas.microsoft.com/office/drawing/2014/main" id="{49E69985-C4F0-CE4F-8C1B-B01501B7537F}"/>
              </a:ext>
            </a:extLst>
          </p:cNvPr>
          <p:cNvSpPr>
            <a:spLocks noChangeShapeType="1"/>
          </p:cNvSpPr>
          <p:nvPr/>
        </p:nvSpPr>
        <p:spPr bwMode="auto">
          <a:xfrm>
            <a:off x="10863842"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9" name="Rectangle 58">
            <a:extLst>
              <a:ext uri="{FF2B5EF4-FFF2-40B4-BE49-F238E27FC236}">
                <a16:creationId xmlns:a16="http://schemas.microsoft.com/office/drawing/2014/main" id="{324C4D9A-5F5E-9045-BA89-D27C7427AD8F}"/>
              </a:ext>
            </a:extLst>
          </p:cNvPr>
          <p:cNvSpPr>
            <a:spLocks noChangeArrowheads="1"/>
          </p:cNvSpPr>
          <p:nvPr/>
        </p:nvSpPr>
        <p:spPr bwMode="auto">
          <a:xfrm>
            <a:off x="1662275" y="5329087"/>
            <a:ext cx="1714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a:ln>
                  <a:noFill/>
                </a:ln>
                <a:solidFill>
                  <a:prstClr val="white"/>
                </a:solidFill>
                <a:effectLst/>
                <a:uLnTx/>
                <a:uFillTx/>
                <a:latin typeface="Arial" pitchFamily="34" charset="0"/>
                <a:ea typeface="+mn-ea"/>
                <a:cs typeface="Arial" pitchFamily="34" charset="0"/>
              </a:rPr>
              <a:t>0</a:t>
            </a:r>
          </a:p>
        </p:txBody>
      </p:sp>
      <p:sp>
        <p:nvSpPr>
          <p:cNvPr id="80" name="Rectangle 59">
            <a:extLst>
              <a:ext uri="{FF2B5EF4-FFF2-40B4-BE49-F238E27FC236}">
                <a16:creationId xmlns:a16="http://schemas.microsoft.com/office/drawing/2014/main" id="{EAEC5A07-8C4E-AD46-A9BC-7EFC703DCE3F}"/>
              </a:ext>
            </a:extLst>
          </p:cNvPr>
          <p:cNvSpPr>
            <a:spLocks noChangeArrowheads="1"/>
          </p:cNvSpPr>
          <p:nvPr/>
        </p:nvSpPr>
        <p:spPr bwMode="auto">
          <a:xfrm>
            <a:off x="3378582"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12</a:t>
            </a:r>
          </a:p>
        </p:txBody>
      </p:sp>
      <p:sp>
        <p:nvSpPr>
          <p:cNvPr id="81" name="Rectangle 60">
            <a:extLst>
              <a:ext uri="{FF2B5EF4-FFF2-40B4-BE49-F238E27FC236}">
                <a16:creationId xmlns:a16="http://schemas.microsoft.com/office/drawing/2014/main" id="{4DECF246-E88C-B548-9C25-FDC9CEB50803}"/>
              </a:ext>
            </a:extLst>
          </p:cNvPr>
          <p:cNvSpPr>
            <a:spLocks noChangeArrowheads="1"/>
          </p:cNvSpPr>
          <p:nvPr/>
        </p:nvSpPr>
        <p:spPr bwMode="auto">
          <a:xfrm>
            <a:off x="5221757"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24</a:t>
            </a:r>
          </a:p>
        </p:txBody>
      </p:sp>
      <p:sp>
        <p:nvSpPr>
          <p:cNvPr id="82" name="Rectangle 61">
            <a:extLst>
              <a:ext uri="{FF2B5EF4-FFF2-40B4-BE49-F238E27FC236}">
                <a16:creationId xmlns:a16="http://schemas.microsoft.com/office/drawing/2014/main" id="{DB714DF4-6557-B04E-866A-544A5300AFEB}"/>
              </a:ext>
            </a:extLst>
          </p:cNvPr>
          <p:cNvSpPr>
            <a:spLocks noChangeArrowheads="1"/>
          </p:cNvSpPr>
          <p:nvPr/>
        </p:nvSpPr>
        <p:spPr bwMode="auto">
          <a:xfrm>
            <a:off x="7042630"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36</a:t>
            </a:r>
          </a:p>
        </p:txBody>
      </p:sp>
      <p:sp>
        <p:nvSpPr>
          <p:cNvPr id="83" name="Rectangle 62">
            <a:extLst>
              <a:ext uri="{FF2B5EF4-FFF2-40B4-BE49-F238E27FC236}">
                <a16:creationId xmlns:a16="http://schemas.microsoft.com/office/drawing/2014/main" id="{8BBF5C99-2A32-EA41-9222-E8E1B934F87D}"/>
              </a:ext>
            </a:extLst>
          </p:cNvPr>
          <p:cNvSpPr>
            <a:spLocks noChangeArrowheads="1"/>
          </p:cNvSpPr>
          <p:nvPr/>
        </p:nvSpPr>
        <p:spPr bwMode="auto">
          <a:xfrm>
            <a:off x="8874654"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a:ln>
                  <a:noFill/>
                </a:ln>
                <a:solidFill>
                  <a:prstClr val="white"/>
                </a:solidFill>
                <a:effectLst/>
                <a:uLnTx/>
                <a:uFillTx/>
                <a:latin typeface="Arial" pitchFamily="34" charset="0"/>
                <a:ea typeface="+mn-ea"/>
                <a:cs typeface="Arial" pitchFamily="34" charset="0"/>
              </a:rPr>
              <a:t>48</a:t>
            </a:r>
          </a:p>
        </p:txBody>
      </p:sp>
      <p:sp>
        <p:nvSpPr>
          <p:cNvPr id="84" name="Rectangle 63">
            <a:extLst>
              <a:ext uri="{FF2B5EF4-FFF2-40B4-BE49-F238E27FC236}">
                <a16:creationId xmlns:a16="http://schemas.microsoft.com/office/drawing/2014/main" id="{29B75477-1884-B748-92C1-91BB0B77A81B}"/>
              </a:ext>
            </a:extLst>
          </p:cNvPr>
          <p:cNvSpPr>
            <a:spLocks noChangeArrowheads="1"/>
          </p:cNvSpPr>
          <p:nvPr/>
        </p:nvSpPr>
        <p:spPr bwMode="auto">
          <a:xfrm>
            <a:off x="10706680"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60</a:t>
            </a:r>
          </a:p>
        </p:txBody>
      </p:sp>
      <p:sp>
        <p:nvSpPr>
          <p:cNvPr id="100" name="Text Box 18">
            <a:extLst>
              <a:ext uri="{FF2B5EF4-FFF2-40B4-BE49-F238E27FC236}">
                <a16:creationId xmlns:a16="http://schemas.microsoft.com/office/drawing/2014/main" id="{6210E0CA-3880-AD42-B464-E6CF53B72567}"/>
              </a:ext>
            </a:extLst>
          </p:cNvPr>
          <p:cNvSpPr txBox="1">
            <a:spLocks noChangeArrowheads="1"/>
          </p:cNvSpPr>
          <p:nvPr/>
        </p:nvSpPr>
        <p:spPr bwMode="auto">
          <a:xfrm>
            <a:off x="5283626" y="5560626"/>
            <a:ext cx="2055442" cy="461665"/>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Months</a:t>
            </a:r>
          </a:p>
        </p:txBody>
      </p:sp>
      <p:sp>
        <p:nvSpPr>
          <p:cNvPr id="102" name="Rectangle 10">
            <a:extLst>
              <a:ext uri="{FF2B5EF4-FFF2-40B4-BE49-F238E27FC236}">
                <a16:creationId xmlns:a16="http://schemas.microsoft.com/office/drawing/2014/main" id="{6C21D54F-68F7-C04B-B985-2F83A626242B}"/>
              </a:ext>
            </a:extLst>
          </p:cNvPr>
          <p:cNvSpPr>
            <a:spLocks noChangeArrowheads="1"/>
          </p:cNvSpPr>
          <p:nvPr/>
        </p:nvSpPr>
        <p:spPr bwMode="auto">
          <a:xfrm>
            <a:off x="1090220" y="6005226"/>
            <a:ext cx="25648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200" dirty="0">
                <a:solidFill>
                  <a:schemeClr val="bg1"/>
                </a:solidFill>
              </a:rPr>
              <a:t>PCI</a:t>
            </a:r>
            <a:endParaRPr lang="en-US" altLang="en-US" sz="1600" dirty="0">
              <a:solidFill>
                <a:schemeClr val="bg1"/>
              </a:solidFill>
            </a:endParaRPr>
          </a:p>
        </p:txBody>
      </p:sp>
      <p:sp>
        <p:nvSpPr>
          <p:cNvPr id="104" name="Rectangle 11">
            <a:extLst>
              <a:ext uri="{FF2B5EF4-FFF2-40B4-BE49-F238E27FC236}">
                <a16:creationId xmlns:a16="http://schemas.microsoft.com/office/drawing/2014/main" id="{A69A871E-2288-4D45-ABFD-16BE17130608}"/>
              </a:ext>
            </a:extLst>
          </p:cNvPr>
          <p:cNvSpPr>
            <a:spLocks noChangeArrowheads="1"/>
          </p:cNvSpPr>
          <p:nvPr/>
        </p:nvSpPr>
        <p:spPr bwMode="auto">
          <a:xfrm>
            <a:off x="1617502" y="600522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dirty="0">
                <a:solidFill>
                  <a:schemeClr val="bg1"/>
                </a:solidFill>
              </a:rPr>
              <a:t>948</a:t>
            </a:r>
            <a:endParaRPr lang="en-US" altLang="en-US" sz="1600" dirty="0">
              <a:solidFill>
                <a:schemeClr val="bg1"/>
              </a:solidFill>
            </a:endParaRPr>
          </a:p>
        </p:txBody>
      </p:sp>
      <p:sp>
        <p:nvSpPr>
          <p:cNvPr id="105" name="Rectangle 12">
            <a:extLst>
              <a:ext uri="{FF2B5EF4-FFF2-40B4-BE49-F238E27FC236}">
                <a16:creationId xmlns:a16="http://schemas.microsoft.com/office/drawing/2014/main" id="{F89B4A8B-7911-0D47-B383-7FAA149BB86A}"/>
              </a:ext>
            </a:extLst>
          </p:cNvPr>
          <p:cNvSpPr>
            <a:spLocks noChangeArrowheads="1"/>
          </p:cNvSpPr>
          <p:nvPr/>
        </p:nvSpPr>
        <p:spPr bwMode="auto">
          <a:xfrm>
            <a:off x="304748" y="5780707"/>
            <a:ext cx="104195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200" u="sng" dirty="0">
                <a:solidFill>
                  <a:schemeClr val="bg1"/>
                </a:solidFill>
              </a:rPr>
              <a:t>Number at risk</a:t>
            </a:r>
            <a:r>
              <a:rPr lang="en-US" altLang="en-US" sz="1200" dirty="0">
                <a:solidFill>
                  <a:schemeClr val="bg1"/>
                </a:solidFill>
              </a:rPr>
              <a:t>:</a:t>
            </a:r>
            <a:endParaRPr lang="en-US" altLang="en-US" sz="1600" dirty="0">
              <a:solidFill>
                <a:schemeClr val="bg1"/>
              </a:solidFill>
            </a:endParaRPr>
          </a:p>
        </p:txBody>
      </p:sp>
      <p:sp>
        <p:nvSpPr>
          <p:cNvPr id="106" name="Rectangle 13">
            <a:extLst>
              <a:ext uri="{FF2B5EF4-FFF2-40B4-BE49-F238E27FC236}">
                <a16:creationId xmlns:a16="http://schemas.microsoft.com/office/drawing/2014/main" id="{F714EB1A-2F05-0441-A8C0-5C87ADE1B280}"/>
              </a:ext>
            </a:extLst>
          </p:cNvPr>
          <p:cNvSpPr>
            <a:spLocks noChangeArrowheads="1"/>
          </p:cNvSpPr>
          <p:nvPr/>
        </p:nvSpPr>
        <p:spPr bwMode="auto">
          <a:xfrm>
            <a:off x="3443785" y="600522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dirty="0">
                <a:solidFill>
                  <a:schemeClr val="bg1"/>
                </a:solidFill>
              </a:rPr>
              <a:t>850</a:t>
            </a:r>
            <a:endParaRPr lang="en-US" altLang="en-US" sz="1600" dirty="0">
              <a:solidFill>
                <a:schemeClr val="bg1"/>
              </a:solidFill>
            </a:endParaRPr>
          </a:p>
        </p:txBody>
      </p:sp>
      <p:sp>
        <p:nvSpPr>
          <p:cNvPr id="107" name="Rectangle 14">
            <a:extLst>
              <a:ext uri="{FF2B5EF4-FFF2-40B4-BE49-F238E27FC236}">
                <a16:creationId xmlns:a16="http://schemas.microsoft.com/office/drawing/2014/main" id="{D2A91175-1A95-C441-AFD6-A8C02C3E6500}"/>
              </a:ext>
            </a:extLst>
          </p:cNvPr>
          <p:cNvSpPr>
            <a:spLocks noChangeArrowheads="1"/>
          </p:cNvSpPr>
          <p:nvPr/>
        </p:nvSpPr>
        <p:spPr bwMode="auto">
          <a:xfrm>
            <a:off x="5262556" y="600522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dirty="0">
                <a:solidFill>
                  <a:schemeClr val="bg1"/>
                </a:solidFill>
              </a:rPr>
              <a:t>784</a:t>
            </a:r>
            <a:endParaRPr lang="en-US" altLang="en-US" sz="1600" dirty="0">
              <a:solidFill>
                <a:schemeClr val="bg1"/>
              </a:solidFill>
            </a:endParaRPr>
          </a:p>
        </p:txBody>
      </p:sp>
      <p:sp>
        <p:nvSpPr>
          <p:cNvPr id="108" name="Rectangle 15">
            <a:extLst>
              <a:ext uri="{FF2B5EF4-FFF2-40B4-BE49-F238E27FC236}">
                <a16:creationId xmlns:a16="http://schemas.microsoft.com/office/drawing/2014/main" id="{E9669574-C813-5146-8671-61F4B3BB0F97}"/>
              </a:ext>
            </a:extLst>
          </p:cNvPr>
          <p:cNvSpPr>
            <a:spLocks noChangeArrowheads="1"/>
          </p:cNvSpPr>
          <p:nvPr/>
        </p:nvSpPr>
        <p:spPr bwMode="auto">
          <a:xfrm>
            <a:off x="7090849" y="600522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dirty="0">
                <a:solidFill>
                  <a:schemeClr val="bg1"/>
                </a:solidFill>
              </a:rPr>
              <a:t>445</a:t>
            </a:r>
            <a:endParaRPr lang="en-US" altLang="en-US" sz="1600" dirty="0">
              <a:solidFill>
                <a:schemeClr val="bg1"/>
              </a:solidFill>
            </a:endParaRPr>
          </a:p>
        </p:txBody>
      </p:sp>
      <p:sp>
        <p:nvSpPr>
          <p:cNvPr id="111" name="Rectangle 18">
            <a:extLst>
              <a:ext uri="{FF2B5EF4-FFF2-40B4-BE49-F238E27FC236}">
                <a16:creationId xmlns:a16="http://schemas.microsoft.com/office/drawing/2014/main" id="{8FC76B1B-8AAB-7D45-84E4-C4C5FD93FE9A}"/>
              </a:ext>
            </a:extLst>
          </p:cNvPr>
          <p:cNvSpPr>
            <a:spLocks noChangeArrowheads="1"/>
          </p:cNvSpPr>
          <p:nvPr/>
        </p:nvSpPr>
        <p:spPr bwMode="auto">
          <a:xfrm>
            <a:off x="910683" y="6200035"/>
            <a:ext cx="43601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200" dirty="0">
                <a:solidFill>
                  <a:schemeClr val="bg1"/>
                </a:solidFill>
              </a:rPr>
              <a:t>CABG</a:t>
            </a:r>
            <a:endParaRPr lang="en-US" altLang="en-US" sz="1600" dirty="0">
              <a:solidFill>
                <a:schemeClr val="bg1"/>
              </a:solidFill>
            </a:endParaRPr>
          </a:p>
        </p:txBody>
      </p:sp>
      <p:sp>
        <p:nvSpPr>
          <p:cNvPr id="112" name="Rectangle 19">
            <a:extLst>
              <a:ext uri="{FF2B5EF4-FFF2-40B4-BE49-F238E27FC236}">
                <a16:creationId xmlns:a16="http://schemas.microsoft.com/office/drawing/2014/main" id="{DF0D29B9-4BF4-FA43-9748-6D105F20818D}"/>
              </a:ext>
            </a:extLst>
          </p:cNvPr>
          <p:cNvSpPr>
            <a:spLocks noChangeArrowheads="1"/>
          </p:cNvSpPr>
          <p:nvPr/>
        </p:nvSpPr>
        <p:spPr bwMode="auto">
          <a:xfrm>
            <a:off x="1617502" y="6200035"/>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957</a:t>
            </a:r>
            <a:endParaRPr lang="en-US" altLang="en-US" sz="1600">
              <a:solidFill>
                <a:schemeClr val="bg1"/>
              </a:solidFill>
            </a:endParaRPr>
          </a:p>
        </p:txBody>
      </p:sp>
      <p:sp>
        <p:nvSpPr>
          <p:cNvPr id="113" name="Rectangle 20">
            <a:extLst>
              <a:ext uri="{FF2B5EF4-FFF2-40B4-BE49-F238E27FC236}">
                <a16:creationId xmlns:a16="http://schemas.microsoft.com/office/drawing/2014/main" id="{4FA7F659-D1FB-3747-905C-989DCB3C81DB}"/>
              </a:ext>
            </a:extLst>
          </p:cNvPr>
          <p:cNvSpPr>
            <a:spLocks noChangeArrowheads="1"/>
          </p:cNvSpPr>
          <p:nvPr/>
        </p:nvSpPr>
        <p:spPr bwMode="auto">
          <a:xfrm>
            <a:off x="3443785" y="6200035"/>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dirty="0">
                <a:solidFill>
                  <a:schemeClr val="bg1"/>
                </a:solidFill>
              </a:rPr>
              <a:t>817</a:t>
            </a:r>
            <a:endParaRPr lang="en-US" altLang="en-US" sz="1600" dirty="0">
              <a:solidFill>
                <a:schemeClr val="bg1"/>
              </a:solidFill>
            </a:endParaRPr>
          </a:p>
        </p:txBody>
      </p:sp>
      <p:sp>
        <p:nvSpPr>
          <p:cNvPr id="114" name="Rectangle 21">
            <a:extLst>
              <a:ext uri="{FF2B5EF4-FFF2-40B4-BE49-F238E27FC236}">
                <a16:creationId xmlns:a16="http://schemas.microsoft.com/office/drawing/2014/main" id="{668D325C-8CF5-B64B-A824-FE8196A53FE6}"/>
              </a:ext>
            </a:extLst>
          </p:cNvPr>
          <p:cNvSpPr>
            <a:spLocks noChangeArrowheads="1"/>
          </p:cNvSpPr>
          <p:nvPr/>
        </p:nvSpPr>
        <p:spPr bwMode="auto">
          <a:xfrm>
            <a:off x="5262556" y="6200035"/>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dirty="0">
                <a:solidFill>
                  <a:schemeClr val="bg1"/>
                </a:solidFill>
              </a:rPr>
              <a:t>763</a:t>
            </a:r>
            <a:endParaRPr lang="en-US" altLang="en-US" sz="1600" dirty="0">
              <a:solidFill>
                <a:schemeClr val="bg1"/>
              </a:solidFill>
            </a:endParaRPr>
          </a:p>
        </p:txBody>
      </p:sp>
      <p:sp>
        <p:nvSpPr>
          <p:cNvPr id="115" name="Rectangle 22">
            <a:extLst>
              <a:ext uri="{FF2B5EF4-FFF2-40B4-BE49-F238E27FC236}">
                <a16:creationId xmlns:a16="http://schemas.microsoft.com/office/drawing/2014/main" id="{64B289F7-A004-DD4F-AFEB-5BD0CFB7B1B0}"/>
              </a:ext>
            </a:extLst>
          </p:cNvPr>
          <p:cNvSpPr>
            <a:spLocks noChangeArrowheads="1"/>
          </p:cNvSpPr>
          <p:nvPr/>
        </p:nvSpPr>
        <p:spPr bwMode="auto">
          <a:xfrm>
            <a:off x="7090849" y="6200035"/>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dirty="0">
                <a:solidFill>
                  <a:schemeClr val="bg1"/>
                </a:solidFill>
              </a:rPr>
              <a:t>458</a:t>
            </a:r>
            <a:endParaRPr lang="en-US" altLang="en-US" sz="1600" dirty="0">
              <a:solidFill>
                <a:schemeClr val="bg1"/>
              </a:solidFill>
            </a:endParaRPr>
          </a:p>
        </p:txBody>
      </p:sp>
      <p:sp>
        <p:nvSpPr>
          <p:cNvPr id="119" name="TextBox 118">
            <a:extLst>
              <a:ext uri="{FF2B5EF4-FFF2-40B4-BE49-F238E27FC236}">
                <a16:creationId xmlns:a16="http://schemas.microsoft.com/office/drawing/2014/main" id="{974FE0EA-CA50-9345-B846-AB0DEC270281}"/>
              </a:ext>
            </a:extLst>
          </p:cNvPr>
          <p:cNvSpPr txBox="1"/>
          <p:nvPr/>
        </p:nvSpPr>
        <p:spPr>
          <a:xfrm>
            <a:off x="386576" y="160477"/>
            <a:ext cx="11418848" cy="1200329"/>
          </a:xfrm>
          <a:prstGeom prst="rect">
            <a:avLst/>
          </a:prstGeom>
          <a:noFill/>
        </p:spPr>
        <p:txBody>
          <a:bodyPr wrap="square" rtlCol="0">
            <a:spAutoFit/>
          </a:bodyPr>
          <a:lstStyle/>
          <a:p>
            <a:pPr algn="ctr">
              <a:defRPr/>
            </a:pPr>
            <a:r>
              <a:rPr lang="en-US" sz="3600" b="1" dirty="0">
                <a:solidFill>
                  <a:srgbClr val="FFFF00"/>
                </a:solidFill>
                <a:latin typeface="Arial" charset="0"/>
                <a:ea typeface="Arial" charset="0"/>
                <a:cs typeface="Arial" charset="0"/>
              </a:rPr>
              <a:t>Primary Endpoint</a:t>
            </a:r>
          </a:p>
          <a:p>
            <a:pPr algn="ctr">
              <a:defRPr/>
            </a:pPr>
            <a:r>
              <a:rPr lang="en-US" sz="3600" b="1" dirty="0">
                <a:solidFill>
                  <a:prstClr val="white"/>
                </a:solidFill>
                <a:latin typeface="Arial" charset="0"/>
                <a:ea typeface="Arial" charset="0"/>
                <a:cs typeface="Arial" charset="0"/>
              </a:rPr>
              <a:t>All-cause Death, Stroke or MI at Median 3 Years</a:t>
            </a:r>
          </a:p>
        </p:txBody>
      </p:sp>
      <p:sp>
        <p:nvSpPr>
          <p:cNvPr id="120" name="Freeform 95">
            <a:extLst>
              <a:ext uri="{FF2B5EF4-FFF2-40B4-BE49-F238E27FC236}">
                <a16:creationId xmlns:a16="http://schemas.microsoft.com/office/drawing/2014/main" id="{7AEE9421-D6F9-C944-9C4C-53F7103F1556}"/>
              </a:ext>
            </a:extLst>
          </p:cNvPr>
          <p:cNvSpPr>
            <a:spLocks/>
          </p:cNvSpPr>
          <p:nvPr/>
        </p:nvSpPr>
        <p:spPr bwMode="auto">
          <a:xfrm>
            <a:off x="1757012" y="2997724"/>
            <a:ext cx="5434867" cy="2239448"/>
          </a:xfrm>
          <a:custGeom>
            <a:avLst/>
            <a:gdLst/>
            <a:ahLst/>
            <a:cxnLst>
              <a:cxn ang="0">
                <a:pos x="18" y="1173"/>
              </a:cxn>
              <a:cxn ang="0">
                <a:pos x="30" y="1071"/>
              </a:cxn>
              <a:cxn ang="0">
                <a:pos x="65" y="1027"/>
              </a:cxn>
              <a:cxn ang="0">
                <a:pos x="149" y="1018"/>
              </a:cxn>
              <a:cxn ang="0">
                <a:pos x="177" y="996"/>
              </a:cxn>
              <a:cxn ang="0">
                <a:pos x="231" y="975"/>
              </a:cxn>
              <a:cxn ang="0">
                <a:pos x="285" y="945"/>
              </a:cxn>
              <a:cxn ang="0">
                <a:pos x="333" y="906"/>
              </a:cxn>
              <a:cxn ang="0">
                <a:pos x="390" y="874"/>
              </a:cxn>
              <a:cxn ang="0">
                <a:pos x="434" y="861"/>
              </a:cxn>
              <a:cxn ang="0">
                <a:pos x="467" y="832"/>
              </a:cxn>
              <a:cxn ang="0">
                <a:pos x="572" y="822"/>
              </a:cxn>
              <a:cxn ang="0">
                <a:pos x="593" y="802"/>
              </a:cxn>
              <a:cxn ang="0">
                <a:pos x="671" y="786"/>
              </a:cxn>
              <a:cxn ang="0">
                <a:pos x="810" y="768"/>
              </a:cxn>
              <a:cxn ang="0">
                <a:pos x="845" y="735"/>
              </a:cxn>
              <a:cxn ang="0">
                <a:pos x="870" y="714"/>
              </a:cxn>
              <a:cxn ang="0">
                <a:pos x="1088" y="705"/>
              </a:cxn>
              <a:cxn ang="0">
                <a:pos x="1106" y="681"/>
              </a:cxn>
              <a:cxn ang="0">
                <a:pos x="1133" y="664"/>
              </a:cxn>
              <a:cxn ang="0">
                <a:pos x="1176" y="652"/>
              </a:cxn>
              <a:cxn ang="0">
                <a:pos x="1292" y="618"/>
              </a:cxn>
              <a:cxn ang="0">
                <a:pos x="1343" y="607"/>
              </a:cxn>
              <a:cxn ang="0">
                <a:pos x="1364" y="582"/>
              </a:cxn>
              <a:cxn ang="0">
                <a:pos x="1428" y="564"/>
              </a:cxn>
              <a:cxn ang="0">
                <a:pos x="1460" y="541"/>
              </a:cxn>
              <a:cxn ang="0">
                <a:pos x="1523" y="517"/>
              </a:cxn>
              <a:cxn ang="0">
                <a:pos x="1652" y="502"/>
              </a:cxn>
              <a:cxn ang="0">
                <a:pos x="1728" y="463"/>
              </a:cxn>
              <a:cxn ang="0">
                <a:pos x="1811" y="448"/>
              </a:cxn>
              <a:cxn ang="0">
                <a:pos x="1835" y="408"/>
              </a:cxn>
              <a:cxn ang="0">
                <a:pos x="1910" y="394"/>
              </a:cxn>
              <a:cxn ang="0">
                <a:pos x="1946" y="370"/>
              </a:cxn>
              <a:cxn ang="0">
                <a:pos x="2006" y="354"/>
              </a:cxn>
              <a:cxn ang="0">
                <a:pos x="2102" y="343"/>
              </a:cxn>
              <a:cxn ang="0">
                <a:pos x="2174" y="318"/>
              </a:cxn>
              <a:cxn ang="0">
                <a:pos x="2190" y="301"/>
              </a:cxn>
              <a:cxn ang="0">
                <a:pos x="2391" y="291"/>
              </a:cxn>
              <a:cxn ang="0">
                <a:pos x="2547" y="267"/>
              </a:cxn>
              <a:cxn ang="0">
                <a:pos x="2634" y="252"/>
              </a:cxn>
              <a:cxn ang="0">
                <a:pos x="2676" y="228"/>
              </a:cxn>
              <a:cxn ang="0">
                <a:pos x="2706" y="202"/>
              </a:cxn>
              <a:cxn ang="0">
                <a:pos x="2768" y="174"/>
              </a:cxn>
              <a:cxn ang="0">
                <a:pos x="2846" y="160"/>
              </a:cxn>
              <a:cxn ang="0">
                <a:pos x="2865" y="120"/>
              </a:cxn>
              <a:cxn ang="0">
                <a:pos x="3042" y="106"/>
              </a:cxn>
              <a:cxn ang="0">
                <a:pos x="3095" y="69"/>
              </a:cxn>
              <a:cxn ang="0">
                <a:pos x="3128" y="55"/>
              </a:cxn>
              <a:cxn ang="0">
                <a:pos x="3150" y="31"/>
              </a:cxn>
              <a:cxn ang="0">
                <a:pos x="3299" y="15"/>
              </a:cxn>
            </a:cxnLst>
            <a:rect l="0" t="0" r="r" b="b"/>
            <a:pathLst>
              <a:path w="3321" h="1461">
                <a:moveTo>
                  <a:pt x="0" y="1461"/>
                </a:moveTo>
                <a:lnTo>
                  <a:pt x="0" y="1284"/>
                </a:lnTo>
                <a:lnTo>
                  <a:pt x="18" y="1173"/>
                </a:lnTo>
                <a:lnTo>
                  <a:pt x="23" y="1096"/>
                </a:lnTo>
                <a:lnTo>
                  <a:pt x="27" y="1083"/>
                </a:lnTo>
                <a:lnTo>
                  <a:pt x="30" y="1071"/>
                </a:lnTo>
                <a:lnTo>
                  <a:pt x="45" y="1056"/>
                </a:lnTo>
                <a:lnTo>
                  <a:pt x="60" y="1048"/>
                </a:lnTo>
                <a:lnTo>
                  <a:pt x="65" y="1027"/>
                </a:lnTo>
                <a:lnTo>
                  <a:pt x="96" y="1027"/>
                </a:lnTo>
                <a:lnTo>
                  <a:pt x="107" y="1018"/>
                </a:lnTo>
                <a:lnTo>
                  <a:pt x="149" y="1018"/>
                </a:lnTo>
                <a:lnTo>
                  <a:pt x="153" y="1006"/>
                </a:lnTo>
                <a:lnTo>
                  <a:pt x="171" y="1006"/>
                </a:lnTo>
                <a:lnTo>
                  <a:pt x="177" y="996"/>
                </a:lnTo>
                <a:lnTo>
                  <a:pt x="203" y="997"/>
                </a:lnTo>
                <a:lnTo>
                  <a:pt x="216" y="984"/>
                </a:lnTo>
                <a:lnTo>
                  <a:pt x="231" y="975"/>
                </a:lnTo>
                <a:lnTo>
                  <a:pt x="242" y="963"/>
                </a:lnTo>
                <a:lnTo>
                  <a:pt x="267" y="960"/>
                </a:lnTo>
                <a:lnTo>
                  <a:pt x="285" y="945"/>
                </a:lnTo>
                <a:lnTo>
                  <a:pt x="317" y="942"/>
                </a:lnTo>
                <a:lnTo>
                  <a:pt x="329" y="927"/>
                </a:lnTo>
                <a:lnTo>
                  <a:pt x="333" y="906"/>
                </a:lnTo>
                <a:lnTo>
                  <a:pt x="372" y="903"/>
                </a:lnTo>
                <a:lnTo>
                  <a:pt x="378" y="885"/>
                </a:lnTo>
                <a:lnTo>
                  <a:pt x="390" y="874"/>
                </a:lnTo>
                <a:lnTo>
                  <a:pt x="402" y="873"/>
                </a:lnTo>
                <a:lnTo>
                  <a:pt x="408" y="864"/>
                </a:lnTo>
                <a:lnTo>
                  <a:pt x="434" y="861"/>
                </a:lnTo>
                <a:lnTo>
                  <a:pt x="440" y="852"/>
                </a:lnTo>
                <a:lnTo>
                  <a:pt x="461" y="850"/>
                </a:lnTo>
                <a:lnTo>
                  <a:pt x="467" y="832"/>
                </a:lnTo>
                <a:lnTo>
                  <a:pt x="522" y="832"/>
                </a:lnTo>
                <a:lnTo>
                  <a:pt x="525" y="826"/>
                </a:lnTo>
                <a:lnTo>
                  <a:pt x="572" y="822"/>
                </a:lnTo>
                <a:lnTo>
                  <a:pt x="579" y="811"/>
                </a:lnTo>
                <a:lnTo>
                  <a:pt x="591" y="808"/>
                </a:lnTo>
                <a:lnTo>
                  <a:pt x="593" y="802"/>
                </a:lnTo>
                <a:lnTo>
                  <a:pt x="644" y="799"/>
                </a:lnTo>
                <a:lnTo>
                  <a:pt x="650" y="789"/>
                </a:lnTo>
                <a:lnTo>
                  <a:pt x="671" y="786"/>
                </a:lnTo>
                <a:lnTo>
                  <a:pt x="681" y="777"/>
                </a:lnTo>
                <a:lnTo>
                  <a:pt x="683" y="769"/>
                </a:lnTo>
                <a:lnTo>
                  <a:pt x="810" y="768"/>
                </a:lnTo>
                <a:lnTo>
                  <a:pt x="816" y="756"/>
                </a:lnTo>
                <a:lnTo>
                  <a:pt x="821" y="735"/>
                </a:lnTo>
                <a:lnTo>
                  <a:pt x="845" y="735"/>
                </a:lnTo>
                <a:lnTo>
                  <a:pt x="852" y="726"/>
                </a:lnTo>
                <a:lnTo>
                  <a:pt x="869" y="727"/>
                </a:lnTo>
                <a:lnTo>
                  <a:pt x="870" y="714"/>
                </a:lnTo>
                <a:lnTo>
                  <a:pt x="881" y="708"/>
                </a:lnTo>
                <a:lnTo>
                  <a:pt x="888" y="703"/>
                </a:lnTo>
                <a:lnTo>
                  <a:pt x="1088" y="705"/>
                </a:lnTo>
                <a:lnTo>
                  <a:pt x="1091" y="696"/>
                </a:lnTo>
                <a:lnTo>
                  <a:pt x="1104" y="694"/>
                </a:lnTo>
                <a:lnTo>
                  <a:pt x="1106" y="681"/>
                </a:lnTo>
                <a:lnTo>
                  <a:pt x="1106" y="672"/>
                </a:lnTo>
                <a:lnTo>
                  <a:pt x="1131" y="673"/>
                </a:lnTo>
                <a:lnTo>
                  <a:pt x="1133" y="664"/>
                </a:lnTo>
                <a:lnTo>
                  <a:pt x="1152" y="663"/>
                </a:lnTo>
                <a:lnTo>
                  <a:pt x="1157" y="655"/>
                </a:lnTo>
                <a:lnTo>
                  <a:pt x="1176" y="652"/>
                </a:lnTo>
                <a:lnTo>
                  <a:pt x="1181" y="634"/>
                </a:lnTo>
                <a:lnTo>
                  <a:pt x="1289" y="631"/>
                </a:lnTo>
                <a:lnTo>
                  <a:pt x="1292" y="618"/>
                </a:lnTo>
                <a:lnTo>
                  <a:pt x="1305" y="615"/>
                </a:lnTo>
                <a:lnTo>
                  <a:pt x="1313" y="610"/>
                </a:lnTo>
                <a:lnTo>
                  <a:pt x="1343" y="607"/>
                </a:lnTo>
                <a:lnTo>
                  <a:pt x="1344" y="591"/>
                </a:lnTo>
                <a:lnTo>
                  <a:pt x="1359" y="586"/>
                </a:lnTo>
                <a:lnTo>
                  <a:pt x="1364" y="582"/>
                </a:lnTo>
                <a:lnTo>
                  <a:pt x="1398" y="579"/>
                </a:lnTo>
                <a:lnTo>
                  <a:pt x="1398" y="567"/>
                </a:lnTo>
                <a:lnTo>
                  <a:pt x="1428" y="564"/>
                </a:lnTo>
                <a:lnTo>
                  <a:pt x="1440" y="556"/>
                </a:lnTo>
                <a:lnTo>
                  <a:pt x="1448" y="543"/>
                </a:lnTo>
                <a:lnTo>
                  <a:pt x="1460" y="541"/>
                </a:lnTo>
                <a:lnTo>
                  <a:pt x="1466" y="537"/>
                </a:lnTo>
                <a:lnTo>
                  <a:pt x="1508" y="534"/>
                </a:lnTo>
                <a:lnTo>
                  <a:pt x="1523" y="517"/>
                </a:lnTo>
                <a:lnTo>
                  <a:pt x="1565" y="514"/>
                </a:lnTo>
                <a:lnTo>
                  <a:pt x="1566" y="501"/>
                </a:lnTo>
                <a:lnTo>
                  <a:pt x="1652" y="502"/>
                </a:lnTo>
                <a:lnTo>
                  <a:pt x="1655" y="495"/>
                </a:lnTo>
                <a:lnTo>
                  <a:pt x="1721" y="492"/>
                </a:lnTo>
                <a:lnTo>
                  <a:pt x="1728" y="463"/>
                </a:lnTo>
                <a:lnTo>
                  <a:pt x="1761" y="463"/>
                </a:lnTo>
                <a:lnTo>
                  <a:pt x="1766" y="448"/>
                </a:lnTo>
                <a:lnTo>
                  <a:pt x="1811" y="448"/>
                </a:lnTo>
                <a:lnTo>
                  <a:pt x="1811" y="432"/>
                </a:lnTo>
                <a:lnTo>
                  <a:pt x="1826" y="423"/>
                </a:lnTo>
                <a:lnTo>
                  <a:pt x="1835" y="408"/>
                </a:lnTo>
                <a:lnTo>
                  <a:pt x="1880" y="408"/>
                </a:lnTo>
                <a:lnTo>
                  <a:pt x="1883" y="396"/>
                </a:lnTo>
                <a:lnTo>
                  <a:pt x="1910" y="394"/>
                </a:lnTo>
                <a:lnTo>
                  <a:pt x="1914" y="385"/>
                </a:lnTo>
                <a:lnTo>
                  <a:pt x="1928" y="373"/>
                </a:lnTo>
                <a:lnTo>
                  <a:pt x="1946" y="370"/>
                </a:lnTo>
                <a:lnTo>
                  <a:pt x="1950" y="361"/>
                </a:lnTo>
                <a:lnTo>
                  <a:pt x="2007" y="363"/>
                </a:lnTo>
                <a:lnTo>
                  <a:pt x="2006" y="354"/>
                </a:lnTo>
                <a:lnTo>
                  <a:pt x="2072" y="351"/>
                </a:lnTo>
                <a:lnTo>
                  <a:pt x="2078" y="342"/>
                </a:lnTo>
                <a:lnTo>
                  <a:pt x="2102" y="343"/>
                </a:lnTo>
                <a:lnTo>
                  <a:pt x="2106" y="331"/>
                </a:lnTo>
                <a:lnTo>
                  <a:pt x="2148" y="328"/>
                </a:lnTo>
                <a:lnTo>
                  <a:pt x="2174" y="318"/>
                </a:lnTo>
                <a:lnTo>
                  <a:pt x="2175" y="310"/>
                </a:lnTo>
                <a:lnTo>
                  <a:pt x="2187" y="310"/>
                </a:lnTo>
                <a:lnTo>
                  <a:pt x="2190" y="301"/>
                </a:lnTo>
                <a:lnTo>
                  <a:pt x="2229" y="301"/>
                </a:lnTo>
                <a:lnTo>
                  <a:pt x="2231" y="285"/>
                </a:lnTo>
                <a:lnTo>
                  <a:pt x="2391" y="291"/>
                </a:lnTo>
                <a:lnTo>
                  <a:pt x="2391" y="279"/>
                </a:lnTo>
                <a:lnTo>
                  <a:pt x="2549" y="277"/>
                </a:lnTo>
                <a:lnTo>
                  <a:pt x="2547" y="267"/>
                </a:lnTo>
                <a:lnTo>
                  <a:pt x="2585" y="265"/>
                </a:lnTo>
                <a:lnTo>
                  <a:pt x="2588" y="252"/>
                </a:lnTo>
                <a:lnTo>
                  <a:pt x="2634" y="252"/>
                </a:lnTo>
                <a:lnTo>
                  <a:pt x="2637" y="238"/>
                </a:lnTo>
                <a:lnTo>
                  <a:pt x="2673" y="238"/>
                </a:lnTo>
                <a:lnTo>
                  <a:pt x="2676" y="228"/>
                </a:lnTo>
                <a:lnTo>
                  <a:pt x="2691" y="226"/>
                </a:lnTo>
                <a:lnTo>
                  <a:pt x="2694" y="213"/>
                </a:lnTo>
                <a:lnTo>
                  <a:pt x="2706" y="202"/>
                </a:lnTo>
                <a:lnTo>
                  <a:pt x="2709" y="186"/>
                </a:lnTo>
                <a:lnTo>
                  <a:pt x="2763" y="187"/>
                </a:lnTo>
                <a:lnTo>
                  <a:pt x="2768" y="174"/>
                </a:lnTo>
                <a:lnTo>
                  <a:pt x="2820" y="174"/>
                </a:lnTo>
                <a:lnTo>
                  <a:pt x="2817" y="163"/>
                </a:lnTo>
                <a:lnTo>
                  <a:pt x="2846" y="160"/>
                </a:lnTo>
                <a:lnTo>
                  <a:pt x="2849" y="135"/>
                </a:lnTo>
                <a:lnTo>
                  <a:pt x="2864" y="132"/>
                </a:lnTo>
                <a:lnTo>
                  <a:pt x="2865" y="120"/>
                </a:lnTo>
                <a:lnTo>
                  <a:pt x="2973" y="117"/>
                </a:lnTo>
                <a:lnTo>
                  <a:pt x="2976" y="103"/>
                </a:lnTo>
                <a:lnTo>
                  <a:pt x="3042" y="106"/>
                </a:lnTo>
                <a:lnTo>
                  <a:pt x="3047" y="88"/>
                </a:lnTo>
                <a:lnTo>
                  <a:pt x="3096" y="87"/>
                </a:lnTo>
                <a:lnTo>
                  <a:pt x="3095" y="69"/>
                </a:lnTo>
                <a:lnTo>
                  <a:pt x="3107" y="67"/>
                </a:lnTo>
                <a:lnTo>
                  <a:pt x="3111" y="61"/>
                </a:lnTo>
                <a:lnTo>
                  <a:pt x="3128" y="55"/>
                </a:lnTo>
                <a:lnTo>
                  <a:pt x="3131" y="45"/>
                </a:lnTo>
                <a:lnTo>
                  <a:pt x="3147" y="45"/>
                </a:lnTo>
                <a:lnTo>
                  <a:pt x="3150" y="31"/>
                </a:lnTo>
                <a:lnTo>
                  <a:pt x="3215" y="31"/>
                </a:lnTo>
                <a:lnTo>
                  <a:pt x="3215" y="18"/>
                </a:lnTo>
                <a:lnTo>
                  <a:pt x="3299" y="15"/>
                </a:lnTo>
                <a:lnTo>
                  <a:pt x="3302" y="0"/>
                </a:lnTo>
                <a:lnTo>
                  <a:pt x="3321" y="0"/>
                </a:lnTo>
              </a:path>
            </a:pathLst>
          </a:custGeom>
          <a:noFill/>
          <a:ln w="38100">
            <a:solidFill>
              <a:schemeClr val="accent2"/>
            </a:solidFill>
            <a:round/>
            <a:headEnd type="none" w="med" len="med"/>
            <a:tailEnd type="none" w="med" len="med"/>
          </a:ln>
          <a:effectLst/>
        </p:spPr>
        <p:txBody>
          <a:bodyPr/>
          <a:lstStyle/>
          <a:p>
            <a:pPr>
              <a:defRPr/>
            </a:pPr>
            <a:endParaRPr lang="en-US">
              <a:solidFill>
                <a:prstClr val="white"/>
              </a:solidFill>
              <a:latin typeface="Arial" charset="0"/>
              <a:ea typeface="Arial" charset="0"/>
              <a:cs typeface="Arial" charset="0"/>
            </a:endParaRPr>
          </a:p>
        </p:txBody>
      </p:sp>
      <p:sp>
        <p:nvSpPr>
          <p:cNvPr id="121" name="Freeform 96">
            <a:extLst>
              <a:ext uri="{FF2B5EF4-FFF2-40B4-BE49-F238E27FC236}">
                <a16:creationId xmlns:a16="http://schemas.microsoft.com/office/drawing/2014/main" id="{399FAB5B-04A3-AF46-8E9D-E5AEE0EAFCB2}"/>
              </a:ext>
            </a:extLst>
          </p:cNvPr>
          <p:cNvSpPr>
            <a:spLocks/>
          </p:cNvSpPr>
          <p:nvPr/>
        </p:nvSpPr>
        <p:spPr bwMode="auto">
          <a:xfrm>
            <a:off x="1757012" y="3086874"/>
            <a:ext cx="5446343" cy="2150297"/>
          </a:xfrm>
          <a:custGeom>
            <a:avLst/>
            <a:gdLst/>
            <a:ahLst/>
            <a:cxnLst>
              <a:cxn ang="0">
                <a:pos x="0" y="1318"/>
              </a:cxn>
              <a:cxn ang="0">
                <a:pos x="8" y="1263"/>
              </a:cxn>
              <a:cxn ang="0">
                <a:pos x="11" y="1018"/>
              </a:cxn>
              <a:cxn ang="0">
                <a:pos x="18" y="945"/>
              </a:cxn>
              <a:cxn ang="0">
                <a:pos x="18" y="895"/>
              </a:cxn>
              <a:cxn ang="0">
                <a:pos x="26" y="871"/>
              </a:cxn>
              <a:cxn ang="0">
                <a:pos x="30" y="781"/>
              </a:cxn>
              <a:cxn ang="0">
                <a:pos x="39" y="693"/>
              </a:cxn>
              <a:cxn ang="0">
                <a:pos x="63" y="673"/>
              </a:cxn>
              <a:cxn ang="0">
                <a:pos x="101" y="652"/>
              </a:cxn>
              <a:cxn ang="0">
                <a:pos x="119" y="636"/>
              </a:cxn>
              <a:cxn ang="0">
                <a:pos x="180" y="615"/>
              </a:cxn>
              <a:cxn ang="0">
                <a:pos x="198" y="598"/>
              </a:cxn>
              <a:cxn ang="0">
                <a:pos x="227" y="583"/>
              </a:cxn>
              <a:cxn ang="0">
                <a:pos x="255" y="577"/>
              </a:cxn>
              <a:cxn ang="0">
                <a:pos x="276" y="546"/>
              </a:cxn>
              <a:cxn ang="0">
                <a:pos x="335" y="522"/>
              </a:cxn>
              <a:cxn ang="0">
                <a:pos x="380" y="502"/>
              </a:cxn>
              <a:cxn ang="0">
                <a:pos x="398" y="480"/>
              </a:cxn>
              <a:cxn ang="0">
                <a:pos x="456" y="471"/>
              </a:cxn>
              <a:cxn ang="0">
                <a:pos x="495" y="459"/>
              </a:cxn>
              <a:cxn ang="0">
                <a:pos x="509" y="445"/>
              </a:cxn>
              <a:cxn ang="0">
                <a:pos x="525" y="438"/>
              </a:cxn>
              <a:cxn ang="0">
                <a:pos x="563" y="429"/>
              </a:cxn>
              <a:cxn ang="0">
                <a:pos x="624" y="420"/>
              </a:cxn>
              <a:cxn ang="0">
                <a:pos x="756" y="406"/>
              </a:cxn>
              <a:cxn ang="0">
                <a:pos x="812" y="396"/>
              </a:cxn>
              <a:cxn ang="0">
                <a:pos x="1008" y="388"/>
              </a:cxn>
              <a:cxn ang="0">
                <a:pos x="1014" y="357"/>
              </a:cxn>
              <a:cxn ang="0">
                <a:pos x="1038" y="346"/>
              </a:cxn>
              <a:cxn ang="0">
                <a:pos x="1112" y="337"/>
              </a:cxn>
              <a:cxn ang="0">
                <a:pos x="1245" y="324"/>
              </a:cxn>
              <a:cxn ang="0">
                <a:pos x="1323" y="310"/>
              </a:cxn>
              <a:cxn ang="0">
                <a:pos x="1389" y="298"/>
              </a:cxn>
              <a:cxn ang="0">
                <a:pos x="1497" y="288"/>
              </a:cxn>
              <a:cxn ang="0">
                <a:pos x="1518" y="279"/>
              </a:cxn>
              <a:cxn ang="0">
                <a:pos x="1839" y="271"/>
              </a:cxn>
              <a:cxn ang="0">
                <a:pos x="1892" y="258"/>
              </a:cxn>
              <a:cxn ang="0">
                <a:pos x="1956" y="249"/>
              </a:cxn>
              <a:cxn ang="0">
                <a:pos x="1980" y="219"/>
              </a:cxn>
              <a:cxn ang="0">
                <a:pos x="2058" y="216"/>
              </a:cxn>
              <a:cxn ang="0">
                <a:pos x="2081" y="207"/>
              </a:cxn>
              <a:cxn ang="0">
                <a:pos x="2105" y="190"/>
              </a:cxn>
              <a:cxn ang="0">
                <a:pos x="2120" y="172"/>
              </a:cxn>
              <a:cxn ang="0">
                <a:pos x="2237" y="159"/>
              </a:cxn>
              <a:cxn ang="0">
                <a:pos x="2420" y="148"/>
              </a:cxn>
              <a:cxn ang="0">
                <a:pos x="2447" y="138"/>
              </a:cxn>
              <a:cxn ang="0">
                <a:pos x="2490" y="120"/>
              </a:cxn>
              <a:cxn ang="0">
                <a:pos x="2547" y="106"/>
              </a:cxn>
              <a:cxn ang="0">
                <a:pos x="2574" y="102"/>
              </a:cxn>
              <a:cxn ang="0">
                <a:pos x="2642" y="87"/>
              </a:cxn>
              <a:cxn ang="0">
                <a:pos x="2663" y="76"/>
              </a:cxn>
              <a:cxn ang="0">
                <a:pos x="2757" y="63"/>
              </a:cxn>
              <a:cxn ang="0">
                <a:pos x="2910" y="33"/>
              </a:cxn>
              <a:cxn ang="0">
                <a:pos x="2967" y="18"/>
              </a:cxn>
              <a:cxn ang="0">
                <a:pos x="3140" y="1"/>
              </a:cxn>
            </a:cxnLst>
            <a:rect l="0" t="0" r="r" b="b"/>
            <a:pathLst>
              <a:path w="3324" h="1432">
                <a:moveTo>
                  <a:pt x="0" y="1432"/>
                </a:moveTo>
                <a:lnTo>
                  <a:pt x="0" y="1318"/>
                </a:lnTo>
                <a:lnTo>
                  <a:pt x="3" y="1309"/>
                </a:lnTo>
                <a:lnTo>
                  <a:pt x="8" y="1263"/>
                </a:lnTo>
                <a:lnTo>
                  <a:pt x="11" y="1171"/>
                </a:lnTo>
                <a:lnTo>
                  <a:pt x="11" y="1018"/>
                </a:lnTo>
                <a:lnTo>
                  <a:pt x="17" y="1009"/>
                </a:lnTo>
                <a:lnTo>
                  <a:pt x="18" y="945"/>
                </a:lnTo>
                <a:lnTo>
                  <a:pt x="18" y="942"/>
                </a:lnTo>
                <a:lnTo>
                  <a:pt x="18" y="895"/>
                </a:lnTo>
                <a:lnTo>
                  <a:pt x="20" y="880"/>
                </a:lnTo>
                <a:lnTo>
                  <a:pt x="26" y="871"/>
                </a:lnTo>
                <a:lnTo>
                  <a:pt x="24" y="814"/>
                </a:lnTo>
                <a:lnTo>
                  <a:pt x="30" y="781"/>
                </a:lnTo>
                <a:lnTo>
                  <a:pt x="36" y="711"/>
                </a:lnTo>
                <a:lnTo>
                  <a:pt x="39" y="693"/>
                </a:lnTo>
                <a:lnTo>
                  <a:pt x="51" y="693"/>
                </a:lnTo>
                <a:lnTo>
                  <a:pt x="63" y="673"/>
                </a:lnTo>
                <a:lnTo>
                  <a:pt x="93" y="672"/>
                </a:lnTo>
                <a:lnTo>
                  <a:pt x="101" y="652"/>
                </a:lnTo>
                <a:lnTo>
                  <a:pt x="114" y="652"/>
                </a:lnTo>
                <a:lnTo>
                  <a:pt x="119" y="636"/>
                </a:lnTo>
                <a:lnTo>
                  <a:pt x="131" y="616"/>
                </a:lnTo>
                <a:lnTo>
                  <a:pt x="180" y="615"/>
                </a:lnTo>
                <a:lnTo>
                  <a:pt x="179" y="597"/>
                </a:lnTo>
                <a:lnTo>
                  <a:pt x="198" y="598"/>
                </a:lnTo>
                <a:lnTo>
                  <a:pt x="201" y="582"/>
                </a:lnTo>
                <a:lnTo>
                  <a:pt x="227" y="583"/>
                </a:lnTo>
                <a:lnTo>
                  <a:pt x="237" y="577"/>
                </a:lnTo>
                <a:lnTo>
                  <a:pt x="255" y="577"/>
                </a:lnTo>
                <a:lnTo>
                  <a:pt x="260" y="552"/>
                </a:lnTo>
                <a:lnTo>
                  <a:pt x="276" y="546"/>
                </a:lnTo>
                <a:lnTo>
                  <a:pt x="281" y="523"/>
                </a:lnTo>
                <a:lnTo>
                  <a:pt x="335" y="522"/>
                </a:lnTo>
                <a:lnTo>
                  <a:pt x="344" y="504"/>
                </a:lnTo>
                <a:lnTo>
                  <a:pt x="380" y="502"/>
                </a:lnTo>
                <a:lnTo>
                  <a:pt x="387" y="490"/>
                </a:lnTo>
                <a:lnTo>
                  <a:pt x="398" y="480"/>
                </a:lnTo>
                <a:lnTo>
                  <a:pt x="450" y="478"/>
                </a:lnTo>
                <a:lnTo>
                  <a:pt x="456" y="471"/>
                </a:lnTo>
                <a:lnTo>
                  <a:pt x="494" y="471"/>
                </a:lnTo>
                <a:lnTo>
                  <a:pt x="495" y="459"/>
                </a:lnTo>
                <a:lnTo>
                  <a:pt x="506" y="457"/>
                </a:lnTo>
                <a:lnTo>
                  <a:pt x="509" y="445"/>
                </a:lnTo>
                <a:lnTo>
                  <a:pt x="521" y="447"/>
                </a:lnTo>
                <a:lnTo>
                  <a:pt x="525" y="438"/>
                </a:lnTo>
                <a:lnTo>
                  <a:pt x="558" y="438"/>
                </a:lnTo>
                <a:lnTo>
                  <a:pt x="563" y="429"/>
                </a:lnTo>
                <a:lnTo>
                  <a:pt x="573" y="420"/>
                </a:lnTo>
                <a:lnTo>
                  <a:pt x="624" y="420"/>
                </a:lnTo>
                <a:lnTo>
                  <a:pt x="626" y="406"/>
                </a:lnTo>
                <a:lnTo>
                  <a:pt x="756" y="406"/>
                </a:lnTo>
                <a:lnTo>
                  <a:pt x="758" y="396"/>
                </a:lnTo>
                <a:lnTo>
                  <a:pt x="812" y="396"/>
                </a:lnTo>
                <a:lnTo>
                  <a:pt x="816" y="390"/>
                </a:lnTo>
                <a:lnTo>
                  <a:pt x="1008" y="388"/>
                </a:lnTo>
                <a:lnTo>
                  <a:pt x="1014" y="372"/>
                </a:lnTo>
                <a:lnTo>
                  <a:pt x="1014" y="357"/>
                </a:lnTo>
                <a:lnTo>
                  <a:pt x="1035" y="352"/>
                </a:lnTo>
                <a:lnTo>
                  <a:pt x="1038" y="346"/>
                </a:lnTo>
                <a:lnTo>
                  <a:pt x="1107" y="345"/>
                </a:lnTo>
                <a:lnTo>
                  <a:pt x="1112" y="337"/>
                </a:lnTo>
                <a:lnTo>
                  <a:pt x="1245" y="337"/>
                </a:lnTo>
                <a:lnTo>
                  <a:pt x="1245" y="324"/>
                </a:lnTo>
                <a:lnTo>
                  <a:pt x="1319" y="322"/>
                </a:lnTo>
                <a:lnTo>
                  <a:pt x="1323" y="310"/>
                </a:lnTo>
                <a:lnTo>
                  <a:pt x="1379" y="309"/>
                </a:lnTo>
                <a:lnTo>
                  <a:pt x="1389" y="298"/>
                </a:lnTo>
                <a:lnTo>
                  <a:pt x="1394" y="289"/>
                </a:lnTo>
                <a:lnTo>
                  <a:pt x="1497" y="288"/>
                </a:lnTo>
                <a:lnTo>
                  <a:pt x="1505" y="280"/>
                </a:lnTo>
                <a:lnTo>
                  <a:pt x="1518" y="279"/>
                </a:lnTo>
                <a:lnTo>
                  <a:pt x="1526" y="273"/>
                </a:lnTo>
                <a:lnTo>
                  <a:pt x="1839" y="271"/>
                </a:lnTo>
                <a:lnTo>
                  <a:pt x="1842" y="258"/>
                </a:lnTo>
                <a:lnTo>
                  <a:pt x="1892" y="258"/>
                </a:lnTo>
                <a:lnTo>
                  <a:pt x="1899" y="249"/>
                </a:lnTo>
                <a:lnTo>
                  <a:pt x="1956" y="249"/>
                </a:lnTo>
                <a:lnTo>
                  <a:pt x="1956" y="219"/>
                </a:lnTo>
                <a:lnTo>
                  <a:pt x="1980" y="219"/>
                </a:lnTo>
                <a:lnTo>
                  <a:pt x="1992" y="214"/>
                </a:lnTo>
                <a:lnTo>
                  <a:pt x="2058" y="216"/>
                </a:lnTo>
                <a:lnTo>
                  <a:pt x="2063" y="205"/>
                </a:lnTo>
                <a:lnTo>
                  <a:pt x="2081" y="207"/>
                </a:lnTo>
                <a:lnTo>
                  <a:pt x="2078" y="192"/>
                </a:lnTo>
                <a:lnTo>
                  <a:pt x="2105" y="190"/>
                </a:lnTo>
                <a:lnTo>
                  <a:pt x="2117" y="183"/>
                </a:lnTo>
                <a:lnTo>
                  <a:pt x="2120" y="172"/>
                </a:lnTo>
                <a:lnTo>
                  <a:pt x="2232" y="171"/>
                </a:lnTo>
                <a:lnTo>
                  <a:pt x="2237" y="159"/>
                </a:lnTo>
                <a:lnTo>
                  <a:pt x="2415" y="159"/>
                </a:lnTo>
                <a:lnTo>
                  <a:pt x="2420" y="148"/>
                </a:lnTo>
                <a:lnTo>
                  <a:pt x="2436" y="147"/>
                </a:lnTo>
                <a:lnTo>
                  <a:pt x="2447" y="138"/>
                </a:lnTo>
                <a:lnTo>
                  <a:pt x="2486" y="138"/>
                </a:lnTo>
                <a:lnTo>
                  <a:pt x="2490" y="120"/>
                </a:lnTo>
                <a:lnTo>
                  <a:pt x="2544" y="120"/>
                </a:lnTo>
                <a:lnTo>
                  <a:pt x="2547" y="106"/>
                </a:lnTo>
                <a:lnTo>
                  <a:pt x="2564" y="106"/>
                </a:lnTo>
                <a:lnTo>
                  <a:pt x="2574" y="102"/>
                </a:lnTo>
                <a:lnTo>
                  <a:pt x="2637" y="100"/>
                </a:lnTo>
                <a:lnTo>
                  <a:pt x="2642" y="87"/>
                </a:lnTo>
                <a:lnTo>
                  <a:pt x="2655" y="85"/>
                </a:lnTo>
                <a:lnTo>
                  <a:pt x="2663" y="76"/>
                </a:lnTo>
                <a:lnTo>
                  <a:pt x="2754" y="75"/>
                </a:lnTo>
                <a:lnTo>
                  <a:pt x="2757" y="63"/>
                </a:lnTo>
                <a:lnTo>
                  <a:pt x="2904" y="64"/>
                </a:lnTo>
                <a:lnTo>
                  <a:pt x="2910" y="33"/>
                </a:lnTo>
                <a:lnTo>
                  <a:pt x="2963" y="31"/>
                </a:lnTo>
                <a:lnTo>
                  <a:pt x="2967" y="18"/>
                </a:lnTo>
                <a:lnTo>
                  <a:pt x="3137" y="19"/>
                </a:lnTo>
                <a:lnTo>
                  <a:pt x="3140" y="1"/>
                </a:lnTo>
                <a:lnTo>
                  <a:pt x="3324" y="0"/>
                </a:lnTo>
              </a:path>
            </a:pathLst>
          </a:custGeom>
          <a:noFill/>
          <a:ln w="38100">
            <a:solidFill>
              <a:schemeClr val="accent1"/>
            </a:solidFill>
            <a:round/>
            <a:headEnd type="none" w="med" len="med"/>
            <a:tailEnd type="none" w="med" len="med"/>
          </a:ln>
          <a:effectLst/>
        </p:spPr>
        <p:txBody>
          <a:bodyPr/>
          <a:lstStyle/>
          <a:p>
            <a:pPr>
              <a:defRPr/>
            </a:pPr>
            <a:endParaRPr lang="en-US">
              <a:solidFill>
                <a:prstClr val="white"/>
              </a:solidFill>
              <a:latin typeface="Arial" charset="0"/>
              <a:ea typeface="Arial" charset="0"/>
              <a:cs typeface="Arial" charset="0"/>
            </a:endParaRPr>
          </a:p>
        </p:txBody>
      </p:sp>
      <p:sp>
        <p:nvSpPr>
          <p:cNvPr id="129" name="Text Box 11">
            <a:extLst>
              <a:ext uri="{FF2B5EF4-FFF2-40B4-BE49-F238E27FC236}">
                <a16:creationId xmlns:a16="http://schemas.microsoft.com/office/drawing/2014/main" id="{07840767-CD76-6547-89E5-3CB10C221D25}"/>
              </a:ext>
            </a:extLst>
          </p:cNvPr>
          <p:cNvSpPr txBox="1">
            <a:spLocks noChangeArrowheads="1"/>
          </p:cNvSpPr>
          <p:nvPr/>
        </p:nvSpPr>
        <p:spPr bwMode="auto">
          <a:xfrm>
            <a:off x="4093048" y="6556249"/>
            <a:ext cx="40059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0" tIns="0" rIns="0" bIns="0">
            <a:spAutoFit/>
          </a:bodyPr>
          <a:lstStyle>
            <a:lvl1pPr defTabSz="966788" eaLnBrk="0" hangingPunct="0">
              <a:defRPr sz="2000">
                <a:solidFill>
                  <a:schemeClr val="accent1"/>
                </a:solidFill>
                <a:latin typeface="Lucida Sans Unicode" pitchFamily="34" charset="0"/>
                <a:ea typeface="MS PGothic" pitchFamily="34" charset="-128"/>
              </a:defRPr>
            </a:lvl1pPr>
            <a:lvl2pPr marL="742950" indent="-285750" defTabSz="966788" eaLnBrk="0" hangingPunct="0">
              <a:defRPr sz="2000">
                <a:solidFill>
                  <a:schemeClr val="accent1"/>
                </a:solidFill>
                <a:latin typeface="Lucida Sans Unicode" pitchFamily="34" charset="0"/>
                <a:ea typeface="MS PGothic" pitchFamily="34" charset="-128"/>
              </a:defRPr>
            </a:lvl2pPr>
            <a:lvl3pPr marL="1143000" indent="-228600" defTabSz="966788" eaLnBrk="0" hangingPunct="0">
              <a:defRPr sz="2000">
                <a:solidFill>
                  <a:schemeClr val="accent1"/>
                </a:solidFill>
                <a:latin typeface="Lucida Sans Unicode" pitchFamily="34" charset="0"/>
                <a:ea typeface="MS PGothic" pitchFamily="34" charset="-128"/>
              </a:defRPr>
            </a:lvl3pPr>
            <a:lvl4pPr marL="1600200" indent="-228600" defTabSz="966788" eaLnBrk="0" hangingPunct="0">
              <a:defRPr sz="2000">
                <a:solidFill>
                  <a:schemeClr val="accent1"/>
                </a:solidFill>
                <a:latin typeface="Lucida Sans Unicode" pitchFamily="34" charset="0"/>
                <a:ea typeface="MS PGothic" pitchFamily="34" charset="-128"/>
              </a:defRPr>
            </a:lvl4pPr>
            <a:lvl5pPr marL="2057400" indent="-228600" defTabSz="966788" eaLnBrk="0" hangingPunct="0">
              <a:defRPr sz="2000">
                <a:solidFill>
                  <a:schemeClr val="accent1"/>
                </a:solidFill>
                <a:latin typeface="Lucida Sans Unicode" pitchFamily="34" charset="0"/>
                <a:ea typeface="MS PGothic" pitchFamily="34" charset="-128"/>
              </a:defRPr>
            </a:lvl5pPr>
            <a:lvl6pPr marL="25146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6pPr>
            <a:lvl7pPr marL="29718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7pPr>
            <a:lvl8pPr marL="34290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8pPr>
            <a:lvl9pPr marL="3886200" indent="-228600" algn="ctr" defTabSz="966788" eaLnBrk="0" fontAlgn="base" hangingPunct="0">
              <a:spcBef>
                <a:spcPct val="20000"/>
              </a:spcBef>
              <a:spcAft>
                <a:spcPct val="0"/>
              </a:spcAft>
              <a:defRPr sz="2000">
                <a:solidFill>
                  <a:schemeClr val="accent1"/>
                </a:solidFill>
                <a:latin typeface="Lucida Sans Unicode" pitchFamily="34" charset="0"/>
                <a:ea typeface="MS PGothic" pitchFamily="34" charset="-128"/>
              </a:defRPr>
            </a:lvl9pPr>
          </a:lstStyle>
          <a:p>
            <a:pPr algn="ctr" eaLnBrk="1" hangingPunct="1">
              <a:defRPr/>
            </a:pPr>
            <a:r>
              <a:rPr lang="en-US" altLang="ja-JP" sz="1400" b="1" kern="0" dirty="0">
                <a:solidFill>
                  <a:srgbClr val="FFFFFF"/>
                </a:solidFill>
                <a:latin typeface="Arial" charset="0"/>
                <a:ea typeface="Arial" charset="0"/>
                <a:cs typeface="Arial" charset="0"/>
              </a:rPr>
              <a:t>Stone GW et al. </a:t>
            </a:r>
            <a:r>
              <a:rPr lang="pt-BR" altLang="ja-JP" sz="1400" b="1" kern="0" dirty="0">
                <a:solidFill>
                  <a:srgbClr val="FFFFFF"/>
                </a:solidFill>
                <a:latin typeface="Arial" charset="0"/>
                <a:ea typeface="Arial" charset="0"/>
                <a:cs typeface="Arial" charset="0"/>
              </a:rPr>
              <a:t>N Engl J </a:t>
            </a:r>
            <a:r>
              <a:rPr lang="pt-BR" altLang="ja-JP" sz="1400" b="1" kern="0" dirty="0" err="1">
                <a:solidFill>
                  <a:srgbClr val="FFFFFF"/>
                </a:solidFill>
                <a:latin typeface="Arial" charset="0"/>
                <a:ea typeface="Arial" charset="0"/>
                <a:cs typeface="Arial" charset="0"/>
              </a:rPr>
              <a:t>Med</a:t>
            </a:r>
            <a:r>
              <a:rPr lang="pt-BR" altLang="ja-JP" sz="1400" b="1" kern="0" dirty="0">
                <a:solidFill>
                  <a:srgbClr val="FFFFFF"/>
                </a:solidFill>
                <a:latin typeface="Arial" charset="0"/>
                <a:ea typeface="Arial" charset="0"/>
                <a:cs typeface="Arial" charset="0"/>
              </a:rPr>
              <a:t> 2016</a:t>
            </a:r>
            <a:r>
              <a:rPr lang="en-US" altLang="ja-JP" sz="1400" b="1" kern="0" dirty="0">
                <a:solidFill>
                  <a:srgbClr val="FFFFFF"/>
                </a:solidFill>
                <a:latin typeface="Arial" charset="0"/>
                <a:ea typeface="Arial" charset="0"/>
                <a:cs typeface="Arial" charset="0"/>
              </a:rPr>
              <a:t>;</a:t>
            </a:r>
            <a:r>
              <a:rPr lang="is-IS" altLang="ja-JP" sz="1400" b="1" kern="0" dirty="0">
                <a:solidFill>
                  <a:srgbClr val="FFFFFF"/>
                </a:solidFill>
                <a:latin typeface="Arial" charset="0"/>
                <a:ea typeface="Arial" charset="0"/>
                <a:cs typeface="Arial" charset="0"/>
              </a:rPr>
              <a:t>375:2223-35</a:t>
            </a:r>
            <a:endParaRPr lang="hr-HR" altLang="ja-JP" sz="1400" b="1" kern="0" dirty="0">
              <a:solidFill>
                <a:srgbClr val="FFFFFF"/>
              </a:solidFill>
              <a:latin typeface="Arial" charset="0"/>
              <a:ea typeface="Arial" charset="0"/>
              <a:cs typeface="Arial" charset="0"/>
            </a:endParaRPr>
          </a:p>
        </p:txBody>
      </p:sp>
      <p:sp>
        <p:nvSpPr>
          <p:cNvPr id="130" name="Text Box 27">
            <a:extLst>
              <a:ext uri="{FF2B5EF4-FFF2-40B4-BE49-F238E27FC236}">
                <a16:creationId xmlns:a16="http://schemas.microsoft.com/office/drawing/2014/main" id="{6484BD87-D5C8-5147-AC3C-4EEFB8FBD764}"/>
              </a:ext>
            </a:extLst>
          </p:cNvPr>
          <p:cNvSpPr txBox="1">
            <a:spLocks noChangeArrowheads="1"/>
          </p:cNvSpPr>
          <p:nvPr/>
        </p:nvSpPr>
        <p:spPr bwMode="auto">
          <a:xfrm>
            <a:off x="8566457" y="3547945"/>
            <a:ext cx="2408032" cy="1200329"/>
          </a:xfrm>
          <a:prstGeom prst="rect">
            <a:avLst/>
          </a:prstGeom>
          <a:noFill/>
          <a:ln w="9525">
            <a:noFill/>
            <a:miter lim="800000"/>
            <a:headEnd/>
            <a:tailEnd/>
          </a:ln>
        </p:spPr>
        <p:txBody>
          <a:bodyPr wrap="none">
            <a:spAutoFit/>
          </a:bodyPr>
          <a:lstStyle/>
          <a:p>
            <a:pPr algn="ctr">
              <a:defRPr/>
            </a:pPr>
            <a:r>
              <a:rPr lang="en-US" sz="2400" dirty="0">
                <a:solidFill>
                  <a:prstClr val="white"/>
                </a:solidFill>
                <a:latin typeface="Arial" charset="0"/>
                <a:ea typeface="Arial" charset="0"/>
                <a:cs typeface="Arial" charset="0"/>
              </a:rPr>
              <a:t>HR [95%CI] =</a:t>
            </a:r>
          </a:p>
          <a:p>
            <a:pPr algn="ctr">
              <a:defRPr/>
            </a:pPr>
            <a:r>
              <a:rPr lang="en-US" sz="2400" dirty="0">
                <a:solidFill>
                  <a:prstClr val="white"/>
                </a:solidFill>
                <a:latin typeface="Arial" charset="0"/>
                <a:ea typeface="Arial" charset="0"/>
                <a:cs typeface="Arial" charset="0"/>
              </a:rPr>
              <a:t>1.00 [0.79, 1.26]</a:t>
            </a:r>
          </a:p>
          <a:p>
            <a:pPr algn="ctr">
              <a:defRPr/>
            </a:pPr>
            <a:r>
              <a:rPr lang="en-US" sz="2400" dirty="0">
                <a:solidFill>
                  <a:srgbClr val="FFFF00"/>
                </a:solidFill>
                <a:latin typeface="Arial" charset="0"/>
                <a:ea typeface="Arial" charset="0"/>
                <a:cs typeface="Arial" charset="0"/>
              </a:rPr>
              <a:t>P = 0.98</a:t>
            </a:r>
          </a:p>
        </p:txBody>
      </p:sp>
    </p:spTree>
    <p:extLst>
      <p:ext uri="{BB962C8B-B14F-4D97-AF65-F5344CB8AC3E}">
        <p14:creationId xmlns:p14="http://schemas.microsoft.com/office/powerpoint/2010/main" val="2629487646"/>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8" name="Rectangle 117">
            <a:extLst>
              <a:ext uri="{FF2B5EF4-FFF2-40B4-BE49-F238E27FC236}">
                <a16:creationId xmlns:a16="http://schemas.microsoft.com/office/drawing/2014/main" id="{FBCCC153-49C4-8F4D-BFC9-54E29A87287A}"/>
              </a:ext>
            </a:extLst>
          </p:cNvPr>
          <p:cNvSpPr/>
          <p:nvPr/>
        </p:nvSpPr>
        <p:spPr>
          <a:xfrm>
            <a:off x="1734710" y="1550020"/>
            <a:ext cx="10129855" cy="3705590"/>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53" name="Rectangle 9">
            <a:extLst>
              <a:ext uri="{FF2B5EF4-FFF2-40B4-BE49-F238E27FC236}">
                <a16:creationId xmlns:a16="http://schemas.microsoft.com/office/drawing/2014/main" id="{4A44C820-8B0A-FC42-B741-27A5928136E6}"/>
              </a:ext>
            </a:extLst>
          </p:cNvPr>
          <p:cNvSpPr>
            <a:spLocks noChangeArrowheads="1"/>
          </p:cNvSpPr>
          <p:nvPr/>
        </p:nvSpPr>
        <p:spPr bwMode="auto">
          <a:xfrm>
            <a:off x="6575401" y="3607355"/>
            <a:ext cx="578853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algn="ctr"/>
            <a:r>
              <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OR [95% CI] </a:t>
            </a:r>
            <a:r>
              <a:rPr lang="en-US" altLang="en-US" sz="2400" dirty="0">
                <a:solidFill>
                  <a:prstClr val="white"/>
                </a:solidFill>
              </a:rPr>
              <a:t>=</a:t>
            </a:r>
          </a:p>
          <a:p>
            <a:pPr lvl="0" algn="ctr"/>
            <a:r>
              <a:rPr lang="en-US" altLang="en-US" sz="2400" dirty="0">
                <a:solidFill>
                  <a:prstClr val="white"/>
                </a:solidFill>
              </a:rPr>
              <a:t>1.19 [</a:t>
            </a:r>
            <a:r>
              <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0.95, 1.50]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FFFF00"/>
                </a:solidFill>
                <a:effectLst/>
                <a:uLnTx/>
                <a:uFillTx/>
                <a:latin typeface="Arial" pitchFamily="34" charset="0"/>
                <a:ea typeface="+mn-ea"/>
                <a:cs typeface="Arial" pitchFamily="34" charset="0"/>
              </a:rPr>
              <a:t>P=0.13</a:t>
            </a:r>
            <a:endParaRPr kumimoji="0" lang="en-US" altLang="en-US" sz="3600" b="0" i="0" u="none" strike="noStrike" kern="1200" cap="none" spc="0" normalizeH="0" baseline="0" noProof="0" dirty="0">
              <a:ln>
                <a:noFill/>
              </a:ln>
              <a:solidFill>
                <a:srgbClr val="FFFF00"/>
              </a:solidFill>
              <a:effectLst/>
              <a:uLnTx/>
              <a:uFillTx/>
              <a:latin typeface="Arial" pitchFamily="34" charset="0"/>
              <a:ea typeface="+mn-ea"/>
              <a:cs typeface="Arial" pitchFamily="34" charset="0"/>
            </a:endParaRPr>
          </a:p>
        </p:txBody>
      </p:sp>
      <p:sp>
        <p:nvSpPr>
          <p:cNvPr id="54" name="Line 27">
            <a:extLst>
              <a:ext uri="{FF2B5EF4-FFF2-40B4-BE49-F238E27FC236}">
                <a16:creationId xmlns:a16="http://schemas.microsoft.com/office/drawing/2014/main" id="{D58C03DF-EF6B-924D-A80C-C26845133789}"/>
              </a:ext>
            </a:extLst>
          </p:cNvPr>
          <p:cNvSpPr>
            <a:spLocks noChangeShapeType="1"/>
          </p:cNvSpPr>
          <p:nvPr/>
        </p:nvSpPr>
        <p:spPr bwMode="auto">
          <a:xfrm>
            <a:off x="1734710" y="1565670"/>
            <a:ext cx="0" cy="368994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5" name="Line 28">
            <a:extLst>
              <a:ext uri="{FF2B5EF4-FFF2-40B4-BE49-F238E27FC236}">
                <a16:creationId xmlns:a16="http://schemas.microsoft.com/office/drawing/2014/main" id="{09F363A6-BECC-374D-9448-56915D32E40F}"/>
              </a:ext>
            </a:extLst>
          </p:cNvPr>
          <p:cNvSpPr>
            <a:spLocks noChangeShapeType="1"/>
          </p:cNvSpPr>
          <p:nvPr/>
        </p:nvSpPr>
        <p:spPr bwMode="auto">
          <a:xfrm flipH="1">
            <a:off x="1687411" y="5231910"/>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6" name="Line 29">
            <a:extLst>
              <a:ext uri="{FF2B5EF4-FFF2-40B4-BE49-F238E27FC236}">
                <a16:creationId xmlns:a16="http://schemas.microsoft.com/office/drawing/2014/main" id="{5F01F2F7-3E77-8C41-8065-F78D6D2D3181}"/>
              </a:ext>
            </a:extLst>
          </p:cNvPr>
          <p:cNvSpPr>
            <a:spLocks noChangeShapeType="1"/>
          </p:cNvSpPr>
          <p:nvPr/>
        </p:nvSpPr>
        <p:spPr bwMode="auto">
          <a:xfrm flipH="1">
            <a:off x="1687411" y="4873675"/>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7" name="Line 30">
            <a:extLst>
              <a:ext uri="{FF2B5EF4-FFF2-40B4-BE49-F238E27FC236}">
                <a16:creationId xmlns:a16="http://schemas.microsoft.com/office/drawing/2014/main" id="{2431BCF8-F8AD-4946-9872-3BFC6F1D5A1F}"/>
              </a:ext>
            </a:extLst>
          </p:cNvPr>
          <p:cNvSpPr>
            <a:spLocks noChangeShapeType="1"/>
          </p:cNvSpPr>
          <p:nvPr/>
        </p:nvSpPr>
        <p:spPr bwMode="auto">
          <a:xfrm flipH="1">
            <a:off x="1687411" y="4515442"/>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8" name="Line 31">
            <a:extLst>
              <a:ext uri="{FF2B5EF4-FFF2-40B4-BE49-F238E27FC236}">
                <a16:creationId xmlns:a16="http://schemas.microsoft.com/office/drawing/2014/main" id="{0095A6E0-A674-0E40-BC1D-D08CBE454831}"/>
              </a:ext>
            </a:extLst>
          </p:cNvPr>
          <p:cNvSpPr>
            <a:spLocks noChangeShapeType="1"/>
          </p:cNvSpPr>
          <p:nvPr/>
        </p:nvSpPr>
        <p:spPr bwMode="auto">
          <a:xfrm flipH="1">
            <a:off x="1687411" y="4157209"/>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9" name="Line 32">
            <a:extLst>
              <a:ext uri="{FF2B5EF4-FFF2-40B4-BE49-F238E27FC236}">
                <a16:creationId xmlns:a16="http://schemas.microsoft.com/office/drawing/2014/main" id="{11CE571E-4833-654C-8686-1AF0A07FAF4F}"/>
              </a:ext>
            </a:extLst>
          </p:cNvPr>
          <p:cNvSpPr>
            <a:spLocks noChangeShapeType="1"/>
          </p:cNvSpPr>
          <p:nvPr/>
        </p:nvSpPr>
        <p:spPr bwMode="auto">
          <a:xfrm flipH="1">
            <a:off x="1687411" y="3798976"/>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0" name="Line 33">
            <a:extLst>
              <a:ext uri="{FF2B5EF4-FFF2-40B4-BE49-F238E27FC236}">
                <a16:creationId xmlns:a16="http://schemas.microsoft.com/office/drawing/2014/main" id="{F87B5C1C-5CE9-6346-8F23-54BE92C35DE2}"/>
              </a:ext>
            </a:extLst>
          </p:cNvPr>
          <p:cNvSpPr>
            <a:spLocks noChangeShapeType="1"/>
          </p:cNvSpPr>
          <p:nvPr/>
        </p:nvSpPr>
        <p:spPr bwMode="auto">
          <a:xfrm flipH="1">
            <a:off x="1687411" y="3440743"/>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1" name="Rectangle 37">
            <a:extLst>
              <a:ext uri="{FF2B5EF4-FFF2-40B4-BE49-F238E27FC236}">
                <a16:creationId xmlns:a16="http://schemas.microsoft.com/office/drawing/2014/main" id="{4D0BF53B-F3A1-B640-99F7-3AFA84362E0A}"/>
              </a:ext>
            </a:extLst>
          </p:cNvPr>
          <p:cNvSpPr>
            <a:spLocks noChangeArrowheads="1"/>
          </p:cNvSpPr>
          <p:nvPr/>
        </p:nvSpPr>
        <p:spPr bwMode="auto">
          <a:xfrm>
            <a:off x="1467303" y="5099687"/>
            <a:ext cx="1714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0</a:t>
            </a:r>
          </a:p>
        </p:txBody>
      </p:sp>
      <p:sp>
        <p:nvSpPr>
          <p:cNvPr id="62" name="Rectangle 38">
            <a:extLst>
              <a:ext uri="{FF2B5EF4-FFF2-40B4-BE49-F238E27FC236}">
                <a16:creationId xmlns:a16="http://schemas.microsoft.com/office/drawing/2014/main" id="{9613CC78-02A7-DC45-BAAC-8E73E4379D3F}"/>
              </a:ext>
            </a:extLst>
          </p:cNvPr>
          <p:cNvSpPr>
            <a:spLocks noChangeArrowheads="1"/>
          </p:cNvSpPr>
          <p:nvPr/>
        </p:nvSpPr>
        <p:spPr bwMode="auto">
          <a:xfrm>
            <a:off x="1295831" y="438352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3" name="Rectangle 39">
            <a:extLst>
              <a:ext uri="{FF2B5EF4-FFF2-40B4-BE49-F238E27FC236}">
                <a16:creationId xmlns:a16="http://schemas.microsoft.com/office/drawing/2014/main" id="{CAED7087-4E7A-8240-AC66-50812E3AC02E}"/>
              </a:ext>
            </a:extLst>
          </p:cNvPr>
          <p:cNvSpPr>
            <a:spLocks noChangeArrowheads="1"/>
          </p:cNvSpPr>
          <p:nvPr/>
        </p:nvSpPr>
        <p:spPr bwMode="auto">
          <a:xfrm>
            <a:off x="1295831" y="365620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4" name="Rectangle 40">
            <a:extLst>
              <a:ext uri="{FF2B5EF4-FFF2-40B4-BE49-F238E27FC236}">
                <a16:creationId xmlns:a16="http://schemas.microsoft.com/office/drawing/2014/main" id="{D8522870-435B-204E-9859-2B9CE8F204EA}"/>
              </a:ext>
            </a:extLst>
          </p:cNvPr>
          <p:cNvSpPr>
            <a:spLocks noChangeArrowheads="1"/>
          </p:cNvSpPr>
          <p:nvPr/>
        </p:nvSpPr>
        <p:spPr bwMode="auto">
          <a:xfrm>
            <a:off x="1295831" y="2928890"/>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5" name="Rectangle 41">
            <a:extLst>
              <a:ext uri="{FF2B5EF4-FFF2-40B4-BE49-F238E27FC236}">
                <a16:creationId xmlns:a16="http://schemas.microsoft.com/office/drawing/2014/main" id="{36BCF7EA-73BB-EC42-AADF-CA7F1E3DC5FC}"/>
              </a:ext>
            </a:extLst>
          </p:cNvPr>
          <p:cNvSpPr>
            <a:spLocks noChangeArrowheads="1"/>
          </p:cNvSpPr>
          <p:nvPr/>
        </p:nvSpPr>
        <p:spPr bwMode="auto">
          <a:xfrm>
            <a:off x="1295831" y="2235030"/>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6" name="Rectangle 42">
            <a:extLst>
              <a:ext uri="{FF2B5EF4-FFF2-40B4-BE49-F238E27FC236}">
                <a16:creationId xmlns:a16="http://schemas.microsoft.com/office/drawing/2014/main" id="{125DF3B1-65EA-C942-864F-B336262A1690}"/>
              </a:ext>
            </a:extLst>
          </p:cNvPr>
          <p:cNvSpPr>
            <a:spLocks noChangeArrowheads="1"/>
          </p:cNvSpPr>
          <p:nvPr/>
        </p:nvSpPr>
        <p:spPr bwMode="auto">
          <a:xfrm>
            <a:off x="1295831" y="151886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5" name="Freeform 68">
            <a:extLst>
              <a:ext uri="{FF2B5EF4-FFF2-40B4-BE49-F238E27FC236}">
                <a16:creationId xmlns:a16="http://schemas.microsoft.com/office/drawing/2014/main" id="{4D8E70B3-AD06-C846-B077-3F56052E6FA2}"/>
              </a:ext>
            </a:extLst>
          </p:cNvPr>
          <p:cNvSpPr>
            <a:spLocks/>
          </p:cNvSpPr>
          <p:nvPr/>
        </p:nvSpPr>
        <p:spPr bwMode="auto">
          <a:xfrm>
            <a:off x="1759574" y="2108555"/>
            <a:ext cx="9098280" cy="3116823"/>
          </a:xfrm>
          <a:custGeom>
            <a:avLst/>
            <a:gdLst>
              <a:gd name="T0" fmla="*/ 1 w 553"/>
              <a:gd name="T1" fmla="*/ 197 h 222"/>
              <a:gd name="T2" fmla="*/ 2 w 553"/>
              <a:gd name="T3" fmla="*/ 189 h 222"/>
              <a:gd name="T4" fmla="*/ 4 w 553"/>
              <a:gd name="T5" fmla="*/ 177 h 222"/>
              <a:gd name="T6" fmla="*/ 11 w 553"/>
              <a:gd name="T7" fmla="*/ 173 h 222"/>
              <a:gd name="T8" fmla="*/ 18 w 553"/>
              <a:gd name="T9" fmla="*/ 170 h 222"/>
              <a:gd name="T10" fmla="*/ 27 w 553"/>
              <a:gd name="T11" fmla="*/ 166 h 222"/>
              <a:gd name="T12" fmla="*/ 33 w 553"/>
              <a:gd name="T13" fmla="*/ 162 h 222"/>
              <a:gd name="T14" fmla="*/ 41 w 553"/>
              <a:gd name="T15" fmla="*/ 156 h 222"/>
              <a:gd name="T16" fmla="*/ 52 w 553"/>
              <a:gd name="T17" fmla="*/ 152 h 222"/>
              <a:gd name="T18" fmla="*/ 59 w 553"/>
              <a:gd name="T19" fmla="*/ 150 h 222"/>
              <a:gd name="T20" fmla="*/ 67 w 553"/>
              <a:gd name="T21" fmla="*/ 148 h 222"/>
              <a:gd name="T22" fmla="*/ 82 w 553"/>
              <a:gd name="T23" fmla="*/ 143 h 222"/>
              <a:gd name="T24" fmla="*/ 107 w 553"/>
              <a:gd name="T25" fmla="*/ 139 h 222"/>
              <a:gd name="T26" fmla="*/ 112 w 553"/>
              <a:gd name="T27" fmla="*/ 136 h 222"/>
              <a:gd name="T28" fmla="*/ 118 w 553"/>
              <a:gd name="T29" fmla="*/ 134 h 222"/>
              <a:gd name="T30" fmla="*/ 131 w 553"/>
              <a:gd name="T31" fmla="*/ 130 h 222"/>
              <a:gd name="T32" fmla="*/ 136 w 553"/>
              <a:gd name="T33" fmla="*/ 126 h 222"/>
              <a:gd name="T34" fmla="*/ 146 w 553"/>
              <a:gd name="T35" fmla="*/ 122 h 222"/>
              <a:gd name="T36" fmla="*/ 156 w 553"/>
              <a:gd name="T37" fmla="*/ 119 h 222"/>
              <a:gd name="T38" fmla="*/ 173 w 553"/>
              <a:gd name="T39" fmla="*/ 114 h 222"/>
              <a:gd name="T40" fmla="*/ 182 w 553"/>
              <a:gd name="T41" fmla="*/ 110 h 222"/>
              <a:gd name="T42" fmla="*/ 192 w 553"/>
              <a:gd name="T43" fmla="*/ 105 h 222"/>
              <a:gd name="T44" fmla="*/ 207 w 553"/>
              <a:gd name="T45" fmla="*/ 102 h 222"/>
              <a:gd name="T46" fmla="*/ 214 w 553"/>
              <a:gd name="T47" fmla="*/ 99 h 222"/>
              <a:gd name="T48" fmla="*/ 219 w 553"/>
              <a:gd name="T49" fmla="*/ 96 h 222"/>
              <a:gd name="T50" fmla="*/ 232 w 553"/>
              <a:gd name="T51" fmla="*/ 93 h 222"/>
              <a:gd name="T52" fmla="*/ 258 w 553"/>
              <a:gd name="T53" fmla="*/ 90 h 222"/>
              <a:gd name="T54" fmla="*/ 270 w 553"/>
              <a:gd name="T55" fmla="*/ 86 h 222"/>
              <a:gd name="T56" fmla="*/ 281 w 553"/>
              <a:gd name="T57" fmla="*/ 83 h 222"/>
              <a:gd name="T58" fmla="*/ 297 w 553"/>
              <a:gd name="T59" fmla="*/ 78 h 222"/>
              <a:gd name="T60" fmla="*/ 309 w 553"/>
              <a:gd name="T61" fmla="*/ 75 h 222"/>
              <a:gd name="T62" fmla="*/ 321 w 553"/>
              <a:gd name="T63" fmla="*/ 69 h 222"/>
              <a:gd name="T64" fmla="*/ 332 w 553"/>
              <a:gd name="T65" fmla="*/ 67 h 222"/>
              <a:gd name="T66" fmla="*/ 342 w 553"/>
              <a:gd name="T67" fmla="*/ 65 h 222"/>
              <a:gd name="T68" fmla="*/ 350 w 553"/>
              <a:gd name="T69" fmla="*/ 61 h 222"/>
              <a:gd name="T70" fmla="*/ 372 w 553"/>
              <a:gd name="T71" fmla="*/ 58 h 222"/>
              <a:gd name="T72" fmla="*/ 381 w 553"/>
              <a:gd name="T73" fmla="*/ 55 h 222"/>
              <a:gd name="T74" fmla="*/ 390 w 553"/>
              <a:gd name="T75" fmla="*/ 52 h 222"/>
              <a:gd name="T76" fmla="*/ 407 w 553"/>
              <a:gd name="T77" fmla="*/ 47 h 222"/>
              <a:gd name="T78" fmla="*/ 423 w 553"/>
              <a:gd name="T79" fmla="*/ 43 h 222"/>
              <a:gd name="T80" fmla="*/ 437 w 553"/>
              <a:gd name="T81" fmla="*/ 38 h 222"/>
              <a:gd name="T82" fmla="*/ 440 w 553"/>
              <a:gd name="T83" fmla="*/ 36 h 222"/>
              <a:gd name="T84" fmla="*/ 444 w 553"/>
              <a:gd name="T85" fmla="*/ 33 h 222"/>
              <a:gd name="T86" fmla="*/ 448 w 553"/>
              <a:gd name="T87" fmla="*/ 32 h 222"/>
              <a:gd name="T88" fmla="*/ 453 w 553"/>
              <a:gd name="T89" fmla="*/ 31 h 222"/>
              <a:gd name="T90" fmla="*/ 464 w 553"/>
              <a:gd name="T91" fmla="*/ 27 h 222"/>
              <a:gd name="T92" fmla="*/ 481 w 553"/>
              <a:gd name="T93" fmla="*/ 23 h 222"/>
              <a:gd name="T94" fmla="*/ 496 w 553"/>
              <a:gd name="T95" fmla="*/ 18 h 222"/>
              <a:gd name="T96" fmla="*/ 503 w 553"/>
              <a:gd name="T97" fmla="*/ 14 h 222"/>
              <a:gd name="T98" fmla="*/ 519 w 553"/>
              <a:gd name="T99" fmla="*/ 9 h 222"/>
              <a:gd name="T100" fmla="*/ 527 w 553"/>
              <a:gd name="T101" fmla="*/ 7 h 222"/>
              <a:gd name="T102" fmla="*/ 540 w 553"/>
              <a:gd name="T103" fmla="*/ 3 h 222"/>
              <a:gd name="T104" fmla="*/ 544 w 553"/>
              <a:gd name="T105" fmla="*/ 1 h 222"/>
              <a:gd name="T106" fmla="*/ 545 w 553"/>
              <a:gd name="T107" fmla="*/ 1 h 222"/>
              <a:gd name="T108" fmla="*/ 546 w 553"/>
              <a:gd name="T109" fmla="*/ 1 h 222"/>
              <a:gd name="T110" fmla="*/ 547 w 553"/>
              <a:gd name="T111" fmla="*/ 1 h 222"/>
              <a:gd name="T112" fmla="*/ 548 w 553"/>
              <a:gd name="T113" fmla="*/ 1 h 222"/>
              <a:gd name="T114" fmla="*/ 550 w 553"/>
              <a:gd name="T115" fmla="*/ 1 h 222"/>
              <a:gd name="T116" fmla="*/ 551 w 553"/>
              <a:gd name="T117" fmla="*/ 1 h 222"/>
              <a:gd name="T118" fmla="*/ 552 w 553"/>
              <a:gd name="T119" fmla="*/ 0 h 222"/>
              <a:gd name="T120" fmla="*/ 553 w 553"/>
              <a:gd name="T121"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3" h="222">
                <a:moveTo>
                  <a:pt x="0" y="222"/>
                </a:moveTo>
                <a:lnTo>
                  <a:pt x="0" y="222"/>
                </a:lnTo>
                <a:lnTo>
                  <a:pt x="0" y="216"/>
                </a:lnTo>
                <a:lnTo>
                  <a:pt x="1" y="216"/>
                </a:lnTo>
                <a:lnTo>
                  <a:pt x="1" y="204"/>
                </a:lnTo>
                <a:lnTo>
                  <a:pt x="1" y="204"/>
                </a:lnTo>
                <a:lnTo>
                  <a:pt x="1" y="197"/>
                </a:lnTo>
                <a:lnTo>
                  <a:pt x="1" y="197"/>
                </a:lnTo>
                <a:lnTo>
                  <a:pt x="1" y="196"/>
                </a:lnTo>
                <a:lnTo>
                  <a:pt x="2" y="196"/>
                </a:lnTo>
                <a:lnTo>
                  <a:pt x="2" y="192"/>
                </a:lnTo>
                <a:lnTo>
                  <a:pt x="2" y="192"/>
                </a:lnTo>
                <a:lnTo>
                  <a:pt x="2" y="190"/>
                </a:lnTo>
                <a:lnTo>
                  <a:pt x="2" y="190"/>
                </a:lnTo>
                <a:lnTo>
                  <a:pt x="2" y="189"/>
                </a:lnTo>
                <a:lnTo>
                  <a:pt x="2" y="189"/>
                </a:lnTo>
                <a:lnTo>
                  <a:pt x="2" y="188"/>
                </a:lnTo>
                <a:lnTo>
                  <a:pt x="3" y="188"/>
                </a:lnTo>
                <a:lnTo>
                  <a:pt x="3" y="181"/>
                </a:lnTo>
                <a:lnTo>
                  <a:pt x="3" y="181"/>
                </a:lnTo>
                <a:lnTo>
                  <a:pt x="3" y="179"/>
                </a:lnTo>
                <a:lnTo>
                  <a:pt x="3" y="179"/>
                </a:lnTo>
                <a:lnTo>
                  <a:pt x="3" y="177"/>
                </a:lnTo>
                <a:lnTo>
                  <a:pt x="4" y="177"/>
                </a:lnTo>
                <a:lnTo>
                  <a:pt x="4" y="176"/>
                </a:lnTo>
                <a:lnTo>
                  <a:pt x="5" y="176"/>
                </a:lnTo>
                <a:lnTo>
                  <a:pt x="5" y="175"/>
                </a:lnTo>
                <a:lnTo>
                  <a:pt x="7" y="175"/>
                </a:lnTo>
                <a:lnTo>
                  <a:pt x="7" y="174"/>
                </a:lnTo>
                <a:lnTo>
                  <a:pt x="7" y="174"/>
                </a:lnTo>
                <a:lnTo>
                  <a:pt x="7" y="173"/>
                </a:lnTo>
                <a:lnTo>
                  <a:pt x="11" y="173"/>
                </a:lnTo>
                <a:lnTo>
                  <a:pt x="11" y="171"/>
                </a:lnTo>
                <a:lnTo>
                  <a:pt x="12" y="171"/>
                </a:lnTo>
                <a:lnTo>
                  <a:pt x="12" y="171"/>
                </a:lnTo>
                <a:lnTo>
                  <a:pt x="16" y="171"/>
                </a:lnTo>
                <a:lnTo>
                  <a:pt x="16" y="170"/>
                </a:lnTo>
                <a:lnTo>
                  <a:pt x="18" y="170"/>
                </a:lnTo>
                <a:lnTo>
                  <a:pt x="18" y="170"/>
                </a:lnTo>
                <a:lnTo>
                  <a:pt x="18" y="170"/>
                </a:lnTo>
                <a:lnTo>
                  <a:pt x="18" y="169"/>
                </a:lnTo>
                <a:lnTo>
                  <a:pt x="21" y="169"/>
                </a:lnTo>
                <a:lnTo>
                  <a:pt x="21" y="168"/>
                </a:lnTo>
                <a:lnTo>
                  <a:pt x="23" y="168"/>
                </a:lnTo>
                <a:lnTo>
                  <a:pt x="23" y="167"/>
                </a:lnTo>
                <a:lnTo>
                  <a:pt x="24" y="167"/>
                </a:lnTo>
                <a:lnTo>
                  <a:pt x="24" y="166"/>
                </a:lnTo>
                <a:lnTo>
                  <a:pt x="27" y="166"/>
                </a:lnTo>
                <a:lnTo>
                  <a:pt x="27" y="165"/>
                </a:lnTo>
                <a:lnTo>
                  <a:pt x="28" y="165"/>
                </a:lnTo>
                <a:lnTo>
                  <a:pt x="28" y="164"/>
                </a:lnTo>
                <a:lnTo>
                  <a:pt x="32" y="164"/>
                </a:lnTo>
                <a:lnTo>
                  <a:pt x="32" y="163"/>
                </a:lnTo>
                <a:lnTo>
                  <a:pt x="33" y="163"/>
                </a:lnTo>
                <a:lnTo>
                  <a:pt x="33" y="162"/>
                </a:lnTo>
                <a:lnTo>
                  <a:pt x="33" y="162"/>
                </a:lnTo>
                <a:lnTo>
                  <a:pt x="33" y="161"/>
                </a:lnTo>
                <a:lnTo>
                  <a:pt x="34" y="161"/>
                </a:lnTo>
                <a:lnTo>
                  <a:pt x="34" y="160"/>
                </a:lnTo>
                <a:lnTo>
                  <a:pt x="38" y="160"/>
                </a:lnTo>
                <a:lnTo>
                  <a:pt x="38" y="157"/>
                </a:lnTo>
                <a:lnTo>
                  <a:pt x="39" y="157"/>
                </a:lnTo>
                <a:lnTo>
                  <a:pt x="39" y="156"/>
                </a:lnTo>
                <a:lnTo>
                  <a:pt x="41" y="156"/>
                </a:lnTo>
                <a:lnTo>
                  <a:pt x="41" y="155"/>
                </a:lnTo>
                <a:lnTo>
                  <a:pt x="44" y="155"/>
                </a:lnTo>
                <a:lnTo>
                  <a:pt x="44" y="154"/>
                </a:lnTo>
                <a:lnTo>
                  <a:pt x="46" y="154"/>
                </a:lnTo>
                <a:lnTo>
                  <a:pt x="46" y="153"/>
                </a:lnTo>
                <a:lnTo>
                  <a:pt x="47" y="153"/>
                </a:lnTo>
                <a:lnTo>
                  <a:pt x="47" y="152"/>
                </a:lnTo>
                <a:lnTo>
                  <a:pt x="52" y="152"/>
                </a:lnTo>
                <a:lnTo>
                  <a:pt x="52" y="151"/>
                </a:lnTo>
                <a:lnTo>
                  <a:pt x="58" y="151"/>
                </a:lnTo>
                <a:lnTo>
                  <a:pt x="58" y="151"/>
                </a:lnTo>
                <a:lnTo>
                  <a:pt x="58" y="151"/>
                </a:lnTo>
                <a:lnTo>
                  <a:pt x="58" y="150"/>
                </a:lnTo>
                <a:lnTo>
                  <a:pt x="59" y="150"/>
                </a:lnTo>
                <a:lnTo>
                  <a:pt x="59" y="150"/>
                </a:lnTo>
                <a:lnTo>
                  <a:pt x="59" y="150"/>
                </a:lnTo>
                <a:lnTo>
                  <a:pt x="59" y="149"/>
                </a:lnTo>
                <a:lnTo>
                  <a:pt x="62" y="149"/>
                </a:lnTo>
                <a:lnTo>
                  <a:pt x="62" y="149"/>
                </a:lnTo>
                <a:lnTo>
                  <a:pt x="63" y="149"/>
                </a:lnTo>
                <a:lnTo>
                  <a:pt x="63" y="149"/>
                </a:lnTo>
                <a:lnTo>
                  <a:pt x="65" y="149"/>
                </a:lnTo>
                <a:lnTo>
                  <a:pt x="65" y="148"/>
                </a:lnTo>
                <a:lnTo>
                  <a:pt x="67" y="148"/>
                </a:lnTo>
                <a:lnTo>
                  <a:pt x="67" y="147"/>
                </a:lnTo>
                <a:lnTo>
                  <a:pt x="68" y="147"/>
                </a:lnTo>
                <a:lnTo>
                  <a:pt x="68" y="146"/>
                </a:lnTo>
                <a:lnTo>
                  <a:pt x="81" y="146"/>
                </a:lnTo>
                <a:lnTo>
                  <a:pt x="81" y="145"/>
                </a:lnTo>
                <a:lnTo>
                  <a:pt x="82" y="145"/>
                </a:lnTo>
                <a:lnTo>
                  <a:pt x="82" y="143"/>
                </a:lnTo>
                <a:lnTo>
                  <a:pt x="82" y="143"/>
                </a:lnTo>
                <a:lnTo>
                  <a:pt x="82" y="142"/>
                </a:lnTo>
                <a:lnTo>
                  <a:pt x="85" y="142"/>
                </a:lnTo>
                <a:lnTo>
                  <a:pt x="85" y="141"/>
                </a:lnTo>
                <a:lnTo>
                  <a:pt x="87" y="141"/>
                </a:lnTo>
                <a:lnTo>
                  <a:pt x="87" y="140"/>
                </a:lnTo>
                <a:lnTo>
                  <a:pt x="88" y="140"/>
                </a:lnTo>
                <a:lnTo>
                  <a:pt x="88" y="139"/>
                </a:lnTo>
                <a:lnTo>
                  <a:pt x="107" y="139"/>
                </a:lnTo>
                <a:lnTo>
                  <a:pt x="107" y="139"/>
                </a:lnTo>
                <a:lnTo>
                  <a:pt x="108" y="139"/>
                </a:lnTo>
                <a:lnTo>
                  <a:pt x="108" y="138"/>
                </a:lnTo>
                <a:lnTo>
                  <a:pt x="110" y="138"/>
                </a:lnTo>
                <a:lnTo>
                  <a:pt x="110" y="136"/>
                </a:lnTo>
                <a:lnTo>
                  <a:pt x="111" y="136"/>
                </a:lnTo>
                <a:lnTo>
                  <a:pt x="111" y="136"/>
                </a:lnTo>
                <a:lnTo>
                  <a:pt x="112" y="136"/>
                </a:lnTo>
                <a:lnTo>
                  <a:pt x="112" y="136"/>
                </a:lnTo>
                <a:lnTo>
                  <a:pt x="113" y="136"/>
                </a:lnTo>
                <a:lnTo>
                  <a:pt x="113" y="135"/>
                </a:lnTo>
                <a:lnTo>
                  <a:pt x="115" y="135"/>
                </a:lnTo>
                <a:lnTo>
                  <a:pt x="115" y="135"/>
                </a:lnTo>
                <a:lnTo>
                  <a:pt x="115" y="135"/>
                </a:lnTo>
                <a:lnTo>
                  <a:pt x="115" y="134"/>
                </a:lnTo>
                <a:lnTo>
                  <a:pt x="118" y="134"/>
                </a:lnTo>
                <a:lnTo>
                  <a:pt x="118" y="133"/>
                </a:lnTo>
                <a:lnTo>
                  <a:pt x="118" y="133"/>
                </a:lnTo>
                <a:lnTo>
                  <a:pt x="118" y="132"/>
                </a:lnTo>
                <a:lnTo>
                  <a:pt x="120" y="132"/>
                </a:lnTo>
                <a:lnTo>
                  <a:pt x="120" y="132"/>
                </a:lnTo>
                <a:lnTo>
                  <a:pt x="129" y="132"/>
                </a:lnTo>
                <a:lnTo>
                  <a:pt x="129" y="130"/>
                </a:lnTo>
                <a:lnTo>
                  <a:pt x="131" y="130"/>
                </a:lnTo>
                <a:lnTo>
                  <a:pt x="131" y="129"/>
                </a:lnTo>
                <a:lnTo>
                  <a:pt x="134" y="129"/>
                </a:lnTo>
                <a:lnTo>
                  <a:pt x="134" y="128"/>
                </a:lnTo>
                <a:lnTo>
                  <a:pt x="135" y="128"/>
                </a:lnTo>
                <a:lnTo>
                  <a:pt x="135" y="127"/>
                </a:lnTo>
                <a:lnTo>
                  <a:pt x="136" y="127"/>
                </a:lnTo>
                <a:lnTo>
                  <a:pt x="136" y="126"/>
                </a:lnTo>
                <a:lnTo>
                  <a:pt x="136" y="126"/>
                </a:lnTo>
                <a:lnTo>
                  <a:pt x="136" y="125"/>
                </a:lnTo>
                <a:lnTo>
                  <a:pt x="140" y="125"/>
                </a:lnTo>
                <a:lnTo>
                  <a:pt x="140" y="124"/>
                </a:lnTo>
                <a:lnTo>
                  <a:pt x="143" y="124"/>
                </a:lnTo>
                <a:lnTo>
                  <a:pt x="143" y="123"/>
                </a:lnTo>
                <a:lnTo>
                  <a:pt x="145" y="123"/>
                </a:lnTo>
                <a:lnTo>
                  <a:pt x="145" y="122"/>
                </a:lnTo>
                <a:lnTo>
                  <a:pt x="146" y="122"/>
                </a:lnTo>
                <a:lnTo>
                  <a:pt x="146" y="121"/>
                </a:lnTo>
                <a:lnTo>
                  <a:pt x="151" y="121"/>
                </a:lnTo>
                <a:lnTo>
                  <a:pt x="151" y="120"/>
                </a:lnTo>
                <a:lnTo>
                  <a:pt x="152" y="120"/>
                </a:lnTo>
                <a:lnTo>
                  <a:pt x="152" y="119"/>
                </a:lnTo>
                <a:lnTo>
                  <a:pt x="156" y="119"/>
                </a:lnTo>
                <a:lnTo>
                  <a:pt x="156" y="119"/>
                </a:lnTo>
                <a:lnTo>
                  <a:pt x="156" y="119"/>
                </a:lnTo>
                <a:lnTo>
                  <a:pt x="156" y="117"/>
                </a:lnTo>
                <a:lnTo>
                  <a:pt x="165" y="117"/>
                </a:lnTo>
                <a:lnTo>
                  <a:pt x="165" y="116"/>
                </a:lnTo>
                <a:lnTo>
                  <a:pt x="172" y="116"/>
                </a:lnTo>
                <a:lnTo>
                  <a:pt x="172" y="115"/>
                </a:lnTo>
                <a:lnTo>
                  <a:pt x="173" y="115"/>
                </a:lnTo>
                <a:lnTo>
                  <a:pt x="173" y="114"/>
                </a:lnTo>
                <a:lnTo>
                  <a:pt x="173" y="114"/>
                </a:lnTo>
                <a:lnTo>
                  <a:pt x="173" y="113"/>
                </a:lnTo>
                <a:lnTo>
                  <a:pt x="176" y="113"/>
                </a:lnTo>
                <a:lnTo>
                  <a:pt x="176" y="112"/>
                </a:lnTo>
                <a:lnTo>
                  <a:pt x="181" y="112"/>
                </a:lnTo>
                <a:lnTo>
                  <a:pt x="181" y="111"/>
                </a:lnTo>
                <a:lnTo>
                  <a:pt x="182" y="111"/>
                </a:lnTo>
                <a:lnTo>
                  <a:pt x="182" y="110"/>
                </a:lnTo>
                <a:lnTo>
                  <a:pt x="182" y="110"/>
                </a:lnTo>
                <a:lnTo>
                  <a:pt x="182" y="109"/>
                </a:lnTo>
                <a:lnTo>
                  <a:pt x="183" y="109"/>
                </a:lnTo>
                <a:lnTo>
                  <a:pt x="183" y="108"/>
                </a:lnTo>
                <a:lnTo>
                  <a:pt x="188" y="108"/>
                </a:lnTo>
                <a:lnTo>
                  <a:pt x="188" y="107"/>
                </a:lnTo>
                <a:lnTo>
                  <a:pt x="191" y="107"/>
                </a:lnTo>
                <a:lnTo>
                  <a:pt x="191" y="105"/>
                </a:lnTo>
                <a:lnTo>
                  <a:pt x="192" y="105"/>
                </a:lnTo>
                <a:lnTo>
                  <a:pt x="192" y="104"/>
                </a:lnTo>
                <a:lnTo>
                  <a:pt x="195" y="104"/>
                </a:lnTo>
                <a:lnTo>
                  <a:pt x="195" y="103"/>
                </a:lnTo>
                <a:lnTo>
                  <a:pt x="201" y="103"/>
                </a:lnTo>
                <a:lnTo>
                  <a:pt x="201" y="102"/>
                </a:lnTo>
                <a:lnTo>
                  <a:pt x="202" y="102"/>
                </a:lnTo>
                <a:lnTo>
                  <a:pt x="202" y="102"/>
                </a:lnTo>
                <a:lnTo>
                  <a:pt x="207" y="102"/>
                </a:lnTo>
                <a:lnTo>
                  <a:pt x="207" y="101"/>
                </a:lnTo>
                <a:lnTo>
                  <a:pt x="208" y="101"/>
                </a:lnTo>
                <a:lnTo>
                  <a:pt x="208" y="101"/>
                </a:lnTo>
                <a:lnTo>
                  <a:pt x="209" y="101"/>
                </a:lnTo>
                <a:lnTo>
                  <a:pt x="209" y="100"/>
                </a:lnTo>
                <a:lnTo>
                  <a:pt x="210" y="100"/>
                </a:lnTo>
                <a:lnTo>
                  <a:pt x="210" y="99"/>
                </a:lnTo>
                <a:lnTo>
                  <a:pt x="214" y="99"/>
                </a:lnTo>
                <a:lnTo>
                  <a:pt x="214" y="99"/>
                </a:lnTo>
                <a:lnTo>
                  <a:pt x="215" y="99"/>
                </a:lnTo>
                <a:lnTo>
                  <a:pt x="215" y="98"/>
                </a:lnTo>
                <a:lnTo>
                  <a:pt x="216" y="98"/>
                </a:lnTo>
                <a:lnTo>
                  <a:pt x="216" y="97"/>
                </a:lnTo>
                <a:lnTo>
                  <a:pt x="217" y="97"/>
                </a:lnTo>
                <a:lnTo>
                  <a:pt x="217" y="96"/>
                </a:lnTo>
                <a:lnTo>
                  <a:pt x="219" y="96"/>
                </a:lnTo>
                <a:lnTo>
                  <a:pt x="219" y="95"/>
                </a:lnTo>
                <a:lnTo>
                  <a:pt x="221" y="95"/>
                </a:lnTo>
                <a:lnTo>
                  <a:pt x="221" y="95"/>
                </a:lnTo>
                <a:lnTo>
                  <a:pt x="223" y="95"/>
                </a:lnTo>
                <a:lnTo>
                  <a:pt x="223" y="93"/>
                </a:lnTo>
                <a:lnTo>
                  <a:pt x="225" y="93"/>
                </a:lnTo>
                <a:lnTo>
                  <a:pt x="225" y="93"/>
                </a:lnTo>
                <a:lnTo>
                  <a:pt x="232" y="93"/>
                </a:lnTo>
                <a:lnTo>
                  <a:pt x="232" y="93"/>
                </a:lnTo>
                <a:lnTo>
                  <a:pt x="239" y="93"/>
                </a:lnTo>
                <a:lnTo>
                  <a:pt x="239" y="92"/>
                </a:lnTo>
                <a:lnTo>
                  <a:pt x="255" y="92"/>
                </a:lnTo>
                <a:lnTo>
                  <a:pt x="255" y="91"/>
                </a:lnTo>
                <a:lnTo>
                  <a:pt x="257" y="91"/>
                </a:lnTo>
                <a:lnTo>
                  <a:pt x="257" y="90"/>
                </a:lnTo>
                <a:lnTo>
                  <a:pt x="258" y="90"/>
                </a:lnTo>
                <a:lnTo>
                  <a:pt x="258" y="89"/>
                </a:lnTo>
                <a:lnTo>
                  <a:pt x="263" y="89"/>
                </a:lnTo>
                <a:lnTo>
                  <a:pt x="263" y="88"/>
                </a:lnTo>
                <a:lnTo>
                  <a:pt x="267" y="88"/>
                </a:lnTo>
                <a:lnTo>
                  <a:pt x="267" y="87"/>
                </a:lnTo>
                <a:lnTo>
                  <a:pt x="269" y="87"/>
                </a:lnTo>
                <a:lnTo>
                  <a:pt x="269" y="86"/>
                </a:lnTo>
                <a:lnTo>
                  <a:pt x="270" y="86"/>
                </a:lnTo>
                <a:lnTo>
                  <a:pt x="270" y="85"/>
                </a:lnTo>
                <a:lnTo>
                  <a:pt x="270" y="85"/>
                </a:lnTo>
                <a:lnTo>
                  <a:pt x="270" y="84"/>
                </a:lnTo>
                <a:lnTo>
                  <a:pt x="275" y="84"/>
                </a:lnTo>
                <a:lnTo>
                  <a:pt x="275" y="84"/>
                </a:lnTo>
                <a:lnTo>
                  <a:pt x="276" y="84"/>
                </a:lnTo>
                <a:lnTo>
                  <a:pt x="276" y="83"/>
                </a:lnTo>
                <a:lnTo>
                  <a:pt x="281" y="83"/>
                </a:lnTo>
                <a:lnTo>
                  <a:pt x="281" y="81"/>
                </a:lnTo>
                <a:lnTo>
                  <a:pt x="282" y="81"/>
                </a:lnTo>
                <a:lnTo>
                  <a:pt x="282" y="80"/>
                </a:lnTo>
                <a:lnTo>
                  <a:pt x="284" y="80"/>
                </a:lnTo>
                <a:lnTo>
                  <a:pt x="284" y="79"/>
                </a:lnTo>
                <a:lnTo>
                  <a:pt x="286" y="79"/>
                </a:lnTo>
                <a:lnTo>
                  <a:pt x="286" y="78"/>
                </a:lnTo>
                <a:lnTo>
                  <a:pt x="297" y="78"/>
                </a:lnTo>
                <a:lnTo>
                  <a:pt x="297" y="77"/>
                </a:lnTo>
                <a:lnTo>
                  <a:pt x="304" y="77"/>
                </a:lnTo>
                <a:lnTo>
                  <a:pt x="304" y="76"/>
                </a:lnTo>
                <a:lnTo>
                  <a:pt x="305" y="76"/>
                </a:lnTo>
                <a:lnTo>
                  <a:pt x="305" y="75"/>
                </a:lnTo>
                <a:lnTo>
                  <a:pt x="307" y="75"/>
                </a:lnTo>
                <a:lnTo>
                  <a:pt x="307" y="75"/>
                </a:lnTo>
                <a:lnTo>
                  <a:pt x="309" y="75"/>
                </a:lnTo>
                <a:lnTo>
                  <a:pt x="309" y="74"/>
                </a:lnTo>
                <a:lnTo>
                  <a:pt x="310" y="74"/>
                </a:lnTo>
                <a:lnTo>
                  <a:pt x="310" y="72"/>
                </a:lnTo>
                <a:lnTo>
                  <a:pt x="312" y="72"/>
                </a:lnTo>
                <a:lnTo>
                  <a:pt x="312" y="70"/>
                </a:lnTo>
                <a:lnTo>
                  <a:pt x="314" y="70"/>
                </a:lnTo>
                <a:lnTo>
                  <a:pt x="314" y="69"/>
                </a:lnTo>
                <a:lnTo>
                  <a:pt x="321" y="69"/>
                </a:lnTo>
                <a:lnTo>
                  <a:pt x="321" y="68"/>
                </a:lnTo>
                <a:lnTo>
                  <a:pt x="327" y="68"/>
                </a:lnTo>
                <a:lnTo>
                  <a:pt x="327" y="68"/>
                </a:lnTo>
                <a:lnTo>
                  <a:pt x="329" y="68"/>
                </a:lnTo>
                <a:lnTo>
                  <a:pt x="329" y="67"/>
                </a:lnTo>
                <a:lnTo>
                  <a:pt x="331" y="67"/>
                </a:lnTo>
                <a:lnTo>
                  <a:pt x="331" y="67"/>
                </a:lnTo>
                <a:lnTo>
                  <a:pt x="332" y="67"/>
                </a:lnTo>
                <a:lnTo>
                  <a:pt x="332" y="67"/>
                </a:lnTo>
                <a:lnTo>
                  <a:pt x="334" y="67"/>
                </a:lnTo>
                <a:lnTo>
                  <a:pt x="334" y="66"/>
                </a:lnTo>
                <a:lnTo>
                  <a:pt x="339" y="66"/>
                </a:lnTo>
                <a:lnTo>
                  <a:pt x="339" y="65"/>
                </a:lnTo>
                <a:lnTo>
                  <a:pt x="341" y="65"/>
                </a:lnTo>
                <a:lnTo>
                  <a:pt x="341" y="65"/>
                </a:lnTo>
                <a:lnTo>
                  <a:pt x="342" y="65"/>
                </a:lnTo>
                <a:lnTo>
                  <a:pt x="342" y="64"/>
                </a:lnTo>
                <a:lnTo>
                  <a:pt x="344" y="64"/>
                </a:lnTo>
                <a:lnTo>
                  <a:pt x="344" y="63"/>
                </a:lnTo>
                <a:lnTo>
                  <a:pt x="346" y="63"/>
                </a:lnTo>
                <a:lnTo>
                  <a:pt x="346" y="62"/>
                </a:lnTo>
                <a:lnTo>
                  <a:pt x="347" y="62"/>
                </a:lnTo>
                <a:lnTo>
                  <a:pt x="347" y="61"/>
                </a:lnTo>
                <a:lnTo>
                  <a:pt x="350" y="61"/>
                </a:lnTo>
                <a:lnTo>
                  <a:pt x="350" y="61"/>
                </a:lnTo>
                <a:lnTo>
                  <a:pt x="351" y="61"/>
                </a:lnTo>
                <a:lnTo>
                  <a:pt x="351" y="61"/>
                </a:lnTo>
                <a:lnTo>
                  <a:pt x="356" y="61"/>
                </a:lnTo>
                <a:lnTo>
                  <a:pt x="356" y="59"/>
                </a:lnTo>
                <a:lnTo>
                  <a:pt x="371" y="59"/>
                </a:lnTo>
                <a:lnTo>
                  <a:pt x="371" y="58"/>
                </a:lnTo>
                <a:lnTo>
                  <a:pt x="372" y="58"/>
                </a:lnTo>
                <a:lnTo>
                  <a:pt x="372" y="58"/>
                </a:lnTo>
                <a:lnTo>
                  <a:pt x="377" y="58"/>
                </a:lnTo>
                <a:lnTo>
                  <a:pt x="377" y="57"/>
                </a:lnTo>
                <a:lnTo>
                  <a:pt x="380" y="57"/>
                </a:lnTo>
                <a:lnTo>
                  <a:pt x="380" y="56"/>
                </a:lnTo>
                <a:lnTo>
                  <a:pt x="380" y="56"/>
                </a:lnTo>
                <a:lnTo>
                  <a:pt x="380" y="55"/>
                </a:lnTo>
                <a:lnTo>
                  <a:pt x="381" y="55"/>
                </a:lnTo>
                <a:lnTo>
                  <a:pt x="381" y="54"/>
                </a:lnTo>
                <a:lnTo>
                  <a:pt x="389" y="54"/>
                </a:lnTo>
                <a:lnTo>
                  <a:pt x="389" y="53"/>
                </a:lnTo>
                <a:lnTo>
                  <a:pt x="389" y="53"/>
                </a:lnTo>
                <a:lnTo>
                  <a:pt x="389" y="53"/>
                </a:lnTo>
                <a:lnTo>
                  <a:pt x="389" y="53"/>
                </a:lnTo>
                <a:lnTo>
                  <a:pt x="389" y="52"/>
                </a:lnTo>
                <a:lnTo>
                  <a:pt x="390" y="52"/>
                </a:lnTo>
                <a:lnTo>
                  <a:pt x="390" y="51"/>
                </a:lnTo>
                <a:lnTo>
                  <a:pt x="396" y="51"/>
                </a:lnTo>
                <a:lnTo>
                  <a:pt x="396" y="50"/>
                </a:lnTo>
                <a:lnTo>
                  <a:pt x="402" y="50"/>
                </a:lnTo>
                <a:lnTo>
                  <a:pt x="402" y="48"/>
                </a:lnTo>
                <a:lnTo>
                  <a:pt x="404" y="48"/>
                </a:lnTo>
                <a:lnTo>
                  <a:pt x="404" y="47"/>
                </a:lnTo>
                <a:lnTo>
                  <a:pt x="407" y="47"/>
                </a:lnTo>
                <a:lnTo>
                  <a:pt x="407" y="46"/>
                </a:lnTo>
                <a:lnTo>
                  <a:pt x="411" y="46"/>
                </a:lnTo>
                <a:lnTo>
                  <a:pt x="411" y="45"/>
                </a:lnTo>
                <a:lnTo>
                  <a:pt x="416" y="45"/>
                </a:lnTo>
                <a:lnTo>
                  <a:pt x="416" y="44"/>
                </a:lnTo>
                <a:lnTo>
                  <a:pt x="417" y="44"/>
                </a:lnTo>
                <a:lnTo>
                  <a:pt x="417" y="43"/>
                </a:lnTo>
                <a:lnTo>
                  <a:pt x="423" y="43"/>
                </a:lnTo>
                <a:lnTo>
                  <a:pt x="423" y="42"/>
                </a:lnTo>
                <a:lnTo>
                  <a:pt x="431" y="42"/>
                </a:lnTo>
                <a:lnTo>
                  <a:pt x="431" y="41"/>
                </a:lnTo>
                <a:lnTo>
                  <a:pt x="433" y="41"/>
                </a:lnTo>
                <a:lnTo>
                  <a:pt x="433" y="40"/>
                </a:lnTo>
                <a:lnTo>
                  <a:pt x="436" y="40"/>
                </a:lnTo>
                <a:lnTo>
                  <a:pt x="436" y="38"/>
                </a:lnTo>
                <a:lnTo>
                  <a:pt x="437" y="38"/>
                </a:lnTo>
                <a:lnTo>
                  <a:pt x="437" y="37"/>
                </a:lnTo>
                <a:lnTo>
                  <a:pt x="438" y="37"/>
                </a:lnTo>
                <a:lnTo>
                  <a:pt x="438" y="36"/>
                </a:lnTo>
                <a:lnTo>
                  <a:pt x="439" y="36"/>
                </a:lnTo>
                <a:lnTo>
                  <a:pt x="439" y="36"/>
                </a:lnTo>
                <a:lnTo>
                  <a:pt x="439" y="36"/>
                </a:lnTo>
                <a:lnTo>
                  <a:pt x="439" y="36"/>
                </a:lnTo>
                <a:lnTo>
                  <a:pt x="440" y="36"/>
                </a:lnTo>
                <a:lnTo>
                  <a:pt x="440" y="35"/>
                </a:lnTo>
                <a:lnTo>
                  <a:pt x="441" y="35"/>
                </a:lnTo>
                <a:lnTo>
                  <a:pt x="441" y="34"/>
                </a:lnTo>
                <a:lnTo>
                  <a:pt x="442" y="34"/>
                </a:lnTo>
                <a:lnTo>
                  <a:pt x="442" y="34"/>
                </a:lnTo>
                <a:lnTo>
                  <a:pt x="443" y="34"/>
                </a:lnTo>
                <a:lnTo>
                  <a:pt x="443" y="33"/>
                </a:lnTo>
                <a:lnTo>
                  <a:pt x="444" y="33"/>
                </a:lnTo>
                <a:lnTo>
                  <a:pt x="444" y="33"/>
                </a:lnTo>
                <a:lnTo>
                  <a:pt x="445" y="33"/>
                </a:lnTo>
                <a:lnTo>
                  <a:pt x="445" y="33"/>
                </a:lnTo>
                <a:lnTo>
                  <a:pt x="446" y="33"/>
                </a:lnTo>
                <a:lnTo>
                  <a:pt x="446" y="33"/>
                </a:lnTo>
                <a:lnTo>
                  <a:pt x="448" y="33"/>
                </a:lnTo>
                <a:lnTo>
                  <a:pt x="448" y="32"/>
                </a:lnTo>
                <a:lnTo>
                  <a:pt x="448" y="32"/>
                </a:lnTo>
                <a:lnTo>
                  <a:pt x="448" y="32"/>
                </a:lnTo>
                <a:lnTo>
                  <a:pt x="450" y="32"/>
                </a:lnTo>
                <a:lnTo>
                  <a:pt x="450" y="32"/>
                </a:lnTo>
                <a:lnTo>
                  <a:pt x="450" y="32"/>
                </a:lnTo>
                <a:lnTo>
                  <a:pt x="450" y="31"/>
                </a:lnTo>
                <a:lnTo>
                  <a:pt x="452" y="31"/>
                </a:lnTo>
                <a:lnTo>
                  <a:pt x="452" y="31"/>
                </a:lnTo>
                <a:lnTo>
                  <a:pt x="453" y="31"/>
                </a:lnTo>
                <a:lnTo>
                  <a:pt x="453" y="29"/>
                </a:lnTo>
                <a:lnTo>
                  <a:pt x="457" y="29"/>
                </a:lnTo>
                <a:lnTo>
                  <a:pt x="457" y="29"/>
                </a:lnTo>
                <a:lnTo>
                  <a:pt x="458" y="29"/>
                </a:lnTo>
                <a:lnTo>
                  <a:pt x="458" y="28"/>
                </a:lnTo>
                <a:lnTo>
                  <a:pt x="459" y="28"/>
                </a:lnTo>
                <a:lnTo>
                  <a:pt x="459" y="27"/>
                </a:lnTo>
                <a:lnTo>
                  <a:pt x="464" y="27"/>
                </a:lnTo>
                <a:lnTo>
                  <a:pt x="464" y="26"/>
                </a:lnTo>
                <a:lnTo>
                  <a:pt x="467" y="26"/>
                </a:lnTo>
                <a:lnTo>
                  <a:pt x="467" y="25"/>
                </a:lnTo>
                <a:lnTo>
                  <a:pt x="475" y="25"/>
                </a:lnTo>
                <a:lnTo>
                  <a:pt x="475" y="24"/>
                </a:lnTo>
                <a:lnTo>
                  <a:pt x="475" y="24"/>
                </a:lnTo>
                <a:lnTo>
                  <a:pt x="475" y="23"/>
                </a:lnTo>
                <a:lnTo>
                  <a:pt x="481" y="23"/>
                </a:lnTo>
                <a:lnTo>
                  <a:pt x="481" y="22"/>
                </a:lnTo>
                <a:lnTo>
                  <a:pt x="484" y="22"/>
                </a:lnTo>
                <a:lnTo>
                  <a:pt x="484" y="20"/>
                </a:lnTo>
                <a:lnTo>
                  <a:pt x="490" y="20"/>
                </a:lnTo>
                <a:lnTo>
                  <a:pt x="490" y="19"/>
                </a:lnTo>
                <a:lnTo>
                  <a:pt x="491" y="19"/>
                </a:lnTo>
                <a:lnTo>
                  <a:pt x="491" y="18"/>
                </a:lnTo>
                <a:lnTo>
                  <a:pt x="496" y="18"/>
                </a:lnTo>
                <a:lnTo>
                  <a:pt x="496" y="17"/>
                </a:lnTo>
                <a:lnTo>
                  <a:pt x="497" y="17"/>
                </a:lnTo>
                <a:lnTo>
                  <a:pt x="497" y="16"/>
                </a:lnTo>
                <a:lnTo>
                  <a:pt x="502" y="16"/>
                </a:lnTo>
                <a:lnTo>
                  <a:pt x="502" y="15"/>
                </a:lnTo>
                <a:lnTo>
                  <a:pt x="503" y="15"/>
                </a:lnTo>
                <a:lnTo>
                  <a:pt x="503" y="14"/>
                </a:lnTo>
                <a:lnTo>
                  <a:pt x="503" y="14"/>
                </a:lnTo>
                <a:lnTo>
                  <a:pt x="503" y="12"/>
                </a:lnTo>
                <a:lnTo>
                  <a:pt x="504" y="12"/>
                </a:lnTo>
                <a:lnTo>
                  <a:pt x="504" y="11"/>
                </a:lnTo>
                <a:lnTo>
                  <a:pt x="514" y="11"/>
                </a:lnTo>
                <a:lnTo>
                  <a:pt x="514" y="10"/>
                </a:lnTo>
                <a:lnTo>
                  <a:pt x="517" y="10"/>
                </a:lnTo>
                <a:lnTo>
                  <a:pt x="517" y="9"/>
                </a:lnTo>
                <a:lnTo>
                  <a:pt x="519" y="9"/>
                </a:lnTo>
                <a:lnTo>
                  <a:pt x="519" y="8"/>
                </a:lnTo>
                <a:lnTo>
                  <a:pt x="523" y="8"/>
                </a:lnTo>
                <a:lnTo>
                  <a:pt x="523" y="7"/>
                </a:lnTo>
                <a:lnTo>
                  <a:pt x="525" y="7"/>
                </a:lnTo>
                <a:lnTo>
                  <a:pt x="525" y="7"/>
                </a:lnTo>
                <a:lnTo>
                  <a:pt x="525" y="7"/>
                </a:lnTo>
                <a:lnTo>
                  <a:pt x="525" y="7"/>
                </a:lnTo>
                <a:lnTo>
                  <a:pt x="527" y="7"/>
                </a:lnTo>
                <a:lnTo>
                  <a:pt x="527" y="6"/>
                </a:lnTo>
                <a:lnTo>
                  <a:pt x="535" y="6"/>
                </a:lnTo>
                <a:lnTo>
                  <a:pt x="535" y="5"/>
                </a:lnTo>
                <a:lnTo>
                  <a:pt x="537" y="5"/>
                </a:lnTo>
                <a:lnTo>
                  <a:pt x="537" y="5"/>
                </a:lnTo>
                <a:lnTo>
                  <a:pt x="538" y="5"/>
                </a:lnTo>
                <a:lnTo>
                  <a:pt x="538" y="3"/>
                </a:lnTo>
                <a:lnTo>
                  <a:pt x="540" y="3"/>
                </a:lnTo>
                <a:lnTo>
                  <a:pt x="540" y="2"/>
                </a:lnTo>
                <a:lnTo>
                  <a:pt x="542" y="2"/>
                </a:lnTo>
                <a:lnTo>
                  <a:pt x="542" y="2"/>
                </a:lnTo>
                <a:lnTo>
                  <a:pt x="542" y="2"/>
                </a:lnTo>
                <a:lnTo>
                  <a:pt x="542" y="2"/>
                </a:lnTo>
                <a:lnTo>
                  <a:pt x="543" y="2"/>
                </a:lnTo>
                <a:lnTo>
                  <a:pt x="543" y="1"/>
                </a:lnTo>
                <a:lnTo>
                  <a:pt x="544" y="1"/>
                </a:lnTo>
                <a:lnTo>
                  <a:pt x="544" y="1"/>
                </a:lnTo>
                <a:lnTo>
                  <a:pt x="544" y="1"/>
                </a:lnTo>
                <a:lnTo>
                  <a:pt x="544" y="1"/>
                </a:lnTo>
                <a:lnTo>
                  <a:pt x="544" y="1"/>
                </a:lnTo>
                <a:lnTo>
                  <a:pt x="544" y="1"/>
                </a:lnTo>
                <a:lnTo>
                  <a:pt x="544" y="1"/>
                </a:lnTo>
                <a:lnTo>
                  <a:pt x="544" y="1"/>
                </a:lnTo>
                <a:lnTo>
                  <a:pt x="545" y="1"/>
                </a:lnTo>
                <a:lnTo>
                  <a:pt x="545" y="1"/>
                </a:lnTo>
                <a:lnTo>
                  <a:pt x="545" y="1"/>
                </a:lnTo>
                <a:lnTo>
                  <a:pt x="545" y="1"/>
                </a:lnTo>
                <a:lnTo>
                  <a:pt x="545" y="1"/>
                </a:lnTo>
                <a:lnTo>
                  <a:pt x="545" y="1"/>
                </a:lnTo>
                <a:lnTo>
                  <a:pt x="546" y="1"/>
                </a:lnTo>
                <a:lnTo>
                  <a:pt x="546" y="1"/>
                </a:lnTo>
                <a:lnTo>
                  <a:pt x="546" y="1"/>
                </a:lnTo>
                <a:lnTo>
                  <a:pt x="546" y="1"/>
                </a:lnTo>
                <a:lnTo>
                  <a:pt x="546" y="1"/>
                </a:lnTo>
                <a:lnTo>
                  <a:pt x="546" y="1"/>
                </a:lnTo>
                <a:lnTo>
                  <a:pt x="547" y="1"/>
                </a:lnTo>
                <a:lnTo>
                  <a:pt x="547" y="1"/>
                </a:lnTo>
                <a:lnTo>
                  <a:pt x="547" y="1"/>
                </a:lnTo>
                <a:lnTo>
                  <a:pt x="547" y="1"/>
                </a:lnTo>
                <a:lnTo>
                  <a:pt x="547" y="1"/>
                </a:lnTo>
                <a:lnTo>
                  <a:pt x="547" y="1"/>
                </a:lnTo>
                <a:lnTo>
                  <a:pt x="547" y="1"/>
                </a:lnTo>
                <a:lnTo>
                  <a:pt x="547" y="1"/>
                </a:lnTo>
                <a:lnTo>
                  <a:pt x="548" y="1"/>
                </a:lnTo>
                <a:lnTo>
                  <a:pt x="548" y="1"/>
                </a:lnTo>
                <a:lnTo>
                  <a:pt x="548" y="1"/>
                </a:lnTo>
                <a:lnTo>
                  <a:pt x="548" y="1"/>
                </a:lnTo>
                <a:lnTo>
                  <a:pt x="548" y="1"/>
                </a:lnTo>
                <a:lnTo>
                  <a:pt x="548" y="1"/>
                </a:lnTo>
                <a:lnTo>
                  <a:pt x="549" y="1"/>
                </a:lnTo>
                <a:lnTo>
                  <a:pt x="549" y="1"/>
                </a:lnTo>
                <a:lnTo>
                  <a:pt x="549" y="1"/>
                </a:lnTo>
                <a:lnTo>
                  <a:pt x="549" y="1"/>
                </a:lnTo>
                <a:lnTo>
                  <a:pt x="549" y="1"/>
                </a:lnTo>
                <a:lnTo>
                  <a:pt x="549" y="1"/>
                </a:lnTo>
                <a:lnTo>
                  <a:pt x="550" y="1"/>
                </a:lnTo>
                <a:lnTo>
                  <a:pt x="550" y="1"/>
                </a:lnTo>
                <a:lnTo>
                  <a:pt x="550" y="1"/>
                </a:lnTo>
                <a:lnTo>
                  <a:pt x="550" y="1"/>
                </a:lnTo>
                <a:lnTo>
                  <a:pt x="550" y="1"/>
                </a:lnTo>
                <a:lnTo>
                  <a:pt x="550" y="1"/>
                </a:lnTo>
                <a:lnTo>
                  <a:pt x="550" y="1"/>
                </a:lnTo>
                <a:lnTo>
                  <a:pt x="550" y="1"/>
                </a:lnTo>
                <a:lnTo>
                  <a:pt x="551" y="1"/>
                </a:lnTo>
                <a:lnTo>
                  <a:pt x="551" y="0"/>
                </a:lnTo>
                <a:lnTo>
                  <a:pt x="551" y="0"/>
                </a:lnTo>
                <a:lnTo>
                  <a:pt x="551" y="0"/>
                </a:lnTo>
                <a:lnTo>
                  <a:pt x="551" y="0"/>
                </a:lnTo>
                <a:lnTo>
                  <a:pt x="551" y="0"/>
                </a:lnTo>
                <a:lnTo>
                  <a:pt x="552" y="0"/>
                </a:lnTo>
                <a:lnTo>
                  <a:pt x="552" y="0"/>
                </a:lnTo>
                <a:lnTo>
                  <a:pt x="552" y="0"/>
                </a:lnTo>
                <a:lnTo>
                  <a:pt x="552" y="0"/>
                </a:lnTo>
                <a:lnTo>
                  <a:pt x="552" y="0"/>
                </a:lnTo>
                <a:lnTo>
                  <a:pt x="552" y="0"/>
                </a:lnTo>
                <a:lnTo>
                  <a:pt x="553" y="0"/>
                </a:lnTo>
                <a:lnTo>
                  <a:pt x="553" y="0"/>
                </a:lnTo>
                <a:lnTo>
                  <a:pt x="553" y="0"/>
                </a:lnTo>
                <a:lnTo>
                  <a:pt x="553" y="0"/>
                </a:lnTo>
                <a:lnTo>
                  <a:pt x="553" y="0"/>
                </a:lnTo>
              </a:path>
            </a:pathLst>
          </a:custGeom>
          <a:noFill/>
          <a:ln w="38100" cap="rnd">
            <a:solidFill>
              <a:srgbClr val="ED7D3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6" name="Freeform 69">
            <a:extLst>
              <a:ext uri="{FF2B5EF4-FFF2-40B4-BE49-F238E27FC236}">
                <a16:creationId xmlns:a16="http://schemas.microsoft.com/office/drawing/2014/main" id="{E59184C4-2B8C-1B4D-B7A7-254D62023820}"/>
              </a:ext>
            </a:extLst>
          </p:cNvPr>
          <p:cNvSpPr>
            <a:spLocks/>
          </p:cNvSpPr>
          <p:nvPr/>
        </p:nvSpPr>
        <p:spPr bwMode="auto">
          <a:xfrm>
            <a:off x="1748423" y="2484997"/>
            <a:ext cx="9098280" cy="2740381"/>
          </a:xfrm>
          <a:custGeom>
            <a:avLst/>
            <a:gdLst>
              <a:gd name="T0" fmla="*/ 1 w 553"/>
              <a:gd name="T1" fmla="*/ 180 h 194"/>
              <a:gd name="T2" fmla="*/ 2 w 553"/>
              <a:gd name="T3" fmla="*/ 157 h 194"/>
              <a:gd name="T4" fmla="*/ 3 w 553"/>
              <a:gd name="T5" fmla="*/ 127 h 194"/>
              <a:gd name="T6" fmla="*/ 5 w 553"/>
              <a:gd name="T7" fmla="*/ 118 h 194"/>
              <a:gd name="T8" fmla="*/ 7 w 553"/>
              <a:gd name="T9" fmla="*/ 113 h 194"/>
              <a:gd name="T10" fmla="*/ 11 w 553"/>
              <a:gd name="T11" fmla="*/ 111 h 194"/>
              <a:gd name="T12" fmla="*/ 12 w 553"/>
              <a:gd name="T13" fmla="*/ 109 h 194"/>
              <a:gd name="T14" fmla="*/ 18 w 553"/>
              <a:gd name="T15" fmla="*/ 107 h 194"/>
              <a:gd name="T16" fmla="*/ 26 w 553"/>
              <a:gd name="T17" fmla="*/ 102 h 194"/>
              <a:gd name="T18" fmla="*/ 34 w 553"/>
              <a:gd name="T19" fmla="*/ 98 h 194"/>
              <a:gd name="T20" fmla="*/ 40 w 553"/>
              <a:gd name="T21" fmla="*/ 94 h 194"/>
              <a:gd name="T22" fmla="*/ 52 w 553"/>
              <a:gd name="T23" fmla="*/ 91 h 194"/>
              <a:gd name="T24" fmla="*/ 53 w 553"/>
              <a:gd name="T25" fmla="*/ 90 h 194"/>
              <a:gd name="T26" fmla="*/ 60 w 553"/>
              <a:gd name="T27" fmla="*/ 87 h 194"/>
              <a:gd name="T28" fmla="*/ 81 w 553"/>
              <a:gd name="T29" fmla="*/ 84 h 194"/>
              <a:gd name="T30" fmla="*/ 104 w 553"/>
              <a:gd name="T31" fmla="*/ 81 h 194"/>
              <a:gd name="T32" fmla="*/ 112 w 553"/>
              <a:gd name="T33" fmla="*/ 79 h 194"/>
              <a:gd name="T34" fmla="*/ 114 w 553"/>
              <a:gd name="T35" fmla="*/ 79 h 194"/>
              <a:gd name="T36" fmla="*/ 119 w 553"/>
              <a:gd name="T37" fmla="*/ 79 h 194"/>
              <a:gd name="T38" fmla="*/ 132 w 553"/>
              <a:gd name="T39" fmla="*/ 78 h 194"/>
              <a:gd name="T40" fmla="*/ 150 w 553"/>
              <a:gd name="T41" fmla="*/ 73 h 194"/>
              <a:gd name="T42" fmla="*/ 184 w 553"/>
              <a:gd name="T43" fmla="*/ 72 h 194"/>
              <a:gd name="T44" fmla="*/ 198 w 553"/>
              <a:gd name="T45" fmla="*/ 66 h 194"/>
              <a:gd name="T46" fmla="*/ 212 w 553"/>
              <a:gd name="T47" fmla="*/ 63 h 194"/>
              <a:gd name="T48" fmla="*/ 221 w 553"/>
              <a:gd name="T49" fmla="*/ 62 h 194"/>
              <a:gd name="T50" fmla="*/ 229 w 553"/>
              <a:gd name="T51" fmla="*/ 61 h 194"/>
              <a:gd name="T52" fmla="*/ 239 w 553"/>
              <a:gd name="T53" fmla="*/ 61 h 194"/>
              <a:gd name="T54" fmla="*/ 247 w 553"/>
              <a:gd name="T55" fmla="*/ 57 h 194"/>
              <a:gd name="T56" fmla="*/ 256 w 553"/>
              <a:gd name="T57" fmla="*/ 54 h 194"/>
              <a:gd name="T58" fmla="*/ 290 w 553"/>
              <a:gd name="T59" fmla="*/ 51 h 194"/>
              <a:gd name="T60" fmla="*/ 307 w 553"/>
              <a:gd name="T61" fmla="*/ 46 h 194"/>
              <a:gd name="T62" fmla="*/ 332 w 553"/>
              <a:gd name="T63" fmla="*/ 45 h 194"/>
              <a:gd name="T64" fmla="*/ 337 w 553"/>
              <a:gd name="T65" fmla="*/ 44 h 194"/>
              <a:gd name="T66" fmla="*/ 350 w 553"/>
              <a:gd name="T67" fmla="*/ 42 h 194"/>
              <a:gd name="T68" fmla="*/ 360 w 553"/>
              <a:gd name="T69" fmla="*/ 39 h 194"/>
              <a:gd name="T70" fmla="*/ 381 w 553"/>
              <a:gd name="T71" fmla="*/ 38 h 194"/>
              <a:gd name="T72" fmla="*/ 399 w 553"/>
              <a:gd name="T73" fmla="*/ 35 h 194"/>
              <a:gd name="T74" fmla="*/ 409 w 553"/>
              <a:gd name="T75" fmla="*/ 31 h 194"/>
              <a:gd name="T76" fmla="*/ 423 w 553"/>
              <a:gd name="T77" fmla="*/ 27 h 194"/>
              <a:gd name="T78" fmla="*/ 440 w 553"/>
              <a:gd name="T79" fmla="*/ 25 h 194"/>
              <a:gd name="T80" fmla="*/ 444 w 553"/>
              <a:gd name="T81" fmla="*/ 25 h 194"/>
              <a:gd name="T82" fmla="*/ 451 w 553"/>
              <a:gd name="T83" fmla="*/ 25 h 194"/>
              <a:gd name="T84" fmla="*/ 454 w 553"/>
              <a:gd name="T85" fmla="*/ 22 h 194"/>
              <a:gd name="T86" fmla="*/ 457 w 553"/>
              <a:gd name="T87" fmla="*/ 21 h 194"/>
              <a:gd name="T88" fmla="*/ 459 w 553"/>
              <a:gd name="T89" fmla="*/ 19 h 194"/>
              <a:gd name="T90" fmla="*/ 473 w 553"/>
              <a:gd name="T91" fmla="*/ 18 h 194"/>
              <a:gd name="T92" fmla="*/ 480 w 553"/>
              <a:gd name="T93" fmla="*/ 15 h 194"/>
              <a:gd name="T94" fmla="*/ 509 w 553"/>
              <a:gd name="T95" fmla="*/ 12 h 194"/>
              <a:gd name="T96" fmla="*/ 525 w 553"/>
              <a:gd name="T97" fmla="*/ 7 h 194"/>
              <a:gd name="T98" fmla="*/ 537 w 553"/>
              <a:gd name="T99" fmla="*/ 5 h 194"/>
              <a:gd name="T100" fmla="*/ 542 w 553"/>
              <a:gd name="T101" fmla="*/ 1 h 194"/>
              <a:gd name="T102" fmla="*/ 544 w 553"/>
              <a:gd name="T103" fmla="*/ 1 h 194"/>
              <a:gd name="T104" fmla="*/ 545 w 553"/>
              <a:gd name="T105" fmla="*/ 1 h 194"/>
              <a:gd name="T106" fmla="*/ 547 w 553"/>
              <a:gd name="T107" fmla="*/ 1 h 194"/>
              <a:gd name="T108" fmla="*/ 547 w 553"/>
              <a:gd name="T109" fmla="*/ 1 h 194"/>
              <a:gd name="T110" fmla="*/ 549 w 553"/>
              <a:gd name="T111" fmla="*/ 0 h 194"/>
              <a:gd name="T112" fmla="*/ 550 w 553"/>
              <a:gd name="T113" fmla="*/ 0 h 194"/>
              <a:gd name="T114" fmla="*/ 551 w 553"/>
              <a:gd name="T115" fmla="*/ 0 h 194"/>
              <a:gd name="T116" fmla="*/ 552 w 553"/>
              <a:gd name="T117" fmla="*/ 0 h 194"/>
              <a:gd name="T118" fmla="*/ 553 w 553"/>
              <a:gd name="T119"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3" h="194">
                <a:moveTo>
                  <a:pt x="0" y="194"/>
                </a:moveTo>
                <a:lnTo>
                  <a:pt x="0" y="194"/>
                </a:lnTo>
                <a:lnTo>
                  <a:pt x="0" y="193"/>
                </a:lnTo>
                <a:lnTo>
                  <a:pt x="1" y="193"/>
                </a:lnTo>
                <a:lnTo>
                  <a:pt x="1" y="190"/>
                </a:lnTo>
                <a:lnTo>
                  <a:pt x="1" y="190"/>
                </a:lnTo>
                <a:lnTo>
                  <a:pt x="1" y="180"/>
                </a:lnTo>
                <a:lnTo>
                  <a:pt x="1" y="180"/>
                </a:lnTo>
                <a:lnTo>
                  <a:pt x="1" y="176"/>
                </a:lnTo>
                <a:lnTo>
                  <a:pt x="2" y="176"/>
                </a:lnTo>
                <a:lnTo>
                  <a:pt x="2" y="168"/>
                </a:lnTo>
                <a:lnTo>
                  <a:pt x="2" y="168"/>
                </a:lnTo>
                <a:lnTo>
                  <a:pt x="2" y="157"/>
                </a:lnTo>
                <a:lnTo>
                  <a:pt x="2" y="157"/>
                </a:lnTo>
                <a:lnTo>
                  <a:pt x="2" y="149"/>
                </a:lnTo>
                <a:lnTo>
                  <a:pt x="2" y="149"/>
                </a:lnTo>
                <a:lnTo>
                  <a:pt x="2" y="141"/>
                </a:lnTo>
                <a:lnTo>
                  <a:pt x="3" y="141"/>
                </a:lnTo>
                <a:lnTo>
                  <a:pt x="3" y="135"/>
                </a:lnTo>
                <a:lnTo>
                  <a:pt x="3" y="135"/>
                </a:lnTo>
                <a:lnTo>
                  <a:pt x="3" y="127"/>
                </a:lnTo>
                <a:lnTo>
                  <a:pt x="3" y="127"/>
                </a:lnTo>
                <a:lnTo>
                  <a:pt x="3" y="125"/>
                </a:lnTo>
                <a:lnTo>
                  <a:pt x="4" y="125"/>
                </a:lnTo>
                <a:lnTo>
                  <a:pt x="4" y="122"/>
                </a:lnTo>
                <a:lnTo>
                  <a:pt x="4" y="122"/>
                </a:lnTo>
                <a:lnTo>
                  <a:pt x="4" y="118"/>
                </a:lnTo>
                <a:lnTo>
                  <a:pt x="5" y="118"/>
                </a:lnTo>
                <a:lnTo>
                  <a:pt x="5" y="116"/>
                </a:lnTo>
                <a:lnTo>
                  <a:pt x="5" y="116"/>
                </a:lnTo>
                <a:lnTo>
                  <a:pt x="5" y="116"/>
                </a:lnTo>
                <a:lnTo>
                  <a:pt x="6" y="116"/>
                </a:lnTo>
                <a:lnTo>
                  <a:pt x="6" y="114"/>
                </a:lnTo>
                <a:lnTo>
                  <a:pt x="7" y="114"/>
                </a:lnTo>
                <a:lnTo>
                  <a:pt x="7" y="113"/>
                </a:lnTo>
                <a:lnTo>
                  <a:pt x="8" y="113"/>
                </a:lnTo>
                <a:lnTo>
                  <a:pt x="8" y="113"/>
                </a:lnTo>
                <a:lnTo>
                  <a:pt x="10" y="113"/>
                </a:lnTo>
                <a:lnTo>
                  <a:pt x="10" y="112"/>
                </a:lnTo>
                <a:lnTo>
                  <a:pt x="10" y="112"/>
                </a:lnTo>
                <a:lnTo>
                  <a:pt x="10" y="111"/>
                </a:lnTo>
                <a:lnTo>
                  <a:pt x="11" y="111"/>
                </a:lnTo>
                <a:lnTo>
                  <a:pt x="11" y="111"/>
                </a:lnTo>
                <a:lnTo>
                  <a:pt x="12" y="111"/>
                </a:lnTo>
                <a:lnTo>
                  <a:pt x="12" y="111"/>
                </a:lnTo>
                <a:lnTo>
                  <a:pt x="12" y="111"/>
                </a:lnTo>
                <a:lnTo>
                  <a:pt x="12" y="110"/>
                </a:lnTo>
                <a:lnTo>
                  <a:pt x="12" y="110"/>
                </a:lnTo>
                <a:lnTo>
                  <a:pt x="12" y="109"/>
                </a:lnTo>
                <a:lnTo>
                  <a:pt x="13" y="109"/>
                </a:lnTo>
                <a:lnTo>
                  <a:pt x="13" y="109"/>
                </a:lnTo>
                <a:lnTo>
                  <a:pt x="13" y="109"/>
                </a:lnTo>
                <a:lnTo>
                  <a:pt x="13" y="108"/>
                </a:lnTo>
                <a:lnTo>
                  <a:pt x="14" y="108"/>
                </a:lnTo>
                <a:lnTo>
                  <a:pt x="14" y="107"/>
                </a:lnTo>
                <a:lnTo>
                  <a:pt x="18" y="107"/>
                </a:lnTo>
                <a:lnTo>
                  <a:pt x="18" y="106"/>
                </a:lnTo>
                <a:lnTo>
                  <a:pt x="21" y="106"/>
                </a:lnTo>
                <a:lnTo>
                  <a:pt x="21" y="105"/>
                </a:lnTo>
                <a:lnTo>
                  <a:pt x="23" y="105"/>
                </a:lnTo>
                <a:lnTo>
                  <a:pt x="23" y="104"/>
                </a:lnTo>
                <a:lnTo>
                  <a:pt x="26" y="104"/>
                </a:lnTo>
                <a:lnTo>
                  <a:pt x="26" y="102"/>
                </a:lnTo>
                <a:lnTo>
                  <a:pt x="27" y="102"/>
                </a:lnTo>
                <a:lnTo>
                  <a:pt x="27" y="100"/>
                </a:lnTo>
                <a:lnTo>
                  <a:pt x="28" y="100"/>
                </a:lnTo>
                <a:lnTo>
                  <a:pt x="28" y="99"/>
                </a:lnTo>
                <a:lnTo>
                  <a:pt x="29" y="99"/>
                </a:lnTo>
                <a:lnTo>
                  <a:pt x="29" y="98"/>
                </a:lnTo>
                <a:lnTo>
                  <a:pt x="34" y="98"/>
                </a:lnTo>
                <a:lnTo>
                  <a:pt x="34" y="97"/>
                </a:lnTo>
                <a:lnTo>
                  <a:pt x="35" y="97"/>
                </a:lnTo>
                <a:lnTo>
                  <a:pt x="35" y="96"/>
                </a:lnTo>
                <a:lnTo>
                  <a:pt x="38" y="96"/>
                </a:lnTo>
                <a:lnTo>
                  <a:pt x="38" y="95"/>
                </a:lnTo>
                <a:lnTo>
                  <a:pt x="40" y="95"/>
                </a:lnTo>
                <a:lnTo>
                  <a:pt x="40" y="94"/>
                </a:lnTo>
                <a:lnTo>
                  <a:pt x="46" y="94"/>
                </a:lnTo>
                <a:lnTo>
                  <a:pt x="46" y="93"/>
                </a:lnTo>
                <a:lnTo>
                  <a:pt x="50" y="93"/>
                </a:lnTo>
                <a:lnTo>
                  <a:pt x="50" y="92"/>
                </a:lnTo>
                <a:lnTo>
                  <a:pt x="51" y="92"/>
                </a:lnTo>
                <a:lnTo>
                  <a:pt x="51" y="91"/>
                </a:lnTo>
                <a:lnTo>
                  <a:pt x="52" y="91"/>
                </a:lnTo>
                <a:lnTo>
                  <a:pt x="52" y="91"/>
                </a:lnTo>
                <a:lnTo>
                  <a:pt x="52" y="91"/>
                </a:lnTo>
                <a:lnTo>
                  <a:pt x="52" y="90"/>
                </a:lnTo>
                <a:lnTo>
                  <a:pt x="53" y="90"/>
                </a:lnTo>
                <a:lnTo>
                  <a:pt x="53" y="90"/>
                </a:lnTo>
                <a:lnTo>
                  <a:pt x="53" y="90"/>
                </a:lnTo>
                <a:lnTo>
                  <a:pt x="53" y="90"/>
                </a:lnTo>
                <a:lnTo>
                  <a:pt x="57" y="90"/>
                </a:lnTo>
                <a:lnTo>
                  <a:pt x="57" y="89"/>
                </a:lnTo>
                <a:lnTo>
                  <a:pt x="58" y="89"/>
                </a:lnTo>
                <a:lnTo>
                  <a:pt x="58" y="87"/>
                </a:lnTo>
                <a:lnTo>
                  <a:pt x="59" y="87"/>
                </a:lnTo>
                <a:lnTo>
                  <a:pt x="59" y="87"/>
                </a:lnTo>
                <a:lnTo>
                  <a:pt x="60" y="87"/>
                </a:lnTo>
                <a:lnTo>
                  <a:pt x="60" y="87"/>
                </a:lnTo>
                <a:lnTo>
                  <a:pt x="63" y="87"/>
                </a:lnTo>
                <a:lnTo>
                  <a:pt x="63" y="86"/>
                </a:lnTo>
                <a:lnTo>
                  <a:pt x="76" y="86"/>
                </a:lnTo>
                <a:lnTo>
                  <a:pt x="76" y="85"/>
                </a:lnTo>
                <a:lnTo>
                  <a:pt x="81" y="85"/>
                </a:lnTo>
                <a:lnTo>
                  <a:pt x="81" y="84"/>
                </a:lnTo>
                <a:lnTo>
                  <a:pt x="101" y="84"/>
                </a:lnTo>
                <a:lnTo>
                  <a:pt x="101" y="83"/>
                </a:lnTo>
                <a:lnTo>
                  <a:pt x="102" y="83"/>
                </a:lnTo>
                <a:lnTo>
                  <a:pt x="102" y="81"/>
                </a:lnTo>
                <a:lnTo>
                  <a:pt x="102" y="81"/>
                </a:lnTo>
                <a:lnTo>
                  <a:pt x="102" y="81"/>
                </a:lnTo>
                <a:lnTo>
                  <a:pt x="104" y="81"/>
                </a:lnTo>
                <a:lnTo>
                  <a:pt x="104" y="80"/>
                </a:lnTo>
                <a:lnTo>
                  <a:pt x="111" y="80"/>
                </a:lnTo>
                <a:lnTo>
                  <a:pt x="111" y="80"/>
                </a:lnTo>
                <a:lnTo>
                  <a:pt x="111" y="80"/>
                </a:lnTo>
                <a:lnTo>
                  <a:pt x="111" y="79"/>
                </a:lnTo>
                <a:lnTo>
                  <a:pt x="112" y="79"/>
                </a:lnTo>
                <a:lnTo>
                  <a:pt x="112" y="79"/>
                </a:lnTo>
                <a:lnTo>
                  <a:pt x="112" y="79"/>
                </a:lnTo>
                <a:lnTo>
                  <a:pt x="112" y="79"/>
                </a:lnTo>
                <a:lnTo>
                  <a:pt x="113" y="79"/>
                </a:lnTo>
                <a:lnTo>
                  <a:pt x="113" y="79"/>
                </a:lnTo>
                <a:lnTo>
                  <a:pt x="113" y="79"/>
                </a:lnTo>
                <a:lnTo>
                  <a:pt x="113" y="79"/>
                </a:lnTo>
                <a:lnTo>
                  <a:pt x="114" y="79"/>
                </a:lnTo>
                <a:lnTo>
                  <a:pt x="114" y="79"/>
                </a:lnTo>
                <a:lnTo>
                  <a:pt x="116" y="79"/>
                </a:lnTo>
                <a:lnTo>
                  <a:pt x="116" y="79"/>
                </a:lnTo>
                <a:lnTo>
                  <a:pt x="119" y="79"/>
                </a:lnTo>
                <a:lnTo>
                  <a:pt x="119" y="79"/>
                </a:lnTo>
                <a:lnTo>
                  <a:pt x="119" y="79"/>
                </a:lnTo>
                <a:lnTo>
                  <a:pt x="119" y="79"/>
                </a:lnTo>
                <a:lnTo>
                  <a:pt x="121" y="79"/>
                </a:lnTo>
                <a:lnTo>
                  <a:pt x="121" y="79"/>
                </a:lnTo>
                <a:lnTo>
                  <a:pt x="124" y="79"/>
                </a:lnTo>
                <a:lnTo>
                  <a:pt x="124" y="78"/>
                </a:lnTo>
                <a:lnTo>
                  <a:pt x="125" y="78"/>
                </a:lnTo>
                <a:lnTo>
                  <a:pt x="125" y="78"/>
                </a:lnTo>
                <a:lnTo>
                  <a:pt x="132" y="78"/>
                </a:lnTo>
                <a:lnTo>
                  <a:pt x="132" y="76"/>
                </a:lnTo>
                <a:lnTo>
                  <a:pt x="138" y="76"/>
                </a:lnTo>
                <a:lnTo>
                  <a:pt x="138" y="75"/>
                </a:lnTo>
                <a:lnTo>
                  <a:pt x="140" y="75"/>
                </a:lnTo>
                <a:lnTo>
                  <a:pt x="140" y="74"/>
                </a:lnTo>
                <a:lnTo>
                  <a:pt x="150" y="74"/>
                </a:lnTo>
                <a:lnTo>
                  <a:pt x="150" y="73"/>
                </a:lnTo>
                <a:lnTo>
                  <a:pt x="152" y="73"/>
                </a:lnTo>
                <a:lnTo>
                  <a:pt x="152" y="72"/>
                </a:lnTo>
                <a:lnTo>
                  <a:pt x="159" y="72"/>
                </a:lnTo>
                <a:lnTo>
                  <a:pt x="159" y="72"/>
                </a:lnTo>
                <a:lnTo>
                  <a:pt x="162" y="72"/>
                </a:lnTo>
                <a:lnTo>
                  <a:pt x="162" y="72"/>
                </a:lnTo>
                <a:lnTo>
                  <a:pt x="184" y="72"/>
                </a:lnTo>
                <a:lnTo>
                  <a:pt x="184" y="71"/>
                </a:lnTo>
                <a:lnTo>
                  <a:pt x="189" y="71"/>
                </a:lnTo>
                <a:lnTo>
                  <a:pt x="189" y="70"/>
                </a:lnTo>
                <a:lnTo>
                  <a:pt x="195" y="70"/>
                </a:lnTo>
                <a:lnTo>
                  <a:pt x="195" y="68"/>
                </a:lnTo>
                <a:lnTo>
                  <a:pt x="198" y="68"/>
                </a:lnTo>
                <a:lnTo>
                  <a:pt x="198" y="66"/>
                </a:lnTo>
                <a:lnTo>
                  <a:pt x="206" y="66"/>
                </a:lnTo>
                <a:lnTo>
                  <a:pt x="206" y="65"/>
                </a:lnTo>
                <a:lnTo>
                  <a:pt x="208" y="65"/>
                </a:lnTo>
                <a:lnTo>
                  <a:pt x="208" y="64"/>
                </a:lnTo>
                <a:lnTo>
                  <a:pt x="211" y="64"/>
                </a:lnTo>
                <a:lnTo>
                  <a:pt x="211" y="63"/>
                </a:lnTo>
                <a:lnTo>
                  <a:pt x="212" y="63"/>
                </a:lnTo>
                <a:lnTo>
                  <a:pt x="212" y="62"/>
                </a:lnTo>
                <a:lnTo>
                  <a:pt x="218" y="62"/>
                </a:lnTo>
                <a:lnTo>
                  <a:pt x="218" y="62"/>
                </a:lnTo>
                <a:lnTo>
                  <a:pt x="221" y="62"/>
                </a:lnTo>
                <a:lnTo>
                  <a:pt x="221" y="62"/>
                </a:lnTo>
                <a:lnTo>
                  <a:pt x="221" y="62"/>
                </a:lnTo>
                <a:lnTo>
                  <a:pt x="221" y="62"/>
                </a:lnTo>
                <a:lnTo>
                  <a:pt x="223" y="62"/>
                </a:lnTo>
                <a:lnTo>
                  <a:pt x="223" y="62"/>
                </a:lnTo>
                <a:lnTo>
                  <a:pt x="223" y="62"/>
                </a:lnTo>
                <a:lnTo>
                  <a:pt x="223" y="61"/>
                </a:lnTo>
                <a:lnTo>
                  <a:pt x="227" y="61"/>
                </a:lnTo>
                <a:lnTo>
                  <a:pt x="227" y="61"/>
                </a:lnTo>
                <a:lnTo>
                  <a:pt x="229" y="61"/>
                </a:lnTo>
                <a:lnTo>
                  <a:pt x="229" y="61"/>
                </a:lnTo>
                <a:lnTo>
                  <a:pt x="231" y="61"/>
                </a:lnTo>
                <a:lnTo>
                  <a:pt x="231" y="61"/>
                </a:lnTo>
                <a:lnTo>
                  <a:pt x="233" y="61"/>
                </a:lnTo>
                <a:lnTo>
                  <a:pt x="233" y="61"/>
                </a:lnTo>
                <a:lnTo>
                  <a:pt x="239" y="61"/>
                </a:lnTo>
                <a:lnTo>
                  <a:pt x="239" y="61"/>
                </a:lnTo>
                <a:lnTo>
                  <a:pt x="241" y="61"/>
                </a:lnTo>
                <a:lnTo>
                  <a:pt x="241" y="60"/>
                </a:lnTo>
                <a:lnTo>
                  <a:pt x="241" y="60"/>
                </a:lnTo>
                <a:lnTo>
                  <a:pt x="241" y="59"/>
                </a:lnTo>
                <a:lnTo>
                  <a:pt x="244" y="59"/>
                </a:lnTo>
                <a:lnTo>
                  <a:pt x="244" y="57"/>
                </a:lnTo>
                <a:lnTo>
                  <a:pt x="247" y="57"/>
                </a:lnTo>
                <a:lnTo>
                  <a:pt x="247" y="57"/>
                </a:lnTo>
                <a:lnTo>
                  <a:pt x="248" y="57"/>
                </a:lnTo>
                <a:lnTo>
                  <a:pt x="248" y="56"/>
                </a:lnTo>
                <a:lnTo>
                  <a:pt x="254" y="56"/>
                </a:lnTo>
                <a:lnTo>
                  <a:pt x="254" y="55"/>
                </a:lnTo>
                <a:lnTo>
                  <a:pt x="256" y="55"/>
                </a:lnTo>
                <a:lnTo>
                  <a:pt x="256" y="54"/>
                </a:lnTo>
                <a:lnTo>
                  <a:pt x="263" y="54"/>
                </a:lnTo>
                <a:lnTo>
                  <a:pt x="263" y="53"/>
                </a:lnTo>
                <a:lnTo>
                  <a:pt x="265" y="53"/>
                </a:lnTo>
                <a:lnTo>
                  <a:pt x="265" y="52"/>
                </a:lnTo>
                <a:lnTo>
                  <a:pt x="275" y="52"/>
                </a:lnTo>
                <a:lnTo>
                  <a:pt x="275" y="51"/>
                </a:lnTo>
                <a:lnTo>
                  <a:pt x="290" y="51"/>
                </a:lnTo>
                <a:lnTo>
                  <a:pt x="290" y="50"/>
                </a:lnTo>
                <a:lnTo>
                  <a:pt x="291" y="50"/>
                </a:lnTo>
                <a:lnTo>
                  <a:pt x="291" y="48"/>
                </a:lnTo>
                <a:lnTo>
                  <a:pt x="296" y="48"/>
                </a:lnTo>
                <a:lnTo>
                  <a:pt x="296" y="47"/>
                </a:lnTo>
                <a:lnTo>
                  <a:pt x="307" y="47"/>
                </a:lnTo>
                <a:lnTo>
                  <a:pt x="307" y="46"/>
                </a:lnTo>
                <a:lnTo>
                  <a:pt x="313" y="46"/>
                </a:lnTo>
                <a:lnTo>
                  <a:pt x="313" y="45"/>
                </a:lnTo>
                <a:lnTo>
                  <a:pt x="314" y="45"/>
                </a:lnTo>
                <a:lnTo>
                  <a:pt x="314" y="45"/>
                </a:lnTo>
                <a:lnTo>
                  <a:pt x="327" y="45"/>
                </a:lnTo>
                <a:lnTo>
                  <a:pt x="327" y="45"/>
                </a:lnTo>
                <a:lnTo>
                  <a:pt x="332" y="45"/>
                </a:lnTo>
                <a:lnTo>
                  <a:pt x="332" y="45"/>
                </a:lnTo>
                <a:lnTo>
                  <a:pt x="333" y="45"/>
                </a:lnTo>
                <a:lnTo>
                  <a:pt x="333" y="45"/>
                </a:lnTo>
                <a:lnTo>
                  <a:pt x="337" y="45"/>
                </a:lnTo>
                <a:lnTo>
                  <a:pt x="337" y="44"/>
                </a:lnTo>
                <a:lnTo>
                  <a:pt x="337" y="44"/>
                </a:lnTo>
                <a:lnTo>
                  <a:pt x="337" y="44"/>
                </a:lnTo>
                <a:lnTo>
                  <a:pt x="342" y="44"/>
                </a:lnTo>
                <a:lnTo>
                  <a:pt x="342" y="43"/>
                </a:lnTo>
                <a:lnTo>
                  <a:pt x="348" y="43"/>
                </a:lnTo>
                <a:lnTo>
                  <a:pt x="348" y="42"/>
                </a:lnTo>
                <a:lnTo>
                  <a:pt x="348" y="42"/>
                </a:lnTo>
                <a:lnTo>
                  <a:pt x="348" y="42"/>
                </a:lnTo>
                <a:lnTo>
                  <a:pt x="350" y="42"/>
                </a:lnTo>
                <a:lnTo>
                  <a:pt x="350" y="42"/>
                </a:lnTo>
                <a:lnTo>
                  <a:pt x="352" y="42"/>
                </a:lnTo>
                <a:lnTo>
                  <a:pt x="352" y="42"/>
                </a:lnTo>
                <a:lnTo>
                  <a:pt x="353" y="42"/>
                </a:lnTo>
                <a:lnTo>
                  <a:pt x="353" y="41"/>
                </a:lnTo>
                <a:lnTo>
                  <a:pt x="360" y="41"/>
                </a:lnTo>
                <a:lnTo>
                  <a:pt x="360" y="39"/>
                </a:lnTo>
                <a:lnTo>
                  <a:pt x="363" y="39"/>
                </a:lnTo>
                <a:lnTo>
                  <a:pt x="363" y="39"/>
                </a:lnTo>
                <a:lnTo>
                  <a:pt x="371" y="39"/>
                </a:lnTo>
                <a:lnTo>
                  <a:pt x="371" y="39"/>
                </a:lnTo>
                <a:lnTo>
                  <a:pt x="376" y="39"/>
                </a:lnTo>
                <a:lnTo>
                  <a:pt x="376" y="38"/>
                </a:lnTo>
                <a:lnTo>
                  <a:pt x="381" y="38"/>
                </a:lnTo>
                <a:lnTo>
                  <a:pt x="381" y="37"/>
                </a:lnTo>
                <a:lnTo>
                  <a:pt x="383" y="37"/>
                </a:lnTo>
                <a:lnTo>
                  <a:pt x="383" y="36"/>
                </a:lnTo>
                <a:lnTo>
                  <a:pt x="391" y="36"/>
                </a:lnTo>
                <a:lnTo>
                  <a:pt x="391" y="36"/>
                </a:lnTo>
                <a:lnTo>
                  <a:pt x="399" y="36"/>
                </a:lnTo>
                <a:lnTo>
                  <a:pt x="399" y="35"/>
                </a:lnTo>
                <a:lnTo>
                  <a:pt x="402" y="35"/>
                </a:lnTo>
                <a:lnTo>
                  <a:pt x="402" y="34"/>
                </a:lnTo>
                <a:lnTo>
                  <a:pt x="404" y="34"/>
                </a:lnTo>
                <a:lnTo>
                  <a:pt x="404" y="33"/>
                </a:lnTo>
                <a:lnTo>
                  <a:pt x="405" y="33"/>
                </a:lnTo>
                <a:lnTo>
                  <a:pt x="405" y="31"/>
                </a:lnTo>
                <a:lnTo>
                  <a:pt x="409" y="31"/>
                </a:lnTo>
                <a:lnTo>
                  <a:pt x="409" y="30"/>
                </a:lnTo>
                <a:lnTo>
                  <a:pt x="409" y="30"/>
                </a:lnTo>
                <a:lnTo>
                  <a:pt x="409" y="29"/>
                </a:lnTo>
                <a:lnTo>
                  <a:pt x="418" y="29"/>
                </a:lnTo>
                <a:lnTo>
                  <a:pt x="418" y="28"/>
                </a:lnTo>
                <a:lnTo>
                  <a:pt x="423" y="28"/>
                </a:lnTo>
                <a:lnTo>
                  <a:pt x="423" y="27"/>
                </a:lnTo>
                <a:lnTo>
                  <a:pt x="425" y="27"/>
                </a:lnTo>
                <a:lnTo>
                  <a:pt x="425" y="26"/>
                </a:lnTo>
                <a:lnTo>
                  <a:pt x="426" y="26"/>
                </a:lnTo>
                <a:lnTo>
                  <a:pt x="426" y="26"/>
                </a:lnTo>
                <a:lnTo>
                  <a:pt x="439" y="26"/>
                </a:lnTo>
                <a:lnTo>
                  <a:pt x="439" y="25"/>
                </a:lnTo>
                <a:lnTo>
                  <a:pt x="440" y="25"/>
                </a:lnTo>
                <a:lnTo>
                  <a:pt x="440" y="25"/>
                </a:lnTo>
                <a:lnTo>
                  <a:pt x="442" y="25"/>
                </a:lnTo>
                <a:lnTo>
                  <a:pt x="442" y="25"/>
                </a:lnTo>
                <a:lnTo>
                  <a:pt x="442" y="25"/>
                </a:lnTo>
                <a:lnTo>
                  <a:pt x="442" y="25"/>
                </a:lnTo>
                <a:lnTo>
                  <a:pt x="444" y="25"/>
                </a:lnTo>
                <a:lnTo>
                  <a:pt x="444" y="25"/>
                </a:lnTo>
                <a:lnTo>
                  <a:pt x="447" y="25"/>
                </a:lnTo>
                <a:lnTo>
                  <a:pt x="447" y="25"/>
                </a:lnTo>
                <a:lnTo>
                  <a:pt x="449" y="25"/>
                </a:lnTo>
                <a:lnTo>
                  <a:pt x="449" y="25"/>
                </a:lnTo>
                <a:lnTo>
                  <a:pt x="449" y="25"/>
                </a:lnTo>
                <a:lnTo>
                  <a:pt x="449" y="25"/>
                </a:lnTo>
                <a:lnTo>
                  <a:pt x="451" y="25"/>
                </a:lnTo>
                <a:lnTo>
                  <a:pt x="451" y="25"/>
                </a:lnTo>
                <a:lnTo>
                  <a:pt x="452" y="25"/>
                </a:lnTo>
                <a:lnTo>
                  <a:pt x="452" y="23"/>
                </a:lnTo>
                <a:lnTo>
                  <a:pt x="453" y="23"/>
                </a:lnTo>
                <a:lnTo>
                  <a:pt x="453" y="23"/>
                </a:lnTo>
                <a:lnTo>
                  <a:pt x="454" y="23"/>
                </a:lnTo>
                <a:lnTo>
                  <a:pt x="454" y="22"/>
                </a:lnTo>
                <a:lnTo>
                  <a:pt x="454" y="22"/>
                </a:lnTo>
                <a:lnTo>
                  <a:pt x="454" y="22"/>
                </a:lnTo>
                <a:lnTo>
                  <a:pt x="455" y="22"/>
                </a:lnTo>
                <a:lnTo>
                  <a:pt x="455" y="21"/>
                </a:lnTo>
                <a:lnTo>
                  <a:pt x="456" y="21"/>
                </a:lnTo>
                <a:lnTo>
                  <a:pt x="456" y="21"/>
                </a:lnTo>
                <a:lnTo>
                  <a:pt x="457" y="21"/>
                </a:lnTo>
                <a:lnTo>
                  <a:pt x="457" y="20"/>
                </a:lnTo>
                <a:lnTo>
                  <a:pt x="457" y="20"/>
                </a:lnTo>
                <a:lnTo>
                  <a:pt x="457" y="19"/>
                </a:lnTo>
                <a:lnTo>
                  <a:pt x="459" y="19"/>
                </a:lnTo>
                <a:lnTo>
                  <a:pt x="459" y="19"/>
                </a:lnTo>
                <a:lnTo>
                  <a:pt x="459" y="19"/>
                </a:lnTo>
                <a:lnTo>
                  <a:pt x="459" y="19"/>
                </a:lnTo>
                <a:lnTo>
                  <a:pt x="460" y="19"/>
                </a:lnTo>
                <a:lnTo>
                  <a:pt x="460" y="19"/>
                </a:lnTo>
                <a:lnTo>
                  <a:pt x="464" y="19"/>
                </a:lnTo>
                <a:lnTo>
                  <a:pt x="464" y="19"/>
                </a:lnTo>
                <a:lnTo>
                  <a:pt x="465" y="19"/>
                </a:lnTo>
                <a:lnTo>
                  <a:pt x="465" y="18"/>
                </a:lnTo>
                <a:lnTo>
                  <a:pt x="473" y="18"/>
                </a:lnTo>
                <a:lnTo>
                  <a:pt x="473" y="16"/>
                </a:lnTo>
                <a:lnTo>
                  <a:pt x="474" y="16"/>
                </a:lnTo>
                <a:lnTo>
                  <a:pt x="474" y="15"/>
                </a:lnTo>
                <a:lnTo>
                  <a:pt x="477" y="15"/>
                </a:lnTo>
                <a:lnTo>
                  <a:pt x="477" y="15"/>
                </a:lnTo>
                <a:lnTo>
                  <a:pt x="480" y="15"/>
                </a:lnTo>
                <a:lnTo>
                  <a:pt x="480" y="15"/>
                </a:lnTo>
                <a:lnTo>
                  <a:pt x="494" y="15"/>
                </a:lnTo>
                <a:lnTo>
                  <a:pt x="494" y="14"/>
                </a:lnTo>
                <a:lnTo>
                  <a:pt x="505" y="14"/>
                </a:lnTo>
                <a:lnTo>
                  <a:pt x="505" y="13"/>
                </a:lnTo>
                <a:lnTo>
                  <a:pt x="509" y="13"/>
                </a:lnTo>
                <a:lnTo>
                  <a:pt x="509" y="12"/>
                </a:lnTo>
                <a:lnTo>
                  <a:pt x="509" y="12"/>
                </a:lnTo>
                <a:lnTo>
                  <a:pt x="509" y="11"/>
                </a:lnTo>
                <a:lnTo>
                  <a:pt x="521" y="11"/>
                </a:lnTo>
                <a:lnTo>
                  <a:pt x="521" y="9"/>
                </a:lnTo>
                <a:lnTo>
                  <a:pt x="524" y="9"/>
                </a:lnTo>
                <a:lnTo>
                  <a:pt x="524" y="8"/>
                </a:lnTo>
                <a:lnTo>
                  <a:pt x="525" y="8"/>
                </a:lnTo>
                <a:lnTo>
                  <a:pt x="525" y="7"/>
                </a:lnTo>
                <a:lnTo>
                  <a:pt x="525" y="7"/>
                </a:lnTo>
                <a:lnTo>
                  <a:pt x="525" y="6"/>
                </a:lnTo>
                <a:lnTo>
                  <a:pt x="528" y="6"/>
                </a:lnTo>
                <a:lnTo>
                  <a:pt x="528" y="6"/>
                </a:lnTo>
                <a:lnTo>
                  <a:pt x="532" y="6"/>
                </a:lnTo>
                <a:lnTo>
                  <a:pt x="532" y="5"/>
                </a:lnTo>
                <a:lnTo>
                  <a:pt x="537" y="5"/>
                </a:lnTo>
                <a:lnTo>
                  <a:pt x="537" y="4"/>
                </a:lnTo>
                <a:lnTo>
                  <a:pt x="537" y="4"/>
                </a:lnTo>
                <a:lnTo>
                  <a:pt x="537" y="2"/>
                </a:lnTo>
                <a:lnTo>
                  <a:pt x="541" y="2"/>
                </a:lnTo>
                <a:lnTo>
                  <a:pt x="541" y="2"/>
                </a:lnTo>
                <a:lnTo>
                  <a:pt x="542" y="2"/>
                </a:lnTo>
                <a:lnTo>
                  <a:pt x="542" y="1"/>
                </a:lnTo>
                <a:lnTo>
                  <a:pt x="542" y="1"/>
                </a:lnTo>
                <a:lnTo>
                  <a:pt x="542" y="1"/>
                </a:lnTo>
                <a:lnTo>
                  <a:pt x="544" y="1"/>
                </a:lnTo>
                <a:lnTo>
                  <a:pt x="544" y="1"/>
                </a:lnTo>
                <a:lnTo>
                  <a:pt x="544" y="1"/>
                </a:lnTo>
                <a:lnTo>
                  <a:pt x="544" y="1"/>
                </a:lnTo>
                <a:lnTo>
                  <a:pt x="544" y="1"/>
                </a:lnTo>
                <a:lnTo>
                  <a:pt x="544" y="1"/>
                </a:lnTo>
                <a:lnTo>
                  <a:pt x="545" y="1"/>
                </a:lnTo>
                <a:lnTo>
                  <a:pt x="545" y="1"/>
                </a:lnTo>
                <a:lnTo>
                  <a:pt x="545" y="1"/>
                </a:lnTo>
                <a:lnTo>
                  <a:pt x="545" y="1"/>
                </a:lnTo>
                <a:lnTo>
                  <a:pt x="545" y="1"/>
                </a:lnTo>
                <a:lnTo>
                  <a:pt x="545" y="1"/>
                </a:lnTo>
                <a:lnTo>
                  <a:pt x="546" y="1"/>
                </a:lnTo>
                <a:lnTo>
                  <a:pt x="546" y="1"/>
                </a:lnTo>
                <a:lnTo>
                  <a:pt x="546" y="1"/>
                </a:lnTo>
                <a:lnTo>
                  <a:pt x="546" y="1"/>
                </a:lnTo>
                <a:lnTo>
                  <a:pt x="546" y="1"/>
                </a:lnTo>
                <a:lnTo>
                  <a:pt x="546" y="1"/>
                </a:lnTo>
                <a:lnTo>
                  <a:pt x="547" y="1"/>
                </a:lnTo>
                <a:lnTo>
                  <a:pt x="547" y="1"/>
                </a:lnTo>
                <a:lnTo>
                  <a:pt x="547" y="1"/>
                </a:lnTo>
                <a:lnTo>
                  <a:pt x="547" y="1"/>
                </a:lnTo>
                <a:lnTo>
                  <a:pt x="547" y="1"/>
                </a:lnTo>
                <a:lnTo>
                  <a:pt x="547" y="1"/>
                </a:lnTo>
                <a:lnTo>
                  <a:pt x="547" y="1"/>
                </a:lnTo>
                <a:lnTo>
                  <a:pt x="547" y="1"/>
                </a:lnTo>
                <a:lnTo>
                  <a:pt x="548" y="1"/>
                </a:lnTo>
                <a:lnTo>
                  <a:pt x="548" y="1"/>
                </a:lnTo>
                <a:lnTo>
                  <a:pt x="548" y="1"/>
                </a:lnTo>
                <a:lnTo>
                  <a:pt x="548" y="1"/>
                </a:lnTo>
                <a:lnTo>
                  <a:pt x="548" y="1"/>
                </a:lnTo>
                <a:lnTo>
                  <a:pt x="548" y="0"/>
                </a:lnTo>
                <a:lnTo>
                  <a:pt x="549" y="0"/>
                </a:lnTo>
                <a:lnTo>
                  <a:pt x="549" y="0"/>
                </a:lnTo>
                <a:lnTo>
                  <a:pt x="549" y="0"/>
                </a:lnTo>
                <a:lnTo>
                  <a:pt x="549" y="0"/>
                </a:lnTo>
                <a:lnTo>
                  <a:pt x="549" y="0"/>
                </a:lnTo>
                <a:lnTo>
                  <a:pt x="549" y="0"/>
                </a:lnTo>
                <a:lnTo>
                  <a:pt x="550" y="0"/>
                </a:lnTo>
                <a:lnTo>
                  <a:pt x="550" y="0"/>
                </a:lnTo>
                <a:lnTo>
                  <a:pt x="550" y="0"/>
                </a:lnTo>
                <a:lnTo>
                  <a:pt x="550" y="0"/>
                </a:lnTo>
                <a:lnTo>
                  <a:pt x="550" y="0"/>
                </a:lnTo>
                <a:lnTo>
                  <a:pt x="550" y="0"/>
                </a:lnTo>
                <a:lnTo>
                  <a:pt x="550" y="0"/>
                </a:lnTo>
                <a:lnTo>
                  <a:pt x="550" y="0"/>
                </a:lnTo>
                <a:lnTo>
                  <a:pt x="551" y="0"/>
                </a:lnTo>
                <a:lnTo>
                  <a:pt x="551" y="0"/>
                </a:lnTo>
                <a:lnTo>
                  <a:pt x="551" y="0"/>
                </a:lnTo>
                <a:lnTo>
                  <a:pt x="551" y="0"/>
                </a:lnTo>
                <a:lnTo>
                  <a:pt x="551" y="0"/>
                </a:lnTo>
                <a:lnTo>
                  <a:pt x="551" y="0"/>
                </a:lnTo>
                <a:lnTo>
                  <a:pt x="552" y="0"/>
                </a:lnTo>
                <a:lnTo>
                  <a:pt x="552" y="0"/>
                </a:lnTo>
                <a:lnTo>
                  <a:pt x="552" y="0"/>
                </a:lnTo>
                <a:lnTo>
                  <a:pt x="552" y="0"/>
                </a:lnTo>
                <a:lnTo>
                  <a:pt x="552" y="0"/>
                </a:lnTo>
                <a:lnTo>
                  <a:pt x="552" y="0"/>
                </a:lnTo>
                <a:lnTo>
                  <a:pt x="553" y="0"/>
                </a:lnTo>
                <a:lnTo>
                  <a:pt x="553" y="0"/>
                </a:lnTo>
                <a:lnTo>
                  <a:pt x="553" y="0"/>
                </a:lnTo>
                <a:lnTo>
                  <a:pt x="553" y="0"/>
                </a:lnTo>
                <a:lnTo>
                  <a:pt x="553" y="0"/>
                </a:lnTo>
              </a:path>
            </a:pathLst>
          </a:custGeom>
          <a:noFill/>
          <a:ln w="38100" cap="rnd">
            <a:solidFill>
              <a:srgbClr val="5B9BD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7" name="Line 34">
            <a:extLst>
              <a:ext uri="{FF2B5EF4-FFF2-40B4-BE49-F238E27FC236}">
                <a16:creationId xmlns:a16="http://schemas.microsoft.com/office/drawing/2014/main" id="{D7BB042F-8E42-5D46-8923-3722C31080B1}"/>
              </a:ext>
            </a:extLst>
          </p:cNvPr>
          <p:cNvSpPr>
            <a:spLocks noChangeShapeType="1"/>
          </p:cNvSpPr>
          <p:nvPr/>
        </p:nvSpPr>
        <p:spPr bwMode="auto">
          <a:xfrm flipH="1">
            <a:off x="1687411" y="3082510"/>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8" name="Line 35">
            <a:extLst>
              <a:ext uri="{FF2B5EF4-FFF2-40B4-BE49-F238E27FC236}">
                <a16:creationId xmlns:a16="http://schemas.microsoft.com/office/drawing/2014/main" id="{E709239F-E2ED-1D43-A3A6-F836BEF5A604}"/>
              </a:ext>
            </a:extLst>
          </p:cNvPr>
          <p:cNvSpPr>
            <a:spLocks noChangeShapeType="1"/>
          </p:cNvSpPr>
          <p:nvPr/>
        </p:nvSpPr>
        <p:spPr bwMode="auto">
          <a:xfrm flipH="1">
            <a:off x="1687411" y="2366044"/>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9" name="Line 34">
            <a:extLst>
              <a:ext uri="{FF2B5EF4-FFF2-40B4-BE49-F238E27FC236}">
                <a16:creationId xmlns:a16="http://schemas.microsoft.com/office/drawing/2014/main" id="{C56C0EC7-8381-AD43-A770-BA92AD113CEE}"/>
              </a:ext>
            </a:extLst>
          </p:cNvPr>
          <p:cNvSpPr>
            <a:spLocks noChangeShapeType="1"/>
          </p:cNvSpPr>
          <p:nvPr/>
        </p:nvSpPr>
        <p:spPr bwMode="auto">
          <a:xfrm flipH="1">
            <a:off x="1687411" y="1649578"/>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0" name="Line 35">
            <a:extLst>
              <a:ext uri="{FF2B5EF4-FFF2-40B4-BE49-F238E27FC236}">
                <a16:creationId xmlns:a16="http://schemas.microsoft.com/office/drawing/2014/main" id="{AD642972-858E-8947-8A8F-CED345532D91}"/>
              </a:ext>
            </a:extLst>
          </p:cNvPr>
          <p:cNvSpPr>
            <a:spLocks noChangeShapeType="1"/>
          </p:cNvSpPr>
          <p:nvPr/>
        </p:nvSpPr>
        <p:spPr bwMode="auto">
          <a:xfrm flipH="1">
            <a:off x="1687411" y="2724277"/>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1" name="Line 35">
            <a:extLst>
              <a:ext uri="{FF2B5EF4-FFF2-40B4-BE49-F238E27FC236}">
                <a16:creationId xmlns:a16="http://schemas.microsoft.com/office/drawing/2014/main" id="{ACB1403D-8984-AE40-AC7A-13549A413513}"/>
              </a:ext>
            </a:extLst>
          </p:cNvPr>
          <p:cNvSpPr>
            <a:spLocks noChangeShapeType="1"/>
          </p:cNvSpPr>
          <p:nvPr/>
        </p:nvSpPr>
        <p:spPr bwMode="auto">
          <a:xfrm flipH="1">
            <a:off x="1687411" y="2007811"/>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2" name="Rectangle 25">
            <a:extLst>
              <a:ext uri="{FF2B5EF4-FFF2-40B4-BE49-F238E27FC236}">
                <a16:creationId xmlns:a16="http://schemas.microsoft.com/office/drawing/2014/main" id="{9ED4C25D-999F-A44F-A6CB-572F19C9A944}"/>
              </a:ext>
            </a:extLst>
          </p:cNvPr>
          <p:cNvSpPr>
            <a:spLocks noChangeArrowheads="1"/>
          </p:cNvSpPr>
          <p:nvPr/>
        </p:nvSpPr>
        <p:spPr bwMode="auto">
          <a:xfrm>
            <a:off x="10986942" y="1954205"/>
            <a:ext cx="11283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22.0%</a:t>
            </a:r>
            <a:endParaRPr kumimoji="0" lang="en-US" altLang="en-US"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93" name="Rectangle 26">
            <a:extLst>
              <a:ext uri="{FF2B5EF4-FFF2-40B4-BE49-F238E27FC236}">
                <a16:creationId xmlns:a16="http://schemas.microsoft.com/office/drawing/2014/main" id="{FD2CD8F1-6360-2045-B09C-2C7D0FD74A78}"/>
              </a:ext>
            </a:extLst>
          </p:cNvPr>
          <p:cNvSpPr>
            <a:spLocks noChangeArrowheads="1"/>
          </p:cNvSpPr>
          <p:nvPr/>
        </p:nvSpPr>
        <p:spPr bwMode="auto">
          <a:xfrm>
            <a:off x="10986942" y="2329702"/>
            <a:ext cx="11283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19.2%</a:t>
            </a:r>
            <a:endParaRPr kumimoji="0" lang="en-US" altLang="en-US"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99" name="Text Box 16">
            <a:extLst>
              <a:ext uri="{FF2B5EF4-FFF2-40B4-BE49-F238E27FC236}">
                <a16:creationId xmlns:a16="http://schemas.microsoft.com/office/drawing/2014/main" id="{828CDB79-0B1E-E64B-AA27-3121647AA5FF}"/>
              </a:ext>
            </a:extLst>
          </p:cNvPr>
          <p:cNvSpPr txBox="1">
            <a:spLocks noChangeArrowheads="1"/>
          </p:cNvSpPr>
          <p:nvPr/>
        </p:nvSpPr>
        <p:spPr bwMode="auto">
          <a:xfrm rot="-5400000">
            <a:off x="-1128925" y="3224370"/>
            <a:ext cx="4229694" cy="461665"/>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Death, </a:t>
            </a:r>
            <a:r>
              <a:rPr kumimoji="0" lang="en-US" sz="2400" b="1" i="0" u="none" strike="noStrike" kern="1200" cap="none" spc="0" normalizeH="0" baseline="0" noProof="0" dirty="0">
                <a:ln>
                  <a:noFill/>
                </a:ln>
                <a:solidFill>
                  <a:srgbClr val="FFD966"/>
                </a:solidFill>
                <a:effectLst/>
                <a:uLnTx/>
                <a:uFillTx/>
                <a:latin typeface="Arial" charset="0"/>
                <a:ea typeface="Arial" charset="0"/>
                <a:cs typeface="Arial" charset="0"/>
              </a:rPr>
              <a:t>stroke</a:t>
            </a: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 or MI (%)</a:t>
            </a:r>
          </a:p>
        </p:txBody>
      </p:sp>
      <p:sp>
        <p:nvSpPr>
          <p:cNvPr id="67" name="Line 45">
            <a:extLst>
              <a:ext uri="{FF2B5EF4-FFF2-40B4-BE49-F238E27FC236}">
                <a16:creationId xmlns:a16="http://schemas.microsoft.com/office/drawing/2014/main" id="{DC3369C3-39FF-224E-B819-4D18EACE92C6}"/>
              </a:ext>
            </a:extLst>
          </p:cNvPr>
          <p:cNvSpPr>
            <a:spLocks noChangeShapeType="1"/>
          </p:cNvSpPr>
          <p:nvPr/>
        </p:nvSpPr>
        <p:spPr bwMode="auto">
          <a:xfrm flipH="1">
            <a:off x="1734694" y="5255610"/>
            <a:ext cx="9200019"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8" name="Line 46">
            <a:extLst>
              <a:ext uri="{FF2B5EF4-FFF2-40B4-BE49-F238E27FC236}">
                <a16:creationId xmlns:a16="http://schemas.microsoft.com/office/drawing/2014/main" id="{01717FE8-DBEE-4343-8F38-FE4AE3ED74F5}"/>
              </a:ext>
            </a:extLst>
          </p:cNvPr>
          <p:cNvSpPr>
            <a:spLocks noChangeShapeType="1"/>
          </p:cNvSpPr>
          <p:nvPr/>
        </p:nvSpPr>
        <p:spPr bwMode="auto">
          <a:xfrm>
            <a:off x="1741248"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9" name="Line 47">
            <a:extLst>
              <a:ext uri="{FF2B5EF4-FFF2-40B4-BE49-F238E27FC236}">
                <a16:creationId xmlns:a16="http://schemas.microsoft.com/office/drawing/2014/main" id="{DEFB6F33-9DB8-9D42-ADD2-1AD0921E4A7A}"/>
              </a:ext>
            </a:extLst>
          </p:cNvPr>
          <p:cNvSpPr>
            <a:spLocks noChangeShapeType="1"/>
          </p:cNvSpPr>
          <p:nvPr/>
        </p:nvSpPr>
        <p:spPr bwMode="auto">
          <a:xfrm flipV="1">
            <a:off x="2653507"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0" name="Line 48">
            <a:extLst>
              <a:ext uri="{FF2B5EF4-FFF2-40B4-BE49-F238E27FC236}">
                <a16:creationId xmlns:a16="http://schemas.microsoft.com/office/drawing/2014/main" id="{8A5FCF62-788F-2B45-830E-CA7A2696243F}"/>
              </a:ext>
            </a:extLst>
          </p:cNvPr>
          <p:cNvSpPr>
            <a:spLocks noChangeShapeType="1"/>
          </p:cNvSpPr>
          <p:nvPr/>
        </p:nvSpPr>
        <p:spPr bwMode="auto">
          <a:xfrm>
            <a:off x="3565766"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1" name="Line 49">
            <a:extLst>
              <a:ext uri="{FF2B5EF4-FFF2-40B4-BE49-F238E27FC236}">
                <a16:creationId xmlns:a16="http://schemas.microsoft.com/office/drawing/2014/main" id="{4ECAB673-6F73-8444-B586-3FDFCE63EEF1}"/>
              </a:ext>
            </a:extLst>
          </p:cNvPr>
          <p:cNvSpPr>
            <a:spLocks noChangeShapeType="1"/>
          </p:cNvSpPr>
          <p:nvPr/>
        </p:nvSpPr>
        <p:spPr bwMode="auto">
          <a:xfrm flipV="1">
            <a:off x="4478025"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2" name="Line 50">
            <a:extLst>
              <a:ext uri="{FF2B5EF4-FFF2-40B4-BE49-F238E27FC236}">
                <a16:creationId xmlns:a16="http://schemas.microsoft.com/office/drawing/2014/main" id="{C0E53F40-4CB5-914E-996D-96FC0F5962DC}"/>
              </a:ext>
            </a:extLst>
          </p:cNvPr>
          <p:cNvSpPr>
            <a:spLocks noChangeShapeType="1"/>
          </p:cNvSpPr>
          <p:nvPr/>
        </p:nvSpPr>
        <p:spPr bwMode="auto">
          <a:xfrm>
            <a:off x="5390284"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3" name="Line 51">
            <a:extLst>
              <a:ext uri="{FF2B5EF4-FFF2-40B4-BE49-F238E27FC236}">
                <a16:creationId xmlns:a16="http://schemas.microsoft.com/office/drawing/2014/main" id="{093C5700-A30D-2B4B-A167-E3A44019E865}"/>
              </a:ext>
            </a:extLst>
          </p:cNvPr>
          <p:cNvSpPr>
            <a:spLocks noChangeShapeType="1"/>
          </p:cNvSpPr>
          <p:nvPr/>
        </p:nvSpPr>
        <p:spPr bwMode="auto">
          <a:xfrm flipV="1">
            <a:off x="6302543"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4" name="Line 52">
            <a:extLst>
              <a:ext uri="{FF2B5EF4-FFF2-40B4-BE49-F238E27FC236}">
                <a16:creationId xmlns:a16="http://schemas.microsoft.com/office/drawing/2014/main" id="{DD5FC02F-04A6-4C4D-B157-114C13F500C0}"/>
              </a:ext>
            </a:extLst>
          </p:cNvPr>
          <p:cNvSpPr>
            <a:spLocks noChangeShapeType="1"/>
          </p:cNvSpPr>
          <p:nvPr/>
        </p:nvSpPr>
        <p:spPr bwMode="auto">
          <a:xfrm>
            <a:off x="7214802"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5" name="Line 53">
            <a:extLst>
              <a:ext uri="{FF2B5EF4-FFF2-40B4-BE49-F238E27FC236}">
                <a16:creationId xmlns:a16="http://schemas.microsoft.com/office/drawing/2014/main" id="{AAD4A73A-D601-4646-B119-494A2826BEE9}"/>
              </a:ext>
            </a:extLst>
          </p:cNvPr>
          <p:cNvSpPr>
            <a:spLocks noChangeShapeType="1"/>
          </p:cNvSpPr>
          <p:nvPr/>
        </p:nvSpPr>
        <p:spPr bwMode="auto">
          <a:xfrm flipV="1">
            <a:off x="8127061"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6" name="Line 54">
            <a:extLst>
              <a:ext uri="{FF2B5EF4-FFF2-40B4-BE49-F238E27FC236}">
                <a16:creationId xmlns:a16="http://schemas.microsoft.com/office/drawing/2014/main" id="{97448F11-DDEA-8D49-9021-1B2E8DC36D23}"/>
              </a:ext>
            </a:extLst>
          </p:cNvPr>
          <p:cNvSpPr>
            <a:spLocks noChangeShapeType="1"/>
          </p:cNvSpPr>
          <p:nvPr/>
        </p:nvSpPr>
        <p:spPr bwMode="auto">
          <a:xfrm>
            <a:off x="9039320"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7" name="Line 55">
            <a:extLst>
              <a:ext uri="{FF2B5EF4-FFF2-40B4-BE49-F238E27FC236}">
                <a16:creationId xmlns:a16="http://schemas.microsoft.com/office/drawing/2014/main" id="{8455E96B-BD00-4045-9EDD-0659DC73193D}"/>
              </a:ext>
            </a:extLst>
          </p:cNvPr>
          <p:cNvSpPr>
            <a:spLocks noChangeShapeType="1"/>
          </p:cNvSpPr>
          <p:nvPr/>
        </p:nvSpPr>
        <p:spPr bwMode="auto">
          <a:xfrm flipV="1">
            <a:off x="9951579" y="5255609"/>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8" name="Line 56">
            <a:extLst>
              <a:ext uri="{FF2B5EF4-FFF2-40B4-BE49-F238E27FC236}">
                <a16:creationId xmlns:a16="http://schemas.microsoft.com/office/drawing/2014/main" id="{49E69985-C4F0-CE4F-8C1B-B01501B7537F}"/>
              </a:ext>
            </a:extLst>
          </p:cNvPr>
          <p:cNvSpPr>
            <a:spLocks noChangeShapeType="1"/>
          </p:cNvSpPr>
          <p:nvPr/>
        </p:nvSpPr>
        <p:spPr bwMode="auto">
          <a:xfrm>
            <a:off x="10863842" y="5255610"/>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9" name="Rectangle 58">
            <a:extLst>
              <a:ext uri="{FF2B5EF4-FFF2-40B4-BE49-F238E27FC236}">
                <a16:creationId xmlns:a16="http://schemas.microsoft.com/office/drawing/2014/main" id="{324C4D9A-5F5E-9045-BA89-D27C7427AD8F}"/>
              </a:ext>
            </a:extLst>
          </p:cNvPr>
          <p:cNvSpPr>
            <a:spLocks noChangeArrowheads="1"/>
          </p:cNvSpPr>
          <p:nvPr/>
        </p:nvSpPr>
        <p:spPr bwMode="auto">
          <a:xfrm>
            <a:off x="1662275" y="5329087"/>
            <a:ext cx="1714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a:ln>
                  <a:noFill/>
                </a:ln>
                <a:solidFill>
                  <a:prstClr val="white"/>
                </a:solidFill>
                <a:effectLst/>
                <a:uLnTx/>
                <a:uFillTx/>
                <a:latin typeface="Arial" pitchFamily="34" charset="0"/>
                <a:ea typeface="+mn-ea"/>
                <a:cs typeface="Arial" pitchFamily="34" charset="0"/>
              </a:rPr>
              <a:t>0</a:t>
            </a:r>
          </a:p>
        </p:txBody>
      </p:sp>
      <p:sp>
        <p:nvSpPr>
          <p:cNvPr id="80" name="Rectangle 59">
            <a:extLst>
              <a:ext uri="{FF2B5EF4-FFF2-40B4-BE49-F238E27FC236}">
                <a16:creationId xmlns:a16="http://schemas.microsoft.com/office/drawing/2014/main" id="{EAEC5A07-8C4E-AD46-A9BC-7EFC703DCE3F}"/>
              </a:ext>
            </a:extLst>
          </p:cNvPr>
          <p:cNvSpPr>
            <a:spLocks noChangeArrowheads="1"/>
          </p:cNvSpPr>
          <p:nvPr/>
        </p:nvSpPr>
        <p:spPr bwMode="auto">
          <a:xfrm>
            <a:off x="3378582"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12</a:t>
            </a:r>
          </a:p>
        </p:txBody>
      </p:sp>
      <p:sp>
        <p:nvSpPr>
          <p:cNvPr id="81" name="Rectangle 60">
            <a:extLst>
              <a:ext uri="{FF2B5EF4-FFF2-40B4-BE49-F238E27FC236}">
                <a16:creationId xmlns:a16="http://schemas.microsoft.com/office/drawing/2014/main" id="{4DECF246-E88C-B548-9C25-FDC9CEB50803}"/>
              </a:ext>
            </a:extLst>
          </p:cNvPr>
          <p:cNvSpPr>
            <a:spLocks noChangeArrowheads="1"/>
          </p:cNvSpPr>
          <p:nvPr/>
        </p:nvSpPr>
        <p:spPr bwMode="auto">
          <a:xfrm>
            <a:off x="5221757"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24</a:t>
            </a:r>
          </a:p>
        </p:txBody>
      </p:sp>
      <p:sp>
        <p:nvSpPr>
          <p:cNvPr id="82" name="Rectangle 61">
            <a:extLst>
              <a:ext uri="{FF2B5EF4-FFF2-40B4-BE49-F238E27FC236}">
                <a16:creationId xmlns:a16="http://schemas.microsoft.com/office/drawing/2014/main" id="{DB714DF4-6557-B04E-866A-544A5300AFEB}"/>
              </a:ext>
            </a:extLst>
          </p:cNvPr>
          <p:cNvSpPr>
            <a:spLocks noChangeArrowheads="1"/>
          </p:cNvSpPr>
          <p:nvPr/>
        </p:nvSpPr>
        <p:spPr bwMode="auto">
          <a:xfrm>
            <a:off x="7042630"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36</a:t>
            </a:r>
          </a:p>
        </p:txBody>
      </p:sp>
      <p:sp>
        <p:nvSpPr>
          <p:cNvPr id="83" name="Rectangle 62">
            <a:extLst>
              <a:ext uri="{FF2B5EF4-FFF2-40B4-BE49-F238E27FC236}">
                <a16:creationId xmlns:a16="http://schemas.microsoft.com/office/drawing/2014/main" id="{8BBF5C99-2A32-EA41-9222-E8E1B934F87D}"/>
              </a:ext>
            </a:extLst>
          </p:cNvPr>
          <p:cNvSpPr>
            <a:spLocks noChangeArrowheads="1"/>
          </p:cNvSpPr>
          <p:nvPr/>
        </p:nvSpPr>
        <p:spPr bwMode="auto">
          <a:xfrm>
            <a:off x="8874654"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a:ln>
                  <a:noFill/>
                </a:ln>
                <a:solidFill>
                  <a:prstClr val="white"/>
                </a:solidFill>
                <a:effectLst/>
                <a:uLnTx/>
                <a:uFillTx/>
                <a:latin typeface="Arial" pitchFamily="34" charset="0"/>
                <a:ea typeface="+mn-ea"/>
                <a:cs typeface="Arial" pitchFamily="34" charset="0"/>
              </a:rPr>
              <a:t>48</a:t>
            </a:r>
          </a:p>
        </p:txBody>
      </p:sp>
      <p:sp>
        <p:nvSpPr>
          <p:cNvPr id="84" name="Rectangle 63">
            <a:extLst>
              <a:ext uri="{FF2B5EF4-FFF2-40B4-BE49-F238E27FC236}">
                <a16:creationId xmlns:a16="http://schemas.microsoft.com/office/drawing/2014/main" id="{29B75477-1884-B748-92C1-91BB0B77A81B}"/>
              </a:ext>
            </a:extLst>
          </p:cNvPr>
          <p:cNvSpPr>
            <a:spLocks noChangeArrowheads="1"/>
          </p:cNvSpPr>
          <p:nvPr/>
        </p:nvSpPr>
        <p:spPr bwMode="auto">
          <a:xfrm>
            <a:off x="10706680" y="532908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60</a:t>
            </a:r>
          </a:p>
        </p:txBody>
      </p:sp>
      <p:sp>
        <p:nvSpPr>
          <p:cNvPr id="100" name="Text Box 18">
            <a:extLst>
              <a:ext uri="{FF2B5EF4-FFF2-40B4-BE49-F238E27FC236}">
                <a16:creationId xmlns:a16="http://schemas.microsoft.com/office/drawing/2014/main" id="{6210E0CA-3880-AD42-B464-E6CF53B72567}"/>
              </a:ext>
            </a:extLst>
          </p:cNvPr>
          <p:cNvSpPr txBox="1">
            <a:spLocks noChangeArrowheads="1"/>
          </p:cNvSpPr>
          <p:nvPr/>
        </p:nvSpPr>
        <p:spPr bwMode="auto">
          <a:xfrm>
            <a:off x="5283626" y="5560626"/>
            <a:ext cx="2055442" cy="461665"/>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Months</a:t>
            </a:r>
          </a:p>
        </p:txBody>
      </p:sp>
      <p:sp>
        <p:nvSpPr>
          <p:cNvPr id="101" name="TextBox 100">
            <a:extLst>
              <a:ext uri="{FF2B5EF4-FFF2-40B4-BE49-F238E27FC236}">
                <a16:creationId xmlns:a16="http://schemas.microsoft.com/office/drawing/2014/main" id="{C7F3C768-6630-0C4C-8CC7-30CFC7D492B7}"/>
              </a:ext>
            </a:extLst>
          </p:cNvPr>
          <p:cNvSpPr txBox="1"/>
          <p:nvPr/>
        </p:nvSpPr>
        <p:spPr>
          <a:xfrm>
            <a:off x="1673219" y="159807"/>
            <a:ext cx="8845562" cy="1200329"/>
          </a:xfrm>
          <a:prstGeom prst="rect">
            <a:avLst/>
          </a:prstGeom>
          <a:noFill/>
        </p:spPr>
        <p:txBody>
          <a:bodyPr wrap="none" rtlCol="0">
            <a:spAutoFit/>
          </a:bodyPr>
          <a:lstStyle/>
          <a:p>
            <a:pPr algn="ctr"/>
            <a:r>
              <a:rPr lang="en-US" sz="3600" b="1" dirty="0">
                <a:solidFill>
                  <a:srgbClr val="FFFF00"/>
                </a:solidFill>
              </a:rPr>
              <a:t>Primary Endpoint</a:t>
            </a:r>
          </a:p>
          <a:p>
            <a:pPr algn="ctr"/>
            <a:r>
              <a:rPr lang="en-US" sz="3600" b="1" dirty="0">
                <a:solidFill>
                  <a:schemeClr val="bg1"/>
                </a:solidFill>
              </a:rPr>
              <a:t>All-cause Death, Stroke or MI at 5 Years</a:t>
            </a:r>
          </a:p>
        </p:txBody>
      </p:sp>
      <p:sp>
        <p:nvSpPr>
          <p:cNvPr id="102" name="Rectangle 10">
            <a:extLst>
              <a:ext uri="{FF2B5EF4-FFF2-40B4-BE49-F238E27FC236}">
                <a16:creationId xmlns:a16="http://schemas.microsoft.com/office/drawing/2014/main" id="{6C21D54F-68F7-C04B-B985-2F83A626242B}"/>
              </a:ext>
            </a:extLst>
          </p:cNvPr>
          <p:cNvSpPr>
            <a:spLocks noChangeArrowheads="1"/>
          </p:cNvSpPr>
          <p:nvPr/>
        </p:nvSpPr>
        <p:spPr bwMode="auto">
          <a:xfrm>
            <a:off x="1090220" y="6016377"/>
            <a:ext cx="25648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200" dirty="0">
                <a:solidFill>
                  <a:schemeClr val="bg1"/>
                </a:solidFill>
              </a:rPr>
              <a:t>PCI</a:t>
            </a:r>
            <a:endParaRPr lang="en-US" altLang="en-US" sz="1600" dirty="0">
              <a:solidFill>
                <a:schemeClr val="bg1"/>
              </a:solidFill>
            </a:endParaRPr>
          </a:p>
        </p:txBody>
      </p:sp>
      <p:sp>
        <p:nvSpPr>
          <p:cNvPr id="104" name="Rectangle 11">
            <a:extLst>
              <a:ext uri="{FF2B5EF4-FFF2-40B4-BE49-F238E27FC236}">
                <a16:creationId xmlns:a16="http://schemas.microsoft.com/office/drawing/2014/main" id="{A69A871E-2288-4D45-ABFD-16BE17130608}"/>
              </a:ext>
            </a:extLst>
          </p:cNvPr>
          <p:cNvSpPr>
            <a:spLocks noChangeArrowheads="1"/>
          </p:cNvSpPr>
          <p:nvPr/>
        </p:nvSpPr>
        <p:spPr bwMode="auto">
          <a:xfrm>
            <a:off x="1617502" y="6016377"/>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dirty="0">
                <a:solidFill>
                  <a:schemeClr val="bg1"/>
                </a:solidFill>
              </a:rPr>
              <a:t>948</a:t>
            </a:r>
            <a:endParaRPr lang="en-US" altLang="en-US" sz="1600" dirty="0">
              <a:solidFill>
                <a:schemeClr val="bg1"/>
              </a:solidFill>
            </a:endParaRPr>
          </a:p>
        </p:txBody>
      </p:sp>
      <p:sp>
        <p:nvSpPr>
          <p:cNvPr id="105" name="Rectangle 12">
            <a:extLst>
              <a:ext uri="{FF2B5EF4-FFF2-40B4-BE49-F238E27FC236}">
                <a16:creationId xmlns:a16="http://schemas.microsoft.com/office/drawing/2014/main" id="{F89B4A8B-7911-0D47-B383-7FAA149BB86A}"/>
              </a:ext>
            </a:extLst>
          </p:cNvPr>
          <p:cNvSpPr>
            <a:spLocks noChangeArrowheads="1"/>
          </p:cNvSpPr>
          <p:nvPr/>
        </p:nvSpPr>
        <p:spPr bwMode="auto">
          <a:xfrm>
            <a:off x="304748" y="5791858"/>
            <a:ext cx="104195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200" u="sng" dirty="0">
                <a:solidFill>
                  <a:schemeClr val="bg1"/>
                </a:solidFill>
              </a:rPr>
              <a:t>Number at risk</a:t>
            </a:r>
            <a:r>
              <a:rPr lang="en-US" altLang="en-US" sz="1200" dirty="0">
                <a:solidFill>
                  <a:schemeClr val="bg1"/>
                </a:solidFill>
              </a:rPr>
              <a:t>:</a:t>
            </a:r>
            <a:endParaRPr lang="en-US" altLang="en-US" sz="1600" dirty="0">
              <a:solidFill>
                <a:schemeClr val="bg1"/>
              </a:solidFill>
            </a:endParaRPr>
          </a:p>
        </p:txBody>
      </p:sp>
      <p:sp>
        <p:nvSpPr>
          <p:cNvPr id="106" name="Rectangle 13">
            <a:extLst>
              <a:ext uri="{FF2B5EF4-FFF2-40B4-BE49-F238E27FC236}">
                <a16:creationId xmlns:a16="http://schemas.microsoft.com/office/drawing/2014/main" id="{F714EB1A-2F05-0441-A8C0-5C87ADE1B280}"/>
              </a:ext>
            </a:extLst>
          </p:cNvPr>
          <p:cNvSpPr>
            <a:spLocks noChangeArrowheads="1"/>
          </p:cNvSpPr>
          <p:nvPr/>
        </p:nvSpPr>
        <p:spPr bwMode="auto">
          <a:xfrm>
            <a:off x="3443785" y="6016377"/>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854</a:t>
            </a:r>
            <a:endParaRPr lang="en-US" altLang="en-US" sz="1600">
              <a:solidFill>
                <a:schemeClr val="bg1"/>
              </a:solidFill>
            </a:endParaRPr>
          </a:p>
        </p:txBody>
      </p:sp>
      <p:sp>
        <p:nvSpPr>
          <p:cNvPr id="107" name="Rectangle 14">
            <a:extLst>
              <a:ext uri="{FF2B5EF4-FFF2-40B4-BE49-F238E27FC236}">
                <a16:creationId xmlns:a16="http://schemas.microsoft.com/office/drawing/2014/main" id="{D2A91175-1A95-C441-AFD6-A8C02C3E6500}"/>
              </a:ext>
            </a:extLst>
          </p:cNvPr>
          <p:cNvSpPr>
            <a:spLocks noChangeArrowheads="1"/>
          </p:cNvSpPr>
          <p:nvPr/>
        </p:nvSpPr>
        <p:spPr bwMode="auto">
          <a:xfrm>
            <a:off x="5262556" y="6016377"/>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809</a:t>
            </a:r>
            <a:endParaRPr lang="en-US" altLang="en-US" sz="1600">
              <a:solidFill>
                <a:schemeClr val="bg1"/>
              </a:solidFill>
            </a:endParaRPr>
          </a:p>
        </p:txBody>
      </p:sp>
      <p:sp>
        <p:nvSpPr>
          <p:cNvPr id="108" name="Rectangle 15">
            <a:extLst>
              <a:ext uri="{FF2B5EF4-FFF2-40B4-BE49-F238E27FC236}">
                <a16:creationId xmlns:a16="http://schemas.microsoft.com/office/drawing/2014/main" id="{E9669574-C813-5146-8671-61F4B3BB0F97}"/>
              </a:ext>
            </a:extLst>
          </p:cNvPr>
          <p:cNvSpPr>
            <a:spLocks noChangeArrowheads="1"/>
          </p:cNvSpPr>
          <p:nvPr/>
        </p:nvSpPr>
        <p:spPr bwMode="auto">
          <a:xfrm>
            <a:off x="7090849" y="6016377"/>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778</a:t>
            </a:r>
            <a:endParaRPr lang="en-US" altLang="en-US" sz="1600">
              <a:solidFill>
                <a:schemeClr val="bg1"/>
              </a:solidFill>
            </a:endParaRPr>
          </a:p>
        </p:txBody>
      </p:sp>
      <p:sp>
        <p:nvSpPr>
          <p:cNvPr id="109" name="Rectangle 16">
            <a:extLst>
              <a:ext uri="{FF2B5EF4-FFF2-40B4-BE49-F238E27FC236}">
                <a16:creationId xmlns:a16="http://schemas.microsoft.com/office/drawing/2014/main" id="{8DEB7835-F3C0-CB4B-AE20-3875ED65569D}"/>
              </a:ext>
            </a:extLst>
          </p:cNvPr>
          <p:cNvSpPr>
            <a:spLocks noChangeArrowheads="1"/>
          </p:cNvSpPr>
          <p:nvPr/>
        </p:nvSpPr>
        <p:spPr bwMode="auto">
          <a:xfrm>
            <a:off x="8931920" y="6016377"/>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738</a:t>
            </a:r>
            <a:endParaRPr lang="en-US" altLang="en-US" sz="1600">
              <a:solidFill>
                <a:schemeClr val="bg1"/>
              </a:solidFill>
            </a:endParaRPr>
          </a:p>
        </p:txBody>
      </p:sp>
      <p:sp>
        <p:nvSpPr>
          <p:cNvPr id="110" name="Rectangle 17">
            <a:extLst>
              <a:ext uri="{FF2B5EF4-FFF2-40B4-BE49-F238E27FC236}">
                <a16:creationId xmlns:a16="http://schemas.microsoft.com/office/drawing/2014/main" id="{6BF3C3FA-3D88-3B43-BF7A-51144685B1CA}"/>
              </a:ext>
            </a:extLst>
          </p:cNvPr>
          <p:cNvSpPr>
            <a:spLocks noChangeArrowheads="1"/>
          </p:cNvSpPr>
          <p:nvPr/>
        </p:nvSpPr>
        <p:spPr bwMode="auto">
          <a:xfrm>
            <a:off x="10760213" y="6016377"/>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486</a:t>
            </a:r>
            <a:endParaRPr lang="en-US" altLang="en-US" sz="1600">
              <a:solidFill>
                <a:schemeClr val="bg1"/>
              </a:solidFill>
            </a:endParaRPr>
          </a:p>
        </p:txBody>
      </p:sp>
      <p:sp>
        <p:nvSpPr>
          <p:cNvPr id="111" name="Rectangle 18">
            <a:extLst>
              <a:ext uri="{FF2B5EF4-FFF2-40B4-BE49-F238E27FC236}">
                <a16:creationId xmlns:a16="http://schemas.microsoft.com/office/drawing/2014/main" id="{8FC76B1B-8AAB-7D45-84E4-C4C5FD93FE9A}"/>
              </a:ext>
            </a:extLst>
          </p:cNvPr>
          <p:cNvSpPr>
            <a:spLocks noChangeArrowheads="1"/>
          </p:cNvSpPr>
          <p:nvPr/>
        </p:nvSpPr>
        <p:spPr bwMode="auto">
          <a:xfrm>
            <a:off x="910683" y="6211186"/>
            <a:ext cx="43601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200" dirty="0">
                <a:solidFill>
                  <a:schemeClr val="bg1"/>
                </a:solidFill>
              </a:rPr>
              <a:t>CABG</a:t>
            </a:r>
            <a:endParaRPr lang="en-US" altLang="en-US" sz="1600" dirty="0">
              <a:solidFill>
                <a:schemeClr val="bg1"/>
              </a:solidFill>
            </a:endParaRPr>
          </a:p>
        </p:txBody>
      </p:sp>
      <p:sp>
        <p:nvSpPr>
          <p:cNvPr id="112" name="Rectangle 19">
            <a:extLst>
              <a:ext uri="{FF2B5EF4-FFF2-40B4-BE49-F238E27FC236}">
                <a16:creationId xmlns:a16="http://schemas.microsoft.com/office/drawing/2014/main" id="{DF0D29B9-4BF4-FA43-9748-6D105F20818D}"/>
              </a:ext>
            </a:extLst>
          </p:cNvPr>
          <p:cNvSpPr>
            <a:spLocks noChangeArrowheads="1"/>
          </p:cNvSpPr>
          <p:nvPr/>
        </p:nvSpPr>
        <p:spPr bwMode="auto">
          <a:xfrm>
            <a:off x="1617502" y="621118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957</a:t>
            </a:r>
            <a:endParaRPr lang="en-US" altLang="en-US" sz="1600">
              <a:solidFill>
                <a:schemeClr val="bg1"/>
              </a:solidFill>
            </a:endParaRPr>
          </a:p>
        </p:txBody>
      </p:sp>
      <p:sp>
        <p:nvSpPr>
          <p:cNvPr id="113" name="Rectangle 20">
            <a:extLst>
              <a:ext uri="{FF2B5EF4-FFF2-40B4-BE49-F238E27FC236}">
                <a16:creationId xmlns:a16="http://schemas.microsoft.com/office/drawing/2014/main" id="{4FA7F659-D1FB-3747-905C-989DCB3C81DB}"/>
              </a:ext>
            </a:extLst>
          </p:cNvPr>
          <p:cNvSpPr>
            <a:spLocks noChangeArrowheads="1"/>
          </p:cNvSpPr>
          <p:nvPr/>
        </p:nvSpPr>
        <p:spPr bwMode="auto">
          <a:xfrm>
            <a:off x="3443785" y="621118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818</a:t>
            </a:r>
            <a:endParaRPr lang="en-US" altLang="en-US" sz="1600">
              <a:solidFill>
                <a:schemeClr val="bg1"/>
              </a:solidFill>
            </a:endParaRPr>
          </a:p>
        </p:txBody>
      </p:sp>
      <p:sp>
        <p:nvSpPr>
          <p:cNvPr id="114" name="Rectangle 21">
            <a:extLst>
              <a:ext uri="{FF2B5EF4-FFF2-40B4-BE49-F238E27FC236}">
                <a16:creationId xmlns:a16="http://schemas.microsoft.com/office/drawing/2014/main" id="{668D325C-8CF5-B64B-A824-FE8196A53FE6}"/>
              </a:ext>
            </a:extLst>
          </p:cNvPr>
          <p:cNvSpPr>
            <a:spLocks noChangeArrowheads="1"/>
          </p:cNvSpPr>
          <p:nvPr/>
        </p:nvSpPr>
        <p:spPr bwMode="auto">
          <a:xfrm>
            <a:off x="5262556" y="621118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789</a:t>
            </a:r>
            <a:endParaRPr lang="en-US" altLang="en-US" sz="1600">
              <a:solidFill>
                <a:schemeClr val="bg1"/>
              </a:solidFill>
            </a:endParaRPr>
          </a:p>
        </p:txBody>
      </p:sp>
      <p:sp>
        <p:nvSpPr>
          <p:cNvPr id="115" name="Rectangle 22">
            <a:extLst>
              <a:ext uri="{FF2B5EF4-FFF2-40B4-BE49-F238E27FC236}">
                <a16:creationId xmlns:a16="http://schemas.microsoft.com/office/drawing/2014/main" id="{64B289F7-A004-DD4F-AFEB-5BD0CFB7B1B0}"/>
              </a:ext>
            </a:extLst>
          </p:cNvPr>
          <p:cNvSpPr>
            <a:spLocks noChangeArrowheads="1"/>
          </p:cNvSpPr>
          <p:nvPr/>
        </p:nvSpPr>
        <p:spPr bwMode="auto">
          <a:xfrm>
            <a:off x="7090849" y="621118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763</a:t>
            </a:r>
            <a:endParaRPr lang="en-US" altLang="en-US" sz="1600">
              <a:solidFill>
                <a:schemeClr val="bg1"/>
              </a:solidFill>
            </a:endParaRPr>
          </a:p>
        </p:txBody>
      </p:sp>
      <p:sp>
        <p:nvSpPr>
          <p:cNvPr id="116" name="Rectangle 23">
            <a:extLst>
              <a:ext uri="{FF2B5EF4-FFF2-40B4-BE49-F238E27FC236}">
                <a16:creationId xmlns:a16="http://schemas.microsoft.com/office/drawing/2014/main" id="{ACE6863E-E826-BA4D-9FB0-DCFA39504012}"/>
              </a:ext>
            </a:extLst>
          </p:cNvPr>
          <p:cNvSpPr>
            <a:spLocks noChangeArrowheads="1"/>
          </p:cNvSpPr>
          <p:nvPr/>
        </p:nvSpPr>
        <p:spPr bwMode="auto">
          <a:xfrm>
            <a:off x="8931920" y="621118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734</a:t>
            </a:r>
            <a:endParaRPr lang="en-US" altLang="en-US" sz="1600">
              <a:solidFill>
                <a:schemeClr val="bg1"/>
              </a:solidFill>
            </a:endParaRPr>
          </a:p>
        </p:txBody>
      </p:sp>
      <p:sp>
        <p:nvSpPr>
          <p:cNvPr id="117" name="Rectangle 24">
            <a:extLst>
              <a:ext uri="{FF2B5EF4-FFF2-40B4-BE49-F238E27FC236}">
                <a16:creationId xmlns:a16="http://schemas.microsoft.com/office/drawing/2014/main" id="{72E7A371-2E50-A94C-8B83-ED90553E3F87}"/>
              </a:ext>
            </a:extLst>
          </p:cNvPr>
          <p:cNvSpPr>
            <a:spLocks noChangeArrowheads="1"/>
          </p:cNvSpPr>
          <p:nvPr/>
        </p:nvSpPr>
        <p:spPr bwMode="auto">
          <a:xfrm>
            <a:off x="10760213" y="6211186"/>
            <a:ext cx="254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200">
                <a:solidFill>
                  <a:schemeClr val="bg1"/>
                </a:solidFill>
              </a:rPr>
              <a:t>532</a:t>
            </a:r>
            <a:endParaRPr lang="en-US" altLang="en-US" sz="1600">
              <a:solidFill>
                <a:schemeClr val="bg1"/>
              </a:solidFill>
            </a:endParaRPr>
          </a:p>
        </p:txBody>
      </p:sp>
      <p:grpSp>
        <p:nvGrpSpPr>
          <p:cNvPr id="103" name="Group 102">
            <a:extLst>
              <a:ext uri="{FF2B5EF4-FFF2-40B4-BE49-F238E27FC236}">
                <a16:creationId xmlns:a16="http://schemas.microsoft.com/office/drawing/2014/main" id="{4601DB82-7712-C64D-9F9C-800C6C7B4EBF}"/>
              </a:ext>
            </a:extLst>
          </p:cNvPr>
          <p:cNvGrpSpPr/>
          <p:nvPr/>
        </p:nvGrpSpPr>
        <p:grpSpPr>
          <a:xfrm>
            <a:off x="2187655" y="1778328"/>
            <a:ext cx="2083783" cy="761771"/>
            <a:chOff x="5936635" y="865188"/>
            <a:chExt cx="1207779" cy="584680"/>
          </a:xfrm>
        </p:grpSpPr>
        <p:sp>
          <p:nvSpPr>
            <p:cNvPr id="119" name="Text Box 21">
              <a:extLst>
                <a:ext uri="{FF2B5EF4-FFF2-40B4-BE49-F238E27FC236}">
                  <a16:creationId xmlns:a16="http://schemas.microsoft.com/office/drawing/2014/main" id="{580742A3-6803-6F47-B6B5-AF98E5454728}"/>
                </a:ext>
              </a:extLst>
            </p:cNvPr>
            <p:cNvSpPr txBox="1">
              <a:spLocks noChangeArrowheads="1"/>
            </p:cNvSpPr>
            <p:nvPr/>
          </p:nvSpPr>
          <p:spPr bwMode="auto">
            <a:xfrm>
              <a:off x="6156579" y="865188"/>
              <a:ext cx="987835" cy="283472"/>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charset="0"/>
                  <a:ea typeface="Arial" charset="0"/>
                  <a:cs typeface="Arial" charset="0"/>
                </a:rPr>
                <a:t>CABG (n=957)</a:t>
              </a:r>
            </a:p>
          </p:txBody>
        </p:sp>
        <p:sp>
          <p:nvSpPr>
            <p:cNvPr id="120" name="Text Box 22">
              <a:extLst>
                <a:ext uri="{FF2B5EF4-FFF2-40B4-BE49-F238E27FC236}">
                  <a16:creationId xmlns:a16="http://schemas.microsoft.com/office/drawing/2014/main" id="{6D458719-CEEC-FF40-BC9F-278117D443DF}"/>
                </a:ext>
              </a:extLst>
            </p:cNvPr>
            <p:cNvSpPr txBox="1">
              <a:spLocks noChangeArrowheads="1"/>
            </p:cNvSpPr>
            <p:nvPr/>
          </p:nvSpPr>
          <p:spPr bwMode="auto">
            <a:xfrm>
              <a:off x="6150229" y="1166396"/>
              <a:ext cx="831743" cy="283472"/>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charset="0"/>
                  <a:ea typeface="Arial" charset="0"/>
                  <a:cs typeface="Arial" charset="0"/>
                </a:rPr>
                <a:t>PCI (n=948)</a:t>
              </a:r>
            </a:p>
          </p:txBody>
        </p:sp>
        <p:sp>
          <p:nvSpPr>
            <p:cNvPr id="121" name="Line 23">
              <a:extLst>
                <a:ext uri="{FF2B5EF4-FFF2-40B4-BE49-F238E27FC236}">
                  <a16:creationId xmlns:a16="http://schemas.microsoft.com/office/drawing/2014/main" id="{74A0F9E9-38F1-074F-BF1A-48D958717FFA}"/>
                </a:ext>
              </a:extLst>
            </p:cNvPr>
            <p:cNvSpPr>
              <a:spLocks noChangeShapeType="1"/>
            </p:cNvSpPr>
            <p:nvPr/>
          </p:nvSpPr>
          <p:spPr bwMode="auto">
            <a:xfrm>
              <a:off x="5936635" y="995430"/>
              <a:ext cx="217298" cy="0"/>
            </a:xfrm>
            <a:prstGeom prst="line">
              <a:avLst/>
            </a:prstGeom>
            <a:noFill/>
            <a:ln w="38100">
              <a:solidFill>
                <a:srgbClr val="5B9BD5"/>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charset="0"/>
                <a:ea typeface="Arial" charset="0"/>
                <a:cs typeface="Arial" charset="0"/>
              </a:endParaRPr>
            </a:p>
          </p:txBody>
        </p:sp>
        <p:sp>
          <p:nvSpPr>
            <p:cNvPr id="122" name="Line 24">
              <a:extLst>
                <a:ext uri="{FF2B5EF4-FFF2-40B4-BE49-F238E27FC236}">
                  <a16:creationId xmlns:a16="http://schemas.microsoft.com/office/drawing/2014/main" id="{AEA776A0-E131-304D-89FB-BC5F5814BC5E}"/>
                </a:ext>
              </a:extLst>
            </p:cNvPr>
            <p:cNvSpPr>
              <a:spLocks noChangeShapeType="1"/>
            </p:cNvSpPr>
            <p:nvPr/>
          </p:nvSpPr>
          <p:spPr bwMode="auto">
            <a:xfrm>
              <a:off x="5939070" y="1302938"/>
              <a:ext cx="214862" cy="0"/>
            </a:xfrm>
            <a:prstGeom prst="line">
              <a:avLst/>
            </a:prstGeom>
            <a:noFill/>
            <a:ln w="38100">
              <a:solidFill>
                <a:srgbClr val="ED7D3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charset="0"/>
                <a:ea typeface="Arial" charset="0"/>
                <a:cs typeface="Arial" charset="0"/>
              </a:endParaRPr>
            </a:p>
          </p:txBody>
        </p:sp>
      </p:grpSp>
    </p:spTree>
    <p:extLst>
      <p:ext uri="{BB962C8B-B14F-4D97-AF65-F5344CB8AC3E}">
        <p14:creationId xmlns:p14="http://schemas.microsoft.com/office/powerpoint/2010/main" val="1629267863"/>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253311-F614-8B4B-B59A-827AA6F98B6D}"/>
              </a:ext>
            </a:extLst>
          </p:cNvPr>
          <p:cNvSpPr txBox="1"/>
          <p:nvPr/>
        </p:nvSpPr>
        <p:spPr>
          <a:xfrm>
            <a:off x="2007398" y="55505"/>
            <a:ext cx="8177239" cy="1692771"/>
          </a:xfrm>
          <a:prstGeom prst="rect">
            <a:avLst/>
          </a:prstGeom>
          <a:noFill/>
        </p:spPr>
        <p:txBody>
          <a:bodyPr wrap="none" rtlCol="0">
            <a:spAutoFit/>
          </a:bodyPr>
          <a:lstStyle/>
          <a:p>
            <a:pPr algn="ctr"/>
            <a:r>
              <a:rPr lang="en-US" sz="3200" b="1" dirty="0">
                <a:solidFill>
                  <a:srgbClr val="FFFF00"/>
                </a:solidFill>
              </a:rPr>
              <a:t>Piecewise Hazards</a:t>
            </a:r>
          </a:p>
          <a:p>
            <a:pPr algn="ctr"/>
            <a:r>
              <a:rPr lang="en-US" sz="4000" b="1" dirty="0">
                <a:solidFill>
                  <a:schemeClr val="bg1"/>
                </a:solidFill>
              </a:rPr>
              <a:t>All-cause Death, Stroke or MI</a:t>
            </a:r>
          </a:p>
          <a:p>
            <a:pPr algn="ctr"/>
            <a:r>
              <a:rPr lang="en-US" sz="3200" dirty="0">
                <a:solidFill>
                  <a:srgbClr val="FDF3C5"/>
                </a:solidFill>
              </a:rPr>
              <a:t>Three distinct periods of varying relative risk</a:t>
            </a:r>
          </a:p>
        </p:txBody>
      </p:sp>
      <p:sp>
        <p:nvSpPr>
          <p:cNvPr id="202" name="Rectangle 201">
            <a:extLst>
              <a:ext uri="{FF2B5EF4-FFF2-40B4-BE49-F238E27FC236}">
                <a16:creationId xmlns:a16="http://schemas.microsoft.com/office/drawing/2014/main" id="{DF940776-2989-6C4B-8BEF-6D812B6E758E}"/>
              </a:ext>
            </a:extLst>
          </p:cNvPr>
          <p:cNvSpPr/>
          <p:nvPr/>
        </p:nvSpPr>
        <p:spPr>
          <a:xfrm>
            <a:off x="451597" y="1815353"/>
            <a:ext cx="11288806" cy="4832028"/>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52" name="Line 27">
            <a:extLst>
              <a:ext uri="{FF2B5EF4-FFF2-40B4-BE49-F238E27FC236}">
                <a16:creationId xmlns:a16="http://schemas.microsoft.com/office/drawing/2014/main" id="{44CAAAED-E57E-5A44-BC8F-4B7CBF6094BB}"/>
              </a:ext>
            </a:extLst>
          </p:cNvPr>
          <p:cNvSpPr>
            <a:spLocks noChangeShapeType="1"/>
          </p:cNvSpPr>
          <p:nvPr/>
        </p:nvSpPr>
        <p:spPr bwMode="auto">
          <a:xfrm>
            <a:off x="1869186" y="2259101"/>
            <a:ext cx="0" cy="3003228"/>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3" name="Line 28">
            <a:extLst>
              <a:ext uri="{FF2B5EF4-FFF2-40B4-BE49-F238E27FC236}">
                <a16:creationId xmlns:a16="http://schemas.microsoft.com/office/drawing/2014/main" id="{E971B6BE-3A95-C043-9BF1-14EF346D2519}"/>
              </a:ext>
            </a:extLst>
          </p:cNvPr>
          <p:cNvSpPr>
            <a:spLocks noChangeShapeType="1"/>
          </p:cNvSpPr>
          <p:nvPr/>
        </p:nvSpPr>
        <p:spPr bwMode="auto">
          <a:xfrm flipH="1">
            <a:off x="1821887" y="5238629"/>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4" name="Line 29">
            <a:extLst>
              <a:ext uri="{FF2B5EF4-FFF2-40B4-BE49-F238E27FC236}">
                <a16:creationId xmlns:a16="http://schemas.microsoft.com/office/drawing/2014/main" id="{3CAE7B2C-3D6C-3A4D-A1D7-5237C91D8BFC}"/>
              </a:ext>
            </a:extLst>
          </p:cNvPr>
          <p:cNvSpPr>
            <a:spLocks noChangeShapeType="1"/>
          </p:cNvSpPr>
          <p:nvPr/>
        </p:nvSpPr>
        <p:spPr bwMode="auto">
          <a:xfrm flipH="1">
            <a:off x="1821887" y="4880394"/>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5" name="Line 30">
            <a:extLst>
              <a:ext uri="{FF2B5EF4-FFF2-40B4-BE49-F238E27FC236}">
                <a16:creationId xmlns:a16="http://schemas.microsoft.com/office/drawing/2014/main" id="{34AD5505-4D26-1643-A8B5-24544685245D}"/>
              </a:ext>
            </a:extLst>
          </p:cNvPr>
          <p:cNvSpPr>
            <a:spLocks noChangeShapeType="1"/>
          </p:cNvSpPr>
          <p:nvPr/>
        </p:nvSpPr>
        <p:spPr bwMode="auto">
          <a:xfrm flipH="1">
            <a:off x="1821887" y="4522161"/>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6" name="Line 31">
            <a:extLst>
              <a:ext uri="{FF2B5EF4-FFF2-40B4-BE49-F238E27FC236}">
                <a16:creationId xmlns:a16="http://schemas.microsoft.com/office/drawing/2014/main" id="{1FC00A2C-606D-0549-968B-3ABA88496245}"/>
              </a:ext>
            </a:extLst>
          </p:cNvPr>
          <p:cNvSpPr>
            <a:spLocks noChangeShapeType="1"/>
          </p:cNvSpPr>
          <p:nvPr/>
        </p:nvSpPr>
        <p:spPr bwMode="auto">
          <a:xfrm flipH="1">
            <a:off x="1821887" y="4163928"/>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7" name="Line 32">
            <a:extLst>
              <a:ext uri="{FF2B5EF4-FFF2-40B4-BE49-F238E27FC236}">
                <a16:creationId xmlns:a16="http://schemas.microsoft.com/office/drawing/2014/main" id="{1830EDE9-22FE-0448-B640-5F0709E99FAE}"/>
              </a:ext>
            </a:extLst>
          </p:cNvPr>
          <p:cNvSpPr>
            <a:spLocks noChangeShapeType="1"/>
          </p:cNvSpPr>
          <p:nvPr/>
        </p:nvSpPr>
        <p:spPr bwMode="auto">
          <a:xfrm flipH="1">
            <a:off x="1821887" y="3805695"/>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8" name="Line 33">
            <a:extLst>
              <a:ext uri="{FF2B5EF4-FFF2-40B4-BE49-F238E27FC236}">
                <a16:creationId xmlns:a16="http://schemas.microsoft.com/office/drawing/2014/main" id="{132EC950-5E5A-5B40-9EF6-8690BBCBA1B0}"/>
              </a:ext>
            </a:extLst>
          </p:cNvPr>
          <p:cNvSpPr>
            <a:spLocks noChangeShapeType="1"/>
          </p:cNvSpPr>
          <p:nvPr/>
        </p:nvSpPr>
        <p:spPr bwMode="auto">
          <a:xfrm flipH="1">
            <a:off x="1821887" y="3447462"/>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59" name="Rectangle 37">
            <a:extLst>
              <a:ext uri="{FF2B5EF4-FFF2-40B4-BE49-F238E27FC236}">
                <a16:creationId xmlns:a16="http://schemas.microsoft.com/office/drawing/2014/main" id="{FB89319C-0B46-B841-808E-53E2374A45DE}"/>
              </a:ext>
            </a:extLst>
          </p:cNvPr>
          <p:cNvSpPr>
            <a:spLocks noChangeArrowheads="1"/>
          </p:cNvSpPr>
          <p:nvPr/>
        </p:nvSpPr>
        <p:spPr bwMode="auto">
          <a:xfrm>
            <a:off x="1601779" y="5106406"/>
            <a:ext cx="1714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0</a:t>
            </a:r>
          </a:p>
        </p:txBody>
      </p:sp>
      <p:sp>
        <p:nvSpPr>
          <p:cNvPr id="160" name="Rectangle 38">
            <a:extLst>
              <a:ext uri="{FF2B5EF4-FFF2-40B4-BE49-F238E27FC236}">
                <a16:creationId xmlns:a16="http://schemas.microsoft.com/office/drawing/2014/main" id="{B99289BF-7A1F-904B-8847-D3D2F8382788}"/>
              </a:ext>
            </a:extLst>
          </p:cNvPr>
          <p:cNvSpPr>
            <a:spLocks noChangeArrowheads="1"/>
          </p:cNvSpPr>
          <p:nvPr/>
        </p:nvSpPr>
        <p:spPr bwMode="auto">
          <a:xfrm>
            <a:off x="1430307" y="4390242"/>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161" name="Rectangle 39">
            <a:extLst>
              <a:ext uri="{FF2B5EF4-FFF2-40B4-BE49-F238E27FC236}">
                <a16:creationId xmlns:a16="http://schemas.microsoft.com/office/drawing/2014/main" id="{64D6109F-8BCF-E747-A76C-93EA21528D6D}"/>
              </a:ext>
            </a:extLst>
          </p:cNvPr>
          <p:cNvSpPr>
            <a:spLocks noChangeArrowheads="1"/>
          </p:cNvSpPr>
          <p:nvPr/>
        </p:nvSpPr>
        <p:spPr bwMode="auto">
          <a:xfrm>
            <a:off x="1430307" y="3662926"/>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162" name="Rectangle 40">
            <a:extLst>
              <a:ext uri="{FF2B5EF4-FFF2-40B4-BE49-F238E27FC236}">
                <a16:creationId xmlns:a16="http://schemas.microsoft.com/office/drawing/2014/main" id="{F165BDD2-F0C2-2243-816B-92E0D855F9B3}"/>
              </a:ext>
            </a:extLst>
          </p:cNvPr>
          <p:cNvSpPr>
            <a:spLocks noChangeArrowheads="1"/>
          </p:cNvSpPr>
          <p:nvPr/>
        </p:nvSpPr>
        <p:spPr bwMode="auto">
          <a:xfrm>
            <a:off x="1430307" y="2935609"/>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163" name="Rectangle 41">
            <a:extLst>
              <a:ext uri="{FF2B5EF4-FFF2-40B4-BE49-F238E27FC236}">
                <a16:creationId xmlns:a16="http://schemas.microsoft.com/office/drawing/2014/main" id="{55DE0DFC-6D1E-6842-A71C-151F19E5071C}"/>
              </a:ext>
            </a:extLst>
          </p:cNvPr>
          <p:cNvSpPr>
            <a:spLocks noChangeArrowheads="1"/>
          </p:cNvSpPr>
          <p:nvPr/>
        </p:nvSpPr>
        <p:spPr bwMode="auto">
          <a:xfrm>
            <a:off x="1430307" y="2241749"/>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165" name="Line 34">
            <a:extLst>
              <a:ext uri="{FF2B5EF4-FFF2-40B4-BE49-F238E27FC236}">
                <a16:creationId xmlns:a16="http://schemas.microsoft.com/office/drawing/2014/main" id="{F1497213-2B4B-0D4E-9F4A-AF1CA58BCB97}"/>
              </a:ext>
            </a:extLst>
          </p:cNvPr>
          <p:cNvSpPr>
            <a:spLocks noChangeShapeType="1"/>
          </p:cNvSpPr>
          <p:nvPr/>
        </p:nvSpPr>
        <p:spPr bwMode="auto">
          <a:xfrm flipH="1">
            <a:off x="1821887" y="3089229"/>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66" name="Line 35">
            <a:extLst>
              <a:ext uri="{FF2B5EF4-FFF2-40B4-BE49-F238E27FC236}">
                <a16:creationId xmlns:a16="http://schemas.microsoft.com/office/drawing/2014/main" id="{BE140932-200E-DC44-8092-6C51C47B38CE}"/>
              </a:ext>
            </a:extLst>
          </p:cNvPr>
          <p:cNvSpPr>
            <a:spLocks noChangeShapeType="1"/>
          </p:cNvSpPr>
          <p:nvPr/>
        </p:nvSpPr>
        <p:spPr bwMode="auto">
          <a:xfrm flipH="1">
            <a:off x="1821887" y="2372763"/>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68" name="Line 35">
            <a:extLst>
              <a:ext uri="{FF2B5EF4-FFF2-40B4-BE49-F238E27FC236}">
                <a16:creationId xmlns:a16="http://schemas.microsoft.com/office/drawing/2014/main" id="{BF4BAD4B-4EAC-1941-B355-278C4F68AA82}"/>
              </a:ext>
            </a:extLst>
          </p:cNvPr>
          <p:cNvSpPr>
            <a:spLocks noChangeShapeType="1"/>
          </p:cNvSpPr>
          <p:nvPr/>
        </p:nvSpPr>
        <p:spPr bwMode="auto">
          <a:xfrm flipH="1">
            <a:off x="1821887" y="2730996"/>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0" name="Text Box 16">
            <a:extLst>
              <a:ext uri="{FF2B5EF4-FFF2-40B4-BE49-F238E27FC236}">
                <a16:creationId xmlns:a16="http://schemas.microsoft.com/office/drawing/2014/main" id="{3240EEF7-6CE5-A346-AB74-FBE2C7F80F93}"/>
              </a:ext>
            </a:extLst>
          </p:cNvPr>
          <p:cNvSpPr txBox="1">
            <a:spLocks noChangeArrowheads="1"/>
          </p:cNvSpPr>
          <p:nvPr/>
        </p:nvSpPr>
        <p:spPr bwMode="auto">
          <a:xfrm rot="-5400000">
            <a:off x="-994449" y="3596105"/>
            <a:ext cx="4229694" cy="43088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Death, </a:t>
            </a:r>
            <a:r>
              <a:rPr kumimoji="0" lang="en-US" sz="2200" b="1" i="0" u="none" strike="noStrike" kern="1200" cap="none" spc="0" normalizeH="0" baseline="0" noProof="0" dirty="0">
                <a:ln>
                  <a:noFill/>
                </a:ln>
                <a:solidFill>
                  <a:srgbClr val="FFD966"/>
                </a:solidFill>
                <a:effectLst/>
                <a:uLnTx/>
                <a:uFillTx/>
                <a:latin typeface="Arial" charset="0"/>
                <a:ea typeface="Arial" charset="0"/>
                <a:cs typeface="Arial" charset="0"/>
              </a:rPr>
              <a:t>stroke</a:t>
            </a:r>
            <a:r>
              <a:rPr kumimoji="0" lang="en-US" sz="22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 or MI (%)</a:t>
            </a:r>
          </a:p>
        </p:txBody>
      </p:sp>
      <p:sp>
        <p:nvSpPr>
          <p:cNvPr id="171" name="Line 45">
            <a:extLst>
              <a:ext uri="{FF2B5EF4-FFF2-40B4-BE49-F238E27FC236}">
                <a16:creationId xmlns:a16="http://schemas.microsoft.com/office/drawing/2014/main" id="{BBA86D51-FE03-8E41-9B30-18B9C4652050}"/>
              </a:ext>
            </a:extLst>
          </p:cNvPr>
          <p:cNvSpPr>
            <a:spLocks noChangeShapeType="1"/>
          </p:cNvSpPr>
          <p:nvPr/>
        </p:nvSpPr>
        <p:spPr bwMode="auto">
          <a:xfrm flipH="1">
            <a:off x="1869170" y="5262329"/>
            <a:ext cx="9200019"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2" name="Line 46">
            <a:extLst>
              <a:ext uri="{FF2B5EF4-FFF2-40B4-BE49-F238E27FC236}">
                <a16:creationId xmlns:a16="http://schemas.microsoft.com/office/drawing/2014/main" id="{3151CB0B-D2FA-C944-95B7-FE63CECD8EC6}"/>
              </a:ext>
            </a:extLst>
          </p:cNvPr>
          <p:cNvSpPr>
            <a:spLocks noChangeShapeType="1"/>
          </p:cNvSpPr>
          <p:nvPr/>
        </p:nvSpPr>
        <p:spPr bwMode="auto">
          <a:xfrm>
            <a:off x="1875724" y="5262329"/>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3" name="Line 47">
            <a:extLst>
              <a:ext uri="{FF2B5EF4-FFF2-40B4-BE49-F238E27FC236}">
                <a16:creationId xmlns:a16="http://schemas.microsoft.com/office/drawing/2014/main" id="{1A019AE1-CB7D-EF4F-A0C4-9797B46156B4}"/>
              </a:ext>
            </a:extLst>
          </p:cNvPr>
          <p:cNvSpPr>
            <a:spLocks noChangeShapeType="1"/>
          </p:cNvSpPr>
          <p:nvPr/>
        </p:nvSpPr>
        <p:spPr bwMode="auto">
          <a:xfrm flipV="1">
            <a:off x="3396156" y="5262328"/>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4" name="Line 48">
            <a:extLst>
              <a:ext uri="{FF2B5EF4-FFF2-40B4-BE49-F238E27FC236}">
                <a16:creationId xmlns:a16="http://schemas.microsoft.com/office/drawing/2014/main" id="{1DA1D2A5-954D-214A-B331-402F94AB6494}"/>
              </a:ext>
            </a:extLst>
          </p:cNvPr>
          <p:cNvSpPr>
            <a:spLocks noChangeShapeType="1"/>
          </p:cNvSpPr>
          <p:nvPr/>
        </p:nvSpPr>
        <p:spPr bwMode="auto">
          <a:xfrm>
            <a:off x="4916588" y="5262329"/>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6" name="Line 50">
            <a:extLst>
              <a:ext uri="{FF2B5EF4-FFF2-40B4-BE49-F238E27FC236}">
                <a16:creationId xmlns:a16="http://schemas.microsoft.com/office/drawing/2014/main" id="{8B0B0007-B629-A444-8593-F17B359BA3F4}"/>
              </a:ext>
            </a:extLst>
          </p:cNvPr>
          <p:cNvSpPr>
            <a:spLocks noChangeShapeType="1"/>
          </p:cNvSpPr>
          <p:nvPr/>
        </p:nvSpPr>
        <p:spPr bwMode="auto">
          <a:xfrm>
            <a:off x="6437020" y="5262329"/>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78" name="Line 52">
            <a:extLst>
              <a:ext uri="{FF2B5EF4-FFF2-40B4-BE49-F238E27FC236}">
                <a16:creationId xmlns:a16="http://schemas.microsoft.com/office/drawing/2014/main" id="{D1B2FEB0-3930-9246-96EF-1BDAD2713F1F}"/>
              </a:ext>
            </a:extLst>
          </p:cNvPr>
          <p:cNvSpPr>
            <a:spLocks noChangeShapeType="1"/>
          </p:cNvSpPr>
          <p:nvPr/>
        </p:nvSpPr>
        <p:spPr bwMode="auto">
          <a:xfrm>
            <a:off x="7957452" y="5262329"/>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0" name="Line 54">
            <a:extLst>
              <a:ext uri="{FF2B5EF4-FFF2-40B4-BE49-F238E27FC236}">
                <a16:creationId xmlns:a16="http://schemas.microsoft.com/office/drawing/2014/main" id="{8A6CF7EE-0324-C942-8A9C-05EBF16DE46C}"/>
              </a:ext>
            </a:extLst>
          </p:cNvPr>
          <p:cNvSpPr>
            <a:spLocks noChangeShapeType="1"/>
          </p:cNvSpPr>
          <p:nvPr/>
        </p:nvSpPr>
        <p:spPr bwMode="auto">
          <a:xfrm>
            <a:off x="9477884" y="5262329"/>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2" name="Line 56">
            <a:extLst>
              <a:ext uri="{FF2B5EF4-FFF2-40B4-BE49-F238E27FC236}">
                <a16:creationId xmlns:a16="http://schemas.microsoft.com/office/drawing/2014/main" id="{8CB877D2-AA8E-4046-90F6-23682998238A}"/>
              </a:ext>
            </a:extLst>
          </p:cNvPr>
          <p:cNvSpPr>
            <a:spLocks noChangeShapeType="1"/>
          </p:cNvSpPr>
          <p:nvPr/>
        </p:nvSpPr>
        <p:spPr bwMode="auto">
          <a:xfrm>
            <a:off x="10998318" y="5262329"/>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3" name="Rectangle 58">
            <a:extLst>
              <a:ext uri="{FF2B5EF4-FFF2-40B4-BE49-F238E27FC236}">
                <a16:creationId xmlns:a16="http://schemas.microsoft.com/office/drawing/2014/main" id="{3FD764E7-6264-0B49-953F-819EC3B2013E}"/>
              </a:ext>
            </a:extLst>
          </p:cNvPr>
          <p:cNvSpPr>
            <a:spLocks noChangeArrowheads="1"/>
          </p:cNvSpPr>
          <p:nvPr/>
        </p:nvSpPr>
        <p:spPr bwMode="auto">
          <a:xfrm>
            <a:off x="1796751" y="5335806"/>
            <a:ext cx="1714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a:ln>
                  <a:noFill/>
                </a:ln>
                <a:solidFill>
                  <a:prstClr val="white"/>
                </a:solidFill>
                <a:effectLst/>
                <a:uLnTx/>
                <a:uFillTx/>
                <a:latin typeface="Arial" pitchFamily="34" charset="0"/>
                <a:ea typeface="+mn-ea"/>
                <a:cs typeface="Arial" pitchFamily="34" charset="0"/>
              </a:rPr>
              <a:t>0</a:t>
            </a:r>
          </a:p>
        </p:txBody>
      </p:sp>
      <p:sp>
        <p:nvSpPr>
          <p:cNvPr id="184" name="Rectangle 59">
            <a:extLst>
              <a:ext uri="{FF2B5EF4-FFF2-40B4-BE49-F238E27FC236}">
                <a16:creationId xmlns:a16="http://schemas.microsoft.com/office/drawing/2014/main" id="{48EE0062-7821-8F4E-A319-D77052D9D370}"/>
              </a:ext>
            </a:extLst>
          </p:cNvPr>
          <p:cNvSpPr>
            <a:spLocks noChangeArrowheads="1"/>
          </p:cNvSpPr>
          <p:nvPr/>
        </p:nvSpPr>
        <p:spPr bwMode="auto">
          <a:xfrm>
            <a:off x="4743463" y="5335806"/>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12</a:t>
            </a:r>
          </a:p>
        </p:txBody>
      </p:sp>
      <p:sp>
        <p:nvSpPr>
          <p:cNvPr id="185" name="Rectangle 60">
            <a:extLst>
              <a:ext uri="{FF2B5EF4-FFF2-40B4-BE49-F238E27FC236}">
                <a16:creationId xmlns:a16="http://schemas.microsoft.com/office/drawing/2014/main" id="{7CBD309B-9866-E644-A0FC-A48A138CF637}"/>
              </a:ext>
            </a:extLst>
          </p:cNvPr>
          <p:cNvSpPr>
            <a:spLocks noChangeArrowheads="1"/>
          </p:cNvSpPr>
          <p:nvPr/>
        </p:nvSpPr>
        <p:spPr bwMode="auto">
          <a:xfrm>
            <a:off x="6263909" y="5335806"/>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24</a:t>
            </a:r>
          </a:p>
        </p:txBody>
      </p:sp>
      <p:sp>
        <p:nvSpPr>
          <p:cNvPr id="186" name="Rectangle 61">
            <a:extLst>
              <a:ext uri="{FF2B5EF4-FFF2-40B4-BE49-F238E27FC236}">
                <a16:creationId xmlns:a16="http://schemas.microsoft.com/office/drawing/2014/main" id="{B2B32898-DE04-D44A-BD4F-A443FE6344B0}"/>
              </a:ext>
            </a:extLst>
          </p:cNvPr>
          <p:cNvSpPr>
            <a:spLocks noChangeArrowheads="1"/>
          </p:cNvSpPr>
          <p:nvPr/>
        </p:nvSpPr>
        <p:spPr bwMode="auto">
          <a:xfrm>
            <a:off x="7795671" y="5335806"/>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36</a:t>
            </a:r>
          </a:p>
        </p:txBody>
      </p:sp>
      <p:sp>
        <p:nvSpPr>
          <p:cNvPr id="187" name="Rectangle 62">
            <a:extLst>
              <a:ext uri="{FF2B5EF4-FFF2-40B4-BE49-F238E27FC236}">
                <a16:creationId xmlns:a16="http://schemas.microsoft.com/office/drawing/2014/main" id="{3B89ED64-50B7-4B47-B942-C34E2B0F1AA2}"/>
              </a:ext>
            </a:extLst>
          </p:cNvPr>
          <p:cNvSpPr>
            <a:spLocks noChangeArrowheads="1"/>
          </p:cNvSpPr>
          <p:nvPr/>
        </p:nvSpPr>
        <p:spPr bwMode="auto">
          <a:xfrm>
            <a:off x="9311688" y="5335806"/>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48</a:t>
            </a:r>
          </a:p>
        </p:txBody>
      </p:sp>
      <p:sp>
        <p:nvSpPr>
          <p:cNvPr id="188" name="Rectangle 63">
            <a:extLst>
              <a:ext uri="{FF2B5EF4-FFF2-40B4-BE49-F238E27FC236}">
                <a16:creationId xmlns:a16="http://schemas.microsoft.com/office/drawing/2014/main" id="{533031EC-C769-D540-851E-51DB9904F538}"/>
              </a:ext>
            </a:extLst>
          </p:cNvPr>
          <p:cNvSpPr>
            <a:spLocks noChangeArrowheads="1"/>
          </p:cNvSpPr>
          <p:nvPr/>
        </p:nvSpPr>
        <p:spPr bwMode="auto">
          <a:xfrm>
            <a:off x="10834432" y="5335806"/>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60</a:t>
            </a:r>
          </a:p>
        </p:txBody>
      </p:sp>
      <p:sp>
        <p:nvSpPr>
          <p:cNvPr id="189" name="Text Box 18">
            <a:extLst>
              <a:ext uri="{FF2B5EF4-FFF2-40B4-BE49-F238E27FC236}">
                <a16:creationId xmlns:a16="http://schemas.microsoft.com/office/drawing/2014/main" id="{13BA4CCF-9DD2-C541-A208-14F46E2623F6}"/>
              </a:ext>
            </a:extLst>
          </p:cNvPr>
          <p:cNvSpPr txBox="1">
            <a:spLocks noChangeArrowheads="1"/>
          </p:cNvSpPr>
          <p:nvPr/>
        </p:nvSpPr>
        <p:spPr bwMode="auto">
          <a:xfrm>
            <a:off x="5418102" y="5567345"/>
            <a:ext cx="2055442" cy="461665"/>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Months</a:t>
            </a:r>
          </a:p>
        </p:txBody>
      </p:sp>
      <p:sp>
        <p:nvSpPr>
          <p:cNvPr id="124" name="Freeform 79">
            <a:extLst>
              <a:ext uri="{FF2B5EF4-FFF2-40B4-BE49-F238E27FC236}">
                <a16:creationId xmlns:a16="http://schemas.microsoft.com/office/drawing/2014/main" id="{5E8EED50-9552-FA4D-AF6E-EA531F2E14D7}"/>
              </a:ext>
            </a:extLst>
          </p:cNvPr>
          <p:cNvSpPr>
            <a:spLocks/>
          </p:cNvSpPr>
          <p:nvPr/>
        </p:nvSpPr>
        <p:spPr bwMode="auto">
          <a:xfrm>
            <a:off x="1884338" y="4578718"/>
            <a:ext cx="1490880" cy="644617"/>
          </a:xfrm>
          <a:custGeom>
            <a:avLst/>
            <a:gdLst>
              <a:gd name="T0" fmla="*/ 0 w 10"/>
              <a:gd name="T1" fmla="*/ 51 h 51"/>
              <a:gd name="T2" fmla="*/ 0 w 10"/>
              <a:gd name="T3" fmla="*/ 51 h 51"/>
              <a:gd name="T4" fmla="*/ 0 w 10"/>
              <a:gd name="T5" fmla="*/ 45 h 51"/>
              <a:gd name="T6" fmla="*/ 1 w 10"/>
              <a:gd name="T7" fmla="*/ 45 h 51"/>
              <a:gd name="T8" fmla="*/ 1 w 10"/>
              <a:gd name="T9" fmla="*/ 32 h 51"/>
              <a:gd name="T10" fmla="*/ 1 w 10"/>
              <a:gd name="T11" fmla="*/ 32 h 51"/>
              <a:gd name="T12" fmla="*/ 1 w 10"/>
              <a:gd name="T13" fmla="*/ 26 h 51"/>
              <a:gd name="T14" fmla="*/ 1 w 10"/>
              <a:gd name="T15" fmla="*/ 26 h 51"/>
              <a:gd name="T16" fmla="*/ 1 w 10"/>
              <a:gd name="T17" fmla="*/ 24 h 51"/>
              <a:gd name="T18" fmla="*/ 2 w 10"/>
              <a:gd name="T19" fmla="*/ 24 h 51"/>
              <a:gd name="T20" fmla="*/ 2 w 10"/>
              <a:gd name="T21" fmla="*/ 20 h 51"/>
              <a:gd name="T22" fmla="*/ 2 w 10"/>
              <a:gd name="T23" fmla="*/ 20 h 51"/>
              <a:gd name="T24" fmla="*/ 2 w 10"/>
              <a:gd name="T25" fmla="*/ 18 h 51"/>
              <a:gd name="T26" fmla="*/ 2 w 10"/>
              <a:gd name="T27" fmla="*/ 18 h 51"/>
              <a:gd name="T28" fmla="*/ 2 w 10"/>
              <a:gd name="T29" fmla="*/ 17 h 51"/>
              <a:gd name="T30" fmla="*/ 2 w 10"/>
              <a:gd name="T31" fmla="*/ 17 h 51"/>
              <a:gd name="T32" fmla="*/ 2 w 10"/>
              <a:gd name="T33" fmla="*/ 16 h 51"/>
              <a:gd name="T34" fmla="*/ 3 w 10"/>
              <a:gd name="T35" fmla="*/ 16 h 51"/>
              <a:gd name="T36" fmla="*/ 3 w 10"/>
              <a:gd name="T37" fmla="*/ 9 h 51"/>
              <a:gd name="T38" fmla="*/ 3 w 10"/>
              <a:gd name="T39" fmla="*/ 9 h 51"/>
              <a:gd name="T40" fmla="*/ 3 w 10"/>
              <a:gd name="T41" fmla="*/ 7 h 51"/>
              <a:gd name="T42" fmla="*/ 3 w 10"/>
              <a:gd name="T43" fmla="*/ 7 h 51"/>
              <a:gd name="T44" fmla="*/ 3 w 10"/>
              <a:gd name="T45" fmla="*/ 5 h 51"/>
              <a:gd name="T46" fmla="*/ 4 w 10"/>
              <a:gd name="T47" fmla="*/ 5 h 51"/>
              <a:gd name="T48" fmla="*/ 4 w 10"/>
              <a:gd name="T49" fmla="*/ 4 h 51"/>
              <a:gd name="T50" fmla="*/ 5 w 10"/>
              <a:gd name="T51" fmla="*/ 4 h 51"/>
              <a:gd name="T52" fmla="*/ 5 w 10"/>
              <a:gd name="T53" fmla="*/ 2 h 51"/>
              <a:gd name="T54" fmla="*/ 7 w 10"/>
              <a:gd name="T55" fmla="*/ 2 h 51"/>
              <a:gd name="T56" fmla="*/ 7 w 10"/>
              <a:gd name="T57" fmla="*/ 1 h 51"/>
              <a:gd name="T58" fmla="*/ 7 w 10"/>
              <a:gd name="T59" fmla="*/ 1 h 51"/>
              <a:gd name="T60" fmla="*/ 7 w 10"/>
              <a:gd name="T61" fmla="*/ 0 h 51"/>
              <a:gd name="T62" fmla="*/ 9 w 10"/>
              <a:gd name="T63" fmla="*/ 0 h 51"/>
              <a:gd name="T64" fmla="*/ 9 w 10"/>
              <a:gd name="T65" fmla="*/ 0 h 51"/>
              <a:gd name="T66" fmla="*/ 10 w 10"/>
              <a:gd name="T67" fmla="*/ 0 h 51"/>
              <a:gd name="T68" fmla="*/ 10 w 10"/>
              <a:gd name="T69" fmla="*/ 0 h 51"/>
              <a:gd name="T70" fmla="*/ 10 w 10"/>
              <a:gd name="T71"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 h="51">
                <a:moveTo>
                  <a:pt x="0" y="51"/>
                </a:moveTo>
                <a:lnTo>
                  <a:pt x="0" y="51"/>
                </a:lnTo>
                <a:lnTo>
                  <a:pt x="0" y="45"/>
                </a:lnTo>
                <a:lnTo>
                  <a:pt x="1" y="45"/>
                </a:lnTo>
                <a:lnTo>
                  <a:pt x="1" y="32"/>
                </a:lnTo>
                <a:lnTo>
                  <a:pt x="1" y="32"/>
                </a:lnTo>
                <a:lnTo>
                  <a:pt x="1" y="26"/>
                </a:lnTo>
                <a:lnTo>
                  <a:pt x="1" y="26"/>
                </a:lnTo>
                <a:lnTo>
                  <a:pt x="1" y="24"/>
                </a:lnTo>
                <a:lnTo>
                  <a:pt x="2" y="24"/>
                </a:lnTo>
                <a:lnTo>
                  <a:pt x="2" y="20"/>
                </a:lnTo>
                <a:lnTo>
                  <a:pt x="2" y="20"/>
                </a:lnTo>
                <a:lnTo>
                  <a:pt x="2" y="18"/>
                </a:lnTo>
                <a:lnTo>
                  <a:pt x="2" y="18"/>
                </a:lnTo>
                <a:lnTo>
                  <a:pt x="2" y="17"/>
                </a:lnTo>
                <a:lnTo>
                  <a:pt x="2" y="17"/>
                </a:lnTo>
                <a:lnTo>
                  <a:pt x="2" y="16"/>
                </a:lnTo>
                <a:lnTo>
                  <a:pt x="3" y="16"/>
                </a:lnTo>
                <a:lnTo>
                  <a:pt x="3" y="9"/>
                </a:lnTo>
                <a:lnTo>
                  <a:pt x="3" y="9"/>
                </a:lnTo>
                <a:lnTo>
                  <a:pt x="3" y="7"/>
                </a:lnTo>
                <a:lnTo>
                  <a:pt x="3" y="7"/>
                </a:lnTo>
                <a:lnTo>
                  <a:pt x="3" y="5"/>
                </a:lnTo>
                <a:lnTo>
                  <a:pt x="4" y="5"/>
                </a:lnTo>
                <a:lnTo>
                  <a:pt x="4" y="4"/>
                </a:lnTo>
                <a:lnTo>
                  <a:pt x="5" y="4"/>
                </a:lnTo>
                <a:lnTo>
                  <a:pt x="5" y="2"/>
                </a:lnTo>
                <a:lnTo>
                  <a:pt x="7" y="2"/>
                </a:lnTo>
                <a:lnTo>
                  <a:pt x="7" y="1"/>
                </a:lnTo>
                <a:lnTo>
                  <a:pt x="7" y="1"/>
                </a:lnTo>
                <a:lnTo>
                  <a:pt x="7" y="0"/>
                </a:lnTo>
                <a:lnTo>
                  <a:pt x="9" y="0"/>
                </a:lnTo>
                <a:lnTo>
                  <a:pt x="9" y="0"/>
                </a:lnTo>
                <a:lnTo>
                  <a:pt x="10" y="0"/>
                </a:lnTo>
                <a:lnTo>
                  <a:pt x="10" y="0"/>
                </a:lnTo>
                <a:lnTo>
                  <a:pt x="10" y="0"/>
                </a:lnTo>
              </a:path>
            </a:pathLst>
          </a:custGeom>
          <a:noFill/>
          <a:ln w="28575" cap="rnd">
            <a:solidFill>
              <a:srgbClr val="ED7D3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Arial" panose="020B0604020202020204" pitchFamily="34" charset="0"/>
              <a:cs typeface="Arial" panose="020B0604020202020204" pitchFamily="34" charset="0"/>
            </a:endParaRPr>
          </a:p>
        </p:txBody>
      </p:sp>
      <p:sp>
        <p:nvSpPr>
          <p:cNvPr id="126" name="Freeform 81">
            <a:extLst>
              <a:ext uri="{FF2B5EF4-FFF2-40B4-BE49-F238E27FC236}">
                <a16:creationId xmlns:a16="http://schemas.microsoft.com/office/drawing/2014/main" id="{F38A668D-4688-9341-989B-D95600446E27}"/>
              </a:ext>
            </a:extLst>
          </p:cNvPr>
          <p:cNvSpPr>
            <a:spLocks/>
          </p:cNvSpPr>
          <p:nvPr/>
        </p:nvSpPr>
        <p:spPr bwMode="auto">
          <a:xfrm>
            <a:off x="3405878" y="4668905"/>
            <a:ext cx="1502303" cy="554377"/>
          </a:xfrm>
          <a:custGeom>
            <a:avLst/>
            <a:gdLst>
              <a:gd name="T0" fmla="*/ 0 w 101"/>
              <a:gd name="T1" fmla="*/ 43 h 43"/>
              <a:gd name="T2" fmla="*/ 1 w 101"/>
              <a:gd name="T3" fmla="*/ 42 h 43"/>
              <a:gd name="T4" fmla="*/ 2 w 101"/>
              <a:gd name="T5" fmla="*/ 40 h 43"/>
              <a:gd name="T6" fmla="*/ 6 w 101"/>
              <a:gd name="T7" fmla="*/ 40 h 43"/>
              <a:gd name="T8" fmla="*/ 8 w 101"/>
              <a:gd name="T9" fmla="*/ 39 h 43"/>
              <a:gd name="T10" fmla="*/ 8 w 101"/>
              <a:gd name="T11" fmla="*/ 39 h 43"/>
              <a:gd name="T12" fmla="*/ 11 w 101"/>
              <a:gd name="T13" fmla="*/ 38 h 43"/>
              <a:gd name="T14" fmla="*/ 13 w 101"/>
              <a:gd name="T15" fmla="*/ 37 h 43"/>
              <a:gd name="T16" fmla="*/ 14 w 101"/>
              <a:gd name="T17" fmla="*/ 36 h 43"/>
              <a:gd name="T18" fmla="*/ 17 w 101"/>
              <a:gd name="T19" fmla="*/ 35 h 43"/>
              <a:gd name="T20" fmla="*/ 18 w 101"/>
              <a:gd name="T21" fmla="*/ 34 h 43"/>
              <a:gd name="T22" fmla="*/ 22 w 101"/>
              <a:gd name="T23" fmla="*/ 33 h 43"/>
              <a:gd name="T24" fmla="*/ 23 w 101"/>
              <a:gd name="T25" fmla="*/ 32 h 43"/>
              <a:gd name="T26" fmla="*/ 23 w 101"/>
              <a:gd name="T27" fmla="*/ 30 h 43"/>
              <a:gd name="T28" fmla="*/ 24 w 101"/>
              <a:gd name="T29" fmla="*/ 29 h 43"/>
              <a:gd name="T30" fmla="*/ 28 w 101"/>
              <a:gd name="T31" fmla="*/ 28 h 43"/>
              <a:gd name="T32" fmla="*/ 29 w 101"/>
              <a:gd name="T33" fmla="*/ 26 h 43"/>
              <a:gd name="T34" fmla="*/ 31 w 101"/>
              <a:gd name="T35" fmla="*/ 25 h 43"/>
              <a:gd name="T36" fmla="*/ 34 w 101"/>
              <a:gd name="T37" fmla="*/ 24 h 43"/>
              <a:gd name="T38" fmla="*/ 36 w 101"/>
              <a:gd name="T39" fmla="*/ 23 h 43"/>
              <a:gd name="T40" fmla="*/ 37 w 101"/>
              <a:gd name="T41" fmla="*/ 22 h 43"/>
              <a:gd name="T42" fmla="*/ 41 w 101"/>
              <a:gd name="T43" fmla="*/ 20 h 43"/>
              <a:gd name="T44" fmla="*/ 42 w 101"/>
              <a:gd name="T45" fmla="*/ 19 h 43"/>
              <a:gd name="T46" fmla="*/ 46 w 101"/>
              <a:gd name="T47" fmla="*/ 18 h 43"/>
              <a:gd name="T48" fmla="*/ 47 w 101"/>
              <a:gd name="T49" fmla="*/ 18 h 43"/>
              <a:gd name="T50" fmla="*/ 48 w 101"/>
              <a:gd name="T51" fmla="*/ 17 h 43"/>
              <a:gd name="T52" fmla="*/ 48 w 101"/>
              <a:gd name="T53" fmla="*/ 17 h 43"/>
              <a:gd name="T54" fmla="*/ 49 w 101"/>
              <a:gd name="T55" fmla="*/ 16 h 43"/>
              <a:gd name="T56" fmla="*/ 49 w 101"/>
              <a:gd name="T57" fmla="*/ 16 h 43"/>
              <a:gd name="T58" fmla="*/ 52 w 101"/>
              <a:gd name="T59" fmla="*/ 15 h 43"/>
              <a:gd name="T60" fmla="*/ 53 w 101"/>
              <a:gd name="T61" fmla="*/ 15 h 43"/>
              <a:gd name="T62" fmla="*/ 55 w 101"/>
              <a:gd name="T63" fmla="*/ 15 h 43"/>
              <a:gd name="T64" fmla="*/ 57 w 101"/>
              <a:gd name="T65" fmla="*/ 14 h 43"/>
              <a:gd name="T66" fmla="*/ 58 w 101"/>
              <a:gd name="T67" fmla="*/ 13 h 43"/>
              <a:gd name="T68" fmla="*/ 71 w 101"/>
              <a:gd name="T69" fmla="*/ 12 h 43"/>
              <a:gd name="T70" fmla="*/ 72 w 101"/>
              <a:gd name="T71" fmla="*/ 10 h 43"/>
              <a:gd name="T72" fmla="*/ 72 w 101"/>
              <a:gd name="T73" fmla="*/ 9 h 43"/>
              <a:gd name="T74" fmla="*/ 75 w 101"/>
              <a:gd name="T75" fmla="*/ 8 h 43"/>
              <a:gd name="T76" fmla="*/ 77 w 101"/>
              <a:gd name="T77" fmla="*/ 7 h 43"/>
              <a:gd name="T78" fmla="*/ 78 w 101"/>
              <a:gd name="T79" fmla="*/ 6 h 43"/>
              <a:gd name="T80" fmla="*/ 79 w 101"/>
              <a:gd name="T81" fmla="*/ 5 h 43"/>
              <a:gd name="T82" fmla="*/ 97 w 101"/>
              <a:gd name="T83" fmla="*/ 4 h 43"/>
              <a:gd name="T84" fmla="*/ 98 w 101"/>
              <a:gd name="T85" fmla="*/ 4 h 43"/>
              <a:gd name="T86" fmla="*/ 100 w 101"/>
              <a:gd name="T87" fmla="*/ 3 h 43"/>
              <a:gd name="T88" fmla="*/ 101 w 101"/>
              <a:gd name="T89" fmla="*/ 0 h 43"/>
              <a:gd name="T90" fmla="*/ 101 w 101"/>
              <a:gd name="T91" fmla="*/ 0 h 43"/>
              <a:gd name="T92" fmla="*/ 101 w 101"/>
              <a:gd name="T9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1" h="43">
                <a:moveTo>
                  <a:pt x="0" y="43"/>
                </a:moveTo>
                <a:lnTo>
                  <a:pt x="0" y="43"/>
                </a:lnTo>
                <a:lnTo>
                  <a:pt x="0" y="42"/>
                </a:lnTo>
                <a:lnTo>
                  <a:pt x="1" y="42"/>
                </a:lnTo>
                <a:lnTo>
                  <a:pt x="1" y="40"/>
                </a:lnTo>
                <a:lnTo>
                  <a:pt x="2" y="40"/>
                </a:lnTo>
                <a:lnTo>
                  <a:pt x="2" y="40"/>
                </a:lnTo>
                <a:lnTo>
                  <a:pt x="6" y="40"/>
                </a:lnTo>
                <a:lnTo>
                  <a:pt x="6" y="39"/>
                </a:lnTo>
                <a:lnTo>
                  <a:pt x="8" y="39"/>
                </a:lnTo>
                <a:lnTo>
                  <a:pt x="8" y="39"/>
                </a:lnTo>
                <a:lnTo>
                  <a:pt x="8" y="39"/>
                </a:lnTo>
                <a:lnTo>
                  <a:pt x="8" y="38"/>
                </a:lnTo>
                <a:lnTo>
                  <a:pt x="11" y="38"/>
                </a:lnTo>
                <a:lnTo>
                  <a:pt x="11" y="37"/>
                </a:lnTo>
                <a:lnTo>
                  <a:pt x="13" y="37"/>
                </a:lnTo>
                <a:lnTo>
                  <a:pt x="13" y="36"/>
                </a:lnTo>
                <a:lnTo>
                  <a:pt x="14" y="36"/>
                </a:lnTo>
                <a:lnTo>
                  <a:pt x="14" y="35"/>
                </a:lnTo>
                <a:lnTo>
                  <a:pt x="17" y="35"/>
                </a:lnTo>
                <a:lnTo>
                  <a:pt x="17" y="34"/>
                </a:lnTo>
                <a:lnTo>
                  <a:pt x="18" y="34"/>
                </a:lnTo>
                <a:lnTo>
                  <a:pt x="18" y="33"/>
                </a:lnTo>
                <a:lnTo>
                  <a:pt x="22" y="33"/>
                </a:lnTo>
                <a:lnTo>
                  <a:pt x="22" y="32"/>
                </a:lnTo>
                <a:lnTo>
                  <a:pt x="23" y="32"/>
                </a:lnTo>
                <a:lnTo>
                  <a:pt x="23" y="30"/>
                </a:lnTo>
                <a:lnTo>
                  <a:pt x="23" y="30"/>
                </a:lnTo>
                <a:lnTo>
                  <a:pt x="23" y="29"/>
                </a:lnTo>
                <a:lnTo>
                  <a:pt x="24" y="29"/>
                </a:lnTo>
                <a:lnTo>
                  <a:pt x="24" y="28"/>
                </a:lnTo>
                <a:lnTo>
                  <a:pt x="28" y="28"/>
                </a:lnTo>
                <a:lnTo>
                  <a:pt x="28" y="26"/>
                </a:lnTo>
                <a:lnTo>
                  <a:pt x="29" y="26"/>
                </a:lnTo>
                <a:lnTo>
                  <a:pt x="29" y="25"/>
                </a:lnTo>
                <a:lnTo>
                  <a:pt x="31" y="25"/>
                </a:lnTo>
                <a:lnTo>
                  <a:pt x="31" y="24"/>
                </a:lnTo>
                <a:lnTo>
                  <a:pt x="34" y="24"/>
                </a:lnTo>
                <a:lnTo>
                  <a:pt x="34" y="23"/>
                </a:lnTo>
                <a:lnTo>
                  <a:pt x="36" y="23"/>
                </a:lnTo>
                <a:lnTo>
                  <a:pt x="36" y="22"/>
                </a:lnTo>
                <a:lnTo>
                  <a:pt x="37" y="22"/>
                </a:lnTo>
                <a:lnTo>
                  <a:pt x="37" y="20"/>
                </a:lnTo>
                <a:lnTo>
                  <a:pt x="41" y="20"/>
                </a:lnTo>
                <a:lnTo>
                  <a:pt x="41" y="19"/>
                </a:lnTo>
                <a:lnTo>
                  <a:pt x="42" y="19"/>
                </a:lnTo>
                <a:lnTo>
                  <a:pt x="42" y="18"/>
                </a:lnTo>
                <a:lnTo>
                  <a:pt x="46" y="18"/>
                </a:lnTo>
                <a:lnTo>
                  <a:pt x="46" y="18"/>
                </a:lnTo>
                <a:lnTo>
                  <a:pt x="47" y="18"/>
                </a:lnTo>
                <a:lnTo>
                  <a:pt x="47" y="17"/>
                </a:lnTo>
                <a:lnTo>
                  <a:pt x="48" y="17"/>
                </a:lnTo>
                <a:lnTo>
                  <a:pt x="48" y="17"/>
                </a:lnTo>
                <a:lnTo>
                  <a:pt x="48" y="17"/>
                </a:lnTo>
                <a:lnTo>
                  <a:pt x="48" y="16"/>
                </a:lnTo>
                <a:lnTo>
                  <a:pt x="49" y="16"/>
                </a:lnTo>
                <a:lnTo>
                  <a:pt x="49" y="16"/>
                </a:lnTo>
                <a:lnTo>
                  <a:pt x="49" y="16"/>
                </a:lnTo>
                <a:lnTo>
                  <a:pt x="49" y="15"/>
                </a:lnTo>
                <a:lnTo>
                  <a:pt x="52" y="15"/>
                </a:lnTo>
                <a:lnTo>
                  <a:pt x="52" y="15"/>
                </a:lnTo>
                <a:lnTo>
                  <a:pt x="53" y="15"/>
                </a:lnTo>
                <a:lnTo>
                  <a:pt x="53" y="15"/>
                </a:lnTo>
                <a:lnTo>
                  <a:pt x="55" y="15"/>
                </a:lnTo>
                <a:lnTo>
                  <a:pt x="55" y="14"/>
                </a:lnTo>
                <a:lnTo>
                  <a:pt x="57" y="14"/>
                </a:lnTo>
                <a:lnTo>
                  <a:pt x="57" y="13"/>
                </a:lnTo>
                <a:lnTo>
                  <a:pt x="58" y="13"/>
                </a:lnTo>
                <a:lnTo>
                  <a:pt x="58" y="12"/>
                </a:lnTo>
                <a:lnTo>
                  <a:pt x="71" y="12"/>
                </a:lnTo>
                <a:lnTo>
                  <a:pt x="71" y="10"/>
                </a:lnTo>
                <a:lnTo>
                  <a:pt x="72" y="10"/>
                </a:lnTo>
                <a:lnTo>
                  <a:pt x="72" y="9"/>
                </a:lnTo>
                <a:lnTo>
                  <a:pt x="72" y="9"/>
                </a:lnTo>
                <a:lnTo>
                  <a:pt x="72" y="8"/>
                </a:lnTo>
                <a:lnTo>
                  <a:pt x="75" y="8"/>
                </a:lnTo>
                <a:lnTo>
                  <a:pt x="75" y="7"/>
                </a:lnTo>
                <a:lnTo>
                  <a:pt x="77" y="7"/>
                </a:lnTo>
                <a:lnTo>
                  <a:pt x="77" y="6"/>
                </a:lnTo>
                <a:lnTo>
                  <a:pt x="78" y="6"/>
                </a:lnTo>
                <a:lnTo>
                  <a:pt x="78" y="5"/>
                </a:lnTo>
                <a:lnTo>
                  <a:pt x="79" y="5"/>
                </a:lnTo>
                <a:lnTo>
                  <a:pt x="79" y="4"/>
                </a:lnTo>
                <a:lnTo>
                  <a:pt x="97" y="4"/>
                </a:lnTo>
                <a:lnTo>
                  <a:pt x="97" y="4"/>
                </a:lnTo>
                <a:lnTo>
                  <a:pt x="98" y="4"/>
                </a:lnTo>
                <a:lnTo>
                  <a:pt x="98" y="3"/>
                </a:lnTo>
                <a:lnTo>
                  <a:pt x="100" y="3"/>
                </a:lnTo>
                <a:lnTo>
                  <a:pt x="100" y="0"/>
                </a:lnTo>
                <a:lnTo>
                  <a:pt x="101" y="0"/>
                </a:lnTo>
                <a:lnTo>
                  <a:pt x="101" y="0"/>
                </a:lnTo>
                <a:lnTo>
                  <a:pt x="101" y="0"/>
                </a:lnTo>
                <a:lnTo>
                  <a:pt x="101" y="0"/>
                </a:lnTo>
                <a:lnTo>
                  <a:pt x="101" y="0"/>
                </a:lnTo>
              </a:path>
            </a:pathLst>
          </a:custGeom>
          <a:noFill/>
          <a:ln w="28575" cap="rnd">
            <a:solidFill>
              <a:srgbClr val="ED7D3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Arial" panose="020B0604020202020204" pitchFamily="34" charset="0"/>
              <a:cs typeface="Arial" panose="020B0604020202020204" pitchFamily="34" charset="0"/>
            </a:endParaRPr>
          </a:p>
        </p:txBody>
      </p:sp>
      <p:sp>
        <p:nvSpPr>
          <p:cNvPr id="128" name="Freeform 83">
            <a:extLst>
              <a:ext uri="{FF2B5EF4-FFF2-40B4-BE49-F238E27FC236}">
                <a16:creationId xmlns:a16="http://schemas.microsoft.com/office/drawing/2014/main" id="{D7D26F8E-547A-9748-A125-1BCE0041308E}"/>
              </a:ext>
            </a:extLst>
          </p:cNvPr>
          <p:cNvSpPr>
            <a:spLocks/>
          </p:cNvSpPr>
          <p:nvPr/>
        </p:nvSpPr>
        <p:spPr bwMode="auto">
          <a:xfrm>
            <a:off x="4928352" y="3045755"/>
            <a:ext cx="6111687" cy="2191870"/>
          </a:xfrm>
          <a:custGeom>
            <a:avLst/>
            <a:gdLst>
              <a:gd name="T0" fmla="*/ 4 w 442"/>
              <a:gd name="T1" fmla="*/ 156 h 157"/>
              <a:gd name="T2" fmla="*/ 9 w 442"/>
              <a:gd name="T3" fmla="*/ 152 h 157"/>
              <a:gd name="T4" fmla="*/ 23 w 442"/>
              <a:gd name="T5" fmla="*/ 149 h 157"/>
              <a:gd name="T6" fmla="*/ 29 w 442"/>
              <a:gd name="T7" fmla="*/ 145 h 157"/>
              <a:gd name="T8" fmla="*/ 34 w 442"/>
              <a:gd name="T9" fmla="*/ 141 h 157"/>
              <a:gd name="T10" fmla="*/ 44 w 442"/>
              <a:gd name="T11" fmla="*/ 137 h 157"/>
              <a:gd name="T12" fmla="*/ 54 w 442"/>
              <a:gd name="T13" fmla="*/ 134 h 157"/>
              <a:gd name="T14" fmla="*/ 65 w 442"/>
              <a:gd name="T15" fmla="*/ 130 h 157"/>
              <a:gd name="T16" fmla="*/ 71 w 442"/>
              <a:gd name="T17" fmla="*/ 126 h 157"/>
              <a:gd name="T18" fmla="*/ 81 w 442"/>
              <a:gd name="T19" fmla="*/ 122 h 157"/>
              <a:gd name="T20" fmla="*/ 91 w 442"/>
              <a:gd name="T21" fmla="*/ 119 h 157"/>
              <a:gd name="T22" fmla="*/ 99 w 442"/>
              <a:gd name="T23" fmla="*/ 116 h 157"/>
              <a:gd name="T24" fmla="*/ 105 w 442"/>
              <a:gd name="T25" fmla="*/ 113 h 157"/>
              <a:gd name="T26" fmla="*/ 112 w 442"/>
              <a:gd name="T27" fmla="*/ 111 h 157"/>
              <a:gd name="T28" fmla="*/ 128 w 442"/>
              <a:gd name="T29" fmla="*/ 108 h 157"/>
              <a:gd name="T30" fmla="*/ 147 w 442"/>
              <a:gd name="T31" fmla="*/ 105 h 157"/>
              <a:gd name="T32" fmla="*/ 158 w 442"/>
              <a:gd name="T33" fmla="*/ 100 h 157"/>
              <a:gd name="T34" fmla="*/ 164 w 442"/>
              <a:gd name="T35" fmla="*/ 97 h 157"/>
              <a:gd name="T36" fmla="*/ 170 w 442"/>
              <a:gd name="T37" fmla="*/ 94 h 157"/>
              <a:gd name="T38" fmla="*/ 186 w 442"/>
              <a:gd name="T39" fmla="*/ 91 h 157"/>
              <a:gd name="T40" fmla="*/ 194 w 442"/>
              <a:gd name="T41" fmla="*/ 86 h 157"/>
              <a:gd name="T42" fmla="*/ 201 w 442"/>
              <a:gd name="T43" fmla="*/ 83 h 157"/>
              <a:gd name="T44" fmla="*/ 216 w 442"/>
              <a:gd name="T45" fmla="*/ 79 h 157"/>
              <a:gd name="T46" fmla="*/ 228 w 442"/>
              <a:gd name="T47" fmla="*/ 77 h 157"/>
              <a:gd name="T48" fmla="*/ 232 w 442"/>
              <a:gd name="T49" fmla="*/ 73 h 157"/>
              <a:gd name="T50" fmla="*/ 239 w 442"/>
              <a:gd name="T51" fmla="*/ 70 h 157"/>
              <a:gd name="T52" fmla="*/ 259 w 442"/>
              <a:gd name="T53" fmla="*/ 69 h 157"/>
              <a:gd name="T54" fmla="*/ 269 w 442"/>
              <a:gd name="T55" fmla="*/ 66 h 157"/>
              <a:gd name="T56" fmla="*/ 278 w 442"/>
              <a:gd name="T57" fmla="*/ 62 h 157"/>
              <a:gd name="T58" fmla="*/ 285 w 442"/>
              <a:gd name="T59" fmla="*/ 59 h 157"/>
              <a:gd name="T60" fmla="*/ 296 w 442"/>
              <a:gd name="T61" fmla="*/ 55 h 157"/>
              <a:gd name="T62" fmla="*/ 306 w 442"/>
              <a:gd name="T63" fmla="*/ 51 h 157"/>
              <a:gd name="T64" fmla="*/ 322 w 442"/>
              <a:gd name="T65" fmla="*/ 46 h 157"/>
              <a:gd name="T66" fmla="*/ 328 w 442"/>
              <a:gd name="T67" fmla="*/ 43 h 157"/>
              <a:gd name="T68" fmla="*/ 330 w 442"/>
              <a:gd name="T69" fmla="*/ 40 h 157"/>
              <a:gd name="T70" fmla="*/ 335 w 442"/>
              <a:gd name="T71" fmla="*/ 39 h 157"/>
              <a:gd name="T72" fmla="*/ 339 w 442"/>
              <a:gd name="T73" fmla="*/ 38 h 157"/>
              <a:gd name="T74" fmla="*/ 346 w 442"/>
              <a:gd name="T75" fmla="*/ 36 h 157"/>
              <a:gd name="T76" fmla="*/ 348 w 442"/>
              <a:gd name="T77" fmla="*/ 33 h 157"/>
              <a:gd name="T78" fmla="*/ 364 w 442"/>
              <a:gd name="T79" fmla="*/ 30 h 157"/>
              <a:gd name="T80" fmla="*/ 373 w 442"/>
              <a:gd name="T81" fmla="*/ 25 h 157"/>
              <a:gd name="T82" fmla="*/ 385 w 442"/>
              <a:gd name="T83" fmla="*/ 21 h 157"/>
              <a:gd name="T84" fmla="*/ 392 w 442"/>
              <a:gd name="T85" fmla="*/ 16 h 157"/>
              <a:gd name="T86" fmla="*/ 406 w 442"/>
              <a:gd name="T87" fmla="*/ 13 h 157"/>
              <a:gd name="T88" fmla="*/ 414 w 442"/>
              <a:gd name="T89" fmla="*/ 9 h 157"/>
              <a:gd name="T90" fmla="*/ 426 w 442"/>
              <a:gd name="T91" fmla="*/ 7 h 157"/>
              <a:gd name="T92" fmla="*/ 431 w 442"/>
              <a:gd name="T93" fmla="*/ 4 h 157"/>
              <a:gd name="T94" fmla="*/ 433 w 442"/>
              <a:gd name="T95" fmla="*/ 3 h 157"/>
              <a:gd name="T96" fmla="*/ 434 w 442"/>
              <a:gd name="T97" fmla="*/ 3 h 157"/>
              <a:gd name="T98" fmla="*/ 435 w 442"/>
              <a:gd name="T99" fmla="*/ 2 h 157"/>
              <a:gd name="T100" fmla="*/ 436 w 442"/>
              <a:gd name="T101" fmla="*/ 2 h 157"/>
              <a:gd name="T102" fmla="*/ 437 w 442"/>
              <a:gd name="T103" fmla="*/ 2 h 157"/>
              <a:gd name="T104" fmla="*/ 438 w 442"/>
              <a:gd name="T105" fmla="*/ 2 h 157"/>
              <a:gd name="T106" fmla="*/ 439 w 442"/>
              <a:gd name="T107" fmla="*/ 2 h 157"/>
              <a:gd name="T108" fmla="*/ 440 w 442"/>
              <a:gd name="T109" fmla="*/ 0 h 157"/>
              <a:gd name="T110" fmla="*/ 441 w 442"/>
              <a:gd name="T111"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2" h="157">
                <a:moveTo>
                  <a:pt x="0" y="157"/>
                </a:moveTo>
                <a:lnTo>
                  <a:pt x="1" y="157"/>
                </a:lnTo>
                <a:lnTo>
                  <a:pt x="1" y="157"/>
                </a:lnTo>
                <a:lnTo>
                  <a:pt x="2" y="157"/>
                </a:lnTo>
                <a:lnTo>
                  <a:pt x="2" y="156"/>
                </a:lnTo>
                <a:lnTo>
                  <a:pt x="4" y="156"/>
                </a:lnTo>
                <a:lnTo>
                  <a:pt x="4" y="156"/>
                </a:lnTo>
                <a:lnTo>
                  <a:pt x="4" y="156"/>
                </a:lnTo>
                <a:lnTo>
                  <a:pt x="4" y="154"/>
                </a:lnTo>
                <a:lnTo>
                  <a:pt x="7" y="154"/>
                </a:lnTo>
                <a:lnTo>
                  <a:pt x="7" y="153"/>
                </a:lnTo>
                <a:lnTo>
                  <a:pt x="7" y="153"/>
                </a:lnTo>
                <a:lnTo>
                  <a:pt x="7" y="152"/>
                </a:lnTo>
                <a:lnTo>
                  <a:pt x="9" y="152"/>
                </a:lnTo>
                <a:lnTo>
                  <a:pt x="9" y="152"/>
                </a:lnTo>
                <a:lnTo>
                  <a:pt x="18" y="152"/>
                </a:lnTo>
                <a:lnTo>
                  <a:pt x="18" y="151"/>
                </a:lnTo>
                <a:lnTo>
                  <a:pt x="20" y="151"/>
                </a:lnTo>
                <a:lnTo>
                  <a:pt x="20" y="150"/>
                </a:lnTo>
                <a:lnTo>
                  <a:pt x="23" y="150"/>
                </a:lnTo>
                <a:lnTo>
                  <a:pt x="23" y="149"/>
                </a:lnTo>
                <a:lnTo>
                  <a:pt x="24" y="149"/>
                </a:lnTo>
                <a:lnTo>
                  <a:pt x="24" y="147"/>
                </a:lnTo>
                <a:lnTo>
                  <a:pt x="25" y="147"/>
                </a:lnTo>
                <a:lnTo>
                  <a:pt x="25" y="146"/>
                </a:lnTo>
                <a:lnTo>
                  <a:pt x="25" y="146"/>
                </a:lnTo>
                <a:lnTo>
                  <a:pt x="25" y="145"/>
                </a:lnTo>
                <a:lnTo>
                  <a:pt x="29" y="145"/>
                </a:lnTo>
                <a:lnTo>
                  <a:pt x="29" y="144"/>
                </a:lnTo>
                <a:lnTo>
                  <a:pt x="29" y="144"/>
                </a:lnTo>
                <a:lnTo>
                  <a:pt x="29" y="143"/>
                </a:lnTo>
                <a:lnTo>
                  <a:pt x="32" y="143"/>
                </a:lnTo>
                <a:lnTo>
                  <a:pt x="32" y="142"/>
                </a:lnTo>
                <a:lnTo>
                  <a:pt x="34" y="142"/>
                </a:lnTo>
                <a:lnTo>
                  <a:pt x="34" y="141"/>
                </a:lnTo>
                <a:lnTo>
                  <a:pt x="35" y="141"/>
                </a:lnTo>
                <a:lnTo>
                  <a:pt x="35" y="139"/>
                </a:lnTo>
                <a:lnTo>
                  <a:pt x="40" y="139"/>
                </a:lnTo>
                <a:lnTo>
                  <a:pt x="40" y="138"/>
                </a:lnTo>
                <a:lnTo>
                  <a:pt x="41" y="138"/>
                </a:lnTo>
                <a:lnTo>
                  <a:pt x="41" y="137"/>
                </a:lnTo>
                <a:lnTo>
                  <a:pt x="44" y="137"/>
                </a:lnTo>
                <a:lnTo>
                  <a:pt x="44" y="136"/>
                </a:lnTo>
                <a:lnTo>
                  <a:pt x="45" y="136"/>
                </a:lnTo>
                <a:lnTo>
                  <a:pt x="45" y="136"/>
                </a:lnTo>
                <a:lnTo>
                  <a:pt x="45" y="136"/>
                </a:lnTo>
                <a:lnTo>
                  <a:pt x="45" y="135"/>
                </a:lnTo>
                <a:lnTo>
                  <a:pt x="54" y="135"/>
                </a:lnTo>
                <a:lnTo>
                  <a:pt x="54" y="134"/>
                </a:lnTo>
                <a:lnTo>
                  <a:pt x="61" y="134"/>
                </a:lnTo>
                <a:lnTo>
                  <a:pt x="61" y="133"/>
                </a:lnTo>
                <a:lnTo>
                  <a:pt x="62" y="133"/>
                </a:lnTo>
                <a:lnTo>
                  <a:pt x="62" y="131"/>
                </a:lnTo>
                <a:lnTo>
                  <a:pt x="62" y="131"/>
                </a:lnTo>
                <a:lnTo>
                  <a:pt x="62" y="130"/>
                </a:lnTo>
                <a:lnTo>
                  <a:pt x="65" y="130"/>
                </a:lnTo>
                <a:lnTo>
                  <a:pt x="65" y="129"/>
                </a:lnTo>
                <a:lnTo>
                  <a:pt x="70" y="129"/>
                </a:lnTo>
                <a:lnTo>
                  <a:pt x="70" y="128"/>
                </a:lnTo>
                <a:lnTo>
                  <a:pt x="71" y="128"/>
                </a:lnTo>
                <a:lnTo>
                  <a:pt x="71" y="127"/>
                </a:lnTo>
                <a:lnTo>
                  <a:pt x="71" y="127"/>
                </a:lnTo>
                <a:lnTo>
                  <a:pt x="71" y="126"/>
                </a:lnTo>
                <a:lnTo>
                  <a:pt x="72" y="126"/>
                </a:lnTo>
                <a:lnTo>
                  <a:pt x="72" y="124"/>
                </a:lnTo>
                <a:lnTo>
                  <a:pt x="77" y="124"/>
                </a:lnTo>
                <a:lnTo>
                  <a:pt x="77" y="123"/>
                </a:lnTo>
                <a:lnTo>
                  <a:pt x="80" y="123"/>
                </a:lnTo>
                <a:lnTo>
                  <a:pt x="80" y="122"/>
                </a:lnTo>
                <a:lnTo>
                  <a:pt x="81" y="122"/>
                </a:lnTo>
                <a:lnTo>
                  <a:pt x="81" y="121"/>
                </a:lnTo>
                <a:lnTo>
                  <a:pt x="84" y="121"/>
                </a:lnTo>
                <a:lnTo>
                  <a:pt x="84" y="120"/>
                </a:lnTo>
                <a:lnTo>
                  <a:pt x="90" y="120"/>
                </a:lnTo>
                <a:lnTo>
                  <a:pt x="90" y="119"/>
                </a:lnTo>
                <a:lnTo>
                  <a:pt x="91" y="119"/>
                </a:lnTo>
                <a:lnTo>
                  <a:pt x="91" y="119"/>
                </a:lnTo>
                <a:lnTo>
                  <a:pt x="96" y="119"/>
                </a:lnTo>
                <a:lnTo>
                  <a:pt x="96" y="118"/>
                </a:lnTo>
                <a:lnTo>
                  <a:pt x="97" y="118"/>
                </a:lnTo>
                <a:lnTo>
                  <a:pt x="97" y="118"/>
                </a:lnTo>
                <a:lnTo>
                  <a:pt x="98" y="118"/>
                </a:lnTo>
                <a:lnTo>
                  <a:pt x="98" y="116"/>
                </a:lnTo>
                <a:lnTo>
                  <a:pt x="99" y="116"/>
                </a:lnTo>
                <a:lnTo>
                  <a:pt x="99" y="115"/>
                </a:lnTo>
                <a:lnTo>
                  <a:pt x="103" y="115"/>
                </a:lnTo>
                <a:lnTo>
                  <a:pt x="103" y="115"/>
                </a:lnTo>
                <a:lnTo>
                  <a:pt x="104" y="115"/>
                </a:lnTo>
                <a:lnTo>
                  <a:pt x="104" y="114"/>
                </a:lnTo>
                <a:lnTo>
                  <a:pt x="105" y="114"/>
                </a:lnTo>
                <a:lnTo>
                  <a:pt x="105" y="113"/>
                </a:lnTo>
                <a:lnTo>
                  <a:pt x="106" y="113"/>
                </a:lnTo>
                <a:lnTo>
                  <a:pt x="106" y="112"/>
                </a:lnTo>
                <a:lnTo>
                  <a:pt x="107" y="112"/>
                </a:lnTo>
                <a:lnTo>
                  <a:pt x="107" y="112"/>
                </a:lnTo>
                <a:lnTo>
                  <a:pt x="108" y="112"/>
                </a:lnTo>
                <a:lnTo>
                  <a:pt x="108" y="111"/>
                </a:lnTo>
                <a:lnTo>
                  <a:pt x="112" y="111"/>
                </a:lnTo>
                <a:lnTo>
                  <a:pt x="112" y="109"/>
                </a:lnTo>
                <a:lnTo>
                  <a:pt x="114" y="109"/>
                </a:lnTo>
                <a:lnTo>
                  <a:pt x="114" y="109"/>
                </a:lnTo>
                <a:lnTo>
                  <a:pt x="121" y="109"/>
                </a:lnTo>
                <a:lnTo>
                  <a:pt x="121" y="109"/>
                </a:lnTo>
                <a:lnTo>
                  <a:pt x="128" y="109"/>
                </a:lnTo>
                <a:lnTo>
                  <a:pt x="128" y="108"/>
                </a:lnTo>
                <a:lnTo>
                  <a:pt x="130" y="108"/>
                </a:lnTo>
                <a:lnTo>
                  <a:pt x="130" y="107"/>
                </a:lnTo>
                <a:lnTo>
                  <a:pt x="144" y="107"/>
                </a:lnTo>
                <a:lnTo>
                  <a:pt x="144" y="106"/>
                </a:lnTo>
                <a:lnTo>
                  <a:pt x="146" y="106"/>
                </a:lnTo>
                <a:lnTo>
                  <a:pt x="146" y="105"/>
                </a:lnTo>
                <a:lnTo>
                  <a:pt x="147" y="105"/>
                </a:lnTo>
                <a:lnTo>
                  <a:pt x="147" y="104"/>
                </a:lnTo>
                <a:lnTo>
                  <a:pt x="152" y="104"/>
                </a:lnTo>
                <a:lnTo>
                  <a:pt x="152" y="102"/>
                </a:lnTo>
                <a:lnTo>
                  <a:pt x="156" y="102"/>
                </a:lnTo>
                <a:lnTo>
                  <a:pt x="156" y="101"/>
                </a:lnTo>
                <a:lnTo>
                  <a:pt x="158" y="101"/>
                </a:lnTo>
                <a:lnTo>
                  <a:pt x="158" y="100"/>
                </a:lnTo>
                <a:lnTo>
                  <a:pt x="159" y="100"/>
                </a:lnTo>
                <a:lnTo>
                  <a:pt x="159" y="99"/>
                </a:lnTo>
                <a:lnTo>
                  <a:pt x="159" y="99"/>
                </a:lnTo>
                <a:lnTo>
                  <a:pt x="159" y="98"/>
                </a:lnTo>
                <a:lnTo>
                  <a:pt x="161" y="98"/>
                </a:lnTo>
                <a:lnTo>
                  <a:pt x="161" y="97"/>
                </a:lnTo>
                <a:lnTo>
                  <a:pt x="164" y="97"/>
                </a:lnTo>
                <a:lnTo>
                  <a:pt x="164" y="97"/>
                </a:lnTo>
                <a:lnTo>
                  <a:pt x="165" y="97"/>
                </a:lnTo>
                <a:lnTo>
                  <a:pt x="165" y="96"/>
                </a:lnTo>
                <a:lnTo>
                  <a:pt x="168" y="96"/>
                </a:lnTo>
                <a:lnTo>
                  <a:pt x="168" y="96"/>
                </a:lnTo>
                <a:lnTo>
                  <a:pt x="170" y="96"/>
                </a:lnTo>
                <a:lnTo>
                  <a:pt x="170" y="94"/>
                </a:lnTo>
                <a:lnTo>
                  <a:pt x="171" y="94"/>
                </a:lnTo>
                <a:lnTo>
                  <a:pt x="171" y="93"/>
                </a:lnTo>
                <a:lnTo>
                  <a:pt x="173" y="93"/>
                </a:lnTo>
                <a:lnTo>
                  <a:pt x="173" y="92"/>
                </a:lnTo>
                <a:lnTo>
                  <a:pt x="175" y="92"/>
                </a:lnTo>
                <a:lnTo>
                  <a:pt x="175" y="91"/>
                </a:lnTo>
                <a:lnTo>
                  <a:pt x="186" y="91"/>
                </a:lnTo>
                <a:lnTo>
                  <a:pt x="186" y="90"/>
                </a:lnTo>
                <a:lnTo>
                  <a:pt x="190" y="90"/>
                </a:lnTo>
                <a:lnTo>
                  <a:pt x="190" y="89"/>
                </a:lnTo>
                <a:lnTo>
                  <a:pt x="193" y="89"/>
                </a:lnTo>
                <a:lnTo>
                  <a:pt x="193" y="87"/>
                </a:lnTo>
                <a:lnTo>
                  <a:pt x="194" y="87"/>
                </a:lnTo>
                <a:lnTo>
                  <a:pt x="194" y="86"/>
                </a:lnTo>
                <a:lnTo>
                  <a:pt x="196" y="86"/>
                </a:lnTo>
                <a:lnTo>
                  <a:pt x="196" y="86"/>
                </a:lnTo>
                <a:lnTo>
                  <a:pt x="198" y="86"/>
                </a:lnTo>
                <a:lnTo>
                  <a:pt x="198" y="85"/>
                </a:lnTo>
                <a:lnTo>
                  <a:pt x="199" y="85"/>
                </a:lnTo>
                <a:lnTo>
                  <a:pt x="199" y="83"/>
                </a:lnTo>
                <a:lnTo>
                  <a:pt x="201" y="83"/>
                </a:lnTo>
                <a:lnTo>
                  <a:pt x="201" y="82"/>
                </a:lnTo>
                <a:lnTo>
                  <a:pt x="203" y="82"/>
                </a:lnTo>
                <a:lnTo>
                  <a:pt x="203" y="80"/>
                </a:lnTo>
                <a:lnTo>
                  <a:pt x="210" y="80"/>
                </a:lnTo>
                <a:lnTo>
                  <a:pt x="210" y="79"/>
                </a:lnTo>
                <a:lnTo>
                  <a:pt x="216" y="79"/>
                </a:lnTo>
                <a:lnTo>
                  <a:pt x="216" y="79"/>
                </a:lnTo>
                <a:lnTo>
                  <a:pt x="218" y="79"/>
                </a:lnTo>
                <a:lnTo>
                  <a:pt x="218" y="78"/>
                </a:lnTo>
                <a:lnTo>
                  <a:pt x="220" y="78"/>
                </a:lnTo>
                <a:lnTo>
                  <a:pt x="220" y="78"/>
                </a:lnTo>
                <a:lnTo>
                  <a:pt x="223" y="78"/>
                </a:lnTo>
                <a:lnTo>
                  <a:pt x="223" y="77"/>
                </a:lnTo>
                <a:lnTo>
                  <a:pt x="228" y="77"/>
                </a:lnTo>
                <a:lnTo>
                  <a:pt x="228" y="76"/>
                </a:lnTo>
                <a:lnTo>
                  <a:pt x="230" y="76"/>
                </a:lnTo>
                <a:lnTo>
                  <a:pt x="230" y="76"/>
                </a:lnTo>
                <a:lnTo>
                  <a:pt x="231" y="76"/>
                </a:lnTo>
                <a:lnTo>
                  <a:pt x="231" y="75"/>
                </a:lnTo>
                <a:lnTo>
                  <a:pt x="232" y="75"/>
                </a:lnTo>
                <a:lnTo>
                  <a:pt x="232" y="73"/>
                </a:lnTo>
                <a:lnTo>
                  <a:pt x="233" y="73"/>
                </a:lnTo>
                <a:lnTo>
                  <a:pt x="233" y="72"/>
                </a:lnTo>
                <a:lnTo>
                  <a:pt x="235" y="72"/>
                </a:lnTo>
                <a:lnTo>
                  <a:pt x="235" y="71"/>
                </a:lnTo>
                <a:lnTo>
                  <a:pt x="236" y="71"/>
                </a:lnTo>
                <a:lnTo>
                  <a:pt x="236" y="70"/>
                </a:lnTo>
                <a:lnTo>
                  <a:pt x="239" y="70"/>
                </a:lnTo>
                <a:lnTo>
                  <a:pt x="239" y="70"/>
                </a:lnTo>
                <a:lnTo>
                  <a:pt x="240" y="70"/>
                </a:lnTo>
                <a:lnTo>
                  <a:pt x="240" y="70"/>
                </a:lnTo>
                <a:lnTo>
                  <a:pt x="245" y="70"/>
                </a:lnTo>
                <a:lnTo>
                  <a:pt x="245" y="69"/>
                </a:lnTo>
                <a:lnTo>
                  <a:pt x="259" y="69"/>
                </a:lnTo>
                <a:lnTo>
                  <a:pt x="259" y="69"/>
                </a:lnTo>
                <a:lnTo>
                  <a:pt x="260" y="69"/>
                </a:lnTo>
                <a:lnTo>
                  <a:pt x="260" y="68"/>
                </a:lnTo>
                <a:lnTo>
                  <a:pt x="261" y="68"/>
                </a:lnTo>
                <a:lnTo>
                  <a:pt x="261" y="68"/>
                </a:lnTo>
                <a:lnTo>
                  <a:pt x="266" y="68"/>
                </a:lnTo>
                <a:lnTo>
                  <a:pt x="266" y="66"/>
                </a:lnTo>
                <a:lnTo>
                  <a:pt x="269" y="66"/>
                </a:lnTo>
                <a:lnTo>
                  <a:pt x="269" y="65"/>
                </a:lnTo>
                <a:lnTo>
                  <a:pt x="269" y="65"/>
                </a:lnTo>
                <a:lnTo>
                  <a:pt x="269" y="64"/>
                </a:lnTo>
                <a:lnTo>
                  <a:pt x="270" y="64"/>
                </a:lnTo>
                <a:lnTo>
                  <a:pt x="270" y="63"/>
                </a:lnTo>
                <a:lnTo>
                  <a:pt x="278" y="63"/>
                </a:lnTo>
                <a:lnTo>
                  <a:pt x="278" y="62"/>
                </a:lnTo>
                <a:lnTo>
                  <a:pt x="278" y="62"/>
                </a:lnTo>
                <a:lnTo>
                  <a:pt x="278" y="62"/>
                </a:lnTo>
                <a:lnTo>
                  <a:pt x="278" y="62"/>
                </a:lnTo>
                <a:lnTo>
                  <a:pt x="278" y="60"/>
                </a:lnTo>
                <a:lnTo>
                  <a:pt x="279" y="60"/>
                </a:lnTo>
                <a:lnTo>
                  <a:pt x="279" y="59"/>
                </a:lnTo>
                <a:lnTo>
                  <a:pt x="285" y="59"/>
                </a:lnTo>
                <a:lnTo>
                  <a:pt x="285" y="58"/>
                </a:lnTo>
                <a:lnTo>
                  <a:pt x="291" y="58"/>
                </a:lnTo>
                <a:lnTo>
                  <a:pt x="291" y="57"/>
                </a:lnTo>
                <a:lnTo>
                  <a:pt x="293" y="57"/>
                </a:lnTo>
                <a:lnTo>
                  <a:pt x="293" y="56"/>
                </a:lnTo>
                <a:lnTo>
                  <a:pt x="296" y="56"/>
                </a:lnTo>
                <a:lnTo>
                  <a:pt x="296" y="55"/>
                </a:lnTo>
                <a:lnTo>
                  <a:pt x="297" y="55"/>
                </a:lnTo>
                <a:lnTo>
                  <a:pt x="297" y="53"/>
                </a:lnTo>
                <a:lnTo>
                  <a:pt x="300" y="53"/>
                </a:lnTo>
                <a:lnTo>
                  <a:pt x="300" y="52"/>
                </a:lnTo>
                <a:lnTo>
                  <a:pt x="305" y="52"/>
                </a:lnTo>
                <a:lnTo>
                  <a:pt x="305" y="51"/>
                </a:lnTo>
                <a:lnTo>
                  <a:pt x="306" y="51"/>
                </a:lnTo>
                <a:lnTo>
                  <a:pt x="306" y="50"/>
                </a:lnTo>
                <a:lnTo>
                  <a:pt x="312" y="50"/>
                </a:lnTo>
                <a:lnTo>
                  <a:pt x="312" y="49"/>
                </a:lnTo>
                <a:lnTo>
                  <a:pt x="320" y="49"/>
                </a:lnTo>
                <a:lnTo>
                  <a:pt x="320" y="48"/>
                </a:lnTo>
                <a:lnTo>
                  <a:pt x="322" y="48"/>
                </a:lnTo>
                <a:lnTo>
                  <a:pt x="322" y="46"/>
                </a:lnTo>
                <a:lnTo>
                  <a:pt x="325" y="46"/>
                </a:lnTo>
                <a:lnTo>
                  <a:pt x="325" y="45"/>
                </a:lnTo>
                <a:lnTo>
                  <a:pt x="326" y="45"/>
                </a:lnTo>
                <a:lnTo>
                  <a:pt x="326" y="44"/>
                </a:lnTo>
                <a:lnTo>
                  <a:pt x="327" y="44"/>
                </a:lnTo>
                <a:lnTo>
                  <a:pt x="327" y="43"/>
                </a:lnTo>
                <a:lnTo>
                  <a:pt x="328" y="43"/>
                </a:lnTo>
                <a:lnTo>
                  <a:pt x="328" y="43"/>
                </a:lnTo>
                <a:lnTo>
                  <a:pt x="328" y="43"/>
                </a:lnTo>
                <a:lnTo>
                  <a:pt x="328" y="43"/>
                </a:lnTo>
                <a:lnTo>
                  <a:pt x="329" y="43"/>
                </a:lnTo>
                <a:lnTo>
                  <a:pt x="329" y="42"/>
                </a:lnTo>
                <a:lnTo>
                  <a:pt x="330" y="42"/>
                </a:lnTo>
                <a:lnTo>
                  <a:pt x="330" y="40"/>
                </a:lnTo>
                <a:lnTo>
                  <a:pt x="332" y="40"/>
                </a:lnTo>
                <a:lnTo>
                  <a:pt x="332" y="39"/>
                </a:lnTo>
                <a:lnTo>
                  <a:pt x="333" y="39"/>
                </a:lnTo>
                <a:lnTo>
                  <a:pt x="333" y="39"/>
                </a:lnTo>
                <a:lnTo>
                  <a:pt x="334" y="39"/>
                </a:lnTo>
                <a:lnTo>
                  <a:pt x="334" y="39"/>
                </a:lnTo>
                <a:lnTo>
                  <a:pt x="335" y="39"/>
                </a:lnTo>
                <a:lnTo>
                  <a:pt x="335" y="39"/>
                </a:lnTo>
                <a:lnTo>
                  <a:pt x="337" y="39"/>
                </a:lnTo>
                <a:lnTo>
                  <a:pt x="337" y="38"/>
                </a:lnTo>
                <a:lnTo>
                  <a:pt x="337" y="38"/>
                </a:lnTo>
                <a:lnTo>
                  <a:pt x="337" y="38"/>
                </a:lnTo>
                <a:lnTo>
                  <a:pt x="339" y="38"/>
                </a:lnTo>
                <a:lnTo>
                  <a:pt x="339" y="38"/>
                </a:lnTo>
                <a:lnTo>
                  <a:pt x="339" y="38"/>
                </a:lnTo>
                <a:lnTo>
                  <a:pt x="339" y="37"/>
                </a:lnTo>
                <a:lnTo>
                  <a:pt x="341" y="37"/>
                </a:lnTo>
                <a:lnTo>
                  <a:pt x="341" y="37"/>
                </a:lnTo>
                <a:lnTo>
                  <a:pt x="342" y="37"/>
                </a:lnTo>
                <a:lnTo>
                  <a:pt x="342" y="36"/>
                </a:lnTo>
                <a:lnTo>
                  <a:pt x="346" y="36"/>
                </a:lnTo>
                <a:lnTo>
                  <a:pt x="346" y="36"/>
                </a:lnTo>
                <a:lnTo>
                  <a:pt x="347" y="36"/>
                </a:lnTo>
                <a:lnTo>
                  <a:pt x="347" y="34"/>
                </a:lnTo>
                <a:lnTo>
                  <a:pt x="347" y="34"/>
                </a:lnTo>
                <a:lnTo>
                  <a:pt x="347" y="34"/>
                </a:lnTo>
                <a:lnTo>
                  <a:pt x="348" y="34"/>
                </a:lnTo>
                <a:lnTo>
                  <a:pt x="348" y="33"/>
                </a:lnTo>
                <a:lnTo>
                  <a:pt x="353" y="33"/>
                </a:lnTo>
                <a:lnTo>
                  <a:pt x="353" y="32"/>
                </a:lnTo>
                <a:lnTo>
                  <a:pt x="356" y="32"/>
                </a:lnTo>
                <a:lnTo>
                  <a:pt x="356" y="31"/>
                </a:lnTo>
                <a:lnTo>
                  <a:pt x="356" y="31"/>
                </a:lnTo>
                <a:lnTo>
                  <a:pt x="356" y="30"/>
                </a:lnTo>
                <a:lnTo>
                  <a:pt x="364" y="30"/>
                </a:lnTo>
                <a:lnTo>
                  <a:pt x="364" y="28"/>
                </a:lnTo>
                <a:lnTo>
                  <a:pt x="364" y="28"/>
                </a:lnTo>
                <a:lnTo>
                  <a:pt x="364" y="27"/>
                </a:lnTo>
                <a:lnTo>
                  <a:pt x="370" y="27"/>
                </a:lnTo>
                <a:lnTo>
                  <a:pt x="370" y="26"/>
                </a:lnTo>
                <a:lnTo>
                  <a:pt x="373" y="26"/>
                </a:lnTo>
                <a:lnTo>
                  <a:pt x="373" y="25"/>
                </a:lnTo>
                <a:lnTo>
                  <a:pt x="379" y="25"/>
                </a:lnTo>
                <a:lnTo>
                  <a:pt x="379" y="24"/>
                </a:lnTo>
                <a:lnTo>
                  <a:pt x="380" y="24"/>
                </a:lnTo>
                <a:lnTo>
                  <a:pt x="380" y="22"/>
                </a:lnTo>
                <a:lnTo>
                  <a:pt x="385" y="22"/>
                </a:lnTo>
                <a:lnTo>
                  <a:pt x="385" y="21"/>
                </a:lnTo>
                <a:lnTo>
                  <a:pt x="385" y="21"/>
                </a:lnTo>
                <a:lnTo>
                  <a:pt x="385" y="20"/>
                </a:lnTo>
                <a:lnTo>
                  <a:pt x="386" y="20"/>
                </a:lnTo>
                <a:lnTo>
                  <a:pt x="386" y="19"/>
                </a:lnTo>
                <a:lnTo>
                  <a:pt x="391" y="19"/>
                </a:lnTo>
                <a:lnTo>
                  <a:pt x="391" y="18"/>
                </a:lnTo>
                <a:lnTo>
                  <a:pt x="392" y="18"/>
                </a:lnTo>
                <a:lnTo>
                  <a:pt x="392" y="16"/>
                </a:lnTo>
                <a:lnTo>
                  <a:pt x="392" y="16"/>
                </a:lnTo>
                <a:lnTo>
                  <a:pt x="392" y="15"/>
                </a:lnTo>
                <a:lnTo>
                  <a:pt x="393" y="15"/>
                </a:lnTo>
                <a:lnTo>
                  <a:pt x="393" y="14"/>
                </a:lnTo>
                <a:lnTo>
                  <a:pt x="403" y="14"/>
                </a:lnTo>
                <a:lnTo>
                  <a:pt x="403" y="13"/>
                </a:lnTo>
                <a:lnTo>
                  <a:pt x="406" y="13"/>
                </a:lnTo>
                <a:lnTo>
                  <a:pt x="406" y="12"/>
                </a:lnTo>
                <a:lnTo>
                  <a:pt x="408" y="12"/>
                </a:lnTo>
                <a:lnTo>
                  <a:pt x="408" y="10"/>
                </a:lnTo>
                <a:lnTo>
                  <a:pt x="412" y="10"/>
                </a:lnTo>
                <a:lnTo>
                  <a:pt x="412" y="9"/>
                </a:lnTo>
                <a:lnTo>
                  <a:pt x="414" y="9"/>
                </a:lnTo>
                <a:lnTo>
                  <a:pt x="414" y="9"/>
                </a:lnTo>
                <a:lnTo>
                  <a:pt x="414" y="9"/>
                </a:lnTo>
                <a:lnTo>
                  <a:pt x="414" y="9"/>
                </a:lnTo>
                <a:lnTo>
                  <a:pt x="416" y="9"/>
                </a:lnTo>
                <a:lnTo>
                  <a:pt x="416" y="8"/>
                </a:lnTo>
                <a:lnTo>
                  <a:pt x="424" y="8"/>
                </a:lnTo>
                <a:lnTo>
                  <a:pt x="424" y="7"/>
                </a:lnTo>
                <a:lnTo>
                  <a:pt x="426" y="7"/>
                </a:lnTo>
                <a:lnTo>
                  <a:pt x="426" y="7"/>
                </a:lnTo>
                <a:lnTo>
                  <a:pt x="427" y="7"/>
                </a:lnTo>
                <a:lnTo>
                  <a:pt x="427" y="6"/>
                </a:lnTo>
                <a:lnTo>
                  <a:pt x="429" y="6"/>
                </a:lnTo>
                <a:lnTo>
                  <a:pt x="429" y="4"/>
                </a:lnTo>
                <a:lnTo>
                  <a:pt x="431" y="4"/>
                </a:lnTo>
                <a:lnTo>
                  <a:pt x="431" y="4"/>
                </a:lnTo>
                <a:lnTo>
                  <a:pt x="431" y="4"/>
                </a:lnTo>
                <a:lnTo>
                  <a:pt x="431" y="4"/>
                </a:lnTo>
                <a:lnTo>
                  <a:pt x="432" y="4"/>
                </a:lnTo>
                <a:lnTo>
                  <a:pt x="432" y="3"/>
                </a:lnTo>
                <a:lnTo>
                  <a:pt x="433" y="3"/>
                </a:lnTo>
                <a:lnTo>
                  <a:pt x="433" y="3"/>
                </a:lnTo>
                <a:lnTo>
                  <a:pt x="433" y="3"/>
                </a:lnTo>
                <a:lnTo>
                  <a:pt x="433" y="3"/>
                </a:lnTo>
                <a:lnTo>
                  <a:pt x="433" y="3"/>
                </a:lnTo>
                <a:lnTo>
                  <a:pt x="433" y="3"/>
                </a:lnTo>
                <a:lnTo>
                  <a:pt x="433" y="3"/>
                </a:lnTo>
                <a:lnTo>
                  <a:pt x="433" y="3"/>
                </a:lnTo>
                <a:lnTo>
                  <a:pt x="434" y="3"/>
                </a:lnTo>
                <a:lnTo>
                  <a:pt x="434" y="3"/>
                </a:lnTo>
                <a:lnTo>
                  <a:pt x="434" y="3"/>
                </a:lnTo>
                <a:lnTo>
                  <a:pt x="434" y="3"/>
                </a:lnTo>
                <a:lnTo>
                  <a:pt x="434" y="3"/>
                </a:lnTo>
                <a:lnTo>
                  <a:pt x="434" y="3"/>
                </a:lnTo>
                <a:lnTo>
                  <a:pt x="435" y="3"/>
                </a:lnTo>
                <a:lnTo>
                  <a:pt x="435" y="2"/>
                </a:lnTo>
                <a:lnTo>
                  <a:pt x="435" y="2"/>
                </a:lnTo>
                <a:lnTo>
                  <a:pt x="435" y="2"/>
                </a:lnTo>
                <a:lnTo>
                  <a:pt x="435" y="2"/>
                </a:lnTo>
                <a:lnTo>
                  <a:pt x="435" y="2"/>
                </a:lnTo>
                <a:lnTo>
                  <a:pt x="436" y="2"/>
                </a:lnTo>
                <a:lnTo>
                  <a:pt x="436" y="2"/>
                </a:lnTo>
                <a:lnTo>
                  <a:pt x="436" y="2"/>
                </a:lnTo>
                <a:lnTo>
                  <a:pt x="436" y="2"/>
                </a:lnTo>
                <a:lnTo>
                  <a:pt x="436" y="2"/>
                </a:lnTo>
                <a:lnTo>
                  <a:pt x="436" y="2"/>
                </a:lnTo>
                <a:lnTo>
                  <a:pt x="436" y="2"/>
                </a:lnTo>
                <a:lnTo>
                  <a:pt x="436" y="2"/>
                </a:lnTo>
                <a:lnTo>
                  <a:pt x="437" y="2"/>
                </a:lnTo>
                <a:lnTo>
                  <a:pt x="437" y="2"/>
                </a:lnTo>
                <a:lnTo>
                  <a:pt x="437" y="2"/>
                </a:lnTo>
                <a:lnTo>
                  <a:pt x="437" y="2"/>
                </a:lnTo>
                <a:lnTo>
                  <a:pt x="437" y="2"/>
                </a:lnTo>
                <a:lnTo>
                  <a:pt x="437" y="2"/>
                </a:lnTo>
                <a:lnTo>
                  <a:pt x="438" y="2"/>
                </a:lnTo>
                <a:lnTo>
                  <a:pt x="438" y="2"/>
                </a:lnTo>
                <a:lnTo>
                  <a:pt x="438" y="2"/>
                </a:lnTo>
                <a:lnTo>
                  <a:pt x="438" y="2"/>
                </a:lnTo>
                <a:lnTo>
                  <a:pt x="438" y="2"/>
                </a:lnTo>
                <a:lnTo>
                  <a:pt x="438" y="2"/>
                </a:lnTo>
                <a:lnTo>
                  <a:pt x="439" y="2"/>
                </a:lnTo>
                <a:lnTo>
                  <a:pt x="439" y="2"/>
                </a:lnTo>
                <a:lnTo>
                  <a:pt x="439" y="2"/>
                </a:lnTo>
                <a:lnTo>
                  <a:pt x="439" y="2"/>
                </a:lnTo>
                <a:lnTo>
                  <a:pt x="439" y="2"/>
                </a:lnTo>
                <a:lnTo>
                  <a:pt x="439" y="2"/>
                </a:lnTo>
                <a:lnTo>
                  <a:pt x="439" y="2"/>
                </a:lnTo>
                <a:lnTo>
                  <a:pt x="439" y="2"/>
                </a:lnTo>
                <a:lnTo>
                  <a:pt x="440" y="2"/>
                </a:lnTo>
                <a:lnTo>
                  <a:pt x="440" y="0"/>
                </a:lnTo>
                <a:lnTo>
                  <a:pt x="440" y="0"/>
                </a:lnTo>
                <a:lnTo>
                  <a:pt x="440" y="0"/>
                </a:lnTo>
                <a:lnTo>
                  <a:pt x="440" y="0"/>
                </a:lnTo>
                <a:lnTo>
                  <a:pt x="440" y="0"/>
                </a:lnTo>
                <a:lnTo>
                  <a:pt x="441" y="0"/>
                </a:lnTo>
                <a:lnTo>
                  <a:pt x="441" y="0"/>
                </a:lnTo>
                <a:lnTo>
                  <a:pt x="441" y="0"/>
                </a:lnTo>
                <a:lnTo>
                  <a:pt x="441" y="0"/>
                </a:lnTo>
                <a:lnTo>
                  <a:pt x="441" y="0"/>
                </a:lnTo>
                <a:lnTo>
                  <a:pt x="441" y="0"/>
                </a:lnTo>
                <a:lnTo>
                  <a:pt x="442" y="0"/>
                </a:lnTo>
                <a:lnTo>
                  <a:pt x="442" y="0"/>
                </a:lnTo>
                <a:lnTo>
                  <a:pt x="442" y="0"/>
                </a:lnTo>
                <a:lnTo>
                  <a:pt x="442" y="0"/>
                </a:lnTo>
                <a:lnTo>
                  <a:pt x="442" y="0"/>
                </a:lnTo>
              </a:path>
            </a:pathLst>
          </a:custGeom>
          <a:noFill/>
          <a:ln w="28575" cap="rnd">
            <a:solidFill>
              <a:srgbClr val="ED7D3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Arial" panose="020B0604020202020204" pitchFamily="34" charset="0"/>
              <a:cs typeface="Arial" panose="020B0604020202020204" pitchFamily="34" charset="0"/>
            </a:endParaRPr>
          </a:p>
        </p:txBody>
      </p:sp>
      <p:sp>
        <p:nvSpPr>
          <p:cNvPr id="67" name="Rectangle 8">
            <a:extLst>
              <a:ext uri="{FF2B5EF4-FFF2-40B4-BE49-F238E27FC236}">
                <a16:creationId xmlns:a16="http://schemas.microsoft.com/office/drawing/2014/main" id="{6BF45E61-5F17-9047-897B-DE01180BE7D5}"/>
              </a:ext>
            </a:extLst>
          </p:cNvPr>
          <p:cNvSpPr>
            <a:spLocks noChangeArrowheads="1"/>
          </p:cNvSpPr>
          <p:nvPr/>
        </p:nvSpPr>
        <p:spPr bwMode="auto">
          <a:xfrm>
            <a:off x="3412601" y="3951728"/>
            <a:ext cx="4584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400" dirty="0">
                <a:solidFill>
                  <a:schemeClr val="bg1"/>
                </a:solidFill>
              </a:rPr>
              <a:t> 8.0%</a:t>
            </a:r>
            <a:endParaRPr lang="en-US" altLang="en-US" dirty="0">
              <a:solidFill>
                <a:schemeClr val="bg1"/>
              </a:solidFill>
            </a:endParaRPr>
          </a:p>
        </p:txBody>
      </p:sp>
      <p:sp>
        <p:nvSpPr>
          <p:cNvPr id="70" name="Rectangle 9">
            <a:extLst>
              <a:ext uri="{FF2B5EF4-FFF2-40B4-BE49-F238E27FC236}">
                <a16:creationId xmlns:a16="http://schemas.microsoft.com/office/drawing/2014/main" id="{DCF540BC-7924-434E-9E7E-18897DDDA354}"/>
              </a:ext>
            </a:extLst>
          </p:cNvPr>
          <p:cNvSpPr>
            <a:spLocks noChangeArrowheads="1"/>
          </p:cNvSpPr>
          <p:nvPr/>
        </p:nvSpPr>
        <p:spPr bwMode="auto">
          <a:xfrm>
            <a:off x="4914097" y="4648010"/>
            <a:ext cx="4584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400" dirty="0">
                <a:solidFill>
                  <a:schemeClr val="bg1"/>
                </a:solidFill>
              </a:rPr>
              <a:t> 3.8%</a:t>
            </a:r>
            <a:endParaRPr lang="en-US" altLang="en-US" dirty="0">
              <a:solidFill>
                <a:schemeClr val="bg1"/>
              </a:solidFill>
            </a:endParaRPr>
          </a:p>
        </p:txBody>
      </p:sp>
      <p:sp>
        <p:nvSpPr>
          <p:cNvPr id="71" name="Rectangle 10">
            <a:extLst>
              <a:ext uri="{FF2B5EF4-FFF2-40B4-BE49-F238E27FC236}">
                <a16:creationId xmlns:a16="http://schemas.microsoft.com/office/drawing/2014/main" id="{B6B3EE70-3D05-834C-BEA6-FC987DB34555}"/>
              </a:ext>
            </a:extLst>
          </p:cNvPr>
          <p:cNvSpPr>
            <a:spLocks noChangeArrowheads="1"/>
          </p:cNvSpPr>
          <p:nvPr/>
        </p:nvSpPr>
        <p:spPr bwMode="auto">
          <a:xfrm>
            <a:off x="11081230" y="3764776"/>
            <a:ext cx="4584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400" dirty="0">
                <a:solidFill>
                  <a:schemeClr val="bg1"/>
                </a:solidFill>
              </a:rPr>
              <a:t> 9.7%</a:t>
            </a:r>
            <a:endParaRPr lang="en-US" altLang="en-US" dirty="0">
              <a:solidFill>
                <a:schemeClr val="bg1"/>
              </a:solidFill>
            </a:endParaRPr>
          </a:p>
        </p:txBody>
      </p:sp>
      <p:sp>
        <p:nvSpPr>
          <p:cNvPr id="72" name="Rectangle 11">
            <a:extLst>
              <a:ext uri="{FF2B5EF4-FFF2-40B4-BE49-F238E27FC236}">
                <a16:creationId xmlns:a16="http://schemas.microsoft.com/office/drawing/2014/main" id="{EB1668A9-34D7-C745-B292-3584905EBA42}"/>
              </a:ext>
            </a:extLst>
          </p:cNvPr>
          <p:cNvSpPr>
            <a:spLocks noChangeArrowheads="1"/>
          </p:cNvSpPr>
          <p:nvPr/>
        </p:nvSpPr>
        <p:spPr bwMode="auto">
          <a:xfrm>
            <a:off x="3412601" y="4458234"/>
            <a:ext cx="4584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400" dirty="0">
                <a:solidFill>
                  <a:schemeClr val="bg1"/>
                </a:solidFill>
              </a:rPr>
              <a:t> 4.9%</a:t>
            </a:r>
            <a:endParaRPr lang="en-US" altLang="en-US" dirty="0">
              <a:solidFill>
                <a:schemeClr val="bg1"/>
              </a:solidFill>
            </a:endParaRPr>
          </a:p>
        </p:txBody>
      </p:sp>
      <p:sp>
        <p:nvSpPr>
          <p:cNvPr id="73" name="Rectangle 12">
            <a:extLst>
              <a:ext uri="{FF2B5EF4-FFF2-40B4-BE49-F238E27FC236}">
                <a16:creationId xmlns:a16="http://schemas.microsoft.com/office/drawing/2014/main" id="{BCF4DC94-4F71-1149-A080-204D4A9B11FB}"/>
              </a:ext>
            </a:extLst>
          </p:cNvPr>
          <p:cNvSpPr>
            <a:spLocks noChangeArrowheads="1"/>
          </p:cNvSpPr>
          <p:nvPr/>
        </p:nvSpPr>
        <p:spPr bwMode="auto">
          <a:xfrm>
            <a:off x="4914097" y="4481860"/>
            <a:ext cx="4584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400" dirty="0">
                <a:solidFill>
                  <a:schemeClr val="bg1"/>
                </a:solidFill>
              </a:rPr>
              <a:t> 4.1%</a:t>
            </a:r>
            <a:endParaRPr lang="en-US" altLang="en-US" dirty="0">
              <a:solidFill>
                <a:schemeClr val="bg1"/>
              </a:solidFill>
            </a:endParaRPr>
          </a:p>
        </p:txBody>
      </p:sp>
      <p:sp>
        <p:nvSpPr>
          <p:cNvPr id="80" name="Rectangle 13">
            <a:extLst>
              <a:ext uri="{FF2B5EF4-FFF2-40B4-BE49-F238E27FC236}">
                <a16:creationId xmlns:a16="http://schemas.microsoft.com/office/drawing/2014/main" id="{E4F6526F-B407-834F-8879-E59375B9C8C3}"/>
              </a:ext>
            </a:extLst>
          </p:cNvPr>
          <p:cNvSpPr>
            <a:spLocks noChangeArrowheads="1"/>
          </p:cNvSpPr>
          <p:nvPr/>
        </p:nvSpPr>
        <p:spPr bwMode="auto">
          <a:xfrm>
            <a:off x="11081229" y="2922410"/>
            <a:ext cx="50815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400" dirty="0">
                <a:solidFill>
                  <a:schemeClr val="bg1"/>
                </a:solidFill>
              </a:rPr>
              <a:t>15.1%</a:t>
            </a:r>
            <a:endParaRPr lang="en-US" altLang="en-US" dirty="0">
              <a:solidFill>
                <a:schemeClr val="bg1"/>
              </a:solidFill>
            </a:endParaRPr>
          </a:p>
        </p:txBody>
      </p:sp>
      <p:sp>
        <p:nvSpPr>
          <p:cNvPr id="83" name="Rectangle 15">
            <a:extLst>
              <a:ext uri="{FF2B5EF4-FFF2-40B4-BE49-F238E27FC236}">
                <a16:creationId xmlns:a16="http://schemas.microsoft.com/office/drawing/2014/main" id="{D5B643BC-58E0-CD4E-B54F-D371F12AF2AE}"/>
              </a:ext>
            </a:extLst>
          </p:cNvPr>
          <p:cNvSpPr>
            <a:spLocks noChangeArrowheads="1"/>
          </p:cNvSpPr>
          <p:nvPr/>
        </p:nvSpPr>
        <p:spPr bwMode="auto">
          <a:xfrm>
            <a:off x="577661" y="5924997"/>
            <a:ext cx="95378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100" u="sng" dirty="0">
                <a:solidFill>
                  <a:schemeClr val="bg1"/>
                </a:solidFill>
              </a:rPr>
              <a:t>Number at risk</a:t>
            </a:r>
            <a:r>
              <a:rPr lang="en-US" altLang="en-US" sz="1100" dirty="0">
                <a:solidFill>
                  <a:schemeClr val="bg1"/>
                </a:solidFill>
              </a:rPr>
              <a:t>:</a:t>
            </a:r>
            <a:endParaRPr lang="en-US" altLang="en-US" dirty="0">
              <a:solidFill>
                <a:schemeClr val="bg1"/>
              </a:solidFill>
            </a:endParaRPr>
          </a:p>
        </p:txBody>
      </p:sp>
      <p:sp>
        <p:nvSpPr>
          <p:cNvPr id="84" name="Rectangle 16">
            <a:extLst>
              <a:ext uri="{FF2B5EF4-FFF2-40B4-BE49-F238E27FC236}">
                <a16:creationId xmlns:a16="http://schemas.microsoft.com/office/drawing/2014/main" id="{29564854-1DE1-2744-B342-092C07F8D46C}"/>
              </a:ext>
            </a:extLst>
          </p:cNvPr>
          <p:cNvSpPr>
            <a:spLocks noChangeArrowheads="1"/>
          </p:cNvSpPr>
          <p:nvPr/>
        </p:nvSpPr>
        <p:spPr bwMode="auto">
          <a:xfrm>
            <a:off x="1295806" y="6144217"/>
            <a:ext cx="2356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100">
                <a:solidFill>
                  <a:schemeClr val="bg1"/>
                </a:solidFill>
              </a:rPr>
              <a:t>PCI</a:t>
            </a:r>
            <a:endParaRPr lang="en-US" altLang="en-US">
              <a:solidFill>
                <a:schemeClr val="bg1"/>
              </a:solidFill>
            </a:endParaRPr>
          </a:p>
        </p:txBody>
      </p:sp>
      <p:sp>
        <p:nvSpPr>
          <p:cNvPr id="85" name="Rectangle 17">
            <a:extLst>
              <a:ext uri="{FF2B5EF4-FFF2-40B4-BE49-F238E27FC236}">
                <a16:creationId xmlns:a16="http://schemas.microsoft.com/office/drawing/2014/main" id="{62C6F0A4-F077-6D4F-81F9-0E9F00870435}"/>
              </a:ext>
            </a:extLst>
          </p:cNvPr>
          <p:cNvSpPr>
            <a:spLocks noChangeArrowheads="1"/>
          </p:cNvSpPr>
          <p:nvPr/>
        </p:nvSpPr>
        <p:spPr bwMode="auto">
          <a:xfrm>
            <a:off x="1295806" y="6144217"/>
            <a:ext cx="2356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100">
                <a:solidFill>
                  <a:schemeClr val="bg1"/>
                </a:solidFill>
              </a:rPr>
              <a:t>PCI</a:t>
            </a:r>
            <a:endParaRPr lang="en-US" altLang="en-US">
              <a:solidFill>
                <a:schemeClr val="bg1"/>
              </a:solidFill>
            </a:endParaRPr>
          </a:p>
        </p:txBody>
      </p:sp>
      <p:sp>
        <p:nvSpPr>
          <p:cNvPr id="86" name="Rectangle 18">
            <a:extLst>
              <a:ext uri="{FF2B5EF4-FFF2-40B4-BE49-F238E27FC236}">
                <a16:creationId xmlns:a16="http://schemas.microsoft.com/office/drawing/2014/main" id="{9733C0FD-E45D-F746-A130-8250FC7A932D}"/>
              </a:ext>
            </a:extLst>
          </p:cNvPr>
          <p:cNvSpPr>
            <a:spLocks noChangeArrowheads="1"/>
          </p:cNvSpPr>
          <p:nvPr/>
        </p:nvSpPr>
        <p:spPr bwMode="auto">
          <a:xfrm>
            <a:off x="1130697" y="6333354"/>
            <a:ext cx="40075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100">
                <a:solidFill>
                  <a:schemeClr val="bg1"/>
                </a:solidFill>
              </a:rPr>
              <a:t>CABG</a:t>
            </a:r>
            <a:endParaRPr lang="en-US" altLang="en-US">
              <a:solidFill>
                <a:schemeClr val="bg1"/>
              </a:solidFill>
            </a:endParaRPr>
          </a:p>
        </p:txBody>
      </p:sp>
      <p:sp>
        <p:nvSpPr>
          <p:cNvPr id="87" name="Rectangle 19">
            <a:extLst>
              <a:ext uri="{FF2B5EF4-FFF2-40B4-BE49-F238E27FC236}">
                <a16:creationId xmlns:a16="http://schemas.microsoft.com/office/drawing/2014/main" id="{4DAE480F-BFEC-7441-9E32-45D5F5744502}"/>
              </a:ext>
            </a:extLst>
          </p:cNvPr>
          <p:cNvSpPr>
            <a:spLocks noChangeArrowheads="1"/>
          </p:cNvSpPr>
          <p:nvPr/>
        </p:nvSpPr>
        <p:spPr bwMode="auto">
          <a:xfrm>
            <a:off x="1130697" y="6333354"/>
            <a:ext cx="40075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r" defTabSz="914400"/>
            <a:r>
              <a:rPr lang="en-US" altLang="en-US" sz="1100">
                <a:solidFill>
                  <a:schemeClr val="bg1"/>
                </a:solidFill>
              </a:rPr>
              <a:t>CABG</a:t>
            </a:r>
            <a:endParaRPr lang="en-US" altLang="en-US">
              <a:solidFill>
                <a:schemeClr val="bg1"/>
              </a:solidFill>
            </a:endParaRPr>
          </a:p>
        </p:txBody>
      </p:sp>
      <p:sp>
        <p:nvSpPr>
          <p:cNvPr id="88" name="Rectangle 20">
            <a:extLst>
              <a:ext uri="{FF2B5EF4-FFF2-40B4-BE49-F238E27FC236}">
                <a16:creationId xmlns:a16="http://schemas.microsoft.com/office/drawing/2014/main" id="{5F6F8BA6-2DD1-154F-866E-ADC82F9A5197}"/>
              </a:ext>
            </a:extLst>
          </p:cNvPr>
          <p:cNvSpPr>
            <a:spLocks noChangeArrowheads="1"/>
          </p:cNvSpPr>
          <p:nvPr/>
        </p:nvSpPr>
        <p:spPr bwMode="auto">
          <a:xfrm>
            <a:off x="1747035" y="6333354"/>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957</a:t>
            </a:r>
            <a:endParaRPr lang="en-US" altLang="en-US" dirty="0">
              <a:solidFill>
                <a:schemeClr val="bg1"/>
              </a:solidFill>
            </a:endParaRPr>
          </a:p>
        </p:txBody>
      </p:sp>
      <p:sp>
        <p:nvSpPr>
          <p:cNvPr id="89" name="Rectangle 21">
            <a:extLst>
              <a:ext uri="{FF2B5EF4-FFF2-40B4-BE49-F238E27FC236}">
                <a16:creationId xmlns:a16="http://schemas.microsoft.com/office/drawing/2014/main" id="{F3AA15C5-ADC8-8146-8F1D-DC6E0D2D599E}"/>
              </a:ext>
            </a:extLst>
          </p:cNvPr>
          <p:cNvSpPr>
            <a:spLocks noChangeArrowheads="1"/>
          </p:cNvSpPr>
          <p:nvPr/>
        </p:nvSpPr>
        <p:spPr bwMode="auto">
          <a:xfrm>
            <a:off x="1747035" y="6144217"/>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948</a:t>
            </a:r>
            <a:endParaRPr lang="en-US" altLang="en-US" dirty="0">
              <a:solidFill>
                <a:schemeClr val="bg1"/>
              </a:solidFill>
            </a:endParaRPr>
          </a:p>
        </p:txBody>
      </p:sp>
      <p:sp>
        <p:nvSpPr>
          <p:cNvPr id="90" name="Rectangle 22">
            <a:extLst>
              <a:ext uri="{FF2B5EF4-FFF2-40B4-BE49-F238E27FC236}">
                <a16:creationId xmlns:a16="http://schemas.microsoft.com/office/drawing/2014/main" id="{43482209-D440-EA45-A9D9-CC9BB43C8DF1}"/>
              </a:ext>
            </a:extLst>
          </p:cNvPr>
          <p:cNvSpPr>
            <a:spLocks noChangeArrowheads="1"/>
          </p:cNvSpPr>
          <p:nvPr/>
        </p:nvSpPr>
        <p:spPr bwMode="auto">
          <a:xfrm>
            <a:off x="4806090" y="6333354"/>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889</a:t>
            </a:r>
            <a:endParaRPr lang="en-US" altLang="en-US" dirty="0">
              <a:solidFill>
                <a:schemeClr val="bg1"/>
              </a:solidFill>
            </a:endParaRPr>
          </a:p>
        </p:txBody>
      </p:sp>
      <p:sp>
        <p:nvSpPr>
          <p:cNvPr id="91" name="Rectangle 23">
            <a:extLst>
              <a:ext uri="{FF2B5EF4-FFF2-40B4-BE49-F238E27FC236}">
                <a16:creationId xmlns:a16="http://schemas.microsoft.com/office/drawing/2014/main" id="{1E2C45CE-BE51-054B-977B-CCED52EB40CC}"/>
              </a:ext>
            </a:extLst>
          </p:cNvPr>
          <p:cNvSpPr>
            <a:spLocks noChangeArrowheads="1"/>
          </p:cNvSpPr>
          <p:nvPr/>
        </p:nvSpPr>
        <p:spPr bwMode="auto">
          <a:xfrm>
            <a:off x="6339522" y="6333354"/>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856</a:t>
            </a:r>
            <a:endParaRPr lang="en-US" altLang="en-US" dirty="0">
              <a:solidFill>
                <a:schemeClr val="bg1"/>
              </a:solidFill>
            </a:endParaRPr>
          </a:p>
        </p:txBody>
      </p:sp>
      <p:sp>
        <p:nvSpPr>
          <p:cNvPr id="92" name="Rectangle 24">
            <a:extLst>
              <a:ext uri="{FF2B5EF4-FFF2-40B4-BE49-F238E27FC236}">
                <a16:creationId xmlns:a16="http://schemas.microsoft.com/office/drawing/2014/main" id="{E126FE52-4C38-8F42-84B2-89AD16AD2C0C}"/>
              </a:ext>
            </a:extLst>
          </p:cNvPr>
          <p:cNvSpPr>
            <a:spLocks noChangeArrowheads="1"/>
          </p:cNvSpPr>
          <p:nvPr/>
        </p:nvSpPr>
        <p:spPr bwMode="auto">
          <a:xfrm>
            <a:off x="7875755" y="6333354"/>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827</a:t>
            </a:r>
            <a:endParaRPr lang="en-US" altLang="en-US" dirty="0">
              <a:solidFill>
                <a:schemeClr val="bg1"/>
              </a:solidFill>
            </a:endParaRPr>
          </a:p>
        </p:txBody>
      </p:sp>
      <p:sp>
        <p:nvSpPr>
          <p:cNvPr id="93" name="Rectangle 25">
            <a:extLst>
              <a:ext uri="{FF2B5EF4-FFF2-40B4-BE49-F238E27FC236}">
                <a16:creationId xmlns:a16="http://schemas.microsoft.com/office/drawing/2014/main" id="{D37A39DF-B2D8-724D-A7B8-418D3A9F54B0}"/>
              </a:ext>
            </a:extLst>
          </p:cNvPr>
          <p:cNvSpPr>
            <a:spLocks noChangeArrowheads="1"/>
          </p:cNvSpPr>
          <p:nvPr/>
        </p:nvSpPr>
        <p:spPr bwMode="auto">
          <a:xfrm>
            <a:off x="9389015" y="6333354"/>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794</a:t>
            </a:r>
            <a:endParaRPr lang="en-US" altLang="en-US" dirty="0">
              <a:solidFill>
                <a:schemeClr val="bg1"/>
              </a:solidFill>
            </a:endParaRPr>
          </a:p>
        </p:txBody>
      </p:sp>
      <p:sp>
        <p:nvSpPr>
          <p:cNvPr id="94" name="Rectangle 26">
            <a:extLst>
              <a:ext uri="{FF2B5EF4-FFF2-40B4-BE49-F238E27FC236}">
                <a16:creationId xmlns:a16="http://schemas.microsoft.com/office/drawing/2014/main" id="{F963C8E8-6E92-6242-AA52-D3B289C60CF1}"/>
              </a:ext>
            </a:extLst>
          </p:cNvPr>
          <p:cNvSpPr>
            <a:spLocks noChangeArrowheads="1"/>
          </p:cNvSpPr>
          <p:nvPr/>
        </p:nvSpPr>
        <p:spPr bwMode="auto">
          <a:xfrm>
            <a:off x="10918526" y="6333354"/>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579</a:t>
            </a:r>
            <a:endParaRPr lang="en-US" altLang="en-US" dirty="0">
              <a:solidFill>
                <a:schemeClr val="bg1"/>
              </a:solidFill>
            </a:endParaRPr>
          </a:p>
        </p:txBody>
      </p:sp>
      <p:sp>
        <p:nvSpPr>
          <p:cNvPr id="95" name="Rectangle 27">
            <a:extLst>
              <a:ext uri="{FF2B5EF4-FFF2-40B4-BE49-F238E27FC236}">
                <a16:creationId xmlns:a16="http://schemas.microsoft.com/office/drawing/2014/main" id="{B883D0F4-DFDC-B844-9CCF-4F7082A1D993}"/>
              </a:ext>
            </a:extLst>
          </p:cNvPr>
          <p:cNvSpPr>
            <a:spLocks noChangeArrowheads="1"/>
          </p:cNvSpPr>
          <p:nvPr/>
        </p:nvSpPr>
        <p:spPr bwMode="auto">
          <a:xfrm>
            <a:off x="4806090" y="6144217"/>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902</a:t>
            </a:r>
            <a:endParaRPr lang="en-US" altLang="en-US" dirty="0">
              <a:solidFill>
                <a:schemeClr val="bg1"/>
              </a:solidFill>
            </a:endParaRPr>
          </a:p>
        </p:txBody>
      </p:sp>
      <p:sp>
        <p:nvSpPr>
          <p:cNvPr id="96" name="Rectangle 28">
            <a:extLst>
              <a:ext uri="{FF2B5EF4-FFF2-40B4-BE49-F238E27FC236}">
                <a16:creationId xmlns:a16="http://schemas.microsoft.com/office/drawing/2014/main" id="{4909A9DA-3816-EE47-B348-1BBA9259F81F}"/>
              </a:ext>
            </a:extLst>
          </p:cNvPr>
          <p:cNvSpPr>
            <a:spLocks noChangeArrowheads="1"/>
          </p:cNvSpPr>
          <p:nvPr/>
        </p:nvSpPr>
        <p:spPr bwMode="auto">
          <a:xfrm>
            <a:off x="6339522" y="6144217"/>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854</a:t>
            </a:r>
            <a:endParaRPr lang="en-US" altLang="en-US" dirty="0">
              <a:solidFill>
                <a:schemeClr val="bg1"/>
              </a:solidFill>
            </a:endParaRPr>
          </a:p>
        </p:txBody>
      </p:sp>
      <p:sp>
        <p:nvSpPr>
          <p:cNvPr id="97" name="Rectangle 29">
            <a:extLst>
              <a:ext uri="{FF2B5EF4-FFF2-40B4-BE49-F238E27FC236}">
                <a16:creationId xmlns:a16="http://schemas.microsoft.com/office/drawing/2014/main" id="{6D59A54B-3F10-164E-AB4C-035C9DAA2C0A}"/>
              </a:ext>
            </a:extLst>
          </p:cNvPr>
          <p:cNvSpPr>
            <a:spLocks noChangeArrowheads="1"/>
          </p:cNvSpPr>
          <p:nvPr/>
        </p:nvSpPr>
        <p:spPr bwMode="auto">
          <a:xfrm>
            <a:off x="7875755" y="6144217"/>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819</a:t>
            </a:r>
            <a:endParaRPr lang="en-US" altLang="en-US" dirty="0">
              <a:solidFill>
                <a:schemeClr val="bg1"/>
              </a:solidFill>
            </a:endParaRPr>
          </a:p>
        </p:txBody>
      </p:sp>
      <p:sp>
        <p:nvSpPr>
          <p:cNvPr id="98" name="Rectangle 30">
            <a:extLst>
              <a:ext uri="{FF2B5EF4-FFF2-40B4-BE49-F238E27FC236}">
                <a16:creationId xmlns:a16="http://schemas.microsoft.com/office/drawing/2014/main" id="{7CF3A54B-EFA2-5E43-A23C-AFDC9252A928}"/>
              </a:ext>
            </a:extLst>
          </p:cNvPr>
          <p:cNvSpPr>
            <a:spLocks noChangeArrowheads="1"/>
          </p:cNvSpPr>
          <p:nvPr/>
        </p:nvSpPr>
        <p:spPr bwMode="auto">
          <a:xfrm>
            <a:off x="9389015" y="6144217"/>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776</a:t>
            </a:r>
            <a:endParaRPr lang="en-US" altLang="en-US" dirty="0">
              <a:solidFill>
                <a:schemeClr val="bg1"/>
              </a:solidFill>
            </a:endParaRPr>
          </a:p>
        </p:txBody>
      </p:sp>
      <p:sp>
        <p:nvSpPr>
          <p:cNvPr id="99" name="Rectangle 31">
            <a:extLst>
              <a:ext uri="{FF2B5EF4-FFF2-40B4-BE49-F238E27FC236}">
                <a16:creationId xmlns:a16="http://schemas.microsoft.com/office/drawing/2014/main" id="{85BDBAFC-6CEA-8F41-A98F-B4A74A010AB0}"/>
              </a:ext>
            </a:extLst>
          </p:cNvPr>
          <p:cNvSpPr>
            <a:spLocks noChangeArrowheads="1"/>
          </p:cNvSpPr>
          <p:nvPr/>
        </p:nvSpPr>
        <p:spPr bwMode="auto">
          <a:xfrm>
            <a:off x="10918526" y="6144217"/>
            <a:ext cx="235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511</a:t>
            </a:r>
            <a:endParaRPr lang="en-US" altLang="en-US" dirty="0">
              <a:solidFill>
                <a:schemeClr val="bg1"/>
              </a:solidFill>
            </a:endParaRPr>
          </a:p>
        </p:txBody>
      </p:sp>
      <p:sp>
        <p:nvSpPr>
          <p:cNvPr id="100" name="Rectangle 32">
            <a:extLst>
              <a:ext uri="{FF2B5EF4-FFF2-40B4-BE49-F238E27FC236}">
                <a16:creationId xmlns:a16="http://schemas.microsoft.com/office/drawing/2014/main" id="{290793F5-1FAB-5C40-80FD-82F24CC01551}"/>
              </a:ext>
            </a:extLst>
          </p:cNvPr>
          <p:cNvSpPr>
            <a:spLocks noChangeArrowheads="1"/>
          </p:cNvSpPr>
          <p:nvPr/>
        </p:nvSpPr>
        <p:spPr bwMode="auto">
          <a:xfrm>
            <a:off x="3379536" y="2616751"/>
            <a:ext cx="57275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600" dirty="0">
                <a:solidFill>
                  <a:schemeClr val="bg1"/>
                </a:solidFill>
              </a:rPr>
              <a:t>0-day to 30-day HR: 0.61 [95% CI: 0.42, 0.88]; </a:t>
            </a:r>
            <a:r>
              <a:rPr lang="en-US" altLang="en-US" sz="1600" dirty="0">
                <a:solidFill>
                  <a:srgbClr val="FFFF00"/>
                </a:solidFill>
              </a:rPr>
              <a:t>P-value = 0.008</a:t>
            </a:r>
            <a:endParaRPr lang="en-US" altLang="en-US" sz="2800" dirty="0">
              <a:solidFill>
                <a:srgbClr val="FFFF00"/>
              </a:solidFill>
            </a:endParaRPr>
          </a:p>
        </p:txBody>
      </p:sp>
      <p:sp>
        <p:nvSpPr>
          <p:cNvPr id="101" name="Rectangle 33">
            <a:extLst>
              <a:ext uri="{FF2B5EF4-FFF2-40B4-BE49-F238E27FC236}">
                <a16:creationId xmlns:a16="http://schemas.microsoft.com/office/drawing/2014/main" id="{C073DC0C-A32B-AE42-B8C3-DACB96CC249A}"/>
              </a:ext>
            </a:extLst>
          </p:cNvPr>
          <p:cNvSpPr>
            <a:spLocks noChangeArrowheads="1"/>
          </p:cNvSpPr>
          <p:nvPr/>
        </p:nvSpPr>
        <p:spPr bwMode="auto">
          <a:xfrm>
            <a:off x="3379536" y="2937426"/>
            <a:ext cx="56826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600" dirty="0">
                <a:solidFill>
                  <a:schemeClr val="bg1"/>
                </a:solidFill>
              </a:rPr>
              <a:t>30-day to 1-year HR: 1.07 [95% CI: 0.68, 1.70]; </a:t>
            </a:r>
            <a:r>
              <a:rPr lang="en-US" altLang="en-US" sz="1600" dirty="0">
                <a:solidFill>
                  <a:srgbClr val="FFFF00"/>
                </a:solidFill>
              </a:rPr>
              <a:t>P-value = 0.76</a:t>
            </a:r>
            <a:endParaRPr lang="en-US" altLang="en-US" sz="2800" dirty="0">
              <a:solidFill>
                <a:srgbClr val="FFFF00"/>
              </a:solidFill>
            </a:endParaRPr>
          </a:p>
        </p:txBody>
      </p:sp>
      <p:sp>
        <p:nvSpPr>
          <p:cNvPr id="102" name="Rectangle 34">
            <a:extLst>
              <a:ext uri="{FF2B5EF4-FFF2-40B4-BE49-F238E27FC236}">
                <a16:creationId xmlns:a16="http://schemas.microsoft.com/office/drawing/2014/main" id="{6087D8A0-11A0-8A4F-BA66-1A4ED670E2E7}"/>
              </a:ext>
            </a:extLst>
          </p:cNvPr>
          <p:cNvSpPr>
            <a:spLocks noChangeArrowheads="1"/>
          </p:cNvSpPr>
          <p:nvPr/>
        </p:nvSpPr>
        <p:spPr bwMode="auto">
          <a:xfrm>
            <a:off x="3379537" y="3259688"/>
            <a:ext cx="56938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14400"/>
            <a:r>
              <a:rPr lang="en-US" altLang="en-US" sz="1600" dirty="0">
                <a:solidFill>
                  <a:schemeClr val="bg1"/>
                </a:solidFill>
              </a:rPr>
              <a:t>1-year to 5-year HR: 1.61 [95% CI: 1.23, 2.12]; </a:t>
            </a:r>
            <a:r>
              <a:rPr lang="en-US" altLang="en-US" sz="1600" dirty="0">
                <a:solidFill>
                  <a:srgbClr val="FFFF00"/>
                </a:solidFill>
              </a:rPr>
              <a:t>P-value &lt;0.001</a:t>
            </a:r>
            <a:endParaRPr lang="en-US" altLang="en-US" sz="2800" dirty="0">
              <a:solidFill>
                <a:srgbClr val="FFFF00"/>
              </a:solidFill>
            </a:endParaRPr>
          </a:p>
        </p:txBody>
      </p:sp>
      <p:sp>
        <p:nvSpPr>
          <p:cNvPr id="103" name="Line 53">
            <a:extLst>
              <a:ext uri="{FF2B5EF4-FFF2-40B4-BE49-F238E27FC236}">
                <a16:creationId xmlns:a16="http://schemas.microsoft.com/office/drawing/2014/main" id="{D703BB5D-6541-6546-9F99-0B370C0F96EA}"/>
              </a:ext>
            </a:extLst>
          </p:cNvPr>
          <p:cNvSpPr>
            <a:spLocks noChangeShapeType="1"/>
          </p:cNvSpPr>
          <p:nvPr/>
        </p:nvSpPr>
        <p:spPr bwMode="auto">
          <a:xfrm flipV="1">
            <a:off x="3392430" y="3883841"/>
            <a:ext cx="0" cy="137160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Arial" panose="020B0604020202020204" pitchFamily="34" charset="0"/>
              <a:cs typeface="Arial" panose="020B0604020202020204" pitchFamily="34" charset="0"/>
            </a:endParaRPr>
          </a:p>
        </p:txBody>
      </p:sp>
      <p:sp>
        <p:nvSpPr>
          <p:cNvPr id="104" name="Line 54">
            <a:extLst>
              <a:ext uri="{FF2B5EF4-FFF2-40B4-BE49-F238E27FC236}">
                <a16:creationId xmlns:a16="http://schemas.microsoft.com/office/drawing/2014/main" id="{FC9188C7-5E3B-0D43-8169-331B407EA4D9}"/>
              </a:ext>
            </a:extLst>
          </p:cNvPr>
          <p:cNvSpPr>
            <a:spLocks noChangeShapeType="1"/>
          </p:cNvSpPr>
          <p:nvPr/>
        </p:nvSpPr>
        <p:spPr bwMode="auto">
          <a:xfrm flipV="1">
            <a:off x="4914095" y="3883841"/>
            <a:ext cx="0" cy="1371600"/>
          </a:xfrm>
          <a:prstGeom prst="line">
            <a:avLst/>
          </a:prstGeom>
          <a:noFill/>
          <a:ln w="12700">
            <a:solidFill>
              <a:schemeClr val="bg1"/>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Arial" panose="020B0604020202020204" pitchFamily="34" charset="0"/>
              <a:cs typeface="Arial" panose="020B0604020202020204" pitchFamily="34" charset="0"/>
            </a:endParaRPr>
          </a:p>
        </p:txBody>
      </p:sp>
      <p:sp>
        <p:nvSpPr>
          <p:cNvPr id="123" name="Freeform 78">
            <a:extLst>
              <a:ext uri="{FF2B5EF4-FFF2-40B4-BE49-F238E27FC236}">
                <a16:creationId xmlns:a16="http://schemas.microsoft.com/office/drawing/2014/main" id="{FB7A2E70-577E-AC4C-A376-400298435231}"/>
              </a:ext>
            </a:extLst>
          </p:cNvPr>
          <p:cNvSpPr>
            <a:spLocks/>
          </p:cNvSpPr>
          <p:nvPr/>
        </p:nvSpPr>
        <p:spPr bwMode="auto">
          <a:xfrm>
            <a:off x="1884338" y="4061008"/>
            <a:ext cx="1490880" cy="1175952"/>
          </a:xfrm>
          <a:custGeom>
            <a:avLst/>
            <a:gdLst>
              <a:gd name="T0" fmla="*/ 0 w 10"/>
              <a:gd name="T1" fmla="*/ 83 h 83"/>
              <a:gd name="T2" fmla="*/ 0 w 10"/>
              <a:gd name="T3" fmla="*/ 83 h 83"/>
              <a:gd name="T4" fmla="*/ 0 w 10"/>
              <a:gd name="T5" fmla="*/ 82 h 83"/>
              <a:gd name="T6" fmla="*/ 1 w 10"/>
              <a:gd name="T7" fmla="*/ 82 h 83"/>
              <a:gd name="T8" fmla="*/ 1 w 10"/>
              <a:gd name="T9" fmla="*/ 78 h 83"/>
              <a:gd name="T10" fmla="*/ 1 w 10"/>
              <a:gd name="T11" fmla="*/ 78 h 83"/>
              <a:gd name="T12" fmla="*/ 1 w 10"/>
              <a:gd name="T13" fmla="*/ 68 h 83"/>
              <a:gd name="T14" fmla="*/ 1 w 10"/>
              <a:gd name="T15" fmla="*/ 68 h 83"/>
              <a:gd name="T16" fmla="*/ 1 w 10"/>
              <a:gd name="T17" fmla="*/ 64 h 83"/>
              <a:gd name="T18" fmla="*/ 2 w 10"/>
              <a:gd name="T19" fmla="*/ 64 h 83"/>
              <a:gd name="T20" fmla="*/ 2 w 10"/>
              <a:gd name="T21" fmla="*/ 56 h 83"/>
              <a:gd name="T22" fmla="*/ 2 w 10"/>
              <a:gd name="T23" fmla="*/ 56 h 83"/>
              <a:gd name="T24" fmla="*/ 2 w 10"/>
              <a:gd name="T25" fmla="*/ 45 h 83"/>
              <a:gd name="T26" fmla="*/ 2 w 10"/>
              <a:gd name="T27" fmla="*/ 45 h 83"/>
              <a:gd name="T28" fmla="*/ 2 w 10"/>
              <a:gd name="T29" fmla="*/ 37 h 83"/>
              <a:gd name="T30" fmla="*/ 2 w 10"/>
              <a:gd name="T31" fmla="*/ 37 h 83"/>
              <a:gd name="T32" fmla="*/ 2 w 10"/>
              <a:gd name="T33" fmla="*/ 29 h 83"/>
              <a:gd name="T34" fmla="*/ 3 w 10"/>
              <a:gd name="T35" fmla="*/ 29 h 83"/>
              <a:gd name="T36" fmla="*/ 3 w 10"/>
              <a:gd name="T37" fmla="*/ 22 h 83"/>
              <a:gd name="T38" fmla="*/ 3 w 10"/>
              <a:gd name="T39" fmla="*/ 22 h 83"/>
              <a:gd name="T40" fmla="*/ 3 w 10"/>
              <a:gd name="T41" fmla="*/ 15 h 83"/>
              <a:gd name="T42" fmla="*/ 3 w 10"/>
              <a:gd name="T43" fmla="*/ 15 h 83"/>
              <a:gd name="T44" fmla="*/ 3 w 10"/>
              <a:gd name="T45" fmla="*/ 12 h 83"/>
              <a:gd name="T46" fmla="*/ 4 w 10"/>
              <a:gd name="T47" fmla="*/ 12 h 83"/>
              <a:gd name="T48" fmla="*/ 4 w 10"/>
              <a:gd name="T49" fmla="*/ 9 h 83"/>
              <a:gd name="T50" fmla="*/ 4 w 10"/>
              <a:gd name="T51" fmla="*/ 9 h 83"/>
              <a:gd name="T52" fmla="*/ 4 w 10"/>
              <a:gd name="T53" fmla="*/ 5 h 83"/>
              <a:gd name="T54" fmla="*/ 5 w 10"/>
              <a:gd name="T55" fmla="*/ 5 h 83"/>
              <a:gd name="T56" fmla="*/ 5 w 10"/>
              <a:gd name="T57" fmla="*/ 3 h 83"/>
              <a:gd name="T58" fmla="*/ 5 w 10"/>
              <a:gd name="T59" fmla="*/ 3 h 83"/>
              <a:gd name="T60" fmla="*/ 5 w 10"/>
              <a:gd name="T61" fmla="*/ 3 h 83"/>
              <a:gd name="T62" fmla="*/ 6 w 10"/>
              <a:gd name="T63" fmla="*/ 3 h 83"/>
              <a:gd name="T64" fmla="*/ 6 w 10"/>
              <a:gd name="T65" fmla="*/ 1 h 83"/>
              <a:gd name="T66" fmla="*/ 7 w 10"/>
              <a:gd name="T67" fmla="*/ 1 h 83"/>
              <a:gd name="T68" fmla="*/ 7 w 10"/>
              <a:gd name="T69" fmla="*/ 0 h 83"/>
              <a:gd name="T70" fmla="*/ 8 w 10"/>
              <a:gd name="T71" fmla="*/ 0 h 83"/>
              <a:gd name="T72" fmla="*/ 8 w 10"/>
              <a:gd name="T73" fmla="*/ 0 h 83"/>
              <a:gd name="T74" fmla="*/ 9 w 10"/>
              <a:gd name="T75" fmla="*/ 0 h 83"/>
              <a:gd name="T76" fmla="*/ 9 w 10"/>
              <a:gd name="T77" fmla="*/ 0 h 83"/>
              <a:gd name="T78" fmla="*/ 10 w 10"/>
              <a:gd name="T79" fmla="*/ 0 h 83"/>
              <a:gd name="T80" fmla="*/ 10 w 10"/>
              <a:gd name="T81" fmla="*/ 0 h 83"/>
              <a:gd name="T82" fmla="*/ 10 w 10"/>
              <a:gd name="T83"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 h="83">
                <a:moveTo>
                  <a:pt x="0" y="83"/>
                </a:moveTo>
                <a:lnTo>
                  <a:pt x="0" y="83"/>
                </a:lnTo>
                <a:lnTo>
                  <a:pt x="0" y="82"/>
                </a:lnTo>
                <a:lnTo>
                  <a:pt x="1" y="82"/>
                </a:lnTo>
                <a:lnTo>
                  <a:pt x="1" y="78"/>
                </a:lnTo>
                <a:lnTo>
                  <a:pt x="1" y="78"/>
                </a:lnTo>
                <a:lnTo>
                  <a:pt x="1" y="68"/>
                </a:lnTo>
                <a:lnTo>
                  <a:pt x="1" y="68"/>
                </a:lnTo>
                <a:lnTo>
                  <a:pt x="1" y="64"/>
                </a:lnTo>
                <a:lnTo>
                  <a:pt x="2" y="64"/>
                </a:lnTo>
                <a:lnTo>
                  <a:pt x="2" y="56"/>
                </a:lnTo>
                <a:lnTo>
                  <a:pt x="2" y="56"/>
                </a:lnTo>
                <a:lnTo>
                  <a:pt x="2" y="45"/>
                </a:lnTo>
                <a:lnTo>
                  <a:pt x="2" y="45"/>
                </a:lnTo>
                <a:lnTo>
                  <a:pt x="2" y="37"/>
                </a:lnTo>
                <a:lnTo>
                  <a:pt x="2" y="37"/>
                </a:lnTo>
                <a:lnTo>
                  <a:pt x="2" y="29"/>
                </a:lnTo>
                <a:lnTo>
                  <a:pt x="3" y="29"/>
                </a:lnTo>
                <a:lnTo>
                  <a:pt x="3" y="22"/>
                </a:lnTo>
                <a:lnTo>
                  <a:pt x="3" y="22"/>
                </a:lnTo>
                <a:lnTo>
                  <a:pt x="3" y="15"/>
                </a:lnTo>
                <a:lnTo>
                  <a:pt x="3" y="15"/>
                </a:lnTo>
                <a:lnTo>
                  <a:pt x="3" y="12"/>
                </a:lnTo>
                <a:lnTo>
                  <a:pt x="4" y="12"/>
                </a:lnTo>
                <a:lnTo>
                  <a:pt x="4" y="9"/>
                </a:lnTo>
                <a:lnTo>
                  <a:pt x="4" y="9"/>
                </a:lnTo>
                <a:lnTo>
                  <a:pt x="4" y="5"/>
                </a:lnTo>
                <a:lnTo>
                  <a:pt x="5" y="5"/>
                </a:lnTo>
                <a:lnTo>
                  <a:pt x="5" y="3"/>
                </a:lnTo>
                <a:lnTo>
                  <a:pt x="5" y="3"/>
                </a:lnTo>
                <a:lnTo>
                  <a:pt x="5" y="3"/>
                </a:lnTo>
                <a:lnTo>
                  <a:pt x="6" y="3"/>
                </a:lnTo>
                <a:lnTo>
                  <a:pt x="6" y="1"/>
                </a:lnTo>
                <a:lnTo>
                  <a:pt x="7" y="1"/>
                </a:lnTo>
                <a:lnTo>
                  <a:pt x="7" y="0"/>
                </a:lnTo>
                <a:lnTo>
                  <a:pt x="8" y="0"/>
                </a:lnTo>
                <a:lnTo>
                  <a:pt x="8" y="0"/>
                </a:lnTo>
                <a:lnTo>
                  <a:pt x="9" y="0"/>
                </a:lnTo>
                <a:lnTo>
                  <a:pt x="9" y="0"/>
                </a:lnTo>
                <a:lnTo>
                  <a:pt x="10" y="0"/>
                </a:lnTo>
                <a:lnTo>
                  <a:pt x="10" y="0"/>
                </a:lnTo>
                <a:lnTo>
                  <a:pt x="10" y="0"/>
                </a:lnTo>
              </a:path>
            </a:pathLst>
          </a:custGeom>
          <a:noFill/>
          <a:ln w="28575" cap="rnd">
            <a:solidFill>
              <a:srgbClr val="5B9BD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Arial" panose="020B0604020202020204" pitchFamily="34" charset="0"/>
              <a:cs typeface="Arial" panose="020B0604020202020204" pitchFamily="34" charset="0"/>
            </a:endParaRPr>
          </a:p>
        </p:txBody>
      </p:sp>
      <p:sp>
        <p:nvSpPr>
          <p:cNvPr id="125" name="Freeform 80">
            <a:extLst>
              <a:ext uri="{FF2B5EF4-FFF2-40B4-BE49-F238E27FC236}">
                <a16:creationId xmlns:a16="http://schemas.microsoft.com/office/drawing/2014/main" id="{26CB1601-9C21-F844-9A15-9F95D4C9233C}"/>
              </a:ext>
            </a:extLst>
          </p:cNvPr>
          <p:cNvSpPr>
            <a:spLocks/>
          </p:cNvSpPr>
          <p:nvPr/>
        </p:nvSpPr>
        <p:spPr bwMode="auto">
          <a:xfrm>
            <a:off x="3405878" y="4697479"/>
            <a:ext cx="1502303" cy="515700"/>
          </a:xfrm>
          <a:custGeom>
            <a:avLst/>
            <a:gdLst>
              <a:gd name="T0" fmla="*/ 0 w 101"/>
              <a:gd name="T1" fmla="*/ 40 h 40"/>
              <a:gd name="T2" fmla="*/ 0 w 101"/>
              <a:gd name="T3" fmla="*/ 39 h 40"/>
              <a:gd name="T4" fmla="*/ 1 w 101"/>
              <a:gd name="T5" fmla="*/ 37 h 40"/>
              <a:gd name="T6" fmla="*/ 2 w 101"/>
              <a:gd name="T7" fmla="*/ 37 h 40"/>
              <a:gd name="T8" fmla="*/ 2 w 101"/>
              <a:gd name="T9" fmla="*/ 37 h 40"/>
              <a:gd name="T10" fmla="*/ 2 w 101"/>
              <a:gd name="T11" fmla="*/ 36 h 40"/>
              <a:gd name="T12" fmla="*/ 3 w 101"/>
              <a:gd name="T13" fmla="*/ 35 h 40"/>
              <a:gd name="T14" fmla="*/ 3 w 101"/>
              <a:gd name="T15" fmla="*/ 35 h 40"/>
              <a:gd name="T16" fmla="*/ 4 w 101"/>
              <a:gd name="T17" fmla="*/ 34 h 40"/>
              <a:gd name="T18" fmla="*/ 7 w 101"/>
              <a:gd name="T19" fmla="*/ 33 h 40"/>
              <a:gd name="T20" fmla="*/ 8 w 101"/>
              <a:gd name="T21" fmla="*/ 32 h 40"/>
              <a:gd name="T22" fmla="*/ 11 w 101"/>
              <a:gd name="T23" fmla="*/ 31 h 40"/>
              <a:gd name="T24" fmla="*/ 13 w 101"/>
              <a:gd name="T25" fmla="*/ 30 h 40"/>
              <a:gd name="T26" fmla="*/ 16 w 101"/>
              <a:gd name="T27" fmla="*/ 29 h 40"/>
              <a:gd name="T28" fmla="*/ 17 w 101"/>
              <a:gd name="T29" fmla="*/ 26 h 40"/>
              <a:gd name="T30" fmla="*/ 18 w 101"/>
              <a:gd name="T31" fmla="*/ 25 h 40"/>
              <a:gd name="T32" fmla="*/ 19 w 101"/>
              <a:gd name="T33" fmla="*/ 24 h 40"/>
              <a:gd name="T34" fmla="*/ 24 w 101"/>
              <a:gd name="T35" fmla="*/ 23 h 40"/>
              <a:gd name="T36" fmla="*/ 25 w 101"/>
              <a:gd name="T37" fmla="*/ 22 h 40"/>
              <a:gd name="T38" fmla="*/ 28 w 101"/>
              <a:gd name="T39" fmla="*/ 21 h 40"/>
              <a:gd name="T40" fmla="*/ 30 w 101"/>
              <a:gd name="T41" fmla="*/ 20 h 40"/>
              <a:gd name="T42" fmla="*/ 34 w 101"/>
              <a:gd name="T43" fmla="*/ 18 h 40"/>
              <a:gd name="T44" fmla="*/ 36 w 101"/>
              <a:gd name="T45" fmla="*/ 17 h 40"/>
              <a:gd name="T46" fmla="*/ 40 w 101"/>
              <a:gd name="T47" fmla="*/ 16 h 40"/>
              <a:gd name="T48" fmla="*/ 41 w 101"/>
              <a:gd name="T49" fmla="*/ 15 h 40"/>
              <a:gd name="T50" fmla="*/ 42 w 101"/>
              <a:gd name="T51" fmla="*/ 14 h 40"/>
              <a:gd name="T52" fmla="*/ 42 w 101"/>
              <a:gd name="T53" fmla="*/ 14 h 40"/>
              <a:gd name="T54" fmla="*/ 43 w 101"/>
              <a:gd name="T55" fmla="*/ 13 h 40"/>
              <a:gd name="T56" fmla="*/ 43 w 101"/>
              <a:gd name="T57" fmla="*/ 13 h 40"/>
              <a:gd name="T58" fmla="*/ 44 w 101"/>
              <a:gd name="T59" fmla="*/ 13 h 40"/>
              <a:gd name="T60" fmla="*/ 46 w 101"/>
              <a:gd name="T61" fmla="*/ 13 h 40"/>
              <a:gd name="T62" fmla="*/ 47 w 101"/>
              <a:gd name="T63" fmla="*/ 12 h 40"/>
              <a:gd name="T64" fmla="*/ 48 w 101"/>
              <a:gd name="T65" fmla="*/ 11 h 40"/>
              <a:gd name="T66" fmla="*/ 49 w 101"/>
              <a:gd name="T67" fmla="*/ 9 h 40"/>
              <a:gd name="T68" fmla="*/ 50 w 101"/>
              <a:gd name="T69" fmla="*/ 9 h 40"/>
              <a:gd name="T70" fmla="*/ 53 w 101"/>
              <a:gd name="T71" fmla="*/ 9 h 40"/>
              <a:gd name="T72" fmla="*/ 66 w 101"/>
              <a:gd name="T73" fmla="*/ 8 h 40"/>
              <a:gd name="T74" fmla="*/ 68 w 101"/>
              <a:gd name="T75" fmla="*/ 7 h 40"/>
              <a:gd name="T76" fmla="*/ 71 w 101"/>
              <a:gd name="T77" fmla="*/ 6 h 40"/>
              <a:gd name="T78" fmla="*/ 91 w 101"/>
              <a:gd name="T79" fmla="*/ 5 h 40"/>
              <a:gd name="T80" fmla="*/ 92 w 101"/>
              <a:gd name="T81" fmla="*/ 4 h 40"/>
              <a:gd name="T82" fmla="*/ 92 w 101"/>
              <a:gd name="T83" fmla="*/ 1 h 40"/>
              <a:gd name="T84" fmla="*/ 94 w 101"/>
              <a:gd name="T85" fmla="*/ 1 h 40"/>
              <a:gd name="T86" fmla="*/ 101 w 101"/>
              <a:gd name="T87" fmla="*/ 0 h 40"/>
              <a:gd name="T88" fmla="*/ 101 w 101"/>
              <a:gd name="T89" fmla="*/ 0 h 40"/>
              <a:gd name="T90" fmla="*/ 101 w 101"/>
              <a:gd name="T9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1" h="40">
                <a:moveTo>
                  <a:pt x="0" y="40"/>
                </a:moveTo>
                <a:lnTo>
                  <a:pt x="0" y="40"/>
                </a:lnTo>
                <a:lnTo>
                  <a:pt x="0" y="39"/>
                </a:lnTo>
                <a:lnTo>
                  <a:pt x="0" y="39"/>
                </a:lnTo>
                <a:lnTo>
                  <a:pt x="0" y="37"/>
                </a:lnTo>
                <a:lnTo>
                  <a:pt x="1" y="37"/>
                </a:lnTo>
                <a:lnTo>
                  <a:pt x="1" y="37"/>
                </a:lnTo>
                <a:lnTo>
                  <a:pt x="2" y="37"/>
                </a:lnTo>
                <a:lnTo>
                  <a:pt x="2" y="37"/>
                </a:lnTo>
                <a:lnTo>
                  <a:pt x="2" y="37"/>
                </a:lnTo>
                <a:lnTo>
                  <a:pt x="2" y="36"/>
                </a:lnTo>
                <a:lnTo>
                  <a:pt x="2" y="36"/>
                </a:lnTo>
                <a:lnTo>
                  <a:pt x="2" y="35"/>
                </a:lnTo>
                <a:lnTo>
                  <a:pt x="3" y="35"/>
                </a:lnTo>
                <a:lnTo>
                  <a:pt x="3" y="35"/>
                </a:lnTo>
                <a:lnTo>
                  <a:pt x="3" y="35"/>
                </a:lnTo>
                <a:lnTo>
                  <a:pt x="3" y="34"/>
                </a:lnTo>
                <a:lnTo>
                  <a:pt x="4" y="34"/>
                </a:lnTo>
                <a:lnTo>
                  <a:pt x="4" y="33"/>
                </a:lnTo>
                <a:lnTo>
                  <a:pt x="7" y="33"/>
                </a:lnTo>
                <a:lnTo>
                  <a:pt x="7" y="32"/>
                </a:lnTo>
                <a:lnTo>
                  <a:pt x="8" y="32"/>
                </a:lnTo>
                <a:lnTo>
                  <a:pt x="8" y="31"/>
                </a:lnTo>
                <a:lnTo>
                  <a:pt x="11" y="31"/>
                </a:lnTo>
                <a:lnTo>
                  <a:pt x="11" y="30"/>
                </a:lnTo>
                <a:lnTo>
                  <a:pt x="13" y="30"/>
                </a:lnTo>
                <a:lnTo>
                  <a:pt x="13" y="29"/>
                </a:lnTo>
                <a:lnTo>
                  <a:pt x="16" y="29"/>
                </a:lnTo>
                <a:lnTo>
                  <a:pt x="16" y="26"/>
                </a:lnTo>
                <a:lnTo>
                  <a:pt x="17" y="26"/>
                </a:lnTo>
                <a:lnTo>
                  <a:pt x="17" y="25"/>
                </a:lnTo>
                <a:lnTo>
                  <a:pt x="18" y="25"/>
                </a:lnTo>
                <a:lnTo>
                  <a:pt x="18" y="24"/>
                </a:lnTo>
                <a:lnTo>
                  <a:pt x="19" y="24"/>
                </a:lnTo>
                <a:lnTo>
                  <a:pt x="19" y="23"/>
                </a:lnTo>
                <a:lnTo>
                  <a:pt x="24" y="23"/>
                </a:lnTo>
                <a:lnTo>
                  <a:pt x="24" y="22"/>
                </a:lnTo>
                <a:lnTo>
                  <a:pt x="25" y="22"/>
                </a:lnTo>
                <a:lnTo>
                  <a:pt x="25" y="21"/>
                </a:lnTo>
                <a:lnTo>
                  <a:pt x="28" y="21"/>
                </a:lnTo>
                <a:lnTo>
                  <a:pt x="28" y="20"/>
                </a:lnTo>
                <a:lnTo>
                  <a:pt x="30" y="20"/>
                </a:lnTo>
                <a:lnTo>
                  <a:pt x="30" y="18"/>
                </a:lnTo>
                <a:lnTo>
                  <a:pt x="34" y="18"/>
                </a:lnTo>
                <a:lnTo>
                  <a:pt x="34" y="17"/>
                </a:lnTo>
                <a:lnTo>
                  <a:pt x="36" y="17"/>
                </a:lnTo>
                <a:lnTo>
                  <a:pt x="36" y="16"/>
                </a:lnTo>
                <a:lnTo>
                  <a:pt x="40" y="16"/>
                </a:lnTo>
                <a:lnTo>
                  <a:pt x="40" y="15"/>
                </a:lnTo>
                <a:lnTo>
                  <a:pt x="41" y="15"/>
                </a:lnTo>
                <a:lnTo>
                  <a:pt x="41" y="14"/>
                </a:lnTo>
                <a:lnTo>
                  <a:pt x="42" y="14"/>
                </a:lnTo>
                <a:lnTo>
                  <a:pt x="42" y="14"/>
                </a:lnTo>
                <a:lnTo>
                  <a:pt x="42" y="14"/>
                </a:lnTo>
                <a:lnTo>
                  <a:pt x="42" y="13"/>
                </a:lnTo>
                <a:lnTo>
                  <a:pt x="43" y="13"/>
                </a:lnTo>
                <a:lnTo>
                  <a:pt x="43" y="13"/>
                </a:lnTo>
                <a:lnTo>
                  <a:pt x="43" y="13"/>
                </a:lnTo>
                <a:lnTo>
                  <a:pt x="43" y="13"/>
                </a:lnTo>
                <a:lnTo>
                  <a:pt x="44" y="13"/>
                </a:lnTo>
                <a:lnTo>
                  <a:pt x="44" y="13"/>
                </a:lnTo>
                <a:lnTo>
                  <a:pt x="46" y="13"/>
                </a:lnTo>
                <a:lnTo>
                  <a:pt x="46" y="12"/>
                </a:lnTo>
                <a:lnTo>
                  <a:pt x="47" y="12"/>
                </a:lnTo>
                <a:lnTo>
                  <a:pt x="47" y="11"/>
                </a:lnTo>
                <a:lnTo>
                  <a:pt x="48" y="11"/>
                </a:lnTo>
                <a:lnTo>
                  <a:pt x="48" y="9"/>
                </a:lnTo>
                <a:lnTo>
                  <a:pt x="49" y="9"/>
                </a:lnTo>
                <a:lnTo>
                  <a:pt x="49" y="9"/>
                </a:lnTo>
                <a:lnTo>
                  <a:pt x="50" y="9"/>
                </a:lnTo>
                <a:lnTo>
                  <a:pt x="50" y="9"/>
                </a:lnTo>
                <a:lnTo>
                  <a:pt x="53" y="9"/>
                </a:lnTo>
                <a:lnTo>
                  <a:pt x="53" y="8"/>
                </a:lnTo>
                <a:lnTo>
                  <a:pt x="66" y="8"/>
                </a:lnTo>
                <a:lnTo>
                  <a:pt x="66" y="7"/>
                </a:lnTo>
                <a:lnTo>
                  <a:pt x="68" y="7"/>
                </a:lnTo>
                <a:lnTo>
                  <a:pt x="68" y="6"/>
                </a:lnTo>
                <a:lnTo>
                  <a:pt x="71" y="6"/>
                </a:lnTo>
                <a:lnTo>
                  <a:pt x="71" y="5"/>
                </a:lnTo>
                <a:lnTo>
                  <a:pt x="91" y="5"/>
                </a:lnTo>
                <a:lnTo>
                  <a:pt x="91" y="4"/>
                </a:lnTo>
                <a:lnTo>
                  <a:pt x="92" y="4"/>
                </a:lnTo>
                <a:lnTo>
                  <a:pt x="92" y="1"/>
                </a:lnTo>
                <a:lnTo>
                  <a:pt x="92" y="1"/>
                </a:lnTo>
                <a:lnTo>
                  <a:pt x="92" y="1"/>
                </a:lnTo>
                <a:lnTo>
                  <a:pt x="94" y="1"/>
                </a:lnTo>
                <a:lnTo>
                  <a:pt x="94" y="0"/>
                </a:lnTo>
                <a:lnTo>
                  <a:pt x="101" y="0"/>
                </a:lnTo>
                <a:lnTo>
                  <a:pt x="101" y="0"/>
                </a:lnTo>
                <a:lnTo>
                  <a:pt x="101" y="0"/>
                </a:lnTo>
                <a:lnTo>
                  <a:pt x="101" y="0"/>
                </a:lnTo>
                <a:lnTo>
                  <a:pt x="101" y="0"/>
                </a:lnTo>
              </a:path>
            </a:pathLst>
          </a:custGeom>
          <a:noFill/>
          <a:ln w="28575" cap="rnd">
            <a:solidFill>
              <a:srgbClr val="5B9BD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Arial" panose="020B0604020202020204" pitchFamily="34" charset="0"/>
              <a:cs typeface="Arial" panose="020B0604020202020204" pitchFamily="34" charset="0"/>
            </a:endParaRPr>
          </a:p>
        </p:txBody>
      </p:sp>
      <p:sp>
        <p:nvSpPr>
          <p:cNvPr id="127" name="Freeform 82">
            <a:extLst>
              <a:ext uri="{FF2B5EF4-FFF2-40B4-BE49-F238E27FC236}">
                <a16:creationId xmlns:a16="http://schemas.microsoft.com/office/drawing/2014/main" id="{75703568-BC2C-5441-BC64-45B4828A01D1}"/>
              </a:ext>
            </a:extLst>
          </p:cNvPr>
          <p:cNvSpPr>
            <a:spLocks/>
          </p:cNvSpPr>
          <p:nvPr/>
        </p:nvSpPr>
        <p:spPr bwMode="auto">
          <a:xfrm>
            <a:off x="4928352" y="3892919"/>
            <a:ext cx="6111687" cy="1359180"/>
          </a:xfrm>
          <a:custGeom>
            <a:avLst/>
            <a:gdLst>
              <a:gd name="T0" fmla="*/ 1 w 442"/>
              <a:gd name="T1" fmla="*/ 98 h 101"/>
              <a:gd name="T2" fmla="*/ 3 w 442"/>
              <a:gd name="T3" fmla="*/ 98 h 101"/>
              <a:gd name="T4" fmla="*/ 8 w 442"/>
              <a:gd name="T5" fmla="*/ 97 h 101"/>
              <a:gd name="T6" fmla="*/ 13 w 442"/>
              <a:gd name="T7" fmla="*/ 97 h 101"/>
              <a:gd name="T8" fmla="*/ 27 w 442"/>
              <a:gd name="T9" fmla="*/ 95 h 101"/>
              <a:gd name="T10" fmla="*/ 39 w 442"/>
              <a:gd name="T11" fmla="*/ 91 h 101"/>
              <a:gd name="T12" fmla="*/ 51 w 442"/>
              <a:gd name="T13" fmla="*/ 89 h 101"/>
              <a:gd name="T14" fmla="*/ 84 w 442"/>
              <a:gd name="T15" fmla="*/ 87 h 101"/>
              <a:gd name="T16" fmla="*/ 97 w 442"/>
              <a:gd name="T17" fmla="*/ 82 h 101"/>
              <a:gd name="T18" fmla="*/ 103 w 442"/>
              <a:gd name="T19" fmla="*/ 78 h 101"/>
              <a:gd name="T20" fmla="*/ 112 w 442"/>
              <a:gd name="T21" fmla="*/ 77 h 101"/>
              <a:gd name="T22" fmla="*/ 118 w 442"/>
              <a:gd name="T23" fmla="*/ 76 h 101"/>
              <a:gd name="T24" fmla="*/ 128 w 442"/>
              <a:gd name="T25" fmla="*/ 76 h 101"/>
              <a:gd name="T26" fmla="*/ 133 w 442"/>
              <a:gd name="T27" fmla="*/ 74 h 101"/>
              <a:gd name="T28" fmla="*/ 143 w 442"/>
              <a:gd name="T29" fmla="*/ 71 h 101"/>
              <a:gd name="T30" fmla="*/ 154 w 442"/>
              <a:gd name="T31" fmla="*/ 68 h 101"/>
              <a:gd name="T32" fmla="*/ 180 w 442"/>
              <a:gd name="T33" fmla="*/ 64 h 101"/>
              <a:gd name="T34" fmla="*/ 186 w 442"/>
              <a:gd name="T35" fmla="*/ 60 h 101"/>
              <a:gd name="T36" fmla="*/ 203 w 442"/>
              <a:gd name="T37" fmla="*/ 57 h 101"/>
              <a:gd name="T38" fmla="*/ 222 w 442"/>
              <a:gd name="T39" fmla="*/ 56 h 101"/>
              <a:gd name="T40" fmla="*/ 226 w 442"/>
              <a:gd name="T41" fmla="*/ 54 h 101"/>
              <a:gd name="T42" fmla="*/ 237 w 442"/>
              <a:gd name="T43" fmla="*/ 52 h 101"/>
              <a:gd name="T44" fmla="*/ 242 w 442"/>
              <a:gd name="T45" fmla="*/ 52 h 101"/>
              <a:gd name="T46" fmla="*/ 252 w 442"/>
              <a:gd name="T47" fmla="*/ 48 h 101"/>
              <a:gd name="T48" fmla="*/ 265 w 442"/>
              <a:gd name="T49" fmla="*/ 47 h 101"/>
              <a:gd name="T50" fmla="*/ 280 w 442"/>
              <a:gd name="T51" fmla="*/ 44 h 101"/>
              <a:gd name="T52" fmla="*/ 293 w 442"/>
              <a:gd name="T53" fmla="*/ 41 h 101"/>
              <a:gd name="T54" fmla="*/ 298 w 442"/>
              <a:gd name="T55" fmla="*/ 38 h 101"/>
              <a:gd name="T56" fmla="*/ 314 w 442"/>
              <a:gd name="T57" fmla="*/ 34 h 101"/>
              <a:gd name="T58" fmla="*/ 329 w 442"/>
              <a:gd name="T59" fmla="*/ 32 h 101"/>
              <a:gd name="T60" fmla="*/ 333 w 442"/>
              <a:gd name="T61" fmla="*/ 32 h 101"/>
              <a:gd name="T62" fmla="*/ 338 w 442"/>
              <a:gd name="T63" fmla="*/ 32 h 101"/>
              <a:gd name="T64" fmla="*/ 341 w 442"/>
              <a:gd name="T65" fmla="*/ 32 h 101"/>
              <a:gd name="T66" fmla="*/ 343 w 442"/>
              <a:gd name="T67" fmla="*/ 29 h 101"/>
              <a:gd name="T68" fmla="*/ 345 w 442"/>
              <a:gd name="T69" fmla="*/ 27 h 101"/>
              <a:gd name="T70" fmla="*/ 346 w 442"/>
              <a:gd name="T71" fmla="*/ 25 h 101"/>
              <a:gd name="T72" fmla="*/ 349 w 442"/>
              <a:gd name="T73" fmla="*/ 24 h 101"/>
              <a:gd name="T74" fmla="*/ 362 w 442"/>
              <a:gd name="T75" fmla="*/ 23 h 101"/>
              <a:gd name="T76" fmla="*/ 369 w 442"/>
              <a:gd name="T77" fmla="*/ 20 h 101"/>
              <a:gd name="T78" fmla="*/ 398 w 442"/>
              <a:gd name="T79" fmla="*/ 18 h 101"/>
              <a:gd name="T80" fmla="*/ 402 w 442"/>
              <a:gd name="T81" fmla="*/ 14 h 101"/>
              <a:gd name="T82" fmla="*/ 414 w 442"/>
              <a:gd name="T83" fmla="*/ 10 h 101"/>
              <a:gd name="T84" fmla="*/ 421 w 442"/>
              <a:gd name="T85" fmla="*/ 8 h 101"/>
              <a:gd name="T86" fmla="*/ 430 w 442"/>
              <a:gd name="T87" fmla="*/ 4 h 101"/>
              <a:gd name="T88" fmla="*/ 433 w 442"/>
              <a:gd name="T89" fmla="*/ 3 h 101"/>
              <a:gd name="T90" fmla="*/ 434 w 442"/>
              <a:gd name="T91" fmla="*/ 3 h 101"/>
              <a:gd name="T92" fmla="*/ 435 w 442"/>
              <a:gd name="T93" fmla="*/ 3 h 101"/>
              <a:gd name="T94" fmla="*/ 436 w 442"/>
              <a:gd name="T95" fmla="*/ 3 h 101"/>
              <a:gd name="T96" fmla="*/ 436 w 442"/>
              <a:gd name="T97" fmla="*/ 2 h 101"/>
              <a:gd name="T98" fmla="*/ 437 w 442"/>
              <a:gd name="T99" fmla="*/ 2 h 101"/>
              <a:gd name="T100" fmla="*/ 438 w 442"/>
              <a:gd name="T101" fmla="*/ 0 h 101"/>
              <a:gd name="T102" fmla="*/ 439 w 442"/>
              <a:gd name="T103" fmla="*/ 0 h 101"/>
              <a:gd name="T104" fmla="*/ 440 w 442"/>
              <a:gd name="T105" fmla="*/ 0 h 101"/>
              <a:gd name="T106" fmla="*/ 441 w 442"/>
              <a:gd name="T107" fmla="*/ 0 h 101"/>
              <a:gd name="T108" fmla="*/ 442 w 442"/>
              <a:gd name="T109" fmla="*/ 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42" h="101">
                <a:moveTo>
                  <a:pt x="0" y="101"/>
                </a:moveTo>
                <a:lnTo>
                  <a:pt x="0" y="101"/>
                </a:lnTo>
                <a:lnTo>
                  <a:pt x="0" y="98"/>
                </a:lnTo>
                <a:lnTo>
                  <a:pt x="1" y="98"/>
                </a:lnTo>
                <a:lnTo>
                  <a:pt x="1" y="98"/>
                </a:lnTo>
                <a:lnTo>
                  <a:pt x="1" y="98"/>
                </a:lnTo>
                <a:lnTo>
                  <a:pt x="1" y="98"/>
                </a:lnTo>
                <a:lnTo>
                  <a:pt x="2" y="98"/>
                </a:lnTo>
                <a:lnTo>
                  <a:pt x="2" y="98"/>
                </a:lnTo>
                <a:lnTo>
                  <a:pt x="2" y="98"/>
                </a:lnTo>
                <a:lnTo>
                  <a:pt x="2" y="98"/>
                </a:lnTo>
                <a:lnTo>
                  <a:pt x="3" y="98"/>
                </a:lnTo>
                <a:lnTo>
                  <a:pt x="3" y="98"/>
                </a:lnTo>
                <a:lnTo>
                  <a:pt x="3" y="98"/>
                </a:lnTo>
                <a:lnTo>
                  <a:pt x="3" y="97"/>
                </a:lnTo>
                <a:lnTo>
                  <a:pt x="5" y="97"/>
                </a:lnTo>
                <a:lnTo>
                  <a:pt x="5" y="97"/>
                </a:lnTo>
                <a:lnTo>
                  <a:pt x="8" y="97"/>
                </a:lnTo>
                <a:lnTo>
                  <a:pt x="8" y="97"/>
                </a:lnTo>
                <a:lnTo>
                  <a:pt x="8" y="97"/>
                </a:lnTo>
                <a:lnTo>
                  <a:pt x="8" y="97"/>
                </a:lnTo>
                <a:lnTo>
                  <a:pt x="10" y="97"/>
                </a:lnTo>
                <a:lnTo>
                  <a:pt x="10" y="97"/>
                </a:lnTo>
                <a:lnTo>
                  <a:pt x="13" y="97"/>
                </a:lnTo>
                <a:lnTo>
                  <a:pt x="13" y="96"/>
                </a:lnTo>
                <a:lnTo>
                  <a:pt x="14" y="96"/>
                </a:lnTo>
                <a:lnTo>
                  <a:pt x="14" y="96"/>
                </a:lnTo>
                <a:lnTo>
                  <a:pt x="21" y="96"/>
                </a:lnTo>
                <a:lnTo>
                  <a:pt x="21" y="95"/>
                </a:lnTo>
                <a:lnTo>
                  <a:pt x="27" y="95"/>
                </a:lnTo>
                <a:lnTo>
                  <a:pt x="27" y="94"/>
                </a:lnTo>
                <a:lnTo>
                  <a:pt x="29" y="94"/>
                </a:lnTo>
                <a:lnTo>
                  <a:pt x="29" y="92"/>
                </a:lnTo>
                <a:lnTo>
                  <a:pt x="38" y="92"/>
                </a:lnTo>
                <a:lnTo>
                  <a:pt x="38" y="91"/>
                </a:lnTo>
                <a:lnTo>
                  <a:pt x="39" y="91"/>
                </a:lnTo>
                <a:lnTo>
                  <a:pt x="39" y="90"/>
                </a:lnTo>
                <a:lnTo>
                  <a:pt x="41" y="90"/>
                </a:lnTo>
                <a:lnTo>
                  <a:pt x="41" y="89"/>
                </a:lnTo>
                <a:lnTo>
                  <a:pt x="48" y="89"/>
                </a:lnTo>
                <a:lnTo>
                  <a:pt x="48" y="89"/>
                </a:lnTo>
                <a:lnTo>
                  <a:pt x="51" y="89"/>
                </a:lnTo>
                <a:lnTo>
                  <a:pt x="51" y="89"/>
                </a:lnTo>
                <a:lnTo>
                  <a:pt x="73" y="89"/>
                </a:lnTo>
                <a:lnTo>
                  <a:pt x="73" y="88"/>
                </a:lnTo>
                <a:lnTo>
                  <a:pt x="78" y="88"/>
                </a:lnTo>
                <a:lnTo>
                  <a:pt x="78" y="87"/>
                </a:lnTo>
                <a:lnTo>
                  <a:pt x="84" y="87"/>
                </a:lnTo>
                <a:lnTo>
                  <a:pt x="84" y="84"/>
                </a:lnTo>
                <a:lnTo>
                  <a:pt x="87" y="84"/>
                </a:lnTo>
                <a:lnTo>
                  <a:pt x="87" y="83"/>
                </a:lnTo>
                <a:lnTo>
                  <a:pt x="95" y="83"/>
                </a:lnTo>
                <a:lnTo>
                  <a:pt x="95" y="82"/>
                </a:lnTo>
                <a:lnTo>
                  <a:pt x="97" y="82"/>
                </a:lnTo>
                <a:lnTo>
                  <a:pt x="97" y="81"/>
                </a:lnTo>
                <a:lnTo>
                  <a:pt x="100" y="81"/>
                </a:lnTo>
                <a:lnTo>
                  <a:pt x="100" y="80"/>
                </a:lnTo>
                <a:lnTo>
                  <a:pt x="101" y="80"/>
                </a:lnTo>
                <a:lnTo>
                  <a:pt x="101" y="78"/>
                </a:lnTo>
                <a:lnTo>
                  <a:pt x="103" y="78"/>
                </a:lnTo>
                <a:lnTo>
                  <a:pt x="103" y="77"/>
                </a:lnTo>
                <a:lnTo>
                  <a:pt x="107" y="77"/>
                </a:lnTo>
                <a:lnTo>
                  <a:pt x="107" y="77"/>
                </a:lnTo>
                <a:lnTo>
                  <a:pt x="110" y="77"/>
                </a:lnTo>
                <a:lnTo>
                  <a:pt x="110" y="77"/>
                </a:lnTo>
                <a:lnTo>
                  <a:pt x="112" y="77"/>
                </a:lnTo>
                <a:lnTo>
                  <a:pt x="112" y="77"/>
                </a:lnTo>
                <a:lnTo>
                  <a:pt x="112" y="77"/>
                </a:lnTo>
                <a:lnTo>
                  <a:pt x="112" y="76"/>
                </a:lnTo>
                <a:lnTo>
                  <a:pt x="116" y="76"/>
                </a:lnTo>
                <a:lnTo>
                  <a:pt x="116" y="76"/>
                </a:lnTo>
                <a:lnTo>
                  <a:pt x="118" y="76"/>
                </a:lnTo>
                <a:lnTo>
                  <a:pt x="118" y="76"/>
                </a:lnTo>
                <a:lnTo>
                  <a:pt x="120" y="76"/>
                </a:lnTo>
                <a:lnTo>
                  <a:pt x="120" y="76"/>
                </a:lnTo>
                <a:lnTo>
                  <a:pt x="122" y="76"/>
                </a:lnTo>
                <a:lnTo>
                  <a:pt x="122" y="76"/>
                </a:lnTo>
                <a:lnTo>
                  <a:pt x="128" y="76"/>
                </a:lnTo>
                <a:lnTo>
                  <a:pt x="128" y="76"/>
                </a:lnTo>
                <a:lnTo>
                  <a:pt x="130" y="76"/>
                </a:lnTo>
                <a:lnTo>
                  <a:pt x="130" y="75"/>
                </a:lnTo>
                <a:lnTo>
                  <a:pt x="130" y="75"/>
                </a:lnTo>
                <a:lnTo>
                  <a:pt x="130" y="74"/>
                </a:lnTo>
                <a:lnTo>
                  <a:pt x="133" y="74"/>
                </a:lnTo>
                <a:lnTo>
                  <a:pt x="133" y="72"/>
                </a:lnTo>
                <a:lnTo>
                  <a:pt x="136" y="72"/>
                </a:lnTo>
                <a:lnTo>
                  <a:pt x="136" y="72"/>
                </a:lnTo>
                <a:lnTo>
                  <a:pt x="137" y="72"/>
                </a:lnTo>
                <a:lnTo>
                  <a:pt x="137" y="71"/>
                </a:lnTo>
                <a:lnTo>
                  <a:pt x="143" y="71"/>
                </a:lnTo>
                <a:lnTo>
                  <a:pt x="143" y="70"/>
                </a:lnTo>
                <a:lnTo>
                  <a:pt x="145" y="70"/>
                </a:lnTo>
                <a:lnTo>
                  <a:pt x="145" y="69"/>
                </a:lnTo>
                <a:lnTo>
                  <a:pt x="152" y="69"/>
                </a:lnTo>
                <a:lnTo>
                  <a:pt x="152" y="68"/>
                </a:lnTo>
                <a:lnTo>
                  <a:pt x="154" y="68"/>
                </a:lnTo>
                <a:lnTo>
                  <a:pt x="154" y="66"/>
                </a:lnTo>
                <a:lnTo>
                  <a:pt x="164" y="66"/>
                </a:lnTo>
                <a:lnTo>
                  <a:pt x="164" y="65"/>
                </a:lnTo>
                <a:lnTo>
                  <a:pt x="179" y="65"/>
                </a:lnTo>
                <a:lnTo>
                  <a:pt x="179" y="64"/>
                </a:lnTo>
                <a:lnTo>
                  <a:pt x="180" y="64"/>
                </a:lnTo>
                <a:lnTo>
                  <a:pt x="180" y="63"/>
                </a:lnTo>
                <a:lnTo>
                  <a:pt x="185" y="63"/>
                </a:lnTo>
                <a:lnTo>
                  <a:pt x="185" y="62"/>
                </a:lnTo>
                <a:lnTo>
                  <a:pt x="185" y="62"/>
                </a:lnTo>
                <a:lnTo>
                  <a:pt x="185" y="60"/>
                </a:lnTo>
                <a:lnTo>
                  <a:pt x="186" y="60"/>
                </a:lnTo>
                <a:lnTo>
                  <a:pt x="186" y="59"/>
                </a:lnTo>
                <a:lnTo>
                  <a:pt x="196" y="59"/>
                </a:lnTo>
                <a:lnTo>
                  <a:pt x="196" y="58"/>
                </a:lnTo>
                <a:lnTo>
                  <a:pt x="202" y="58"/>
                </a:lnTo>
                <a:lnTo>
                  <a:pt x="202" y="57"/>
                </a:lnTo>
                <a:lnTo>
                  <a:pt x="203" y="57"/>
                </a:lnTo>
                <a:lnTo>
                  <a:pt x="203" y="57"/>
                </a:lnTo>
                <a:lnTo>
                  <a:pt x="205" y="57"/>
                </a:lnTo>
                <a:lnTo>
                  <a:pt x="205" y="56"/>
                </a:lnTo>
                <a:lnTo>
                  <a:pt x="216" y="56"/>
                </a:lnTo>
                <a:lnTo>
                  <a:pt x="216" y="56"/>
                </a:lnTo>
                <a:lnTo>
                  <a:pt x="222" y="56"/>
                </a:lnTo>
                <a:lnTo>
                  <a:pt x="222" y="56"/>
                </a:lnTo>
                <a:lnTo>
                  <a:pt x="223" y="56"/>
                </a:lnTo>
                <a:lnTo>
                  <a:pt x="223" y="56"/>
                </a:lnTo>
                <a:lnTo>
                  <a:pt x="226" y="56"/>
                </a:lnTo>
                <a:lnTo>
                  <a:pt x="226" y="54"/>
                </a:lnTo>
                <a:lnTo>
                  <a:pt x="226" y="54"/>
                </a:lnTo>
                <a:lnTo>
                  <a:pt x="226" y="54"/>
                </a:lnTo>
                <a:lnTo>
                  <a:pt x="231" y="54"/>
                </a:lnTo>
                <a:lnTo>
                  <a:pt x="231" y="53"/>
                </a:lnTo>
                <a:lnTo>
                  <a:pt x="237" y="53"/>
                </a:lnTo>
                <a:lnTo>
                  <a:pt x="237" y="52"/>
                </a:lnTo>
                <a:lnTo>
                  <a:pt x="237" y="52"/>
                </a:lnTo>
                <a:lnTo>
                  <a:pt x="237" y="52"/>
                </a:lnTo>
                <a:lnTo>
                  <a:pt x="239" y="52"/>
                </a:lnTo>
                <a:lnTo>
                  <a:pt x="239" y="52"/>
                </a:lnTo>
                <a:lnTo>
                  <a:pt x="241" y="52"/>
                </a:lnTo>
                <a:lnTo>
                  <a:pt x="241" y="52"/>
                </a:lnTo>
                <a:lnTo>
                  <a:pt x="242" y="52"/>
                </a:lnTo>
                <a:lnTo>
                  <a:pt x="242" y="51"/>
                </a:lnTo>
                <a:lnTo>
                  <a:pt x="249" y="51"/>
                </a:lnTo>
                <a:lnTo>
                  <a:pt x="249" y="50"/>
                </a:lnTo>
                <a:lnTo>
                  <a:pt x="249" y="50"/>
                </a:lnTo>
                <a:lnTo>
                  <a:pt x="249" y="48"/>
                </a:lnTo>
                <a:lnTo>
                  <a:pt x="252" y="48"/>
                </a:lnTo>
                <a:lnTo>
                  <a:pt x="252" y="48"/>
                </a:lnTo>
                <a:lnTo>
                  <a:pt x="257" y="48"/>
                </a:lnTo>
                <a:lnTo>
                  <a:pt x="257" y="47"/>
                </a:lnTo>
                <a:lnTo>
                  <a:pt x="260" y="47"/>
                </a:lnTo>
                <a:lnTo>
                  <a:pt x="260" y="47"/>
                </a:lnTo>
                <a:lnTo>
                  <a:pt x="265" y="47"/>
                </a:lnTo>
                <a:lnTo>
                  <a:pt x="265" y="46"/>
                </a:lnTo>
                <a:lnTo>
                  <a:pt x="270" y="46"/>
                </a:lnTo>
                <a:lnTo>
                  <a:pt x="270" y="45"/>
                </a:lnTo>
                <a:lnTo>
                  <a:pt x="272" y="45"/>
                </a:lnTo>
                <a:lnTo>
                  <a:pt x="272" y="44"/>
                </a:lnTo>
                <a:lnTo>
                  <a:pt x="280" y="44"/>
                </a:lnTo>
                <a:lnTo>
                  <a:pt x="280" y="44"/>
                </a:lnTo>
                <a:lnTo>
                  <a:pt x="288" y="44"/>
                </a:lnTo>
                <a:lnTo>
                  <a:pt x="288" y="42"/>
                </a:lnTo>
                <a:lnTo>
                  <a:pt x="291" y="42"/>
                </a:lnTo>
                <a:lnTo>
                  <a:pt x="291" y="41"/>
                </a:lnTo>
                <a:lnTo>
                  <a:pt x="293" y="41"/>
                </a:lnTo>
                <a:lnTo>
                  <a:pt x="293" y="40"/>
                </a:lnTo>
                <a:lnTo>
                  <a:pt x="294" y="40"/>
                </a:lnTo>
                <a:lnTo>
                  <a:pt x="294" y="39"/>
                </a:lnTo>
                <a:lnTo>
                  <a:pt x="298" y="39"/>
                </a:lnTo>
                <a:lnTo>
                  <a:pt x="298" y="38"/>
                </a:lnTo>
                <a:lnTo>
                  <a:pt x="298" y="38"/>
                </a:lnTo>
                <a:lnTo>
                  <a:pt x="298" y="36"/>
                </a:lnTo>
                <a:lnTo>
                  <a:pt x="307" y="36"/>
                </a:lnTo>
                <a:lnTo>
                  <a:pt x="307" y="35"/>
                </a:lnTo>
                <a:lnTo>
                  <a:pt x="312" y="35"/>
                </a:lnTo>
                <a:lnTo>
                  <a:pt x="312" y="34"/>
                </a:lnTo>
                <a:lnTo>
                  <a:pt x="314" y="34"/>
                </a:lnTo>
                <a:lnTo>
                  <a:pt x="314" y="33"/>
                </a:lnTo>
                <a:lnTo>
                  <a:pt x="315" y="33"/>
                </a:lnTo>
                <a:lnTo>
                  <a:pt x="315" y="33"/>
                </a:lnTo>
                <a:lnTo>
                  <a:pt x="328" y="33"/>
                </a:lnTo>
                <a:lnTo>
                  <a:pt x="328" y="32"/>
                </a:lnTo>
                <a:lnTo>
                  <a:pt x="329" y="32"/>
                </a:lnTo>
                <a:lnTo>
                  <a:pt x="329" y="32"/>
                </a:lnTo>
                <a:lnTo>
                  <a:pt x="330" y="32"/>
                </a:lnTo>
                <a:lnTo>
                  <a:pt x="330" y="32"/>
                </a:lnTo>
                <a:lnTo>
                  <a:pt x="331" y="32"/>
                </a:lnTo>
                <a:lnTo>
                  <a:pt x="331" y="32"/>
                </a:lnTo>
                <a:lnTo>
                  <a:pt x="333" y="32"/>
                </a:lnTo>
                <a:lnTo>
                  <a:pt x="333" y="32"/>
                </a:lnTo>
                <a:lnTo>
                  <a:pt x="336" y="32"/>
                </a:lnTo>
                <a:lnTo>
                  <a:pt x="336" y="32"/>
                </a:lnTo>
                <a:lnTo>
                  <a:pt x="337" y="32"/>
                </a:lnTo>
                <a:lnTo>
                  <a:pt x="337" y="32"/>
                </a:lnTo>
                <a:lnTo>
                  <a:pt x="338" y="32"/>
                </a:lnTo>
                <a:lnTo>
                  <a:pt x="338" y="32"/>
                </a:lnTo>
                <a:lnTo>
                  <a:pt x="338" y="32"/>
                </a:lnTo>
                <a:lnTo>
                  <a:pt x="338" y="32"/>
                </a:lnTo>
                <a:lnTo>
                  <a:pt x="340" y="32"/>
                </a:lnTo>
                <a:lnTo>
                  <a:pt x="340" y="32"/>
                </a:lnTo>
                <a:lnTo>
                  <a:pt x="341" y="32"/>
                </a:lnTo>
                <a:lnTo>
                  <a:pt x="341" y="30"/>
                </a:lnTo>
                <a:lnTo>
                  <a:pt x="342" y="30"/>
                </a:lnTo>
                <a:lnTo>
                  <a:pt x="342" y="30"/>
                </a:lnTo>
                <a:lnTo>
                  <a:pt x="343" y="30"/>
                </a:lnTo>
                <a:lnTo>
                  <a:pt x="343" y="29"/>
                </a:lnTo>
                <a:lnTo>
                  <a:pt x="343" y="29"/>
                </a:lnTo>
                <a:lnTo>
                  <a:pt x="343" y="29"/>
                </a:lnTo>
                <a:lnTo>
                  <a:pt x="344" y="29"/>
                </a:lnTo>
                <a:lnTo>
                  <a:pt x="344" y="28"/>
                </a:lnTo>
                <a:lnTo>
                  <a:pt x="344" y="28"/>
                </a:lnTo>
                <a:lnTo>
                  <a:pt x="344" y="27"/>
                </a:lnTo>
                <a:lnTo>
                  <a:pt x="345" y="27"/>
                </a:lnTo>
                <a:lnTo>
                  <a:pt x="345" y="27"/>
                </a:lnTo>
                <a:lnTo>
                  <a:pt x="345" y="27"/>
                </a:lnTo>
                <a:lnTo>
                  <a:pt x="345" y="27"/>
                </a:lnTo>
                <a:lnTo>
                  <a:pt x="346" y="27"/>
                </a:lnTo>
                <a:lnTo>
                  <a:pt x="346" y="25"/>
                </a:lnTo>
                <a:lnTo>
                  <a:pt x="346" y="25"/>
                </a:lnTo>
                <a:lnTo>
                  <a:pt x="346" y="24"/>
                </a:lnTo>
                <a:lnTo>
                  <a:pt x="348" y="24"/>
                </a:lnTo>
                <a:lnTo>
                  <a:pt x="348" y="24"/>
                </a:lnTo>
                <a:lnTo>
                  <a:pt x="348" y="24"/>
                </a:lnTo>
                <a:lnTo>
                  <a:pt x="348" y="24"/>
                </a:lnTo>
                <a:lnTo>
                  <a:pt x="349" y="24"/>
                </a:lnTo>
                <a:lnTo>
                  <a:pt x="349" y="24"/>
                </a:lnTo>
                <a:lnTo>
                  <a:pt x="353" y="24"/>
                </a:lnTo>
                <a:lnTo>
                  <a:pt x="353" y="24"/>
                </a:lnTo>
                <a:lnTo>
                  <a:pt x="354" y="24"/>
                </a:lnTo>
                <a:lnTo>
                  <a:pt x="354" y="23"/>
                </a:lnTo>
                <a:lnTo>
                  <a:pt x="362" y="23"/>
                </a:lnTo>
                <a:lnTo>
                  <a:pt x="362" y="22"/>
                </a:lnTo>
                <a:lnTo>
                  <a:pt x="363" y="22"/>
                </a:lnTo>
                <a:lnTo>
                  <a:pt x="363" y="20"/>
                </a:lnTo>
                <a:lnTo>
                  <a:pt x="366" y="20"/>
                </a:lnTo>
                <a:lnTo>
                  <a:pt x="366" y="20"/>
                </a:lnTo>
                <a:lnTo>
                  <a:pt x="369" y="20"/>
                </a:lnTo>
                <a:lnTo>
                  <a:pt x="369" y="20"/>
                </a:lnTo>
                <a:lnTo>
                  <a:pt x="383" y="20"/>
                </a:lnTo>
                <a:lnTo>
                  <a:pt x="383" y="19"/>
                </a:lnTo>
                <a:lnTo>
                  <a:pt x="394" y="19"/>
                </a:lnTo>
                <a:lnTo>
                  <a:pt x="394" y="18"/>
                </a:lnTo>
                <a:lnTo>
                  <a:pt x="398" y="18"/>
                </a:lnTo>
                <a:lnTo>
                  <a:pt x="398" y="17"/>
                </a:lnTo>
                <a:lnTo>
                  <a:pt x="398" y="17"/>
                </a:lnTo>
                <a:lnTo>
                  <a:pt x="398" y="15"/>
                </a:lnTo>
                <a:lnTo>
                  <a:pt x="400" y="15"/>
                </a:lnTo>
                <a:lnTo>
                  <a:pt x="400" y="14"/>
                </a:lnTo>
                <a:lnTo>
                  <a:pt x="402" y="14"/>
                </a:lnTo>
                <a:lnTo>
                  <a:pt x="402" y="13"/>
                </a:lnTo>
                <a:lnTo>
                  <a:pt x="410" y="13"/>
                </a:lnTo>
                <a:lnTo>
                  <a:pt x="410" y="12"/>
                </a:lnTo>
                <a:lnTo>
                  <a:pt x="413" y="12"/>
                </a:lnTo>
                <a:lnTo>
                  <a:pt x="413" y="10"/>
                </a:lnTo>
                <a:lnTo>
                  <a:pt x="414" y="10"/>
                </a:lnTo>
                <a:lnTo>
                  <a:pt x="414" y="9"/>
                </a:lnTo>
                <a:lnTo>
                  <a:pt x="414" y="9"/>
                </a:lnTo>
                <a:lnTo>
                  <a:pt x="414" y="8"/>
                </a:lnTo>
                <a:lnTo>
                  <a:pt x="417" y="8"/>
                </a:lnTo>
                <a:lnTo>
                  <a:pt x="417" y="8"/>
                </a:lnTo>
                <a:lnTo>
                  <a:pt x="421" y="8"/>
                </a:lnTo>
                <a:lnTo>
                  <a:pt x="421" y="7"/>
                </a:lnTo>
                <a:lnTo>
                  <a:pt x="426" y="7"/>
                </a:lnTo>
                <a:lnTo>
                  <a:pt x="426" y="5"/>
                </a:lnTo>
                <a:lnTo>
                  <a:pt x="426" y="5"/>
                </a:lnTo>
                <a:lnTo>
                  <a:pt x="426" y="4"/>
                </a:lnTo>
                <a:lnTo>
                  <a:pt x="430" y="4"/>
                </a:lnTo>
                <a:lnTo>
                  <a:pt x="430" y="4"/>
                </a:lnTo>
                <a:lnTo>
                  <a:pt x="431" y="4"/>
                </a:lnTo>
                <a:lnTo>
                  <a:pt x="431" y="3"/>
                </a:lnTo>
                <a:lnTo>
                  <a:pt x="431" y="3"/>
                </a:lnTo>
                <a:lnTo>
                  <a:pt x="431" y="3"/>
                </a:lnTo>
                <a:lnTo>
                  <a:pt x="433" y="3"/>
                </a:lnTo>
                <a:lnTo>
                  <a:pt x="433" y="3"/>
                </a:lnTo>
                <a:lnTo>
                  <a:pt x="433" y="3"/>
                </a:lnTo>
                <a:lnTo>
                  <a:pt x="433" y="3"/>
                </a:lnTo>
                <a:lnTo>
                  <a:pt x="433" y="3"/>
                </a:lnTo>
                <a:lnTo>
                  <a:pt x="433" y="3"/>
                </a:lnTo>
                <a:lnTo>
                  <a:pt x="434" y="3"/>
                </a:lnTo>
                <a:lnTo>
                  <a:pt x="434" y="3"/>
                </a:lnTo>
                <a:lnTo>
                  <a:pt x="434" y="3"/>
                </a:lnTo>
                <a:lnTo>
                  <a:pt x="434" y="3"/>
                </a:lnTo>
                <a:lnTo>
                  <a:pt x="434" y="3"/>
                </a:lnTo>
                <a:lnTo>
                  <a:pt x="434" y="3"/>
                </a:lnTo>
                <a:lnTo>
                  <a:pt x="435" y="3"/>
                </a:lnTo>
                <a:lnTo>
                  <a:pt x="435" y="3"/>
                </a:lnTo>
                <a:lnTo>
                  <a:pt x="435" y="3"/>
                </a:lnTo>
                <a:lnTo>
                  <a:pt x="435" y="3"/>
                </a:lnTo>
                <a:lnTo>
                  <a:pt x="435" y="3"/>
                </a:lnTo>
                <a:lnTo>
                  <a:pt x="435" y="3"/>
                </a:lnTo>
                <a:lnTo>
                  <a:pt x="436" y="3"/>
                </a:lnTo>
                <a:lnTo>
                  <a:pt x="436" y="2"/>
                </a:lnTo>
                <a:lnTo>
                  <a:pt x="436" y="2"/>
                </a:lnTo>
                <a:lnTo>
                  <a:pt x="436" y="2"/>
                </a:lnTo>
                <a:lnTo>
                  <a:pt x="436" y="2"/>
                </a:lnTo>
                <a:lnTo>
                  <a:pt x="436" y="2"/>
                </a:lnTo>
                <a:lnTo>
                  <a:pt x="436" y="2"/>
                </a:lnTo>
                <a:lnTo>
                  <a:pt x="436" y="2"/>
                </a:lnTo>
                <a:lnTo>
                  <a:pt x="437" y="2"/>
                </a:lnTo>
                <a:lnTo>
                  <a:pt x="437" y="2"/>
                </a:lnTo>
                <a:lnTo>
                  <a:pt x="437" y="2"/>
                </a:lnTo>
                <a:lnTo>
                  <a:pt x="437" y="2"/>
                </a:lnTo>
                <a:lnTo>
                  <a:pt x="437" y="2"/>
                </a:lnTo>
                <a:lnTo>
                  <a:pt x="437" y="0"/>
                </a:lnTo>
                <a:lnTo>
                  <a:pt x="438" y="0"/>
                </a:lnTo>
                <a:lnTo>
                  <a:pt x="438" y="0"/>
                </a:lnTo>
                <a:lnTo>
                  <a:pt x="438" y="0"/>
                </a:lnTo>
                <a:lnTo>
                  <a:pt x="438" y="0"/>
                </a:lnTo>
                <a:lnTo>
                  <a:pt x="438" y="0"/>
                </a:lnTo>
                <a:lnTo>
                  <a:pt x="438" y="0"/>
                </a:lnTo>
                <a:lnTo>
                  <a:pt x="439" y="0"/>
                </a:lnTo>
                <a:lnTo>
                  <a:pt x="439" y="0"/>
                </a:lnTo>
                <a:lnTo>
                  <a:pt x="439" y="0"/>
                </a:lnTo>
                <a:lnTo>
                  <a:pt x="439" y="0"/>
                </a:lnTo>
                <a:lnTo>
                  <a:pt x="439" y="0"/>
                </a:lnTo>
                <a:lnTo>
                  <a:pt x="439" y="0"/>
                </a:lnTo>
                <a:lnTo>
                  <a:pt x="439" y="0"/>
                </a:lnTo>
                <a:lnTo>
                  <a:pt x="439" y="0"/>
                </a:lnTo>
                <a:lnTo>
                  <a:pt x="440" y="0"/>
                </a:lnTo>
                <a:lnTo>
                  <a:pt x="440" y="0"/>
                </a:lnTo>
                <a:lnTo>
                  <a:pt x="440" y="0"/>
                </a:lnTo>
                <a:lnTo>
                  <a:pt x="440" y="0"/>
                </a:lnTo>
                <a:lnTo>
                  <a:pt x="440" y="0"/>
                </a:lnTo>
                <a:lnTo>
                  <a:pt x="440" y="0"/>
                </a:lnTo>
                <a:lnTo>
                  <a:pt x="441" y="0"/>
                </a:lnTo>
                <a:lnTo>
                  <a:pt x="441" y="0"/>
                </a:lnTo>
                <a:lnTo>
                  <a:pt x="441" y="0"/>
                </a:lnTo>
                <a:lnTo>
                  <a:pt x="441" y="0"/>
                </a:lnTo>
                <a:lnTo>
                  <a:pt x="441" y="0"/>
                </a:lnTo>
                <a:lnTo>
                  <a:pt x="441" y="0"/>
                </a:lnTo>
                <a:lnTo>
                  <a:pt x="442" y="0"/>
                </a:lnTo>
                <a:lnTo>
                  <a:pt x="442" y="0"/>
                </a:lnTo>
                <a:lnTo>
                  <a:pt x="442" y="0"/>
                </a:lnTo>
                <a:lnTo>
                  <a:pt x="442" y="0"/>
                </a:lnTo>
                <a:lnTo>
                  <a:pt x="442" y="0"/>
                </a:lnTo>
              </a:path>
            </a:pathLst>
          </a:custGeom>
          <a:noFill/>
          <a:ln w="28575" cap="rnd">
            <a:solidFill>
              <a:srgbClr val="5B9BD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1AABA497-F754-9346-8879-D16351FCDE6E}"/>
              </a:ext>
            </a:extLst>
          </p:cNvPr>
          <p:cNvGrpSpPr/>
          <p:nvPr/>
        </p:nvGrpSpPr>
        <p:grpSpPr>
          <a:xfrm>
            <a:off x="2568199" y="5218086"/>
            <a:ext cx="146050" cy="101600"/>
            <a:chOff x="3543106" y="5271879"/>
            <a:chExt cx="146050" cy="101600"/>
          </a:xfrm>
        </p:grpSpPr>
        <p:cxnSp>
          <p:nvCxnSpPr>
            <p:cNvPr id="131" name="Straight Connector 130">
              <a:extLst>
                <a:ext uri="{FF2B5EF4-FFF2-40B4-BE49-F238E27FC236}">
                  <a16:creationId xmlns:a16="http://schemas.microsoft.com/office/drawing/2014/main" id="{520C5D49-298F-3C4F-AD8A-A9B6C659BFA5}"/>
                </a:ext>
              </a:extLst>
            </p:cNvPr>
            <p:cNvCxnSpPr/>
            <p:nvPr/>
          </p:nvCxnSpPr>
          <p:spPr>
            <a:xfrm flipH="1">
              <a:off x="3543106" y="5271879"/>
              <a:ext cx="101600" cy="1016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F1FB9DD-7407-154D-B6AE-961B778B162A}"/>
                </a:ext>
              </a:extLst>
            </p:cNvPr>
            <p:cNvCxnSpPr/>
            <p:nvPr/>
          </p:nvCxnSpPr>
          <p:spPr>
            <a:xfrm flipH="1">
              <a:off x="3587556" y="5271879"/>
              <a:ext cx="101600" cy="1016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3" name="Rectangle 22">
            <a:extLst>
              <a:ext uri="{FF2B5EF4-FFF2-40B4-BE49-F238E27FC236}">
                <a16:creationId xmlns:a16="http://schemas.microsoft.com/office/drawing/2014/main" id="{27A5F9F1-7E55-A44D-AAC2-88CC9CC270D3}"/>
              </a:ext>
            </a:extLst>
          </p:cNvPr>
          <p:cNvSpPr>
            <a:spLocks noChangeArrowheads="1"/>
          </p:cNvSpPr>
          <p:nvPr/>
        </p:nvSpPr>
        <p:spPr bwMode="auto">
          <a:xfrm>
            <a:off x="3287002" y="6333354"/>
            <a:ext cx="2356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929</a:t>
            </a:r>
            <a:endParaRPr lang="en-US" altLang="en-US" dirty="0">
              <a:solidFill>
                <a:schemeClr val="bg1"/>
              </a:solidFill>
            </a:endParaRPr>
          </a:p>
        </p:txBody>
      </p:sp>
      <p:sp>
        <p:nvSpPr>
          <p:cNvPr id="134" name="Rectangle 27">
            <a:extLst>
              <a:ext uri="{FF2B5EF4-FFF2-40B4-BE49-F238E27FC236}">
                <a16:creationId xmlns:a16="http://schemas.microsoft.com/office/drawing/2014/main" id="{6306ECC7-E91E-A841-A5E6-AFA4F73E170E}"/>
              </a:ext>
            </a:extLst>
          </p:cNvPr>
          <p:cNvSpPr>
            <a:spLocks noChangeArrowheads="1"/>
          </p:cNvSpPr>
          <p:nvPr/>
        </p:nvSpPr>
        <p:spPr bwMode="auto">
          <a:xfrm>
            <a:off x="3287002" y="6144217"/>
            <a:ext cx="2356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lgn="ctr" defTabSz="914400"/>
            <a:r>
              <a:rPr lang="en-US" altLang="en-US" sz="1100" dirty="0">
                <a:solidFill>
                  <a:schemeClr val="bg1"/>
                </a:solidFill>
              </a:rPr>
              <a:t>933</a:t>
            </a:r>
            <a:endParaRPr lang="en-US" altLang="en-US" dirty="0">
              <a:solidFill>
                <a:schemeClr val="bg1"/>
              </a:solidFill>
            </a:endParaRPr>
          </a:p>
        </p:txBody>
      </p:sp>
      <p:sp>
        <p:nvSpPr>
          <p:cNvPr id="2" name="TextBox 1">
            <a:extLst>
              <a:ext uri="{FF2B5EF4-FFF2-40B4-BE49-F238E27FC236}">
                <a16:creationId xmlns:a16="http://schemas.microsoft.com/office/drawing/2014/main" id="{59F4662B-43F7-DB4F-A411-982993F03309}"/>
              </a:ext>
            </a:extLst>
          </p:cNvPr>
          <p:cNvSpPr txBox="1"/>
          <p:nvPr/>
        </p:nvSpPr>
        <p:spPr>
          <a:xfrm>
            <a:off x="8048071" y="1918071"/>
            <a:ext cx="3576917" cy="338554"/>
          </a:xfrm>
          <a:prstGeom prst="rect">
            <a:avLst/>
          </a:prstGeom>
          <a:solidFill>
            <a:srgbClr val="16447B"/>
          </a:solidFill>
          <a:ln>
            <a:solidFill>
              <a:schemeClr val="bg1"/>
            </a:solidFill>
          </a:ln>
        </p:spPr>
        <p:txBody>
          <a:bodyPr wrap="square" rtlCol="0">
            <a:spAutoFit/>
          </a:bodyPr>
          <a:lstStyle/>
          <a:p>
            <a:pPr algn="ctr"/>
            <a:r>
              <a:rPr lang="en-US" sz="1600" dirty="0">
                <a:solidFill>
                  <a:schemeClr val="bg1"/>
                </a:solidFill>
              </a:rPr>
              <a:t>Treatment-time interaction: </a:t>
            </a:r>
            <a:r>
              <a:rPr lang="en-US" sz="1600" dirty="0">
                <a:solidFill>
                  <a:srgbClr val="FFFF00"/>
                </a:solidFill>
              </a:rPr>
              <a:t>P&lt;0.001</a:t>
            </a:r>
          </a:p>
        </p:txBody>
      </p:sp>
      <p:sp>
        <p:nvSpPr>
          <p:cNvPr id="191" name="Rectangle 59">
            <a:extLst>
              <a:ext uri="{FF2B5EF4-FFF2-40B4-BE49-F238E27FC236}">
                <a16:creationId xmlns:a16="http://schemas.microsoft.com/office/drawing/2014/main" id="{90320291-FD96-C043-99EE-8B061B0BF911}"/>
              </a:ext>
            </a:extLst>
          </p:cNvPr>
          <p:cNvSpPr>
            <a:spLocks noChangeArrowheads="1"/>
          </p:cNvSpPr>
          <p:nvPr/>
        </p:nvSpPr>
        <p:spPr bwMode="auto">
          <a:xfrm>
            <a:off x="3221704" y="5335806"/>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a:t>
            </a:r>
          </a:p>
        </p:txBody>
      </p:sp>
      <p:grpSp>
        <p:nvGrpSpPr>
          <p:cNvPr id="197" name="Group 196">
            <a:extLst>
              <a:ext uri="{FF2B5EF4-FFF2-40B4-BE49-F238E27FC236}">
                <a16:creationId xmlns:a16="http://schemas.microsoft.com/office/drawing/2014/main" id="{A5EFCDE8-19A3-D149-8955-FA0CE1B652C9}"/>
              </a:ext>
            </a:extLst>
          </p:cNvPr>
          <p:cNvGrpSpPr/>
          <p:nvPr/>
        </p:nvGrpSpPr>
        <p:grpSpPr>
          <a:xfrm>
            <a:off x="2127147" y="1980034"/>
            <a:ext cx="1743945" cy="565745"/>
            <a:chOff x="5936635" y="865188"/>
            <a:chExt cx="1010806" cy="434225"/>
          </a:xfrm>
        </p:grpSpPr>
        <p:sp>
          <p:nvSpPr>
            <p:cNvPr id="198" name="Text Box 21">
              <a:extLst>
                <a:ext uri="{FF2B5EF4-FFF2-40B4-BE49-F238E27FC236}">
                  <a16:creationId xmlns:a16="http://schemas.microsoft.com/office/drawing/2014/main" id="{259696FB-6CE5-1241-B63C-D7A0C5914931}"/>
                </a:ext>
              </a:extLst>
            </p:cNvPr>
            <p:cNvSpPr txBox="1">
              <a:spLocks noChangeArrowheads="1"/>
            </p:cNvSpPr>
            <p:nvPr/>
          </p:nvSpPr>
          <p:spPr bwMode="auto">
            <a:xfrm>
              <a:off x="6156579" y="865188"/>
              <a:ext cx="790862" cy="236227"/>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charset="0"/>
                  <a:ea typeface="Arial" charset="0"/>
                  <a:cs typeface="Arial" charset="0"/>
                </a:rPr>
                <a:t>CABG (n=957)</a:t>
              </a:r>
            </a:p>
          </p:txBody>
        </p:sp>
        <p:sp>
          <p:nvSpPr>
            <p:cNvPr id="199" name="Text Box 22">
              <a:extLst>
                <a:ext uri="{FF2B5EF4-FFF2-40B4-BE49-F238E27FC236}">
                  <a16:creationId xmlns:a16="http://schemas.microsoft.com/office/drawing/2014/main" id="{6DE42337-2805-1F45-83FE-E61E2FD1E376}"/>
                </a:ext>
              </a:extLst>
            </p:cNvPr>
            <p:cNvSpPr txBox="1">
              <a:spLocks noChangeArrowheads="1"/>
            </p:cNvSpPr>
            <p:nvPr/>
          </p:nvSpPr>
          <p:spPr bwMode="auto">
            <a:xfrm>
              <a:off x="6150229" y="1063186"/>
              <a:ext cx="669149" cy="236227"/>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charset="0"/>
                  <a:ea typeface="Arial" charset="0"/>
                  <a:cs typeface="Arial" charset="0"/>
                </a:rPr>
                <a:t>PCI (n=948)</a:t>
              </a:r>
            </a:p>
          </p:txBody>
        </p:sp>
        <p:sp>
          <p:nvSpPr>
            <p:cNvPr id="200" name="Line 23">
              <a:extLst>
                <a:ext uri="{FF2B5EF4-FFF2-40B4-BE49-F238E27FC236}">
                  <a16:creationId xmlns:a16="http://schemas.microsoft.com/office/drawing/2014/main" id="{97EF01D8-8E6F-4C41-A353-8438317BF3F5}"/>
                </a:ext>
              </a:extLst>
            </p:cNvPr>
            <p:cNvSpPr>
              <a:spLocks noChangeShapeType="1"/>
            </p:cNvSpPr>
            <p:nvPr/>
          </p:nvSpPr>
          <p:spPr bwMode="auto">
            <a:xfrm>
              <a:off x="5936635" y="979834"/>
              <a:ext cx="217298" cy="0"/>
            </a:xfrm>
            <a:prstGeom prst="line">
              <a:avLst/>
            </a:prstGeom>
            <a:noFill/>
            <a:ln w="38100">
              <a:solidFill>
                <a:srgbClr val="5B9BD5"/>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Arial" charset="0"/>
                <a:ea typeface="Arial" charset="0"/>
                <a:cs typeface="Arial" charset="0"/>
              </a:endParaRPr>
            </a:p>
          </p:txBody>
        </p:sp>
        <p:sp>
          <p:nvSpPr>
            <p:cNvPr id="201" name="Line 24">
              <a:extLst>
                <a:ext uri="{FF2B5EF4-FFF2-40B4-BE49-F238E27FC236}">
                  <a16:creationId xmlns:a16="http://schemas.microsoft.com/office/drawing/2014/main" id="{47E882AE-4EE4-6349-B09A-9D0CBEC8A343}"/>
                </a:ext>
              </a:extLst>
            </p:cNvPr>
            <p:cNvSpPr>
              <a:spLocks noChangeShapeType="1"/>
            </p:cNvSpPr>
            <p:nvPr/>
          </p:nvSpPr>
          <p:spPr bwMode="auto">
            <a:xfrm>
              <a:off x="5939070" y="1184132"/>
              <a:ext cx="214862" cy="0"/>
            </a:xfrm>
            <a:prstGeom prst="line">
              <a:avLst/>
            </a:prstGeom>
            <a:noFill/>
            <a:ln w="38100">
              <a:solidFill>
                <a:srgbClr val="ED7D3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Arial" charset="0"/>
                <a:ea typeface="Arial" charset="0"/>
                <a:cs typeface="Arial" charset="0"/>
              </a:endParaRPr>
            </a:p>
          </p:txBody>
        </p:sp>
      </p:grpSp>
    </p:spTree>
    <p:extLst>
      <p:ext uri="{BB962C8B-B14F-4D97-AF65-F5344CB8AC3E}">
        <p14:creationId xmlns:p14="http://schemas.microsoft.com/office/powerpoint/2010/main" val="3529933496"/>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3" name="Rectangle 102">
            <a:extLst>
              <a:ext uri="{FF2B5EF4-FFF2-40B4-BE49-F238E27FC236}">
                <a16:creationId xmlns:a16="http://schemas.microsoft.com/office/drawing/2014/main" id="{FA39C8AA-C647-4040-AEE3-C4F9D84A2663}"/>
              </a:ext>
            </a:extLst>
          </p:cNvPr>
          <p:cNvSpPr/>
          <p:nvPr/>
        </p:nvSpPr>
        <p:spPr>
          <a:xfrm>
            <a:off x="472521" y="1326994"/>
            <a:ext cx="11246958" cy="5419493"/>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02" name="Rectangle 101"/>
          <p:cNvSpPr/>
          <p:nvPr/>
        </p:nvSpPr>
        <p:spPr>
          <a:xfrm>
            <a:off x="6398419" y="3436931"/>
            <a:ext cx="104775" cy="45719"/>
          </a:xfrm>
          <a:prstGeom prst="rect">
            <a:avLst/>
          </a:prstGeom>
          <a:solidFill>
            <a:srgbClr val="5B9BD5">
              <a:alpha val="37000"/>
            </a:srgbClr>
          </a:solidFill>
          <a:ln w="9525">
            <a:noFill/>
            <a:round/>
            <a:headEnd type="none" w="med" len="med"/>
            <a:tailEnd type="none" w="med" len="me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4" name="Rectangle 103"/>
          <p:cNvSpPr/>
          <p:nvPr/>
        </p:nvSpPr>
        <p:spPr>
          <a:xfrm>
            <a:off x="6455570" y="3414071"/>
            <a:ext cx="152400" cy="45719"/>
          </a:xfrm>
          <a:prstGeom prst="rect">
            <a:avLst/>
          </a:prstGeom>
          <a:solidFill>
            <a:srgbClr val="5B9BD5">
              <a:alpha val="37000"/>
            </a:srgbClr>
          </a:solidFill>
          <a:ln w="9525">
            <a:noFill/>
            <a:round/>
            <a:headEnd type="none" w="med" len="med"/>
            <a:tailEnd type="none" w="med" len="me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3" name="TextBox 2">
            <a:extLst>
              <a:ext uri="{FF2B5EF4-FFF2-40B4-BE49-F238E27FC236}">
                <a16:creationId xmlns:a16="http://schemas.microsoft.com/office/drawing/2014/main" id="{CF253311-F614-8B4B-B59A-827AA6F98B6D}"/>
              </a:ext>
            </a:extLst>
          </p:cNvPr>
          <p:cNvSpPr txBox="1"/>
          <p:nvPr/>
        </p:nvSpPr>
        <p:spPr>
          <a:xfrm>
            <a:off x="2489464" y="103130"/>
            <a:ext cx="7904472" cy="120032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00"/>
                </a:solidFill>
                <a:effectLst/>
                <a:uLnTx/>
                <a:uFillTx/>
                <a:latin typeface="Arial" panose="020B0604020202020204"/>
                <a:ea typeface="+mn-ea"/>
                <a:cs typeface="+mn-cs"/>
              </a:rPr>
              <a:t>Restricted Mean Survival Time Analysis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Arial" panose="020B0604020202020204"/>
                <a:ea typeface="+mn-ea"/>
                <a:cs typeface="+mn-cs"/>
              </a:rPr>
              <a:t>All-cause Death, Stroke or MI</a:t>
            </a:r>
          </a:p>
        </p:txBody>
      </p:sp>
      <p:sp>
        <p:nvSpPr>
          <p:cNvPr id="53" name="Rectangle 9">
            <a:extLst>
              <a:ext uri="{FF2B5EF4-FFF2-40B4-BE49-F238E27FC236}">
                <a16:creationId xmlns:a16="http://schemas.microsoft.com/office/drawing/2014/main" id="{4A44C820-8B0A-FC42-B741-27A5928136E6}"/>
              </a:ext>
            </a:extLst>
          </p:cNvPr>
          <p:cNvSpPr>
            <a:spLocks noChangeArrowheads="1"/>
          </p:cNvSpPr>
          <p:nvPr/>
        </p:nvSpPr>
        <p:spPr bwMode="auto">
          <a:xfrm>
            <a:off x="5698580" y="4446916"/>
            <a:ext cx="578853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OR 1.19 [95% CI, 0.95, 1.50]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1" u="none" strike="noStrike" kern="1200" cap="none" spc="0" normalizeH="0" baseline="0" noProof="0" dirty="0">
                <a:ln>
                  <a:noFill/>
                </a:ln>
                <a:solidFill>
                  <a:srgbClr val="FFFF00"/>
                </a:solidFill>
                <a:effectLst/>
                <a:uLnTx/>
                <a:uFillTx/>
                <a:latin typeface="Arial" pitchFamily="34" charset="0"/>
                <a:ea typeface="+mn-ea"/>
                <a:cs typeface="Arial" pitchFamily="34" charset="0"/>
              </a:rPr>
              <a:t>P</a:t>
            </a:r>
            <a:r>
              <a:rPr kumimoji="0" lang="en-US" altLang="en-US" sz="2400" b="0" i="0" u="none" strike="noStrike" kern="1200" cap="none" spc="0" normalizeH="0" baseline="0" noProof="0" dirty="0">
                <a:ln>
                  <a:noFill/>
                </a:ln>
                <a:solidFill>
                  <a:srgbClr val="FFFF00"/>
                </a:solidFill>
                <a:effectLst/>
                <a:uLnTx/>
                <a:uFillTx/>
                <a:latin typeface="Arial" pitchFamily="34" charset="0"/>
                <a:ea typeface="+mn-ea"/>
                <a:cs typeface="Arial" pitchFamily="34" charset="0"/>
              </a:rPr>
              <a:t>=0.13</a:t>
            </a:r>
            <a:endParaRPr kumimoji="0" lang="en-US" altLang="en-US" sz="3600" b="0" i="0" u="none" strike="noStrike" kern="1200" cap="none" spc="0" normalizeH="0" baseline="0" noProof="0" dirty="0">
              <a:ln>
                <a:noFill/>
              </a:ln>
              <a:solidFill>
                <a:srgbClr val="FFFF00"/>
              </a:solidFill>
              <a:effectLst/>
              <a:uLnTx/>
              <a:uFillTx/>
              <a:latin typeface="Arial" pitchFamily="34" charset="0"/>
              <a:ea typeface="+mn-ea"/>
              <a:cs typeface="Arial" pitchFamily="34" charset="0"/>
            </a:endParaRPr>
          </a:p>
        </p:txBody>
      </p:sp>
      <p:sp>
        <p:nvSpPr>
          <p:cNvPr id="54" name="Line 27">
            <a:extLst>
              <a:ext uri="{FF2B5EF4-FFF2-40B4-BE49-F238E27FC236}">
                <a16:creationId xmlns:a16="http://schemas.microsoft.com/office/drawing/2014/main" id="{D58C03DF-EF6B-924D-A80C-C26845133789}"/>
              </a:ext>
            </a:extLst>
          </p:cNvPr>
          <p:cNvSpPr>
            <a:spLocks noChangeShapeType="1"/>
          </p:cNvSpPr>
          <p:nvPr/>
        </p:nvSpPr>
        <p:spPr bwMode="auto">
          <a:xfrm>
            <a:off x="1583753" y="1505416"/>
            <a:ext cx="0" cy="452628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5" name="Line 28">
            <a:extLst>
              <a:ext uri="{FF2B5EF4-FFF2-40B4-BE49-F238E27FC236}">
                <a16:creationId xmlns:a16="http://schemas.microsoft.com/office/drawing/2014/main" id="{09F363A6-BECC-374D-9448-56915D32E40F}"/>
              </a:ext>
            </a:extLst>
          </p:cNvPr>
          <p:cNvSpPr>
            <a:spLocks noChangeShapeType="1"/>
          </p:cNvSpPr>
          <p:nvPr/>
        </p:nvSpPr>
        <p:spPr bwMode="auto">
          <a:xfrm flipH="1">
            <a:off x="1536454" y="6012496"/>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6" name="Line 29">
            <a:extLst>
              <a:ext uri="{FF2B5EF4-FFF2-40B4-BE49-F238E27FC236}">
                <a16:creationId xmlns:a16="http://schemas.microsoft.com/office/drawing/2014/main" id="{5F01F2F7-3E77-8C41-8065-F78D6D2D3181}"/>
              </a:ext>
            </a:extLst>
          </p:cNvPr>
          <p:cNvSpPr>
            <a:spLocks noChangeShapeType="1"/>
          </p:cNvSpPr>
          <p:nvPr/>
        </p:nvSpPr>
        <p:spPr bwMode="auto">
          <a:xfrm flipH="1">
            <a:off x="1536454" y="5564701"/>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7" name="Line 30">
            <a:extLst>
              <a:ext uri="{FF2B5EF4-FFF2-40B4-BE49-F238E27FC236}">
                <a16:creationId xmlns:a16="http://schemas.microsoft.com/office/drawing/2014/main" id="{2431BCF8-F8AD-4946-9872-3BFC6F1D5A1F}"/>
              </a:ext>
            </a:extLst>
          </p:cNvPr>
          <p:cNvSpPr>
            <a:spLocks noChangeShapeType="1"/>
          </p:cNvSpPr>
          <p:nvPr/>
        </p:nvSpPr>
        <p:spPr bwMode="auto">
          <a:xfrm flipH="1">
            <a:off x="1536454" y="5116910"/>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8" name="Line 31">
            <a:extLst>
              <a:ext uri="{FF2B5EF4-FFF2-40B4-BE49-F238E27FC236}">
                <a16:creationId xmlns:a16="http://schemas.microsoft.com/office/drawing/2014/main" id="{0095A6E0-A674-0E40-BC1D-D08CBE454831}"/>
              </a:ext>
            </a:extLst>
          </p:cNvPr>
          <p:cNvSpPr>
            <a:spLocks noChangeShapeType="1"/>
          </p:cNvSpPr>
          <p:nvPr/>
        </p:nvSpPr>
        <p:spPr bwMode="auto">
          <a:xfrm flipH="1">
            <a:off x="1536454" y="4669119"/>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9" name="Line 32">
            <a:extLst>
              <a:ext uri="{FF2B5EF4-FFF2-40B4-BE49-F238E27FC236}">
                <a16:creationId xmlns:a16="http://schemas.microsoft.com/office/drawing/2014/main" id="{11CE571E-4833-654C-8686-1AF0A07FAF4F}"/>
              </a:ext>
            </a:extLst>
          </p:cNvPr>
          <p:cNvSpPr>
            <a:spLocks noChangeShapeType="1"/>
          </p:cNvSpPr>
          <p:nvPr/>
        </p:nvSpPr>
        <p:spPr bwMode="auto">
          <a:xfrm flipH="1">
            <a:off x="1536454" y="4221328"/>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0" name="Line 33">
            <a:extLst>
              <a:ext uri="{FF2B5EF4-FFF2-40B4-BE49-F238E27FC236}">
                <a16:creationId xmlns:a16="http://schemas.microsoft.com/office/drawing/2014/main" id="{F87B5C1C-5CE9-6346-8F23-54BE92C35DE2}"/>
              </a:ext>
            </a:extLst>
          </p:cNvPr>
          <p:cNvSpPr>
            <a:spLocks noChangeShapeType="1"/>
          </p:cNvSpPr>
          <p:nvPr/>
        </p:nvSpPr>
        <p:spPr bwMode="auto">
          <a:xfrm flipH="1">
            <a:off x="1536454" y="3773537"/>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1" name="Rectangle 37">
            <a:extLst>
              <a:ext uri="{FF2B5EF4-FFF2-40B4-BE49-F238E27FC236}">
                <a16:creationId xmlns:a16="http://schemas.microsoft.com/office/drawing/2014/main" id="{4D0BF53B-F3A1-B640-99F7-3AFA84362E0A}"/>
              </a:ext>
            </a:extLst>
          </p:cNvPr>
          <p:cNvSpPr>
            <a:spLocks noChangeArrowheads="1"/>
          </p:cNvSpPr>
          <p:nvPr/>
        </p:nvSpPr>
        <p:spPr bwMode="auto">
          <a:xfrm>
            <a:off x="1316346" y="5880273"/>
            <a:ext cx="1714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2" name="Rectangle 38">
            <a:extLst>
              <a:ext uri="{FF2B5EF4-FFF2-40B4-BE49-F238E27FC236}">
                <a16:creationId xmlns:a16="http://schemas.microsoft.com/office/drawing/2014/main" id="{9613CC78-02A7-DC45-BAAC-8E73E4379D3F}"/>
              </a:ext>
            </a:extLst>
          </p:cNvPr>
          <p:cNvSpPr>
            <a:spLocks noChangeArrowheads="1"/>
          </p:cNvSpPr>
          <p:nvPr/>
        </p:nvSpPr>
        <p:spPr bwMode="auto">
          <a:xfrm>
            <a:off x="1144874" y="4985689"/>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3" name="Rectangle 39">
            <a:extLst>
              <a:ext uri="{FF2B5EF4-FFF2-40B4-BE49-F238E27FC236}">
                <a16:creationId xmlns:a16="http://schemas.microsoft.com/office/drawing/2014/main" id="{CAED7087-4E7A-8240-AC66-50812E3AC02E}"/>
              </a:ext>
            </a:extLst>
          </p:cNvPr>
          <p:cNvSpPr>
            <a:spLocks noChangeArrowheads="1"/>
          </p:cNvSpPr>
          <p:nvPr/>
        </p:nvSpPr>
        <p:spPr bwMode="auto">
          <a:xfrm>
            <a:off x="1144874" y="4079954"/>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4" name="Rectangle 40">
            <a:extLst>
              <a:ext uri="{FF2B5EF4-FFF2-40B4-BE49-F238E27FC236}">
                <a16:creationId xmlns:a16="http://schemas.microsoft.com/office/drawing/2014/main" id="{D8522870-435B-204E-9859-2B9CE8F204EA}"/>
              </a:ext>
            </a:extLst>
          </p:cNvPr>
          <p:cNvSpPr>
            <a:spLocks noChangeArrowheads="1"/>
          </p:cNvSpPr>
          <p:nvPr/>
        </p:nvSpPr>
        <p:spPr bwMode="auto">
          <a:xfrm>
            <a:off x="1144874" y="3174218"/>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5" name="Rectangle 41">
            <a:extLst>
              <a:ext uri="{FF2B5EF4-FFF2-40B4-BE49-F238E27FC236}">
                <a16:creationId xmlns:a16="http://schemas.microsoft.com/office/drawing/2014/main" id="{36BCF7EA-73BB-EC42-AADF-CA7F1E3DC5FC}"/>
              </a:ext>
            </a:extLst>
          </p:cNvPr>
          <p:cNvSpPr>
            <a:spLocks noChangeArrowheads="1"/>
          </p:cNvSpPr>
          <p:nvPr/>
        </p:nvSpPr>
        <p:spPr bwMode="auto">
          <a:xfrm>
            <a:off x="1144874" y="2301937"/>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66" name="Rectangle 42">
            <a:extLst>
              <a:ext uri="{FF2B5EF4-FFF2-40B4-BE49-F238E27FC236}">
                <a16:creationId xmlns:a16="http://schemas.microsoft.com/office/drawing/2014/main" id="{125DF3B1-65EA-C942-864F-B336262A1690}"/>
              </a:ext>
            </a:extLst>
          </p:cNvPr>
          <p:cNvSpPr>
            <a:spLocks noChangeArrowheads="1"/>
          </p:cNvSpPr>
          <p:nvPr/>
        </p:nvSpPr>
        <p:spPr bwMode="auto">
          <a:xfrm>
            <a:off x="1144874" y="1407352"/>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25</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5" name="Freeform 68">
            <a:extLst>
              <a:ext uri="{FF2B5EF4-FFF2-40B4-BE49-F238E27FC236}">
                <a16:creationId xmlns:a16="http://schemas.microsoft.com/office/drawing/2014/main" id="{4D8E70B3-AD06-C846-B077-3F56052E6FA2}"/>
              </a:ext>
            </a:extLst>
          </p:cNvPr>
          <p:cNvSpPr>
            <a:spLocks/>
          </p:cNvSpPr>
          <p:nvPr/>
        </p:nvSpPr>
        <p:spPr bwMode="auto">
          <a:xfrm>
            <a:off x="1618044" y="2118732"/>
            <a:ext cx="9098280" cy="3877805"/>
          </a:xfrm>
          <a:custGeom>
            <a:avLst/>
            <a:gdLst>
              <a:gd name="T0" fmla="*/ 1 w 553"/>
              <a:gd name="T1" fmla="*/ 197 h 222"/>
              <a:gd name="T2" fmla="*/ 2 w 553"/>
              <a:gd name="T3" fmla="*/ 189 h 222"/>
              <a:gd name="T4" fmla="*/ 4 w 553"/>
              <a:gd name="T5" fmla="*/ 177 h 222"/>
              <a:gd name="T6" fmla="*/ 11 w 553"/>
              <a:gd name="T7" fmla="*/ 173 h 222"/>
              <a:gd name="T8" fmla="*/ 18 w 553"/>
              <a:gd name="T9" fmla="*/ 170 h 222"/>
              <a:gd name="T10" fmla="*/ 27 w 553"/>
              <a:gd name="T11" fmla="*/ 166 h 222"/>
              <a:gd name="T12" fmla="*/ 33 w 553"/>
              <a:gd name="T13" fmla="*/ 162 h 222"/>
              <a:gd name="T14" fmla="*/ 41 w 553"/>
              <a:gd name="T15" fmla="*/ 156 h 222"/>
              <a:gd name="T16" fmla="*/ 52 w 553"/>
              <a:gd name="T17" fmla="*/ 152 h 222"/>
              <a:gd name="T18" fmla="*/ 59 w 553"/>
              <a:gd name="T19" fmla="*/ 150 h 222"/>
              <a:gd name="T20" fmla="*/ 67 w 553"/>
              <a:gd name="T21" fmla="*/ 148 h 222"/>
              <a:gd name="T22" fmla="*/ 82 w 553"/>
              <a:gd name="T23" fmla="*/ 143 h 222"/>
              <a:gd name="T24" fmla="*/ 107 w 553"/>
              <a:gd name="T25" fmla="*/ 139 h 222"/>
              <a:gd name="T26" fmla="*/ 112 w 553"/>
              <a:gd name="T27" fmla="*/ 136 h 222"/>
              <a:gd name="T28" fmla="*/ 118 w 553"/>
              <a:gd name="T29" fmla="*/ 134 h 222"/>
              <a:gd name="T30" fmla="*/ 131 w 553"/>
              <a:gd name="T31" fmla="*/ 130 h 222"/>
              <a:gd name="T32" fmla="*/ 136 w 553"/>
              <a:gd name="T33" fmla="*/ 126 h 222"/>
              <a:gd name="T34" fmla="*/ 146 w 553"/>
              <a:gd name="T35" fmla="*/ 122 h 222"/>
              <a:gd name="T36" fmla="*/ 156 w 553"/>
              <a:gd name="T37" fmla="*/ 119 h 222"/>
              <a:gd name="T38" fmla="*/ 173 w 553"/>
              <a:gd name="T39" fmla="*/ 114 h 222"/>
              <a:gd name="T40" fmla="*/ 182 w 553"/>
              <a:gd name="T41" fmla="*/ 110 h 222"/>
              <a:gd name="T42" fmla="*/ 192 w 553"/>
              <a:gd name="T43" fmla="*/ 105 h 222"/>
              <a:gd name="T44" fmla="*/ 207 w 553"/>
              <a:gd name="T45" fmla="*/ 102 h 222"/>
              <a:gd name="T46" fmla="*/ 214 w 553"/>
              <a:gd name="T47" fmla="*/ 99 h 222"/>
              <a:gd name="T48" fmla="*/ 219 w 553"/>
              <a:gd name="T49" fmla="*/ 96 h 222"/>
              <a:gd name="T50" fmla="*/ 232 w 553"/>
              <a:gd name="T51" fmla="*/ 93 h 222"/>
              <a:gd name="T52" fmla="*/ 258 w 553"/>
              <a:gd name="T53" fmla="*/ 90 h 222"/>
              <a:gd name="T54" fmla="*/ 270 w 553"/>
              <a:gd name="T55" fmla="*/ 86 h 222"/>
              <a:gd name="T56" fmla="*/ 281 w 553"/>
              <a:gd name="T57" fmla="*/ 83 h 222"/>
              <a:gd name="T58" fmla="*/ 297 w 553"/>
              <a:gd name="T59" fmla="*/ 78 h 222"/>
              <a:gd name="T60" fmla="*/ 309 w 553"/>
              <a:gd name="T61" fmla="*/ 75 h 222"/>
              <a:gd name="T62" fmla="*/ 321 w 553"/>
              <a:gd name="T63" fmla="*/ 69 h 222"/>
              <a:gd name="T64" fmla="*/ 332 w 553"/>
              <a:gd name="T65" fmla="*/ 67 h 222"/>
              <a:gd name="T66" fmla="*/ 342 w 553"/>
              <a:gd name="T67" fmla="*/ 65 h 222"/>
              <a:gd name="T68" fmla="*/ 350 w 553"/>
              <a:gd name="T69" fmla="*/ 61 h 222"/>
              <a:gd name="T70" fmla="*/ 372 w 553"/>
              <a:gd name="T71" fmla="*/ 58 h 222"/>
              <a:gd name="T72" fmla="*/ 381 w 553"/>
              <a:gd name="T73" fmla="*/ 55 h 222"/>
              <a:gd name="T74" fmla="*/ 390 w 553"/>
              <a:gd name="T75" fmla="*/ 52 h 222"/>
              <a:gd name="T76" fmla="*/ 407 w 553"/>
              <a:gd name="T77" fmla="*/ 47 h 222"/>
              <a:gd name="T78" fmla="*/ 423 w 553"/>
              <a:gd name="T79" fmla="*/ 43 h 222"/>
              <a:gd name="T80" fmla="*/ 437 w 553"/>
              <a:gd name="T81" fmla="*/ 38 h 222"/>
              <a:gd name="T82" fmla="*/ 440 w 553"/>
              <a:gd name="T83" fmla="*/ 36 h 222"/>
              <a:gd name="T84" fmla="*/ 444 w 553"/>
              <a:gd name="T85" fmla="*/ 33 h 222"/>
              <a:gd name="T86" fmla="*/ 448 w 553"/>
              <a:gd name="T87" fmla="*/ 32 h 222"/>
              <a:gd name="T88" fmla="*/ 453 w 553"/>
              <a:gd name="T89" fmla="*/ 31 h 222"/>
              <a:gd name="T90" fmla="*/ 464 w 553"/>
              <a:gd name="T91" fmla="*/ 27 h 222"/>
              <a:gd name="T92" fmla="*/ 481 w 553"/>
              <a:gd name="T93" fmla="*/ 23 h 222"/>
              <a:gd name="T94" fmla="*/ 496 w 553"/>
              <a:gd name="T95" fmla="*/ 18 h 222"/>
              <a:gd name="T96" fmla="*/ 503 w 553"/>
              <a:gd name="T97" fmla="*/ 14 h 222"/>
              <a:gd name="T98" fmla="*/ 519 w 553"/>
              <a:gd name="T99" fmla="*/ 9 h 222"/>
              <a:gd name="T100" fmla="*/ 527 w 553"/>
              <a:gd name="T101" fmla="*/ 7 h 222"/>
              <a:gd name="T102" fmla="*/ 540 w 553"/>
              <a:gd name="T103" fmla="*/ 3 h 222"/>
              <a:gd name="T104" fmla="*/ 544 w 553"/>
              <a:gd name="T105" fmla="*/ 1 h 222"/>
              <a:gd name="T106" fmla="*/ 545 w 553"/>
              <a:gd name="T107" fmla="*/ 1 h 222"/>
              <a:gd name="T108" fmla="*/ 546 w 553"/>
              <a:gd name="T109" fmla="*/ 1 h 222"/>
              <a:gd name="T110" fmla="*/ 547 w 553"/>
              <a:gd name="T111" fmla="*/ 1 h 222"/>
              <a:gd name="T112" fmla="*/ 548 w 553"/>
              <a:gd name="T113" fmla="*/ 1 h 222"/>
              <a:gd name="T114" fmla="*/ 550 w 553"/>
              <a:gd name="T115" fmla="*/ 1 h 222"/>
              <a:gd name="T116" fmla="*/ 551 w 553"/>
              <a:gd name="T117" fmla="*/ 1 h 222"/>
              <a:gd name="T118" fmla="*/ 552 w 553"/>
              <a:gd name="T119" fmla="*/ 0 h 222"/>
              <a:gd name="T120" fmla="*/ 553 w 553"/>
              <a:gd name="T121"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53" h="222">
                <a:moveTo>
                  <a:pt x="0" y="222"/>
                </a:moveTo>
                <a:lnTo>
                  <a:pt x="0" y="222"/>
                </a:lnTo>
                <a:lnTo>
                  <a:pt x="0" y="216"/>
                </a:lnTo>
                <a:lnTo>
                  <a:pt x="1" y="216"/>
                </a:lnTo>
                <a:lnTo>
                  <a:pt x="1" y="204"/>
                </a:lnTo>
                <a:lnTo>
                  <a:pt x="1" y="204"/>
                </a:lnTo>
                <a:lnTo>
                  <a:pt x="1" y="197"/>
                </a:lnTo>
                <a:lnTo>
                  <a:pt x="1" y="197"/>
                </a:lnTo>
                <a:lnTo>
                  <a:pt x="1" y="196"/>
                </a:lnTo>
                <a:lnTo>
                  <a:pt x="2" y="196"/>
                </a:lnTo>
                <a:lnTo>
                  <a:pt x="2" y="192"/>
                </a:lnTo>
                <a:lnTo>
                  <a:pt x="2" y="192"/>
                </a:lnTo>
                <a:lnTo>
                  <a:pt x="2" y="190"/>
                </a:lnTo>
                <a:lnTo>
                  <a:pt x="2" y="190"/>
                </a:lnTo>
                <a:lnTo>
                  <a:pt x="2" y="189"/>
                </a:lnTo>
                <a:lnTo>
                  <a:pt x="2" y="189"/>
                </a:lnTo>
                <a:lnTo>
                  <a:pt x="2" y="188"/>
                </a:lnTo>
                <a:lnTo>
                  <a:pt x="3" y="188"/>
                </a:lnTo>
                <a:lnTo>
                  <a:pt x="3" y="181"/>
                </a:lnTo>
                <a:lnTo>
                  <a:pt x="3" y="181"/>
                </a:lnTo>
                <a:lnTo>
                  <a:pt x="3" y="179"/>
                </a:lnTo>
                <a:lnTo>
                  <a:pt x="3" y="179"/>
                </a:lnTo>
                <a:lnTo>
                  <a:pt x="3" y="177"/>
                </a:lnTo>
                <a:lnTo>
                  <a:pt x="4" y="177"/>
                </a:lnTo>
                <a:lnTo>
                  <a:pt x="4" y="176"/>
                </a:lnTo>
                <a:lnTo>
                  <a:pt x="5" y="176"/>
                </a:lnTo>
                <a:lnTo>
                  <a:pt x="5" y="175"/>
                </a:lnTo>
                <a:lnTo>
                  <a:pt x="7" y="175"/>
                </a:lnTo>
                <a:lnTo>
                  <a:pt x="7" y="174"/>
                </a:lnTo>
                <a:lnTo>
                  <a:pt x="7" y="174"/>
                </a:lnTo>
                <a:lnTo>
                  <a:pt x="7" y="173"/>
                </a:lnTo>
                <a:lnTo>
                  <a:pt x="11" y="173"/>
                </a:lnTo>
                <a:lnTo>
                  <a:pt x="11" y="171"/>
                </a:lnTo>
                <a:lnTo>
                  <a:pt x="12" y="171"/>
                </a:lnTo>
                <a:lnTo>
                  <a:pt x="12" y="171"/>
                </a:lnTo>
                <a:lnTo>
                  <a:pt x="16" y="171"/>
                </a:lnTo>
                <a:lnTo>
                  <a:pt x="16" y="170"/>
                </a:lnTo>
                <a:lnTo>
                  <a:pt x="18" y="170"/>
                </a:lnTo>
                <a:lnTo>
                  <a:pt x="18" y="170"/>
                </a:lnTo>
                <a:lnTo>
                  <a:pt x="18" y="170"/>
                </a:lnTo>
                <a:lnTo>
                  <a:pt x="18" y="169"/>
                </a:lnTo>
                <a:lnTo>
                  <a:pt x="21" y="169"/>
                </a:lnTo>
                <a:lnTo>
                  <a:pt x="21" y="168"/>
                </a:lnTo>
                <a:lnTo>
                  <a:pt x="23" y="168"/>
                </a:lnTo>
                <a:lnTo>
                  <a:pt x="23" y="167"/>
                </a:lnTo>
                <a:lnTo>
                  <a:pt x="24" y="167"/>
                </a:lnTo>
                <a:lnTo>
                  <a:pt x="24" y="166"/>
                </a:lnTo>
                <a:lnTo>
                  <a:pt x="27" y="166"/>
                </a:lnTo>
                <a:lnTo>
                  <a:pt x="27" y="165"/>
                </a:lnTo>
                <a:lnTo>
                  <a:pt x="28" y="165"/>
                </a:lnTo>
                <a:lnTo>
                  <a:pt x="28" y="164"/>
                </a:lnTo>
                <a:lnTo>
                  <a:pt x="32" y="164"/>
                </a:lnTo>
                <a:lnTo>
                  <a:pt x="32" y="163"/>
                </a:lnTo>
                <a:lnTo>
                  <a:pt x="33" y="163"/>
                </a:lnTo>
                <a:lnTo>
                  <a:pt x="33" y="162"/>
                </a:lnTo>
                <a:lnTo>
                  <a:pt x="33" y="162"/>
                </a:lnTo>
                <a:lnTo>
                  <a:pt x="33" y="161"/>
                </a:lnTo>
                <a:lnTo>
                  <a:pt x="34" y="161"/>
                </a:lnTo>
                <a:lnTo>
                  <a:pt x="34" y="160"/>
                </a:lnTo>
                <a:lnTo>
                  <a:pt x="38" y="160"/>
                </a:lnTo>
                <a:lnTo>
                  <a:pt x="38" y="157"/>
                </a:lnTo>
                <a:lnTo>
                  <a:pt x="39" y="157"/>
                </a:lnTo>
                <a:lnTo>
                  <a:pt x="39" y="156"/>
                </a:lnTo>
                <a:lnTo>
                  <a:pt x="41" y="156"/>
                </a:lnTo>
                <a:lnTo>
                  <a:pt x="41" y="155"/>
                </a:lnTo>
                <a:lnTo>
                  <a:pt x="44" y="155"/>
                </a:lnTo>
                <a:lnTo>
                  <a:pt x="44" y="154"/>
                </a:lnTo>
                <a:lnTo>
                  <a:pt x="46" y="154"/>
                </a:lnTo>
                <a:lnTo>
                  <a:pt x="46" y="153"/>
                </a:lnTo>
                <a:lnTo>
                  <a:pt x="47" y="153"/>
                </a:lnTo>
                <a:lnTo>
                  <a:pt x="47" y="152"/>
                </a:lnTo>
                <a:lnTo>
                  <a:pt x="52" y="152"/>
                </a:lnTo>
                <a:lnTo>
                  <a:pt x="52" y="151"/>
                </a:lnTo>
                <a:lnTo>
                  <a:pt x="58" y="151"/>
                </a:lnTo>
                <a:lnTo>
                  <a:pt x="58" y="151"/>
                </a:lnTo>
                <a:lnTo>
                  <a:pt x="58" y="151"/>
                </a:lnTo>
                <a:lnTo>
                  <a:pt x="58" y="150"/>
                </a:lnTo>
                <a:lnTo>
                  <a:pt x="59" y="150"/>
                </a:lnTo>
                <a:lnTo>
                  <a:pt x="59" y="150"/>
                </a:lnTo>
                <a:lnTo>
                  <a:pt x="59" y="150"/>
                </a:lnTo>
                <a:lnTo>
                  <a:pt x="59" y="149"/>
                </a:lnTo>
                <a:lnTo>
                  <a:pt x="62" y="149"/>
                </a:lnTo>
                <a:lnTo>
                  <a:pt x="62" y="149"/>
                </a:lnTo>
                <a:lnTo>
                  <a:pt x="63" y="149"/>
                </a:lnTo>
                <a:lnTo>
                  <a:pt x="63" y="149"/>
                </a:lnTo>
                <a:lnTo>
                  <a:pt x="65" y="149"/>
                </a:lnTo>
                <a:lnTo>
                  <a:pt x="65" y="148"/>
                </a:lnTo>
                <a:lnTo>
                  <a:pt x="67" y="148"/>
                </a:lnTo>
                <a:lnTo>
                  <a:pt x="67" y="147"/>
                </a:lnTo>
                <a:lnTo>
                  <a:pt x="68" y="147"/>
                </a:lnTo>
                <a:lnTo>
                  <a:pt x="68" y="146"/>
                </a:lnTo>
                <a:lnTo>
                  <a:pt x="81" y="146"/>
                </a:lnTo>
                <a:lnTo>
                  <a:pt x="81" y="145"/>
                </a:lnTo>
                <a:lnTo>
                  <a:pt x="82" y="145"/>
                </a:lnTo>
                <a:lnTo>
                  <a:pt x="82" y="143"/>
                </a:lnTo>
                <a:lnTo>
                  <a:pt x="82" y="143"/>
                </a:lnTo>
                <a:lnTo>
                  <a:pt x="82" y="142"/>
                </a:lnTo>
                <a:lnTo>
                  <a:pt x="85" y="142"/>
                </a:lnTo>
                <a:lnTo>
                  <a:pt x="85" y="141"/>
                </a:lnTo>
                <a:lnTo>
                  <a:pt x="87" y="141"/>
                </a:lnTo>
                <a:lnTo>
                  <a:pt x="87" y="140"/>
                </a:lnTo>
                <a:lnTo>
                  <a:pt x="88" y="140"/>
                </a:lnTo>
                <a:lnTo>
                  <a:pt x="88" y="139"/>
                </a:lnTo>
                <a:lnTo>
                  <a:pt x="107" y="139"/>
                </a:lnTo>
                <a:lnTo>
                  <a:pt x="107" y="139"/>
                </a:lnTo>
                <a:lnTo>
                  <a:pt x="108" y="139"/>
                </a:lnTo>
                <a:lnTo>
                  <a:pt x="108" y="138"/>
                </a:lnTo>
                <a:lnTo>
                  <a:pt x="110" y="138"/>
                </a:lnTo>
                <a:lnTo>
                  <a:pt x="110" y="136"/>
                </a:lnTo>
                <a:lnTo>
                  <a:pt x="111" y="136"/>
                </a:lnTo>
                <a:lnTo>
                  <a:pt x="111" y="136"/>
                </a:lnTo>
                <a:lnTo>
                  <a:pt x="112" y="136"/>
                </a:lnTo>
                <a:lnTo>
                  <a:pt x="112" y="136"/>
                </a:lnTo>
                <a:lnTo>
                  <a:pt x="113" y="136"/>
                </a:lnTo>
                <a:lnTo>
                  <a:pt x="113" y="135"/>
                </a:lnTo>
                <a:lnTo>
                  <a:pt x="115" y="135"/>
                </a:lnTo>
                <a:lnTo>
                  <a:pt x="115" y="135"/>
                </a:lnTo>
                <a:lnTo>
                  <a:pt x="115" y="135"/>
                </a:lnTo>
                <a:lnTo>
                  <a:pt x="115" y="134"/>
                </a:lnTo>
                <a:lnTo>
                  <a:pt x="118" y="134"/>
                </a:lnTo>
                <a:lnTo>
                  <a:pt x="118" y="133"/>
                </a:lnTo>
                <a:lnTo>
                  <a:pt x="118" y="133"/>
                </a:lnTo>
                <a:lnTo>
                  <a:pt x="118" y="132"/>
                </a:lnTo>
                <a:lnTo>
                  <a:pt x="120" y="132"/>
                </a:lnTo>
                <a:lnTo>
                  <a:pt x="120" y="132"/>
                </a:lnTo>
                <a:lnTo>
                  <a:pt x="129" y="132"/>
                </a:lnTo>
                <a:lnTo>
                  <a:pt x="129" y="130"/>
                </a:lnTo>
                <a:lnTo>
                  <a:pt x="131" y="130"/>
                </a:lnTo>
                <a:lnTo>
                  <a:pt x="131" y="129"/>
                </a:lnTo>
                <a:lnTo>
                  <a:pt x="134" y="129"/>
                </a:lnTo>
                <a:lnTo>
                  <a:pt x="134" y="128"/>
                </a:lnTo>
                <a:lnTo>
                  <a:pt x="135" y="128"/>
                </a:lnTo>
                <a:lnTo>
                  <a:pt x="135" y="127"/>
                </a:lnTo>
                <a:lnTo>
                  <a:pt x="136" y="127"/>
                </a:lnTo>
                <a:lnTo>
                  <a:pt x="136" y="126"/>
                </a:lnTo>
                <a:lnTo>
                  <a:pt x="136" y="126"/>
                </a:lnTo>
                <a:lnTo>
                  <a:pt x="136" y="125"/>
                </a:lnTo>
                <a:lnTo>
                  <a:pt x="140" y="125"/>
                </a:lnTo>
                <a:lnTo>
                  <a:pt x="140" y="124"/>
                </a:lnTo>
                <a:lnTo>
                  <a:pt x="143" y="124"/>
                </a:lnTo>
                <a:lnTo>
                  <a:pt x="143" y="123"/>
                </a:lnTo>
                <a:lnTo>
                  <a:pt x="145" y="123"/>
                </a:lnTo>
                <a:lnTo>
                  <a:pt x="145" y="122"/>
                </a:lnTo>
                <a:lnTo>
                  <a:pt x="146" y="122"/>
                </a:lnTo>
                <a:lnTo>
                  <a:pt x="146" y="121"/>
                </a:lnTo>
                <a:lnTo>
                  <a:pt x="151" y="121"/>
                </a:lnTo>
                <a:lnTo>
                  <a:pt x="151" y="120"/>
                </a:lnTo>
                <a:lnTo>
                  <a:pt x="152" y="120"/>
                </a:lnTo>
                <a:lnTo>
                  <a:pt x="152" y="119"/>
                </a:lnTo>
                <a:lnTo>
                  <a:pt x="156" y="119"/>
                </a:lnTo>
                <a:lnTo>
                  <a:pt x="156" y="119"/>
                </a:lnTo>
                <a:lnTo>
                  <a:pt x="156" y="119"/>
                </a:lnTo>
                <a:lnTo>
                  <a:pt x="156" y="117"/>
                </a:lnTo>
                <a:lnTo>
                  <a:pt x="165" y="117"/>
                </a:lnTo>
                <a:lnTo>
                  <a:pt x="165" y="116"/>
                </a:lnTo>
                <a:lnTo>
                  <a:pt x="172" y="116"/>
                </a:lnTo>
                <a:lnTo>
                  <a:pt x="172" y="115"/>
                </a:lnTo>
                <a:lnTo>
                  <a:pt x="173" y="115"/>
                </a:lnTo>
                <a:lnTo>
                  <a:pt x="173" y="114"/>
                </a:lnTo>
                <a:lnTo>
                  <a:pt x="173" y="114"/>
                </a:lnTo>
                <a:lnTo>
                  <a:pt x="173" y="113"/>
                </a:lnTo>
                <a:lnTo>
                  <a:pt x="176" y="113"/>
                </a:lnTo>
                <a:lnTo>
                  <a:pt x="176" y="112"/>
                </a:lnTo>
                <a:lnTo>
                  <a:pt x="181" y="112"/>
                </a:lnTo>
                <a:lnTo>
                  <a:pt x="181" y="111"/>
                </a:lnTo>
                <a:lnTo>
                  <a:pt x="182" y="111"/>
                </a:lnTo>
                <a:lnTo>
                  <a:pt x="182" y="110"/>
                </a:lnTo>
                <a:lnTo>
                  <a:pt x="182" y="110"/>
                </a:lnTo>
                <a:lnTo>
                  <a:pt x="182" y="109"/>
                </a:lnTo>
                <a:lnTo>
                  <a:pt x="183" y="109"/>
                </a:lnTo>
                <a:lnTo>
                  <a:pt x="183" y="108"/>
                </a:lnTo>
                <a:lnTo>
                  <a:pt x="188" y="108"/>
                </a:lnTo>
                <a:lnTo>
                  <a:pt x="188" y="107"/>
                </a:lnTo>
                <a:lnTo>
                  <a:pt x="191" y="107"/>
                </a:lnTo>
                <a:lnTo>
                  <a:pt x="191" y="105"/>
                </a:lnTo>
                <a:lnTo>
                  <a:pt x="192" y="105"/>
                </a:lnTo>
                <a:lnTo>
                  <a:pt x="192" y="104"/>
                </a:lnTo>
                <a:lnTo>
                  <a:pt x="195" y="104"/>
                </a:lnTo>
                <a:lnTo>
                  <a:pt x="195" y="103"/>
                </a:lnTo>
                <a:lnTo>
                  <a:pt x="201" y="103"/>
                </a:lnTo>
                <a:lnTo>
                  <a:pt x="201" y="102"/>
                </a:lnTo>
                <a:lnTo>
                  <a:pt x="202" y="102"/>
                </a:lnTo>
                <a:lnTo>
                  <a:pt x="202" y="102"/>
                </a:lnTo>
                <a:lnTo>
                  <a:pt x="207" y="102"/>
                </a:lnTo>
                <a:lnTo>
                  <a:pt x="207" y="101"/>
                </a:lnTo>
                <a:lnTo>
                  <a:pt x="208" y="101"/>
                </a:lnTo>
                <a:lnTo>
                  <a:pt x="208" y="101"/>
                </a:lnTo>
                <a:lnTo>
                  <a:pt x="209" y="101"/>
                </a:lnTo>
                <a:lnTo>
                  <a:pt x="209" y="100"/>
                </a:lnTo>
                <a:lnTo>
                  <a:pt x="210" y="100"/>
                </a:lnTo>
                <a:lnTo>
                  <a:pt x="210" y="99"/>
                </a:lnTo>
                <a:lnTo>
                  <a:pt x="214" y="99"/>
                </a:lnTo>
                <a:lnTo>
                  <a:pt x="214" y="99"/>
                </a:lnTo>
                <a:lnTo>
                  <a:pt x="215" y="99"/>
                </a:lnTo>
                <a:lnTo>
                  <a:pt x="215" y="98"/>
                </a:lnTo>
                <a:lnTo>
                  <a:pt x="216" y="98"/>
                </a:lnTo>
                <a:lnTo>
                  <a:pt x="216" y="97"/>
                </a:lnTo>
                <a:lnTo>
                  <a:pt x="217" y="97"/>
                </a:lnTo>
                <a:lnTo>
                  <a:pt x="217" y="96"/>
                </a:lnTo>
                <a:lnTo>
                  <a:pt x="219" y="96"/>
                </a:lnTo>
                <a:lnTo>
                  <a:pt x="219" y="95"/>
                </a:lnTo>
                <a:lnTo>
                  <a:pt x="221" y="95"/>
                </a:lnTo>
                <a:lnTo>
                  <a:pt x="221" y="95"/>
                </a:lnTo>
                <a:lnTo>
                  <a:pt x="223" y="95"/>
                </a:lnTo>
                <a:lnTo>
                  <a:pt x="223" y="93"/>
                </a:lnTo>
                <a:lnTo>
                  <a:pt x="225" y="93"/>
                </a:lnTo>
                <a:lnTo>
                  <a:pt x="225" y="93"/>
                </a:lnTo>
                <a:lnTo>
                  <a:pt x="232" y="93"/>
                </a:lnTo>
                <a:lnTo>
                  <a:pt x="232" y="93"/>
                </a:lnTo>
                <a:lnTo>
                  <a:pt x="239" y="93"/>
                </a:lnTo>
                <a:lnTo>
                  <a:pt x="239" y="92"/>
                </a:lnTo>
                <a:lnTo>
                  <a:pt x="255" y="92"/>
                </a:lnTo>
                <a:lnTo>
                  <a:pt x="255" y="91"/>
                </a:lnTo>
                <a:lnTo>
                  <a:pt x="257" y="91"/>
                </a:lnTo>
                <a:lnTo>
                  <a:pt x="257" y="90"/>
                </a:lnTo>
                <a:lnTo>
                  <a:pt x="258" y="90"/>
                </a:lnTo>
                <a:lnTo>
                  <a:pt x="258" y="89"/>
                </a:lnTo>
                <a:lnTo>
                  <a:pt x="263" y="89"/>
                </a:lnTo>
                <a:lnTo>
                  <a:pt x="263" y="88"/>
                </a:lnTo>
                <a:lnTo>
                  <a:pt x="267" y="88"/>
                </a:lnTo>
                <a:lnTo>
                  <a:pt x="267" y="87"/>
                </a:lnTo>
                <a:lnTo>
                  <a:pt x="269" y="87"/>
                </a:lnTo>
                <a:lnTo>
                  <a:pt x="269" y="86"/>
                </a:lnTo>
                <a:lnTo>
                  <a:pt x="270" y="86"/>
                </a:lnTo>
                <a:lnTo>
                  <a:pt x="270" y="85"/>
                </a:lnTo>
                <a:lnTo>
                  <a:pt x="270" y="85"/>
                </a:lnTo>
                <a:lnTo>
                  <a:pt x="270" y="84"/>
                </a:lnTo>
                <a:lnTo>
                  <a:pt x="275" y="84"/>
                </a:lnTo>
                <a:lnTo>
                  <a:pt x="275" y="84"/>
                </a:lnTo>
                <a:lnTo>
                  <a:pt x="276" y="84"/>
                </a:lnTo>
                <a:lnTo>
                  <a:pt x="276" y="83"/>
                </a:lnTo>
                <a:lnTo>
                  <a:pt x="281" y="83"/>
                </a:lnTo>
                <a:lnTo>
                  <a:pt x="281" y="81"/>
                </a:lnTo>
                <a:lnTo>
                  <a:pt x="282" y="81"/>
                </a:lnTo>
                <a:lnTo>
                  <a:pt x="282" y="80"/>
                </a:lnTo>
                <a:lnTo>
                  <a:pt x="284" y="80"/>
                </a:lnTo>
                <a:lnTo>
                  <a:pt x="284" y="79"/>
                </a:lnTo>
                <a:lnTo>
                  <a:pt x="286" y="79"/>
                </a:lnTo>
                <a:lnTo>
                  <a:pt x="286" y="78"/>
                </a:lnTo>
                <a:lnTo>
                  <a:pt x="297" y="78"/>
                </a:lnTo>
                <a:lnTo>
                  <a:pt x="297" y="77"/>
                </a:lnTo>
                <a:lnTo>
                  <a:pt x="304" y="77"/>
                </a:lnTo>
                <a:lnTo>
                  <a:pt x="304" y="76"/>
                </a:lnTo>
                <a:lnTo>
                  <a:pt x="305" y="76"/>
                </a:lnTo>
                <a:lnTo>
                  <a:pt x="305" y="75"/>
                </a:lnTo>
                <a:lnTo>
                  <a:pt x="307" y="75"/>
                </a:lnTo>
                <a:lnTo>
                  <a:pt x="307" y="75"/>
                </a:lnTo>
                <a:lnTo>
                  <a:pt x="309" y="75"/>
                </a:lnTo>
                <a:lnTo>
                  <a:pt x="309" y="74"/>
                </a:lnTo>
                <a:lnTo>
                  <a:pt x="310" y="74"/>
                </a:lnTo>
                <a:lnTo>
                  <a:pt x="310" y="72"/>
                </a:lnTo>
                <a:lnTo>
                  <a:pt x="312" y="72"/>
                </a:lnTo>
                <a:lnTo>
                  <a:pt x="312" y="70"/>
                </a:lnTo>
                <a:lnTo>
                  <a:pt x="314" y="70"/>
                </a:lnTo>
                <a:lnTo>
                  <a:pt x="314" y="69"/>
                </a:lnTo>
                <a:lnTo>
                  <a:pt x="321" y="69"/>
                </a:lnTo>
                <a:lnTo>
                  <a:pt x="321" y="68"/>
                </a:lnTo>
                <a:lnTo>
                  <a:pt x="327" y="68"/>
                </a:lnTo>
                <a:lnTo>
                  <a:pt x="327" y="68"/>
                </a:lnTo>
                <a:lnTo>
                  <a:pt x="329" y="68"/>
                </a:lnTo>
                <a:lnTo>
                  <a:pt x="329" y="67"/>
                </a:lnTo>
                <a:lnTo>
                  <a:pt x="331" y="67"/>
                </a:lnTo>
                <a:lnTo>
                  <a:pt x="331" y="67"/>
                </a:lnTo>
                <a:lnTo>
                  <a:pt x="332" y="67"/>
                </a:lnTo>
                <a:lnTo>
                  <a:pt x="332" y="67"/>
                </a:lnTo>
                <a:lnTo>
                  <a:pt x="334" y="67"/>
                </a:lnTo>
                <a:lnTo>
                  <a:pt x="334" y="66"/>
                </a:lnTo>
                <a:lnTo>
                  <a:pt x="339" y="66"/>
                </a:lnTo>
                <a:lnTo>
                  <a:pt x="339" y="65"/>
                </a:lnTo>
                <a:lnTo>
                  <a:pt x="341" y="65"/>
                </a:lnTo>
                <a:lnTo>
                  <a:pt x="341" y="65"/>
                </a:lnTo>
                <a:lnTo>
                  <a:pt x="342" y="65"/>
                </a:lnTo>
                <a:lnTo>
                  <a:pt x="342" y="64"/>
                </a:lnTo>
                <a:lnTo>
                  <a:pt x="344" y="64"/>
                </a:lnTo>
                <a:lnTo>
                  <a:pt x="344" y="63"/>
                </a:lnTo>
                <a:lnTo>
                  <a:pt x="346" y="63"/>
                </a:lnTo>
                <a:lnTo>
                  <a:pt x="346" y="62"/>
                </a:lnTo>
                <a:lnTo>
                  <a:pt x="347" y="62"/>
                </a:lnTo>
                <a:lnTo>
                  <a:pt x="347" y="61"/>
                </a:lnTo>
                <a:lnTo>
                  <a:pt x="350" y="61"/>
                </a:lnTo>
                <a:lnTo>
                  <a:pt x="350" y="61"/>
                </a:lnTo>
                <a:lnTo>
                  <a:pt x="351" y="61"/>
                </a:lnTo>
                <a:lnTo>
                  <a:pt x="351" y="61"/>
                </a:lnTo>
                <a:lnTo>
                  <a:pt x="356" y="61"/>
                </a:lnTo>
                <a:lnTo>
                  <a:pt x="356" y="59"/>
                </a:lnTo>
                <a:lnTo>
                  <a:pt x="371" y="59"/>
                </a:lnTo>
                <a:lnTo>
                  <a:pt x="371" y="58"/>
                </a:lnTo>
                <a:lnTo>
                  <a:pt x="372" y="58"/>
                </a:lnTo>
                <a:lnTo>
                  <a:pt x="372" y="58"/>
                </a:lnTo>
                <a:lnTo>
                  <a:pt x="377" y="58"/>
                </a:lnTo>
                <a:lnTo>
                  <a:pt x="377" y="57"/>
                </a:lnTo>
                <a:lnTo>
                  <a:pt x="380" y="57"/>
                </a:lnTo>
                <a:lnTo>
                  <a:pt x="380" y="56"/>
                </a:lnTo>
                <a:lnTo>
                  <a:pt x="380" y="56"/>
                </a:lnTo>
                <a:lnTo>
                  <a:pt x="380" y="55"/>
                </a:lnTo>
                <a:lnTo>
                  <a:pt x="381" y="55"/>
                </a:lnTo>
                <a:lnTo>
                  <a:pt x="381" y="54"/>
                </a:lnTo>
                <a:lnTo>
                  <a:pt x="389" y="54"/>
                </a:lnTo>
                <a:lnTo>
                  <a:pt x="389" y="53"/>
                </a:lnTo>
                <a:lnTo>
                  <a:pt x="389" y="53"/>
                </a:lnTo>
                <a:lnTo>
                  <a:pt x="389" y="53"/>
                </a:lnTo>
                <a:lnTo>
                  <a:pt x="389" y="53"/>
                </a:lnTo>
                <a:lnTo>
                  <a:pt x="389" y="52"/>
                </a:lnTo>
                <a:lnTo>
                  <a:pt x="390" y="52"/>
                </a:lnTo>
                <a:lnTo>
                  <a:pt x="390" y="51"/>
                </a:lnTo>
                <a:lnTo>
                  <a:pt x="396" y="51"/>
                </a:lnTo>
                <a:lnTo>
                  <a:pt x="396" y="50"/>
                </a:lnTo>
                <a:lnTo>
                  <a:pt x="402" y="50"/>
                </a:lnTo>
                <a:lnTo>
                  <a:pt x="402" y="48"/>
                </a:lnTo>
                <a:lnTo>
                  <a:pt x="404" y="48"/>
                </a:lnTo>
                <a:lnTo>
                  <a:pt x="404" y="47"/>
                </a:lnTo>
                <a:lnTo>
                  <a:pt x="407" y="47"/>
                </a:lnTo>
                <a:lnTo>
                  <a:pt x="407" y="46"/>
                </a:lnTo>
                <a:lnTo>
                  <a:pt x="411" y="46"/>
                </a:lnTo>
                <a:lnTo>
                  <a:pt x="411" y="45"/>
                </a:lnTo>
                <a:lnTo>
                  <a:pt x="416" y="45"/>
                </a:lnTo>
                <a:lnTo>
                  <a:pt x="416" y="44"/>
                </a:lnTo>
                <a:lnTo>
                  <a:pt x="417" y="44"/>
                </a:lnTo>
                <a:lnTo>
                  <a:pt x="417" y="43"/>
                </a:lnTo>
                <a:lnTo>
                  <a:pt x="423" y="43"/>
                </a:lnTo>
                <a:lnTo>
                  <a:pt x="423" y="42"/>
                </a:lnTo>
                <a:lnTo>
                  <a:pt x="431" y="42"/>
                </a:lnTo>
                <a:lnTo>
                  <a:pt x="431" y="41"/>
                </a:lnTo>
                <a:lnTo>
                  <a:pt x="433" y="41"/>
                </a:lnTo>
                <a:lnTo>
                  <a:pt x="433" y="40"/>
                </a:lnTo>
                <a:lnTo>
                  <a:pt x="436" y="40"/>
                </a:lnTo>
                <a:lnTo>
                  <a:pt x="436" y="38"/>
                </a:lnTo>
                <a:lnTo>
                  <a:pt x="437" y="38"/>
                </a:lnTo>
                <a:lnTo>
                  <a:pt x="437" y="37"/>
                </a:lnTo>
                <a:lnTo>
                  <a:pt x="438" y="37"/>
                </a:lnTo>
                <a:lnTo>
                  <a:pt x="438" y="36"/>
                </a:lnTo>
                <a:lnTo>
                  <a:pt x="439" y="36"/>
                </a:lnTo>
                <a:lnTo>
                  <a:pt x="439" y="36"/>
                </a:lnTo>
                <a:lnTo>
                  <a:pt x="439" y="36"/>
                </a:lnTo>
                <a:lnTo>
                  <a:pt x="439" y="36"/>
                </a:lnTo>
                <a:lnTo>
                  <a:pt x="440" y="36"/>
                </a:lnTo>
                <a:lnTo>
                  <a:pt x="440" y="35"/>
                </a:lnTo>
                <a:lnTo>
                  <a:pt x="441" y="35"/>
                </a:lnTo>
                <a:lnTo>
                  <a:pt x="441" y="34"/>
                </a:lnTo>
                <a:lnTo>
                  <a:pt x="442" y="34"/>
                </a:lnTo>
                <a:lnTo>
                  <a:pt x="442" y="34"/>
                </a:lnTo>
                <a:lnTo>
                  <a:pt x="443" y="34"/>
                </a:lnTo>
                <a:lnTo>
                  <a:pt x="443" y="33"/>
                </a:lnTo>
                <a:lnTo>
                  <a:pt x="444" y="33"/>
                </a:lnTo>
                <a:lnTo>
                  <a:pt x="444" y="33"/>
                </a:lnTo>
                <a:lnTo>
                  <a:pt x="445" y="33"/>
                </a:lnTo>
                <a:lnTo>
                  <a:pt x="445" y="33"/>
                </a:lnTo>
                <a:lnTo>
                  <a:pt x="446" y="33"/>
                </a:lnTo>
                <a:lnTo>
                  <a:pt x="446" y="33"/>
                </a:lnTo>
                <a:lnTo>
                  <a:pt x="448" y="33"/>
                </a:lnTo>
                <a:lnTo>
                  <a:pt x="448" y="32"/>
                </a:lnTo>
                <a:lnTo>
                  <a:pt x="448" y="32"/>
                </a:lnTo>
                <a:lnTo>
                  <a:pt x="448" y="32"/>
                </a:lnTo>
                <a:lnTo>
                  <a:pt x="450" y="32"/>
                </a:lnTo>
                <a:lnTo>
                  <a:pt x="450" y="32"/>
                </a:lnTo>
                <a:lnTo>
                  <a:pt x="450" y="32"/>
                </a:lnTo>
                <a:lnTo>
                  <a:pt x="450" y="31"/>
                </a:lnTo>
                <a:lnTo>
                  <a:pt x="452" y="31"/>
                </a:lnTo>
                <a:lnTo>
                  <a:pt x="452" y="31"/>
                </a:lnTo>
                <a:lnTo>
                  <a:pt x="453" y="31"/>
                </a:lnTo>
                <a:lnTo>
                  <a:pt x="453" y="29"/>
                </a:lnTo>
                <a:lnTo>
                  <a:pt x="457" y="29"/>
                </a:lnTo>
                <a:lnTo>
                  <a:pt x="457" y="29"/>
                </a:lnTo>
                <a:lnTo>
                  <a:pt x="458" y="29"/>
                </a:lnTo>
                <a:lnTo>
                  <a:pt x="458" y="28"/>
                </a:lnTo>
                <a:lnTo>
                  <a:pt x="459" y="28"/>
                </a:lnTo>
                <a:lnTo>
                  <a:pt x="459" y="27"/>
                </a:lnTo>
                <a:lnTo>
                  <a:pt x="464" y="27"/>
                </a:lnTo>
                <a:lnTo>
                  <a:pt x="464" y="26"/>
                </a:lnTo>
                <a:lnTo>
                  <a:pt x="467" y="26"/>
                </a:lnTo>
                <a:lnTo>
                  <a:pt x="467" y="25"/>
                </a:lnTo>
                <a:lnTo>
                  <a:pt x="475" y="25"/>
                </a:lnTo>
                <a:lnTo>
                  <a:pt x="475" y="24"/>
                </a:lnTo>
                <a:lnTo>
                  <a:pt x="475" y="24"/>
                </a:lnTo>
                <a:lnTo>
                  <a:pt x="475" y="23"/>
                </a:lnTo>
                <a:lnTo>
                  <a:pt x="481" y="23"/>
                </a:lnTo>
                <a:lnTo>
                  <a:pt x="481" y="22"/>
                </a:lnTo>
                <a:lnTo>
                  <a:pt x="484" y="22"/>
                </a:lnTo>
                <a:lnTo>
                  <a:pt x="484" y="20"/>
                </a:lnTo>
                <a:lnTo>
                  <a:pt x="490" y="20"/>
                </a:lnTo>
                <a:lnTo>
                  <a:pt x="490" y="19"/>
                </a:lnTo>
                <a:lnTo>
                  <a:pt x="491" y="19"/>
                </a:lnTo>
                <a:lnTo>
                  <a:pt x="491" y="18"/>
                </a:lnTo>
                <a:lnTo>
                  <a:pt x="496" y="18"/>
                </a:lnTo>
                <a:lnTo>
                  <a:pt x="496" y="17"/>
                </a:lnTo>
                <a:lnTo>
                  <a:pt x="497" y="17"/>
                </a:lnTo>
                <a:lnTo>
                  <a:pt x="497" y="16"/>
                </a:lnTo>
                <a:lnTo>
                  <a:pt x="502" y="16"/>
                </a:lnTo>
                <a:lnTo>
                  <a:pt x="502" y="15"/>
                </a:lnTo>
                <a:lnTo>
                  <a:pt x="503" y="15"/>
                </a:lnTo>
                <a:lnTo>
                  <a:pt x="503" y="14"/>
                </a:lnTo>
                <a:lnTo>
                  <a:pt x="503" y="14"/>
                </a:lnTo>
                <a:lnTo>
                  <a:pt x="503" y="12"/>
                </a:lnTo>
                <a:lnTo>
                  <a:pt x="504" y="12"/>
                </a:lnTo>
                <a:lnTo>
                  <a:pt x="504" y="11"/>
                </a:lnTo>
                <a:lnTo>
                  <a:pt x="514" y="11"/>
                </a:lnTo>
                <a:lnTo>
                  <a:pt x="514" y="10"/>
                </a:lnTo>
                <a:lnTo>
                  <a:pt x="517" y="10"/>
                </a:lnTo>
                <a:lnTo>
                  <a:pt x="517" y="9"/>
                </a:lnTo>
                <a:lnTo>
                  <a:pt x="519" y="9"/>
                </a:lnTo>
                <a:lnTo>
                  <a:pt x="519" y="8"/>
                </a:lnTo>
                <a:lnTo>
                  <a:pt x="523" y="8"/>
                </a:lnTo>
                <a:lnTo>
                  <a:pt x="523" y="7"/>
                </a:lnTo>
                <a:lnTo>
                  <a:pt x="525" y="7"/>
                </a:lnTo>
                <a:lnTo>
                  <a:pt x="525" y="7"/>
                </a:lnTo>
                <a:lnTo>
                  <a:pt x="525" y="7"/>
                </a:lnTo>
                <a:lnTo>
                  <a:pt x="525" y="7"/>
                </a:lnTo>
                <a:lnTo>
                  <a:pt x="527" y="7"/>
                </a:lnTo>
                <a:lnTo>
                  <a:pt x="527" y="6"/>
                </a:lnTo>
                <a:lnTo>
                  <a:pt x="535" y="6"/>
                </a:lnTo>
                <a:lnTo>
                  <a:pt x="535" y="5"/>
                </a:lnTo>
                <a:lnTo>
                  <a:pt x="537" y="5"/>
                </a:lnTo>
                <a:lnTo>
                  <a:pt x="537" y="5"/>
                </a:lnTo>
                <a:lnTo>
                  <a:pt x="538" y="5"/>
                </a:lnTo>
                <a:lnTo>
                  <a:pt x="538" y="3"/>
                </a:lnTo>
                <a:lnTo>
                  <a:pt x="540" y="3"/>
                </a:lnTo>
                <a:lnTo>
                  <a:pt x="540" y="2"/>
                </a:lnTo>
                <a:lnTo>
                  <a:pt x="542" y="2"/>
                </a:lnTo>
                <a:lnTo>
                  <a:pt x="542" y="2"/>
                </a:lnTo>
                <a:lnTo>
                  <a:pt x="542" y="2"/>
                </a:lnTo>
                <a:lnTo>
                  <a:pt x="542" y="2"/>
                </a:lnTo>
                <a:lnTo>
                  <a:pt x="543" y="2"/>
                </a:lnTo>
                <a:lnTo>
                  <a:pt x="543" y="1"/>
                </a:lnTo>
                <a:lnTo>
                  <a:pt x="544" y="1"/>
                </a:lnTo>
                <a:lnTo>
                  <a:pt x="544" y="1"/>
                </a:lnTo>
                <a:lnTo>
                  <a:pt x="544" y="1"/>
                </a:lnTo>
                <a:lnTo>
                  <a:pt x="544" y="1"/>
                </a:lnTo>
                <a:lnTo>
                  <a:pt x="544" y="1"/>
                </a:lnTo>
                <a:lnTo>
                  <a:pt x="544" y="1"/>
                </a:lnTo>
                <a:lnTo>
                  <a:pt x="544" y="1"/>
                </a:lnTo>
                <a:lnTo>
                  <a:pt x="544" y="1"/>
                </a:lnTo>
                <a:lnTo>
                  <a:pt x="545" y="1"/>
                </a:lnTo>
                <a:lnTo>
                  <a:pt x="545" y="1"/>
                </a:lnTo>
                <a:lnTo>
                  <a:pt x="545" y="1"/>
                </a:lnTo>
                <a:lnTo>
                  <a:pt x="545" y="1"/>
                </a:lnTo>
                <a:lnTo>
                  <a:pt x="545" y="1"/>
                </a:lnTo>
                <a:lnTo>
                  <a:pt x="545" y="1"/>
                </a:lnTo>
                <a:lnTo>
                  <a:pt x="546" y="1"/>
                </a:lnTo>
                <a:lnTo>
                  <a:pt x="546" y="1"/>
                </a:lnTo>
                <a:lnTo>
                  <a:pt x="546" y="1"/>
                </a:lnTo>
                <a:lnTo>
                  <a:pt x="546" y="1"/>
                </a:lnTo>
                <a:lnTo>
                  <a:pt x="546" y="1"/>
                </a:lnTo>
                <a:lnTo>
                  <a:pt x="546" y="1"/>
                </a:lnTo>
                <a:lnTo>
                  <a:pt x="547" y="1"/>
                </a:lnTo>
                <a:lnTo>
                  <a:pt x="547" y="1"/>
                </a:lnTo>
                <a:lnTo>
                  <a:pt x="547" y="1"/>
                </a:lnTo>
                <a:lnTo>
                  <a:pt x="547" y="1"/>
                </a:lnTo>
                <a:lnTo>
                  <a:pt x="547" y="1"/>
                </a:lnTo>
                <a:lnTo>
                  <a:pt x="547" y="1"/>
                </a:lnTo>
                <a:lnTo>
                  <a:pt x="547" y="1"/>
                </a:lnTo>
                <a:lnTo>
                  <a:pt x="547" y="1"/>
                </a:lnTo>
                <a:lnTo>
                  <a:pt x="548" y="1"/>
                </a:lnTo>
                <a:lnTo>
                  <a:pt x="548" y="1"/>
                </a:lnTo>
                <a:lnTo>
                  <a:pt x="548" y="1"/>
                </a:lnTo>
                <a:lnTo>
                  <a:pt x="548" y="1"/>
                </a:lnTo>
                <a:lnTo>
                  <a:pt x="548" y="1"/>
                </a:lnTo>
                <a:lnTo>
                  <a:pt x="548" y="1"/>
                </a:lnTo>
                <a:lnTo>
                  <a:pt x="549" y="1"/>
                </a:lnTo>
                <a:lnTo>
                  <a:pt x="549" y="1"/>
                </a:lnTo>
                <a:lnTo>
                  <a:pt x="549" y="1"/>
                </a:lnTo>
                <a:lnTo>
                  <a:pt x="549" y="1"/>
                </a:lnTo>
                <a:lnTo>
                  <a:pt x="549" y="1"/>
                </a:lnTo>
                <a:lnTo>
                  <a:pt x="549" y="1"/>
                </a:lnTo>
                <a:lnTo>
                  <a:pt x="550" y="1"/>
                </a:lnTo>
                <a:lnTo>
                  <a:pt x="550" y="1"/>
                </a:lnTo>
                <a:lnTo>
                  <a:pt x="550" y="1"/>
                </a:lnTo>
                <a:lnTo>
                  <a:pt x="550" y="1"/>
                </a:lnTo>
                <a:lnTo>
                  <a:pt x="550" y="1"/>
                </a:lnTo>
                <a:lnTo>
                  <a:pt x="550" y="1"/>
                </a:lnTo>
                <a:lnTo>
                  <a:pt x="550" y="1"/>
                </a:lnTo>
                <a:lnTo>
                  <a:pt x="550" y="1"/>
                </a:lnTo>
                <a:lnTo>
                  <a:pt x="551" y="1"/>
                </a:lnTo>
                <a:lnTo>
                  <a:pt x="551" y="0"/>
                </a:lnTo>
                <a:lnTo>
                  <a:pt x="551" y="0"/>
                </a:lnTo>
                <a:lnTo>
                  <a:pt x="551" y="0"/>
                </a:lnTo>
                <a:lnTo>
                  <a:pt x="551" y="0"/>
                </a:lnTo>
                <a:lnTo>
                  <a:pt x="551" y="0"/>
                </a:lnTo>
                <a:lnTo>
                  <a:pt x="552" y="0"/>
                </a:lnTo>
                <a:lnTo>
                  <a:pt x="552" y="0"/>
                </a:lnTo>
                <a:lnTo>
                  <a:pt x="552" y="0"/>
                </a:lnTo>
                <a:lnTo>
                  <a:pt x="552" y="0"/>
                </a:lnTo>
                <a:lnTo>
                  <a:pt x="552" y="0"/>
                </a:lnTo>
                <a:lnTo>
                  <a:pt x="552" y="0"/>
                </a:lnTo>
                <a:lnTo>
                  <a:pt x="553" y="0"/>
                </a:lnTo>
                <a:lnTo>
                  <a:pt x="553" y="0"/>
                </a:lnTo>
                <a:lnTo>
                  <a:pt x="553" y="0"/>
                </a:lnTo>
                <a:lnTo>
                  <a:pt x="553" y="0"/>
                </a:lnTo>
                <a:lnTo>
                  <a:pt x="553" y="0"/>
                </a:lnTo>
              </a:path>
            </a:pathLst>
          </a:custGeom>
          <a:noFill/>
          <a:ln w="28575" cap="rnd">
            <a:solidFill>
              <a:srgbClr val="ED7D3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6" name="Freeform 69">
            <a:extLst>
              <a:ext uri="{FF2B5EF4-FFF2-40B4-BE49-F238E27FC236}">
                <a16:creationId xmlns:a16="http://schemas.microsoft.com/office/drawing/2014/main" id="{E59184C4-2B8C-1B4D-B7A7-254D62023820}"/>
              </a:ext>
            </a:extLst>
          </p:cNvPr>
          <p:cNvSpPr>
            <a:spLocks/>
          </p:cNvSpPr>
          <p:nvPr/>
        </p:nvSpPr>
        <p:spPr bwMode="auto">
          <a:xfrm>
            <a:off x="1606893" y="2587084"/>
            <a:ext cx="9098280" cy="3409453"/>
          </a:xfrm>
          <a:custGeom>
            <a:avLst/>
            <a:gdLst>
              <a:gd name="T0" fmla="*/ 1 w 553"/>
              <a:gd name="T1" fmla="*/ 180 h 194"/>
              <a:gd name="T2" fmla="*/ 2 w 553"/>
              <a:gd name="T3" fmla="*/ 157 h 194"/>
              <a:gd name="T4" fmla="*/ 3 w 553"/>
              <a:gd name="T5" fmla="*/ 127 h 194"/>
              <a:gd name="T6" fmla="*/ 5 w 553"/>
              <a:gd name="T7" fmla="*/ 118 h 194"/>
              <a:gd name="T8" fmla="*/ 7 w 553"/>
              <a:gd name="T9" fmla="*/ 113 h 194"/>
              <a:gd name="T10" fmla="*/ 11 w 553"/>
              <a:gd name="T11" fmla="*/ 111 h 194"/>
              <a:gd name="T12" fmla="*/ 12 w 553"/>
              <a:gd name="T13" fmla="*/ 109 h 194"/>
              <a:gd name="T14" fmla="*/ 18 w 553"/>
              <a:gd name="T15" fmla="*/ 107 h 194"/>
              <a:gd name="T16" fmla="*/ 26 w 553"/>
              <a:gd name="T17" fmla="*/ 102 h 194"/>
              <a:gd name="T18" fmla="*/ 34 w 553"/>
              <a:gd name="T19" fmla="*/ 98 h 194"/>
              <a:gd name="T20" fmla="*/ 40 w 553"/>
              <a:gd name="T21" fmla="*/ 94 h 194"/>
              <a:gd name="T22" fmla="*/ 52 w 553"/>
              <a:gd name="T23" fmla="*/ 91 h 194"/>
              <a:gd name="T24" fmla="*/ 53 w 553"/>
              <a:gd name="T25" fmla="*/ 90 h 194"/>
              <a:gd name="T26" fmla="*/ 60 w 553"/>
              <a:gd name="T27" fmla="*/ 87 h 194"/>
              <a:gd name="T28" fmla="*/ 81 w 553"/>
              <a:gd name="T29" fmla="*/ 84 h 194"/>
              <a:gd name="T30" fmla="*/ 104 w 553"/>
              <a:gd name="T31" fmla="*/ 81 h 194"/>
              <a:gd name="T32" fmla="*/ 112 w 553"/>
              <a:gd name="T33" fmla="*/ 79 h 194"/>
              <a:gd name="T34" fmla="*/ 114 w 553"/>
              <a:gd name="T35" fmla="*/ 79 h 194"/>
              <a:gd name="T36" fmla="*/ 119 w 553"/>
              <a:gd name="T37" fmla="*/ 79 h 194"/>
              <a:gd name="T38" fmla="*/ 132 w 553"/>
              <a:gd name="T39" fmla="*/ 78 h 194"/>
              <a:gd name="T40" fmla="*/ 150 w 553"/>
              <a:gd name="T41" fmla="*/ 73 h 194"/>
              <a:gd name="T42" fmla="*/ 184 w 553"/>
              <a:gd name="T43" fmla="*/ 72 h 194"/>
              <a:gd name="T44" fmla="*/ 198 w 553"/>
              <a:gd name="T45" fmla="*/ 66 h 194"/>
              <a:gd name="T46" fmla="*/ 212 w 553"/>
              <a:gd name="T47" fmla="*/ 63 h 194"/>
              <a:gd name="T48" fmla="*/ 221 w 553"/>
              <a:gd name="T49" fmla="*/ 62 h 194"/>
              <a:gd name="T50" fmla="*/ 229 w 553"/>
              <a:gd name="T51" fmla="*/ 61 h 194"/>
              <a:gd name="T52" fmla="*/ 239 w 553"/>
              <a:gd name="T53" fmla="*/ 61 h 194"/>
              <a:gd name="T54" fmla="*/ 247 w 553"/>
              <a:gd name="T55" fmla="*/ 57 h 194"/>
              <a:gd name="T56" fmla="*/ 256 w 553"/>
              <a:gd name="T57" fmla="*/ 54 h 194"/>
              <a:gd name="T58" fmla="*/ 290 w 553"/>
              <a:gd name="T59" fmla="*/ 51 h 194"/>
              <a:gd name="T60" fmla="*/ 307 w 553"/>
              <a:gd name="T61" fmla="*/ 46 h 194"/>
              <a:gd name="T62" fmla="*/ 332 w 553"/>
              <a:gd name="T63" fmla="*/ 45 h 194"/>
              <a:gd name="T64" fmla="*/ 337 w 553"/>
              <a:gd name="T65" fmla="*/ 44 h 194"/>
              <a:gd name="T66" fmla="*/ 350 w 553"/>
              <a:gd name="T67" fmla="*/ 42 h 194"/>
              <a:gd name="T68" fmla="*/ 360 w 553"/>
              <a:gd name="T69" fmla="*/ 39 h 194"/>
              <a:gd name="T70" fmla="*/ 381 w 553"/>
              <a:gd name="T71" fmla="*/ 38 h 194"/>
              <a:gd name="T72" fmla="*/ 399 w 553"/>
              <a:gd name="T73" fmla="*/ 35 h 194"/>
              <a:gd name="T74" fmla="*/ 409 w 553"/>
              <a:gd name="T75" fmla="*/ 31 h 194"/>
              <a:gd name="T76" fmla="*/ 423 w 553"/>
              <a:gd name="T77" fmla="*/ 27 h 194"/>
              <a:gd name="T78" fmla="*/ 440 w 553"/>
              <a:gd name="T79" fmla="*/ 25 h 194"/>
              <a:gd name="T80" fmla="*/ 444 w 553"/>
              <a:gd name="T81" fmla="*/ 25 h 194"/>
              <a:gd name="T82" fmla="*/ 451 w 553"/>
              <a:gd name="T83" fmla="*/ 25 h 194"/>
              <a:gd name="T84" fmla="*/ 454 w 553"/>
              <a:gd name="T85" fmla="*/ 22 h 194"/>
              <a:gd name="T86" fmla="*/ 457 w 553"/>
              <a:gd name="T87" fmla="*/ 21 h 194"/>
              <a:gd name="T88" fmla="*/ 459 w 553"/>
              <a:gd name="T89" fmla="*/ 19 h 194"/>
              <a:gd name="T90" fmla="*/ 473 w 553"/>
              <a:gd name="T91" fmla="*/ 18 h 194"/>
              <a:gd name="T92" fmla="*/ 480 w 553"/>
              <a:gd name="T93" fmla="*/ 15 h 194"/>
              <a:gd name="T94" fmla="*/ 509 w 553"/>
              <a:gd name="T95" fmla="*/ 12 h 194"/>
              <a:gd name="T96" fmla="*/ 525 w 553"/>
              <a:gd name="T97" fmla="*/ 7 h 194"/>
              <a:gd name="T98" fmla="*/ 537 w 553"/>
              <a:gd name="T99" fmla="*/ 5 h 194"/>
              <a:gd name="T100" fmla="*/ 542 w 553"/>
              <a:gd name="T101" fmla="*/ 1 h 194"/>
              <a:gd name="T102" fmla="*/ 544 w 553"/>
              <a:gd name="T103" fmla="*/ 1 h 194"/>
              <a:gd name="T104" fmla="*/ 545 w 553"/>
              <a:gd name="T105" fmla="*/ 1 h 194"/>
              <a:gd name="T106" fmla="*/ 547 w 553"/>
              <a:gd name="T107" fmla="*/ 1 h 194"/>
              <a:gd name="T108" fmla="*/ 547 w 553"/>
              <a:gd name="T109" fmla="*/ 1 h 194"/>
              <a:gd name="T110" fmla="*/ 549 w 553"/>
              <a:gd name="T111" fmla="*/ 0 h 194"/>
              <a:gd name="T112" fmla="*/ 550 w 553"/>
              <a:gd name="T113" fmla="*/ 0 h 194"/>
              <a:gd name="T114" fmla="*/ 551 w 553"/>
              <a:gd name="T115" fmla="*/ 0 h 194"/>
              <a:gd name="T116" fmla="*/ 552 w 553"/>
              <a:gd name="T117" fmla="*/ 0 h 194"/>
              <a:gd name="T118" fmla="*/ 553 w 553"/>
              <a:gd name="T119"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3" h="194">
                <a:moveTo>
                  <a:pt x="0" y="194"/>
                </a:moveTo>
                <a:lnTo>
                  <a:pt x="0" y="194"/>
                </a:lnTo>
                <a:lnTo>
                  <a:pt x="0" y="193"/>
                </a:lnTo>
                <a:lnTo>
                  <a:pt x="1" y="193"/>
                </a:lnTo>
                <a:lnTo>
                  <a:pt x="1" y="190"/>
                </a:lnTo>
                <a:lnTo>
                  <a:pt x="1" y="190"/>
                </a:lnTo>
                <a:lnTo>
                  <a:pt x="1" y="180"/>
                </a:lnTo>
                <a:lnTo>
                  <a:pt x="1" y="180"/>
                </a:lnTo>
                <a:lnTo>
                  <a:pt x="1" y="176"/>
                </a:lnTo>
                <a:lnTo>
                  <a:pt x="2" y="176"/>
                </a:lnTo>
                <a:lnTo>
                  <a:pt x="2" y="168"/>
                </a:lnTo>
                <a:lnTo>
                  <a:pt x="2" y="168"/>
                </a:lnTo>
                <a:lnTo>
                  <a:pt x="2" y="157"/>
                </a:lnTo>
                <a:lnTo>
                  <a:pt x="2" y="157"/>
                </a:lnTo>
                <a:lnTo>
                  <a:pt x="2" y="149"/>
                </a:lnTo>
                <a:lnTo>
                  <a:pt x="2" y="149"/>
                </a:lnTo>
                <a:lnTo>
                  <a:pt x="2" y="141"/>
                </a:lnTo>
                <a:lnTo>
                  <a:pt x="3" y="141"/>
                </a:lnTo>
                <a:lnTo>
                  <a:pt x="3" y="135"/>
                </a:lnTo>
                <a:lnTo>
                  <a:pt x="3" y="135"/>
                </a:lnTo>
                <a:lnTo>
                  <a:pt x="3" y="127"/>
                </a:lnTo>
                <a:lnTo>
                  <a:pt x="3" y="127"/>
                </a:lnTo>
                <a:lnTo>
                  <a:pt x="3" y="125"/>
                </a:lnTo>
                <a:lnTo>
                  <a:pt x="4" y="125"/>
                </a:lnTo>
                <a:lnTo>
                  <a:pt x="4" y="122"/>
                </a:lnTo>
                <a:lnTo>
                  <a:pt x="4" y="122"/>
                </a:lnTo>
                <a:lnTo>
                  <a:pt x="4" y="118"/>
                </a:lnTo>
                <a:lnTo>
                  <a:pt x="5" y="118"/>
                </a:lnTo>
                <a:lnTo>
                  <a:pt x="5" y="116"/>
                </a:lnTo>
                <a:lnTo>
                  <a:pt x="5" y="116"/>
                </a:lnTo>
                <a:lnTo>
                  <a:pt x="5" y="116"/>
                </a:lnTo>
                <a:lnTo>
                  <a:pt x="6" y="116"/>
                </a:lnTo>
                <a:lnTo>
                  <a:pt x="6" y="114"/>
                </a:lnTo>
                <a:lnTo>
                  <a:pt x="7" y="114"/>
                </a:lnTo>
                <a:lnTo>
                  <a:pt x="7" y="113"/>
                </a:lnTo>
                <a:lnTo>
                  <a:pt x="8" y="113"/>
                </a:lnTo>
                <a:lnTo>
                  <a:pt x="8" y="113"/>
                </a:lnTo>
                <a:lnTo>
                  <a:pt x="10" y="113"/>
                </a:lnTo>
                <a:lnTo>
                  <a:pt x="10" y="112"/>
                </a:lnTo>
                <a:lnTo>
                  <a:pt x="10" y="112"/>
                </a:lnTo>
                <a:lnTo>
                  <a:pt x="10" y="111"/>
                </a:lnTo>
                <a:lnTo>
                  <a:pt x="11" y="111"/>
                </a:lnTo>
                <a:lnTo>
                  <a:pt x="11" y="111"/>
                </a:lnTo>
                <a:lnTo>
                  <a:pt x="12" y="111"/>
                </a:lnTo>
                <a:lnTo>
                  <a:pt x="12" y="111"/>
                </a:lnTo>
                <a:lnTo>
                  <a:pt x="12" y="111"/>
                </a:lnTo>
                <a:lnTo>
                  <a:pt x="12" y="110"/>
                </a:lnTo>
                <a:lnTo>
                  <a:pt x="12" y="110"/>
                </a:lnTo>
                <a:lnTo>
                  <a:pt x="12" y="109"/>
                </a:lnTo>
                <a:lnTo>
                  <a:pt x="13" y="109"/>
                </a:lnTo>
                <a:lnTo>
                  <a:pt x="13" y="109"/>
                </a:lnTo>
                <a:lnTo>
                  <a:pt x="13" y="109"/>
                </a:lnTo>
                <a:lnTo>
                  <a:pt x="13" y="108"/>
                </a:lnTo>
                <a:lnTo>
                  <a:pt x="14" y="108"/>
                </a:lnTo>
                <a:lnTo>
                  <a:pt x="14" y="107"/>
                </a:lnTo>
                <a:lnTo>
                  <a:pt x="18" y="107"/>
                </a:lnTo>
                <a:lnTo>
                  <a:pt x="18" y="106"/>
                </a:lnTo>
                <a:lnTo>
                  <a:pt x="21" y="106"/>
                </a:lnTo>
                <a:lnTo>
                  <a:pt x="21" y="105"/>
                </a:lnTo>
                <a:lnTo>
                  <a:pt x="23" y="105"/>
                </a:lnTo>
                <a:lnTo>
                  <a:pt x="23" y="104"/>
                </a:lnTo>
                <a:lnTo>
                  <a:pt x="26" y="104"/>
                </a:lnTo>
                <a:lnTo>
                  <a:pt x="26" y="102"/>
                </a:lnTo>
                <a:lnTo>
                  <a:pt x="27" y="102"/>
                </a:lnTo>
                <a:lnTo>
                  <a:pt x="27" y="100"/>
                </a:lnTo>
                <a:lnTo>
                  <a:pt x="28" y="100"/>
                </a:lnTo>
                <a:lnTo>
                  <a:pt x="28" y="99"/>
                </a:lnTo>
                <a:lnTo>
                  <a:pt x="29" y="99"/>
                </a:lnTo>
                <a:lnTo>
                  <a:pt x="29" y="98"/>
                </a:lnTo>
                <a:lnTo>
                  <a:pt x="34" y="98"/>
                </a:lnTo>
                <a:lnTo>
                  <a:pt x="34" y="97"/>
                </a:lnTo>
                <a:lnTo>
                  <a:pt x="35" y="97"/>
                </a:lnTo>
                <a:lnTo>
                  <a:pt x="35" y="96"/>
                </a:lnTo>
                <a:lnTo>
                  <a:pt x="38" y="96"/>
                </a:lnTo>
                <a:lnTo>
                  <a:pt x="38" y="95"/>
                </a:lnTo>
                <a:lnTo>
                  <a:pt x="40" y="95"/>
                </a:lnTo>
                <a:lnTo>
                  <a:pt x="40" y="94"/>
                </a:lnTo>
                <a:lnTo>
                  <a:pt x="46" y="94"/>
                </a:lnTo>
                <a:lnTo>
                  <a:pt x="46" y="93"/>
                </a:lnTo>
                <a:lnTo>
                  <a:pt x="50" y="93"/>
                </a:lnTo>
                <a:lnTo>
                  <a:pt x="50" y="92"/>
                </a:lnTo>
                <a:lnTo>
                  <a:pt x="51" y="92"/>
                </a:lnTo>
                <a:lnTo>
                  <a:pt x="51" y="91"/>
                </a:lnTo>
                <a:lnTo>
                  <a:pt x="52" y="91"/>
                </a:lnTo>
                <a:lnTo>
                  <a:pt x="52" y="91"/>
                </a:lnTo>
                <a:lnTo>
                  <a:pt x="52" y="91"/>
                </a:lnTo>
                <a:lnTo>
                  <a:pt x="52" y="90"/>
                </a:lnTo>
                <a:lnTo>
                  <a:pt x="53" y="90"/>
                </a:lnTo>
                <a:lnTo>
                  <a:pt x="53" y="90"/>
                </a:lnTo>
                <a:lnTo>
                  <a:pt x="53" y="90"/>
                </a:lnTo>
                <a:lnTo>
                  <a:pt x="53" y="90"/>
                </a:lnTo>
                <a:lnTo>
                  <a:pt x="57" y="90"/>
                </a:lnTo>
                <a:lnTo>
                  <a:pt x="57" y="89"/>
                </a:lnTo>
                <a:lnTo>
                  <a:pt x="58" y="89"/>
                </a:lnTo>
                <a:lnTo>
                  <a:pt x="58" y="87"/>
                </a:lnTo>
                <a:lnTo>
                  <a:pt x="59" y="87"/>
                </a:lnTo>
                <a:lnTo>
                  <a:pt x="59" y="87"/>
                </a:lnTo>
                <a:lnTo>
                  <a:pt x="60" y="87"/>
                </a:lnTo>
                <a:lnTo>
                  <a:pt x="60" y="87"/>
                </a:lnTo>
                <a:lnTo>
                  <a:pt x="63" y="87"/>
                </a:lnTo>
                <a:lnTo>
                  <a:pt x="63" y="86"/>
                </a:lnTo>
                <a:lnTo>
                  <a:pt x="76" y="86"/>
                </a:lnTo>
                <a:lnTo>
                  <a:pt x="76" y="85"/>
                </a:lnTo>
                <a:lnTo>
                  <a:pt x="81" y="85"/>
                </a:lnTo>
                <a:lnTo>
                  <a:pt x="81" y="84"/>
                </a:lnTo>
                <a:lnTo>
                  <a:pt x="101" y="84"/>
                </a:lnTo>
                <a:lnTo>
                  <a:pt x="101" y="83"/>
                </a:lnTo>
                <a:lnTo>
                  <a:pt x="102" y="83"/>
                </a:lnTo>
                <a:lnTo>
                  <a:pt x="102" y="81"/>
                </a:lnTo>
                <a:lnTo>
                  <a:pt x="102" y="81"/>
                </a:lnTo>
                <a:lnTo>
                  <a:pt x="102" y="81"/>
                </a:lnTo>
                <a:lnTo>
                  <a:pt x="104" y="81"/>
                </a:lnTo>
                <a:lnTo>
                  <a:pt x="104" y="80"/>
                </a:lnTo>
                <a:lnTo>
                  <a:pt x="111" y="80"/>
                </a:lnTo>
                <a:lnTo>
                  <a:pt x="111" y="80"/>
                </a:lnTo>
                <a:lnTo>
                  <a:pt x="111" y="80"/>
                </a:lnTo>
                <a:lnTo>
                  <a:pt x="111" y="79"/>
                </a:lnTo>
                <a:lnTo>
                  <a:pt x="112" y="79"/>
                </a:lnTo>
                <a:lnTo>
                  <a:pt x="112" y="79"/>
                </a:lnTo>
                <a:lnTo>
                  <a:pt x="112" y="79"/>
                </a:lnTo>
                <a:lnTo>
                  <a:pt x="112" y="79"/>
                </a:lnTo>
                <a:lnTo>
                  <a:pt x="113" y="79"/>
                </a:lnTo>
                <a:lnTo>
                  <a:pt x="113" y="79"/>
                </a:lnTo>
                <a:lnTo>
                  <a:pt x="113" y="79"/>
                </a:lnTo>
                <a:lnTo>
                  <a:pt x="113" y="79"/>
                </a:lnTo>
                <a:lnTo>
                  <a:pt x="114" y="79"/>
                </a:lnTo>
                <a:lnTo>
                  <a:pt x="114" y="79"/>
                </a:lnTo>
                <a:lnTo>
                  <a:pt x="116" y="79"/>
                </a:lnTo>
                <a:lnTo>
                  <a:pt x="116" y="79"/>
                </a:lnTo>
                <a:lnTo>
                  <a:pt x="119" y="79"/>
                </a:lnTo>
                <a:lnTo>
                  <a:pt x="119" y="79"/>
                </a:lnTo>
                <a:lnTo>
                  <a:pt x="119" y="79"/>
                </a:lnTo>
                <a:lnTo>
                  <a:pt x="119" y="79"/>
                </a:lnTo>
                <a:lnTo>
                  <a:pt x="121" y="79"/>
                </a:lnTo>
                <a:lnTo>
                  <a:pt x="121" y="79"/>
                </a:lnTo>
                <a:lnTo>
                  <a:pt x="124" y="79"/>
                </a:lnTo>
                <a:lnTo>
                  <a:pt x="124" y="78"/>
                </a:lnTo>
                <a:lnTo>
                  <a:pt x="125" y="78"/>
                </a:lnTo>
                <a:lnTo>
                  <a:pt x="125" y="78"/>
                </a:lnTo>
                <a:lnTo>
                  <a:pt x="132" y="78"/>
                </a:lnTo>
                <a:lnTo>
                  <a:pt x="132" y="76"/>
                </a:lnTo>
                <a:lnTo>
                  <a:pt x="138" y="76"/>
                </a:lnTo>
                <a:lnTo>
                  <a:pt x="138" y="75"/>
                </a:lnTo>
                <a:lnTo>
                  <a:pt x="140" y="75"/>
                </a:lnTo>
                <a:lnTo>
                  <a:pt x="140" y="74"/>
                </a:lnTo>
                <a:lnTo>
                  <a:pt x="150" y="74"/>
                </a:lnTo>
                <a:lnTo>
                  <a:pt x="150" y="73"/>
                </a:lnTo>
                <a:lnTo>
                  <a:pt x="152" y="73"/>
                </a:lnTo>
                <a:lnTo>
                  <a:pt x="152" y="72"/>
                </a:lnTo>
                <a:lnTo>
                  <a:pt x="159" y="72"/>
                </a:lnTo>
                <a:lnTo>
                  <a:pt x="159" y="72"/>
                </a:lnTo>
                <a:lnTo>
                  <a:pt x="162" y="72"/>
                </a:lnTo>
                <a:lnTo>
                  <a:pt x="162" y="72"/>
                </a:lnTo>
                <a:lnTo>
                  <a:pt x="184" y="72"/>
                </a:lnTo>
                <a:lnTo>
                  <a:pt x="184" y="71"/>
                </a:lnTo>
                <a:lnTo>
                  <a:pt x="189" y="71"/>
                </a:lnTo>
                <a:lnTo>
                  <a:pt x="189" y="70"/>
                </a:lnTo>
                <a:lnTo>
                  <a:pt x="195" y="70"/>
                </a:lnTo>
                <a:lnTo>
                  <a:pt x="195" y="68"/>
                </a:lnTo>
                <a:lnTo>
                  <a:pt x="198" y="68"/>
                </a:lnTo>
                <a:lnTo>
                  <a:pt x="198" y="66"/>
                </a:lnTo>
                <a:lnTo>
                  <a:pt x="206" y="66"/>
                </a:lnTo>
                <a:lnTo>
                  <a:pt x="206" y="65"/>
                </a:lnTo>
                <a:lnTo>
                  <a:pt x="208" y="65"/>
                </a:lnTo>
                <a:lnTo>
                  <a:pt x="208" y="64"/>
                </a:lnTo>
                <a:lnTo>
                  <a:pt x="211" y="64"/>
                </a:lnTo>
                <a:lnTo>
                  <a:pt x="211" y="63"/>
                </a:lnTo>
                <a:lnTo>
                  <a:pt x="212" y="63"/>
                </a:lnTo>
                <a:lnTo>
                  <a:pt x="212" y="62"/>
                </a:lnTo>
                <a:lnTo>
                  <a:pt x="218" y="62"/>
                </a:lnTo>
                <a:lnTo>
                  <a:pt x="218" y="62"/>
                </a:lnTo>
                <a:lnTo>
                  <a:pt x="221" y="62"/>
                </a:lnTo>
                <a:lnTo>
                  <a:pt x="221" y="62"/>
                </a:lnTo>
                <a:lnTo>
                  <a:pt x="221" y="62"/>
                </a:lnTo>
                <a:lnTo>
                  <a:pt x="221" y="62"/>
                </a:lnTo>
                <a:lnTo>
                  <a:pt x="223" y="62"/>
                </a:lnTo>
                <a:lnTo>
                  <a:pt x="223" y="62"/>
                </a:lnTo>
                <a:lnTo>
                  <a:pt x="223" y="62"/>
                </a:lnTo>
                <a:lnTo>
                  <a:pt x="223" y="61"/>
                </a:lnTo>
                <a:lnTo>
                  <a:pt x="227" y="61"/>
                </a:lnTo>
                <a:lnTo>
                  <a:pt x="227" y="61"/>
                </a:lnTo>
                <a:lnTo>
                  <a:pt x="229" y="61"/>
                </a:lnTo>
                <a:lnTo>
                  <a:pt x="229" y="61"/>
                </a:lnTo>
                <a:lnTo>
                  <a:pt x="231" y="61"/>
                </a:lnTo>
                <a:lnTo>
                  <a:pt x="231" y="61"/>
                </a:lnTo>
                <a:lnTo>
                  <a:pt x="233" y="61"/>
                </a:lnTo>
                <a:lnTo>
                  <a:pt x="233" y="61"/>
                </a:lnTo>
                <a:lnTo>
                  <a:pt x="239" y="61"/>
                </a:lnTo>
                <a:lnTo>
                  <a:pt x="239" y="61"/>
                </a:lnTo>
                <a:lnTo>
                  <a:pt x="241" y="61"/>
                </a:lnTo>
                <a:lnTo>
                  <a:pt x="241" y="60"/>
                </a:lnTo>
                <a:lnTo>
                  <a:pt x="241" y="60"/>
                </a:lnTo>
                <a:lnTo>
                  <a:pt x="241" y="59"/>
                </a:lnTo>
                <a:lnTo>
                  <a:pt x="244" y="59"/>
                </a:lnTo>
                <a:lnTo>
                  <a:pt x="244" y="57"/>
                </a:lnTo>
                <a:lnTo>
                  <a:pt x="247" y="57"/>
                </a:lnTo>
                <a:lnTo>
                  <a:pt x="247" y="57"/>
                </a:lnTo>
                <a:lnTo>
                  <a:pt x="248" y="57"/>
                </a:lnTo>
                <a:lnTo>
                  <a:pt x="248" y="56"/>
                </a:lnTo>
                <a:lnTo>
                  <a:pt x="254" y="56"/>
                </a:lnTo>
                <a:lnTo>
                  <a:pt x="254" y="55"/>
                </a:lnTo>
                <a:lnTo>
                  <a:pt x="256" y="55"/>
                </a:lnTo>
                <a:lnTo>
                  <a:pt x="256" y="54"/>
                </a:lnTo>
                <a:lnTo>
                  <a:pt x="263" y="54"/>
                </a:lnTo>
                <a:lnTo>
                  <a:pt x="263" y="53"/>
                </a:lnTo>
                <a:lnTo>
                  <a:pt x="265" y="53"/>
                </a:lnTo>
                <a:lnTo>
                  <a:pt x="265" y="52"/>
                </a:lnTo>
                <a:lnTo>
                  <a:pt x="275" y="52"/>
                </a:lnTo>
                <a:lnTo>
                  <a:pt x="275" y="51"/>
                </a:lnTo>
                <a:lnTo>
                  <a:pt x="290" y="51"/>
                </a:lnTo>
                <a:lnTo>
                  <a:pt x="290" y="50"/>
                </a:lnTo>
                <a:lnTo>
                  <a:pt x="291" y="50"/>
                </a:lnTo>
                <a:lnTo>
                  <a:pt x="291" y="48"/>
                </a:lnTo>
                <a:lnTo>
                  <a:pt x="296" y="48"/>
                </a:lnTo>
                <a:lnTo>
                  <a:pt x="296" y="47"/>
                </a:lnTo>
                <a:lnTo>
                  <a:pt x="307" y="47"/>
                </a:lnTo>
                <a:lnTo>
                  <a:pt x="307" y="46"/>
                </a:lnTo>
                <a:lnTo>
                  <a:pt x="313" y="46"/>
                </a:lnTo>
                <a:lnTo>
                  <a:pt x="313" y="45"/>
                </a:lnTo>
                <a:lnTo>
                  <a:pt x="314" y="45"/>
                </a:lnTo>
                <a:lnTo>
                  <a:pt x="314" y="45"/>
                </a:lnTo>
                <a:lnTo>
                  <a:pt x="327" y="45"/>
                </a:lnTo>
                <a:lnTo>
                  <a:pt x="327" y="45"/>
                </a:lnTo>
                <a:lnTo>
                  <a:pt x="332" y="45"/>
                </a:lnTo>
                <a:lnTo>
                  <a:pt x="332" y="45"/>
                </a:lnTo>
                <a:lnTo>
                  <a:pt x="333" y="45"/>
                </a:lnTo>
                <a:lnTo>
                  <a:pt x="333" y="45"/>
                </a:lnTo>
                <a:lnTo>
                  <a:pt x="337" y="45"/>
                </a:lnTo>
                <a:lnTo>
                  <a:pt x="337" y="44"/>
                </a:lnTo>
                <a:lnTo>
                  <a:pt x="337" y="44"/>
                </a:lnTo>
                <a:lnTo>
                  <a:pt x="337" y="44"/>
                </a:lnTo>
                <a:lnTo>
                  <a:pt x="342" y="44"/>
                </a:lnTo>
                <a:lnTo>
                  <a:pt x="342" y="43"/>
                </a:lnTo>
                <a:lnTo>
                  <a:pt x="348" y="43"/>
                </a:lnTo>
                <a:lnTo>
                  <a:pt x="348" y="42"/>
                </a:lnTo>
                <a:lnTo>
                  <a:pt x="348" y="42"/>
                </a:lnTo>
                <a:lnTo>
                  <a:pt x="348" y="42"/>
                </a:lnTo>
                <a:lnTo>
                  <a:pt x="350" y="42"/>
                </a:lnTo>
                <a:lnTo>
                  <a:pt x="350" y="42"/>
                </a:lnTo>
                <a:lnTo>
                  <a:pt x="352" y="42"/>
                </a:lnTo>
                <a:lnTo>
                  <a:pt x="352" y="42"/>
                </a:lnTo>
                <a:lnTo>
                  <a:pt x="353" y="42"/>
                </a:lnTo>
                <a:lnTo>
                  <a:pt x="353" y="41"/>
                </a:lnTo>
                <a:lnTo>
                  <a:pt x="360" y="41"/>
                </a:lnTo>
                <a:lnTo>
                  <a:pt x="360" y="39"/>
                </a:lnTo>
                <a:lnTo>
                  <a:pt x="363" y="39"/>
                </a:lnTo>
                <a:lnTo>
                  <a:pt x="363" y="39"/>
                </a:lnTo>
                <a:lnTo>
                  <a:pt x="371" y="39"/>
                </a:lnTo>
                <a:lnTo>
                  <a:pt x="371" y="39"/>
                </a:lnTo>
                <a:lnTo>
                  <a:pt x="376" y="39"/>
                </a:lnTo>
                <a:lnTo>
                  <a:pt x="376" y="38"/>
                </a:lnTo>
                <a:lnTo>
                  <a:pt x="381" y="38"/>
                </a:lnTo>
                <a:lnTo>
                  <a:pt x="381" y="37"/>
                </a:lnTo>
                <a:lnTo>
                  <a:pt x="383" y="37"/>
                </a:lnTo>
                <a:lnTo>
                  <a:pt x="383" y="36"/>
                </a:lnTo>
                <a:lnTo>
                  <a:pt x="391" y="36"/>
                </a:lnTo>
                <a:lnTo>
                  <a:pt x="391" y="36"/>
                </a:lnTo>
                <a:lnTo>
                  <a:pt x="399" y="36"/>
                </a:lnTo>
                <a:lnTo>
                  <a:pt x="399" y="35"/>
                </a:lnTo>
                <a:lnTo>
                  <a:pt x="402" y="35"/>
                </a:lnTo>
                <a:lnTo>
                  <a:pt x="402" y="34"/>
                </a:lnTo>
                <a:lnTo>
                  <a:pt x="404" y="34"/>
                </a:lnTo>
                <a:lnTo>
                  <a:pt x="404" y="33"/>
                </a:lnTo>
                <a:lnTo>
                  <a:pt x="405" y="33"/>
                </a:lnTo>
                <a:lnTo>
                  <a:pt x="405" y="31"/>
                </a:lnTo>
                <a:lnTo>
                  <a:pt x="409" y="31"/>
                </a:lnTo>
                <a:lnTo>
                  <a:pt x="409" y="30"/>
                </a:lnTo>
                <a:lnTo>
                  <a:pt x="409" y="30"/>
                </a:lnTo>
                <a:lnTo>
                  <a:pt x="409" y="29"/>
                </a:lnTo>
                <a:lnTo>
                  <a:pt x="418" y="29"/>
                </a:lnTo>
                <a:lnTo>
                  <a:pt x="418" y="28"/>
                </a:lnTo>
                <a:lnTo>
                  <a:pt x="423" y="28"/>
                </a:lnTo>
                <a:lnTo>
                  <a:pt x="423" y="27"/>
                </a:lnTo>
                <a:lnTo>
                  <a:pt x="425" y="27"/>
                </a:lnTo>
                <a:lnTo>
                  <a:pt x="425" y="26"/>
                </a:lnTo>
                <a:lnTo>
                  <a:pt x="426" y="26"/>
                </a:lnTo>
                <a:lnTo>
                  <a:pt x="426" y="26"/>
                </a:lnTo>
                <a:lnTo>
                  <a:pt x="439" y="26"/>
                </a:lnTo>
                <a:lnTo>
                  <a:pt x="439" y="25"/>
                </a:lnTo>
                <a:lnTo>
                  <a:pt x="440" y="25"/>
                </a:lnTo>
                <a:lnTo>
                  <a:pt x="440" y="25"/>
                </a:lnTo>
                <a:lnTo>
                  <a:pt x="442" y="25"/>
                </a:lnTo>
                <a:lnTo>
                  <a:pt x="442" y="25"/>
                </a:lnTo>
                <a:lnTo>
                  <a:pt x="442" y="25"/>
                </a:lnTo>
                <a:lnTo>
                  <a:pt x="442" y="25"/>
                </a:lnTo>
                <a:lnTo>
                  <a:pt x="444" y="25"/>
                </a:lnTo>
                <a:lnTo>
                  <a:pt x="444" y="25"/>
                </a:lnTo>
                <a:lnTo>
                  <a:pt x="447" y="25"/>
                </a:lnTo>
                <a:lnTo>
                  <a:pt x="447" y="25"/>
                </a:lnTo>
                <a:lnTo>
                  <a:pt x="449" y="25"/>
                </a:lnTo>
                <a:lnTo>
                  <a:pt x="449" y="25"/>
                </a:lnTo>
                <a:lnTo>
                  <a:pt x="449" y="25"/>
                </a:lnTo>
                <a:lnTo>
                  <a:pt x="449" y="25"/>
                </a:lnTo>
                <a:lnTo>
                  <a:pt x="451" y="25"/>
                </a:lnTo>
                <a:lnTo>
                  <a:pt x="451" y="25"/>
                </a:lnTo>
                <a:lnTo>
                  <a:pt x="452" y="25"/>
                </a:lnTo>
                <a:lnTo>
                  <a:pt x="452" y="23"/>
                </a:lnTo>
                <a:lnTo>
                  <a:pt x="453" y="23"/>
                </a:lnTo>
                <a:lnTo>
                  <a:pt x="453" y="23"/>
                </a:lnTo>
                <a:lnTo>
                  <a:pt x="454" y="23"/>
                </a:lnTo>
                <a:lnTo>
                  <a:pt x="454" y="22"/>
                </a:lnTo>
                <a:lnTo>
                  <a:pt x="454" y="22"/>
                </a:lnTo>
                <a:lnTo>
                  <a:pt x="454" y="22"/>
                </a:lnTo>
                <a:lnTo>
                  <a:pt x="455" y="22"/>
                </a:lnTo>
                <a:lnTo>
                  <a:pt x="455" y="21"/>
                </a:lnTo>
                <a:lnTo>
                  <a:pt x="456" y="21"/>
                </a:lnTo>
                <a:lnTo>
                  <a:pt x="456" y="21"/>
                </a:lnTo>
                <a:lnTo>
                  <a:pt x="457" y="21"/>
                </a:lnTo>
                <a:lnTo>
                  <a:pt x="457" y="20"/>
                </a:lnTo>
                <a:lnTo>
                  <a:pt x="457" y="20"/>
                </a:lnTo>
                <a:lnTo>
                  <a:pt x="457" y="19"/>
                </a:lnTo>
                <a:lnTo>
                  <a:pt x="459" y="19"/>
                </a:lnTo>
                <a:lnTo>
                  <a:pt x="459" y="19"/>
                </a:lnTo>
                <a:lnTo>
                  <a:pt x="459" y="19"/>
                </a:lnTo>
                <a:lnTo>
                  <a:pt x="459" y="19"/>
                </a:lnTo>
                <a:lnTo>
                  <a:pt x="460" y="19"/>
                </a:lnTo>
                <a:lnTo>
                  <a:pt x="460" y="19"/>
                </a:lnTo>
                <a:lnTo>
                  <a:pt x="464" y="19"/>
                </a:lnTo>
                <a:lnTo>
                  <a:pt x="464" y="19"/>
                </a:lnTo>
                <a:lnTo>
                  <a:pt x="465" y="19"/>
                </a:lnTo>
                <a:lnTo>
                  <a:pt x="465" y="18"/>
                </a:lnTo>
                <a:lnTo>
                  <a:pt x="473" y="18"/>
                </a:lnTo>
                <a:lnTo>
                  <a:pt x="473" y="16"/>
                </a:lnTo>
                <a:lnTo>
                  <a:pt x="474" y="16"/>
                </a:lnTo>
                <a:lnTo>
                  <a:pt x="474" y="15"/>
                </a:lnTo>
                <a:lnTo>
                  <a:pt x="477" y="15"/>
                </a:lnTo>
                <a:lnTo>
                  <a:pt x="477" y="15"/>
                </a:lnTo>
                <a:lnTo>
                  <a:pt x="480" y="15"/>
                </a:lnTo>
                <a:lnTo>
                  <a:pt x="480" y="15"/>
                </a:lnTo>
                <a:lnTo>
                  <a:pt x="494" y="15"/>
                </a:lnTo>
                <a:lnTo>
                  <a:pt x="494" y="14"/>
                </a:lnTo>
                <a:lnTo>
                  <a:pt x="505" y="14"/>
                </a:lnTo>
                <a:lnTo>
                  <a:pt x="505" y="13"/>
                </a:lnTo>
                <a:lnTo>
                  <a:pt x="509" y="13"/>
                </a:lnTo>
                <a:lnTo>
                  <a:pt x="509" y="12"/>
                </a:lnTo>
                <a:lnTo>
                  <a:pt x="509" y="12"/>
                </a:lnTo>
                <a:lnTo>
                  <a:pt x="509" y="11"/>
                </a:lnTo>
                <a:lnTo>
                  <a:pt x="521" y="11"/>
                </a:lnTo>
                <a:lnTo>
                  <a:pt x="521" y="9"/>
                </a:lnTo>
                <a:lnTo>
                  <a:pt x="524" y="9"/>
                </a:lnTo>
                <a:lnTo>
                  <a:pt x="524" y="8"/>
                </a:lnTo>
                <a:lnTo>
                  <a:pt x="525" y="8"/>
                </a:lnTo>
                <a:lnTo>
                  <a:pt x="525" y="7"/>
                </a:lnTo>
                <a:lnTo>
                  <a:pt x="525" y="7"/>
                </a:lnTo>
                <a:lnTo>
                  <a:pt x="525" y="6"/>
                </a:lnTo>
                <a:lnTo>
                  <a:pt x="528" y="6"/>
                </a:lnTo>
                <a:lnTo>
                  <a:pt x="528" y="6"/>
                </a:lnTo>
                <a:lnTo>
                  <a:pt x="532" y="6"/>
                </a:lnTo>
                <a:lnTo>
                  <a:pt x="532" y="5"/>
                </a:lnTo>
                <a:lnTo>
                  <a:pt x="537" y="5"/>
                </a:lnTo>
                <a:lnTo>
                  <a:pt x="537" y="4"/>
                </a:lnTo>
                <a:lnTo>
                  <a:pt x="537" y="4"/>
                </a:lnTo>
                <a:lnTo>
                  <a:pt x="537" y="2"/>
                </a:lnTo>
                <a:lnTo>
                  <a:pt x="541" y="2"/>
                </a:lnTo>
                <a:lnTo>
                  <a:pt x="541" y="2"/>
                </a:lnTo>
                <a:lnTo>
                  <a:pt x="542" y="2"/>
                </a:lnTo>
                <a:lnTo>
                  <a:pt x="542" y="1"/>
                </a:lnTo>
                <a:lnTo>
                  <a:pt x="542" y="1"/>
                </a:lnTo>
                <a:lnTo>
                  <a:pt x="542" y="1"/>
                </a:lnTo>
                <a:lnTo>
                  <a:pt x="544" y="1"/>
                </a:lnTo>
                <a:lnTo>
                  <a:pt x="544" y="1"/>
                </a:lnTo>
                <a:lnTo>
                  <a:pt x="544" y="1"/>
                </a:lnTo>
                <a:lnTo>
                  <a:pt x="544" y="1"/>
                </a:lnTo>
                <a:lnTo>
                  <a:pt x="544" y="1"/>
                </a:lnTo>
                <a:lnTo>
                  <a:pt x="544" y="1"/>
                </a:lnTo>
                <a:lnTo>
                  <a:pt x="545" y="1"/>
                </a:lnTo>
                <a:lnTo>
                  <a:pt x="545" y="1"/>
                </a:lnTo>
                <a:lnTo>
                  <a:pt x="545" y="1"/>
                </a:lnTo>
                <a:lnTo>
                  <a:pt x="545" y="1"/>
                </a:lnTo>
                <a:lnTo>
                  <a:pt x="545" y="1"/>
                </a:lnTo>
                <a:lnTo>
                  <a:pt x="545" y="1"/>
                </a:lnTo>
                <a:lnTo>
                  <a:pt x="546" y="1"/>
                </a:lnTo>
                <a:lnTo>
                  <a:pt x="546" y="1"/>
                </a:lnTo>
                <a:lnTo>
                  <a:pt x="546" y="1"/>
                </a:lnTo>
                <a:lnTo>
                  <a:pt x="546" y="1"/>
                </a:lnTo>
                <a:lnTo>
                  <a:pt x="546" y="1"/>
                </a:lnTo>
                <a:lnTo>
                  <a:pt x="546" y="1"/>
                </a:lnTo>
                <a:lnTo>
                  <a:pt x="547" y="1"/>
                </a:lnTo>
                <a:lnTo>
                  <a:pt x="547" y="1"/>
                </a:lnTo>
                <a:lnTo>
                  <a:pt x="547" y="1"/>
                </a:lnTo>
                <a:lnTo>
                  <a:pt x="547" y="1"/>
                </a:lnTo>
                <a:lnTo>
                  <a:pt x="547" y="1"/>
                </a:lnTo>
                <a:lnTo>
                  <a:pt x="547" y="1"/>
                </a:lnTo>
                <a:lnTo>
                  <a:pt x="547" y="1"/>
                </a:lnTo>
                <a:lnTo>
                  <a:pt x="547" y="1"/>
                </a:lnTo>
                <a:lnTo>
                  <a:pt x="548" y="1"/>
                </a:lnTo>
                <a:lnTo>
                  <a:pt x="548" y="1"/>
                </a:lnTo>
                <a:lnTo>
                  <a:pt x="548" y="1"/>
                </a:lnTo>
                <a:lnTo>
                  <a:pt x="548" y="1"/>
                </a:lnTo>
                <a:lnTo>
                  <a:pt x="548" y="1"/>
                </a:lnTo>
                <a:lnTo>
                  <a:pt x="548" y="0"/>
                </a:lnTo>
                <a:lnTo>
                  <a:pt x="549" y="0"/>
                </a:lnTo>
                <a:lnTo>
                  <a:pt x="549" y="0"/>
                </a:lnTo>
                <a:lnTo>
                  <a:pt x="549" y="0"/>
                </a:lnTo>
                <a:lnTo>
                  <a:pt x="549" y="0"/>
                </a:lnTo>
                <a:lnTo>
                  <a:pt x="549" y="0"/>
                </a:lnTo>
                <a:lnTo>
                  <a:pt x="549" y="0"/>
                </a:lnTo>
                <a:lnTo>
                  <a:pt x="550" y="0"/>
                </a:lnTo>
                <a:lnTo>
                  <a:pt x="550" y="0"/>
                </a:lnTo>
                <a:lnTo>
                  <a:pt x="550" y="0"/>
                </a:lnTo>
                <a:lnTo>
                  <a:pt x="550" y="0"/>
                </a:lnTo>
                <a:lnTo>
                  <a:pt x="550" y="0"/>
                </a:lnTo>
                <a:lnTo>
                  <a:pt x="550" y="0"/>
                </a:lnTo>
                <a:lnTo>
                  <a:pt x="550" y="0"/>
                </a:lnTo>
                <a:lnTo>
                  <a:pt x="550" y="0"/>
                </a:lnTo>
                <a:lnTo>
                  <a:pt x="551" y="0"/>
                </a:lnTo>
                <a:lnTo>
                  <a:pt x="551" y="0"/>
                </a:lnTo>
                <a:lnTo>
                  <a:pt x="551" y="0"/>
                </a:lnTo>
                <a:lnTo>
                  <a:pt x="551" y="0"/>
                </a:lnTo>
                <a:lnTo>
                  <a:pt x="551" y="0"/>
                </a:lnTo>
                <a:lnTo>
                  <a:pt x="551" y="0"/>
                </a:lnTo>
                <a:lnTo>
                  <a:pt x="552" y="0"/>
                </a:lnTo>
                <a:lnTo>
                  <a:pt x="552" y="0"/>
                </a:lnTo>
                <a:lnTo>
                  <a:pt x="552" y="0"/>
                </a:lnTo>
                <a:lnTo>
                  <a:pt x="552" y="0"/>
                </a:lnTo>
                <a:lnTo>
                  <a:pt x="552" y="0"/>
                </a:lnTo>
                <a:lnTo>
                  <a:pt x="552" y="0"/>
                </a:lnTo>
                <a:lnTo>
                  <a:pt x="553" y="0"/>
                </a:lnTo>
                <a:lnTo>
                  <a:pt x="553" y="0"/>
                </a:lnTo>
                <a:lnTo>
                  <a:pt x="553" y="0"/>
                </a:lnTo>
                <a:lnTo>
                  <a:pt x="553" y="0"/>
                </a:lnTo>
                <a:lnTo>
                  <a:pt x="553" y="0"/>
                </a:lnTo>
              </a:path>
            </a:pathLst>
          </a:custGeom>
          <a:noFill/>
          <a:ln w="28575" cap="rnd">
            <a:solidFill>
              <a:srgbClr val="5B9BD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7" name="Line 34">
            <a:extLst>
              <a:ext uri="{FF2B5EF4-FFF2-40B4-BE49-F238E27FC236}">
                <a16:creationId xmlns:a16="http://schemas.microsoft.com/office/drawing/2014/main" id="{D7BB042F-8E42-5D46-8923-3722C31080B1}"/>
              </a:ext>
            </a:extLst>
          </p:cNvPr>
          <p:cNvSpPr>
            <a:spLocks noChangeShapeType="1"/>
          </p:cNvSpPr>
          <p:nvPr/>
        </p:nvSpPr>
        <p:spPr bwMode="auto">
          <a:xfrm flipH="1">
            <a:off x="1536454" y="3325746"/>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8" name="Line 35">
            <a:extLst>
              <a:ext uri="{FF2B5EF4-FFF2-40B4-BE49-F238E27FC236}">
                <a16:creationId xmlns:a16="http://schemas.microsoft.com/office/drawing/2014/main" id="{E709239F-E2ED-1D43-A3A6-F836BEF5A604}"/>
              </a:ext>
            </a:extLst>
          </p:cNvPr>
          <p:cNvSpPr>
            <a:spLocks noChangeShapeType="1"/>
          </p:cNvSpPr>
          <p:nvPr/>
        </p:nvSpPr>
        <p:spPr bwMode="auto">
          <a:xfrm flipH="1">
            <a:off x="1536454" y="2877955"/>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89" name="Line 34">
            <a:extLst>
              <a:ext uri="{FF2B5EF4-FFF2-40B4-BE49-F238E27FC236}">
                <a16:creationId xmlns:a16="http://schemas.microsoft.com/office/drawing/2014/main" id="{C56C0EC7-8381-AD43-A770-BA92AD113CEE}"/>
              </a:ext>
            </a:extLst>
          </p:cNvPr>
          <p:cNvSpPr>
            <a:spLocks noChangeShapeType="1"/>
          </p:cNvSpPr>
          <p:nvPr/>
        </p:nvSpPr>
        <p:spPr bwMode="auto">
          <a:xfrm flipH="1">
            <a:off x="1536454" y="2430164"/>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0" name="Line 35">
            <a:extLst>
              <a:ext uri="{FF2B5EF4-FFF2-40B4-BE49-F238E27FC236}">
                <a16:creationId xmlns:a16="http://schemas.microsoft.com/office/drawing/2014/main" id="{AD642972-858E-8947-8A8F-CED345532D91}"/>
              </a:ext>
            </a:extLst>
          </p:cNvPr>
          <p:cNvSpPr>
            <a:spLocks noChangeShapeType="1"/>
          </p:cNvSpPr>
          <p:nvPr/>
        </p:nvSpPr>
        <p:spPr bwMode="auto">
          <a:xfrm flipH="1">
            <a:off x="1536454" y="1982373"/>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1" name="Line 35">
            <a:extLst>
              <a:ext uri="{FF2B5EF4-FFF2-40B4-BE49-F238E27FC236}">
                <a16:creationId xmlns:a16="http://schemas.microsoft.com/office/drawing/2014/main" id="{ACB1403D-8984-AE40-AC7A-13549A413513}"/>
              </a:ext>
            </a:extLst>
          </p:cNvPr>
          <p:cNvSpPr>
            <a:spLocks noChangeShapeType="1"/>
          </p:cNvSpPr>
          <p:nvPr/>
        </p:nvSpPr>
        <p:spPr bwMode="auto">
          <a:xfrm flipH="1">
            <a:off x="1536454" y="1534582"/>
            <a:ext cx="49300"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2" name="Rectangle 25">
            <a:extLst>
              <a:ext uri="{FF2B5EF4-FFF2-40B4-BE49-F238E27FC236}">
                <a16:creationId xmlns:a16="http://schemas.microsoft.com/office/drawing/2014/main" id="{9ED4C25D-999F-A44F-A6CB-572F19C9A944}"/>
              </a:ext>
            </a:extLst>
          </p:cNvPr>
          <p:cNvSpPr>
            <a:spLocks noChangeArrowheads="1"/>
          </p:cNvSpPr>
          <p:nvPr/>
        </p:nvSpPr>
        <p:spPr bwMode="auto">
          <a:xfrm>
            <a:off x="10845412" y="1955929"/>
            <a:ext cx="11283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22.0%</a:t>
            </a:r>
            <a:endParaRPr kumimoji="0" lang="en-US" altLang="en-US"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93" name="Rectangle 26">
            <a:extLst>
              <a:ext uri="{FF2B5EF4-FFF2-40B4-BE49-F238E27FC236}">
                <a16:creationId xmlns:a16="http://schemas.microsoft.com/office/drawing/2014/main" id="{FD2CD8F1-6360-2045-B09C-2C7D0FD74A78}"/>
              </a:ext>
            </a:extLst>
          </p:cNvPr>
          <p:cNvSpPr>
            <a:spLocks noChangeArrowheads="1"/>
          </p:cNvSpPr>
          <p:nvPr/>
        </p:nvSpPr>
        <p:spPr bwMode="auto">
          <a:xfrm>
            <a:off x="10845412" y="2420636"/>
            <a:ext cx="11283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19.2%</a:t>
            </a:r>
            <a:endParaRPr kumimoji="0" lang="en-US" altLang="en-US" sz="28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grpSp>
        <p:nvGrpSpPr>
          <p:cNvPr id="94" name="Group 93">
            <a:extLst>
              <a:ext uri="{FF2B5EF4-FFF2-40B4-BE49-F238E27FC236}">
                <a16:creationId xmlns:a16="http://schemas.microsoft.com/office/drawing/2014/main" id="{3F38AF92-3C8C-2A40-8B39-F7E35D941B85}"/>
              </a:ext>
            </a:extLst>
          </p:cNvPr>
          <p:cNvGrpSpPr/>
          <p:nvPr/>
        </p:nvGrpSpPr>
        <p:grpSpPr>
          <a:xfrm>
            <a:off x="1991864" y="1599908"/>
            <a:ext cx="2083783" cy="761771"/>
            <a:chOff x="5936635" y="865188"/>
            <a:chExt cx="1207779" cy="584680"/>
          </a:xfrm>
        </p:grpSpPr>
        <p:sp>
          <p:nvSpPr>
            <p:cNvPr id="95" name="Text Box 21">
              <a:extLst>
                <a:ext uri="{FF2B5EF4-FFF2-40B4-BE49-F238E27FC236}">
                  <a16:creationId xmlns:a16="http://schemas.microsoft.com/office/drawing/2014/main" id="{94BDCAFE-769B-644E-B585-18CA1119D5FF}"/>
                </a:ext>
              </a:extLst>
            </p:cNvPr>
            <p:cNvSpPr txBox="1">
              <a:spLocks noChangeArrowheads="1"/>
            </p:cNvSpPr>
            <p:nvPr/>
          </p:nvSpPr>
          <p:spPr bwMode="auto">
            <a:xfrm>
              <a:off x="6156579" y="865188"/>
              <a:ext cx="987835" cy="283472"/>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charset="0"/>
                  <a:ea typeface="Arial" charset="0"/>
                  <a:cs typeface="Arial" charset="0"/>
                </a:rPr>
                <a:t>CABG (n=957)</a:t>
              </a:r>
            </a:p>
          </p:txBody>
        </p:sp>
        <p:sp>
          <p:nvSpPr>
            <p:cNvPr id="96" name="Text Box 22">
              <a:extLst>
                <a:ext uri="{FF2B5EF4-FFF2-40B4-BE49-F238E27FC236}">
                  <a16:creationId xmlns:a16="http://schemas.microsoft.com/office/drawing/2014/main" id="{E02BD572-CDCA-804F-9D8F-B6CBC2EE7D7D}"/>
                </a:ext>
              </a:extLst>
            </p:cNvPr>
            <p:cNvSpPr txBox="1">
              <a:spLocks noChangeArrowheads="1"/>
            </p:cNvSpPr>
            <p:nvPr/>
          </p:nvSpPr>
          <p:spPr bwMode="auto">
            <a:xfrm>
              <a:off x="6150229" y="1166396"/>
              <a:ext cx="831743" cy="283472"/>
            </a:xfrm>
            <a:prstGeom prst="rect">
              <a:avLst/>
            </a:prstGeom>
            <a:noFill/>
            <a:ln w="9525">
              <a:noFill/>
              <a:miter lim="800000"/>
              <a:headEnd/>
              <a:tailEnd/>
            </a:ln>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charset="0"/>
                  <a:ea typeface="Arial" charset="0"/>
                  <a:cs typeface="Arial" charset="0"/>
                </a:rPr>
                <a:t>PCI (n=948)</a:t>
              </a:r>
            </a:p>
          </p:txBody>
        </p:sp>
        <p:sp>
          <p:nvSpPr>
            <p:cNvPr id="97" name="Line 23">
              <a:extLst>
                <a:ext uri="{FF2B5EF4-FFF2-40B4-BE49-F238E27FC236}">
                  <a16:creationId xmlns:a16="http://schemas.microsoft.com/office/drawing/2014/main" id="{1FF466A9-0857-4C4E-90F8-8EEB33A792EA}"/>
                </a:ext>
              </a:extLst>
            </p:cNvPr>
            <p:cNvSpPr>
              <a:spLocks noChangeShapeType="1"/>
            </p:cNvSpPr>
            <p:nvPr/>
          </p:nvSpPr>
          <p:spPr bwMode="auto">
            <a:xfrm>
              <a:off x="5936635" y="995430"/>
              <a:ext cx="217298" cy="0"/>
            </a:xfrm>
            <a:prstGeom prst="line">
              <a:avLst/>
            </a:prstGeom>
            <a:noFill/>
            <a:ln w="38100">
              <a:solidFill>
                <a:srgbClr val="5B9BD5"/>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charset="0"/>
                <a:ea typeface="Arial" charset="0"/>
                <a:cs typeface="Arial" charset="0"/>
              </a:endParaRPr>
            </a:p>
          </p:txBody>
        </p:sp>
        <p:sp>
          <p:nvSpPr>
            <p:cNvPr id="98" name="Line 24">
              <a:extLst>
                <a:ext uri="{FF2B5EF4-FFF2-40B4-BE49-F238E27FC236}">
                  <a16:creationId xmlns:a16="http://schemas.microsoft.com/office/drawing/2014/main" id="{DBA6F2FE-6397-7D47-AF8E-884C532290C5}"/>
                </a:ext>
              </a:extLst>
            </p:cNvPr>
            <p:cNvSpPr>
              <a:spLocks noChangeShapeType="1"/>
            </p:cNvSpPr>
            <p:nvPr/>
          </p:nvSpPr>
          <p:spPr bwMode="auto">
            <a:xfrm>
              <a:off x="5939070" y="1295140"/>
              <a:ext cx="214862" cy="0"/>
            </a:xfrm>
            <a:prstGeom prst="line">
              <a:avLst/>
            </a:prstGeom>
            <a:noFill/>
            <a:ln w="38100">
              <a:solidFill>
                <a:srgbClr val="ED7D3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charset="0"/>
                <a:ea typeface="Arial" charset="0"/>
                <a:cs typeface="Arial" charset="0"/>
              </a:endParaRPr>
            </a:p>
          </p:txBody>
        </p:sp>
      </p:grpSp>
      <p:sp>
        <p:nvSpPr>
          <p:cNvPr id="99" name="Text Box 16">
            <a:extLst>
              <a:ext uri="{FF2B5EF4-FFF2-40B4-BE49-F238E27FC236}">
                <a16:creationId xmlns:a16="http://schemas.microsoft.com/office/drawing/2014/main" id="{828CDB79-0B1E-E64B-AA27-3121647AA5FF}"/>
              </a:ext>
            </a:extLst>
          </p:cNvPr>
          <p:cNvSpPr txBox="1">
            <a:spLocks noChangeArrowheads="1"/>
          </p:cNvSpPr>
          <p:nvPr/>
        </p:nvSpPr>
        <p:spPr bwMode="auto">
          <a:xfrm rot="-5400000">
            <a:off x="-1279882" y="3570059"/>
            <a:ext cx="4229694" cy="461665"/>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Death, </a:t>
            </a:r>
            <a:r>
              <a:rPr kumimoji="0" lang="en-US" sz="2400" b="1" i="0" u="none" strike="noStrike" kern="1200" cap="none" spc="0" normalizeH="0" baseline="0" noProof="0" dirty="0">
                <a:ln>
                  <a:noFill/>
                </a:ln>
                <a:solidFill>
                  <a:srgbClr val="FFD966"/>
                </a:solidFill>
                <a:effectLst/>
                <a:uLnTx/>
                <a:uFillTx/>
                <a:latin typeface="Arial" charset="0"/>
                <a:ea typeface="Arial" charset="0"/>
                <a:cs typeface="Arial" charset="0"/>
              </a:rPr>
              <a:t>stroke</a:t>
            </a: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 or MI (%)</a:t>
            </a:r>
          </a:p>
        </p:txBody>
      </p:sp>
      <p:sp>
        <p:nvSpPr>
          <p:cNvPr id="67" name="Line 45">
            <a:extLst>
              <a:ext uri="{FF2B5EF4-FFF2-40B4-BE49-F238E27FC236}">
                <a16:creationId xmlns:a16="http://schemas.microsoft.com/office/drawing/2014/main" id="{DC3369C3-39FF-224E-B819-4D18EACE92C6}"/>
              </a:ext>
            </a:extLst>
          </p:cNvPr>
          <p:cNvSpPr>
            <a:spLocks noChangeShapeType="1"/>
          </p:cNvSpPr>
          <p:nvPr/>
        </p:nvSpPr>
        <p:spPr bwMode="auto">
          <a:xfrm flipH="1">
            <a:off x="1583737" y="6036196"/>
            <a:ext cx="9200019" cy="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8" name="Line 46">
            <a:extLst>
              <a:ext uri="{FF2B5EF4-FFF2-40B4-BE49-F238E27FC236}">
                <a16:creationId xmlns:a16="http://schemas.microsoft.com/office/drawing/2014/main" id="{01717FE8-DBEE-4343-8F38-FE4AE3ED74F5}"/>
              </a:ext>
            </a:extLst>
          </p:cNvPr>
          <p:cNvSpPr>
            <a:spLocks noChangeShapeType="1"/>
          </p:cNvSpPr>
          <p:nvPr/>
        </p:nvSpPr>
        <p:spPr bwMode="auto">
          <a:xfrm>
            <a:off x="1590291" y="6036196"/>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69" name="Line 47">
            <a:extLst>
              <a:ext uri="{FF2B5EF4-FFF2-40B4-BE49-F238E27FC236}">
                <a16:creationId xmlns:a16="http://schemas.microsoft.com/office/drawing/2014/main" id="{DEFB6F33-9DB8-9D42-ADD2-1AD0921E4A7A}"/>
              </a:ext>
            </a:extLst>
          </p:cNvPr>
          <p:cNvSpPr>
            <a:spLocks noChangeShapeType="1"/>
          </p:cNvSpPr>
          <p:nvPr/>
        </p:nvSpPr>
        <p:spPr bwMode="auto">
          <a:xfrm flipV="1">
            <a:off x="2502550" y="6036195"/>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0" name="Line 48">
            <a:extLst>
              <a:ext uri="{FF2B5EF4-FFF2-40B4-BE49-F238E27FC236}">
                <a16:creationId xmlns:a16="http://schemas.microsoft.com/office/drawing/2014/main" id="{8A5FCF62-788F-2B45-830E-CA7A2696243F}"/>
              </a:ext>
            </a:extLst>
          </p:cNvPr>
          <p:cNvSpPr>
            <a:spLocks noChangeShapeType="1"/>
          </p:cNvSpPr>
          <p:nvPr/>
        </p:nvSpPr>
        <p:spPr bwMode="auto">
          <a:xfrm>
            <a:off x="3414809" y="6036196"/>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1" name="Line 49">
            <a:extLst>
              <a:ext uri="{FF2B5EF4-FFF2-40B4-BE49-F238E27FC236}">
                <a16:creationId xmlns:a16="http://schemas.microsoft.com/office/drawing/2014/main" id="{4ECAB673-6F73-8444-B586-3FDFCE63EEF1}"/>
              </a:ext>
            </a:extLst>
          </p:cNvPr>
          <p:cNvSpPr>
            <a:spLocks noChangeShapeType="1"/>
          </p:cNvSpPr>
          <p:nvPr/>
        </p:nvSpPr>
        <p:spPr bwMode="auto">
          <a:xfrm flipV="1">
            <a:off x="4327068" y="6036195"/>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2" name="Line 50">
            <a:extLst>
              <a:ext uri="{FF2B5EF4-FFF2-40B4-BE49-F238E27FC236}">
                <a16:creationId xmlns:a16="http://schemas.microsoft.com/office/drawing/2014/main" id="{C0E53F40-4CB5-914E-996D-96FC0F5962DC}"/>
              </a:ext>
            </a:extLst>
          </p:cNvPr>
          <p:cNvSpPr>
            <a:spLocks noChangeShapeType="1"/>
          </p:cNvSpPr>
          <p:nvPr/>
        </p:nvSpPr>
        <p:spPr bwMode="auto">
          <a:xfrm>
            <a:off x="5239327" y="6036196"/>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3" name="Line 51">
            <a:extLst>
              <a:ext uri="{FF2B5EF4-FFF2-40B4-BE49-F238E27FC236}">
                <a16:creationId xmlns:a16="http://schemas.microsoft.com/office/drawing/2014/main" id="{093C5700-A30D-2B4B-A167-E3A44019E865}"/>
              </a:ext>
            </a:extLst>
          </p:cNvPr>
          <p:cNvSpPr>
            <a:spLocks noChangeShapeType="1"/>
          </p:cNvSpPr>
          <p:nvPr/>
        </p:nvSpPr>
        <p:spPr bwMode="auto">
          <a:xfrm flipV="1">
            <a:off x="6151586" y="6036195"/>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4" name="Line 52">
            <a:extLst>
              <a:ext uri="{FF2B5EF4-FFF2-40B4-BE49-F238E27FC236}">
                <a16:creationId xmlns:a16="http://schemas.microsoft.com/office/drawing/2014/main" id="{DD5FC02F-04A6-4C4D-B157-114C13F500C0}"/>
              </a:ext>
            </a:extLst>
          </p:cNvPr>
          <p:cNvSpPr>
            <a:spLocks noChangeShapeType="1"/>
          </p:cNvSpPr>
          <p:nvPr/>
        </p:nvSpPr>
        <p:spPr bwMode="auto">
          <a:xfrm>
            <a:off x="7063845" y="6036196"/>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5" name="Line 53">
            <a:extLst>
              <a:ext uri="{FF2B5EF4-FFF2-40B4-BE49-F238E27FC236}">
                <a16:creationId xmlns:a16="http://schemas.microsoft.com/office/drawing/2014/main" id="{AAD4A73A-D601-4646-B119-494A2826BEE9}"/>
              </a:ext>
            </a:extLst>
          </p:cNvPr>
          <p:cNvSpPr>
            <a:spLocks noChangeShapeType="1"/>
          </p:cNvSpPr>
          <p:nvPr/>
        </p:nvSpPr>
        <p:spPr bwMode="auto">
          <a:xfrm flipV="1">
            <a:off x="7976104" y="6036195"/>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6" name="Line 54">
            <a:extLst>
              <a:ext uri="{FF2B5EF4-FFF2-40B4-BE49-F238E27FC236}">
                <a16:creationId xmlns:a16="http://schemas.microsoft.com/office/drawing/2014/main" id="{97448F11-DDEA-8D49-9021-1B2E8DC36D23}"/>
              </a:ext>
            </a:extLst>
          </p:cNvPr>
          <p:cNvSpPr>
            <a:spLocks noChangeShapeType="1"/>
          </p:cNvSpPr>
          <p:nvPr/>
        </p:nvSpPr>
        <p:spPr bwMode="auto">
          <a:xfrm>
            <a:off x="8888363" y="6036196"/>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7" name="Line 55">
            <a:extLst>
              <a:ext uri="{FF2B5EF4-FFF2-40B4-BE49-F238E27FC236}">
                <a16:creationId xmlns:a16="http://schemas.microsoft.com/office/drawing/2014/main" id="{8455E96B-BD00-4045-9EDD-0659DC73193D}"/>
              </a:ext>
            </a:extLst>
          </p:cNvPr>
          <p:cNvSpPr>
            <a:spLocks noChangeShapeType="1"/>
          </p:cNvSpPr>
          <p:nvPr/>
        </p:nvSpPr>
        <p:spPr bwMode="auto">
          <a:xfrm flipV="1">
            <a:off x="9800622" y="6036195"/>
            <a:ext cx="0" cy="3723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8" name="Line 56">
            <a:extLst>
              <a:ext uri="{FF2B5EF4-FFF2-40B4-BE49-F238E27FC236}">
                <a16:creationId xmlns:a16="http://schemas.microsoft.com/office/drawing/2014/main" id="{49E69985-C4F0-CE4F-8C1B-B01501B7537F}"/>
              </a:ext>
            </a:extLst>
          </p:cNvPr>
          <p:cNvSpPr>
            <a:spLocks noChangeShapeType="1"/>
          </p:cNvSpPr>
          <p:nvPr/>
        </p:nvSpPr>
        <p:spPr bwMode="auto">
          <a:xfrm>
            <a:off x="10712885" y="6036196"/>
            <a:ext cx="0" cy="62050"/>
          </a:xfrm>
          <a:prstGeom prst="line">
            <a:avLst/>
          </a:prstGeom>
          <a:noFill/>
          <a:ln w="1270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79" name="Rectangle 58">
            <a:extLst>
              <a:ext uri="{FF2B5EF4-FFF2-40B4-BE49-F238E27FC236}">
                <a16:creationId xmlns:a16="http://schemas.microsoft.com/office/drawing/2014/main" id="{324C4D9A-5F5E-9045-BA89-D27C7427AD8F}"/>
              </a:ext>
            </a:extLst>
          </p:cNvPr>
          <p:cNvSpPr>
            <a:spLocks noChangeArrowheads="1"/>
          </p:cNvSpPr>
          <p:nvPr/>
        </p:nvSpPr>
        <p:spPr bwMode="auto">
          <a:xfrm>
            <a:off x="1511318" y="6109673"/>
            <a:ext cx="1714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0" name="Rectangle 59">
            <a:extLst>
              <a:ext uri="{FF2B5EF4-FFF2-40B4-BE49-F238E27FC236}">
                <a16:creationId xmlns:a16="http://schemas.microsoft.com/office/drawing/2014/main" id="{EAEC5A07-8C4E-AD46-A9BC-7EFC703DCE3F}"/>
              </a:ext>
            </a:extLst>
          </p:cNvPr>
          <p:cNvSpPr>
            <a:spLocks noChangeArrowheads="1"/>
          </p:cNvSpPr>
          <p:nvPr/>
        </p:nvSpPr>
        <p:spPr bwMode="auto">
          <a:xfrm>
            <a:off x="3227625" y="610967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12</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1" name="Rectangle 60">
            <a:extLst>
              <a:ext uri="{FF2B5EF4-FFF2-40B4-BE49-F238E27FC236}">
                <a16:creationId xmlns:a16="http://schemas.microsoft.com/office/drawing/2014/main" id="{4DECF246-E88C-B548-9C25-FDC9CEB50803}"/>
              </a:ext>
            </a:extLst>
          </p:cNvPr>
          <p:cNvSpPr>
            <a:spLocks noChangeArrowheads="1"/>
          </p:cNvSpPr>
          <p:nvPr/>
        </p:nvSpPr>
        <p:spPr bwMode="auto">
          <a:xfrm>
            <a:off x="5070800" y="610967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24</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2" name="Rectangle 61">
            <a:extLst>
              <a:ext uri="{FF2B5EF4-FFF2-40B4-BE49-F238E27FC236}">
                <a16:creationId xmlns:a16="http://schemas.microsoft.com/office/drawing/2014/main" id="{DB714DF4-6557-B04E-866A-544A5300AFEB}"/>
              </a:ext>
            </a:extLst>
          </p:cNvPr>
          <p:cNvSpPr>
            <a:spLocks noChangeArrowheads="1"/>
          </p:cNvSpPr>
          <p:nvPr/>
        </p:nvSpPr>
        <p:spPr bwMode="auto">
          <a:xfrm>
            <a:off x="6891673" y="610967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36</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83" name="Rectangle 62">
            <a:extLst>
              <a:ext uri="{FF2B5EF4-FFF2-40B4-BE49-F238E27FC236}">
                <a16:creationId xmlns:a16="http://schemas.microsoft.com/office/drawing/2014/main" id="{8BBF5C99-2A32-EA41-9222-E8E1B934F87D}"/>
              </a:ext>
            </a:extLst>
          </p:cNvPr>
          <p:cNvSpPr>
            <a:spLocks noChangeArrowheads="1"/>
          </p:cNvSpPr>
          <p:nvPr/>
        </p:nvSpPr>
        <p:spPr bwMode="auto">
          <a:xfrm>
            <a:off x="8723697" y="610967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prstClr val="white"/>
                </a:solidFill>
                <a:effectLst/>
                <a:uLnTx/>
                <a:uFillTx/>
                <a:latin typeface="Arial" pitchFamily="34" charset="0"/>
                <a:ea typeface="+mn-ea"/>
                <a:cs typeface="Arial" pitchFamily="34" charset="0"/>
              </a:rPr>
              <a:t>48</a:t>
            </a:r>
            <a:endParaRPr kumimoji="0" lang="en-US" altLang="en-US" sz="2400" b="0" i="0" u="none" strike="noStrike" kern="1200" cap="none" spc="0" normalizeH="0" baseline="0" noProof="0">
              <a:ln>
                <a:noFill/>
              </a:ln>
              <a:solidFill>
                <a:prstClr val="white"/>
              </a:solidFill>
              <a:effectLst/>
              <a:uLnTx/>
              <a:uFillTx/>
              <a:latin typeface="Arial" pitchFamily="34" charset="0"/>
              <a:ea typeface="+mn-ea"/>
              <a:cs typeface="Arial" pitchFamily="34" charset="0"/>
            </a:endParaRPr>
          </a:p>
        </p:txBody>
      </p:sp>
      <p:sp>
        <p:nvSpPr>
          <p:cNvPr id="84" name="Rectangle 63">
            <a:extLst>
              <a:ext uri="{FF2B5EF4-FFF2-40B4-BE49-F238E27FC236}">
                <a16:creationId xmlns:a16="http://schemas.microsoft.com/office/drawing/2014/main" id="{29B75477-1884-B748-92C1-91BB0B77A81B}"/>
              </a:ext>
            </a:extLst>
          </p:cNvPr>
          <p:cNvSpPr>
            <a:spLocks noChangeArrowheads="1"/>
          </p:cNvSpPr>
          <p:nvPr/>
        </p:nvSpPr>
        <p:spPr bwMode="auto">
          <a:xfrm>
            <a:off x="10555723" y="6109673"/>
            <a:ext cx="3429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prstClr val="white"/>
                </a:solidFill>
                <a:effectLst/>
                <a:uLnTx/>
                <a:uFillTx/>
                <a:latin typeface="Arial" pitchFamily="34" charset="0"/>
                <a:ea typeface="+mn-ea"/>
                <a:cs typeface="Arial" pitchFamily="34" charset="0"/>
              </a:rPr>
              <a:t>60</a:t>
            </a:r>
            <a:endParaRPr kumimoji="0" lang="en-US" altLang="en-US" sz="24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100" name="Text Box 18">
            <a:extLst>
              <a:ext uri="{FF2B5EF4-FFF2-40B4-BE49-F238E27FC236}">
                <a16:creationId xmlns:a16="http://schemas.microsoft.com/office/drawing/2014/main" id="{6210E0CA-3880-AD42-B464-E6CF53B72567}"/>
              </a:ext>
            </a:extLst>
          </p:cNvPr>
          <p:cNvSpPr txBox="1">
            <a:spLocks noChangeArrowheads="1"/>
          </p:cNvSpPr>
          <p:nvPr/>
        </p:nvSpPr>
        <p:spPr bwMode="auto">
          <a:xfrm>
            <a:off x="5132669" y="6218548"/>
            <a:ext cx="2055442" cy="461665"/>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C000">
                    <a:lumMod val="60000"/>
                    <a:lumOff val="40000"/>
                  </a:srgbClr>
                </a:solidFill>
                <a:effectLst/>
                <a:uLnTx/>
                <a:uFillTx/>
                <a:latin typeface="Arial" charset="0"/>
                <a:ea typeface="Arial" charset="0"/>
                <a:cs typeface="Arial" charset="0"/>
              </a:rPr>
              <a:t>Months</a:t>
            </a:r>
          </a:p>
        </p:txBody>
      </p:sp>
      <p:sp>
        <p:nvSpPr>
          <p:cNvPr id="101" name="Freeform 3">
            <a:extLst>
              <a:ext uri="{FF2B5EF4-FFF2-40B4-BE49-F238E27FC236}">
                <a16:creationId xmlns:a16="http://schemas.microsoft.com/office/drawing/2014/main" id="{EB2EBA60-DE67-2049-AF40-A4D80856A44E}"/>
              </a:ext>
            </a:extLst>
          </p:cNvPr>
          <p:cNvSpPr>
            <a:spLocks/>
          </p:cNvSpPr>
          <p:nvPr/>
        </p:nvSpPr>
        <p:spPr bwMode="auto">
          <a:xfrm>
            <a:off x="6752816" y="2118732"/>
            <a:ext cx="3963508" cy="1257300"/>
          </a:xfrm>
          <a:custGeom>
            <a:avLst/>
            <a:gdLst/>
            <a:ahLst/>
            <a:cxnLst>
              <a:cxn ang="0">
                <a:pos x="1667" y="462"/>
              </a:cxn>
              <a:cxn ang="0">
                <a:pos x="1575" y="494"/>
              </a:cxn>
              <a:cxn ang="0">
                <a:pos x="1493" y="504"/>
              </a:cxn>
              <a:cxn ang="0">
                <a:pos x="1467" y="525"/>
              </a:cxn>
              <a:cxn ang="0">
                <a:pos x="1427" y="567"/>
              </a:cxn>
              <a:cxn ang="0">
                <a:pos x="1296" y="581"/>
              </a:cxn>
              <a:cxn ang="0">
                <a:pos x="1092" y="608"/>
              </a:cxn>
              <a:cxn ang="0">
                <a:pos x="977" y="632"/>
              </a:cxn>
              <a:cxn ang="0">
                <a:pos x="950" y="653"/>
              </a:cxn>
              <a:cxn ang="0">
                <a:pos x="735" y="690"/>
              </a:cxn>
              <a:cxn ang="0">
                <a:pos x="494" y="729"/>
              </a:cxn>
              <a:cxn ang="0">
                <a:pos x="422" y="752"/>
              </a:cxn>
              <a:cxn ang="0">
                <a:pos x="251" y="783"/>
              </a:cxn>
              <a:cxn ang="0">
                <a:pos x="23" y="786"/>
              </a:cxn>
              <a:cxn ang="0">
                <a:pos x="267" y="723"/>
              </a:cxn>
              <a:cxn ang="0">
                <a:pos x="378" y="675"/>
              </a:cxn>
              <a:cxn ang="0">
                <a:pos x="452" y="671"/>
              </a:cxn>
              <a:cxn ang="0">
                <a:pos x="599" y="651"/>
              </a:cxn>
              <a:cxn ang="0">
                <a:pos x="669" y="638"/>
              </a:cxn>
              <a:cxn ang="0">
                <a:pos x="716" y="600"/>
              </a:cxn>
              <a:cxn ang="0">
                <a:pos x="804" y="569"/>
              </a:cxn>
              <a:cxn ang="0">
                <a:pos x="873" y="555"/>
              </a:cxn>
              <a:cxn ang="0">
                <a:pos x="933" y="533"/>
              </a:cxn>
              <a:cxn ang="0">
                <a:pos x="1071" y="495"/>
              </a:cxn>
              <a:cxn ang="0">
                <a:pos x="1140" y="470"/>
              </a:cxn>
              <a:cxn ang="0">
                <a:pos x="1277" y="440"/>
              </a:cxn>
              <a:cxn ang="0">
                <a:pos x="1358" y="365"/>
              </a:cxn>
              <a:cxn ang="0">
                <a:pos x="1455" y="332"/>
              </a:cxn>
              <a:cxn ang="0">
                <a:pos x="1574" y="293"/>
              </a:cxn>
              <a:cxn ang="0">
                <a:pos x="1685" y="273"/>
              </a:cxn>
              <a:cxn ang="0">
                <a:pos x="1761" y="249"/>
              </a:cxn>
              <a:cxn ang="0">
                <a:pos x="1835" y="216"/>
              </a:cxn>
              <a:cxn ang="0">
                <a:pos x="1898" y="197"/>
              </a:cxn>
              <a:cxn ang="0">
                <a:pos x="1952" y="183"/>
              </a:cxn>
              <a:cxn ang="0">
                <a:pos x="1994" y="126"/>
              </a:cxn>
              <a:cxn ang="0">
                <a:pos x="2168" y="84"/>
              </a:cxn>
              <a:cxn ang="0">
                <a:pos x="2286" y="65"/>
              </a:cxn>
              <a:cxn ang="0">
                <a:pos x="2349" y="33"/>
              </a:cxn>
              <a:cxn ang="0">
                <a:pos x="2399" y="14"/>
              </a:cxn>
              <a:cxn ang="0">
                <a:pos x="2484" y="0"/>
              </a:cxn>
              <a:cxn ang="0">
                <a:pos x="2439" y="293"/>
              </a:cxn>
              <a:cxn ang="0">
                <a:pos x="2375" y="306"/>
              </a:cxn>
              <a:cxn ang="0">
                <a:pos x="2313" y="341"/>
              </a:cxn>
              <a:cxn ang="0">
                <a:pos x="2259" y="357"/>
              </a:cxn>
              <a:cxn ang="0">
                <a:pos x="2187" y="384"/>
              </a:cxn>
              <a:cxn ang="0">
                <a:pos x="2153" y="411"/>
              </a:cxn>
              <a:cxn ang="0">
                <a:pos x="2025" y="431"/>
              </a:cxn>
              <a:cxn ang="0">
                <a:pos x="1977" y="447"/>
              </a:cxn>
              <a:cxn ang="0">
                <a:pos x="1865" y="458"/>
              </a:cxn>
            </a:cxnLst>
            <a:rect l="0" t="0" r="r" b="b"/>
            <a:pathLst>
              <a:path w="2484" h="792">
                <a:moveTo>
                  <a:pt x="1722" y="450"/>
                </a:moveTo>
                <a:lnTo>
                  <a:pt x="1667" y="462"/>
                </a:lnTo>
                <a:lnTo>
                  <a:pt x="1652" y="491"/>
                </a:lnTo>
                <a:lnTo>
                  <a:pt x="1575" y="494"/>
                </a:lnTo>
                <a:lnTo>
                  <a:pt x="1565" y="503"/>
                </a:lnTo>
                <a:lnTo>
                  <a:pt x="1493" y="504"/>
                </a:lnTo>
                <a:lnTo>
                  <a:pt x="1484" y="519"/>
                </a:lnTo>
                <a:lnTo>
                  <a:pt x="1467" y="525"/>
                </a:lnTo>
                <a:lnTo>
                  <a:pt x="1439" y="554"/>
                </a:lnTo>
                <a:lnTo>
                  <a:pt x="1427" y="567"/>
                </a:lnTo>
                <a:lnTo>
                  <a:pt x="1310" y="569"/>
                </a:lnTo>
                <a:lnTo>
                  <a:pt x="1296" y="581"/>
                </a:lnTo>
                <a:lnTo>
                  <a:pt x="1163" y="584"/>
                </a:lnTo>
                <a:lnTo>
                  <a:pt x="1092" y="608"/>
                </a:lnTo>
                <a:lnTo>
                  <a:pt x="995" y="617"/>
                </a:lnTo>
                <a:lnTo>
                  <a:pt x="977" y="632"/>
                </a:lnTo>
                <a:lnTo>
                  <a:pt x="953" y="639"/>
                </a:lnTo>
                <a:lnTo>
                  <a:pt x="950" y="653"/>
                </a:lnTo>
                <a:lnTo>
                  <a:pt x="881" y="689"/>
                </a:lnTo>
                <a:lnTo>
                  <a:pt x="735" y="690"/>
                </a:lnTo>
                <a:lnTo>
                  <a:pt x="642" y="720"/>
                </a:lnTo>
                <a:lnTo>
                  <a:pt x="494" y="729"/>
                </a:lnTo>
                <a:lnTo>
                  <a:pt x="480" y="744"/>
                </a:lnTo>
                <a:lnTo>
                  <a:pt x="422" y="752"/>
                </a:lnTo>
                <a:lnTo>
                  <a:pt x="308" y="771"/>
                </a:lnTo>
                <a:lnTo>
                  <a:pt x="251" y="783"/>
                </a:lnTo>
                <a:lnTo>
                  <a:pt x="198" y="792"/>
                </a:lnTo>
                <a:lnTo>
                  <a:pt x="23" y="786"/>
                </a:lnTo>
                <a:lnTo>
                  <a:pt x="0" y="777"/>
                </a:lnTo>
                <a:lnTo>
                  <a:pt x="267" y="723"/>
                </a:lnTo>
                <a:lnTo>
                  <a:pt x="314" y="710"/>
                </a:lnTo>
                <a:lnTo>
                  <a:pt x="378" y="675"/>
                </a:lnTo>
                <a:lnTo>
                  <a:pt x="434" y="677"/>
                </a:lnTo>
                <a:lnTo>
                  <a:pt x="452" y="671"/>
                </a:lnTo>
                <a:lnTo>
                  <a:pt x="450" y="659"/>
                </a:lnTo>
                <a:lnTo>
                  <a:pt x="599" y="651"/>
                </a:lnTo>
                <a:lnTo>
                  <a:pt x="611" y="641"/>
                </a:lnTo>
                <a:lnTo>
                  <a:pt x="669" y="638"/>
                </a:lnTo>
                <a:lnTo>
                  <a:pt x="690" y="626"/>
                </a:lnTo>
                <a:lnTo>
                  <a:pt x="716" y="600"/>
                </a:lnTo>
                <a:lnTo>
                  <a:pt x="785" y="594"/>
                </a:lnTo>
                <a:lnTo>
                  <a:pt x="804" y="569"/>
                </a:lnTo>
                <a:lnTo>
                  <a:pt x="860" y="563"/>
                </a:lnTo>
                <a:lnTo>
                  <a:pt x="873" y="555"/>
                </a:lnTo>
                <a:lnTo>
                  <a:pt x="921" y="549"/>
                </a:lnTo>
                <a:lnTo>
                  <a:pt x="933" y="533"/>
                </a:lnTo>
                <a:lnTo>
                  <a:pt x="963" y="516"/>
                </a:lnTo>
                <a:lnTo>
                  <a:pt x="1071" y="495"/>
                </a:lnTo>
                <a:lnTo>
                  <a:pt x="1082" y="485"/>
                </a:lnTo>
                <a:lnTo>
                  <a:pt x="1140" y="470"/>
                </a:lnTo>
                <a:lnTo>
                  <a:pt x="1220" y="459"/>
                </a:lnTo>
                <a:lnTo>
                  <a:pt x="1277" y="440"/>
                </a:lnTo>
                <a:lnTo>
                  <a:pt x="1310" y="390"/>
                </a:lnTo>
                <a:lnTo>
                  <a:pt x="1358" y="365"/>
                </a:lnTo>
                <a:lnTo>
                  <a:pt x="1401" y="362"/>
                </a:lnTo>
                <a:lnTo>
                  <a:pt x="1455" y="332"/>
                </a:lnTo>
                <a:lnTo>
                  <a:pt x="1520" y="305"/>
                </a:lnTo>
                <a:lnTo>
                  <a:pt x="1574" y="293"/>
                </a:lnTo>
                <a:lnTo>
                  <a:pt x="1619" y="275"/>
                </a:lnTo>
                <a:lnTo>
                  <a:pt x="1685" y="273"/>
                </a:lnTo>
                <a:lnTo>
                  <a:pt x="1691" y="258"/>
                </a:lnTo>
                <a:lnTo>
                  <a:pt x="1761" y="249"/>
                </a:lnTo>
                <a:lnTo>
                  <a:pt x="1781" y="222"/>
                </a:lnTo>
                <a:lnTo>
                  <a:pt x="1835" y="216"/>
                </a:lnTo>
                <a:lnTo>
                  <a:pt x="1853" y="210"/>
                </a:lnTo>
                <a:lnTo>
                  <a:pt x="1898" y="197"/>
                </a:lnTo>
                <a:lnTo>
                  <a:pt x="1916" y="183"/>
                </a:lnTo>
                <a:lnTo>
                  <a:pt x="1952" y="183"/>
                </a:lnTo>
                <a:lnTo>
                  <a:pt x="1971" y="161"/>
                </a:lnTo>
                <a:lnTo>
                  <a:pt x="1994" y="126"/>
                </a:lnTo>
                <a:lnTo>
                  <a:pt x="2087" y="123"/>
                </a:lnTo>
                <a:lnTo>
                  <a:pt x="2168" y="84"/>
                </a:lnTo>
                <a:lnTo>
                  <a:pt x="2229" y="72"/>
                </a:lnTo>
                <a:lnTo>
                  <a:pt x="2286" y="65"/>
                </a:lnTo>
                <a:lnTo>
                  <a:pt x="2331" y="57"/>
                </a:lnTo>
                <a:lnTo>
                  <a:pt x="2349" y="33"/>
                </a:lnTo>
                <a:lnTo>
                  <a:pt x="2381" y="20"/>
                </a:lnTo>
                <a:lnTo>
                  <a:pt x="2399" y="14"/>
                </a:lnTo>
                <a:lnTo>
                  <a:pt x="2472" y="11"/>
                </a:lnTo>
                <a:lnTo>
                  <a:pt x="2484" y="0"/>
                </a:lnTo>
                <a:lnTo>
                  <a:pt x="2484" y="287"/>
                </a:lnTo>
                <a:lnTo>
                  <a:pt x="2439" y="293"/>
                </a:lnTo>
                <a:lnTo>
                  <a:pt x="2424" y="302"/>
                </a:lnTo>
                <a:lnTo>
                  <a:pt x="2375" y="306"/>
                </a:lnTo>
                <a:lnTo>
                  <a:pt x="2322" y="314"/>
                </a:lnTo>
                <a:lnTo>
                  <a:pt x="2313" y="341"/>
                </a:lnTo>
                <a:lnTo>
                  <a:pt x="2276" y="344"/>
                </a:lnTo>
                <a:lnTo>
                  <a:pt x="2259" y="357"/>
                </a:lnTo>
                <a:lnTo>
                  <a:pt x="2201" y="359"/>
                </a:lnTo>
                <a:lnTo>
                  <a:pt x="2187" y="384"/>
                </a:lnTo>
                <a:lnTo>
                  <a:pt x="2157" y="396"/>
                </a:lnTo>
                <a:lnTo>
                  <a:pt x="2153" y="411"/>
                </a:lnTo>
                <a:lnTo>
                  <a:pt x="2030" y="413"/>
                </a:lnTo>
                <a:lnTo>
                  <a:pt x="2025" y="431"/>
                </a:lnTo>
                <a:lnTo>
                  <a:pt x="1988" y="434"/>
                </a:lnTo>
                <a:lnTo>
                  <a:pt x="1977" y="447"/>
                </a:lnTo>
                <a:lnTo>
                  <a:pt x="1875" y="447"/>
                </a:lnTo>
                <a:lnTo>
                  <a:pt x="1865" y="458"/>
                </a:lnTo>
                <a:lnTo>
                  <a:pt x="1715" y="455"/>
                </a:lnTo>
              </a:path>
            </a:pathLst>
          </a:custGeom>
          <a:solidFill>
            <a:srgbClr val="ED7D31">
              <a:alpha val="39000"/>
            </a:srgbClr>
          </a:solidFill>
          <a:ln w="9525">
            <a:noFill/>
            <a:round/>
            <a:headEnd type="none" w="med" len="med"/>
            <a:tailEnd type="none" w="med" len="me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5" name="Freeform 2">
            <a:extLst>
              <a:ext uri="{FF2B5EF4-FFF2-40B4-BE49-F238E27FC236}">
                <a16:creationId xmlns:a16="http://schemas.microsoft.com/office/drawing/2014/main" id="{3BBB5420-E8AC-6B4E-AE5F-7EDAFE9659F1}"/>
              </a:ext>
            </a:extLst>
          </p:cNvPr>
          <p:cNvSpPr>
            <a:spLocks/>
          </p:cNvSpPr>
          <p:nvPr/>
        </p:nvSpPr>
        <p:spPr bwMode="auto">
          <a:xfrm>
            <a:off x="1632724" y="3491038"/>
            <a:ext cx="4638675" cy="1727200"/>
          </a:xfrm>
          <a:custGeom>
            <a:avLst/>
            <a:gdLst/>
            <a:ahLst/>
            <a:cxnLst>
              <a:cxn ang="0">
                <a:pos x="92" y="1044"/>
              </a:cxn>
              <a:cxn ang="0">
                <a:pos x="269" y="951"/>
              </a:cxn>
              <a:cxn ang="0">
                <a:pos x="372" y="898"/>
              </a:cxn>
              <a:cxn ang="0">
                <a:pos x="476" y="810"/>
              </a:cxn>
              <a:cxn ang="0">
                <a:pos x="608" y="782"/>
              </a:cxn>
              <a:cxn ang="0">
                <a:pos x="813" y="746"/>
              </a:cxn>
              <a:cxn ang="0">
                <a:pos x="843" y="704"/>
              </a:cxn>
              <a:cxn ang="0">
                <a:pos x="1107" y="668"/>
              </a:cxn>
              <a:cxn ang="0">
                <a:pos x="1286" y="588"/>
              </a:cxn>
              <a:cxn ang="0">
                <a:pos x="1344" y="560"/>
              </a:cxn>
              <a:cxn ang="0">
                <a:pos x="1400" y="518"/>
              </a:cxn>
              <a:cxn ang="0">
                <a:pos x="1548" y="467"/>
              </a:cxn>
              <a:cxn ang="0">
                <a:pos x="1602" y="432"/>
              </a:cxn>
              <a:cxn ang="0">
                <a:pos x="1770" y="413"/>
              </a:cxn>
              <a:cxn ang="0">
                <a:pos x="1815" y="372"/>
              </a:cxn>
              <a:cxn ang="0">
                <a:pos x="1886" y="330"/>
              </a:cxn>
              <a:cxn ang="0">
                <a:pos x="1971" y="290"/>
              </a:cxn>
              <a:cxn ang="0">
                <a:pos x="2066" y="270"/>
              </a:cxn>
              <a:cxn ang="0">
                <a:pos x="2168" y="231"/>
              </a:cxn>
              <a:cxn ang="0">
                <a:pos x="2292" y="185"/>
              </a:cxn>
              <a:cxn ang="0">
                <a:pos x="2465" y="153"/>
              </a:cxn>
              <a:cxn ang="0">
                <a:pos x="2654" y="135"/>
              </a:cxn>
              <a:cxn ang="0">
                <a:pos x="2715" y="110"/>
              </a:cxn>
              <a:cxn ang="0">
                <a:pos x="2790" y="65"/>
              </a:cxn>
              <a:cxn ang="0">
                <a:pos x="2900" y="53"/>
              </a:cxn>
              <a:cxn ang="0">
                <a:pos x="2840" y="0"/>
              </a:cxn>
              <a:cxn ang="0">
                <a:pos x="2696" y="32"/>
              </a:cxn>
              <a:cxn ang="0">
                <a:pos x="2550" y="56"/>
              </a:cxn>
              <a:cxn ang="0">
                <a:pos x="2484" y="87"/>
              </a:cxn>
              <a:cxn ang="0">
                <a:pos x="2289" y="113"/>
              </a:cxn>
              <a:cxn ang="0">
                <a:pos x="2120" y="162"/>
              </a:cxn>
              <a:cxn ang="0">
                <a:pos x="2006" y="191"/>
              </a:cxn>
              <a:cxn ang="0">
                <a:pos x="1943" y="219"/>
              </a:cxn>
              <a:cxn ang="0">
                <a:pos x="1562" y="234"/>
              </a:cxn>
              <a:cxn ang="0">
                <a:pos x="1434" y="251"/>
              </a:cxn>
              <a:cxn ang="0">
                <a:pos x="1350" y="294"/>
              </a:cxn>
              <a:cxn ang="0">
                <a:pos x="1137" y="312"/>
              </a:cxn>
              <a:cxn ang="0">
                <a:pos x="1040" y="329"/>
              </a:cxn>
              <a:cxn ang="0">
                <a:pos x="836" y="360"/>
              </a:cxn>
              <a:cxn ang="0">
                <a:pos x="770" y="381"/>
              </a:cxn>
              <a:cxn ang="0">
                <a:pos x="591" y="395"/>
              </a:cxn>
              <a:cxn ang="0">
                <a:pos x="500" y="458"/>
              </a:cxn>
              <a:cxn ang="0">
                <a:pos x="399" y="479"/>
              </a:cxn>
              <a:cxn ang="0">
                <a:pos x="279" y="521"/>
              </a:cxn>
              <a:cxn ang="0">
                <a:pos x="162" y="617"/>
              </a:cxn>
              <a:cxn ang="0">
                <a:pos x="51" y="696"/>
              </a:cxn>
              <a:cxn ang="0">
                <a:pos x="14" y="858"/>
              </a:cxn>
            </a:cxnLst>
            <a:rect l="0" t="0" r="r" b="b"/>
            <a:pathLst>
              <a:path w="2922" h="1088">
                <a:moveTo>
                  <a:pt x="2" y="1088"/>
                </a:moveTo>
                <a:lnTo>
                  <a:pt x="56" y="1046"/>
                </a:lnTo>
                <a:lnTo>
                  <a:pt x="92" y="1044"/>
                </a:lnTo>
                <a:lnTo>
                  <a:pt x="104" y="1022"/>
                </a:lnTo>
                <a:lnTo>
                  <a:pt x="168" y="1004"/>
                </a:lnTo>
                <a:lnTo>
                  <a:pt x="269" y="951"/>
                </a:lnTo>
                <a:lnTo>
                  <a:pt x="323" y="929"/>
                </a:lnTo>
                <a:lnTo>
                  <a:pt x="342" y="900"/>
                </a:lnTo>
                <a:lnTo>
                  <a:pt x="372" y="898"/>
                </a:lnTo>
                <a:lnTo>
                  <a:pt x="384" y="858"/>
                </a:lnTo>
                <a:lnTo>
                  <a:pt x="442" y="834"/>
                </a:lnTo>
                <a:lnTo>
                  <a:pt x="476" y="810"/>
                </a:lnTo>
                <a:lnTo>
                  <a:pt x="578" y="796"/>
                </a:lnTo>
                <a:lnTo>
                  <a:pt x="596" y="792"/>
                </a:lnTo>
                <a:lnTo>
                  <a:pt x="608" y="782"/>
                </a:lnTo>
                <a:lnTo>
                  <a:pt x="657" y="773"/>
                </a:lnTo>
                <a:lnTo>
                  <a:pt x="695" y="747"/>
                </a:lnTo>
                <a:lnTo>
                  <a:pt x="813" y="746"/>
                </a:lnTo>
                <a:lnTo>
                  <a:pt x="822" y="737"/>
                </a:lnTo>
                <a:lnTo>
                  <a:pt x="834" y="731"/>
                </a:lnTo>
                <a:lnTo>
                  <a:pt x="843" y="704"/>
                </a:lnTo>
                <a:lnTo>
                  <a:pt x="860" y="699"/>
                </a:lnTo>
                <a:lnTo>
                  <a:pt x="903" y="666"/>
                </a:lnTo>
                <a:lnTo>
                  <a:pt x="1107" y="668"/>
                </a:lnTo>
                <a:lnTo>
                  <a:pt x="1128" y="642"/>
                </a:lnTo>
                <a:lnTo>
                  <a:pt x="1214" y="596"/>
                </a:lnTo>
                <a:lnTo>
                  <a:pt x="1286" y="588"/>
                </a:lnTo>
                <a:lnTo>
                  <a:pt x="1314" y="590"/>
                </a:lnTo>
                <a:lnTo>
                  <a:pt x="1326" y="570"/>
                </a:lnTo>
                <a:lnTo>
                  <a:pt x="1344" y="560"/>
                </a:lnTo>
                <a:lnTo>
                  <a:pt x="1374" y="558"/>
                </a:lnTo>
                <a:lnTo>
                  <a:pt x="1392" y="539"/>
                </a:lnTo>
                <a:lnTo>
                  <a:pt x="1400" y="518"/>
                </a:lnTo>
                <a:lnTo>
                  <a:pt x="1437" y="513"/>
                </a:lnTo>
                <a:lnTo>
                  <a:pt x="1502" y="476"/>
                </a:lnTo>
                <a:lnTo>
                  <a:pt x="1548" y="467"/>
                </a:lnTo>
                <a:lnTo>
                  <a:pt x="1563" y="447"/>
                </a:lnTo>
                <a:lnTo>
                  <a:pt x="1599" y="444"/>
                </a:lnTo>
                <a:lnTo>
                  <a:pt x="1602" y="432"/>
                </a:lnTo>
                <a:lnTo>
                  <a:pt x="1692" y="423"/>
                </a:lnTo>
                <a:lnTo>
                  <a:pt x="1707" y="411"/>
                </a:lnTo>
                <a:lnTo>
                  <a:pt x="1770" y="413"/>
                </a:lnTo>
                <a:lnTo>
                  <a:pt x="1778" y="401"/>
                </a:lnTo>
                <a:lnTo>
                  <a:pt x="1784" y="384"/>
                </a:lnTo>
                <a:lnTo>
                  <a:pt x="1815" y="372"/>
                </a:lnTo>
                <a:lnTo>
                  <a:pt x="1841" y="371"/>
                </a:lnTo>
                <a:lnTo>
                  <a:pt x="1878" y="344"/>
                </a:lnTo>
                <a:lnTo>
                  <a:pt x="1886" y="330"/>
                </a:lnTo>
                <a:lnTo>
                  <a:pt x="1929" y="327"/>
                </a:lnTo>
                <a:lnTo>
                  <a:pt x="1961" y="311"/>
                </a:lnTo>
                <a:lnTo>
                  <a:pt x="1971" y="290"/>
                </a:lnTo>
                <a:lnTo>
                  <a:pt x="2001" y="285"/>
                </a:lnTo>
                <a:lnTo>
                  <a:pt x="2013" y="272"/>
                </a:lnTo>
                <a:lnTo>
                  <a:pt x="2066" y="270"/>
                </a:lnTo>
                <a:lnTo>
                  <a:pt x="2067" y="263"/>
                </a:lnTo>
                <a:lnTo>
                  <a:pt x="2127" y="261"/>
                </a:lnTo>
                <a:lnTo>
                  <a:pt x="2168" y="231"/>
                </a:lnTo>
                <a:lnTo>
                  <a:pt x="2217" y="224"/>
                </a:lnTo>
                <a:lnTo>
                  <a:pt x="2259" y="186"/>
                </a:lnTo>
                <a:lnTo>
                  <a:pt x="2292" y="185"/>
                </a:lnTo>
                <a:lnTo>
                  <a:pt x="2300" y="167"/>
                </a:lnTo>
                <a:lnTo>
                  <a:pt x="2457" y="162"/>
                </a:lnTo>
                <a:lnTo>
                  <a:pt x="2465" y="153"/>
                </a:lnTo>
                <a:lnTo>
                  <a:pt x="2631" y="147"/>
                </a:lnTo>
                <a:lnTo>
                  <a:pt x="2627" y="138"/>
                </a:lnTo>
                <a:lnTo>
                  <a:pt x="2654" y="135"/>
                </a:lnTo>
                <a:lnTo>
                  <a:pt x="2661" y="120"/>
                </a:lnTo>
                <a:lnTo>
                  <a:pt x="2706" y="117"/>
                </a:lnTo>
                <a:lnTo>
                  <a:pt x="2715" y="110"/>
                </a:lnTo>
                <a:lnTo>
                  <a:pt x="2739" y="105"/>
                </a:lnTo>
                <a:lnTo>
                  <a:pt x="2780" y="90"/>
                </a:lnTo>
                <a:lnTo>
                  <a:pt x="2790" y="65"/>
                </a:lnTo>
                <a:lnTo>
                  <a:pt x="2849" y="65"/>
                </a:lnTo>
                <a:lnTo>
                  <a:pt x="2850" y="51"/>
                </a:lnTo>
                <a:lnTo>
                  <a:pt x="2900" y="53"/>
                </a:lnTo>
                <a:lnTo>
                  <a:pt x="2897" y="33"/>
                </a:lnTo>
                <a:lnTo>
                  <a:pt x="2922" y="6"/>
                </a:lnTo>
                <a:lnTo>
                  <a:pt x="2840" y="0"/>
                </a:lnTo>
                <a:lnTo>
                  <a:pt x="2828" y="9"/>
                </a:lnTo>
                <a:lnTo>
                  <a:pt x="2721" y="15"/>
                </a:lnTo>
                <a:lnTo>
                  <a:pt x="2696" y="32"/>
                </a:lnTo>
                <a:lnTo>
                  <a:pt x="2636" y="41"/>
                </a:lnTo>
                <a:lnTo>
                  <a:pt x="2607" y="56"/>
                </a:lnTo>
                <a:lnTo>
                  <a:pt x="2550" y="56"/>
                </a:lnTo>
                <a:lnTo>
                  <a:pt x="2513" y="62"/>
                </a:lnTo>
                <a:lnTo>
                  <a:pt x="2499" y="86"/>
                </a:lnTo>
                <a:lnTo>
                  <a:pt x="2484" y="87"/>
                </a:lnTo>
                <a:lnTo>
                  <a:pt x="2468" y="110"/>
                </a:lnTo>
                <a:lnTo>
                  <a:pt x="2313" y="108"/>
                </a:lnTo>
                <a:lnTo>
                  <a:pt x="2289" y="113"/>
                </a:lnTo>
                <a:lnTo>
                  <a:pt x="2202" y="122"/>
                </a:lnTo>
                <a:lnTo>
                  <a:pt x="2163" y="135"/>
                </a:lnTo>
                <a:lnTo>
                  <a:pt x="2120" y="162"/>
                </a:lnTo>
                <a:lnTo>
                  <a:pt x="2051" y="167"/>
                </a:lnTo>
                <a:lnTo>
                  <a:pt x="2031" y="186"/>
                </a:lnTo>
                <a:lnTo>
                  <a:pt x="2006" y="191"/>
                </a:lnTo>
                <a:lnTo>
                  <a:pt x="2001" y="207"/>
                </a:lnTo>
                <a:lnTo>
                  <a:pt x="1956" y="213"/>
                </a:lnTo>
                <a:lnTo>
                  <a:pt x="1943" y="219"/>
                </a:lnTo>
                <a:lnTo>
                  <a:pt x="1893" y="219"/>
                </a:lnTo>
                <a:lnTo>
                  <a:pt x="1889" y="230"/>
                </a:lnTo>
                <a:lnTo>
                  <a:pt x="1562" y="234"/>
                </a:lnTo>
                <a:lnTo>
                  <a:pt x="1544" y="239"/>
                </a:lnTo>
                <a:lnTo>
                  <a:pt x="1530" y="251"/>
                </a:lnTo>
                <a:lnTo>
                  <a:pt x="1434" y="251"/>
                </a:lnTo>
                <a:lnTo>
                  <a:pt x="1406" y="272"/>
                </a:lnTo>
                <a:lnTo>
                  <a:pt x="1350" y="276"/>
                </a:lnTo>
                <a:lnTo>
                  <a:pt x="1350" y="294"/>
                </a:lnTo>
                <a:lnTo>
                  <a:pt x="1278" y="300"/>
                </a:lnTo>
                <a:lnTo>
                  <a:pt x="1260" y="305"/>
                </a:lnTo>
                <a:lnTo>
                  <a:pt x="1137" y="312"/>
                </a:lnTo>
                <a:lnTo>
                  <a:pt x="1131" y="321"/>
                </a:lnTo>
                <a:lnTo>
                  <a:pt x="1062" y="323"/>
                </a:lnTo>
                <a:lnTo>
                  <a:pt x="1040" y="329"/>
                </a:lnTo>
                <a:lnTo>
                  <a:pt x="1035" y="342"/>
                </a:lnTo>
                <a:lnTo>
                  <a:pt x="1029" y="362"/>
                </a:lnTo>
                <a:lnTo>
                  <a:pt x="836" y="360"/>
                </a:lnTo>
                <a:lnTo>
                  <a:pt x="821" y="369"/>
                </a:lnTo>
                <a:lnTo>
                  <a:pt x="786" y="371"/>
                </a:lnTo>
                <a:lnTo>
                  <a:pt x="770" y="381"/>
                </a:lnTo>
                <a:lnTo>
                  <a:pt x="654" y="384"/>
                </a:lnTo>
                <a:lnTo>
                  <a:pt x="635" y="392"/>
                </a:lnTo>
                <a:lnTo>
                  <a:pt x="591" y="395"/>
                </a:lnTo>
                <a:lnTo>
                  <a:pt x="570" y="423"/>
                </a:lnTo>
                <a:lnTo>
                  <a:pt x="521" y="437"/>
                </a:lnTo>
                <a:lnTo>
                  <a:pt x="500" y="458"/>
                </a:lnTo>
                <a:lnTo>
                  <a:pt x="465" y="465"/>
                </a:lnTo>
                <a:lnTo>
                  <a:pt x="453" y="473"/>
                </a:lnTo>
                <a:lnTo>
                  <a:pt x="399" y="479"/>
                </a:lnTo>
                <a:lnTo>
                  <a:pt x="363" y="495"/>
                </a:lnTo>
                <a:lnTo>
                  <a:pt x="333" y="515"/>
                </a:lnTo>
                <a:lnTo>
                  <a:pt x="279" y="521"/>
                </a:lnTo>
                <a:lnTo>
                  <a:pt x="246" y="584"/>
                </a:lnTo>
                <a:lnTo>
                  <a:pt x="186" y="606"/>
                </a:lnTo>
                <a:lnTo>
                  <a:pt x="162" y="617"/>
                </a:lnTo>
                <a:lnTo>
                  <a:pt x="129" y="621"/>
                </a:lnTo>
                <a:lnTo>
                  <a:pt x="78" y="683"/>
                </a:lnTo>
                <a:lnTo>
                  <a:pt x="51" y="696"/>
                </a:lnTo>
                <a:lnTo>
                  <a:pt x="24" y="744"/>
                </a:lnTo>
                <a:lnTo>
                  <a:pt x="18" y="818"/>
                </a:lnTo>
                <a:lnTo>
                  <a:pt x="14" y="858"/>
                </a:lnTo>
                <a:lnTo>
                  <a:pt x="15" y="978"/>
                </a:lnTo>
                <a:lnTo>
                  <a:pt x="0" y="1083"/>
                </a:lnTo>
              </a:path>
            </a:pathLst>
          </a:custGeom>
          <a:solidFill>
            <a:srgbClr val="5B9BD5">
              <a:alpha val="37000"/>
            </a:srgbClr>
          </a:solidFill>
          <a:ln w="9525">
            <a:noFill/>
            <a:round/>
            <a:headEnd type="none" w="med" len="med"/>
            <a:tailEnd type="none" w="med" len="me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89055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
                                        </p:tgtEl>
                                        <p:attrNameLst>
                                          <p:attrName>style.visibility</p:attrName>
                                        </p:attrNameLst>
                                      </p:cBhvr>
                                      <p:to>
                                        <p:strVal val="visible"/>
                                      </p:to>
                                    </p:set>
                                    <p:animEffect transition="in" filter="dissolve">
                                      <p:cBhvr>
                                        <p:cTn id="12"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P spid="1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167498" y="1075652"/>
            <a:ext cx="9857005" cy="5353432"/>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3" name="TextBox 2"/>
          <p:cNvSpPr txBox="1"/>
          <p:nvPr/>
        </p:nvSpPr>
        <p:spPr>
          <a:xfrm>
            <a:off x="2021712" y="271967"/>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EXCEL Background</a:t>
            </a:r>
          </a:p>
        </p:txBody>
      </p:sp>
      <p:sp>
        <p:nvSpPr>
          <p:cNvPr id="5" name="TextBox 4"/>
          <p:cNvSpPr txBox="1"/>
          <p:nvPr/>
        </p:nvSpPr>
        <p:spPr>
          <a:xfrm>
            <a:off x="1269692" y="1177077"/>
            <a:ext cx="9973135" cy="5139869"/>
          </a:xfrm>
          <a:prstGeom prst="rect">
            <a:avLst/>
          </a:prstGeom>
          <a:noFill/>
        </p:spPr>
        <p:txBody>
          <a:bodyPr wrap="square" rtlCol="0">
            <a:spAutoFit/>
          </a:bodyPr>
          <a:lstStyle/>
          <a:p>
            <a:pPr marL="287338" indent="-287338">
              <a:spcBef>
                <a:spcPts val="2400"/>
              </a:spcBef>
              <a:buClr>
                <a:srgbClr val="FFC000">
                  <a:lumMod val="60000"/>
                  <a:lumOff val="40000"/>
                </a:srgbClr>
              </a:buClr>
              <a:buFont typeface="Arial" charset="0"/>
              <a:buChar char="•"/>
            </a:pPr>
            <a:r>
              <a:rPr lang="en-US" sz="3200" dirty="0">
                <a:solidFill>
                  <a:prstClr val="white"/>
                </a:solidFill>
                <a:latin typeface="Arial" panose="020B0604020202020204"/>
                <a:ea typeface="Arial" charset="0"/>
                <a:cs typeface="Arial" charset="0"/>
              </a:rPr>
              <a:t>Patients with left main coronary artery disease (LMCAD) have high morbidity and mortality due to the large amount of myocardium at risk </a:t>
            </a:r>
          </a:p>
          <a:p>
            <a:pPr marL="287338" indent="-287338">
              <a:spcBef>
                <a:spcPts val="2400"/>
              </a:spcBef>
              <a:buClr>
                <a:srgbClr val="FFC000">
                  <a:lumMod val="60000"/>
                  <a:lumOff val="40000"/>
                </a:srgbClr>
              </a:buClr>
              <a:buFont typeface="Arial" charset="0"/>
              <a:buChar char="•"/>
            </a:pPr>
            <a:r>
              <a:rPr lang="en-US" sz="3200" dirty="0">
                <a:solidFill>
                  <a:prstClr val="white"/>
                </a:solidFill>
                <a:latin typeface="Arial" panose="020B0604020202020204"/>
                <a:ea typeface="Arial" charset="0"/>
                <a:cs typeface="Arial" charset="0"/>
              </a:rPr>
              <a:t>Subset analysis from the SYNTAX trial suggested that DES may be an acceptable option for pts with LMCAD and low or moderate CAD complexity</a:t>
            </a:r>
          </a:p>
          <a:p>
            <a:pPr marL="287338" indent="-287338">
              <a:spcBef>
                <a:spcPts val="2400"/>
              </a:spcBef>
              <a:buClr>
                <a:srgbClr val="FFC000">
                  <a:lumMod val="60000"/>
                  <a:lumOff val="40000"/>
                </a:srgbClr>
              </a:buClr>
              <a:buFont typeface="Arial" charset="0"/>
              <a:buChar char="•"/>
            </a:pPr>
            <a:r>
              <a:rPr lang="en-US" sz="3200" dirty="0">
                <a:solidFill>
                  <a:prstClr val="white"/>
                </a:solidFill>
                <a:latin typeface="Arial" panose="020B0604020202020204"/>
                <a:ea typeface="Arial" charset="0"/>
                <a:cs typeface="Arial" charset="0"/>
              </a:rPr>
              <a:t>Since SYNTAX, PCI and surgical outcomes have both improved, necessitating a contemporary trial examining revascularization alternatives in LMCAD </a:t>
            </a:r>
          </a:p>
        </p:txBody>
      </p:sp>
    </p:spTree>
    <p:extLst>
      <p:ext uri="{BB962C8B-B14F-4D97-AF65-F5344CB8AC3E}">
        <p14:creationId xmlns:p14="http://schemas.microsoft.com/office/powerpoint/2010/main" val="740280965"/>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73" name="Rectangle 172">
            <a:extLst>
              <a:ext uri="{FF2B5EF4-FFF2-40B4-BE49-F238E27FC236}">
                <a16:creationId xmlns:a16="http://schemas.microsoft.com/office/drawing/2014/main" id="{E00FA3B6-1EF5-2D46-984B-AADC6291F7CE}"/>
              </a:ext>
            </a:extLst>
          </p:cNvPr>
          <p:cNvSpPr>
            <a:spLocks noChangeArrowheads="1"/>
          </p:cNvSpPr>
          <p:nvPr/>
        </p:nvSpPr>
        <p:spPr bwMode="auto">
          <a:xfrm>
            <a:off x="1445301" y="1398129"/>
            <a:ext cx="6686552" cy="4624389"/>
          </a:xfrm>
          <a:prstGeom prst="rect">
            <a:avLst/>
          </a:prstGeom>
          <a:solidFill>
            <a:srgbClr val="113056"/>
          </a:solidFill>
          <a:ln w="0">
            <a:solidFill>
              <a:schemeClr val="bg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CF253311-F614-8B4B-B59A-827AA6F98B6D}"/>
              </a:ext>
            </a:extLst>
          </p:cNvPr>
          <p:cNvSpPr txBox="1"/>
          <p:nvPr/>
        </p:nvSpPr>
        <p:spPr>
          <a:xfrm>
            <a:off x="2489464" y="103130"/>
            <a:ext cx="7904472" cy="1200329"/>
          </a:xfrm>
          <a:prstGeom prst="rect">
            <a:avLst/>
          </a:prstGeom>
          <a:noFill/>
        </p:spPr>
        <p:txBody>
          <a:bodyPr wrap="none" rtlCol="0">
            <a:spAutoFit/>
          </a:bodyPr>
          <a:lstStyle/>
          <a:p>
            <a:pPr algn="ctr"/>
            <a:r>
              <a:rPr lang="en-US" sz="3200" b="1" dirty="0">
                <a:solidFill>
                  <a:srgbClr val="FFFF00"/>
                </a:solidFill>
              </a:rPr>
              <a:t>Restricted Mean Survival Time Analysis</a:t>
            </a:r>
          </a:p>
          <a:p>
            <a:pPr algn="ctr"/>
            <a:r>
              <a:rPr lang="en-US" sz="4000" b="1" dirty="0">
                <a:solidFill>
                  <a:schemeClr val="bg1"/>
                </a:solidFill>
              </a:rPr>
              <a:t>All-cause Death, Stroke or MI</a:t>
            </a:r>
          </a:p>
        </p:txBody>
      </p:sp>
      <p:sp>
        <p:nvSpPr>
          <p:cNvPr id="108" name="Line 7">
            <a:extLst>
              <a:ext uri="{FF2B5EF4-FFF2-40B4-BE49-F238E27FC236}">
                <a16:creationId xmlns:a16="http://schemas.microsoft.com/office/drawing/2014/main" id="{98231F1F-9D4F-5844-9705-7926A3110CF2}"/>
              </a:ext>
            </a:extLst>
          </p:cNvPr>
          <p:cNvSpPr>
            <a:spLocks noChangeShapeType="1"/>
          </p:cNvSpPr>
          <p:nvPr/>
        </p:nvSpPr>
        <p:spPr bwMode="auto">
          <a:xfrm>
            <a:off x="1445301" y="3711117"/>
            <a:ext cx="6686552" cy="0"/>
          </a:xfrm>
          <a:prstGeom prst="line">
            <a:avLst/>
          </a:prstGeom>
          <a:noFill/>
          <a:ln w="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09" name="Line 8">
            <a:extLst>
              <a:ext uri="{FF2B5EF4-FFF2-40B4-BE49-F238E27FC236}">
                <a16:creationId xmlns:a16="http://schemas.microsoft.com/office/drawing/2014/main" id="{F9AE86A6-75EB-F54C-B9C2-AF7A5F65B012}"/>
              </a:ext>
            </a:extLst>
          </p:cNvPr>
          <p:cNvSpPr>
            <a:spLocks noChangeShapeType="1"/>
          </p:cNvSpPr>
          <p:nvPr/>
        </p:nvSpPr>
        <p:spPr bwMode="auto">
          <a:xfrm flipH="1">
            <a:off x="1405614" y="5974893"/>
            <a:ext cx="3968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0" name="Line 9">
            <a:extLst>
              <a:ext uri="{FF2B5EF4-FFF2-40B4-BE49-F238E27FC236}">
                <a16:creationId xmlns:a16="http://schemas.microsoft.com/office/drawing/2014/main" id="{CE124B49-EF73-6348-BEF4-1C7FDE5EA8C4}"/>
              </a:ext>
            </a:extLst>
          </p:cNvPr>
          <p:cNvSpPr>
            <a:spLocks noChangeShapeType="1"/>
          </p:cNvSpPr>
          <p:nvPr/>
        </p:nvSpPr>
        <p:spPr bwMode="auto">
          <a:xfrm>
            <a:off x="1424664" y="5593893"/>
            <a:ext cx="2063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1" name="Line 10">
            <a:extLst>
              <a:ext uri="{FF2B5EF4-FFF2-40B4-BE49-F238E27FC236}">
                <a16:creationId xmlns:a16="http://schemas.microsoft.com/office/drawing/2014/main" id="{E72FA5F6-DD6E-254C-8358-68943EE73131}"/>
              </a:ext>
            </a:extLst>
          </p:cNvPr>
          <p:cNvSpPr>
            <a:spLocks noChangeShapeType="1"/>
          </p:cNvSpPr>
          <p:nvPr/>
        </p:nvSpPr>
        <p:spPr bwMode="auto">
          <a:xfrm flipH="1">
            <a:off x="1405614" y="5220830"/>
            <a:ext cx="3968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2" name="Line 11">
            <a:extLst>
              <a:ext uri="{FF2B5EF4-FFF2-40B4-BE49-F238E27FC236}">
                <a16:creationId xmlns:a16="http://schemas.microsoft.com/office/drawing/2014/main" id="{830C3BF6-A19A-084B-BF6F-6C65499D6942}"/>
              </a:ext>
            </a:extLst>
          </p:cNvPr>
          <p:cNvSpPr>
            <a:spLocks noChangeShapeType="1"/>
          </p:cNvSpPr>
          <p:nvPr/>
        </p:nvSpPr>
        <p:spPr bwMode="auto">
          <a:xfrm>
            <a:off x="1424664" y="4847767"/>
            <a:ext cx="2063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3" name="Line 12">
            <a:extLst>
              <a:ext uri="{FF2B5EF4-FFF2-40B4-BE49-F238E27FC236}">
                <a16:creationId xmlns:a16="http://schemas.microsoft.com/office/drawing/2014/main" id="{1B6C1AA9-D698-FA4A-B58B-271D99395D88}"/>
              </a:ext>
            </a:extLst>
          </p:cNvPr>
          <p:cNvSpPr>
            <a:spLocks noChangeShapeType="1"/>
          </p:cNvSpPr>
          <p:nvPr/>
        </p:nvSpPr>
        <p:spPr bwMode="auto">
          <a:xfrm flipH="1">
            <a:off x="1405614" y="4465180"/>
            <a:ext cx="3968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4" name="Line 13">
            <a:extLst>
              <a:ext uri="{FF2B5EF4-FFF2-40B4-BE49-F238E27FC236}">
                <a16:creationId xmlns:a16="http://schemas.microsoft.com/office/drawing/2014/main" id="{BDB68940-74CE-B645-8E84-5DA4307B16B4}"/>
              </a:ext>
            </a:extLst>
          </p:cNvPr>
          <p:cNvSpPr>
            <a:spLocks noChangeShapeType="1"/>
          </p:cNvSpPr>
          <p:nvPr/>
        </p:nvSpPr>
        <p:spPr bwMode="auto">
          <a:xfrm>
            <a:off x="1424664" y="4092117"/>
            <a:ext cx="2063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5" name="Line 14">
            <a:extLst>
              <a:ext uri="{FF2B5EF4-FFF2-40B4-BE49-F238E27FC236}">
                <a16:creationId xmlns:a16="http://schemas.microsoft.com/office/drawing/2014/main" id="{97DD785C-C435-4E4A-B2DB-2D05BE7A3D38}"/>
              </a:ext>
            </a:extLst>
          </p:cNvPr>
          <p:cNvSpPr>
            <a:spLocks noChangeShapeType="1"/>
          </p:cNvSpPr>
          <p:nvPr/>
        </p:nvSpPr>
        <p:spPr bwMode="auto">
          <a:xfrm flipH="1">
            <a:off x="1405614" y="3711117"/>
            <a:ext cx="3968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6" name="Line 15">
            <a:extLst>
              <a:ext uri="{FF2B5EF4-FFF2-40B4-BE49-F238E27FC236}">
                <a16:creationId xmlns:a16="http://schemas.microsoft.com/office/drawing/2014/main" id="{26C90501-6904-1846-BF53-7D59A68BF7AF}"/>
              </a:ext>
            </a:extLst>
          </p:cNvPr>
          <p:cNvSpPr>
            <a:spLocks noChangeShapeType="1"/>
          </p:cNvSpPr>
          <p:nvPr/>
        </p:nvSpPr>
        <p:spPr bwMode="auto">
          <a:xfrm>
            <a:off x="1424664" y="3338054"/>
            <a:ext cx="2063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7" name="Line 16">
            <a:extLst>
              <a:ext uri="{FF2B5EF4-FFF2-40B4-BE49-F238E27FC236}">
                <a16:creationId xmlns:a16="http://schemas.microsoft.com/office/drawing/2014/main" id="{50BB9F92-22AE-D14D-97E0-66E2C4B39435}"/>
              </a:ext>
            </a:extLst>
          </p:cNvPr>
          <p:cNvSpPr>
            <a:spLocks noChangeShapeType="1"/>
          </p:cNvSpPr>
          <p:nvPr/>
        </p:nvSpPr>
        <p:spPr bwMode="auto">
          <a:xfrm flipH="1">
            <a:off x="1405614" y="2955467"/>
            <a:ext cx="3968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8" name="Line 17">
            <a:extLst>
              <a:ext uri="{FF2B5EF4-FFF2-40B4-BE49-F238E27FC236}">
                <a16:creationId xmlns:a16="http://schemas.microsoft.com/office/drawing/2014/main" id="{E642C1DD-F06C-B64C-9B5B-FE3C014C764F}"/>
              </a:ext>
            </a:extLst>
          </p:cNvPr>
          <p:cNvSpPr>
            <a:spLocks noChangeShapeType="1"/>
          </p:cNvSpPr>
          <p:nvPr/>
        </p:nvSpPr>
        <p:spPr bwMode="auto">
          <a:xfrm>
            <a:off x="1424664" y="2582404"/>
            <a:ext cx="2063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19" name="Line 18">
            <a:extLst>
              <a:ext uri="{FF2B5EF4-FFF2-40B4-BE49-F238E27FC236}">
                <a16:creationId xmlns:a16="http://schemas.microsoft.com/office/drawing/2014/main" id="{8D33F946-5A59-174E-88C6-D8351B8B4A85}"/>
              </a:ext>
            </a:extLst>
          </p:cNvPr>
          <p:cNvSpPr>
            <a:spLocks noChangeShapeType="1"/>
          </p:cNvSpPr>
          <p:nvPr/>
        </p:nvSpPr>
        <p:spPr bwMode="auto">
          <a:xfrm flipH="1">
            <a:off x="1405614" y="2209341"/>
            <a:ext cx="3968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20" name="Line 19">
            <a:extLst>
              <a:ext uri="{FF2B5EF4-FFF2-40B4-BE49-F238E27FC236}">
                <a16:creationId xmlns:a16="http://schemas.microsoft.com/office/drawing/2014/main" id="{8C3730E8-2358-6A46-9330-7912446466F0}"/>
              </a:ext>
            </a:extLst>
          </p:cNvPr>
          <p:cNvSpPr>
            <a:spLocks noChangeShapeType="1"/>
          </p:cNvSpPr>
          <p:nvPr/>
        </p:nvSpPr>
        <p:spPr bwMode="auto">
          <a:xfrm>
            <a:off x="1424664" y="1828341"/>
            <a:ext cx="2063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21" name="Line 20">
            <a:extLst>
              <a:ext uri="{FF2B5EF4-FFF2-40B4-BE49-F238E27FC236}">
                <a16:creationId xmlns:a16="http://schemas.microsoft.com/office/drawing/2014/main" id="{C089513D-D0E4-5742-BC43-3539E7B70180}"/>
              </a:ext>
            </a:extLst>
          </p:cNvPr>
          <p:cNvSpPr>
            <a:spLocks noChangeShapeType="1"/>
          </p:cNvSpPr>
          <p:nvPr/>
        </p:nvSpPr>
        <p:spPr bwMode="auto">
          <a:xfrm flipH="1">
            <a:off x="1405614" y="1455279"/>
            <a:ext cx="39688" cy="0"/>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22" name="Rectangle 121">
            <a:extLst>
              <a:ext uri="{FF2B5EF4-FFF2-40B4-BE49-F238E27FC236}">
                <a16:creationId xmlns:a16="http://schemas.microsoft.com/office/drawing/2014/main" id="{FE9C8A3C-81BC-2640-A5B5-5545FDFAD2E1}"/>
              </a:ext>
            </a:extLst>
          </p:cNvPr>
          <p:cNvSpPr>
            <a:spLocks noChangeArrowheads="1"/>
          </p:cNvSpPr>
          <p:nvPr/>
        </p:nvSpPr>
        <p:spPr bwMode="auto">
          <a:xfrm rot="16200000">
            <a:off x="-954999" y="3401554"/>
            <a:ext cx="3232151"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D966"/>
                </a:solidFill>
                <a:effectLst/>
                <a:latin typeface="Calibri" panose="020F0502020204030204" pitchFamily="34" charset="0"/>
                <a:cs typeface="Calibri" panose="020F0502020204030204" pitchFamily="34" charset="0"/>
              </a:rPr>
              <a:t>Difference in restricted mean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D966"/>
                </a:solidFill>
                <a:effectLst/>
                <a:latin typeface="Calibri" panose="020F0502020204030204" pitchFamily="34" charset="0"/>
                <a:cs typeface="Calibri" panose="020F0502020204030204" pitchFamily="34" charset="0"/>
              </a:rPr>
              <a:t>event-free survival time (days)</a:t>
            </a:r>
          </a:p>
        </p:txBody>
      </p:sp>
      <p:sp>
        <p:nvSpPr>
          <p:cNvPr id="123" name="Rectangle 122">
            <a:extLst>
              <a:ext uri="{FF2B5EF4-FFF2-40B4-BE49-F238E27FC236}">
                <a16:creationId xmlns:a16="http://schemas.microsoft.com/office/drawing/2014/main" id="{EA61C407-1498-E946-9A5E-B587CDD76C96}"/>
              </a:ext>
            </a:extLst>
          </p:cNvPr>
          <p:cNvSpPr>
            <a:spLocks noChangeArrowheads="1"/>
          </p:cNvSpPr>
          <p:nvPr/>
        </p:nvSpPr>
        <p:spPr bwMode="auto">
          <a:xfrm>
            <a:off x="1086526" y="5859005"/>
            <a:ext cx="2714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bg1"/>
                </a:solidFill>
                <a:effectLst/>
                <a:latin typeface="Calibri" panose="020F0502020204030204" pitchFamily="34" charset="0"/>
                <a:cs typeface="Calibri" panose="020F0502020204030204" pitchFamily="34" charset="0"/>
              </a:rPr>
              <a:t>-60</a:t>
            </a:r>
          </a:p>
        </p:txBody>
      </p:sp>
      <p:sp>
        <p:nvSpPr>
          <p:cNvPr id="124" name="Rectangle 123">
            <a:extLst>
              <a:ext uri="{FF2B5EF4-FFF2-40B4-BE49-F238E27FC236}">
                <a16:creationId xmlns:a16="http://schemas.microsoft.com/office/drawing/2014/main" id="{FB496159-EAED-FB46-ACE6-3123F473DD0A}"/>
              </a:ext>
            </a:extLst>
          </p:cNvPr>
          <p:cNvSpPr>
            <a:spLocks noChangeArrowheads="1"/>
          </p:cNvSpPr>
          <p:nvPr/>
        </p:nvSpPr>
        <p:spPr bwMode="auto">
          <a:xfrm>
            <a:off x="1086526" y="5104942"/>
            <a:ext cx="2714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-40</a:t>
            </a:r>
          </a:p>
        </p:txBody>
      </p:sp>
      <p:sp>
        <p:nvSpPr>
          <p:cNvPr id="125" name="Rectangle 124">
            <a:extLst>
              <a:ext uri="{FF2B5EF4-FFF2-40B4-BE49-F238E27FC236}">
                <a16:creationId xmlns:a16="http://schemas.microsoft.com/office/drawing/2014/main" id="{FA83BA9F-56A4-6349-A1D3-B96861F02DFE}"/>
              </a:ext>
            </a:extLst>
          </p:cNvPr>
          <p:cNvSpPr>
            <a:spLocks noChangeArrowheads="1"/>
          </p:cNvSpPr>
          <p:nvPr/>
        </p:nvSpPr>
        <p:spPr bwMode="auto">
          <a:xfrm>
            <a:off x="1086526" y="4358817"/>
            <a:ext cx="2714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bg1"/>
                </a:solidFill>
                <a:effectLst/>
                <a:latin typeface="Calibri" panose="020F0502020204030204" pitchFamily="34" charset="0"/>
                <a:cs typeface="Calibri" panose="020F0502020204030204" pitchFamily="34" charset="0"/>
              </a:rPr>
              <a:t>-20</a:t>
            </a:r>
          </a:p>
        </p:txBody>
      </p:sp>
      <p:sp>
        <p:nvSpPr>
          <p:cNvPr id="126" name="Rectangle 125">
            <a:extLst>
              <a:ext uri="{FF2B5EF4-FFF2-40B4-BE49-F238E27FC236}">
                <a16:creationId xmlns:a16="http://schemas.microsoft.com/office/drawing/2014/main" id="{D3A927D1-C9D2-0549-9C06-BE60E851CA9E}"/>
              </a:ext>
            </a:extLst>
          </p:cNvPr>
          <p:cNvSpPr>
            <a:spLocks noChangeArrowheads="1"/>
          </p:cNvSpPr>
          <p:nvPr/>
        </p:nvSpPr>
        <p:spPr bwMode="auto">
          <a:xfrm>
            <a:off x="1250039" y="3604754"/>
            <a:ext cx="104775" cy="2460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bg1"/>
                </a:solidFill>
                <a:effectLst/>
                <a:latin typeface="Calibri" panose="020F0502020204030204" pitchFamily="34" charset="0"/>
                <a:cs typeface="Calibri" panose="020F0502020204030204" pitchFamily="34" charset="0"/>
              </a:rPr>
              <a:t>0</a:t>
            </a:r>
          </a:p>
        </p:txBody>
      </p:sp>
      <p:sp>
        <p:nvSpPr>
          <p:cNvPr id="127" name="Rectangle 126">
            <a:extLst>
              <a:ext uri="{FF2B5EF4-FFF2-40B4-BE49-F238E27FC236}">
                <a16:creationId xmlns:a16="http://schemas.microsoft.com/office/drawing/2014/main" id="{B818BF90-D6B2-6544-933C-96B70902CCAF}"/>
              </a:ext>
            </a:extLst>
          </p:cNvPr>
          <p:cNvSpPr>
            <a:spLocks noChangeArrowheads="1"/>
          </p:cNvSpPr>
          <p:nvPr/>
        </p:nvSpPr>
        <p:spPr bwMode="auto">
          <a:xfrm>
            <a:off x="1143676" y="2849104"/>
            <a:ext cx="2079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bg1"/>
                </a:solidFill>
                <a:effectLst/>
                <a:latin typeface="Calibri" panose="020F0502020204030204" pitchFamily="34" charset="0"/>
                <a:cs typeface="Calibri" panose="020F0502020204030204" pitchFamily="34" charset="0"/>
              </a:rPr>
              <a:t>20</a:t>
            </a:r>
          </a:p>
        </p:txBody>
      </p:sp>
      <p:sp>
        <p:nvSpPr>
          <p:cNvPr id="128" name="Rectangle 127">
            <a:extLst>
              <a:ext uri="{FF2B5EF4-FFF2-40B4-BE49-F238E27FC236}">
                <a16:creationId xmlns:a16="http://schemas.microsoft.com/office/drawing/2014/main" id="{CF7472A9-598E-4B49-865D-AE30120CDF93}"/>
              </a:ext>
            </a:extLst>
          </p:cNvPr>
          <p:cNvSpPr>
            <a:spLocks noChangeArrowheads="1"/>
          </p:cNvSpPr>
          <p:nvPr/>
        </p:nvSpPr>
        <p:spPr bwMode="auto">
          <a:xfrm>
            <a:off x="1143676" y="2095041"/>
            <a:ext cx="2079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40</a:t>
            </a:r>
          </a:p>
        </p:txBody>
      </p:sp>
      <p:sp>
        <p:nvSpPr>
          <p:cNvPr id="129" name="Rectangle 128">
            <a:extLst>
              <a:ext uri="{FF2B5EF4-FFF2-40B4-BE49-F238E27FC236}">
                <a16:creationId xmlns:a16="http://schemas.microsoft.com/office/drawing/2014/main" id="{A2553144-A882-2E48-83CB-76C48076CC9D}"/>
              </a:ext>
            </a:extLst>
          </p:cNvPr>
          <p:cNvSpPr>
            <a:spLocks noChangeArrowheads="1"/>
          </p:cNvSpPr>
          <p:nvPr/>
        </p:nvSpPr>
        <p:spPr bwMode="auto">
          <a:xfrm>
            <a:off x="1143676" y="1339391"/>
            <a:ext cx="2079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60</a:t>
            </a:r>
          </a:p>
        </p:txBody>
      </p:sp>
      <p:sp>
        <p:nvSpPr>
          <p:cNvPr id="130" name="Line 29">
            <a:extLst>
              <a:ext uri="{FF2B5EF4-FFF2-40B4-BE49-F238E27FC236}">
                <a16:creationId xmlns:a16="http://schemas.microsoft.com/office/drawing/2014/main" id="{C614AC48-73F1-1C46-8F46-AA0AC168F8C9}"/>
              </a:ext>
            </a:extLst>
          </p:cNvPr>
          <p:cNvSpPr>
            <a:spLocks noChangeShapeType="1"/>
          </p:cNvSpPr>
          <p:nvPr/>
        </p:nvSpPr>
        <p:spPr bwMode="auto">
          <a:xfrm>
            <a:off x="1483401" y="6032043"/>
            <a:ext cx="0" cy="4921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1" name="Line 30">
            <a:extLst>
              <a:ext uri="{FF2B5EF4-FFF2-40B4-BE49-F238E27FC236}">
                <a16:creationId xmlns:a16="http://schemas.microsoft.com/office/drawing/2014/main" id="{17FA5033-E381-D34F-8994-15A370EFAE36}"/>
              </a:ext>
            </a:extLst>
          </p:cNvPr>
          <p:cNvSpPr>
            <a:spLocks noChangeShapeType="1"/>
          </p:cNvSpPr>
          <p:nvPr/>
        </p:nvSpPr>
        <p:spPr bwMode="auto">
          <a:xfrm flipV="1">
            <a:off x="2142214" y="6032043"/>
            <a:ext cx="0" cy="3016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2" name="Line 31">
            <a:extLst>
              <a:ext uri="{FF2B5EF4-FFF2-40B4-BE49-F238E27FC236}">
                <a16:creationId xmlns:a16="http://schemas.microsoft.com/office/drawing/2014/main" id="{9497BA88-343D-8744-A7C7-F2C8183AB3C8}"/>
              </a:ext>
            </a:extLst>
          </p:cNvPr>
          <p:cNvSpPr>
            <a:spLocks noChangeShapeType="1"/>
          </p:cNvSpPr>
          <p:nvPr/>
        </p:nvSpPr>
        <p:spPr bwMode="auto">
          <a:xfrm>
            <a:off x="2801027" y="6032043"/>
            <a:ext cx="0" cy="4921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3" name="Line 32">
            <a:extLst>
              <a:ext uri="{FF2B5EF4-FFF2-40B4-BE49-F238E27FC236}">
                <a16:creationId xmlns:a16="http://schemas.microsoft.com/office/drawing/2014/main" id="{264DE881-B9B2-824D-9F35-E8AF4CF9A696}"/>
              </a:ext>
            </a:extLst>
          </p:cNvPr>
          <p:cNvSpPr>
            <a:spLocks noChangeShapeType="1"/>
          </p:cNvSpPr>
          <p:nvPr/>
        </p:nvSpPr>
        <p:spPr bwMode="auto">
          <a:xfrm flipV="1">
            <a:off x="3459839" y="6032043"/>
            <a:ext cx="0" cy="3016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4" name="Line 33">
            <a:extLst>
              <a:ext uri="{FF2B5EF4-FFF2-40B4-BE49-F238E27FC236}">
                <a16:creationId xmlns:a16="http://schemas.microsoft.com/office/drawing/2014/main" id="{436DA621-AA9B-7C46-B3B8-EB75D192FC63}"/>
              </a:ext>
            </a:extLst>
          </p:cNvPr>
          <p:cNvSpPr>
            <a:spLocks noChangeShapeType="1"/>
          </p:cNvSpPr>
          <p:nvPr/>
        </p:nvSpPr>
        <p:spPr bwMode="auto">
          <a:xfrm>
            <a:off x="4128177" y="6032043"/>
            <a:ext cx="0" cy="4921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5" name="Line 34">
            <a:extLst>
              <a:ext uri="{FF2B5EF4-FFF2-40B4-BE49-F238E27FC236}">
                <a16:creationId xmlns:a16="http://schemas.microsoft.com/office/drawing/2014/main" id="{C34AAECB-0D8D-8949-A5C2-E73646A5460E}"/>
              </a:ext>
            </a:extLst>
          </p:cNvPr>
          <p:cNvSpPr>
            <a:spLocks noChangeShapeType="1"/>
          </p:cNvSpPr>
          <p:nvPr/>
        </p:nvSpPr>
        <p:spPr bwMode="auto">
          <a:xfrm flipV="1">
            <a:off x="4788577" y="6032043"/>
            <a:ext cx="0" cy="3016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6" name="Line 35">
            <a:extLst>
              <a:ext uri="{FF2B5EF4-FFF2-40B4-BE49-F238E27FC236}">
                <a16:creationId xmlns:a16="http://schemas.microsoft.com/office/drawing/2014/main" id="{B34ECA8E-405C-124B-A389-B5F3973A8835}"/>
              </a:ext>
            </a:extLst>
          </p:cNvPr>
          <p:cNvSpPr>
            <a:spLocks noChangeShapeType="1"/>
          </p:cNvSpPr>
          <p:nvPr/>
        </p:nvSpPr>
        <p:spPr bwMode="auto">
          <a:xfrm>
            <a:off x="5447390" y="6032043"/>
            <a:ext cx="0" cy="4921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7" name="Line 36">
            <a:extLst>
              <a:ext uri="{FF2B5EF4-FFF2-40B4-BE49-F238E27FC236}">
                <a16:creationId xmlns:a16="http://schemas.microsoft.com/office/drawing/2014/main" id="{BB410A8D-4D82-1742-95D0-4F39079BA9CE}"/>
              </a:ext>
            </a:extLst>
          </p:cNvPr>
          <p:cNvSpPr>
            <a:spLocks noChangeShapeType="1"/>
          </p:cNvSpPr>
          <p:nvPr/>
        </p:nvSpPr>
        <p:spPr bwMode="auto">
          <a:xfrm flipV="1">
            <a:off x="6106202" y="6032043"/>
            <a:ext cx="0" cy="3016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8" name="Line 37">
            <a:extLst>
              <a:ext uri="{FF2B5EF4-FFF2-40B4-BE49-F238E27FC236}">
                <a16:creationId xmlns:a16="http://schemas.microsoft.com/office/drawing/2014/main" id="{15F06249-31C2-2342-8E90-2B8B7E988C2F}"/>
              </a:ext>
            </a:extLst>
          </p:cNvPr>
          <p:cNvSpPr>
            <a:spLocks noChangeShapeType="1"/>
          </p:cNvSpPr>
          <p:nvPr/>
        </p:nvSpPr>
        <p:spPr bwMode="auto">
          <a:xfrm>
            <a:off x="6774540" y="6032043"/>
            <a:ext cx="0" cy="4921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39" name="Line 38">
            <a:extLst>
              <a:ext uri="{FF2B5EF4-FFF2-40B4-BE49-F238E27FC236}">
                <a16:creationId xmlns:a16="http://schemas.microsoft.com/office/drawing/2014/main" id="{F6F93229-CDEC-BA41-81B3-9F870EC1C7BA}"/>
              </a:ext>
            </a:extLst>
          </p:cNvPr>
          <p:cNvSpPr>
            <a:spLocks noChangeShapeType="1"/>
          </p:cNvSpPr>
          <p:nvPr/>
        </p:nvSpPr>
        <p:spPr bwMode="auto">
          <a:xfrm flipV="1">
            <a:off x="7433353" y="6032043"/>
            <a:ext cx="0" cy="3016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40" name="Line 39">
            <a:extLst>
              <a:ext uri="{FF2B5EF4-FFF2-40B4-BE49-F238E27FC236}">
                <a16:creationId xmlns:a16="http://schemas.microsoft.com/office/drawing/2014/main" id="{0F3D74B2-B8AE-3E43-8042-06375BB21E1F}"/>
              </a:ext>
            </a:extLst>
          </p:cNvPr>
          <p:cNvSpPr>
            <a:spLocks noChangeShapeType="1"/>
          </p:cNvSpPr>
          <p:nvPr/>
        </p:nvSpPr>
        <p:spPr bwMode="auto">
          <a:xfrm>
            <a:off x="8093753" y="6032043"/>
            <a:ext cx="0" cy="49213"/>
          </a:xfrm>
          <a:prstGeom prst="line">
            <a:avLst/>
          </a:prstGeom>
          <a:noFill/>
          <a:ln w="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41" name="Rectangle 140">
            <a:extLst>
              <a:ext uri="{FF2B5EF4-FFF2-40B4-BE49-F238E27FC236}">
                <a16:creationId xmlns:a16="http://schemas.microsoft.com/office/drawing/2014/main" id="{202D830C-5E27-644B-8E13-B62F271963EF}"/>
              </a:ext>
            </a:extLst>
          </p:cNvPr>
          <p:cNvSpPr>
            <a:spLocks noChangeArrowheads="1"/>
          </p:cNvSpPr>
          <p:nvPr/>
        </p:nvSpPr>
        <p:spPr bwMode="auto">
          <a:xfrm>
            <a:off x="4030277" y="6420493"/>
            <a:ext cx="1555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D966"/>
                </a:solidFill>
                <a:effectLst/>
                <a:latin typeface="Calibri" panose="020F0502020204030204" pitchFamily="34" charset="0"/>
                <a:cs typeface="Calibri" panose="020F0502020204030204" pitchFamily="34" charset="0"/>
              </a:rPr>
              <a:t>Time (months)</a:t>
            </a:r>
          </a:p>
        </p:txBody>
      </p:sp>
      <p:sp>
        <p:nvSpPr>
          <p:cNvPr id="142" name="Rectangle 141">
            <a:extLst>
              <a:ext uri="{FF2B5EF4-FFF2-40B4-BE49-F238E27FC236}">
                <a16:creationId xmlns:a16="http://schemas.microsoft.com/office/drawing/2014/main" id="{048BB7F7-97F1-6946-8729-6A7A1EA4CACF}"/>
              </a:ext>
            </a:extLst>
          </p:cNvPr>
          <p:cNvSpPr>
            <a:spLocks noChangeArrowheads="1"/>
          </p:cNvSpPr>
          <p:nvPr/>
        </p:nvSpPr>
        <p:spPr bwMode="auto">
          <a:xfrm>
            <a:off x="1419448" y="6107108"/>
            <a:ext cx="1174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Calibri" panose="020F0502020204030204" pitchFamily="34" charset="0"/>
                <a:cs typeface="Calibri" panose="020F0502020204030204" pitchFamily="34" charset="0"/>
              </a:rPr>
              <a:t>0</a:t>
            </a:r>
          </a:p>
        </p:txBody>
      </p:sp>
      <p:sp>
        <p:nvSpPr>
          <p:cNvPr id="143" name="Rectangle 142">
            <a:extLst>
              <a:ext uri="{FF2B5EF4-FFF2-40B4-BE49-F238E27FC236}">
                <a16:creationId xmlns:a16="http://schemas.microsoft.com/office/drawing/2014/main" id="{7EAAA4B5-810E-2D44-BB19-D0325D699E94}"/>
              </a:ext>
            </a:extLst>
          </p:cNvPr>
          <p:cNvSpPr>
            <a:spLocks noChangeArrowheads="1"/>
          </p:cNvSpPr>
          <p:nvPr/>
        </p:nvSpPr>
        <p:spPr bwMode="auto">
          <a:xfrm>
            <a:off x="2684686" y="6107108"/>
            <a:ext cx="233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Calibri" panose="020F0502020204030204" pitchFamily="34" charset="0"/>
                <a:cs typeface="Calibri" panose="020F0502020204030204" pitchFamily="34" charset="0"/>
              </a:rPr>
              <a:t>12</a:t>
            </a:r>
          </a:p>
        </p:txBody>
      </p:sp>
      <p:sp>
        <p:nvSpPr>
          <p:cNvPr id="144" name="Rectangle 143">
            <a:extLst>
              <a:ext uri="{FF2B5EF4-FFF2-40B4-BE49-F238E27FC236}">
                <a16:creationId xmlns:a16="http://schemas.microsoft.com/office/drawing/2014/main" id="{C287015A-5FE5-3D4C-86D0-97780F47BA59}"/>
              </a:ext>
            </a:extLst>
          </p:cNvPr>
          <p:cNvSpPr>
            <a:spLocks noChangeArrowheads="1"/>
          </p:cNvSpPr>
          <p:nvPr/>
        </p:nvSpPr>
        <p:spPr bwMode="auto">
          <a:xfrm>
            <a:off x="4011836" y="6107108"/>
            <a:ext cx="233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Calibri" panose="020F0502020204030204" pitchFamily="34" charset="0"/>
                <a:cs typeface="Calibri" panose="020F0502020204030204" pitchFamily="34" charset="0"/>
              </a:rPr>
              <a:t>24</a:t>
            </a:r>
          </a:p>
        </p:txBody>
      </p:sp>
      <p:sp>
        <p:nvSpPr>
          <p:cNvPr id="145" name="Rectangle 144">
            <a:extLst>
              <a:ext uri="{FF2B5EF4-FFF2-40B4-BE49-F238E27FC236}">
                <a16:creationId xmlns:a16="http://schemas.microsoft.com/office/drawing/2014/main" id="{3EC0CD2A-816E-F841-8854-2861D665F255}"/>
              </a:ext>
            </a:extLst>
          </p:cNvPr>
          <p:cNvSpPr>
            <a:spLocks noChangeArrowheads="1"/>
          </p:cNvSpPr>
          <p:nvPr/>
        </p:nvSpPr>
        <p:spPr bwMode="auto">
          <a:xfrm>
            <a:off x="5331049" y="6107108"/>
            <a:ext cx="233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Calibri" panose="020F0502020204030204" pitchFamily="34" charset="0"/>
                <a:cs typeface="Calibri" panose="020F0502020204030204" pitchFamily="34" charset="0"/>
              </a:rPr>
              <a:t>36</a:t>
            </a:r>
          </a:p>
        </p:txBody>
      </p:sp>
      <p:sp>
        <p:nvSpPr>
          <p:cNvPr id="146" name="Rectangle 145">
            <a:extLst>
              <a:ext uri="{FF2B5EF4-FFF2-40B4-BE49-F238E27FC236}">
                <a16:creationId xmlns:a16="http://schemas.microsoft.com/office/drawing/2014/main" id="{68720988-7C88-E34D-8635-BD606A0E96D0}"/>
              </a:ext>
            </a:extLst>
          </p:cNvPr>
          <p:cNvSpPr>
            <a:spLocks noChangeArrowheads="1"/>
          </p:cNvSpPr>
          <p:nvPr/>
        </p:nvSpPr>
        <p:spPr bwMode="auto">
          <a:xfrm>
            <a:off x="6658200" y="6107108"/>
            <a:ext cx="233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Calibri" panose="020F0502020204030204" pitchFamily="34" charset="0"/>
                <a:cs typeface="Calibri" panose="020F0502020204030204" pitchFamily="34" charset="0"/>
              </a:rPr>
              <a:t>48</a:t>
            </a:r>
          </a:p>
        </p:txBody>
      </p:sp>
      <p:sp>
        <p:nvSpPr>
          <p:cNvPr id="147" name="Rectangle 146">
            <a:extLst>
              <a:ext uri="{FF2B5EF4-FFF2-40B4-BE49-F238E27FC236}">
                <a16:creationId xmlns:a16="http://schemas.microsoft.com/office/drawing/2014/main" id="{F03C2283-0EF0-2546-A68B-9DC4EA1270A7}"/>
              </a:ext>
            </a:extLst>
          </p:cNvPr>
          <p:cNvSpPr>
            <a:spLocks noChangeArrowheads="1"/>
          </p:cNvSpPr>
          <p:nvPr/>
        </p:nvSpPr>
        <p:spPr bwMode="auto">
          <a:xfrm>
            <a:off x="7977412" y="6107108"/>
            <a:ext cx="2333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Calibri" panose="020F0502020204030204" pitchFamily="34" charset="0"/>
                <a:cs typeface="Calibri" panose="020F0502020204030204" pitchFamily="34" charset="0"/>
              </a:rPr>
              <a:t>60</a:t>
            </a:r>
          </a:p>
        </p:txBody>
      </p:sp>
      <p:sp>
        <p:nvSpPr>
          <p:cNvPr id="148" name="Freeform 147">
            <a:extLst>
              <a:ext uri="{FF2B5EF4-FFF2-40B4-BE49-F238E27FC236}">
                <a16:creationId xmlns:a16="http://schemas.microsoft.com/office/drawing/2014/main" id="{7EC6D64D-696C-D942-8B8F-F63C010AF071}"/>
              </a:ext>
            </a:extLst>
          </p:cNvPr>
          <p:cNvSpPr>
            <a:spLocks/>
          </p:cNvSpPr>
          <p:nvPr/>
        </p:nvSpPr>
        <p:spPr bwMode="auto">
          <a:xfrm>
            <a:off x="1483401" y="3022142"/>
            <a:ext cx="6610352" cy="688975"/>
          </a:xfrm>
          <a:custGeom>
            <a:avLst/>
            <a:gdLst>
              <a:gd name="T0" fmla="*/ 2 w 692"/>
              <a:gd name="T1" fmla="*/ 72 h 72"/>
              <a:gd name="T2" fmla="*/ 5 w 692"/>
              <a:gd name="T3" fmla="*/ 72 h 72"/>
              <a:gd name="T4" fmla="*/ 13 w 692"/>
              <a:gd name="T5" fmla="*/ 69 h 72"/>
              <a:gd name="T6" fmla="*/ 17 w 692"/>
              <a:gd name="T7" fmla="*/ 68 h 72"/>
              <a:gd name="T8" fmla="*/ 28 w 692"/>
              <a:gd name="T9" fmla="*/ 64 h 72"/>
              <a:gd name="T10" fmla="*/ 33 w 692"/>
              <a:gd name="T11" fmla="*/ 62 h 72"/>
              <a:gd name="T12" fmla="*/ 41 w 692"/>
              <a:gd name="T13" fmla="*/ 59 h 72"/>
              <a:gd name="T14" fmla="*/ 48 w 692"/>
              <a:gd name="T15" fmla="*/ 56 h 72"/>
              <a:gd name="T16" fmla="*/ 57 w 692"/>
              <a:gd name="T17" fmla="*/ 53 h 72"/>
              <a:gd name="T18" fmla="*/ 70 w 692"/>
              <a:gd name="T19" fmla="*/ 49 h 72"/>
              <a:gd name="T20" fmla="*/ 83 w 692"/>
              <a:gd name="T21" fmla="*/ 44 h 72"/>
              <a:gd name="T22" fmla="*/ 106 w 692"/>
              <a:gd name="T23" fmla="*/ 37 h 72"/>
              <a:gd name="T24" fmla="*/ 127 w 692"/>
              <a:gd name="T25" fmla="*/ 31 h 72"/>
              <a:gd name="T26" fmla="*/ 139 w 692"/>
              <a:gd name="T27" fmla="*/ 27 h 72"/>
              <a:gd name="T28" fmla="*/ 155 w 692"/>
              <a:gd name="T29" fmla="*/ 23 h 72"/>
              <a:gd name="T30" fmla="*/ 168 w 692"/>
              <a:gd name="T31" fmla="*/ 20 h 72"/>
              <a:gd name="T32" fmla="*/ 174 w 692"/>
              <a:gd name="T33" fmla="*/ 18 h 72"/>
              <a:gd name="T34" fmla="*/ 183 w 692"/>
              <a:gd name="T35" fmla="*/ 16 h 72"/>
              <a:gd name="T36" fmla="*/ 190 w 692"/>
              <a:gd name="T37" fmla="*/ 15 h 72"/>
              <a:gd name="T38" fmla="*/ 216 w 692"/>
              <a:gd name="T39" fmla="*/ 10 h 72"/>
              <a:gd name="T40" fmla="*/ 228 w 692"/>
              <a:gd name="T41" fmla="*/ 9 h 72"/>
              <a:gd name="T42" fmla="*/ 237 w 692"/>
              <a:gd name="T43" fmla="*/ 8 h 72"/>
              <a:gd name="T44" fmla="*/ 244 w 692"/>
              <a:gd name="T45" fmla="*/ 7 h 72"/>
              <a:gd name="T46" fmla="*/ 258 w 692"/>
              <a:gd name="T47" fmla="*/ 6 h 72"/>
              <a:gd name="T48" fmla="*/ 265 w 692"/>
              <a:gd name="T49" fmla="*/ 6 h 72"/>
              <a:gd name="T50" fmla="*/ 274 w 692"/>
              <a:gd name="T51" fmla="*/ 5 h 72"/>
              <a:gd name="T52" fmla="*/ 305 w 692"/>
              <a:gd name="T53" fmla="*/ 4 h 72"/>
              <a:gd name="T54" fmla="*/ 321 w 692"/>
              <a:gd name="T55" fmla="*/ 2 h 72"/>
              <a:gd name="T56" fmla="*/ 334 w 692"/>
              <a:gd name="T57" fmla="*/ 1 h 72"/>
              <a:gd name="T58" fmla="*/ 346 w 692"/>
              <a:gd name="T59" fmla="*/ 1 h 72"/>
              <a:gd name="T60" fmla="*/ 358 w 692"/>
              <a:gd name="T61" fmla="*/ 0 h 72"/>
              <a:gd name="T62" fmla="*/ 372 w 692"/>
              <a:gd name="T63" fmla="*/ 0 h 72"/>
              <a:gd name="T64" fmla="*/ 386 w 692"/>
              <a:gd name="T65" fmla="*/ 0 h 72"/>
              <a:gd name="T66" fmla="*/ 393 w 692"/>
              <a:gd name="T67" fmla="*/ 0 h 72"/>
              <a:gd name="T68" fmla="*/ 421 w 692"/>
              <a:gd name="T69" fmla="*/ 2 h 72"/>
              <a:gd name="T70" fmla="*/ 433 w 692"/>
              <a:gd name="T71" fmla="*/ 3 h 72"/>
              <a:gd name="T72" fmla="*/ 445 w 692"/>
              <a:gd name="T73" fmla="*/ 4 h 72"/>
              <a:gd name="T74" fmla="*/ 472 w 692"/>
              <a:gd name="T75" fmla="*/ 6 h 72"/>
              <a:gd name="T76" fmla="*/ 486 w 692"/>
              <a:gd name="T77" fmla="*/ 8 h 72"/>
              <a:gd name="T78" fmla="*/ 499 w 692"/>
              <a:gd name="T79" fmla="*/ 9 h 72"/>
              <a:gd name="T80" fmla="*/ 506 w 692"/>
              <a:gd name="T81" fmla="*/ 10 h 72"/>
              <a:gd name="T82" fmla="*/ 515 w 692"/>
              <a:gd name="T83" fmla="*/ 11 h 72"/>
              <a:gd name="T84" fmla="*/ 532 w 692"/>
              <a:gd name="T85" fmla="*/ 14 h 72"/>
              <a:gd name="T86" fmla="*/ 547 w 692"/>
              <a:gd name="T87" fmla="*/ 16 h 72"/>
              <a:gd name="T88" fmla="*/ 554 w 692"/>
              <a:gd name="T89" fmla="*/ 17 h 72"/>
              <a:gd name="T90" fmla="*/ 567 w 692"/>
              <a:gd name="T91" fmla="*/ 20 h 72"/>
              <a:gd name="T92" fmla="*/ 574 w 692"/>
              <a:gd name="T93" fmla="*/ 21 h 72"/>
              <a:gd name="T94" fmla="*/ 585 w 692"/>
              <a:gd name="T95" fmla="*/ 23 h 72"/>
              <a:gd name="T96" fmla="*/ 603 w 692"/>
              <a:gd name="T97" fmla="*/ 27 h 72"/>
              <a:gd name="T98" fmla="*/ 619 w 692"/>
              <a:gd name="T99" fmla="*/ 31 h 72"/>
              <a:gd name="T100" fmla="*/ 630 w 692"/>
              <a:gd name="T101" fmla="*/ 34 h 72"/>
              <a:gd name="T102" fmla="*/ 644 w 692"/>
              <a:gd name="T103" fmla="*/ 38 h 72"/>
              <a:gd name="T104" fmla="*/ 655 w 692"/>
              <a:gd name="T105" fmla="*/ 41 h 72"/>
              <a:gd name="T106" fmla="*/ 666 w 692"/>
              <a:gd name="T107" fmla="*/ 44 h 72"/>
              <a:gd name="T108" fmla="*/ 674 w 692"/>
              <a:gd name="T109" fmla="*/ 47 h 72"/>
              <a:gd name="T110" fmla="*/ 687 w 692"/>
              <a:gd name="T111" fmla="*/ 5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2" h="72">
                <a:moveTo>
                  <a:pt x="0" y="72"/>
                </a:moveTo>
                <a:lnTo>
                  <a:pt x="1" y="72"/>
                </a:lnTo>
                <a:lnTo>
                  <a:pt x="2" y="72"/>
                </a:lnTo>
                <a:lnTo>
                  <a:pt x="2" y="72"/>
                </a:lnTo>
                <a:lnTo>
                  <a:pt x="3" y="72"/>
                </a:lnTo>
                <a:lnTo>
                  <a:pt x="4" y="72"/>
                </a:lnTo>
                <a:lnTo>
                  <a:pt x="5" y="72"/>
                </a:lnTo>
                <a:lnTo>
                  <a:pt x="5" y="72"/>
                </a:lnTo>
                <a:lnTo>
                  <a:pt x="7" y="71"/>
                </a:lnTo>
                <a:lnTo>
                  <a:pt x="8" y="71"/>
                </a:lnTo>
                <a:lnTo>
                  <a:pt x="12" y="70"/>
                </a:lnTo>
                <a:lnTo>
                  <a:pt x="13" y="69"/>
                </a:lnTo>
                <a:lnTo>
                  <a:pt x="14" y="69"/>
                </a:lnTo>
                <a:lnTo>
                  <a:pt x="15" y="69"/>
                </a:lnTo>
                <a:lnTo>
                  <a:pt x="16" y="68"/>
                </a:lnTo>
                <a:lnTo>
                  <a:pt x="17" y="68"/>
                </a:lnTo>
                <a:lnTo>
                  <a:pt x="19" y="67"/>
                </a:lnTo>
                <a:lnTo>
                  <a:pt x="22" y="66"/>
                </a:lnTo>
                <a:lnTo>
                  <a:pt x="25" y="65"/>
                </a:lnTo>
                <a:lnTo>
                  <a:pt x="28" y="64"/>
                </a:lnTo>
                <a:lnTo>
                  <a:pt x="28" y="64"/>
                </a:lnTo>
                <a:lnTo>
                  <a:pt x="30" y="63"/>
                </a:lnTo>
                <a:lnTo>
                  <a:pt x="32" y="62"/>
                </a:lnTo>
                <a:lnTo>
                  <a:pt x="33" y="62"/>
                </a:lnTo>
                <a:lnTo>
                  <a:pt x="35" y="61"/>
                </a:lnTo>
                <a:lnTo>
                  <a:pt x="39" y="59"/>
                </a:lnTo>
                <a:lnTo>
                  <a:pt x="40" y="59"/>
                </a:lnTo>
                <a:lnTo>
                  <a:pt x="41" y="59"/>
                </a:lnTo>
                <a:lnTo>
                  <a:pt x="42" y="59"/>
                </a:lnTo>
                <a:lnTo>
                  <a:pt x="43" y="58"/>
                </a:lnTo>
                <a:lnTo>
                  <a:pt x="47" y="57"/>
                </a:lnTo>
                <a:lnTo>
                  <a:pt x="48" y="56"/>
                </a:lnTo>
                <a:lnTo>
                  <a:pt x="49" y="56"/>
                </a:lnTo>
                <a:lnTo>
                  <a:pt x="50" y="55"/>
                </a:lnTo>
                <a:lnTo>
                  <a:pt x="55" y="54"/>
                </a:lnTo>
                <a:lnTo>
                  <a:pt x="57" y="53"/>
                </a:lnTo>
                <a:lnTo>
                  <a:pt x="58" y="53"/>
                </a:lnTo>
                <a:lnTo>
                  <a:pt x="61" y="52"/>
                </a:lnTo>
                <a:lnTo>
                  <a:pt x="63" y="51"/>
                </a:lnTo>
                <a:lnTo>
                  <a:pt x="70" y="49"/>
                </a:lnTo>
                <a:lnTo>
                  <a:pt x="73" y="48"/>
                </a:lnTo>
                <a:lnTo>
                  <a:pt x="78" y="46"/>
                </a:lnTo>
                <a:lnTo>
                  <a:pt x="80" y="45"/>
                </a:lnTo>
                <a:lnTo>
                  <a:pt x="83" y="44"/>
                </a:lnTo>
                <a:lnTo>
                  <a:pt x="85" y="44"/>
                </a:lnTo>
                <a:lnTo>
                  <a:pt x="94" y="41"/>
                </a:lnTo>
                <a:lnTo>
                  <a:pt x="102" y="38"/>
                </a:lnTo>
                <a:lnTo>
                  <a:pt x="106" y="37"/>
                </a:lnTo>
                <a:lnTo>
                  <a:pt x="109" y="36"/>
                </a:lnTo>
                <a:lnTo>
                  <a:pt x="110" y="36"/>
                </a:lnTo>
                <a:lnTo>
                  <a:pt x="126" y="31"/>
                </a:lnTo>
                <a:lnTo>
                  <a:pt x="127" y="31"/>
                </a:lnTo>
                <a:lnTo>
                  <a:pt x="130" y="30"/>
                </a:lnTo>
                <a:lnTo>
                  <a:pt x="135" y="28"/>
                </a:lnTo>
                <a:lnTo>
                  <a:pt x="138" y="28"/>
                </a:lnTo>
                <a:lnTo>
                  <a:pt x="139" y="27"/>
                </a:lnTo>
                <a:lnTo>
                  <a:pt x="141" y="27"/>
                </a:lnTo>
                <a:lnTo>
                  <a:pt x="144" y="26"/>
                </a:lnTo>
                <a:lnTo>
                  <a:pt x="147" y="25"/>
                </a:lnTo>
                <a:lnTo>
                  <a:pt x="155" y="23"/>
                </a:lnTo>
                <a:lnTo>
                  <a:pt x="161" y="21"/>
                </a:lnTo>
                <a:lnTo>
                  <a:pt x="163" y="21"/>
                </a:lnTo>
                <a:lnTo>
                  <a:pt x="165" y="20"/>
                </a:lnTo>
                <a:lnTo>
                  <a:pt x="168" y="20"/>
                </a:lnTo>
                <a:lnTo>
                  <a:pt x="168" y="19"/>
                </a:lnTo>
                <a:lnTo>
                  <a:pt x="170" y="19"/>
                </a:lnTo>
                <a:lnTo>
                  <a:pt x="173" y="18"/>
                </a:lnTo>
                <a:lnTo>
                  <a:pt x="174" y="18"/>
                </a:lnTo>
                <a:lnTo>
                  <a:pt x="175" y="18"/>
                </a:lnTo>
                <a:lnTo>
                  <a:pt x="178" y="17"/>
                </a:lnTo>
                <a:lnTo>
                  <a:pt x="181" y="17"/>
                </a:lnTo>
                <a:lnTo>
                  <a:pt x="183" y="16"/>
                </a:lnTo>
                <a:lnTo>
                  <a:pt x="187" y="15"/>
                </a:lnTo>
                <a:lnTo>
                  <a:pt x="188" y="15"/>
                </a:lnTo>
                <a:lnTo>
                  <a:pt x="189" y="15"/>
                </a:lnTo>
                <a:lnTo>
                  <a:pt x="190" y="15"/>
                </a:lnTo>
                <a:lnTo>
                  <a:pt x="195" y="14"/>
                </a:lnTo>
                <a:lnTo>
                  <a:pt x="206" y="12"/>
                </a:lnTo>
                <a:lnTo>
                  <a:pt x="215" y="10"/>
                </a:lnTo>
                <a:lnTo>
                  <a:pt x="216" y="10"/>
                </a:lnTo>
                <a:lnTo>
                  <a:pt x="220" y="10"/>
                </a:lnTo>
                <a:lnTo>
                  <a:pt x="226" y="9"/>
                </a:lnTo>
                <a:lnTo>
                  <a:pt x="227" y="9"/>
                </a:lnTo>
                <a:lnTo>
                  <a:pt x="228" y="9"/>
                </a:lnTo>
                <a:lnTo>
                  <a:pt x="229" y="9"/>
                </a:lnTo>
                <a:lnTo>
                  <a:pt x="230" y="9"/>
                </a:lnTo>
                <a:lnTo>
                  <a:pt x="235" y="8"/>
                </a:lnTo>
                <a:lnTo>
                  <a:pt x="237" y="8"/>
                </a:lnTo>
                <a:lnTo>
                  <a:pt x="238" y="8"/>
                </a:lnTo>
                <a:lnTo>
                  <a:pt x="240" y="8"/>
                </a:lnTo>
                <a:lnTo>
                  <a:pt x="244" y="7"/>
                </a:lnTo>
                <a:lnTo>
                  <a:pt x="244" y="7"/>
                </a:lnTo>
                <a:lnTo>
                  <a:pt x="247" y="7"/>
                </a:lnTo>
                <a:lnTo>
                  <a:pt x="251" y="7"/>
                </a:lnTo>
                <a:lnTo>
                  <a:pt x="258" y="6"/>
                </a:lnTo>
                <a:lnTo>
                  <a:pt x="258" y="6"/>
                </a:lnTo>
                <a:lnTo>
                  <a:pt x="260" y="6"/>
                </a:lnTo>
                <a:lnTo>
                  <a:pt x="261" y="6"/>
                </a:lnTo>
                <a:lnTo>
                  <a:pt x="263" y="6"/>
                </a:lnTo>
                <a:lnTo>
                  <a:pt x="265" y="6"/>
                </a:lnTo>
                <a:lnTo>
                  <a:pt x="269" y="5"/>
                </a:lnTo>
                <a:lnTo>
                  <a:pt x="270" y="5"/>
                </a:lnTo>
                <a:lnTo>
                  <a:pt x="272" y="5"/>
                </a:lnTo>
                <a:lnTo>
                  <a:pt x="274" y="5"/>
                </a:lnTo>
                <a:lnTo>
                  <a:pt x="279" y="5"/>
                </a:lnTo>
                <a:lnTo>
                  <a:pt x="299" y="4"/>
                </a:lnTo>
                <a:lnTo>
                  <a:pt x="302" y="4"/>
                </a:lnTo>
                <a:lnTo>
                  <a:pt x="305" y="4"/>
                </a:lnTo>
                <a:lnTo>
                  <a:pt x="311" y="3"/>
                </a:lnTo>
                <a:lnTo>
                  <a:pt x="318" y="3"/>
                </a:lnTo>
                <a:lnTo>
                  <a:pt x="320" y="2"/>
                </a:lnTo>
                <a:lnTo>
                  <a:pt x="321" y="2"/>
                </a:lnTo>
                <a:lnTo>
                  <a:pt x="323" y="2"/>
                </a:lnTo>
                <a:lnTo>
                  <a:pt x="329" y="2"/>
                </a:lnTo>
                <a:lnTo>
                  <a:pt x="332" y="2"/>
                </a:lnTo>
                <a:lnTo>
                  <a:pt x="334" y="1"/>
                </a:lnTo>
                <a:lnTo>
                  <a:pt x="336" y="1"/>
                </a:lnTo>
                <a:lnTo>
                  <a:pt x="337" y="1"/>
                </a:lnTo>
                <a:lnTo>
                  <a:pt x="344" y="1"/>
                </a:lnTo>
                <a:lnTo>
                  <a:pt x="346" y="1"/>
                </a:lnTo>
                <a:lnTo>
                  <a:pt x="351" y="1"/>
                </a:lnTo>
                <a:lnTo>
                  <a:pt x="353" y="1"/>
                </a:lnTo>
                <a:lnTo>
                  <a:pt x="356" y="0"/>
                </a:lnTo>
                <a:lnTo>
                  <a:pt x="358" y="0"/>
                </a:lnTo>
                <a:lnTo>
                  <a:pt x="363" y="0"/>
                </a:lnTo>
                <a:lnTo>
                  <a:pt x="364" y="0"/>
                </a:lnTo>
                <a:lnTo>
                  <a:pt x="371" y="0"/>
                </a:lnTo>
                <a:lnTo>
                  <a:pt x="372" y="0"/>
                </a:lnTo>
                <a:lnTo>
                  <a:pt x="381" y="0"/>
                </a:lnTo>
                <a:lnTo>
                  <a:pt x="382" y="0"/>
                </a:lnTo>
                <a:lnTo>
                  <a:pt x="384" y="0"/>
                </a:lnTo>
                <a:lnTo>
                  <a:pt x="386" y="0"/>
                </a:lnTo>
                <a:lnTo>
                  <a:pt x="389" y="0"/>
                </a:lnTo>
                <a:lnTo>
                  <a:pt x="391" y="0"/>
                </a:lnTo>
                <a:lnTo>
                  <a:pt x="392" y="0"/>
                </a:lnTo>
                <a:lnTo>
                  <a:pt x="393" y="0"/>
                </a:lnTo>
                <a:lnTo>
                  <a:pt x="402" y="1"/>
                </a:lnTo>
                <a:lnTo>
                  <a:pt x="412" y="1"/>
                </a:lnTo>
                <a:lnTo>
                  <a:pt x="419" y="2"/>
                </a:lnTo>
                <a:lnTo>
                  <a:pt x="421" y="2"/>
                </a:lnTo>
                <a:lnTo>
                  <a:pt x="425" y="2"/>
                </a:lnTo>
                <a:lnTo>
                  <a:pt x="428" y="2"/>
                </a:lnTo>
                <a:lnTo>
                  <a:pt x="431" y="2"/>
                </a:lnTo>
                <a:lnTo>
                  <a:pt x="433" y="3"/>
                </a:lnTo>
                <a:lnTo>
                  <a:pt x="435" y="3"/>
                </a:lnTo>
                <a:lnTo>
                  <a:pt x="435" y="3"/>
                </a:lnTo>
                <a:lnTo>
                  <a:pt x="441" y="3"/>
                </a:lnTo>
                <a:lnTo>
                  <a:pt x="445" y="4"/>
                </a:lnTo>
                <a:lnTo>
                  <a:pt x="450" y="4"/>
                </a:lnTo>
                <a:lnTo>
                  <a:pt x="464" y="5"/>
                </a:lnTo>
                <a:lnTo>
                  <a:pt x="470" y="6"/>
                </a:lnTo>
                <a:lnTo>
                  <a:pt x="472" y="6"/>
                </a:lnTo>
                <a:lnTo>
                  <a:pt x="476" y="6"/>
                </a:lnTo>
                <a:lnTo>
                  <a:pt x="477" y="7"/>
                </a:lnTo>
                <a:lnTo>
                  <a:pt x="479" y="7"/>
                </a:lnTo>
                <a:lnTo>
                  <a:pt x="486" y="8"/>
                </a:lnTo>
                <a:lnTo>
                  <a:pt x="488" y="8"/>
                </a:lnTo>
                <a:lnTo>
                  <a:pt x="488" y="8"/>
                </a:lnTo>
                <a:lnTo>
                  <a:pt x="495" y="9"/>
                </a:lnTo>
                <a:lnTo>
                  <a:pt x="499" y="9"/>
                </a:lnTo>
                <a:lnTo>
                  <a:pt x="503" y="10"/>
                </a:lnTo>
                <a:lnTo>
                  <a:pt x="504" y="10"/>
                </a:lnTo>
                <a:lnTo>
                  <a:pt x="505" y="10"/>
                </a:lnTo>
                <a:lnTo>
                  <a:pt x="506" y="10"/>
                </a:lnTo>
                <a:lnTo>
                  <a:pt x="507" y="10"/>
                </a:lnTo>
                <a:lnTo>
                  <a:pt x="510" y="11"/>
                </a:lnTo>
                <a:lnTo>
                  <a:pt x="512" y="11"/>
                </a:lnTo>
                <a:lnTo>
                  <a:pt x="515" y="11"/>
                </a:lnTo>
                <a:lnTo>
                  <a:pt x="521" y="12"/>
                </a:lnTo>
                <a:lnTo>
                  <a:pt x="522" y="12"/>
                </a:lnTo>
                <a:lnTo>
                  <a:pt x="524" y="12"/>
                </a:lnTo>
                <a:lnTo>
                  <a:pt x="532" y="14"/>
                </a:lnTo>
                <a:lnTo>
                  <a:pt x="539" y="14"/>
                </a:lnTo>
                <a:lnTo>
                  <a:pt x="542" y="15"/>
                </a:lnTo>
                <a:lnTo>
                  <a:pt x="546" y="15"/>
                </a:lnTo>
                <a:lnTo>
                  <a:pt x="547" y="16"/>
                </a:lnTo>
                <a:lnTo>
                  <a:pt x="548" y="16"/>
                </a:lnTo>
                <a:lnTo>
                  <a:pt x="550" y="16"/>
                </a:lnTo>
                <a:lnTo>
                  <a:pt x="552" y="16"/>
                </a:lnTo>
                <a:lnTo>
                  <a:pt x="554" y="17"/>
                </a:lnTo>
                <a:lnTo>
                  <a:pt x="561" y="18"/>
                </a:lnTo>
                <a:lnTo>
                  <a:pt x="564" y="19"/>
                </a:lnTo>
                <a:lnTo>
                  <a:pt x="566" y="19"/>
                </a:lnTo>
                <a:lnTo>
                  <a:pt x="567" y="20"/>
                </a:lnTo>
                <a:lnTo>
                  <a:pt x="568" y="20"/>
                </a:lnTo>
                <a:lnTo>
                  <a:pt x="570" y="20"/>
                </a:lnTo>
                <a:lnTo>
                  <a:pt x="572" y="21"/>
                </a:lnTo>
                <a:lnTo>
                  <a:pt x="574" y="21"/>
                </a:lnTo>
                <a:lnTo>
                  <a:pt x="575" y="21"/>
                </a:lnTo>
                <a:lnTo>
                  <a:pt x="581" y="22"/>
                </a:lnTo>
                <a:lnTo>
                  <a:pt x="582" y="23"/>
                </a:lnTo>
                <a:lnTo>
                  <a:pt x="585" y="23"/>
                </a:lnTo>
                <a:lnTo>
                  <a:pt x="593" y="25"/>
                </a:lnTo>
                <a:lnTo>
                  <a:pt x="595" y="25"/>
                </a:lnTo>
                <a:lnTo>
                  <a:pt x="595" y="25"/>
                </a:lnTo>
                <a:lnTo>
                  <a:pt x="603" y="27"/>
                </a:lnTo>
                <a:lnTo>
                  <a:pt x="606" y="28"/>
                </a:lnTo>
                <a:lnTo>
                  <a:pt x="613" y="29"/>
                </a:lnTo>
                <a:lnTo>
                  <a:pt x="615" y="30"/>
                </a:lnTo>
                <a:lnTo>
                  <a:pt x="619" y="31"/>
                </a:lnTo>
                <a:lnTo>
                  <a:pt x="621" y="31"/>
                </a:lnTo>
                <a:lnTo>
                  <a:pt x="622" y="32"/>
                </a:lnTo>
                <a:lnTo>
                  <a:pt x="628" y="33"/>
                </a:lnTo>
                <a:lnTo>
                  <a:pt x="630" y="34"/>
                </a:lnTo>
                <a:lnTo>
                  <a:pt x="631" y="34"/>
                </a:lnTo>
                <a:lnTo>
                  <a:pt x="633" y="35"/>
                </a:lnTo>
                <a:lnTo>
                  <a:pt x="637" y="36"/>
                </a:lnTo>
                <a:lnTo>
                  <a:pt x="644" y="38"/>
                </a:lnTo>
                <a:lnTo>
                  <a:pt x="647" y="39"/>
                </a:lnTo>
                <a:lnTo>
                  <a:pt x="650" y="40"/>
                </a:lnTo>
                <a:lnTo>
                  <a:pt x="653" y="41"/>
                </a:lnTo>
                <a:lnTo>
                  <a:pt x="655" y="41"/>
                </a:lnTo>
                <a:lnTo>
                  <a:pt x="657" y="42"/>
                </a:lnTo>
                <a:lnTo>
                  <a:pt x="657" y="42"/>
                </a:lnTo>
                <a:lnTo>
                  <a:pt x="660" y="43"/>
                </a:lnTo>
                <a:lnTo>
                  <a:pt x="666" y="44"/>
                </a:lnTo>
                <a:lnTo>
                  <a:pt x="670" y="46"/>
                </a:lnTo>
                <a:lnTo>
                  <a:pt x="672" y="46"/>
                </a:lnTo>
                <a:lnTo>
                  <a:pt x="673" y="46"/>
                </a:lnTo>
                <a:lnTo>
                  <a:pt x="674" y="47"/>
                </a:lnTo>
                <a:lnTo>
                  <a:pt x="677" y="48"/>
                </a:lnTo>
                <a:lnTo>
                  <a:pt x="679" y="48"/>
                </a:lnTo>
                <a:lnTo>
                  <a:pt x="680" y="48"/>
                </a:lnTo>
                <a:lnTo>
                  <a:pt x="687" y="50"/>
                </a:lnTo>
                <a:lnTo>
                  <a:pt x="690" y="51"/>
                </a:lnTo>
                <a:lnTo>
                  <a:pt x="692" y="52"/>
                </a:lnTo>
              </a:path>
            </a:pathLst>
          </a:custGeom>
          <a:noFill/>
          <a:ln w="28575" cap="rnd">
            <a:solidFill>
              <a:srgbClr val="FFFF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49" name="Freeform 148">
            <a:extLst>
              <a:ext uri="{FF2B5EF4-FFF2-40B4-BE49-F238E27FC236}">
                <a16:creationId xmlns:a16="http://schemas.microsoft.com/office/drawing/2014/main" id="{2B323913-395B-4449-9298-6F2309FD42AF}"/>
              </a:ext>
            </a:extLst>
          </p:cNvPr>
          <p:cNvSpPr>
            <a:spLocks/>
          </p:cNvSpPr>
          <p:nvPr/>
        </p:nvSpPr>
        <p:spPr bwMode="auto">
          <a:xfrm>
            <a:off x="1483401" y="3604754"/>
            <a:ext cx="6610352" cy="1844676"/>
          </a:xfrm>
          <a:custGeom>
            <a:avLst/>
            <a:gdLst>
              <a:gd name="T0" fmla="*/ 2 w 692"/>
              <a:gd name="T1" fmla="*/ 12 h 193"/>
              <a:gd name="T2" fmla="*/ 5 w 692"/>
              <a:gd name="T3" fmla="*/ 11 h 193"/>
              <a:gd name="T4" fmla="*/ 14 w 692"/>
              <a:gd name="T5" fmla="*/ 11 h 193"/>
              <a:gd name="T6" fmla="*/ 19 w 692"/>
              <a:gd name="T7" fmla="*/ 10 h 193"/>
              <a:gd name="T8" fmla="*/ 28 w 692"/>
              <a:gd name="T9" fmla="*/ 9 h 193"/>
              <a:gd name="T10" fmla="*/ 35 w 692"/>
              <a:gd name="T11" fmla="*/ 8 h 193"/>
              <a:gd name="T12" fmla="*/ 42 w 692"/>
              <a:gd name="T13" fmla="*/ 7 h 193"/>
              <a:gd name="T14" fmla="*/ 49 w 692"/>
              <a:gd name="T15" fmla="*/ 6 h 193"/>
              <a:gd name="T16" fmla="*/ 58 w 692"/>
              <a:gd name="T17" fmla="*/ 5 h 193"/>
              <a:gd name="T18" fmla="*/ 73 w 692"/>
              <a:gd name="T19" fmla="*/ 4 h 193"/>
              <a:gd name="T20" fmla="*/ 85 w 692"/>
              <a:gd name="T21" fmla="*/ 3 h 193"/>
              <a:gd name="T22" fmla="*/ 109 w 692"/>
              <a:gd name="T23" fmla="*/ 1 h 193"/>
              <a:gd name="T24" fmla="*/ 130 w 692"/>
              <a:gd name="T25" fmla="*/ 1 h 193"/>
              <a:gd name="T26" fmla="*/ 141 w 692"/>
              <a:gd name="T27" fmla="*/ 0 h 193"/>
              <a:gd name="T28" fmla="*/ 161 w 692"/>
              <a:gd name="T29" fmla="*/ 0 h 193"/>
              <a:gd name="T30" fmla="*/ 168 w 692"/>
              <a:gd name="T31" fmla="*/ 1 h 193"/>
              <a:gd name="T32" fmla="*/ 175 w 692"/>
              <a:gd name="T33" fmla="*/ 1 h 193"/>
              <a:gd name="T34" fmla="*/ 187 w 692"/>
              <a:gd name="T35" fmla="*/ 2 h 193"/>
              <a:gd name="T36" fmla="*/ 195 w 692"/>
              <a:gd name="T37" fmla="*/ 2 h 193"/>
              <a:gd name="T38" fmla="*/ 220 w 692"/>
              <a:gd name="T39" fmla="*/ 5 h 193"/>
              <a:gd name="T40" fmla="*/ 229 w 692"/>
              <a:gd name="T41" fmla="*/ 7 h 193"/>
              <a:gd name="T42" fmla="*/ 238 w 692"/>
              <a:gd name="T43" fmla="*/ 8 h 193"/>
              <a:gd name="T44" fmla="*/ 247 w 692"/>
              <a:gd name="T45" fmla="*/ 10 h 193"/>
              <a:gd name="T46" fmla="*/ 260 w 692"/>
              <a:gd name="T47" fmla="*/ 13 h 193"/>
              <a:gd name="T48" fmla="*/ 269 w 692"/>
              <a:gd name="T49" fmla="*/ 15 h 193"/>
              <a:gd name="T50" fmla="*/ 279 w 692"/>
              <a:gd name="T51" fmla="*/ 17 h 193"/>
              <a:gd name="T52" fmla="*/ 311 w 692"/>
              <a:gd name="T53" fmla="*/ 25 h 193"/>
              <a:gd name="T54" fmla="*/ 323 w 692"/>
              <a:gd name="T55" fmla="*/ 27 h 193"/>
              <a:gd name="T56" fmla="*/ 336 w 692"/>
              <a:gd name="T57" fmla="*/ 30 h 193"/>
              <a:gd name="T58" fmla="*/ 351 w 692"/>
              <a:gd name="T59" fmla="*/ 34 h 193"/>
              <a:gd name="T60" fmla="*/ 363 w 692"/>
              <a:gd name="T61" fmla="*/ 37 h 193"/>
              <a:gd name="T62" fmla="*/ 381 w 692"/>
              <a:gd name="T63" fmla="*/ 42 h 193"/>
              <a:gd name="T64" fmla="*/ 389 w 692"/>
              <a:gd name="T65" fmla="*/ 45 h 193"/>
              <a:gd name="T66" fmla="*/ 402 w 692"/>
              <a:gd name="T67" fmla="*/ 49 h 193"/>
              <a:gd name="T68" fmla="*/ 425 w 692"/>
              <a:gd name="T69" fmla="*/ 57 h 193"/>
              <a:gd name="T70" fmla="*/ 435 w 692"/>
              <a:gd name="T71" fmla="*/ 61 h 193"/>
              <a:gd name="T72" fmla="*/ 450 w 692"/>
              <a:gd name="T73" fmla="*/ 68 h 193"/>
              <a:gd name="T74" fmla="*/ 476 w 692"/>
              <a:gd name="T75" fmla="*/ 78 h 193"/>
              <a:gd name="T76" fmla="*/ 488 w 692"/>
              <a:gd name="T77" fmla="*/ 83 h 193"/>
              <a:gd name="T78" fmla="*/ 503 w 692"/>
              <a:gd name="T79" fmla="*/ 90 h 193"/>
              <a:gd name="T80" fmla="*/ 507 w 692"/>
              <a:gd name="T81" fmla="*/ 92 h 193"/>
              <a:gd name="T82" fmla="*/ 521 w 692"/>
              <a:gd name="T83" fmla="*/ 98 h 193"/>
              <a:gd name="T84" fmla="*/ 539 w 692"/>
              <a:gd name="T85" fmla="*/ 106 h 193"/>
              <a:gd name="T86" fmla="*/ 548 w 692"/>
              <a:gd name="T87" fmla="*/ 110 h 193"/>
              <a:gd name="T88" fmla="*/ 561 w 692"/>
              <a:gd name="T89" fmla="*/ 117 h 193"/>
              <a:gd name="T90" fmla="*/ 568 w 692"/>
              <a:gd name="T91" fmla="*/ 121 h 193"/>
              <a:gd name="T92" fmla="*/ 575 w 692"/>
              <a:gd name="T93" fmla="*/ 124 h 193"/>
              <a:gd name="T94" fmla="*/ 593 w 692"/>
              <a:gd name="T95" fmla="*/ 134 h 193"/>
              <a:gd name="T96" fmla="*/ 606 w 692"/>
              <a:gd name="T97" fmla="*/ 141 h 193"/>
              <a:gd name="T98" fmla="*/ 621 w 692"/>
              <a:gd name="T99" fmla="*/ 149 h 193"/>
              <a:gd name="T100" fmla="*/ 631 w 692"/>
              <a:gd name="T101" fmla="*/ 155 h 193"/>
              <a:gd name="T102" fmla="*/ 647 w 692"/>
              <a:gd name="T103" fmla="*/ 165 h 193"/>
              <a:gd name="T104" fmla="*/ 657 w 692"/>
              <a:gd name="T105" fmla="*/ 171 h 193"/>
              <a:gd name="T106" fmla="*/ 670 w 692"/>
              <a:gd name="T107" fmla="*/ 180 h 193"/>
              <a:gd name="T108" fmla="*/ 677 w 692"/>
              <a:gd name="T109" fmla="*/ 184 h 193"/>
              <a:gd name="T110" fmla="*/ 690 w 692"/>
              <a:gd name="T111" fmla="*/ 192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2" h="193">
                <a:moveTo>
                  <a:pt x="0" y="11"/>
                </a:moveTo>
                <a:lnTo>
                  <a:pt x="1" y="11"/>
                </a:lnTo>
                <a:lnTo>
                  <a:pt x="2" y="12"/>
                </a:lnTo>
                <a:lnTo>
                  <a:pt x="2" y="12"/>
                </a:lnTo>
                <a:lnTo>
                  <a:pt x="3" y="12"/>
                </a:lnTo>
                <a:lnTo>
                  <a:pt x="4" y="12"/>
                </a:lnTo>
                <a:lnTo>
                  <a:pt x="5" y="12"/>
                </a:lnTo>
                <a:lnTo>
                  <a:pt x="5" y="11"/>
                </a:lnTo>
                <a:lnTo>
                  <a:pt x="8" y="11"/>
                </a:lnTo>
                <a:lnTo>
                  <a:pt x="12" y="11"/>
                </a:lnTo>
                <a:lnTo>
                  <a:pt x="13" y="11"/>
                </a:lnTo>
                <a:lnTo>
                  <a:pt x="14" y="11"/>
                </a:lnTo>
                <a:lnTo>
                  <a:pt x="15" y="11"/>
                </a:lnTo>
                <a:lnTo>
                  <a:pt x="16" y="10"/>
                </a:lnTo>
                <a:lnTo>
                  <a:pt x="17" y="10"/>
                </a:lnTo>
                <a:lnTo>
                  <a:pt x="19" y="10"/>
                </a:lnTo>
                <a:lnTo>
                  <a:pt x="22" y="10"/>
                </a:lnTo>
                <a:lnTo>
                  <a:pt x="25" y="9"/>
                </a:lnTo>
                <a:lnTo>
                  <a:pt x="28" y="9"/>
                </a:lnTo>
                <a:lnTo>
                  <a:pt x="28" y="9"/>
                </a:lnTo>
                <a:lnTo>
                  <a:pt x="30" y="9"/>
                </a:lnTo>
                <a:lnTo>
                  <a:pt x="32" y="8"/>
                </a:lnTo>
                <a:lnTo>
                  <a:pt x="33" y="8"/>
                </a:lnTo>
                <a:lnTo>
                  <a:pt x="35" y="8"/>
                </a:lnTo>
                <a:lnTo>
                  <a:pt x="39" y="7"/>
                </a:lnTo>
                <a:lnTo>
                  <a:pt x="40" y="7"/>
                </a:lnTo>
                <a:lnTo>
                  <a:pt x="41" y="7"/>
                </a:lnTo>
                <a:lnTo>
                  <a:pt x="42" y="7"/>
                </a:lnTo>
                <a:lnTo>
                  <a:pt x="43" y="7"/>
                </a:lnTo>
                <a:lnTo>
                  <a:pt x="47" y="6"/>
                </a:lnTo>
                <a:lnTo>
                  <a:pt x="48" y="6"/>
                </a:lnTo>
                <a:lnTo>
                  <a:pt x="49" y="6"/>
                </a:lnTo>
                <a:lnTo>
                  <a:pt x="50" y="6"/>
                </a:lnTo>
                <a:lnTo>
                  <a:pt x="55" y="5"/>
                </a:lnTo>
                <a:lnTo>
                  <a:pt x="57" y="5"/>
                </a:lnTo>
                <a:lnTo>
                  <a:pt x="58" y="5"/>
                </a:lnTo>
                <a:lnTo>
                  <a:pt x="61" y="5"/>
                </a:lnTo>
                <a:lnTo>
                  <a:pt x="63" y="5"/>
                </a:lnTo>
                <a:lnTo>
                  <a:pt x="70" y="4"/>
                </a:lnTo>
                <a:lnTo>
                  <a:pt x="73" y="4"/>
                </a:lnTo>
                <a:lnTo>
                  <a:pt x="78" y="3"/>
                </a:lnTo>
                <a:lnTo>
                  <a:pt x="80" y="3"/>
                </a:lnTo>
                <a:lnTo>
                  <a:pt x="83" y="3"/>
                </a:lnTo>
                <a:lnTo>
                  <a:pt x="85" y="3"/>
                </a:lnTo>
                <a:lnTo>
                  <a:pt x="94" y="2"/>
                </a:lnTo>
                <a:lnTo>
                  <a:pt x="102" y="2"/>
                </a:lnTo>
                <a:lnTo>
                  <a:pt x="106" y="1"/>
                </a:lnTo>
                <a:lnTo>
                  <a:pt x="109" y="1"/>
                </a:lnTo>
                <a:lnTo>
                  <a:pt x="110" y="1"/>
                </a:lnTo>
                <a:lnTo>
                  <a:pt x="126" y="1"/>
                </a:lnTo>
                <a:lnTo>
                  <a:pt x="127" y="1"/>
                </a:lnTo>
                <a:lnTo>
                  <a:pt x="130" y="1"/>
                </a:lnTo>
                <a:lnTo>
                  <a:pt x="135" y="1"/>
                </a:lnTo>
                <a:lnTo>
                  <a:pt x="138" y="0"/>
                </a:lnTo>
                <a:lnTo>
                  <a:pt x="139" y="0"/>
                </a:lnTo>
                <a:lnTo>
                  <a:pt x="141" y="0"/>
                </a:lnTo>
                <a:lnTo>
                  <a:pt x="144" y="0"/>
                </a:lnTo>
                <a:lnTo>
                  <a:pt x="147" y="0"/>
                </a:lnTo>
                <a:lnTo>
                  <a:pt x="155" y="0"/>
                </a:lnTo>
                <a:lnTo>
                  <a:pt x="161" y="0"/>
                </a:lnTo>
                <a:lnTo>
                  <a:pt x="163" y="0"/>
                </a:lnTo>
                <a:lnTo>
                  <a:pt x="165" y="0"/>
                </a:lnTo>
                <a:lnTo>
                  <a:pt x="168" y="0"/>
                </a:lnTo>
                <a:lnTo>
                  <a:pt x="168" y="1"/>
                </a:lnTo>
                <a:lnTo>
                  <a:pt x="170" y="1"/>
                </a:lnTo>
                <a:lnTo>
                  <a:pt x="173" y="1"/>
                </a:lnTo>
                <a:lnTo>
                  <a:pt x="174" y="1"/>
                </a:lnTo>
                <a:lnTo>
                  <a:pt x="175" y="1"/>
                </a:lnTo>
                <a:lnTo>
                  <a:pt x="178" y="1"/>
                </a:lnTo>
                <a:lnTo>
                  <a:pt x="181" y="1"/>
                </a:lnTo>
                <a:lnTo>
                  <a:pt x="183" y="1"/>
                </a:lnTo>
                <a:lnTo>
                  <a:pt x="187" y="2"/>
                </a:lnTo>
                <a:lnTo>
                  <a:pt x="188" y="2"/>
                </a:lnTo>
                <a:lnTo>
                  <a:pt x="189" y="2"/>
                </a:lnTo>
                <a:lnTo>
                  <a:pt x="190" y="2"/>
                </a:lnTo>
                <a:lnTo>
                  <a:pt x="195" y="2"/>
                </a:lnTo>
                <a:lnTo>
                  <a:pt x="206" y="3"/>
                </a:lnTo>
                <a:lnTo>
                  <a:pt x="215" y="4"/>
                </a:lnTo>
                <a:lnTo>
                  <a:pt x="216" y="4"/>
                </a:lnTo>
                <a:lnTo>
                  <a:pt x="220" y="5"/>
                </a:lnTo>
                <a:lnTo>
                  <a:pt x="226" y="6"/>
                </a:lnTo>
                <a:lnTo>
                  <a:pt x="227" y="6"/>
                </a:lnTo>
                <a:lnTo>
                  <a:pt x="228" y="6"/>
                </a:lnTo>
                <a:lnTo>
                  <a:pt x="229" y="7"/>
                </a:lnTo>
                <a:lnTo>
                  <a:pt x="230" y="7"/>
                </a:lnTo>
                <a:lnTo>
                  <a:pt x="235" y="8"/>
                </a:lnTo>
                <a:lnTo>
                  <a:pt x="237" y="8"/>
                </a:lnTo>
                <a:lnTo>
                  <a:pt x="238" y="8"/>
                </a:lnTo>
                <a:lnTo>
                  <a:pt x="240" y="9"/>
                </a:lnTo>
                <a:lnTo>
                  <a:pt x="244" y="9"/>
                </a:lnTo>
                <a:lnTo>
                  <a:pt x="244" y="10"/>
                </a:lnTo>
                <a:lnTo>
                  <a:pt x="247" y="10"/>
                </a:lnTo>
                <a:lnTo>
                  <a:pt x="251" y="11"/>
                </a:lnTo>
                <a:lnTo>
                  <a:pt x="258" y="12"/>
                </a:lnTo>
                <a:lnTo>
                  <a:pt x="258" y="12"/>
                </a:lnTo>
                <a:lnTo>
                  <a:pt x="260" y="13"/>
                </a:lnTo>
                <a:lnTo>
                  <a:pt x="261" y="13"/>
                </a:lnTo>
                <a:lnTo>
                  <a:pt x="263" y="13"/>
                </a:lnTo>
                <a:lnTo>
                  <a:pt x="265" y="14"/>
                </a:lnTo>
                <a:lnTo>
                  <a:pt x="269" y="15"/>
                </a:lnTo>
                <a:lnTo>
                  <a:pt x="270" y="15"/>
                </a:lnTo>
                <a:lnTo>
                  <a:pt x="272" y="15"/>
                </a:lnTo>
                <a:lnTo>
                  <a:pt x="274" y="16"/>
                </a:lnTo>
                <a:lnTo>
                  <a:pt x="279" y="17"/>
                </a:lnTo>
                <a:lnTo>
                  <a:pt x="299" y="22"/>
                </a:lnTo>
                <a:lnTo>
                  <a:pt x="302" y="22"/>
                </a:lnTo>
                <a:lnTo>
                  <a:pt x="305" y="23"/>
                </a:lnTo>
                <a:lnTo>
                  <a:pt x="311" y="25"/>
                </a:lnTo>
                <a:lnTo>
                  <a:pt x="318" y="26"/>
                </a:lnTo>
                <a:lnTo>
                  <a:pt x="320" y="27"/>
                </a:lnTo>
                <a:lnTo>
                  <a:pt x="321" y="27"/>
                </a:lnTo>
                <a:lnTo>
                  <a:pt x="323" y="27"/>
                </a:lnTo>
                <a:lnTo>
                  <a:pt x="329" y="28"/>
                </a:lnTo>
                <a:lnTo>
                  <a:pt x="332" y="29"/>
                </a:lnTo>
                <a:lnTo>
                  <a:pt x="334" y="30"/>
                </a:lnTo>
                <a:lnTo>
                  <a:pt x="336" y="30"/>
                </a:lnTo>
                <a:lnTo>
                  <a:pt x="337" y="30"/>
                </a:lnTo>
                <a:lnTo>
                  <a:pt x="344" y="32"/>
                </a:lnTo>
                <a:lnTo>
                  <a:pt x="346" y="32"/>
                </a:lnTo>
                <a:lnTo>
                  <a:pt x="351" y="34"/>
                </a:lnTo>
                <a:lnTo>
                  <a:pt x="353" y="34"/>
                </a:lnTo>
                <a:lnTo>
                  <a:pt x="356" y="35"/>
                </a:lnTo>
                <a:lnTo>
                  <a:pt x="358" y="36"/>
                </a:lnTo>
                <a:lnTo>
                  <a:pt x="363" y="37"/>
                </a:lnTo>
                <a:lnTo>
                  <a:pt x="364" y="37"/>
                </a:lnTo>
                <a:lnTo>
                  <a:pt x="371" y="40"/>
                </a:lnTo>
                <a:lnTo>
                  <a:pt x="372" y="40"/>
                </a:lnTo>
                <a:lnTo>
                  <a:pt x="381" y="42"/>
                </a:lnTo>
                <a:lnTo>
                  <a:pt x="382" y="43"/>
                </a:lnTo>
                <a:lnTo>
                  <a:pt x="384" y="43"/>
                </a:lnTo>
                <a:lnTo>
                  <a:pt x="386" y="44"/>
                </a:lnTo>
                <a:lnTo>
                  <a:pt x="389" y="45"/>
                </a:lnTo>
                <a:lnTo>
                  <a:pt x="391" y="45"/>
                </a:lnTo>
                <a:lnTo>
                  <a:pt x="392" y="46"/>
                </a:lnTo>
                <a:lnTo>
                  <a:pt x="393" y="46"/>
                </a:lnTo>
                <a:lnTo>
                  <a:pt x="402" y="49"/>
                </a:lnTo>
                <a:lnTo>
                  <a:pt x="412" y="53"/>
                </a:lnTo>
                <a:lnTo>
                  <a:pt x="419" y="55"/>
                </a:lnTo>
                <a:lnTo>
                  <a:pt x="421" y="56"/>
                </a:lnTo>
                <a:lnTo>
                  <a:pt x="425" y="57"/>
                </a:lnTo>
                <a:lnTo>
                  <a:pt x="428" y="59"/>
                </a:lnTo>
                <a:lnTo>
                  <a:pt x="431" y="60"/>
                </a:lnTo>
                <a:lnTo>
                  <a:pt x="433" y="61"/>
                </a:lnTo>
                <a:lnTo>
                  <a:pt x="435" y="61"/>
                </a:lnTo>
                <a:lnTo>
                  <a:pt x="435" y="62"/>
                </a:lnTo>
                <a:lnTo>
                  <a:pt x="441" y="64"/>
                </a:lnTo>
                <a:lnTo>
                  <a:pt x="445" y="66"/>
                </a:lnTo>
                <a:lnTo>
                  <a:pt x="450" y="68"/>
                </a:lnTo>
                <a:lnTo>
                  <a:pt x="464" y="73"/>
                </a:lnTo>
                <a:lnTo>
                  <a:pt x="470" y="76"/>
                </a:lnTo>
                <a:lnTo>
                  <a:pt x="472" y="76"/>
                </a:lnTo>
                <a:lnTo>
                  <a:pt x="476" y="78"/>
                </a:lnTo>
                <a:lnTo>
                  <a:pt x="477" y="78"/>
                </a:lnTo>
                <a:lnTo>
                  <a:pt x="479" y="79"/>
                </a:lnTo>
                <a:lnTo>
                  <a:pt x="486" y="82"/>
                </a:lnTo>
                <a:lnTo>
                  <a:pt x="488" y="83"/>
                </a:lnTo>
                <a:lnTo>
                  <a:pt x="488" y="83"/>
                </a:lnTo>
                <a:lnTo>
                  <a:pt x="495" y="86"/>
                </a:lnTo>
                <a:lnTo>
                  <a:pt x="499" y="88"/>
                </a:lnTo>
                <a:lnTo>
                  <a:pt x="503" y="90"/>
                </a:lnTo>
                <a:lnTo>
                  <a:pt x="504" y="90"/>
                </a:lnTo>
                <a:lnTo>
                  <a:pt x="505" y="91"/>
                </a:lnTo>
                <a:lnTo>
                  <a:pt x="506" y="91"/>
                </a:lnTo>
                <a:lnTo>
                  <a:pt x="507" y="92"/>
                </a:lnTo>
                <a:lnTo>
                  <a:pt x="510" y="93"/>
                </a:lnTo>
                <a:lnTo>
                  <a:pt x="512" y="94"/>
                </a:lnTo>
                <a:lnTo>
                  <a:pt x="515" y="95"/>
                </a:lnTo>
                <a:lnTo>
                  <a:pt x="521" y="98"/>
                </a:lnTo>
                <a:lnTo>
                  <a:pt x="522" y="98"/>
                </a:lnTo>
                <a:lnTo>
                  <a:pt x="524" y="99"/>
                </a:lnTo>
                <a:lnTo>
                  <a:pt x="532" y="103"/>
                </a:lnTo>
                <a:lnTo>
                  <a:pt x="539" y="106"/>
                </a:lnTo>
                <a:lnTo>
                  <a:pt x="542" y="107"/>
                </a:lnTo>
                <a:lnTo>
                  <a:pt x="546" y="109"/>
                </a:lnTo>
                <a:lnTo>
                  <a:pt x="547" y="109"/>
                </a:lnTo>
                <a:lnTo>
                  <a:pt x="548" y="110"/>
                </a:lnTo>
                <a:lnTo>
                  <a:pt x="550" y="111"/>
                </a:lnTo>
                <a:lnTo>
                  <a:pt x="552" y="112"/>
                </a:lnTo>
                <a:lnTo>
                  <a:pt x="554" y="113"/>
                </a:lnTo>
                <a:lnTo>
                  <a:pt x="561" y="117"/>
                </a:lnTo>
                <a:lnTo>
                  <a:pt x="564" y="118"/>
                </a:lnTo>
                <a:lnTo>
                  <a:pt x="566" y="119"/>
                </a:lnTo>
                <a:lnTo>
                  <a:pt x="567" y="120"/>
                </a:lnTo>
                <a:lnTo>
                  <a:pt x="568" y="121"/>
                </a:lnTo>
                <a:lnTo>
                  <a:pt x="570" y="122"/>
                </a:lnTo>
                <a:lnTo>
                  <a:pt x="572" y="123"/>
                </a:lnTo>
                <a:lnTo>
                  <a:pt x="574" y="124"/>
                </a:lnTo>
                <a:lnTo>
                  <a:pt x="575" y="124"/>
                </a:lnTo>
                <a:lnTo>
                  <a:pt x="581" y="127"/>
                </a:lnTo>
                <a:lnTo>
                  <a:pt x="582" y="128"/>
                </a:lnTo>
                <a:lnTo>
                  <a:pt x="585" y="129"/>
                </a:lnTo>
                <a:lnTo>
                  <a:pt x="593" y="134"/>
                </a:lnTo>
                <a:lnTo>
                  <a:pt x="595" y="135"/>
                </a:lnTo>
                <a:lnTo>
                  <a:pt x="595" y="135"/>
                </a:lnTo>
                <a:lnTo>
                  <a:pt x="603" y="139"/>
                </a:lnTo>
                <a:lnTo>
                  <a:pt x="606" y="141"/>
                </a:lnTo>
                <a:lnTo>
                  <a:pt x="613" y="145"/>
                </a:lnTo>
                <a:lnTo>
                  <a:pt x="615" y="146"/>
                </a:lnTo>
                <a:lnTo>
                  <a:pt x="619" y="148"/>
                </a:lnTo>
                <a:lnTo>
                  <a:pt x="621" y="149"/>
                </a:lnTo>
                <a:lnTo>
                  <a:pt x="622" y="150"/>
                </a:lnTo>
                <a:lnTo>
                  <a:pt x="628" y="154"/>
                </a:lnTo>
                <a:lnTo>
                  <a:pt x="630" y="155"/>
                </a:lnTo>
                <a:lnTo>
                  <a:pt x="631" y="155"/>
                </a:lnTo>
                <a:lnTo>
                  <a:pt x="633" y="156"/>
                </a:lnTo>
                <a:lnTo>
                  <a:pt x="637" y="159"/>
                </a:lnTo>
                <a:lnTo>
                  <a:pt x="644" y="164"/>
                </a:lnTo>
                <a:lnTo>
                  <a:pt x="647" y="165"/>
                </a:lnTo>
                <a:lnTo>
                  <a:pt x="650" y="167"/>
                </a:lnTo>
                <a:lnTo>
                  <a:pt x="653" y="169"/>
                </a:lnTo>
                <a:lnTo>
                  <a:pt x="655" y="170"/>
                </a:lnTo>
                <a:lnTo>
                  <a:pt x="657" y="171"/>
                </a:lnTo>
                <a:lnTo>
                  <a:pt x="657" y="172"/>
                </a:lnTo>
                <a:lnTo>
                  <a:pt x="660" y="173"/>
                </a:lnTo>
                <a:lnTo>
                  <a:pt x="666" y="177"/>
                </a:lnTo>
                <a:lnTo>
                  <a:pt x="670" y="180"/>
                </a:lnTo>
                <a:lnTo>
                  <a:pt x="672" y="181"/>
                </a:lnTo>
                <a:lnTo>
                  <a:pt x="673" y="181"/>
                </a:lnTo>
                <a:lnTo>
                  <a:pt x="674" y="182"/>
                </a:lnTo>
                <a:lnTo>
                  <a:pt x="677" y="184"/>
                </a:lnTo>
                <a:lnTo>
                  <a:pt x="679" y="185"/>
                </a:lnTo>
                <a:lnTo>
                  <a:pt x="680" y="185"/>
                </a:lnTo>
                <a:lnTo>
                  <a:pt x="687" y="190"/>
                </a:lnTo>
                <a:lnTo>
                  <a:pt x="690" y="192"/>
                </a:lnTo>
                <a:lnTo>
                  <a:pt x="692" y="193"/>
                </a:lnTo>
              </a:path>
            </a:pathLst>
          </a:custGeom>
          <a:noFill/>
          <a:ln w="19050" cap="rnd">
            <a:solidFill>
              <a:schemeClr val="bg1"/>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50" name="Freeform 149">
            <a:extLst>
              <a:ext uri="{FF2B5EF4-FFF2-40B4-BE49-F238E27FC236}">
                <a16:creationId xmlns:a16="http://schemas.microsoft.com/office/drawing/2014/main" id="{684BAA47-4E79-3B4E-8C5B-CD65D777B32C}"/>
              </a:ext>
            </a:extLst>
          </p:cNvPr>
          <p:cNvSpPr>
            <a:spLocks/>
          </p:cNvSpPr>
          <p:nvPr/>
        </p:nvSpPr>
        <p:spPr bwMode="auto">
          <a:xfrm>
            <a:off x="1483401" y="1588629"/>
            <a:ext cx="6610352" cy="2122488"/>
          </a:xfrm>
          <a:custGeom>
            <a:avLst/>
            <a:gdLst>
              <a:gd name="T0" fmla="*/ 2 w 692"/>
              <a:gd name="T1" fmla="*/ 222 h 222"/>
              <a:gd name="T2" fmla="*/ 5 w 692"/>
              <a:gd name="T3" fmla="*/ 221 h 222"/>
              <a:gd name="T4" fmla="*/ 13 w 692"/>
              <a:gd name="T5" fmla="*/ 217 h 222"/>
              <a:gd name="T6" fmla="*/ 17 w 692"/>
              <a:gd name="T7" fmla="*/ 214 h 222"/>
              <a:gd name="T8" fmla="*/ 28 w 692"/>
              <a:gd name="T9" fmla="*/ 208 h 222"/>
              <a:gd name="T10" fmla="*/ 33 w 692"/>
              <a:gd name="T11" fmla="*/ 205 h 222"/>
              <a:gd name="T12" fmla="*/ 41 w 692"/>
              <a:gd name="T13" fmla="*/ 200 h 222"/>
              <a:gd name="T14" fmla="*/ 48 w 692"/>
              <a:gd name="T15" fmla="*/ 195 h 222"/>
              <a:gd name="T16" fmla="*/ 57 w 692"/>
              <a:gd name="T17" fmla="*/ 190 h 222"/>
              <a:gd name="T18" fmla="*/ 70 w 692"/>
              <a:gd name="T19" fmla="*/ 183 h 222"/>
              <a:gd name="T20" fmla="*/ 83 w 692"/>
              <a:gd name="T21" fmla="*/ 175 h 222"/>
              <a:gd name="T22" fmla="*/ 106 w 692"/>
              <a:gd name="T23" fmla="*/ 161 h 222"/>
              <a:gd name="T24" fmla="*/ 127 w 692"/>
              <a:gd name="T25" fmla="*/ 150 h 222"/>
              <a:gd name="T26" fmla="*/ 139 w 692"/>
              <a:gd name="T27" fmla="*/ 143 h 222"/>
              <a:gd name="T28" fmla="*/ 155 w 692"/>
              <a:gd name="T29" fmla="*/ 134 h 222"/>
              <a:gd name="T30" fmla="*/ 168 w 692"/>
              <a:gd name="T31" fmla="*/ 128 h 222"/>
              <a:gd name="T32" fmla="*/ 174 w 692"/>
              <a:gd name="T33" fmla="*/ 124 h 222"/>
              <a:gd name="T34" fmla="*/ 183 w 692"/>
              <a:gd name="T35" fmla="*/ 120 h 222"/>
              <a:gd name="T36" fmla="*/ 190 w 692"/>
              <a:gd name="T37" fmla="*/ 117 h 222"/>
              <a:gd name="T38" fmla="*/ 216 w 692"/>
              <a:gd name="T39" fmla="*/ 105 h 222"/>
              <a:gd name="T40" fmla="*/ 228 w 692"/>
              <a:gd name="T41" fmla="*/ 100 h 222"/>
              <a:gd name="T42" fmla="*/ 237 w 692"/>
              <a:gd name="T43" fmla="*/ 97 h 222"/>
              <a:gd name="T44" fmla="*/ 244 w 692"/>
              <a:gd name="T45" fmla="*/ 94 h 222"/>
              <a:gd name="T46" fmla="*/ 258 w 692"/>
              <a:gd name="T47" fmla="*/ 89 h 222"/>
              <a:gd name="T48" fmla="*/ 265 w 692"/>
              <a:gd name="T49" fmla="*/ 87 h 222"/>
              <a:gd name="T50" fmla="*/ 274 w 692"/>
              <a:gd name="T51" fmla="*/ 84 h 222"/>
              <a:gd name="T52" fmla="*/ 305 w 692"/>
              <a:gd name="T53" fmla="*/ 73 h 222"/>
              <a:gd name="T54" fmla="*/ 321 w 692"/>
              <a:gd name="T55" fmla="*/ 67 h 222"/>
              <a:gd name="T56" fmla="*/ 334 w 692"/>
              <a:gd name="T57" fmla="*/ 62 h 222"/>
              <a:gd name="T58" fmla="*/ 346 w 692"/>
              <a:gd name="T59" fmla="*/ 58 h 222"/>
              <a:gd name="T60" fmla="*/ 358 w 692"/>
              <a:gd name="T61" fmla="*/ 54 h 222"/>
              <a:gd name="T62" fmla="*/ 372 w 692"/>
              <a:gd name="T63" fmla="*/ 50 h 222"/>
              <a:gd name="T64" fmla="*/ 386 w 692"/>
              <a:gd name="T65" fmla="*/ 45 h 222"/>
              <a:gd name="T66" fmla="*/ 393 w 692"/>
              <a:gd name="T67" fmla="*/ 43 h 222"/>
              <a:gd name="T68" fmla="*/ 421 w 692"/>
              <a:gd name="T69" fmla="*/ 36 h 222"/>
              <a:gd name="T70" fmla="*/ 433 w 692"/>
              <a:gd name="T71" fmla="*/ 33 h 222"/>
              <a:gd name="T72" fmla="*/ 445 w 692"/>
              <a:gd name="T73" fmla="*/ 31 h 222"/>
              <a:gd name="T74" fmla="*/ 472 w 692"/>
              <a:gd name="T75" fmla="*/ 25 h 222"/>
              <a:gd name="T76" fmla="*/ 486 w 692"/>
              <a:gd name="T77" fmla="*/ 22 h 222"/>
              <a:gd name="T78" fmla="*/ 499 w 692"/>
              <a:gd name="T79" fmla="*/ 19 h 222"/>
              <a:gd name="T80" fmla="*/ 506 w 692"/>
              <a:gd name="T81" fmla="*/ 18 h 222"/>
              <a:gd name="T82" fmla="*/ 515 w 692"/>
              <a:gd name="T83" fmla="*/ 17 h 222"/>
              <a:gd name="T84" fmla="*/ 532 w 692"/>
              <a:gd name="T85" fmla="*/ 13 h 222"/>
              <a:gd name="T86" fmla="*/ 547 w 692"/>
              <a:gd name="T87" fmla="*/ 11 h 222"/>
              <a:gd name="T88" fmla="*/ 554 w 692"/>
              <a:gd name="T89" fmla="*/ 10 h 222"/>
              <a:gd name="T90" fmla="*/ 567 w 692"/>
              <a:gd name="T91" fmla="*/ 8 h 222"/>
              <a:gd name="T92" fmla="*/ 574 w 692"/>
              <a:gd name="T93" fmla="*/ 7 h 222"/>
              <a:gd name="T94" fmla="*/ 585 w 692"/>
              <a:gd name="T95" fmla="*/ 6 h 222"/>
              <a:gd name="T96" fmla="*/ 603 w 692"/>
              <a:gd name="T97" fmla="*/ 4 h 222"/>
              <a:gd name="T98" fmla="*/ 619 w 692"/>
              <a:gd name="T99" fmla="*/ 3 h 222"/>
              <a:gd name="T100" fmla="*/ 630 w 692"/>
              <a:gd name="T101" fmla="*/ 2 h 222"/>
              <a:gd name="T102" fmla="*/ 644 w 692"/>
              <a:gd name="T103" fmla="*/ 1 h 222"/>
              <a:gd name="T104" fmla="*/ 655 w 692"/>
              <a:gd name="T105" fmla="*/ 1 h 222"/>
              <a:gd name="T106" fmla="*/ 666 w 692"/>
              <a:gd name="T107" fmla="*/ 1 h 222"/>
              <a:gd name="T108" fmla="*/ 674 w 692"/>
              <a:gd name="T109" fmla="*/ 0 h 222"/>
              <a:gd name="T110" fmla="*/ 687 w 692"/>
              <a:gd name="T111"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2" h="222">
                <a:moveTo>
                  <a:pt x="0" y="222"/>
                </a:moveTo>
                <a:lnTo>
                  <a:pt x="1" y="222"/>
                </a:lnTo>
                <a:lnTo>
                  <a:pt x="2" y="222"/>
                </a:lnTo>
                <a:lnTo>
                  <a:pt x="2" y="222"/>
                </a:lnTo>
                <a:lnTo>
                  <a:pt x="3" y="222"/>
                </a:lnTo>
                <a:lnTo>
                  <a:pt x="4" y="221"/>
                </a:lnTo>
                <a:lnTo>
                  <a:pt x="5" y="221"/>
                </a:lnTo>
                <a:lnTo>
                  <a:pt x="5" y="221"/>
                </a:lnTo>
                <a:lnTo>
                  <a:pt x="7" y="220"/>
                </a:lnTo>
                <a:lnTo>
                  <a:pt x="8" y="219"/>
                </a:lnTo>
                <a:lnTo>
                  <a:pt x="12" y="217"/>
                </a:lnTo>
                <a:lnTo>
                  <a:pt x="13" y="217"/>
                </a:lnTo>
                <a:lnTo>
                  <a:pt x="14" y="216"/>
                </a:lnTo>
                <a:lnTo>
                  <a:pt x="15" y="216"/>
                </a:lnTo>
                <a:lnTo>
                  <a:pt x="16" y="215"/>
                </a:lnTo>
                <a:lnTo>
                  <a:pt x="17" y="214"/>
                </a:lnTo>
                <a:lnTo>
                  <a:pt x="19" y="213"/>
                </a:lnTo>
                <a:lnTo>
                  <a:pt x="22" y="211"/>
                </a:lnTo>
                <a:lnTo>
                  <a:pt x="25" y="209"/>
                </a:lnTo>
                <a:lnTo>
                  <a:pt x="28" y="208"/>
                </a:lnTo>
                <a:lnTo>
                  <a:pt x="28" y="207"/>
                </a:lnTo>
                <a:lnTo>
                  <a:pt x="30" y="207"/>
                </a:lnTo>
                <a:lnTo>
                  <a:pt x="32" y="205"/>
                </a:lnTo>
                <a:lnTo>
                  <a:pt x="33" y="205"/>
                </a:lnTo>
                <a:lnTo>
                  <a:pt x="35" y="203"/>
                </a:lnTo>
                <a:lnTo>
                  <a:pt x="39" y="201"/>
                </a:lnTo>
                <a:lnTo>
                  <a:pt x="40" y="200"/>
                </a:lnTo>
                <a:lnTo>
                  <a:pt x="41" y="200"/>
                </a:lnTo>
                <a:lnTo>
                  <a:pt x="42" y="199"/>
                </a:lnTo>
                <a:lnTo>
                  <a:pt x="43" y="199"/>
                </a:lnTo>
                <a:lnTo>
                  <a:pt x="47" y="196"/>
                </a:lnTo>
                <a:lnTo>
                  <a:pt x="48" y="195"/>
                </a:lnTo>
                <a:lnTo>
                  <a:pt x="49" y="195"/>
                </a:lnTo>
                <a:lnTo>
                  <a:pt x="50" y="194"/>
                </a:lnTo>
                <a:lnTo>
                  <a:pt x="55" y="192"/>
                </a:lnTo>
                <a:lnTo>
                  <a:pt x="57" y="190"/>
                </a:lnTo>
                <a:lnTo>
                  <a:pt x="58" y="190"/>
                </a:lnTo>
                <a:lnTo>
                  <a:pt x="61" y="188"/>
                </a:lnTo>
                <a:lnTo>
                  <a:pt x="63" y="187"/>
                </a:lnTo>
                <a:lnTo>
                  <a:pt x="70" y="183"/>
                </a:lnTo>
                <a:lnTo>
                  <a:pt x="73" y="181"/>
                </a:lnTo>
                <a:lnTo>
                  <a:pt x="78" y="178"/>
                </a:lnTo>
                <a:lnTo>
                  <a:pt x="80" y="176"/>
                </a:lnTo>
                <a:lnTo>
                  <a:pt x="83" y="175"/>
                </a:lnTo>
                <a:lnTo>
                  <a:pt x="85" y="174"/>
                </a:lnTo>
                <a:lnTo>
                  <a:pt x="94" y="168"/>
                </a:lnTo>
                <a:lnTo>
                  <a:pt x="102" y="164"/>
                </a:lnTo>
                <a:lnTo>
                  <a:pt x="106" y="161"/>
                </a:lnTo>
                <a:lnTo>
                  <a:pt x="109" y="160"/>
                </a:lnTo>
                <a:lnTo>
                  <a:pt x="110" y="159"/>
                </a:lnTo>
                <a:lnTo>
                  <a:pt x="126" y="150"/>
                </a:lnTo>
                <a:lnTo>
                  <a:pt x="127" y="150"/>
                </a:lnTo>
                <a:lnTo>
                  <a:pt x="130" y="148"/>
                </a:lnTo>
                <a:lnTo>
                  <a:pt x="135" y="145"/>
                </a:lnTo>
                <a:lnTo>
                  <a:pt x="138" y="144"/>
                </a:lnTo>
                <a:lnTo>
                  <a:pt x="139" y="143"/>
                </a:lnTo>
                <a:lnTo>
                  <a:pt x="141" y="142"/>
                </a:lnTo>
                <a:lnTo>
                  <a:pt x="144" y="140"/>
                </a:lnTo>
                <a:lnTo>
                  <a:pt x="147" y="139"/>
                </a:lnTo>
                <a:lnTo>
                  <a:pt x="155" y="134"/>
                </a:lnTo>
                <a:lnTo>
                  <a:pt x="161" y="131"/>
                </a:lnTo>
                <a:lnTo>
                  <a:pt x="163" y="130"/>
                </a:lnTo>
                <a:lnTo>
                  <a:pt x="165" y="129"/>
                </a:lnTo>
                <a:lnTo>
                  <a:pt x="168" y="128"/>
                </a:lnTo>
                <a:lnTo>
                  <a:pt x="168" y="127"/>
                </a:lnTo>
                <a:lnTo>
                  <a:pt x="170" y="126"/>
                </a:lnTo>
                <a:lnTo>
                  <a:pt x="173" y="125"/>
                </a:lnTo>
                <a:lnTo>
                  <a:pt x="174" y="124"/>
                </a:lnTo>
                <a:lnTo>
                  <a:pt x="175" y="124"/>
                </a:lnTo>
                <a:lnTo>
                  <a:pt x="178" y="122"/>
                </a:lnTo>
                <a:lnTo>
                  <a:pt x="181" y="121"/>
                </a:lnTo>
                <a:lnTo>
                  <a:pt x="183" y="120"/>
                </a:lnTo>
                <a:lnTo>
                  <a:pt x="187" y="118"/>
                </a:lnTo>
                <a:lnTo>
                  <a:pt x="188" y="118"/>
                </a:lnTo>
                <a:lnTo>
                  <a:pt x="189" y="117"/>
                </a:lnTo>
                <a:lnTo>
                  <a:pt x="190" y="117"/>
                </a:lnTo>
                <a:lnTo>
                  <a:pt x="195" y="114"/>
                </a:lnTo>
                <a:lnTo>
                  <a:pt x="206" y="109"/>
                </a:lnTo>
                <a:lnTo>
                  <a:pt x="215" y="105"/>
                </a:lnTo>
                <a:lnTo>
                  <a:pt x="216" y="105"/>
                </a:lnTo>
                <a:lnTo>
                  <a:pt x="220" y="103"/>
                </a:lnTo>
                <a:lnTo>
                  <a:pt x="226" y="101"/>
                </a:lnTo>
                <a:lnTo>
                  <a:pt x="227" y="101"/>
                </a:lnTo>
                <a:lnTo>
                  <a:pt x="228" y="100"/>
                </a:lnTo>
                <a:lnTo>
                  <a:pt x="229" y="100"/>
                </a:lnTo>
                <a:lnTo>
                  <a:pt x="230" y="99"/>
                </a:lnTo>
                <a:lnTo>
                  <a:pt x="235" y="97"/>
                </a:lnTo>
                <a:lnTo>
                  <a:pt x="237" y="97"/>
                </a:lnTo>
                <a:lnTo>
                  <a:pt x="238" y="96"/>
                </a:lnTo>
                <a:lnTo>
                  <a:pt x="240" y="96"/>
                </a:lnTo>
                <a:lnTo>
                  <a:pt x="244" y="94"/>
                </a:lnTo>
                <a:lnTo>
                  <a:pt x="244" y="94"/>
                </a:lnTo>
                <a:lnTo>
                  <a:pt x="247" y="93"/>
                </a:lnTo>
                <a:lnTo>
                  <a:pt x="251" y="92"/>
                </a:lnTo>
                <a:lnTo>
                  <a:pt x="258" y="89"/>
                </a:lnTo>
                <a:lnTo>
                  <a:pt x="258" y="89"/>
                </a:lnTo>
                <a:lnTo>
                  <a:pt x="260" y="88"/>
                </a:lnTo>
                <a:lnTo>
                  <a:pt x="261" y="88"/>
                </a:lnTo>
                <a:lnTo>
                  <a:pt x="263" y="87"/>
                </a:lnTo>
                <a:lnTo>
                  <a:pt x="265" y="87"/>
                </a:lnTo>
                <a:lnTo>
                  <a:pt x="269" y="85"/>
                </a:lnTo>
                <a:lnTo>
                  <a:pt x="270" y="85"/>
                </a:lnTo>
                <a:lnTo>
                  <a:pt x="272" y="84"/>
                </a:lnTo>
                <a:lnTo>
                  <a:pt x="274" y="84"/>
                </a:lnTo>
                <a:lnTo>
                  <a:pt x="279" y="82"/>
                </a:lnTo>
                <a:lnTo>
                  <a:pt x="299" y="75"/>
                </a:lnTo>
                <a:lnTo>
                  <a:pt x="302" y="74"/>
                </a:lnTo>
                <a:lnTo>
                  <a:pt x="305" y="73"/>
                </a:lnTo>
                <a:lnTo>
                  <a:pt x="311" y="71"/>
                </a:lnTo>
                <a:lnTo>
                  <a:pt x="318" y="68"/>
                </a:lnTo>
                <a:lnTo>
                  <a:pt x="320" y="67"/>
                </a:lnTo>
                <a:lnTo>
                  <a:pt x="321" y="67"/>
                </a:lnTo>
                <a:lnTo>
                  <a:pt x="323" y="66"/>
                </a:lnTo>
                <a:lnTo>
                  <a:pt x="329" y="64"/>
                </a:lnTo>
                <a:lnTo>
                  <a:pt x="332" y="63"/>
                </a:lnTo>
                <a:lnTo>
                  <a:pt x="334" y="62"/>
                </a:lnTo>
                <a:lnTo>
                  <a:pt x="336" y="61"/>
                </a:lnTo>
                <a:lnTo>
                  <a:pt x="337" y="61"/>
                </a:lnTo>
                <a:lnTo>
                  <a:pt x="344" y="59"/>
                </a:lnTo>
                <a:lnTo>
                  <a:pt x="346" y="58"/>
                </a:lnTo>
                <a:lnTo>
                  <a:pt x="351" y="56"/>
                </a:lnTo>
                <a:lnTo>
                  <a:pt x="353" y="56"/>
                </a:lnTo>
                <a:lnTo>
                  <a:pt x="356" y="55"/>
                </a:lnTo>
                <a:lnTo>
                  <a:pt x="358" y="54"/>
                </a:lnTo>
                <a:lnTo>
                  <a:pt x="363" y="53"/>
                </a:lnTo>
                <a:lnTo>
                  <a:pt x="364" y="53"/>
                </a:lnTo>
                <a:lnTo>
                  <a:pt x="371" y="50"/>
                </a:lnTo>
                <a:lnTo>
                  <a:pt x="372" y="50"/>
                </a:lnTo>
                <a:lnTo>
                  <a:pt x="381" y="47"/>
                </a:lnTo>
                <a:lnTo>
                  <a:pt x="382" y="47"/>
                </a:lnTo>
                <a:lnTo>
                  <a:pt x="384" y="46"/>
                </a:lnTo>
                <a:lnTo>
                  <a:pt x="386" y="45"/>
                </a:lnTo>
                <a:lnTo>
                  <a:pt x="389" y="45"/>
                </a:lnTo>
                <a:lnTo>
                  <a:pt x="391" y="44"/>
                </a:lnTo>
                <a:lnTo>
                  <a:pt x="392" y="44"/>
                </a:lnTo>
                <a:lnTo>
                  <a:pt x="393" y="43"/>
                </a:lnTo>
                <a:lnTo>
                  <a:pt x="402" y="41"/>
                </a:lnTo>
                <a:lnTo>
                  <a:pt x="412" y="39"/>
                </a:lnTo>
                <a:lnTo>
                  <a:pt x="419" y="37"/>
                </a:lnTo>
                <a:lnTo>
                  <a:pt x="421" y="36"/>
                </a:lnTo>
                <a:lnTo>
                  <a:pt x="425" y="35"/>
                </a:lnTo>
                <a:lnTo>
                  <a:pt x="428" y="35"/>
                </a:lnTo>
                <a:lnTo>
                  <a:pt x="431" y="34"/>
                </a:lnTo>
                <a:lnTo>
                  <a:pt x="433" y="33"/>
                </a:lnTo>
                <a:lnTo>
                  <a:pt x="435" y="33"/>
                </a:lnTo>
                <a:lnTo>
                  <a:pt x="435" y="33"/>
                </a:lnTo>
                <a:lnTo>
                  <a:pt x="441" y="32"/>
                </a:lnTo>
                <a:lnTo>
                  <a:pt x="445" y="31"/>
                </a:lnTo>
                <a:lnTo>
                  <a:pt x="450" y="30"/>
                </a:lnTo>
                <a:lnTo>
                  <a:pt x="464" y="27"/>
                </a:lnTo>
                <a:lnTo>
                  <a:pt x="470" y="25"/>
                </a:lnTo>
                <a:lnTo>
                  <a:pt x="472" y="25"/>
                </a:lnTo>
                <a:lnTo>
                  <a:pt x="476" y="24"/>
                </a:lnTo>
                <a:lnTo>
                  <a:pt x="477" y="24"/>
                </a:lnTo>
                <a:lnTo>
                  <a:pt x="479" y="23"/>
                </a:lnTo>
                <a:lnTo>
                  <a:pt x="486" y="22"/>
                </a:lnTo>
                <a:lnTo>
                  <a:pt x="488" y="21"/>
                </a:lnTo>
                <a:lnTo>
                  <a:pt x="488" y="21"/>
                </a:lnTo>
                <a:lnTo>
                  <a:pt x="495" y="20"/>
                </a:lnTo>
                <a:lnTo>
                  <a:pt x="499" y="19"/>
                </a:lnTo>
                <a:lnTo>
                  <a:pt x="503" y="19"/>
                </a:lnTo>
                <a:lnTo>
                  <a:pt x="504" y="19"/>
                </a:lnTo>
                <a:lnTo>
                  <a:pt x="505" y="18"/>
                </a:lnTo>
                <a:lnTo>
                  <a:pt x="506" y="18"/>
                </a:lnTo>
                <a:lnTo>
                  <a:pt x="507" y="18"/>
                </a:lnTo>
                <a:lnTo>
                  <a:pt x="510" y="17"/>
                </a:lnTo>
                <a:lnTo>
                  <a:pt x="512" y="17"/>
                </a:lnTo>
                <a:lnTo>
                  <a:pt x="515" y="17"/>
                </a:lnTo>
                <a:lnTo>
                  <a:pt x="521" y="15"/>
                </a:lnTo>
                <a:lnTo>
                  <a:pt x="522" y="15"/>
                </a:lnTo>
                <a:lnTo>
                  <a:pt x="524" y="15"/>
                </a:lnTo>
                <a:lnTo>
                  <a:pt x="532" y="13"/>
                </a:lnTo>
                <a:lnTo>
                  <a:pt x="539" y="12"/>
                </a:lnTo>
                <a:lnTo>
                  <a:pt x="542" y="11"/>
                </a:lnTo>
                <a:lnTo>
                  <a:pt x="546" y="11"/>
                </a:lnTo>
                <a:lnTo>
                  <a:pt x="547" y="11"/>
                </a:lnTo>
                <a:lnTo>
                  <a:pt x="548" y="10"/>
                </a:lnTo>
                <a:lnTo>
                  <a:pt x="550" y="10"/>
                </a:lnTo>
                <a:lnTo>
                  <a:pt x="552" y="10"/>
                </a:lnTo>
                <a:lnTo>
                  <a:pt x="554" y="10"/>
                </a:lnTo>
                <a:lnTo>
                  <a:pt x="561" y="9"/>
                </a:lnTo>
                <a:lnTo>
                  <a:pt x="564" y="9"/>
                </a:lnTo>
                <a:lnTo>
                  <a:pt x="566" y="8"/>
                </a:lnTo>
                <a:lnTo>
                  <a:pt x="567" y="8"/>
                </a:lnTo>
                <a:lnTo>
                  <a:pt x="568" y="8"/>
                </a:lnTo>
                <a:lnTo>
                  <a:pt x="570" y="8"/>
                </a:lnTo>
                <a:lnTo>
                  <a:pt x="572" y="8"/>
                </a:lnTo>
                <a:lnTo>
                  <a:pt x="574" y="7"/>
                </a:lnTo>
                <a:lnTo>
                  <a:pt x="575" y="7"/>
                </a:lnTo>
                <a:lnTo>
                  <a:pt x="581" y="7"/>
                </a:lnTo>
                <a:lnTo>
                  <a:pt x="582" y="6"/>
                </a:lnTo>
                <a:lnTo>
                  <a:pt x="585" y="6"/>
                </a:lnTo>
                <a:lnTo>
                  <a:pt x="593" y="5"/>
                </a:lnTo>
                <a:lnTo>
                  <a:pt x="595" y="5"/>
                </a:lnTo>
                <a:lnTo>
                  <a:pt x="595" y="5"/>
                </a:lnTo>
                <a:lnTo>
                  <a:pt x="603" y="4"/>
                </a:lnTo>
                <a:lnTo>
                  <a:pt x="606" y="4"/>
                </a:lnTo>
                <a:lnTo>
                  <a:pt x="613" y="3"/>
                </a:lnTo>
                <a:lnTo>
                  <a:pt x="615" y="3"/>
                </a:lnTo>
                <a:lnTo>
                  <a:pt x="619" y="3"/>
                </a:lnTo>
                <a:lnTo>
                  <a:pt x="621" y="2"/>
                </a:lnTo>
                <a:lnTo>
                  <a:pt x="622" y="2"/>
                </a:lnTo>
                <a:lnTo>
                  <a:pt x="628" y="2"/>
                </a:lnTo>
                <a:lnTo>
                  <a:pt x="630" y="2"/>
                </a:lnTo>
                <a:lnTo>
                  <a:pt x="631" y="2"/>
                </a:lnTo>
                <a:lnTo>
                  <a:pt x="633" y="2"/>
                </a:lnTo>
                <a:lnTo>
                  <a:pt x="637" y="2"/>
                </a:lnTo>
                <a:lnTo>
                  <a:pt x="644" y="1"/>
                </a:lnTo>
                <a:lnTo>
                  <a:pt x="647" y="1"/>
                </a:lnTo>
                <a:lnTo>
                  <a:pt x="650" y="1"/>
                </a:lnTo>
                <a:lnTo>
                  <a:pt x="653" y="1"/>
                </a:lnTo>
                <a:lnTo>
                  <a:pt x="655" y="1"/>
                </a:lnTo>
                <a:lnTo>
                  <a:pt x="657" y="1"/>
                </a:lnTo>
                <a:lnTo>
                  <a:pt x="657" y="1"/>
                </a:lnTo>
                <a:lnTo>
                  <a:pt x="660" y="1"/>
                </a:lnTo>
                <a:lnTo>
                  <a:pt x="666" y="1"/>
                </a:lnTo>
                <a:lnTo>
                  <a:pt x="670" y="1"/>
                </a:lnTo>
                <a:lnTo>
                  <a:pt x="672" y="0"/>
                </a:lnTo>
                <a:lnTo>
                  <a:pt x="673" y="0"/>
                </a:lnTo>
                <a:lnTo>
                  <a:pt x="674" y="0"/>
                </a:lnTo>
                <a:lnTo>
                  <a:pt x="677" y="0"/>
                </a:lnTo>
                <a:lnTo>
                  <a:pt x="679" y="0"/>
                </a:lnTo>
                <a:lnTo>
                  <a:pt x="680" y="0"/>
                </a:lnTo>
                <a:lnTo>
                  <a:pt x="687" y="0"/>
                </a:lnTo>
                <a:lnTo>
                  <a:pt x="690" y="0"/>
                </a:lnTo>
                <a:lnTo>
                  <a:pt x="692" y="0"/>
                </a:lnTo>
              </a:path>
            </a:pathLst>
          </a:custGeom>
          <a:noFill/>
          <a:ln w="19050" cap="rnd">
            <a:solidFill>
              <a:schemeClr val="bg1"/>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chemeClr val="bg1"/>
              </a:solidFill>
              <a:latin typeface="Calibri" panose="020F0502020204030204" pitchFamily="34" charset="0"/>
              <a:cs typeface="Calibri" panose="020F0502020204030204" pitchFamily="34" charset="0"/>
            </a:endParaRPr>
          </a:p>
        </p:txBody>
      </p:sp>
      <p:sp>
        <p:nvSpPr>
          <p:cNvPr id="195" name="Up Arrow 194">
            <a:extLst>
              <a:ext uri="{FF2B5EF4-FFF2-40B4-BE49-F238E27FC236}">
                <a16:creationId xmlns:a16="http://schemas.microsoft.com/office/drawing/2014/main" id="{419AF6B0-3C33-A948-995A-DDD12307A805}"/>
              </a:ext>
            </a:extLst>
          </p:cNvPr>
          <p:cNvSpPr/>
          <p:nvPr/>
        </p:nvSpPr>
        <p:spPr>
          <a:xfrm>
            <a:off x="8232312" y="1691815"/>
            <a:ext cx="152400" cy="1905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libri" panose="020F0502020204030204" pitchFamily="34" charset="0"/>
              <a:cs typeface="Calibri" panose="020F0502020204030204" pitchFamily="34" charset="0"/>
            </a:endParaRPr>
          </a:p>
        </p:txBody>
      </p:sp>
      <p:sp>
        <p:nvSpPr>
          <p:cNvPr id="207" name="Up Arrow 206">
            <a:extLst>
              <a:ext uri="{FF2B5EF4-FFF2-40B4-BE49-F238E27FC236}">
                <a16:creationId xmlns:a16="http://schemas.microsoft.com/office/drawing/2014/main" id="{2F8569AF-CA7F-A844-AEB6-8D4886202DCE}"/>
              </a:ext>
            </a:extLst>
          </p:cNvPr>
          <p:cNvSpPr/>
          <p:nvPr/>
        </p:nvSpPr>
        <p:spPr>
          <a:xfrm flipV="1">
            <a:off x="8232312" y="3825415"/>
            <a:ext cx="152400" cy="1905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Calibri" panose="020F0502020204030204" pitchFamily="34" charset="0"/>
              <a:cs typeface="Calibri" panose="020F0502020204030204" pitchFamily="34" charset="0"/>
            </a:endParaRPr>
          </a:p>
        </p:txBody>
      </p:sp>
      <p:sp>
        <p:nvSpPr>
          <p:cNvPr id="208" name="TextBox 207">
            <a:extLst>
              <a:ext uri="{FF2B5EF4-FFF2-40B4-BE49-F238E27FC236}">
                <a16:creationId xmlns:a16="http://schemas.microsoft.com/office/drawing/2014/main" id="{1A328E1B-897B-A746-B110-3E63D9548F63}"/>
              </a:ext>
            </a:extLst>
          </p:cNvPr>
          <p:cNvSpPr txBox="1"/>
          <p:nvPr/>
        </p:nvSpPr>
        <p:spPr>
          <a:xfrm>
            <a:off x="8326935" y="2321150"/>
            <a:ext cx="764376" cy="646331"/>
          </a:xfrm>
          <a:prstGeom prst="rect">
            <a:avLst/>
          </a:prstGeom>
          <a:noFill/>
        </p:spPr>
        <p:txBody>
          <a:bodyPr wrap="none" rtlCol="0">
            <a:spAutoFit/>
          </a:bodyPr>
          <a:lstStyle/>
          <a:p>
            <a:r>
              <a:rPr lang="en-US" dirty="0">
                <a:solidFill>
                  <a:schemeClr val="bg1"/>
                </a:solidFill>
                <a:latin typeface="Calibri" panose="020F0502020204030204" pitchFamily="34" charset="0"/>
                <a:cs typeface="Calibri" panose="020F0502020204030204" pitchFamily="34" charset="0"/>
              </a:rPr>
              <a:t>PCI</a:t>
            </a:r>
          </a:p>
          <a:p>
            <a:r>
              <a:rPr lang="en-US" dirty="0">
                <a:solidFill>
                  <a:schemeClr val="bg1"/>
                </a:solidFill>
                <a:latin typeface="Calibri" panose="020F0502020204030204" pitchFamily="34" charset="0"/>
                <a:cs typeface="Calibri" panose="020F0502020204030204" pitchFamily="34" charset="0"/>
              </a:rPr>
              <a:t>better</a:t>
            </a:r>
          </a:p>
        </p:txBody>
      </p:sp>
      <p:sp>
        <p:nvSpPr>
          <p:cNvPr id="209" name="TextBox 208">
            <a:extLst>
              <a:ext uri="{FF2B5EF4-FFF2-40B4-BE49-F238E27FC236}">
                <a16:creationId xmlns:a16="http://schemas.microsoft.com/office/drawing/2014/main" id="{E82EB96D-72C3-9348-AD45-6BC86671BF59}"/>
              </a:ext>
            </a:extLst>
          </p:cNvPr>
          <p:cNvSpPr txBox="1"/>
          <p:nvPr/>
        </p:nvSpPr>
        <p:spPr>
          <a:xfrm>
            <a:off x="8326935" y="4454750"/>
            <a:ext cx="764376" cy="646331"/>
          </a:xfrm>
          <a:prstGeom prst="rect">
            <a:avLst/>
          </a:prstGeom>
          <a:noFill/>
        </p:spPr>
        <p:txBody>
          <a:bodyPr wrap="none" rtlCol="0">
            <a:spAutoFit/>
          </a:bodyPr>
          <a:lstStyle/>
          <a:p>
            <a:r>
              <a:rPr lang="en-US" dirty="0">
                <a:solidFill>
                  <a:schemeClr val="bg1"/>
                </a:solidFill>
                <a:latin typeface="Calibri" panose="020F0502020204030204" pitchFamily="34" charset="0"/>
                <a:cs typeface="Calibri" panose="020F0502020204030204" pitchFamily="34" charset="0"/>
              </a:rPr>
              <a:t>CABG</a:t>
            </a:r>
          </a:p>
          <a:p>
            <a:r>
              <a:rPr lang="en-US" dirty="0">
                <a:solidFill>
                  <a:schemeClr val="bg1"/>
                </a:solidFill>
                <a:latin typeface="Calibri" panose="020F0502020204030204" pitchFamily="34" charset="0"/>
                <a:cs typeface="Calibri" panose="020F0502020204030204" pitchFamily="34" charset="0"/>
              </a:rPr>
              <a:t>better</a:t>
            </a:r>
          </a:p>
        </p:txBody>
      </p:sp>
      <p:sp>
        <p:nvSpPr>
          <p:cNvPr id="2" name="Rectangle 1">
            <a:extLst>
              <a:ext uri="{FF2B5EF4-FFF2-40B4-BE49-F238E27FC236}">
                <a16:creationId xmlns:a16="http://schemas.microsoft.com/office/drawing/2014/main" id="{F434DF9C-0722-D44B-BCD8-EC8D0D8B5155}"/>
              </a:ext>
            </a:extLst>
          </p:cNvPr>
          <p:cNvSpPr/>
          <p:nvPr/>
        </p:nvSpPr>
        <p:spPr>
          <a:xfrm>
            <a:off x="9166306" y="2052707"/>
            <a:ext cx="2810106" cy="3293209"/>
          </a:xfrm>
          <a:prstGeom prst="rect">
            <a:avLst/>
          </a:prstGeom>
          <a:solidFill>
            <a:srgbClr val="0F2B4D"/>
          </a:solidFill>
          <a:ln>
            <a:solidFill>
              <a:schemeClr val="bg1"/>
            </a:solidFill>
          </a:ln>
        </p:spPr>
        <p:txBody>
          <a:bodyPr wrap="square">
            <a:spAutoFit/>
          </a:bodyPr>
          <a:lstStyle/>
          <a:p>
            <a:pPr algn="ctr"/>
            <a:r>
              <a:rPr lang="en-US" sz="2400" dirty="0">
                <a:solidFill>
                  <a:schemeClr val="bg1"/>
                </a:solidFill>
                <a:latin typeface="Arial" panose="020B0604020202020204" pitchFamily="34" charset="0"/>
                <a:ea typeface="Calibri" panose="020F0502020204030204" pitchFamily="34" charset="0"/>
              </a:rPr>
              <a:t>At the end of the       5-year follow-up period, event-free survival time was </a:t>
            </a:r>
            <a:r>
              <a:rPr lang="en-US" sz="2400" dirty="0">
                <a:solidFill>
                  <a:srgbClr val="FFFF00"/>
                </a:solidFill>
                <a:latin typeface="Arial" panose="020B0604020202020204" pitchFamily="34" charset="0"/>
                <a:ea typeface="Calibri" panose="020F0502020204030204" pitchFamily="34" charset="0"/>
              </a:rPr>
              <a:t>5.2 days</a:t>
            </a:r>
          </a:p>
          <a:p>
            <a:pPr algn="ctr"/>
            <a:r>
              <a:rPr lang="en-US" sz="1600" dirty="0">
                <a:solidFill>
                  <a:schemeClr val="bg1"/>
                </a:solidFill>
                <a:latin typeface="Arial" panose="020B0604020202020204" pitchFamily="34" charset="0"/>
                <a:ea typeface="Calibri" panose="020F0502020204030204" pitchFamily="34" charset="0"/>
              </a:rPr>
              <a:t>(95% CI -46.1 to 56.5 days)</a:t>
            </a:r>
            <a:r>
              <a:rPr lang="en-US" sz="1600" dirty="0">
                <a:solidFill>
                  <a:schemeClr val="bg1"/>
                </a:solidFill>
              </a:rPr>
              <a:t> </a:t>
            </a:r>
          </a:p>
          <a:p>
            <a:pPr algn="ctr"/>
            <a:r>
              <a:rPr lang="en-US" sz="2400" dirty="0">
                <a:solidFill>
                  <a:schemeClr val="bg1"/>
                </a:solidFill>
              </a:rPr>
              <a:t>longer after PCI compared with CABG</a:t>
            </a:r>
          </a:p>
        </p:txBody>
      </p:sp>
    </p:spTree>
    <p:extLst>
      <p:ext uri="{BB962C8B-B14F-4D97-AF65-F5344CB8AC3E}">
        <p14:creationId xmlns:p14="http://schemas.microsoft.com/office/powerpoint/2010/main" val="185282202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59" name="Rectangle 558">
            <a:extLst>
              <a:ext uri="{FF2B5EF4-FFF2-40B4-BE49-F238E27FC236}">
                <a16:creationId xmlns:a16="http://schemas.microsoft.com/office/drawing/2014/main" id="{BB233B42-43CE-7047-8701-D83CAD9EE3D5}"/>
              </a:ext>
            </a:extLst>
          </p:cNvPr>
          <p:cNvSpPr/>
          <p:nvPr/>
        </p:nvSpPr>
        <p:spPr>
          <a:xfrm>
            <a:off x="157654" y="1292772"/>
            <a:ext cx="11805219" cy="4717043"/>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83" name="Text Box 74">
            <a:extLst>
              <a:ext uri="{FF2B5EF4-FFF2-40B4-BE49-F238E27FC236}">
                <a16:creationId xmlns:a16="http://schemas.microsoft.com/office/drawing/2014/main" id="{7BCF5117-2BFC-C74D-BFD2-CFAFBA3FB4BD}"/>
              </a:ext>
            </a:extLst>
          </p:cNvPr>
          <p:cNvSpPr txBox="1">
            <a:spLocks noChangeArrowheads="1"/>
          </p:cNvSpPr>
          <p:nvPr/>
        </p:nvSpPr>
        <p:spPr bwMode="auto">
          <a:xfrm>
            <a:off x="3000624" y="1473250"/>
            <a:ext cx="651645"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OR [95% CI]</a:t>
            </a:r>
          </a:p>
        </p:txBody>
      </p:sp>
      <p:sp>
        <p:nvSpPr>
          <p:cNvPr id="284" name="Text Box 74">
            <a:extLst>
              <a:ext uri="{FF2B5EF4-FFF2-40B4-BE49-F238E27FC236}">
                <a16:creationId xmlns:a16="http://schemas.microsoft.com/office/drawing/2014/main" id="{4C460C4F-FEE2-FB4D-8962-EC8BC3512CF8}"/>
              </a:ext>
            </a:extLst>
          </p:cNvPr>
          <p:cNvSpPr txBox="1">
            <a:spLocks noChangeArrowheads="1"/>
          </p:cNvSpPr>
          <p:nvPr/>
        </p:nvSpPr>
        <p:spPr bwMode="auto">
          <a:xfrm>
            <a:off x="2134165" y="1473250"/>
            <a:ext cx="691721"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CABG N=957</a:t>
            </a:r>
          </a:p>
        </p:txBody>
      </p:sp>
      <p:sp>
        <p:nvSpPr>
          <p:cNvPr id="285" name="Text Box 74">
            <a:extLst>
              <a:ext uri="{FF2B5EF4-FFF2-40B4-BE49-F238E27FC236}">
                <a16:creationId xmlns:a16="http://schemas.microsoft.com/office/drawing/2014/main" id="{D0CA2319-0CE9-2740-B534-9C88B535CCB3}"/>
              </a:ext>
            </a:extLst>
          </p:cNvPr>
          <p:cNvSpPr txBox="1">
            <a:spLocks noChangeArrowheads="1"/>
          </p:cNvSpPr>
          <p:nvPr/>
        </p:nvSpPr>
        <p:spPr bwMode="auto">
          <a:xfrm>
            <a:off x="1344270" y="1473250"/>
            <a:ext cx="584319"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PCI N=948</a:t>
            </a:r>
          </a:p>
        </p:txBody>
      </p:sp>
      <p:sp>
        <p:nvSpPr>
          <p:cNvPr id="286" name="Text Box 74">
            <a:extLst>
              <a:ext uri="{FF2B5EF4-FFF2-40B4-BE49-F238E27FC236}">
                <a16:creationId xmlns:a16="http://schemas.microsoft.com/office/drawing/2014/main" id="{37F2C157-27C2-3749-AEB0-2E87521B8509}"/>
              </a:ext>
            </a:extLst>
          </p:cNvPr>
          <p:cNvSpPr txBox="1">
            <a:spLocks noChangeArrowheads="1"/>
          </p:cNvSpPr>
          <p:nvPr/>
        </p:nvSpPr>
        <p:spPr bwMode="auto">
          <a:xfrm>
            <a:off x="257599" y="1473250"/>
            <a:ext cx="557068" cy="196013"/>
          </a:xfrm>
          <a:prstGeom prst="rect">
            <a:avLst/>
          </a:prstGeom>
          <a:noFill/>
          <a:ln w="9525">
            <a:noFill/>
            <a:miter lim="800000"/>
            <a:headEnd/>
            <a:tailEnd/>
          </a:ln>
        </p:spPr>
        <p:txBody>
          <a:bodyPr wrap="none" lIns="69465" tIns="34733" rIns="69465" bIns="34733">
            <a:spAutoFit/>
          </a:bodyPr>
          <a:lstStyle/>
          <a:p>
            <a:r>
              <a:rPr lang="en-US" sz="818" b="1" dirty="0">
                <a:solidFill>
                  <a:srgbClr val="FFFF00"/>
                </a:solidFill>
                <a:latin typeface="Calibri" pitchFamily="34" charset="0"/>
              </a:rPr>
              <a:t>Subgroup</a:t>
            </a:r>
          </a:p>
        </p:txBody>
      </p:sp>
      <p:sp>
        <p:nvSpPr>
          <p:cNvPr id="287" name="Text Box 74">
            <a:extLst>
              <a:ext uri="{FF2B5EF4-FFF2-40B4-BE49-F238E27FC236}">
                <a16:creationId xmlns:a16="http://schemas.microsoft.com/office/drawing/2014/main" id="{D077971C-7DBB-3248-BF74-18A659A9F619}"/>
              </a:ext>
            </a:extLst>
          </p:cNvPr>
          <p:cNvSpPr txBox="1">
            <a:spLocks noChangeArrowheads="1"/>
          </p:cNvSpPr>
          <p:nvPr/>
        </p:nvSpPr>
        <p:spPr bwMode="auto">
          <a:xfrm>
            <a:off x="257599" y="1654901"/>
            <a:ext cx="621188"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All patients</a:t>
            </a:r>
          </a:p>
        </p:txBody>
      </p:sp>
      <p:sp>
        <p:nvSpPr>
          <p:cNvPr id="288" name="Text Box 74">
            <a:extLst>
              <a:ext uri="{FF2B5EF4-FFF2-40B4-BE49-F238E27FC236}">
                <a16:creationId xmlns:a16="http://schemas.microsoft.com/office/drawing/2014/main" id="{5AF31057-133C-9341-A68A-94BA46516A26}"/>
              </a:ext>
            </a:extLst>
          </p:cNvPr>
          <p:cNvSpPr txBox="1">
            <a:spLocks noChangeArrowheads="1"/>
          </p:cNvSpPr>
          <p:nvPr/>
        </p:nvSpPr>
        <p:spPr bwMode="auto">
          <a:xfrm>
            <a:off x="1212824" y="165490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22.0% (203/948)</a:t>
            </a:r>
          </a:p>
        </p:txBody>
      </p:sp>
      <p:sp>
        <p:nvSpPr>
          <p:cNvPr id="289" name="Text Box 74">
            <a:extLst>
              <a:ext uri="{FF2B5EF4-FFF2-40B4-BE49-F238E27FC236}">
                <a16:creationId xmlns:a16="http://schemas.microsoft.com/office/drawing/2014/main" id="{6CD91182-4BC0-984F-BCD1-ADED5B7A1C6F}"/>
              </a:ext>
            </a:extLst>
          </p:cNvPr>
          <p:cNvSpPr txBox="1">
            <a:spLocks noChangeArrowheads="1"/>
          </p:cNvSpPr>
          <p:nvPr/>
        </p:nvSpPr>
        <p:spPr bwMode="auto">
          <a:xfrm>
            <a:off x="2056420" y="165490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19.2% (176/957)</a:t>
            </a:r>
          </a:p>
        </p:txBody>
      </p:sp>
      <p:sp>
        <p:nvSpPr>
          <p:cNvPr id="290" name="Text Box 74">
            <a:extLst>
              <a:ext uri="{FF2B5EF4-FFF2-40B4-BE49-F238E27FC236}">
                <a16:creationId xmlns:a16="http://schemas.microsoft.com/office/drawing/2014/main" id="{6AE5FEE9-5F6E-B344-A257-0BE10C0A3A9F}"/>
              </a:ext>
            </a:extLst>
          </p:cNvPr>
          <p:cNvSpPr txBox="1">
            <a:spLocks noChangeArrowheads="1"/>
          </p:cNvSpPr>
          <p:nvPr/>
        </p:nvSpPr>
        <p:spPr bwMode="auto">
          <a:xfrm>
            <a:off x="2908451" y="1654901"/>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1.19 [0.95, 1.50]</a:t>
            </a:r>
          </a:p>
        </p:txBody>
      </p:sp>
      <p:sp>
        <p:nvSpPr>
          <p:cNvPr id="291" name="Text Box 74">
            <a:extLst>
              <a:ext uri="{FF2B5EF4-FFF2-40B4-BE49-F238E27FC236}">
                <a16:creationId xmlns:a16="http://schemas.microsoft.com/office/drawing/2014/main" id="{220E5D34-AABF-BC40-9F14-7FC49C7A50C6}"/>
              </a:ext>
            </a:extLst>
          </p:cNvPr>
          <p:cNvSpPr txBox="1">
            <a:spLocks noChangeArrowheads="1"/>
          </p:cNvSpPr>
          <p:nvPr/>
        </p:nvSpPr>
        <p:spPr bwMode="auto">
          <a:xfrm>
            <a:off x="257600" y="1909005"/>
            <a:ext cx="989878"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Age (median cutoff)</a:t>
            </a:r>
          </a:p>
        </p:txBody>
      </p:sp>
      <p:sp>
        <p:nvSpPr>
          <p:cNvPr id="292" name="Text Box 74">
            <a:extLst>
              <a:ext uri="{FF2B5EF4-FFF2-40B4-BE49-F238E27FC236}">
                <a16:creationId xmlns:a16="http://schemas.microsoft.com/office/drawing/2014/main" id="{CB597FA5-B20A-BE4F-BE5C-55C2DCDF8EB6}"/>
              </a:ext>
            </a:extLst>
          </p:cNvPr>
          <p:cNvSpPr txBox="1">
            <a:spLocks noChangeArrowheads="1"/>
          </p:cNvSpPr>
          <p:nvPr/>
        </p:nvSpPr>
        <p:spPr bwMode="auto">
          <a:xfrm>
            <a:off x="274916" y="2067234"/>
            <a:ext cx="608364"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≥67 years</a:t>
            </a:r>
          </a:p>
        </p:txBody>
      </p:sp>
      <p:sp>
        <p:nvSpPr>
          <p:cNvPr id="293" name="Text Box 74">
            <a:extLst>
              <a:ext uri="{FF2B5EF4-FFF2-40B4-BE49-F238E27FC236}">
                <a16:creationId xmlns:a16="http://schemas.microsoft.com/office/drawing/2014/main" id="{329917A9-498C-F948-A1F3-F761FF3B1076}"/>
              </a:ext>
            </a:extLst>
          </p:cNvPr>
          <p:cNvSpPr txBox="1">
            <a:spLocks noChangeArrowheads="1"/>
          </p:cNvSpPr>
          <p:nvPr/>
        </p:nvSpPr>
        <p:spPr bwMode="auto">
          <a:xfrm>
            <a:off x="1212824" y="2067234"/>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27.2% (123/466)</a:t>
            </a:r>
          </a:p>
        </p:txBody>
      </p:sp>
      <p:sp>
        <p:nvSpPr>
          <p:cNvPr id="294" name="Text Box 74">
            <a:extLst>
              <a:ext uri="{FF2B5EF4-FFF2-40B4-BE49-F238E27FC236}">
                <a16:creationId xmlns:a16="http://schemas.microsoft.com/office/drawing/2014/main" id="{0FB32B90-8A51-4648-8D1E-C0EB3464D08E}"/>
              </a:ext>
            </a:extLst>
          </p:cNvPr>
          <p:cNvSpPr txBox="1">
            <a:spLocks noChangeArrowheads="1"/>
          </p:cNvSpPr>
          <p:nvPr/>
        </p:nvSpPr>
        <p:spPr bwMode="auto">
          <a:xfrm>
            <a:off x="2082869" y="2067234"/>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21.8% (98/472)</a:t>
            </a:r>
          </a:p>
        </p:txBody>
      </p:sp>
      <p:sp>
        <p:nvSpPr>
          <p:cNvPr id="295" name="Text Box 74">
            <a:extLst>
              <a:ext uri="{FF2B5EF4-FFF2-40B4-BE49-F238E27FC236}">
                <a16:creationId xmlns:a16="http://schemas.microsoft.com/office/drawing/2014/main" id="{79598085-BFDA-1B4A-B799-BA0C755F7C3E}"/>
              </a:ext>
            </a:extLst>
          </p:cNvPr>
          <p:cNvSpPr txBox="1">
            <a:spLocks noChangeArrowheads="1"/>
          </p:cNvSpPr>
          <p:nvPr/>
        </p:nvSpPr>
        <p:spPr bwMode="auto">
          <a:xfrm>
            <a:off x="2899636" y="2067234"/>
            <a:ext cx="853624"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1.39 [1.02, 1.89]</a:t>
            </a:r>
          </a:p>
        </p:txBody>
      </p:sp>
      <p:sp>
        <p:nvSpPr>
          <p:cNvPr id="296" name="Text Box 74">
            <a:extLst>
              <a:ext uri="{FF2B5EF4-FFF2-40B4-BE49-F238E27FC236}">
                <a16:creationId xmlns:a16="http://schemas.microsoft.com/office/drawing/2014/main" id="{35CD8BBC-840D-FD41-8200-8A2615C98AD8}"/>
              </a:ext>
            </a:extLst>
          </p:cNvPr>
          <p:cNvSpPr txBox="1">
            <a:spLocks noChangeArrowheads="1"/>
          </p:cNvSpPr>
          <p:nvPr/>
        </p:nvSpPr>
        <p:spPr bwMode="auto">
          <a:xfrm>
            <a:off x="274917" y="2220309"/>
            <a:ext cx="608364"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&lt;67 years</a:t>
            </a:r>
          </a:p>
        </p:txBody>
      </p:sp>
      <p:sp>
        <p:nvSpPr>
          <p:cNvPr id="297" name="Text Box 74">
            <a:extLst>
              <a:ext uri="{FF2B5EF4-FFF2-40B4-BE49-F238E27FC236}">
                <a16:creationId xmlns:a16="http://schemas.microsoft.com/office/drawing/2014/main" id="{3C1A07CC-881F-9246-9B15-E816986738C7}"/>
              </a:ext>
            </a:extLst>
          </p:cNvPr>
          <p:cNvSpPr txBox="1">
            <a:spLocks noChangeArrowheads="1"/>
          </p:cNvSpPr>
          <p:nvPr/>
        </p:nvSpPr>
        <p:spPr bwMode="auto">
          <a:xfrm>
            <a:off x="1239273" y="2220309"/>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16.9% (80/482)</a:t>
            </a:r>
          </a:p>
        </p:txBody>
      </p:sp>
      <p:sp>
        <p:nvSpPr>
          <p:cNvPr id="298" name="Text Box 74">
            <a:extLst>
              <a:ext uri="{FF2B5EF4-FFF2-40B4-BE49-F238E27FC236}">
                <a16:creationId xmlns:a16="http://schemas.microsoft.com/office/drawing/2014/main" id="{2E932630-6E93-EE4C-8B4E-F26529519A9A}"/>
              </a:ext>
            </a:extLst>
          </p:cNvPr>
          <p:cNvSpPr txBox="1">
            <a:spLocks noChangeArrowheads="1"/>
          </p:cNvSpPr>
          <p:nvPr/>
        </p:nvSpPr>
        <p:spPr bwMode="auto">
          <a:xfrm>
            <a:off x="2082869" y="2220309"/>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16.6% (78/485)</a:t>
            </a:r>
          </a:p>
        </p:txBody>
      </p:sp>
      <p:sp>
        <p:nvSpPr>
          <p:cNvPr id="299" name="Text Box 74">
            <a:extLst>
              <a:ext uri="{FF2B5EF4-FFF2-40B4-BE49-F238E27FC236}">
                <a16:creationId xmlns:a16="http://schemas.microsoft.com/office/drawing/2014/main" id="{68DDD00C-6F50-7746-8EBB-1FEF75371C3F}"/>
              </a:ext>
            </a:extLst>
          </p:cNvPr>
          <p:cNvSpPr txBox="1">
            <a:spLocks noChangeArrowheads="1"/>
          </p:cNvSpPr>
          <p:nvPr/>
        </p:nvSpPr>
        <p:spPr bwMode="auto">
          <a:xfrm>
            <a:off x="2899634" y="2220309"/>
            <a:ext cx="853624"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1.00 [0.	71, 1.40]</a:t>
            </a:r>
          </a:p>
        </p:txBody>
      </p:sp>
      <p:sp>
        <p:nvSpPr>
          <p:cNvPr id="300" name="Text Box 74">
            <a:extLst>
              <a:ext uri="{FF2B5EF4-FFF2-40B4-BE49-F238E27FC236}">
                <a16:creationId xmlns:a16="http://schemas.microsoft.com/office/drawing/2014/main" id="{D81970BB-8806-DE4E-8536-1041424A8792}"/>
              </a:ext>
            </a:extLst>
          </p:cNvPr>
          <p:cNvSpPr txBox="1">
            <a:spLocks noChangeArrowheads="1"/>
          </p:cNvSpPr>
          <p:nvPr/>
        </p:nvSpPr>
        <p:spPr bwMode="auto">
          <a:xfrm>
            <a:off x="257599" y="2467804"/>
            <a:ext cx="286161"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Sex</a:t>
            </a:r>
          </a:p>
        </p:txBody>
      </p:sp>
      <p:sp>
        <p:nvSpPr>
          <p:cNvPr id="301" name="Text Box 74">
            <a:extLst>
              <a:ext uri="{FF2B5EF4-FFF2-40B4-BE49-F238E27FC236}">
                <a16:creationId xmlns:a16="http://schemas.microsoft.com/office/drawing/2014/main" id="{0EBA450C-DF68-B847-8FA2-2DF0C0BC5018}"/>
              </a:ext>
            </a:extLst>
          </p:cNvPr>
          <p:cNvSpPr txBox="1">
            <a:spLocks noChangeArrowheads="1"/>
          </p:cNvSpPr>
          <p:nvPr/>
        </p:nvSpPr>
        <p:spPr bwMode="auto">
          <a:xfrm>
            <a:off x="274916" y="2620880"/>
            <a:ext cx="412797"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Male</a:t>
            </a:r>
          </a:p>
        </p:txBody>
      </p:sp>
      <p:sp>
        <p:nvSpPr>
          <p:cNvPr id="302" name="Text Box 74">
            <a:extLst>
              <a:ext uri="{FF2B5EF4-FFF2-40B4-BE49-F238E27FC236}">
                <a16:creationId xmlns:a16="http://schemas.microsoft.com/office/drawing/2014/main" id="{AEC8472A-445C-E143-84F8-25046DB3A9DC}"/>
              </a:ext>
            </a:extLst>
          </p:cNvPr>
          <p:cNvSpPr txBox="1">
            <a:spLocks noChangeArrowheads="1"/>
          </p:cNvSpPr>
          <p:nvPr/>
        </p:nvSpPr>
        <p:spPr bwMode="auto">
          <a:xfrm>
            <a:off x="1212824" y="2620880"/>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20.6% (145/722)</a:t>
            </a:r>
          </a:p>
        </p:txBody>
      </p:sp>
      <p:sp>
        <p:nvSpPr>
          <p:cNvPr id="303" name="Text Box 74">
            <a:extLst>
              <a:ext uri="{FF2B5EF4-FFF2-40B4-BE49-F238E27FC236}">
                <a16:creationId xmlns:a16="http://schemas.microsoft.com/office/drawing/2014/main" id="{C0B41751-F8ED-0246-BF2F-B2CDBBA460A8}"/>
              </a:ext>
            </a:extLst>
          </p:cNvPr>
          <p:cNvSpPr txBox="1">
            <a:spLocks noChangeArrowheads="1"/>
          </p:cNvSpPr>
          <p:nvPr/>
        </p:nvSpPr>
        <p:spPr bwMode="auto">
          <a:xfrm>
            <a:off x="2056420" y="2620880"/>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18.7% (134/742)</a:t>
            </a:r>
          </a:p>
        </p:txBody>
      </p:sp>
      <p:sp>
        <p:nvSpPr>
          <p:cNvPr id="304" name="Text Box 74">
            <a:extLst>
              <a:ext uri="{FF2B5EF4-FFF2-40B4-BE49-F238E27FC236}">
                <a16:creationId xmlns:a16="http://schemas.microsoft.com/office/drawing/2014/main" id="{D4B17847-31AF-D649-BEBB-1A9296D265AB}"/>
              </a:ext>
            </a:extLst>
          </p:cNvPr>
          <p:cNvSpPr txBox="1">
            <a:spLocks noChangeArrowheads="1"/>
          </p:cNvSpPr>
          <p:nvPr/>
        </p:nvSpPr>
        <p:spPr bwMode="auto">
          <a:xfrm>
            <a:off x="2908450" y="2620880"/>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1.12 [0.86, 1.46]</a:t>
            </a:r>
          </a:p>
        </p:txBody>
      </p:sp>
      <p:sp>
        <p:nvSpPr>
          <p:cNvPr id="305" name="Text Box 74">
            <a:extLst>
              <a:ext uri="{FF2B5EF4-FFF2-40B4-BE49-F238E27FC236}">
                <a16:creationId xmlns:a16="http://schemas.microsoft.com/office/drawing/2014/main" id="{271F2843-74EA-494C-AEA4-0E18608EC500}"/>
              </a:ext>
            </a:extLst>
          </p:cNvPr>
          <p:cNvSpPr txBox="1">
            <a:spLocks noChangeArrowheads="1"/>
          </p:cNvSpPr>
          <p:nvPr/>
        </p:nvSpPr>
        <p:spPr bwMode="auto">
          <a:xfrm>
            <a:off x="274916" y="2773955"/>
            <a:ext cx="507375"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Female</a:t>
            </a:r>
          </a:p>
        </p:txBody>
      </p:sp>
      <p:sp>
        <p:nvSpPr>
          <p:cNvPr id="306" name="Text Box 74">
            <a:extLst>
              <a:ext uri="{FF2B5EF4-FFF2-40B4-BE49-F238E27FC236}">
                <a16:creationId xmlns:a16="http://schemas.microsoft.com/office/drawing/2014/main" id="{961FEF51-1957-6C49-A03F-18A037A41191}"/>
              </a:ext>
            </a:extLst>
          </p:cNvPr>
          <p:cNvSpPr txBox="1">
            <a:spLocks noChangeArrowheads="1"/>
          </p:cNvSpPr>
          <p:nvPr/>
        </p:nvSpPr>
        <p:spPr bwMode="auto">
          <a:xfrm>
            <a:off x="1239273" y="2773955"/>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26.3% (58/226)</a:t>
            </a:r>
          </a:p>
        </p:txBody>
      </p:sp>
      <p:sp>
        <p:nvSpPr>
          <p:cNvPr id="307" name="Text Box 74">
            <a:extLst>
              <a:ext uri="{FF2B5EF4-FFF2-40B4-BE49-F238E27FC236}">
                <a16:creationId xmlns:a16="http://schemas.microsoft.com/office/drawing/2014/main" id="{F112A2BD-A249-D64B-B016-54D15C84E8D9}"/>
              </a:ext>
            </a:extLst>
          </p:cNvPr>
          <p:cNvSpPr txBox="1">
            <a:spLocks noChangeArrowheads="1"/>
          </p:cNvSpPr>
          <p:nvPr/>
        </p:nvSpPr>
        <p:spPr bwMode="auto">
          <a:xfrm>
            <a:off x="2082869" y="2773955"/>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21.1% (42/215)</a:t>
            </a:r>
          </a:p>
        </p:txBody>
      </p:sp>
      <p:sp>
        <p:nvSpPr>
          <p:cNvPr id="308" name="Text Box 74">
            <a:extLst>
              <a:ext uri="{FF2B5EF4-FFF2-40B4-BE49-F238E27FC236}">
                <a16:creationId xmlns:a16="http://schemas.microsoft.com/office/drawing/2014/main" id="{099D5D66-3AAE-E544-921A-AC187E60D6B7}"/>
              </a:ext>
            </a:extLst>
          </p:cNvPr>
          <p:cNvSpPr txBox="1">
            <a:spLocks noChangeArrowheads="1"/>
          </p:cNvSpPr>
          <p:nvPr/>
        </p:nvSpPr>
        <p:spPr bwMode="auto">
          <a:xfrm>
            <a:off x="2908451" y="2773955"/>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1.39 [0.88, 2.20]</a:t>
            </a:r>
          </a:p>
        </p:txBody>
      </p:sp>
      <p:sp>
        <p:nvSpPr>
          <p:cNvPr id="309" name="Text Box 74">
            <a:extLst>
              <a:ext uri="{FF2B5EF4-FFF2-40B4-BE49-F238E27FC236}">
                <a16:creationId xmlns:a16="http://schemas.microsoft.com/office/drawing/2014/main" id="{633B17E3-A5D2-0B46-9854-C091C3AFD9B4}"/>
              </a:ext>
            </a:extLst>
          </p:cNvPr>
          <p:cNvSpPr txBox="1">
            <a:spLocks noChangeArrowheads="1"/>
          </p:cNvSpPr>
          <p:nvPr/>
        </p:nvSpPr>
        <p:spPr bwMode="auto">
          <a:xfrm>
            <a:off x="257600" y="3102021"/>
            <a:ext cx="1675964"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Diabetes mellitus, medically treated</a:t>
            </a:r>
          </a:p>
        </p:txBody>
      </p:sp>
      <p:sp>
        <p:nvSpPr>
          <p:cNvPr id="310" name="Text Box 74">
            <a:extLst>
              <a:ext uri="{FF2B5EF4-FFF2-40B4-BE49-F238E27FC236}">
                <a16:creationId xmlns:a16="http://schemas.microsoft.com/office/drawing/2014/main" id="{D8A07A7C-D1DE-F24C-836A-92FC688E44C9}"/>
              </a:ext>
            </a:extLst>
          </p:cNvPr>
          <p:cNvSpPr txBox="1">
            <a:spLocks noChangeArrowheads="1"/>
          </p:cNvSpPr>
          <p:nvPr/>
        </p:nvSpPr>
        <p:spPr bwMode="auto">
          <a:xfrm>
            <a:off x="274917" y="3255096"/>
            <a:ext cx="342265"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Yes</a:t>
            </a:r>
          </a:p>
        </p:txBody>
      </p:sp>
      <p:sp>
        <p:nvSpPr>
          <p:cNvPr id="311" name="Text Box 74">
            <a:extLst>
              <a:ext uri="{FF2B5EF4-FFF2-40B4-BE49-F238E27FC236}">
                <a16:creationId xmlns:a16="http://schemas.microsoft.com/office/drawing/2014/main" id="{3C646A8E-7099-0C42-BBD2-3F3CF712299F}"/>
              </a:ext>
            </a:extLst>
          </p:cNvPr>
          <p:cNvSpPr txBox="1">
            <a:spLocks noChangeArrowheads="1"/>
          </p:cNvSpPr>
          <p:nvPr/>
        </p:nvSpPr>
        <p:spPr bwMode="auto">
          <a:xfrm>
            <a:off x="1239273" y="3255096"/>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29.0% (72/256)</a:t>
            </a:r>
          </a:p>
        </p:txBody>
      </p:sp>
      <p:sp>
        <p:nvSpPr>
          <p:cNvPr id="312" name="Text Box 74">
            <a:extLst>
              <a:ext uri="{FF2B5EF4-FFF2-40B4-BE49-F238E27FC236}">
                <a16:creationId xmlns:a16="http://schemas.microsoft.com/office/drawing/2014/main" id="{B93C3037-C55E-8442-B4D9-25550A47FA2B}"/>
              </a:ext>
            </a:extLst>
          </p:cNvPr>
          <p:cNvSpPr txBox="1">
            <a:spLocks noChangeArrowheads="1"/>
          </p:cNvSpPr>
          <p:nvPr/>
        </p:nvSpPr>
        <p:spPr bwMode="auto">
          <a:xfrm>
            <a:off x="2082869" y="3255096"/>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25.5% (62/249)</a:t>
            </a:r>
          </a:p>
        </p:txBody>
      </p:sp>
      <p:sp>
        <p:nvSpPr>
          <p:cNvPr id="313" name="Text Box 74">
            <a:extLst>
              <a:ext uri="{FF2B5EF4-FFF2-40B4-BE49-F238E27FC236}">
                <a16:creationId xmlns:a16="http://schemas.microsoft.com/office/drawing/2014/main" id="{C02D96DE-27A4-C64C-985B-9B3E3A8EDB62}"/>
              </a:ext>
            </a:extLst>
          </p:cNvPr>
          <p:cNvSpPr txBox="1">
            <a:spLocks noChangeArrowheads="1"/>
          </p:cNvSpPr>
          <p:nvPr/>
        </p:nvSpPr>
        <p:spPr bwMode="auto">
          <a:xfrm>
            <a:off x="2908450" y="3255096"/>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1.24 [0.83, 1.86]</a:t>
            </a:r>
          </a:p>
        </p:txBody>
      </p:sp>
      <p:sp>
        <p:nvSpPr>
          <p:cNvPr id="314" name="Text Box 74">
            <a:extLst>
              <a:ext uri="{FF2B5EF4-FFF2-40B4-BE49-F238E27FC236}">
                <a16:creationId xmlns:a16="http://schemas.microsoft.com/office/drawing/2014/main" id="{33DF4621-73B4-064A-BEB6-A28BC0FF8CFD}"/>
              </a:ext>
            </a:extLst>
          </p:cNvPr>
          <p:cNvSpPr txBox="1">
            <a:spLocks noChangeArrowheads="1"/>
          </p:cNvSpPr>
          <p:nvPr/>
        </p:nvSpPr>
        <p:spPr bwMode="auto">
          <a:xfrm>
            <a:off x="274916" y="3408171"/>
            <a:ext cx="319823"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No</a:t>
            </a:r>
          </a:p>
        </p:txBody>
      </p:sp>
      <p:sp>
        <p:nvSpPr>
          <p:cNvPr id="315" name="Text Box 74">
            <a:extLst>
              <a:ext uri="{FF2B5EF4-FFF2-40B4-BE49-F238E27FC236}">
                <a16:creationId xmlns:a16="http://schemas.microsoft.com/office/drawing/2014/main" id="{85C8D7C3-6654-1E4C-B627-184CF29CB468}"/>
              </a:ext>
            </a:extLst>
          </p:cNvPr>
          <p:cNvSpPr txBox="1">
            <a:spLocks noChangeArrowheads="1"/>
          </p:cNvSpPr>
          <p:nvPr/>
        </p:nvSpPr>
        <p:spPr bwMode="auto">
          <a:xfrm>
            <a:off x="1212824" y="340817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19.4% (131/692)</a:t>
            </a:r>
          </a:p>
        </p:txBody>
      </p:sp>
      <p:sp>
        <p:nvSpPr>
          <p:cNvPr id="316" name="Text Box 74">
            <a:extLst>
              <a:ext uri="{FF2B5EF4-FFF2-40B4-BE49-F238E27FC236}">
                <a16:creationId xmlns:a16="http://schemas.microsoft.com/office/drawing/2014/main" id="{FB37998B-B21A-174A-AA73-9DE290F56CB1}"/>
              </a:ext>
            </a:extLst>
          </p:cNvPr>
          <p:cNvSpPr txBox="1">
            <a:spLocks noChangeArrowheads="1"/>
          </p:cNvSpPr>
          <p:nvPr/>
        </p:nvSpPr>
        <p:spPr bwMode="auto">
          <a:xfrm>
            <a:off x="2056420" y="340817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16.9% (114/707)</a:t>
            </a:r>
          </a:p>
        </p:txBody>
      </p:sp>
      <p:sp>
        <p:nvSpPr>
          <p:cNvPr id="317" name="Text Box 74">
            <a:extLst>
              <a:ext uri="{FF2B5EF4-FFF2-40B4-BE49-F238E27FC236}">
                <a16:creationId xmlns:a16="http://schemas.microsoft.com/office/drawing/2014/main" id="{C9A085A1-82AB-6342-92DB-44D55B8532D4}"/>
              </a:ext>
            </a:extLst>
          </p:cNvPr>
          <p:cNvSpPr txBox="1">
            <a:spLocks noChangeArrowheads="1"/>
          </p:cNvSpPr>
          <p:nvPr/>
        </p:nvSpPr>
        <p:spPr bwMode="auto">
          <a:xfrm>
            <a:off x="2908450" y="3408171"/>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1.17 [0.89, 1.55]</a:t>
            </a:r>
          </a:p>
        </p:txBody>
      </p:sp>
      <p:sp>
        <p:nvSpPr>
          <p:cNvPr id="318" name="Text Box 74">
            <a:extLst>
              <a:ext uri="{FF2B5EF4-FFF2-40B4-BE49-F238E27FC236}">
                <a16:creationId xmlns:a16="http://schemas.microsoft.com/office/drawing/2014/main" id="{2F6377C1-3F8A-254C-8D9B-4E4932F30602}"/>
              </a:ext>
            </a:extLst>
          </p:cNvPr>
          <p:cNvSpPr txBox="1">
            <a:spLocks noChangeArrowheads="1"/>
          </p:cNvSpPr>
          <p:nvPr/>
        </p:nvSpPr>
        <p:spPr bwMode="auto">
          <a:xfrm>
            <a:off x="257598" y="3726810"/>
            <a:ext cx="1114913"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Chronic kidney disease</a:t>
            </a:r>
          </a:p>
        </p:txBody>
      </p:sp>
      <p:sp>
        <p:nvSpPr>
          <p:cNvPr id="319" name="Text Box 74">
            <a:extLst>
              <a:ext uri="{FF2B5EF4-FFF2-40B4-BE49-F238E27FC236}">
                <a16:creationId xmlns:a16="http://schemas.microsoft.com/office/drawing/2014/main" id="{44DAF2AD-FD55-7441-A34F-0BE5095DB43B}"/>
              </a:ext>
            </a:extLst>
          </p:cNvPr>
          <p:cNvSpPr txBox="1">
            <a:spLocks noChangeArrowheads="1"/>
          </p:cNvSpPr>
          <p:nvPr/>
        </p:nvSpPr>
        <p:spPr bwMode="auto">
          <a:xfrm>
            <a:off x="274916" y="3879886"/>
            <a:ext cx="936980"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a:t>
            </a:r>
            <a:r>
              <a:rPr lang="en-US" sz="818" dirty="0" err="1">
                <a:solidFill>
                  <a:schemeClr val="bg1"/>
                </a:solidFill>
                <a:latin typeface="Calibri" pitchFamily="34" charset="0"/>
              </a:rPr>
              <a:t>eGFR</a:t>
            </a:r>
            <a:r>
              <a:rPr lang="en-US" sz="818" dirty="0">
                <a:solidFill>
                  <a:schemeClr val="bg1"/>
                </a:solidFill>
                <a:latin typeface="Calibri" pitchFamily="34" charset="0"/>
              </a:rPr>
              <a:t> ≤60 ml/min</a:t>
            </a:r>
          </a:p>
        </p:txBody>
      </p:sp>
      <p:sp>
        <p:nvSpPr>
          <p:cNvPr id="320" name="Text Box 74">
            <a:extLst>
              <a:ext uri="{FF2B5EF4-FFF2-40B4-BE49-F238E27FC236}">
                <a16:creationId xmlns:a16="http://schemas.microsoft.com/office/drawing/2014/main" id="{D9D44096-9BD1-1445-B151-D37CEAE0B5B2}"/>
              </a:ext>
            </a:extLst>
          </p:cNvPr>
          <p:cNvSpPr txBox="1">
            <a:spLocks noChangeArrowheads="1"/>
          </p:cNvSpPr>
          <p:nvPr/>
        </p:nvSpPr>
        <p:spPr bwMode="auto">
          <a:xfrm>
            <a:off x="1239273" y="3879886"/>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34.0% (54/164)</a:t>
            </a:r>
          </a:p>
        </p:txBody>
      </p:sp>
      <p:sp>
        <p:nvSpPr>
          <p:cNvPr id="321" name="Text Box 74">
            <a:extLst>
              <a:ext uri="{FF2B5EF4-FFF2-40B4-BE49-F238E27FC236}">
                <a16:creationId xmlns:a16="http://schemas.microsoft.com/office/drawing/2014/main" id="{962FC4EE-CE4C-694E-A145-E6C7D740F116}"/>
              </a:ext>
            </a:extLst>
          </p:cNvPr>
          <p:cNvSpPr txBox="1">
            <a:spLocks noChangeArrowheads="1"/>
          </p:cNvSpPr>
          <p:nvPr/>
        </p:nvSpPr>
        <p:spPr bwMode="auto">
          <a:xfrm>
            <a:off x="2082869" y="3879886"/>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27.6% (37/144)</a:t>
            </a:r>
          </a:p>
        </p:txBody>
      </p:sp>
      <p:sp>
        <p:nvSpPr>
          <p:cNvPr id="322" name="Text Box 74">
            <a:extLst>
              <a:ext uri="{FF2B5EF4-FFF2-40B4-BE49-F238E27FC236}">
                <a16:creationId xmlns:a16="http://schemas.microsoft.com/office/drawing/2014/main" id="{BC47A3A7-5B42-8D44-B16A-93C4030DBD0F}"/>
              </a:ext>
            </a:extLst>
          </p:cNvPr>
          <p:cNvSpPr txBox="1">
            <a:spLocks noChangeArrowheads="1"/>
          </p:cNvSpPr>
          <p:nvPr/>
        </p:nvSpPr>
        <p:spPr bwMode="auto">
          <a:xfrm>
            <a:off x="2908451" y="3879886"/>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1.44 [0.86, 2.39]</a:t>
            </a:r>
          </a:p>
        </p:txBody>
      </p:sp>
      <p:sp>
        <p:nvSpPr>
          <p:cNvPr id="323" name="Text Box 74">
            <a:extLst>
              <a:ext uri="{FF2B5EF4-FFF2-40B4-BE49-F238E27FC236}">
                <a16:creationId xmlns:a16="http://schemas.microsoft.com/office/drawing/2014/main" id="{F5D588CF-0BE9-234E-AFF9-ECBE5278C3F8}"/>
              </a:ext>
            </a:extLst>
          </p:cNvPr>
          <p:cNvSpPr txBox="1">
            <a:spLocks noChangeArrowheads="1"/>
          </p:cNvSpPr>
          <p:nvPr/>
        </p:nvSpPr>
        <p:spPr bwMode="auto">
          <a:xfrm>
            <a:off x="274917" y="4032961"/>
            <a:ext cx="936980"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a:t>
            </a:r>
            <a:r>
              <a:rPr lang="en-US" sz="818" dirty="0" err="1">
                <a:solidFill>
                  <a:schemeClr val="bg1"/>
                </a:solidFill>
                <a:latin typeface="Calibri" pitchFamily="34" charset="0"/>
              </a:rPr>
              <a:t>eGFR</a:t>
            </a:r>
            <a:r>
              <a:rPr lang="en-US" sz="818" dirty="0">
                <a:solidFill>
                  <a:schemeClr val="bg1"/>
                </a:solidFill>
                <a:latin typeface="Calibri" pitchFamily="34" charset="0"/>
              </a:rPr>
              <a:t> &gt;60 ml/min</a:t>
            </a:r>
          </a:p>
        </p:txBody>
      </p:sp>
      <p:sp>
        <p:nvSpPr>
          <p:cNvPr id="324" name="Text Box 74">
            <a:extLst>
              <a:ext uri="{FF2B5EF4-FFF2-40B4-BE49-F238E27FC236}">
                <a16:creationId xmlns:a16="http://schemas.microsoft.com/office/drawing/2014/main" id="{9AE55C51-8DD5-3843-A92F-769D401BC8B2}"/>
              </a:ext>
            </a:extLst>
          </p:cNvPr>
          <p:cNvSpPr txBox="1">
            <a:spLocks noChangeArrowheads="1"/>
          </p:cNvSpPr>
          <p:nvPr/>
        </p:nvSpPr>
        <p:spPr bwMode="auto">
          <a:xfrm>
            <a:off x="1212823" y="403296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19.5% (147/770)</a:t>
            </a:r>
          </a:p>
        </p:txBody>
      </p:sp>
      <p:sp>
        <p:nvSpPr>
          <p:cNvPr id="325" name="Text Box 74">
            <a:extLst>
              <a:ext uri="{FF2B5EF4-FFF2-40B4-BE49-F238E27FC236}">
                <a16:creationId xmlns:a16="http://schemas.microsoft.com/office/drawing/2014/main" id="{16DD3AFE-9A28-C14E-B887-FD143A6A7407}"/>
              </a:ext>
            </a:extLst>
          </p:cNvPr>
          <p:cNvSpPr txBox="1">
            <a:spLocks noChangeArrowheads="1"/>
          </p:cNvSpPr>
          <p:nvPr/>
        </p:nvSpPr>
        <p:spPr bwMode="auto">
          <a:xfrm>
            <a:off x="2056420" y="403296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17.6% (135/791)</a:t>
            </a:r>
          </a:p>
        </p:txBody>
      </p:sp>
      <p:sp>
        <p:nvSpPr>
          <p:cNvPr id="326" name="Text Box 74">
            <a:extLst>
              <a:ext uri="{FF2B5EF4-FFF2-40B4-BE49-F238E27FC236}">
                <a16:creationId xmlns:a16="http://schemas.microsoft.com/office/drawing/2014/main" id="{FC335EC3-62C8-1141-BA90-1FDE94C81246}"/>
              </a:ext>
            </a:extLst>
          </p:cNvPr>
          <p:cNvSpPr txBox="1">
            <a:spLocks noChangeArrowheads="1"/>
          </p:cNvSpPr>
          <p:nvPr/>
        </p:nvSpPr>
        <p:spPr bwMode="auto">
          <a:xfrm>
            <a:off x="2908452" y="4032961"/>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1.13 [0.87, 1.47]</a:t>
            </a:r>
          </a:p>
        </p:txBody>
      </p:sp>
      <p:sp>
        <p:nvSpPr>
          <p:cNvPr id="336" name="Text Box 74">
            <a:extLst>
              <a:ext uri="{FF2B5EF4-FFF2-40B4-BE49-F238E27FC236}">
                <a16:creationId xmlns:a16="http://schemas.microsoft.com/office/drawing/2014/main" id="{44DA6937-BBB0-2546-80E8-523F8A9024D3}"/>
              </a:ext>
            </a:extLst>
          </p:cNvPr>
          <p:cNvSpPr txBox="1">
            <a:spLocks noChangeArrowheads="1"/>
          </p:cNvSpPr>
          <p:nvPr/>
        </p:nvSpPr>
        <p:spPr bwMode="auto">
          <a:xfrm>
            <a:off x="257598" y="4342820"/>
            <a:ext cx="997894"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Geographic location</a:t>
            </a:r>
          </a:p>
        </p:txBody>
      </p:sp>
      <p:sp>
        <p:nvSpPr>
          <p:cNvPr id="337" name="Text Box 74">
            <a:extLst>
              <a:ext uri="{FF2B5EF4-FFF2-40B4-BE49-F238E27FC236}">
                <a16:creationId xmlns:a16="http://schemas.microsoft.com/office/drawing/2014/main" id="{E19ECC1F-EFE6-5D41-B417-A34F3681A99F}"/>
              </a:ext>
            </a:extLst>
          </p:cNvPr>
          <p:cNvSpPr txBox="1">
            <a:spLocks noChangeArrowheads="1"/>
          </p:cNvSpPr>
          <p:nvPr/>
        </p:nvSpPr>
        <p:spPr bwMode="auto">
          <a:xfrm>
            <a:off x="274918" y="4505323"/>
            <a:ext cx="823166"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North America</a:t>
            </a:r>
          </a:p>
        </p:txBody>
      </p:sp>
      <p:sp>
        <p:nvSpPr>
          <p:cNvPr id="338" name="Text Box 74">
            <a:extLst>
              <a:ext uri="{FF2B5EF4-FFF2-40B4-BE49-F238E27FC236}">
                <a16:creationId xmlns:a16="http://schemas.microsoft.com/office/drawing/2014/main" id="{A386BFA5-428B-8A44-A084-5D33D73745AD}"/>
              </a:ext>
            </a:extLst>
          </p:cNvPr>
          <p:cNvSpPr txBox="1">
            <a:spLocks noChangeArrowheads="1"/>
          </p:cNvSpPr>
          <p:nvPr/>
        </p:nvSpPr>
        <p:spPr bwMode="auto">
          <a:xfrm>
            <a:off x="1239273" y="4505323"/>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24.2% (89/381)</a:t>
            </a:r>
          </a:p>
        </p:txBody>
      </p:sp>
      <p:sp>
        <p:nvSpPr>
          <p:cNvPr id="339" name="Text Box 74">
            <a:extLst>
              <a:ext uri="{FF2B5EF4-FFF2-40B4-BE49-F238E27FC236}">
                <a16:creationId xmlns:a16="http://schemas.microsoft.com/office/drawing/2014/main" id="{8F8A119B-9E9F-AD42-A278-C6FA6E4B123E}"/>
              </a:ext>
            </a:extLst>
          </p:cNvPr>
          <p:cNvSpPr txBox="1">
            <a:spLocks noChangeArrowheads="1"/>
          </p:cNvSpPr>
          <p:nvPr/>
        </p:nvSpPr>
        <p:spPr bwMode="auto">
          <a:xfrm>
            <a:off x="2082869" y="4505323"/>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17.3% (61/371)</a:t>
            </a:r>
          </a:p>
        </p:txBody>
      </p:sp>
      <p:sp>
        <p:nvSpPr>
          <p:cNvPr id="340" name="Text Box 74">
            <a:extLst>
              <a:ext uri="{FF2B5EF4-FFF2-40B4-BE49-F238E27FC236}">
                <a16:creationId xmlns:a16="http://schemas.microsoft.com/office/drawing/2014/main" id="{2180BBAF-B977-C94F-AA34-763EB49C59DC}"/>
              </a:ext>
            </a:extLst>
          </p:cNvPr>
          <p:cNvSpPr txBox="1">
            <a:spLocks noChangeArrowheads="1"/>
          </p:cNvSpPr>
          <p:nvPr/>
        </p:nvSpPr>
        <p:spPr bwMode="auto">
          <a:xfrm>
            <a:off x="2908451" y="4505323"/>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1.57 [1.09, 2.26]</a:t>
            </a:r>
          </a:p>
        </p:txBody>
      </p:sp>
      <p:sp>
        <p:nvSpPr>
          <p:cNvPr id="341" name="Text Box 74">
            <a:extLst>
              <a:ext uri="{FF2B5EF4-FFF2-40B4-BE49-F238E27FC236}">
                <a16:creationId xmlns:a16="http://schemas.microsoft.com/office/drawing/2014/main" id="{21FDEB10-0023-CA4B-B194-D527085A426D}"/>
              </a:ext>
            </a:extLst>
          </p:cNvPr>
          <p:cNvSpPr txBox="1">
            <a:spLocks noChangeArrowheads="1"/>
          </p:cNvSpPr>
          <p:nvPr/>
        </p:nvSpPr>
        <p:spPr bwMode="auto">
          <a:xfrm>
            <a:off x="274918" y="4656951"/>
            <a:ext cx="502565"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Europe</a:t>
            </a:r>
          </a:p>
        </p:txBody>
      </p:sp>
      <p:sp>
        <p:nvSpPr>
          <p:cNvPr id="342" name="Text Box 74">
            <a:extLst>
              <a:ext uri="{FF2B5EF4-FFF2-40B4-BE49-F238E27FC236}">
                <a16:creationId xmlns:a16="http://schemas.microsoft.com/office/drawing/2014/main" id="{3DF1C3B7-CAA8-D346-97E7-B6EBA89E8579}"/>
              </a:ext>
            </a:extLst>
          </p:cNvPr>
          <p:cNvSpPr txBox="1">
            <a:spLocks noChangeArrowheads="1"/>
          </p:cNvSpPr>
          <p:nvPr/>
        </p:nvSpPr>
        <p:spPr bwMode="auto">
          <a:xfrm>
            <a:off x="1212823" y="465695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21.1% (111/534)</a:t>
            </a:r>
          </a:p>
        </p:txBody>
      </p:sp>
      <p:sp>
        <p:nvSpPr>
          <p:cNvPr id="343" name="Text Box 74">
            <a:extLst>
              <a:ext uri="{FF2B5EF4-FFF2-40B4-BE49-F238E27FC236}">
                <a16:creationId xmlns:a16="http://schemas.microsoft.com/office/drawing/2014/main" id="{A8AFB578-AE25-454D-9F9B-FBED21129BB1}"/>
              </a:ext>
            </a:extLst>
          </p:cNvPr>
          <p:cNvSpPr txBox="1">
            <a:spLocks noChangeArrowheads="1"/>
          </p:cNvSpPr>
          <p:nvPr/>
        </p:nvSpPr>
        <p:spPr bwMode="auto">
          <a:xfrm>
            <a:off x="2056420" y="465695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19.6% (102/541)</a:t>
            </a:r>
          </a:p>
        </p:txBody>
      </p:sp>
      <p:sp>
        <p:nvSpPr>
          <p:cNvPr id="344" name="Text Box 74">
            <a:extLst>
              <a:ext uri="{FF2B5EF4-FFF2-40B4-BE49-F238E27FC236}">
                <a16:creationId xmlns:a16="http://schemas.microsoft.com/office/drawing/2014/main" id="{81803F15-49BC-394D-8831-D17A6BBF7744}"/>
              </a:ext>
            </a:extLst>
          </p:cNvPr>
          <p:cNvSpPr txBox="1">
            <a:spLocks noChangeArrowheads="1"/>
          </p:cNvSpPr>
          <p:nvPr/>
        </p:nvSpPr>
        <p:spPr bwMode="auto">
          <a:xfrm>
            <a:off x="2908451" y="4656951"/>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1.09 [0.81, 1.48]</a:t>
            </a:r>
          </a:p>
        </p:txBody>
      </p:sp>
      <p:sp>
        <p:nvSpPr>
          <p:cNvPr id="345" name="Text Box 74">
            <a:extLst>
              <a:ext uri="{FF2B5EF4-FFF2-40B4-BE49-F238E27FC236}">
                <a16:creationId xmlns:a16="http://schemas.microsoft.com/office/drawing/2014/main" id="{32163017-E652-FF40-B234-4B4C9A7E14BB}"/>
              </a:ext>
            </a:extLst>
          </p:cNvPr>
          <p:cNvSpPr txBox="1">
            <a:spLocks noChangeArrowheads="1"/>
          </p:cNvSpPr>
          <p:nvPr/>
        </p:nvSpPr>
        <p:spPr bwMode="auto">
          <a:xfrm>
            <a:off x="274917" y="4806035"/>
            <a:ext cx="444857"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Other</a:t>
            </a:r>
          </a:p>
        </p:txBody>
      </p:sp>
      <p:sp>
        <p:nvSpPr>
          <p:cNvPr id="346" name="Text Box 74">
            <a:extLst>
              <a:ext uri="{FF2B5EF4-FFF2-40B4-BE49-F238E27FC236}">
                <a16:creationId xmlns:a16="http://schemas.microsoft.com/office/drawing/2014/main" id="{6CE6983B-83AB-4740-AB29-064FBD2D2B57}"/>
              </a:ext>
            </a:extLst>
          </p:cNvPr>
          <p:cNvSpPr txBox="1">
            <a:spLocks noChangeArrowheads="1"/>
          </p:cNvSpPr>
          <p:nvPr/>
        </p:nvSpPr>
        <p:spPr bwMode="auto">
          <a:xfrm>
            <a:off x="1318623" y="4806035"/>
            <a:ext cx="635615"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9.6% (3/33)</a:t>
            </a:r>
          </a:p>
        </p:txBody>
      </p:sp>
      <p:sp>
        <p:nvSpPr>
          <p:cNvPr id="347" name="Text Box 74">
            <a:extLst>
              <a:ext uri="{FF2B5EF4-FFF2-40B4-BE49-F238E27FC236}">
                <a16:creationId xmlns:a16="http://schemas.microsoft.com/office/drawing/2014/main" id="{5AA7FDE6-0C8E-DF47-A0AA-6F187E8DE7F2}"/>
              </a:ext>
            </a:extLst>
          </p:cNvPr>
          <p:cNvSpPr txBox="1">
            <a:spLocks noChangeArrowheads="1"/>
          </p:cNvSpPr>
          <p:nvPr/>
        </p:nvSpPr>
        <p:spPr bwMode="auto">
          <a:xfrm>
            <a:off x="2109319" y="4806035"/>
            <a:ext cx="7414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29.6% (13/45)</a:t>
            </a:r>
          </a:p>
        </p:txBody>
      </p:sp>
      <p:sp>
        <p:nvSpPr>
          <p:cNvPr id="348" name="Text Box 74">
            <a:extLst>
              <a:ext uri="{FF2B5EF4-FFF2-40B4-BE49-F238E27FC236}">
                <a16:creationId xmlns:a16="http://schemas.microsoft.com/office/drawing/2014/main" id="{C2ACA801-EFDD-C14D-A7B0-C50B8794779C}"/>
              </a:ext>
            </a:extLst>
          </p:cNvPr>
          <p:cNvSpPr txBox="1">
            <a:spLocks noChangeArrowheads="1"/>
          </p:cNvSpPr>
          <p:nvPr/>
        </p:nvSpPr>
        <p:spPr bwMode="auto">
          <a:xfrm>
            <a:off x="2908451" y="4806035"/>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0.24 [0.06, 0.96]</a:t>
            </a:r>
          </a:p>
        </p:txBody>
      </p:sp>
      <p:sp>
        <p:nvSpPr>
          <p:cNvPr id="398" name="Text Box 74">
            <a:extLst>
              <a:ext uri="{FF2B5EF4-FFF2-40B4-BE49-F238E27FC236}">
                <a16:creationId xmlns:a16="http://schemas.microsoft.com/office/drawing/2014/main" id="{FF6AA614-5D72-2C4B-AA47-35D63C27307A}"/>
              </a:ext>
            </a:extLst>
          </p:cNvPr>
          <p:cNvSpPr txBox="1">
            <a:spLocks noChangeArrowheads="1"/>
          </p:cNvSpPr>
          <p:nvPr/>
        </p:nvSpPr>
        <p:spPr bwMode="auto">
          <a:xfrm>
            <a:off x="4164733" y="5389404"/>
            <a:ext cx="686911" cy="224033"/>
          </a:xfrm>
          <a:prstGeom prst="rect">
            <a:avLst/>
          </a:prstGeom>
          <a:noFill/>
          <a:ln w="9525">
            <a:noFill/>
            <a:miter lim="800000"/>
            <a:headEnd/>
            <a:tailEnd/>
          </a:ln>
        </p:spPr>
        <p:txBody>
          <a:bodyPr wrap="none" lIns="69465" tIns="34733" rIns="69465" bIns="34733">
            <a:spAutoFit/>
          </a:bodyPr>
          <a:lstStyle/>
          <a:p>
            <a:pPr algn="r"/>
            <a:r>
              <a:rPr lang="en-US" sz="1000" b="1" dirty="0">
                <a:solidFill>
                  <a:srgbClr val="FFD966"/>
                </a:solidFill>
                <a:latin typeface="Calibri" pitchFamily="34" charset="0"/>
              </a:rPr>
              <a:t>Favors PCI</a:t>
            </a:r>
          </a:p>
        </p:txBody>
      </p:sp>
      <p:sp>
        <p:nvSpPr>
          <p:cNvPr id="399" name="Text Box 74">
            <a:extLst>
              <a:ext uri="{FF2B5EF4-FFF2-40B4-BE49-F238E27FC236}">
                <a16:creationId xmlns:a16="http://schemas.microsoft.com/office/drawing/2014/main" id="{601A1678-11B1-CF4A-93D2-1D10E98549E0}"/>
              </a:ext>
            </a:extLst>
          </p:cNvPr>
          <p:cNvSpPr txBox="1">
            <a:spLocks noChangeArrowheads="1"/>
          </p:cNvSpPr>
          <p:nvPr/>
        </p:nvSpPr>
        <p:spPr bwMode="auto">
          <a:xfrm>
            <a:off x="4828871" y="5389404"/>
            <a:ext cx="815151" cy="224033"/>
          </a:xfrm>
          <a:prstGeom prst="rect">
            <a:avLst/>
          </a:prstGeom>
          <a:noFill/>
          <a:ln w="9525">
            <a:noFill/>
            <a:miter lim="800000"/>
            <a:headEnd/>
            <a:tailEnd/>
          </a:ln>
        </p:spPr>
        <p:txBody>
          <a:bodyPr wrap="none" lIns="69465" tIns="34733" rIns="69465" bIns="34733">
            <a:spAutoFit/>
          </a:bodyPr>
          <a:lstStyle/>
          <a:p>
            <a:r>
              <a:rPr lang="en-US" sz="1000" b="1" dirty="0">
                <a:solidFill>
                  <a:srgbClr val="FFD966"/>
                </a:solidFill>
                <a:latin typeface="Calibri" pitchFamily="34" charset="0"/>
              </a:rPr>
              <a:t>Favors CABG</a:t>
            </a:r>
          </a:p>
        </p:txBody>
      </p:sp>
      <p:sp>
        <p:nvSpPr>
          <p:cNvPr id="190" name="Text Box 74">
            <a:extLst>
              <a:ext uri="{FF2B5EF4-FFF2-40B4-BE49-F238E27FC236}">
                <a16:creationId xmlns:a16="http://schemas.microsoft.com/office/drawing/2014/main" id="{C9560555-68F7-F947-BE4E-9773C10B9DD9}"/>
              </a:ext>
            </a:extLst>
          </p:cNvPr>
          <p:cNvSpPr txBox="1">
            <a:spLocks noChangeArrowheads="1"/>
          </p:cNvSpPr>
          <p:nvPr/>
        </p:nvSpPr>
        <p:spPr bwMode="auto">
          <a:xfrm>
            <a:off x="9212018" y="1473250"/>
            <a:ext cx="651645"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OR [95% CI]</a:t>
            </a:r>
          </a:p>
        </p:txBody>
      </p:sp>
      <p:sp>
        <p:nvSpPr>
          <p:cNvPr id="191" name="Text Box 74">
            <a:extLst>
              <a:ext uri="{FF2B5EF4-FFF2-40B4-BE49-F238E27FC236}">
                <a16:creationId xmlns:a16="http://schemas.microsoft.com/office/drawing/2014/main" id="{FFC76C65-50A2-2C41-B235-F5640E07F68C}"/>
              </a:ext>
            </a:extLst>
          </p:cNvPr>
          <p:cNvSpPr txBox="1">
            <a:spLocks noChangeArrowheads="1"/>
          </p:cNvSpPr>
          <p:nvPr/>
        </p:nvSpPr>
        <p:spPr bwMode="auto">
          <a:xfrm>
            <a:off x="8345559" y="1473250"/>
            <a:ext cx="691721"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CABG N=957</a:t>
            </a:r>
          </a:p>
        </p:txBody>
      </p:sp>
      <p:sp>
        <p:nvSpPr>
          <p:cNvPr id="192" name="Text Box 74">
            <a:extLst>
              <a:ext uri="{FF2B5EF4-FFF2-40B4-BE49-F238E27FC236}">
                <a16:creationId xmlns:a16="http://schemas.microsoft.com/office/drawing/2014/main" id="{197F4D06-3B5C-3B49-951C-0B2D5F59C575}"/>
              </a:ext>
            </a:extLst>
          </p:cNvPr>
          <p:cNvSpPr txBox="1">
            <a:spLocks noChangeArrowheads="1"/>
          </p:cNvSpPr>
          <p:nvPr/>
        </p:nvSpPr>
        <p:spPr bwMode="auto">
          <a:xfrm>
            <a:off x="7555664" y="1473250"/>
            <a:ext cx="584319"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PCI N=948</a:t>
            </a:r>
          </a:p>
        </p:txBody>
      </p:sp>
      <p:sp>
        <p:nvSpPr>
          <p:cNvPr id="193" name="Text Box 74">
            <a:extLst>
              <a:ext uri="{FF2B5EF4-FFF2-40B4-BE49-F238E27FC236}">
                <a16:creationId xmlns:a16="http://schemas.microsoft.com/office/drawing/2014/main" id="{D316BA47-CA2D-5C41-80F5-6A2FAE6691AE}"/>
              </a:ext>
            </a:extLst>
          </p:cNvPr>
          <p:cNvSpPr txBox="1">
            <a:spLocks noChangeArrowheads="1"/>
          </p:cNvSpPr>
          <p:nvPr/>
        </p:nvSpPr>
        <p:spPr bwMode="auto">
          <a:xfrm>
            <a:off x="6468993" y="1473250"/>
            <a:ext cx="557068" cy="196013"/>
          </a:xfrm>
          <a:prstGeom prst="rect">
            <a:avLst/>
          </a:prstGeom>
          <a:noFill/>
          <a:ln w="9525">
            <a:noFill/>
            <a:miter lim="800000"/>
            <a:headEnd/>
            <a:tailEnd/>
          </a:ln>
        </p:spPr>
        <p:txBody>
          <a:bodyPr wrap="none" lIns="69465" tIns="34733" rIns="69465" bIns="34733">
            <a:spAutoFit/>
          </a:bodyPr>
          <a:lstStyle/>
          <a:p>
            <a:r>
              <a:rPr lang="en-US" sz="818" b="1" dirty="0">
                <a:solidFill>
                  <a:srgbClr val="FFFF00"/>
                </a:solidFill>
                <a:latin typeface="Calibri" pitchFamily="34" charset="0"/>
              </a:rPr>
              <a:t>Subgroup</a:t>
            </a:r>
          </a:p>
        </p:txBody>
      </p:sp>
      <p:sp>
        <p:nvSpPr>
          <p:cNvPr id="194" name="Text Box 74">
            <a:extLst>
              <a:ext uri="{FF2B5EF4-FFF2-40B4-BE49-F238E27FC236}">
                <a16:creationId xmlns:a16="http://schemas.microsoft.com/office/drawing/2014/main" id="{96A2BA79-FD30-874E-8917-F3D4EBECF8E2}"/>
              </a:ext>
            </a:extLst>
          </p:cNvPr>
          <p:cNvSpPr txBox="1">
            <a:spLocks noChangeArrowheads="1"/>
          </p:cNvSpPr>
          <p:nvPr/>
        </p:nvSpPr>
        <p:spPr bwMode="auto">
          <a:xfrm>
            <a:off x="6468993" y="1654901"/>
            <a:ext cx="621188"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All patients</a:t>
            </a:r>
          </a:p>
        </p:txBody>
      </p:sp>
      <p:sp>
        <p:nvSpPr>
          <p:cNvPr id="195" name="Text Box 74">
            <a:extLst>
              <a:ext uri="{FF2B5EF4-FFF2-40B4-BE49-F238E27FC236}">
                <a16:creationId xmlns:a16="http://schemas.microsoft.com/office/drawing/2014/main" id="{78BAB6E9-A4B6-9C43-A4F5-79BD23E44668}"/>
              </a:ext>
            </a:extLst>
          </p:cNvPr>
          <p:cNvSpPr txBox="1">
            <a:spLocks noChangeArrowheads="1"/>
          </p:cNvSpPr>
          <p:nvPr/>
        </p:nvSpPr>
        <p:spPr bwMode="auto">
          <a:xfrm>
            <a:off x="7424218" y="165490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22.0% (203/948)</a:t>
            </a:r>
          </a:p>
        </p:txBody>
      </p:sp>
      <p:sp>
        <p:nvSpPr>
          <p:cNvPr id="196" name="Text Box 74">
            <a:extLst>
              <a:ext uri="{FF2B5EF4-FFF2-40B4-BE49-F238E27FC236}">
                <a16:creationId xmlns:a16="http://schemas.microsoft.com/office/drawing/2014/main" id="{EE393447-F854-0F40-9814-93FD997F341D}"/>
              </a:ext>
            </a:extLst>
          </p:cNvPr>
          <p:cNvSpPr txBox="1">
            <a:spLocks noChangeArrowheads="1"/>
          </p:cNvSpPr>
          <p:nvPr/>
        </p:nvSpPr>
        <p:spPr bwMode="auto">
          <a:xfrm>
            <a:off x="8267814" y="1654901"/>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19.2% (176/957)</a:t>
            </a:r>
          </a:p>
        </p:txBody>
      </p:sp>
      <p:sp>
        <p:nvSpPr>
          <p:cNvPr id="197" name="Text Box 74">
            <a:extLst>
              <a:ext uri="{FF2B5EF4-FFF2-40B4-BE49-F238E27FC236}">
                <a16:creationId xmlns:a16="http://schemas.microsoft.com/office/drawing/2014/main" id="{0501ED8A-E713-9641-8BBD-32C1FB336D55}"/>
              </a:ext>
            </a:extLst>
          </p:cNvPr>
          <p:cNvSpPr txBox="1">
            <a:spLocks noChangeArrowheads="1"/>
          </p:cNvSpPr>
          <p:nvPr/>
        </p:nvSpPr>
        <p:spPr bwMode="auto">
          <a:xfrm>
            <a:off x="9119845" y="1654901"/>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1.19 [0.95, 1.50]</a:t>
            </a:r>
          </a:p>
        </p:txBody>
      </p:sp>
      <p:sp>
        <p:nvSpPr>
          <p:cNvPr id="234" name="Text Box 74">
            <a:extLst>
              <a:ext uri="{FF2B5EF4-FFF2-40B4-BE49-F238E27FC236}">
                <a16:creationId xmlns:a16="http://schemas.microsoft.com/office/drawing/2014/main" id="{A6F06697-36CE-A94B-B00D-2D3149603132}"/>
              </a:ext>
            </a:extLst>
          </p:cNvPr>
          <p:cNvSpPr txBox="1">
            <a:spLocks noChangeArrowheads="1"/>
          </p:cNvSpPr>
          <p:nvPr/>
        </p:nvSpPr>
        <p:spPr bwMode="auto">
          <a:xfrm>
            <a:off x="6468993" y="1909005"/>
            <a:ext cx="1518869"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Left ventricular ejection fraction</a:t>
            </a:r>
          </a:p>
        </p:txBody>
      </p:sp>
      <p:sp>
        <p:nvSpPr>
          <p:cNvPr id="235" name="Text Box 74">
            <a:extLst>
              <a:ext uri="{FF2B5EF4-FFF2-40B4-BE49-F238E27FC236}">
                <a16:creationId xmlns:a16="http://schemas.microsoft.com/office/drawing/2014/main" id="{5A9A7245-44CC-B342-8656-5B4E971FDC44}"/>
              </a:ext>
            </a:extLst>
          </p:cNvPr>
          <p:cNvSpPr txBox="1">
            <a:spLocks noChangeArrowheads="1"/>
          </p:cNvSpPr>
          <p:nvPr/>
        </p:nvSpPr>
        <p:spPr bwMode="auto">
          <a:xfrm>
            <a:off x="6486310" y="2067234"/>
            <a:ext cx="430431"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≥50%</a:t>
            </a:r>
          </a:p>
        </p:txBody>
      </p:sp>
      <p:sp>
        <p:nvSpPr>
          <p:cNvPr id="236" name="Text Box 74">
            <a:extLst>
              <a:ext uri="{FF2B5EF4-FFF2-40B4-BE49-F238E27FC236}">
                <a16:creationId xmlns:a16="http://schemas.microsoft.com/office/drawing/2014/main" id="{6E1BDB1C-8043-EB4E-AD5F-FAFBE674F088}"/>
              </a:ext>
            </a:extLst>
          </p:cNvPr>
          <p:cNvSpPr txBox="1">
            <a:spLocks noChangeArrowheads="1"/>
          </p:cNvSpPr>
          <p:nvPr/>
        </p:nvSpPr>
        <p:spPr bwMode="auto">
          <a:xfrm>
            <a:off x="7424218" y="2067234"/>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20.6% (158/782)</a:t>
            </a:r>
          </a:p>
        </p:txBody>
      </p:sp>
      <p:sp>
        <p:nvSpPr>
          <p:cNvPr id="237" name="Text Box 74">
            <a:extLst>
              <a:ext uri="{FF2B5EF4-FFF2-40B4-BE49-F238E27FC236}">
                <a16:creationId xmlns:a16="http://schemas.microsoft.com/office/drawing/2014/main" id="{EE4B9903-A78F-D544-A7D8-320F17CB6AFF}"/>
              </a:ext>
            </a:extLst>
          </p:cNvPr>
          <p:cNvSpPr txBox="1">
            <a:spLocks noChangeArrowheads="1"/>
          </p:cNvSpPr>
          <p:nvPr/>
        </p:nvSpPr>
        <p:spPr bwMode="auto">
          <a:xfrm>
            <a:off x="8267814" y="2067234"/>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18.7% (144/796)</a:t>
            </a:r>
          </a:p>
        </p:txBody>
      </p:sp>
      <p:sp>
        <p:nvSpPr>
          <p:cNvPr id="238" name="Text Box 74">
            <a:extLst>
              <a:ext uri="{FF2B5EF4-FFF2-40B4-BE49-F238E27FC236}">
                <a16:creationId xmlns:a16="http://schemas.microsoft.com/office/drawing/2014/main" id="{8B9393C5-D717-8C4F-B72B-8696397EB668}"/>
              </a:ext>
            </a:extLst>
          </p:cNvPr>
          <p:cNvSpPr txBox="1">
            <a:spLocks noChangeArrowheads="1"/>
          </p:cNvSpPr>
          <p:nvPr/>
        </p:nvSpPr>
        <p:spPr bwMode="auto">
          <a:xfrm>
            <a:off x="9119845" y="2067234"/>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1.14 [0.88, 1.46]</a:t>
            </a:r>
          </a:p>
        </p:txBody>
      </p:sp>
      <p:sp>
        <p:nvSpPr>
          <p:cNvPr id="239" name="Text Box 74">
            <a:extLst>
              <a:ext uri="{FF2B5EF4-FFF2-40B4-BE49-F238E27FC236}">
                <a16:creationId xmlns:a16="http://schemas.microsoft.com/office/drawing/2014/main" id="{45D34D98-3F09-8D40-A07C-F704666D3C83}"/>
              </a:ext>
            </a:extLst>
          </p:cNvPr>
          <p:cNvSpPr txBox="1">
            <a:spLocks noChangeArrowheads="1"/>
          </p:cNvSpPr>
          <p:nvPr/>
        </p:nvSpPr>
        <p:spPr bwMode="auto">
          <a:xfrm>
            <a:off x="6486311" y="2220309"/>
            <a:ext cx="430431"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&lt;50%</a:t>
            </a:r>
          </a:p>
        </p:txBody>
      </p:sp>
      <p:sp>
        <p:nvSpPr>
          <p:cNvPr id="240" name="Text Box 74">
            <a:extLst>
              <a:ext uri="{FF2B5EF4-FFF2-40B4-BE49-F238E27FC236}">
                <a16:creationId xmlns:a16="http://schemas.microsoft.com/office/drawing/2014/main" id="{BE8E4478-FA5B-6843-BF62-1F488A621F60}"/>
              </a:ext>
            </a:extLst>
          </p:cNvPr>
          <p:cNvSpPr txBox="1">
            <a:spLocks noChangeArrowheads="1"/>
          </p:cNvSpPr>
          <p:nvPr/>
        </p:nvSpPr>
        <p:spPr bwMode="auto">
          <a:xfrm>
            <a:off x="7450667" y="2220309"/>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31.5% (33/111)</a:t>
            </a:r>
          </a:p>
        </p:txBody>
      </p:sp>
      <p:sp>
        <p:nvSpPr>
          <p:cNvPr id="241" name="Text Box 74">
            <a:extLst>
              <a:ext uri="{FF2B5EF4-FFF2-40B4-BE49-F238E27FC236}">
                <a16:creationId xmlns:a16="http://schemas.microsoft.com/office/drawing/2014/main" id="{13D0B9D2-0C5B-CA4C-B68A-3531580DFF6A}"/>
              </a:ext>
            </a:extLst>
          </p:cNvPr>
          <p:cNvSpPr txBox="1">
            <a:spLocks noChangeArrowheads="1"/>
          </p:cNvSpPr>
          <p:nvPr/>
        </p:nvSpPr>
        <p:spPr bwMode="auto">
          <a:xfrm>
            <a:off x="8294263" y="2220309"/>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24.2% (26/115)</a:t>
            </a:r>
          </a:p>
        </p:txBody>
      </p:sp>
      <p:sp>
        <p:nvSpPr>
          <p:cNvPr id="242" name="Text Box 74">
            <a:extLst>
              <a:ext uri="{FF2B5EF4-FFF2-40B4-BE49-F238E27FC236}">
                <a16:creationId xmlns:a16="http://schemas.microsoft.com/office/drawing/2014/main" id="{973C3B81-192B-7446-A64E-46EE997F8A1F}"/>
              </a:ext>
            </a:extLst>
          </p:cNvPr>
          <p:cNvSpPr txBox="1">
            <a:spLocks noChangeArrowheads="1"/>
          </p:cNvSpPr>
          <p:nvPr/>
        </p:nvSpPr>
        <p:spPr bwMode="auto">
          <a:xfrm>
            <a:off x="9119845" y="2220309"/>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1.35 [0.73, 2.49]</a:t>
            </a:r>
          </a:p>
        </p:txBody>
      </p:sp>
      <p:sp>
        <p:nvSpPr>
          <p:cNvPr id="256" name="Text Box 74">
            <a:extLst>
              <a:ext uri="{FF2B5EF4-FFF2-40B4-BE49-F238E27FC236}">
                <a16:creationId xmlns:a16="http://schemas.microsoft.com/office/drawing/2014/main" id="{FF8EA5A8-F52B-2746-A0F7-3538A21968DB}"/>
              </a:ext>
            </a:extLst>
          </p:cNvPr>
          <p:cNvSpPr txBox="1">
            <a:spLocks noChangeArrowheads="1"/>
          </p:cNvSpPr>
          <p:nvPr/>
        </p:nvSpPr>
        <p:spPr bwMode="auto">
          <a:xfrm>
            <a:off x="6468993" y="3269637"/>
            <a:ext cx="3237288"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Left main bifurcation or trifurcation stenosis ≥50% (core lab assessment)</a:t>
            </a:r>
          </a:p>
        </p:txBody>
      </p:sp>
      <p:sp>
        <p:nvSpPr>
          <p:cNvPr id="257" name="Text Box 74">
            <a:extLst>
              <a:ext uri="{FF2B5EF4-FFF2-40B4-BE49-F238E27FC236}">
                <a16:creationId xmlns:a16="http://schemas.microsoft.com/office/drawing/2014/main" id="{722E5DF6-46D4-D348-B8E6-9F8825A541AB}"/>
              </a:ext>
            </a:extLst>
          </p:cNvPr>
          <p:cNvSpPr txBox="1">
            <a:spLocks noChangeArrowheads="1"/>
          </p:cNvSpPr>
          <p:nvPr/>
        </p:nvSpPr>
        <p:spPr bwMode="auto">
          <a:xfrm>
            <a:off x="6492085" y="3422713"/>
            <a:ext cx="342265"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Yes</a:t>
            </a:r>
          </a:p>
        </p:txBody>
      </p:sp>
      <p:sp>
        <p:nvSpPr>
          <p:cNvPr id="258" name="Text Box 74">
            <a:extLst>
              <a:ext uri="{FF2B5EF4-FFF2-40B4-BE49-F238E27FC236}">
                <a16:creationId xmlns:a16="http://schemas.microsoft.com/office/drawing/2014/main" id="{7B0D6574-C2F5-7449-A80F-65F3A5B3A9C8}"/>
              </a:ext>
            </a:extLst>
          </p:cNvPr>
          <p:cNvSpPr txBox="1">
            <a:spLocks noChangeArrowheads="1"/>
          </p:cNvSpPr>
          <p:nvPr/>
        </p:nvSpPr>
        <p:spPr bwMode="auto">
          <a:xfrm>
            <a:off x="7424218" y="3422713"/>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22.7% (171/771)</a:t>
            </a:r>
          </a:p>
        </p:txBody>
      </p:sp>
      <p:sp>
        <p:nvSpPr>
          <p:cNvPr id="259" name="Text Box 74">
            <a:extLst>
              <a:ext uri="{FF2B5EF4-FFF2-40B4-BE49-F238E27FC236}">
                <a16:creationId xmlns:a16="http://schemas.microsoft.com/office/drawing/2014/main" id="{178E7719-CCDD-384E-A985-304E2818CBDA}"/>
              </a:ext>
            </a:extLst>
          </p:cNvPr>
          <p:cNvSpPr txBox="1">
            <a:spLocks noChangeArrowheads="1"/>
          </p:cNvSpPr>
          <p:nvPr/>
        </p:nvSpPr>
        <p:spPr bwMode="auto">
          <a:xfrm>
            <a:off x="8267814" y="3422713"/>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19.0% (136/741)</a:t>
            </a:r>
          </a:p>
        </p:txBody>
      </p:sp>
      <p:sp>
        <p:nvSpPr>
          <p:cNvPr id="260" name="Text Box 74">
            <a:extLst>
              <a:ext uri="{FF2B5EF4-FFF2-40B4-BE49-F238E27FC236}">
                <a16:creationId xmlns:a16="http://schemas.microsoft.com/office/drawing/2014/main" id="{B2A91EFF-25AE-E14D-AEE7-48E9DF97CC32}"/>
              </a:ext>
            </a:extLst>
          </p:cNvPr>
          <p:cNvSpPr txBox="1">
            <a:spLocks noChangeArrowheads="1"/>
          </p:cNvSpPr>
          <p:nvPr/>
        </p:nvSpPr>
        <p:spPr bwMode="auto">
          <a:xfrm>
            <a:off x="9119846" y="3422713"/>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1.24 [0.96, 1.60]</a:t>
            </a:r>
          </a:p>
        </p:txBody>
      </p:sp>
      <p:sp>
        <p:nvSpPr>
          <p:cNvPr id="261" name="Text Box 74">
            <a:extLst>
              <a:ext uri="{FF2B5EF4-FFF2-40B4-BE49-F238E27FC236}">
                <a16:creationId xmlns:a16="http://schemas.microsoft.com/office/drawing/2014/main" id="{ECD5C0A8-6360-044A-A23F-39A4F3496D34}"/>
              </a:ext>
            </a:extLst>
          </p:cNvPr>
          <p:cNvSpPr txBox="1">
            <a:spLocks noChangeArrowheads="1"/>
          </p:cNvSpPr>
          <p:nvPr/>
        </p:nvSpPr>
        <p:spPr bwMode="auto">
          <a:xfrm>
            <a:off x="6492084" y="3575788"/>
            <a:ext cx="319823"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No</a:t>
            </a:r>
          </a:p>
        </p:txBody>
      </p:sp>
      <p:sp>
        <p:nvSpPr>
          <p:cNvPr id="262" name="Text Box 74">
            <a:extLst>
              <a:ext uri="{FF2B5EF4-FFF2-40B4-BE49-F238E27FC236}">
                <a16:creationId xmlns:a16="http://schemas.microsoft.com/office/drawing/2014/main" id="{D13EC196-BAE8-844D-87FF-3938C4B1482C}"/>
              </a:ext>
            </a:extLst>
          </p:cNvPr>
          <p:cNvSpPr txBox="1">
            <a:spLocks noChangeArrowheads="1"/>
          </p:cNvSpPr>
          <p:nvPr/>
        </p:nvSpPr>
        <p:spPr bwMode="auto">
          <a:xfrm>
            <a:off x="7450667" y="3575788"/>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19.2% (32/171)</a:t>
            </a:r>
          </a:p>
        </p:txBody>
      </p:sp>
      <p:sp>
        <p:nvSpPr>
          <p:cNvPr id="263" name="Text Box 74">
            <a:extLst>
              <a:ext uri="{FF2B5EF4-FFF2-40B4-BE49-F238E27FC236}">
                <a16:creationId xmlns:a16="http://schemas.microsoft.com/office/drawing/2014/main" id="{1DBAA033-CAFB-3547-A8D6-34980D587561}"/>
              </a:ext>
            </a:extLst>
          </p:cNvPr>
          <p:cNvSpPr txBox="1">
            <a:spLocks noChangeArrowheads="1"/>
          </p:cNvSpPr>
          <p:nvPr/>
        </p:nvSpPr>
        <p:spPr bwMode="auto">
          <a:xfrm>
            <a:off x="8294263" y="3575788"/>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18.9% (35/195)</a:t>
            </a:r>
          </a:p>
        </p:txBody>
      </p:sp>
      <p:sp>
        <p:nvSpPr>
          <p:cNvPr id="264" name="Text Box 74">
            <a:extLst>
              <a:ext uri="{FF2B5EF4-FFF2-40B4-BE49-F238E27FC236}">
                <a16:creationId xmlns:a16="http://schemas.microsoft.com/office/drawing/2014/main" id="{85F5C2A5-97A9-7045-8FCF-D11F1547E0B3}"/>
              </a:ext>
            </a:extLst>
          </p:cNvPr>
          <p:cNvSpPr txBox="1">
            <a:spLocks noChangeArrowheads="1"/>
          </p:cNvSpPr>
          <p:nvPr/>
        </p:nvSpPr>
        <p:spPr bwMode="auto">
          <a:xfrm>
            <a:off x="9119846" y="3575788"/>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1.05 [0.62, 1.79]</a:t>
            </a:r>
          </a:p>
        </p:txBody>
      </p:sp>
      <p:sp>
        <p:nvSpPr>
          <p:cNvPr id="265" name="Text Box 74">
            <a:extLst>
              <a:ext uri="{FF2B5EF4-FFF2-40B4-BE49-F238E27FC236}">
                <a16:creationId xmlns:a16="http://schemas.microsoft.com/office/drawing/2014/main" id="{49E0BE0E-F162-A84C-8B1C-C4BE3F56BE30}"/>
              </a:ext>
            </a:extLst>
          </p:cNvPr>
          <p:cNvSpPr txBox="1">
            <a:spLocks noChangeArrowheads="1"/>
          </p:cNvSpPr>
          <p:nvPr/>
        </p:nvSpPr>
        <p:spPr bwMode="auto">
          <a:xfrm>
            <a:off x="6468993" y="3800159"/>
            <a:ext cx="1323303"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Syntax score (site reported)</a:t>
            </a:r>
          </a:p>
        </p:txBody>
      </p:sp>
      <p:sp>
        <p:nvSpPr>
          <p:cNvPr id="266" name="Text Box 74">
            <a:extLst>
              <a:ext uri="{FF2B5EF4-FFF2-40B4-BE49-F238E27FC236}">
                <a16:creationId xmlns:a16="http://schemas.microsoft.com/office/drawing/2014/main" id="{15D2404B-5091-9F43-8024-B01FB4774697}"/>
              </a:ext>
            </a:extLst>
          </p:cNvPr>
          <p:cNvSpPr txBox="1">
            <a:spLocks noChangeArrowheads="1"/>
          </p:cNvSpPr>
          <p:nvPr/>
        </p:nvSpPr>
        <p:spPr bwMode="auto">
          <a:xfrm>
            <a:off x="6492083" y="4127925"/>
            <a:ext cx="488139"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- 23 - 32</a:t>
            </a:r>
          </a:p>
        </p:txBody>
      </p:sp>
      <p:sp>
        <p:nvSpPr>
          <p:cNvPr id="267" name="Text Box 74">
            <a:extLst>
              <a:ext uri="{FF2B5EF4-FFF2-40B4-BE49-F238E27FC236}">
                <a16:creationId xmlns:a16="http://schemas.microsoft.com/office/drawing/2014/main" id="{D73544B2-BE1B-8441-8FE9-1AE2523E096A}"/>
              </a:ext>
            </a:extLst>
          </p:cNvPr>
          <p:cNvSpPr txBox="1">
            <a:spLocks noChangeArrowheads="1"/>
          </p:cNvSpPr>
          <p:nvPr/>
        </p:nvSpPr>
        <p:spPr bwMode="auto">
          <a:xfrm>
            <a:off x="7450667" y="4127925"/>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22.2% (84/386)</a:t>
            </a:r>
          </a:p>
        </p:txBody>
      </p:sp>
      <p:sp>
        <p:nvSpPr>
          <p:cNvPr id="268" name="Text Box 74">
            <a:extLst>
              <a:ext uri="{FF2B5EF4-FFF2-40B4-BE49-F238E27FC236}">
                <a16:creationId xmlns:a16="http://schemas.microsoft.com/office/drawing/2014/main" id="{8355EBE1-F9CB-144F-B79E-416068A4ED47}"/>
              </a:ext>
            </a:extLst>
          </p:cNvPr>
          <p:cNvSpPr txBox="1">
            <a:spLocks noChangeArrowheads="1"/>
          </p:cNvSpPr>
          <p:nvPr/>
        </p:nvSpPr>
        <p:spPr bwMode="auto">
          <a:xfrm>
            <a:off x="8294263" y="4127925"/>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20.0% (70/366)</a:t>
            </a:r>
          </a:p>
        </p:txBody>
      </p:sp>
      <p:sp>
        <p:nvSpPr>
          <p:cNvPr id="269" name="Text Box 74">
            <a:extLst>
              <a:ext uri="{FF2B5EF4-FFF2-40B4-BE49-F238E27FC236}">
                <a16:creationId xmlns:a16="http://schemas.microsoft.com/office/drawing/2014/main" id="{EC4F4A6E-046F-FA44-B1A9-DFE7255F374F}"/>
              </a:ext>
            </a:extLst>
          </p:cNvPr>
          <p:cNvSpPr txBox="1">
            <a:spLocks noChangeArrowheads="1"/>
          </p:cNvSpPr>
          <p:nvPr/>
        </p:nvSpPr>
        <p:spPr bwMode="auto">
          <a:xfrm>
            <a:off x="9119844" y="4127925"/>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1.16 [0.81, 1.67]</a:t>
            </a:r>
          </a:p>
        </p:txBody>
      </p:sp>
      <p:sp>
        <p:nvSpPr>
          <p:cNvPr id="270" name="Text Box 74">
            <a:extLst>
              <a:ext uri="{FF2B5EF4-FFF2-40B4-BE49-F238E27FC236}">
                <a16:creationId xmlns:a16="http://schemas.microsoft.com/office/drawing/2014/main" id="{9F5EE992-A4D4-E042-A5DD-9EC7A7DB7EFC}"/>
              </a:ext>
            </a:extLst>
          </p:cNvPr>
          <p:cNvSpPr txBox="1">
            <a:spLocks noChangeArrowheads="1"/>
          </p:cNvSpPr>
          <p:nvPr/>
        </p:nvSpPr>
        <p:spPr bwMode="auto">
          <a:xfrm>
            <a:off x="6468993" y="4342820"/>
            <a:ext cx="1627873"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Syntax score (core lab assessment)</a:t>
            </a:r>
          </a:p>
        </p:txBody>
      </p:sp>
      <p:sp>
        <p:nvSpPr>
          <p:cNvPr id="271" name="Text Box 74">
            <a:extLst>
              <a:ext uri="{FF2B5EF4-FFF2-40B4-BE49-F238E27FC236}">
                <a16:creationId xmlns:a16="http://schemas.microsoft.com/office/drawing/2014/main" id="{F2DB2187-131F-8446-AF05-D18206DC1BF2}"/>
              </a:ext>
            </a:extLst>
          </p:cNvPr>
          <p:cNvSpPr txBox="1">
            <a:spLocks noChangeArrowheads="1"/>
          </p:cNvSpPr>
          <p:nvPr/>
        </p:nvSpPr>
        <p:spPr bwMode="auto">
          <a:xfrm>
            <a:off x="6492084" y="4505323"/>
            <a:ext cx="355089"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≤22</a:t>
            </a:r>
          </a:p>
        </p:txBody>
      </p:sp>
      <p:sp>
        <p:nvSpPr>
          <p:cNvPr id="272" name="Text Box 74">
            <a:extLst>
              <a:ext uri="{FF2B5EF4-FFF2-40B4-BE49-F238E27FC236}">
                <a16:creationId xmlns:a16="http://schemas.microsoft.com/office/drawing/2014/main" id="{FCDB9F9F-12A9-F543-8D14-04B0680969FF}"/>
              </a:ext>
            </a:extLst>
          </p:cNvPr>
          <p:cNvSpPr txBox="1">
            <a:spLocks noChangeArrowheads="1"/>
          </p:cNvSpPr>
          <p:nvPr/>
        </p:nvSpPr>
        <p:spPr bwMode="auto">
          <a:xfrm>
            <a:off x="7450666" y="4505323"/>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17.2% (49/294)</a:t>
            </a:r>
          </a:p>
        </p:txBody>
      </p:sp>
      <p:sp>
        <p:nvSpPr>
          <p:cNvPr id="273" name="Text Box 74">
            <a:extLst>
              <a:ext uri="{FF2B5EF4-FFF2-40B4-BE49-F238E27FC236}">
                <a16:creationId xmlns:a16="http://schemas.microsoft.com/office/drawing/2014/main" id="{B34740AA-6510-FE4C-8BCF-04C5321C4A8D}"/>
              </a:ext>
            </a:extLst>
          </p:cNvPr>
          <p:cNvSpPr txBox="1">
            <a:spLocks noChangeArrowheads="1"/>
          </p:cNvSpPr>
          <p:nvPr/>
        </p:nvSpPr>
        <p:spPr bwMode="auto">
          <a:xfrm>
            <a:off x="8294263" y="4505323"/>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16.7% (58/364)</a:t>
            </a:r>
          </a:p>
        </p:txBody>
      </p:sp>
      <p:sp>
        <p:nvSpPr>
          <p:cNvPr id="274" name="Text Box 74">
            <a:extLst>
              <a:ext uri="{FF2B5EF4-FFF2-40B4-BE49-F238E27FC236}">
                <a16:creationId xmlns:a16="http://schemas.microsoft.com/office/drawing/2014/main" id="{AFF511BC-66D5-744D-B982-E16BB2FBBF64}"/>
              </a:ext>
            </a:extLst>
          </p:cNvPr>
          <p:cNvSpPr txBox="1">
            <a:spLocks noChangeArrowheads="1"/>
          </p:cNvSpPr>
          <p:nvPr/>
        </p:nvSpPr>
        <p:spPr bwMode="auto">
          <a:xfrm>
            <a:off x="9119845" y="4505323"/>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0.99 [0.65, 1.51]</a:t>
            </a:r>
          </a:p>
        </p:txBody>
      </p:sp>
      <p:sp>
        <p:nvSpPr>
          <p:cNvPr id="275" name="Text Box 74">
            <a:extLst>
              <a:ext uri="{FF2B5EF4-FFF2-40B4-BE49-F238E27FC236}">
                <a16:creationId xmlns:a16="http://schemas.microsoft.com/office/drawing/2014/main" id="{C1D8A9D4-CA8E-E248-BBBA-55428E9D0C85}"/>
              </a:ext>
            </a:extLst>
          </p:cNvPr>
          <p:cNvSpPr txBox="1">
            <a:spLocks noChangeArrowheads="1"/>
          </p:cNvSpPr>
          <p:nvPr/>
        </p:nvSpPr>
        <p:spPr bwMode="auto">
          <a:xfrm>
            <a:off x="6492085" y="4656951"/>
            <a:ext cx="488139"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- 23 - 32</a:t>
            </a:r>
          </a:p>
        </p:txBody>
      </p:sp>
      <p:sp>
        <p:nvSpPr>
          <p:cNvPr id="276" name="Text Box 74">
            <a:extLst>
              <a:ext uri="{FF2B5EF4-FFF2-40B4-BE49-F238E27FC236}">
                <a16:creationId xmlns:a16="http://schemas.microsoft.com/office/drawing/2014/main" id="{E8F85A45-6834-3D43-9914-C0DF97772E99}"/>
              </a:ext>
            </a:extLst>
          </p:cNvPr>
          <p:cNvSpPr txBox="1">
            <a:spLocks noChangeArrowheads="1"/>
          </p:cNvSpPr>
          <p:nvPr/>
        </p:nvSpPr>
        <p:spPr bwMode="auto">
          <a:xfrm>
            <a:off x="7450667" y="4656951"/>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23.7% (91/392)</a:t>
            </a:r>
          </a:p>
        </p:txBody>
      </p:sp>
      <p:sp>
        <p:nvSpPr>
          <p:cNvPr id="277" name="Text Box 74">
            <a:extLst>
              <a:ext uri="{FF2B5EF4-FFF2-40B4-BE49-F238E27FC236}">
                <a16:creationId xmlns:a16="http://schemas.microsoft.com/office/drawing/2014/main" id="{CDAD5F4A-2301-3F46-BCED-3BA783B29E3C}"/>
              </a:ext>
            </a:extLst>
          </p:cNvPr>
          <p:cNvSpPr txBox="1">
            <a:spLocks noChangeArrowheads="1"/>
          </p:cNvSpPr>
          <p:nvPr/>
        </p:nvSpPr>
        <p:spPr bwMode="auto">
          <a:xfrm>
            <a:off x="8294263" y="4656951"/>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20.7% (69/346)</a:t>
            </a:r>
          </a:p>
        </p:txBody>
      </p:sp>
      <p:sp>
        <p:nvSpPr>
          <p:cNvPr id="278" name="Text Box 74">
            <a:extLst>
              <a:ext uri="{FF2B5EF4-FFF2-40B4-BE49-F238E27FC236}">
                <a16:creationId xmlns:a16="http://schemas.microsoft.com/office/drawing/2014/main" id="{5C594753-6E75-8E41-910A-6E0D177929F4}"/>
              </a:ext>
            </a:extLst>
          </p:cNvPr>
          <p:cNvSpPr txBox="1">
            <a:spLocks noChangeArrowheads="1"/>
          </p:cNvSpPr>
          <p:nvPr/>
        </p:nvSpPr>
        <p:spPr bwMode="auto">
          <a:xfrm>
            <a:off x="9119846" y="4656951"/>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1.22 [0.85, 1.74]</a:t>
            </a:r>
          </a:p>
        </p:txBody>
      </p:sp>
      <p:sp>
        <p:nvSpPr>
          <p:cNvPr id="279" name="Text Box 74">
            <a:extLst>
              <a:ext uri="{FF2B5EF4-FFF2-40B4-BE49-F238E27FC236}">
                <a16:creationId xmlns:a16="http://schemas.microsoft.com/office/drawing/2014/main" id="{4C48D076-3C44-244B-98A3-760D6688BB82}"/>
              </a:ext>
            </a:extLst>
          </p:cNvPr>
          <p:cNvSpPr txBox="1">
            <a:spLocks noChangeArrowheads="1"/>
          </p:cNvSpPr>
          <p:nvPr/>
        </p:nvSpPr>
        <p:spPr bwMode="auto">
          <a:xfrm>
            <a:off x="6492084" y="4806035"/>
            <a:ext cx="355089"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≥33</a:t>
            </a:r>
          </a:p>
        </p:txBody>
      </p:sp>
      <p:sp>
        <p:nvSpPr>
          <p:cNvPr id="280" name="Text Box 74">
            <a:extLst>
              <a:ext uri="{FF2B5EF4-FFF2-40B4-BE49-F238E27FC236}">
                <a16:creationId xmlns:a16="http://schemas.microsoft.com/office/drawing/2014/main" id="{70F7AEF3-B273-4D45-980F-182358F34A6A}"/>
              </a:ext>
            </a:extLst>
          </p:cNvPr>
          <p:cNvSpPr txBox="1">
            <a:spLocks noChangeArrowheads="1"/>
          </p:cNvSpPr>
          <p:nvPr/>
        </p:nvSpPr>
        <p:spPr bwMode="auto">
          <a:xfrm>
            <a:off x="7450667" y="4806035"/>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25.0% (56/228)</a:t>
            </a:r>
          </a:p>
        </p:txBody>
      </p:sp>
      <p:sp>
        <p:nvSpPr>
          <p:cNvPr id="281" name="Text Box 74">
            <a:extLst>
              <a:ext uri="{FF2B5EF4-FFF2-40B4-BE49-F238E27FC236}">
                <a16:creationId xmlns:a16="http://schemas.microsoft.com/office/drawing/2014/main" id="{55E27804-25A9-324E-B37C-DD23C7BD0AE9}"/>
              </a:ext>
            </a:extLst>
          </p:cNvPr>
          <p:cNvSpPr txBox="1">
            <a:spLocks noChangeArrowheads="1"/>
          </p:cNvSpPr>
          <p:nvPr/>
        </p:nvSpPr>
        <p:spPr bwMode="auto">
          <a:xfrm>
            <a:off x="8294263" y="4806035"/>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20.2% (42/216)</a:t>
            </a:r>
          </a:p>
        </p:txBody>
      </p:sp>
      <p:sp>
        <p:nvSpPr>
          <p:cNvPr id="282" name="Text Box 74">
            <a:extLst>
              <a:ext uri="{FF2B5EF4-FFF2-40B4-BE49-F238E27FC236}">
                <a16:creationId xmlns:a16="http://schemas.microsoft.com/office/drawing/2014/main" id="{28E60CA7-57D1-814A-BB30-B1E66BDC2808}"/>
              </a:ext>
            </a:extLst>
          </p:cNvPr>
          <p:cNvSpPr txBox="1">
            <a:spLocks noChangeArrowheads="1"/>
          </p:cNvSpPr>
          <p:nvPr/>
        </p:nvSpPr>
        <p:spPr bwMode="auto">
          <a:xfrm>
            <a:off x="9119845" y="4806035"/>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1.36 [0.86, 2.15]</a:t>
            </a:r>
          </a:p>
        </p:txBody>
      </p:sp>
      <p:sp>
        <p:nvSpPr>
          <p:cNvPr id="467" name="Text Box 74">
            <a:extLst>
              <a:ext uri="{FF2B5EF4-FFF2-40B4-BE49-F238E27FC236}">
                <a16:creationId xmlns:a16="http://schemas.microsoft.com/office/drawing/2014/main" id="{F216E685-AA5F-BE41-99D0-6D196BED8BEA}"/>
              </a:ext>
            </a:extLst>
          </p:cNvPr>
          <p:cNvSpPr txBox="1">
            <a:spLocks noChangeArrowheads="1"/>
          </p:cNvSpPr>
          <p:nvPr/>
        </p:nvSpPr>
        <p:spPr bwMode="auto">
          <a:xfrm>
            <a:off x="6468992" y="2452244"/>
            <a:ext cx="2838141" cy="196013"/>
          </a:xfrm>
          <a:prstGeom prst="rect">
            <a:avLst/>
          </a:prstGeom>
          <a:noFill/>
          <a:ln w="9525">
            <a:noFill/>
            <a:miter lim="800000"/>
            <a:headEnd/>
            <a:tailEnd/>
          </a:ln>
        </p:spPr>
        <p:txBody>
          <a:bodyPr wrap="none" lIns="69465" tIns="34733" rIns="69465" bIns="34733">
            <a:spAutoFit/>
          </a:bodyPr>
          <a:lstStyle/>
          <a:p>
            <a:r>
              <a:rPr lang="en-US" sz="818" u="sng" dirty="0">
                <a:solidFill>
                  <a:schemeClr val="bg1"/>
                </a:solidFill>
                <a:latin typeface="Calibri" pitchFamily="34" charset="0"/>
              </a:rPr>
              <a:t>Non-left main diseased coronary arteries (core lab assessment)</a:t>
            </a:r>
          </a:p>
        </p:txBody>
      </p:sp>
      <p:sp>
        <p:nvSpPr>
          <p:cNvPr id="468" name="Text Box 74">
            <a:extLst>
              <a:ext uri="{FF2B5EF4-FFF2-40B4-BE49-F238E27FC236}">
                <a16:creationId xmlns:a16="http://schemas.microsoft.com/office/drawing/2014/main" id="{95EE0CD2-5CAE-124B-ADC8-696780700071}"/>
              </a:ext>
            </a:extLst>
          </p:cNvPr>
          <p:cNvSpPr txBox="1">
            <a:spLocks noChangeArrowheads="1"/>
          </p:cNvSpPr>
          <p:nvPr/>
        </p:nvSpPr>
        <p:spPr bwMode="auto">
          <a:xfrm>
            <a:off x="6492084" y="2605320"/>
            <a:ext cx="249291"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- 0</a:t>
            </a:r>
          </a:p>
        </p:txBody>
      </p:sp>
      <p:sp>
        <p:nvSpPr>
          <p:cNvPr id="469" name="Text Box 74">
            <a:extLst>
              <a:ext uri="{FF2B5EF4-FFF2-40B4-BE49-F238E27FC236}">
                <a16:creationId xmlns:a16="http://schemas.microsoft.com/office/drawing/2014/main" id="{F06D0CDB-28CD-554D-B6B3-BFBD1C12570D}"/>
              </a:ext>
            </a:extLst>
          </p:cNvPr>
          <p:cNvSpPr txBox="1">
            <a:spLocks noChangeArrowheads="1"/>
          </p:cNvSpPr>
          <p:nvPr/>
        </p:nvSpPr>
        <p:spPr bwMode="auto">
          <a:xfrm>
            <a:off x="7450667" y="2605320"/>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20.7% (33/163)</a:t>
            </a:r>
          </a:p>
        </p:txBody>
      </p:sp>
      <p:sp>
        <p:nvSpPr>
          <p:cNvPr id="470" name="Text Box 74">
            <a:extLst>
              <a:ext uri="{FF2B5EF4-FFF2-40B4-BE49-F238E27FC236}">
                <a16:creationId xmlns:a16="http://schemas.microsoft.com/office/drawing/2014/main" id="{7FDBFE84-B900-6E43-9EAA-7901A10E5244}"/>
              </a:ext>
            </a:extLst>
          </p:cNvPr>
          <p:cNvSpPr txBox="1">
            <a:spLocks noChangeArrowheads="1"/>
          </p:cNvSpPr>
          <p:nvPr/>
        </p:nvSpPr>
        <p:spPr bwMode="auto">
          <a:xfrm>
            <a:off x="8294263" y="2605320"/>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14.3% (23/167)</a:t>
            </a:r>
          </a:p>
        </p:txBody>
      </p:sp>
      <p:sp>
        <p:nvSpPr>
          <p:cNvPr id="471" name="Text Box 74">
            <a:extLst>
              <a:ext uri="{FF2B5EF4-FFF2-40B4-BE49-F238E27FC236}">
                <a16:creationId xmlns:a16="http://schemas.microsoft.com/office/drawing/2014/main" id="{BE3B79A4-4EAE-034C-96CE-502894CCEB4C}"/>
              </a:ext>
            </a:extLst>
          </p:cNvPr>
          <p:cNvSpPr txBox="1">
            <a:spLocks noChangeArrowheads="1"/>
          </p:cNvSpPr>
          <p:nvPr/>
        </p:nvSpPr>
        <p:spPr bwMode="auto">
          <a:xfrm>
            <a:off x="9119846" y="2605320"/>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1.55 [0.86, 2.78]</a:t>
            </a:r>
          </a:p>
        </p:txBody>
      </p:sp>
      <p:sp>
        <p:nvSpPr>
          <p:cNvPr id="472" name="Text Box 74">
            <a:extLst>
              <a:ext uri="{FF2B5EF4-FFF2-40B4-BE49-F238E27FC236}">
                <a16:creationId xmlns:a16="http://schemas.microsoft.com/office/drawing/2014/main" id="{C03E1D70-40C5-F74E-905F-C20A14F6F668}"/>
              </a:ext>
            </a:extLst>
          </p:cNvPr>
          <p:cNvSpPr txBox="1">
            <a:spLocks noChangeArrowheads="1"/>
          </p:cNvSpPr>
          <p:nvPr/>
        </p:nvSpPr>
        <p:spPr bwMode="auto">
          <a:xfrm>
            <a:off x="6492084" y="2752454"/>
            <a:ext cx="249291"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- 1</a:t>
            </a:r>
          </a:p>
        </p:txBody>
      </p:sp>
      <p:sp>
        <p:nvSpPr>
          <p:cNvPr id="473" name="Text Box 74">
            <a:extLst>
              <a:ext uri="{FF2B5EF4-FFF2-40B4-BE49-F238E27FC236}">
                <a16:creationId xmlns:a16="http://schemas.microsoft.com/office/drawing/2014/main" id="{AA60F939-05CC-7B47-A62B-B91D8A7AB533}"/>
              </a:ext>
            </a:extLst>
          </p:cNvPr>
          <p:cNvSpPr txBox="1">
            <a:spLocks noChangeArrowheads="1"/>
          </p:cNvSpPr>
          <p:nvPr/>
        </p:nvSpPr>
        <p:spPr bwMode="auto">
          <a:xfrm>
            <a:off x="7450667" y="2752454"/>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21.2% (60/292)</a:t>
            </a:r>
          </a:p>
        </p:txBody>
      </p:sp>
      <p:sp>
        <p:nvSpPr>
          <p:cNvPr id="474" name="Text Box 74">
            <a:extLst>
              <a:ext uri="{FF2B5EF4-FFF2-40B4-BE49-F238E27FC236}">
                <a16:creationId xmlns:a16="http://schemas.microsoft.com/office/drawing/2014/main" id="{E1385456-A4C2-E94A-A978-32183C8C3566}"/>
              </a:ext>
            </a:extLst>
          </p:cNvPr>
          <p:cNvSpPr txBox="1">
            <a:spLocks noChangeArrowheads="1"/>
          </p:cNvSpPr>
          <p:nvPr/>
        </p:nvSpPr>
        <p:spPr bwMode="auto">
          <a:xfrm>
            <a:off x="8294263" y="2752454"/>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21.9% (61/292)</a:t>
            </a:r>
          </a:p>
        </p:txBody>
      </p:sp>
      <p:sp>
        <p:nvSpPr>
          <p:cNvPr id="475" name="Text Box 74">
            <a:extLst>
              <a:ext uri="{FF2B5EF4-FFF2-40B4-BE49-F238E27FC236}">
                <a16:creationId xmlns:a16="http://schemas.microsoft.com/office/drawing/2014/main" id="{2A630DBA-B502-C94E-986F-EC5832863152}"/>
              </a:ext>
            </a:extLst>
          </p:cNvPr>
          <p:cNvSpPr txBox="1">
            <a:spLocks noChangeArrowheads="1"/>
          </p:cNvSpPr>
          <p:nvPr/>
        </p:nvSpPr>
        <p:spPr bwMode="auto">
          <a:xfrm>
            <a:off x="9119845" y="2752454"/>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0.94 [0.62, 1.40]</a:t>
            </a:r>
          </a:p>
        </p:txBody>
      </p:sp>
      <p:sp>
        <p:nvSpPr>
          <p:cNvPr id="476" name="Text Box 74">
            <a:extLst>
              <a:ext uri="{FF2B5EF4-FFF2-40B4-BE49-F238E27FC236}">
                <a16:creationId xmlns:a16="http://schemas.microsoft.com/office/drawing/2014/main" id="{4D2A70D1-B4D6-3549-9C04-2DC7AFAE81A8}"/>
              </a:ext>
            </a:extLst>
          </p:cNvPr>
          <p:cNvSpPr txBox="1">
            <a:spLocks noChangeArrowheads="1"/>
          </p:cNvSpPr>
          <p:nvPr/>
        </p:nvSpPr>
        <p:spPr bwMode="auto">
          <a:xfrm>
            <a:off x="6492084" y="2899589"/>
            <a:ext cx="249291"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- 2</a:t>
            </a:r>
          </a:p>
        </p:txBody>
      </p:sp>
      <p:sp>
        <p:nvSpPr>
          <p:cNvPr id="477" name="Text Box 74">
            <a:extLst>
              <a:ext uri="{FF2B5EF4-FFF2-40B4-BE49-F238E27FC236}">
                <a16:creationId xmlns:a16="http://schemas.microsoft.com/office/drawing/2014/main" id="{669B748B-0566-F346-AE89-12184E71EE28}"/>
              </a:ext>
            </a:extLst>
          </p:cNvPr>
          <p:cNvSpPr txBox="1">
            <a:spLocks noChangeArrowheads="1"/>
          </p:cNvSpPr>
          <p:nvPr/>
        </p:nvSpPr>
        <p:spPr bwMode="auto">
          <a:xfrm>
            <a:off x="7450667" y="2899589"/>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25.0% (79/325)</a:t>
            </a:r>
          </a:p>
        </p:txBody>
      </p:sp>
      <p:sp>
        <p:nvSpPr>
          <p:cNvPr id="478" name="Text Box 74">
            <a:extLst>
              <a:ext uri="{FF2B5EF4-FFF2-40B4-BE49-F238E27FC236}">
                <a16:creationId xmlns:a16="http://schemas.microsoft.com/office/drawing/2014/main" id="{D58B2284-3701-B840-8B9A-0AB179903644}"/>
              </a:ext>
            </a:extLst>
          </p:cNvPr>
          <p:cNvSpPr txBox="1">
            <a:spLocks noChangeArrowheads="1"/>
          </p:cNvSpPr>
          <p:nvPr/>
        </p:nvSpPr>
        <p:spPr bwMode="auto">
          <a:xfrm>
            <a:off x="8294263" y="2899589"/>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17.8% (50/295)</a:t>
            </a:r>
          </a:p>
        </p:txBody>
      </p:sp>
      <p:sp>
        <p:nvSpPr>
          <p:cNvPr id="479" name="Text Box 74">
            <a:extLst>
              <a:ext uri="{FF2B5EF4-FFF2-40B4-BE49-F238E27FC236}">
                <a16:creationId xmlns:a16="http://schemas.microsoft.com/office/drawing/2014/main" id="{33617801-9A46-9C49-A456-1A595DE48BFC}"/>
              </a:ext>
            </a:extLst>
          </p:cNvPr>
          <p:cNvSpPr txBox="1">
            <a:spLocks noChangeArrowheads="1"/>
          </p:cNvSpPr>
          <p:nvPr/>
        </p:nvSpPr>
        <p:spPr bwMode="auto">
          <a:xfrm>
            <a:off x="9119846" y="2899589"/>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1.58 [1.06, 2.36]</a:t>
            </a:r>
          </a:p>
        </p:txBody>
      </p:sp>
      <p:sp>
        <p:nvSpPr>
          <p:cNvPr id="480" name="Text Box 74">
            <a:extLst>
              <a:ext uri="{FF2B5EF4-FFF2-40B4-BE49-F238E27FC236}">
                <a16:creationId xmlns:a16="http://schemas.microsoft.com/office/drawing/2014/main" id="{803E2AA3-5E51-7349-966E-2A903C175C21}"/>
              </a:ext>
            </a:extLst>
          </p:cNvPr>
          <p:cNvSpPr txBox="1">
            <a:spLocks noChangeArrowheads="1"/>
          </p:cNvSpPr>
          <p:nvPr/>
        </p:nvSpPr>
        <p:spPr bwMode="auto">
          <a:xfrm>
            <a:off x="6492084" y="3045266"/>
            <a:ext cx="249291"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- 3</a:t>
            </a:r>
          </a:p>
        </p:txBody>
      </p:sp>
      <p:sp>
        <p:nvSpPr>
          <p:cNvPr id="481" name="Text Box 74">
            <a:extLst>
              <a:ext uri="{FF2B5EF4-FFF2-40B4-BE49-F238E27FC236}">
                <a16:creationId xmlns:a16="http://schemas.microsoft.com/office/drawing/2014/main" id="{9062EB19-7206-5341-971F-9EC71B063F48}"/>
              </a:ext>
            </a:extLst>
          </p:cNvPr>
          <p:cNvSpPr txBox="1">
            <a:spLocks noChangeArrowheads="1"/>
          </p:cNvSpPr>
          <p:nvPr/>
        </p:nvSpPr>
        <p:spPr bwMode="auto">
          <a:xfrm>
            <a:off x="7450667" y="3045266"/>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19.2% (31/162)</a:t>
            </a:r>
          </a:p>
        </p:txBody>
      </p:sp>
      <p:sp>
        <p:nvSpPr>
          <p:cNvPr id="482" name="Text Box 74">
            <a:extLst>
              <a:ext uri="{FF2B5EF4-FFF2-40B4-BE49-F238E27FC236}">
                <a16:creationId xmlns:a16="http://schemas.microsoft.com/office/drawing/2014/main" id="{DB38E306-2FA4-7D44-BE70-4B6F24D63D27}"/>
              </a:ext>
            </a:extLst>
          </p:cNvPr>
          <p:cNvSpPr txBox="1">
            <a:spLocks noChangeArrowheads="1"/>
          </p:cNvSpPr>
          <p:nvPr/>
        </p:nvSpPr>
        <p:spPr bwMode="auto">
          <a:xfrm>
            <a:off x="8294263" y="3045266"/>
            <a:ext cx="794313"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20.7% (37/182)</a:t>
            </a:r>
          </a:p>
        </p:txBody>
      </p:sp>
      <p:sp>
        <p:nvSpPr>
          <p:cNvPr id="483" name="Text Box 74">
            <a:extLst>
              <a:ext uri="{FF2B5EF4-FFF2-40B4-BE49-F238E27FC236}">
                <a16:creationId xmlns:a16="http://schemas.microsoft.com/office/drawing/2014/main" id="{E4700E75-4050-014B-879C-84E8DE588546}"/>
              </a:ext>
            </a:extLst>
          </p:cNvPr>
          <p:cNvSpPr txBox="1">
            <a:spLocks noChangeArrowheads="1"/>
          </p:cNvSpPr>
          <p:nvPr/>
        </p:nvSpPr>
        <p:spPr bwMode="auto">
          <a:xfrm>
            <a:off x="9119846" y="3045266"/>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0.93 [0.54, 1.59]</a:t>
            </a:r>
          </a:p>
        </p:txBody>
      </p:sp>
      <p:sp>
        <p:nvSpPr>
          <p:cNvPr id="484" name="Text Box 74">
            <a:extLst>
              <a:ext uri="{FF2B5EF4-FFF2-40B4-BE49-F238E27FC236}">
                <a16:creationId xmlns:a16="http://schemas.microsoft.com/office/drawing/2014/main" id="{CC45A395-9DBF-0D49-BA63-2D84D04E6861}"/>
              </a:ext>
            </a:extLst>
          </p:cNvPr>
          <p:cNvSpPr txBox="1">
            <a:spLocks noChangeArrowheads="1"/>
          </p:cNvSpPr>
          <p:nvPr/>
        </p:nvSpPr>
        <p:spPr bwMode="auto">
          <a:xfrm>
            <a:off x="6492084" y="3960614"/>
            <a:ext cx="355089" cy="196013"/>
          </a:xfrm>
          <a:prstGeom prst="rect">
            <a:avLst/>
          </a:prstGeom>
          <a:noFill/>
          <a:ln w="9525">
            <a:noFill/>
            <a:miter lim="800000"/>
            <a:headEnd/>
            <a:tailEnd/>
          </a:ln>
        </p:spPr>
        <p:txBody>
          <a:bodyPr wrap="none" lIns="69465" tIns="34733" rIns="69465" bIns="34733">
            <a:spAutoFit/>
          </a:bodyPr>
          <a:lstStyle/>
          <a:p>
            <a:r>
              <a:rPr lang="en-US" sz="818" dirty="0">
                <a:solidFill>
                  <a:schemeClr val="bg1"/>
                </a:solidFill>
                <a:latin typeface="Calibri" pitchFamily="34" charset="0"/>
              </a:rPr>
              <a:t>- ≤22</a:t>
            </a:r>
          </a:p>
        </p:txBody>
      </p:sp>
      <p:sp>
        <p:nvSpPr>
          <p:cNvPr id="485" name="Text Box 74">
            <a:extLst>
              <a:ext uri="{FF2B5EF4-FFF2-40B4-BE49-F238E27FC236}">
                <a16:creationId xmlns:a16="http://schemas.microsoft.com/office/drawing/2014/main" id="{F343B37E-462E-9F47-8D96-18201DE99C13}"/>
              </a:ext>
            </a:extLst>
          </p:cNvPr>
          <p:cNvSpPr txBox="1">
            <a:spLocks noChangeArrowheads="1"/>
          </p:cNvSpPr>
          <p:nvPr/>
        </p:nvSpPr>
        <p:spPr bwMode="auto">
          <a:xfrm>
            <a:off x="7424218" y="3960614"/>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21.9% (119/560)</a:t>
            </a:r>
          </a:p>
        </p:txBody>
      </p:sp>
      <p:sp>
        <p:nvSpPr>
          <p:cNvPr id="486" name="Text Box 74">
            <a:extLst>
              <a:ext uri="{FF2B5EF4-FFF2-40B4-BE49-F238E27FC236}">
                <a16:creationId xmlns:a16="http://schemas.microsoft.com/office/drawing/2014/main" id="{AA827A03-7641-654C-AC7C-09E796880F63}"/>
              </a:ext>
            </a:extLst>
          </p:cNvPr>
          <p:cNvSpPr txBox="1">
            <a:spLocks noChangeArrowheads="1"/>
          </p:cNvSpPr>
          <p:nvPr/>
        </p:nvSpPr>
        <p:spPr bwMode="auto">
          <a:xfrm>
            <a:off x="8267813" y="3960614"/>
            <a:ext cx="847212"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18.7% (106/588)</a:t>
            </a:r>
          </a:p>
        </p:txBody>
      </p:sp>
      <p:sp>
        <p:nvSpPr>
          <p:cNvPr id="487" name="Text Box 74">
            <a:extLst>
              <a:ext uri="{FF2B5EF4-FFF2-40B4-BE49-F238E27FC236}">
                <a16:creationId xmlns:a16="http://schemas.microsoft.com/office/drawing/2014/main" id="{6451969F-54A0-CC4C-8090-26A0009B3285}"/>
              </a:ext>
            </a:extLst>
          </p:cNvPr>
          <p:cNvSpPr txBox="1">
            <a:spLocks noChangeArrowheads="1"/>
          </p:cNvSpPr>
          <p:nvPr/>
        </p:nvSpPr>
        <p:spPr bwMode="auto">
          <a:xfrm>
            <a:off x="9119844" y="3960614"/>
            <a:ext cx="835991" cy="196013"/>
          </a:xfrm>
          <a:prstGeom prst="rect">
            <a:avLst/>
          </a:prstGeom>
          <a:noFill/>
          <a:ln w="9525">
            <a:noFill/>
            <a:miter lim="800000"/>
            <a:headEnd/>
            <a:tailEnd/>
          </a:ln>
        </p:spPr>
        <p:txBody>
          <a:bodyPr wrap="none" lIns="69465" tIns="34733" rIns="69465" bIns="34733">
            <a:spAutoFit/>
          </a:bodyPr>
          <a:lstStyle/>
          <a:p>
            <a:pPr algn="ctr"/>
            <a:r>
              <a:rPr lang="en-US" sz="818" dirty="0">
                <a:solidFill>
                  <a:schemeClr val="bg1"/>
                </a:solidFill>
                <a:latin typeface="Calibri" pitchFamily="34" charset="0"/>
              </a:rPr>
              <a:t>1.21 [0.90, 1.62]</a:t>
            </a:r>
          </a:p>
        </p:txBody>
      </p:sp>
      <p:sp>
        <p:nvSpPr>
          <p:cNvPr id="489" name="Text Box 74">
            <a:extLst>
              <a:ext uri="{FF2B5EF4-FFF2-40B4-BE49-F238E27FC236}">
                <a16:creationId xmlns:a16="http://schemas.microsoft.com/office/drawing/2014/main" id="{5C6DE8F8-2F17-8649-9042-2EEC443BC0FF}"/>
              </a:ext>
            </a:extLst>
          </p:cNvPr>
          <p:cNvSpPr txBox="1">
            <a:spLocks noChangeArrowheads="1"/>
          </p:cNvSpPr>
          <p:nvPr/>
        </p:nvSpPr>
        <p:spPr bwMode="auto">
          <a:xfrm>
            <a:off x="10155409" y="5389404"/>
            <a:ext cx="686911" cy="224033"/>
          </a:xfrm>
          <a:prstGeom prst="rect">
            <a:avLst/>
          </a:prstGeom>
          <a:noFill/>
          <a:ln w="9525">
            <a:noFill/>
            <a:miter lim="800000"/>
            <a:headEnd/>
            <a:tailEnd/>
          </a:ln>
        </p:spPr>
        <p:txBody>
          <a:bodyPr wrap="none" lIns="69465" tIns="34733" rIns="69465" bIns="34733">
            <a:spAutoFit/>
          </a:bodyPr>
          <a:lstStyle/>
          <a:p>
            <a:pPr algn="r"/>
            <a:r>
              <a:rPr lang="en-US" sz="1000" b="1" dirty="0">
                <a:solidFill>
                  <a:srgbClr val="FFD966"/>
                </a:solidFill>
                <a:latin typeface="Calibri" pitchFamily="34" charset="0"/>
              </a:rPr>
              <a:t>Favors PCI</a:t>
            </a:r>
          </a:p>
        </p:txBody>
      </p:sp>
      <p:sp>
        <p:nvSpPr>
          <p:cNvPr id="490" name="Text Box 74">
            <a:extLst>
              <a:ext uri="{FF2B5EF4-FFF2-40B4-BE49-F238E27FC236}">
                <a16:creationId xmlns:a16="http://schemas.microsoft.com/office/drawing/2014/main" id="{0C228AF6-A614-0449-921F-8EC8387816F9}"/>
              </a:ext>
            </a:extLst>
          </p:cNvPr>
          <p:cNvSpPr txBox="1">
            <a:spLocks noChangeArrowheads="1"/>
          </p:cNvSpPr>
          <p:nvPr/>
        </p:nvSpPr>
        <p:spPr bwMode="auto">
          <a:xfrm>
            <a:off x="10800628" y="5389404"/>
            <a:ext cx="815151" cy="224033"/>
          </a:xfrm>
          <a:prstGeom prst="rect">
            <a:avLst/>
          </a:prstGeom>
          <a:noFill/>
          <a:ln w="9525">
            <a:noFill/>
            <a:miter lim="800000"/>
            <a:headEnd/>
            <a:tailEnd/>
          </a:ln>
        </p:spPr>
        <p:txBody>
          <a:bodyPr wrap="none" lIns="69465" tIns="34733" rIns="69465" bIns="34733">
            <a:spAutoFit/>
          </a:bodyPr>
          <a:lstStyle/>
          <a:p>
            <a:r>
              <a:rPr lang="en-US" sz="1000" b="1" dirty="0">
                <a:solidFill>
                  <a:srgbClr val="FFD966"/>
                </a:solidFill>
                <a:latin typeface="Calibri" pitchFamily="34" charset="0"/>
              </a:rPr>
              <a:t>Favors CABG</a:t>
            </a:r>
          </a:p>
        </p:txBody>
      </p:sp>
      <p:sp>
        <p:nvSpPr>
          <p:cNvPr id="217" name="Text Box 74">
            <a:extLst>
              <a:ext uri="{FF2B5EF4-FFF2-40B4-BE49-F238E27FC236}">
                <a16:creationId xmlns:a16="http://schemas.microsoft.com/office/drawing/2014/main" id="{76C354FF-C644-B446-AA77-D18FEBC272DE}"/>
              </a:ext>
            </a:extLst>
          </p:cNvPr>
          <p:cNvSpPr txBox="1">
            <a:spLocks noChangeArrowheads="1"/>
          </p:cNvSpPr>
          <p:nvPr/>
        </p:nvSpPr>
        <p:spPr bwMode="auto">
          <a:xfrm>
            <a:off x="5524438" y="1473250"/>
            <a:ext cx="274939"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P</a:t>
            </a:r>
            <a:r>
              <a:rPr lang="en-US" sz="818" b="1" baseline="-25000" dirty="0">
                <a:solidFill>
                  <a:srgbClr val="FFFF00"/>
                </a:solidFill>
                <a:latin typeface="Calibri" pitchFamily="34" charset="0"/>
              </a:rPr>
              <a:t>int</a:t>
            </a:r>
          </a:p>
        </p:txBody>
      </p:sp>
      <p:sp>
        <p:nvSpPr>
          <p:cNvPr id="218" name="Text Box 74">
            <a:extLst>
              <a:ext uri="{FF2B5EF4-FFF2-40B4-BE49-F238E27FC236}">
                <a16:creationId xmlns:a16="http://schemas.microsoft.com/office/drawing/2014/main" id="{A9823FEC-714D-4842-999D-49238F957AB5}"/>
              </a:ext>
            </a:extLst>
          </p:cNvPr>
          <p:cNvSpPr txBox="1">
            <a:spLocks noChangeArrowheads="1"/>
          </p:cNvSpPr>
          <p:nvPr/>
        </p:nvSpPr>
        <p:spPr bwMode="auto">
          <a:xfrm>
            <a:off x="11519027" y="1473250"/>
            <a:ext cx="274939"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P</a:t>
            </a:r>
            <a:r>
              <a:rPr lang="en-US" sz="818" b="1" baseline="-25000" dirty="0">
                <a:solidFill>
                  <a:srgbClr val="FFFF00"/>
                </a:solidFill>
                <a:latin typeface="Calibri" pitchFamily="34" charset="0"/>
              </a:rPr>
              <a:t>int</a:t>
            </a:r>
          </a:p>
        </p:txBody>
      </p:sp>
      <p:grpSp>
        <p:nvGrpSpPr>
          <p:cNvPr id="2" name="Group 1">
            <a:extLst>
              <a:ext uri="{FF2B5EF4-FFF2-40B4-BE49-F238E27FC236}">
                <a16:creationId xmlns:a16="http://schemas.microsoft.com/office/drawing/2014/main" id="{0441404D-0122-B148-961F-3F703FBB8DCC}"/>
              </a:ext>
            </a:extLst>
          </p:cNvPr>
          <p:cNvGrpSpPr/>
          <p:nvPr/>
        </p:nvGrpSpPr>
        <p:grpSpPr>
          <a:xfrm>
            <a:off x="3611259" y="1671145"/>
            <a:ext cx="2401758" cy="4196183"/>
            <a:chOff x="3888731" y="1671145"/>
            <a:chExt cx="2401758" cy="4196183"/>
          </a:xfrm>
        </p:grpSpPr>
        <p:sp>
          <p:nvSpPr>
            <p:cNvPr id="219" name="Text Box 74">
              <a:extLst>
                <a:ext uri="{FF2B5EF4-FFF2-40B4-BE49-F238E27FC236}">
                  <a16:creationId xmlns:a16="http://schemas.microsoft.com/office/drawing/2014/main" id="{68EAAA2A-BBF0-3C48-87EA-551F168543C0}"/>
                </a:ext>
              </a:extLst>
            </p:cNvPr>
            <p:cNvSpPr txBox="1">
              <a:spLocks noChangeArrowheads="1"/>
            </p:cNvSpPr>
            <p:nvPr/>
          </p:nvSpPr>
          <p:spPr bwMode="auto">
            <a:xfrm>
              <a:off x="4979842" y="5199056"/>
              <a:ext cx="274683"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1</a:t>
              </a:r>
            </a:p>
          </p:txBody>
        </p:sp>
        <p:sp>
          <p:nvSpPr>
            <p:cNvPr id="220" name="Text Box 74">
              <a:extLst>
                <a:ext uri="{FF2B5EF4-FFF2-40B4-BE49-F238E27FC236}">
                  <a16:creationId xmlns:a16="http://schemas.microsoft.com/office/drawing/2014/main" id="{2536959E-9F95-A14F-AA73-2591AE675F83}"/>
                </a:ext>
              </a:extLst>
            </p:cNvPr>
            <p:cNvSpPr txBox="1">
              <a:spLocks noChangeArrowheads="1"/>
            </p:cNvSpPr>
            <p:nvPr/>
          </p:nvSpPr>
          <p:spPr bwMode="auto">
            <a:xfrm>
              <a:off x="5417288" y="5199056"/>
              <a:ext cx="274683"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2</a:t>
              </a:r>
            </a:p>
          </p:txBody>
        </p:sp>
        <p:sp>
          <p:nvSpPr>
            <p:cNvPr id="221" name="Line 39">
              <a:extLst>
                <a:ext uri="{FF2B5EF4-FFF2-40B4-BE49-F238E27FC236}">
                  <a16:creationId xmlns:a16="http://schemas.microsoft.com/office/drawing/2014/main" id="{F2B0D75D-3695-5E45-B9F0-BEEF51899791}"/>
                </a:ext>
              </a:extLst>
            </p:cNvPr>
            <p:cNvSpPr>
              <a:spLocks noChangeShapeType="1"/>
            </p:cNvSpPr>
            <p:nvPr/>
          </p:nvSpPr>
          <p:spPr bwMode="auto">
            <a:xfrm rot="16200000">
              <a:off x="3329485" y="3454759"/>
              <a:ext cx="3567227"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222" name="Text Box 74">
              <a:extLst>
                <a:ext uri="{FF2B5EF4-FFF2-40B4-BE49-F238E27FC236}">
                  <a16:creationId xmlns:a16="http://schemas.microsoft.com/office/drawing/2014/main" id="{CA9D53DC-1017-A348-AF8A-457ED3D017B7}"/>
                </a:ext>
              </a:extLst>
            </p:cNvPr>
            <p:cNvSpPr txBox="1">
              <a:spLocks noChangeArrowheads="1"/>
            </p:cNvSpPr>
            <p:nvPr/>
          </p:nvSpPr>
          <p:spPr bwMode="auto">
            <a:xfrm>
              <a:off x="5178140" y="5199056"/>
              <a:ext cx="377276"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1.5</a:t>
              </a:r>
            </a:p>
          </p:txBody>
        </p:sp>
        <p:sp>
          <p:nvSpPr>
            <p:cNvPr id="223" name="Line 39">
              <a:extLst>
                <a:ext uri="{FF2B5EF4-FFF2-40B4-BE49-F238E27FC236}">
                  <a16:creationId xmlns:a16="http://schemas.microsoft.com/office/drawing/2014/main" id="{DF8D4364-E93A-EA46-9D9D-7F761106AD7D}"/>
                </a:ext>
              </a:extLst>
            </p:cNvPr>
            <p:cNvSpPr>
              <a:spLocks noChangeShapeType="1"/>
            </p:cNvSpPr>
            <p:nvPr/>
          </p:nvSpPr>
          <p:spPr bwMode="auto">
            <a:xfrm>
              <a:off x="4074472" y="5171226"/>
              <a:ext cx="2069929"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224" name="Line 39">
              <a:extLst>
                <a:ext uri="{FF2B5EF4-FFF2-40B4-BE49-F238E27FC236}">
                  <a16:creationId xmlns:a16="http://schemas.microsoft.com/office/drawing/2014/main" id="{7C493A81-918B-DD4E-B1B3-DD72F3ED3F88}"/>
                </a:ext>
              </a:extLst>
            </p:cNvPr>
            <p:cNvSpPr>
              <a:spLocks noChangeShapeType="1"/>
            </p:cNvSpPr>
            <p:nvPr/>
          </p:nvSpPr>
          <p:spPr bwMode="auto">
            <a:xfrm rot="16200000">
              <a:off x="4635037"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225" name="Text Box 74">
              <a:extLst>
                <a:ext uri="{FF2B5EF4-FFF2-40B4-BE49-F238E27FC236}">
                  <a16:creationId xmlns:a16="http://schemas.microsoft.com/office/drawing/2014/main" id="{4C40D36E-1419-5C4A-8C95-1280E2AF3684}"/>
                </a:ext>
              </a:extLst>
            </p:cNvPr>
            <p:cNvSpPr txBox="1">
              <a:spLocks noChangeArrowheads="1"/>
            </p:cNvSpPr>
            <p:nvPr/>
          </p:nvSpPr>
          <p:spPr bwMode="auto">
            <a:xfrm>
              <a:off x="6015806" y="5199056"/>
              <a:ext cx="274683"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5</a:t>
              </a:r>
            </a:p>
          </p:txBody>
        </p:sp>
        <p:sp>
          <p:nvSpPr>
            <p:cNvPr id="226" name="Text Box 74">
              <a:extLst>
                <a:ext uri="{FF2B5EF4-FFF2-40B4-BE49-F238E27FC236}">
                  <a16:creationId xmlns:a16="http://schemas.microsoft.com/office/drawing/2014/main" id="{DEC70539-F27E-CF4B-9073-0D1920986E36}"/>
                </a:ext>
              </a:extLst>
            </p:cNvPr>
            <p:cNvSpPr txBox="1">
              <a:spLocks noChangeArrowheads="1"/>
            </p:cNvSpPr>
            <p:nvPr/>
          </p:nvSpPr>
          <p:spPr bwMode="auto">
            <a:xfrm>
              <a:off x="3888731" y="5199056"/>
              <a:ext cx="377276"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0.2</a:t>
              </a:r>
            </a:p>
          </p:txBody>
        </p:sp>
        <p:sp>
          <p:nvSpPr>
            <p:cNvPr id="227" name="Line 39">
              <a:extLst>
                <a:ext uri="{FF2B5EF4-FFF2-40B4-BE49-F238E27FC236}">
                  <a16:creationId xmlns:a16="http://schemas.microsoft.com/office/drawing/2014/main" id="{2B41F9B2-7B83-5F44-9992-51EB85283A95}"/>
                </a:ext>
              </a:extLst>
            </p:cNvPr>
            <p:cNvSpPr>
              <a:spLocks noChangeShapeType="1"/>
            </p:cNvSpPr>
            <p:nvPr/>
          </p:nvSpPr>
          <p:spPr bwMode="auto">
            <a:xfrm rot="16200000">
              <a:off x="5520774"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228" name="Text Box 74">
              <a:extLst>
                <a:ext uri="{FF2B5EF4-FFF2-40B4-BE49-F238E27FC236}">
                  <a16:creationId xmlns:a16="http://schemas.microsoft.com/office/drawing/2014/main" id="{B458BB20-DCD9-B048-A286-FF2F709028D6}"/>
                </a:ext>
              </a:extLst>
            </p:cNvPr>
            <p:cNvSpPr txBox="1">
              <a:spLocks noChangeArrowheads="1"/>
            </p:cNvSpPr>
            <p:nvPr/>
          </p:nvSpPr>
          <p:spPr bwMode="auto">
            <a:xfrm>
              <a:off x="4479121" y="5199056"/>
              <a:ext cx="377276"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0.5</a:t>
              </a:r>
            </a:p>
          </p:txBody>
        </p:sp>
        <p:sp>
          <p:nvSpPr>
            <p:cNvPr id="229" name="Line 41">
              <a:extLst>
                <a:ext uri="{FF2B5EF4-FFF2-40B4-BE49-F238E27FC236}">
                  <a16:creationId xmlns:a16="http://schemas.microsoft.com/office/drawing/2014/main" id="{4698A073-3FFE-1142-AF51-C1ED22CB2E14}"/>
                </a:ext>
              </a:extLst>
            </p:cNvPr>
            <p:cNvSpPr>
              <a:spLocks noChangeShapeType="1"/>
            </p:cNvSpPr>
            <p:nvPr/>
          </p:nvSpPr>
          <p:spPr bwMode="auto">
            <a:xfrm rot="16200000">
              <a:off x="4937730"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230" name="Text Box 74">
              <a:extLst>
                <a:ext uri="{FF2B5EF4-FFF2-40B4-BE49-F238E27FC236}">
                  <a16:creationId xmlns:a16="http://schemas.microsoft.com/office/drawing/2014/main" id="{B07D42D6-B163-8B44-9261-509C6A6B3DCA}"/>
                </a:ext>
              </a:extLst>
            </p:cNvPr>
            <p:cNvSpPr txBox="1">
              <a:spLocks noChangeArrowheads="1"/>
            </p:cNvSpPr>
            <p:nvPr/>
          </p:nvSpPr>
          <p:spPr bwMode="auto">
            <a:xfrm>
              <a:off x="4781815" y="5199056"/>
              <a:ext cx="377276"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0.8</a:t>
              </a:r>
            </a:p>
          </p:txBody>
        </p:sp>
        <p:sp>
          <p:nvSpPr>
            <p:cNvPr id="231" name="Line 39">
              <a:extLst>
                <a:ext uri="{FF2B5EF4-FFF2-40B4-BE49-F238E27FC236}">
                  <a16:creationId xmlns:a16="http://schemas.microsoft.com/office/drawing/2014/main" id="{7404409B-76D9-2243-99DE-A35E5B75BCDE}"/>
                </a:ext>
              </a:extLst>
            </p:cNvPr>
            <p:cNvSpPr>
              <a:spLocks noChangeShapeType="1"/>
            </p:cNvSpPr>
            <p:nvPr/>
          </p:nvSpPr>
          <p:spPr bwMode="auto">
            <a:xfrm rot="16200000">
              <a:off x="5333339"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232" name="Text Box 74">
              <a:extLst>
                <a:ext uri="{FF2B5EF4-FFF2-40B4-BE49-F238E27FC236}">
                  <a16:creationId xmlns:a16="http://schemas.microsoft.com/office/drawing/2014/main" id="{13B3A61E-B346-9D40-A995-538656F0950D}"/>
                </a:ext>
              </a:extLst>
            </p:cNvPr>
            <p:cNvSpPr txBox="1">
              <a:spLocks noChangeArrowheads="1"/>
            </p:cNvSpPr>
            <p:nvPr/>
          </p:nvSpPr>
          <p:spPr bwMode="auto">
            <a:xfrm>
              <a:off x="4275287" y="5549007"/>
              <a:ext cx="1675644" cy="318321"/>
            </a:xfrm>
            <a:prstGeom prst="rect">
              <a:avLst/>
            </a:prstGeom>
            <a:noFill/>
            <a:ln w="9525">
              <a:noFill/>
              <a:miter lim="800000"/>
              <a:headEnd/>
              <a:tailEnd/>
            </a:ln>
          </p:spPr>
          <p:txBody>
            <a:bodyPr wrap="none" lIns="101882" tIns="50941" rIns="101882" bIns="50941">
              <a:spAutoFit/>
            </a:bodyPr>
            <a:lstStyle/>
            <a:p>
              <a:pPr algn="ctr"/>
              <a:r>
                <a:rPr lang="en-US" sz="1400" b="1" dirty="0">
                  <a:solidFill>
                    <a:srgbClr val="FFFF00"/>
                  </a:solidFill>
                  <a:latin typeface="Calibri" pitchFamily="34" charset="0"/>
                </a:rPr>
                <a:t>Odds Ratio [95% CI]</a:t>
              </a:r>
            </a:p>
          </p:txBody>
        </p:sp>
        <p:sp>
          <p:nvSpPr>
            <p:cNvPr id="233" name="Line 39">
              <a:extLst>
                <a:ext uri="{FF2B5EF4-FFF2-40B4-BE49-F238E27FC236}">
                  <a16:creationId xmlns:a16="http://schemas.microsoft.com/office/drawing/2014/main" id="{3AE7A4BC-1ED3-CD4E-B1CD-E7873FE5F565}"/>
                </a:ext>
              </a:extLst>
            </p:cNvPr>
            <p:cNvSpPr>
              <a:spLocks noChangeShapeType="1"/>
            </p:cNvSpPr>
            <p:nvPr/>
          </p:nvSpPr>
          <p:spPr bwMode="auto">
            <a:xfrm rot="16200000">
              <a:off x="4047479"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243" name="Line 41">
              <a:extLst>
                <a:ext uri="{FF2B5EF4-FFF2-40B4-BE49-F238E27FC236}">
                  <a16:creationId xmlns:a16="http://schemas.microsoft.com/office/drawing/2014/main" id="{0A0A3480-3C98-FB41-91A1-C8BF24FE0807}"/>
                </a:ext>
              </a:extLst>
            </p:cNvPr>
            <p:cNvSpPr>
              <a:spLocks noChangeShapeType="1"/>
            </p:cNvSpPr>
            <p:nvPr/>
          </p:nvSpPr>
          <p:spPr bwMode="auto">
            <a:xfrm rot="16200000">
              <a:off x="6117408"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grpSp>
      <p:grpSp>
        <p:nvGrpSpPr>
          <p:cNvPr id="332" name="Group 331">
            <a:extLst>
              <a:ext uri="{FF2B5EF4-FFF2-40B4-BE49-F238E27FC236}">
                <a16:creationId xmlns:a16="http://schemas.microsoft.com/office/drawing/2014/main" id="{A6D7D86A-A5EA-BD41-9EE8-D1479228BE18}"/>
              </a:ext>
            </a:extLst>
          </p:cNvPr>
          <p:cNvGrpSpPr/>
          <p:nvPr/>
        </p:nvGrpSpPr>
        <p:grpSpPr>
          <a:xfrm>
            <a:off x="9571674" y="1671145"/>
            <a:ext cx="2401758" cy="4202489"/>
            <a:chOff x="3888731" y="1671145"/>
            <a:chExt cx="2401758" cy="4202489"/>
          </a:xfrm>
        </p:grpSpPr>
        <p:sp>
          <p:nvSpPr>
            <p:cNvPr id="333" name="Text Box 74">
              <a:extLst>
                <a:ext uri="{FF2B5EF4-FFF2-40B4-BE49-F238E27FC236}">
                  <a16:creationId xmlns:a16="http://schemas.microsoft.com/office/drawing/2014/main" id="{2F3C1E32-E642-C847-AD67-F3EA0D3A2083}"/>
                </a:ext>
              </a:extLst>
            </p:cNvPr>
            <p:cNvSpPr txBox="1">
              <a:spLocks noChangeArrowheads="1"/>
            </p:cNvSpPr>
            <p:nvPr/>
          </p:nvSpPr>
          <p:spPr bwMode="auto">
            <a:xfrm>
              <a:off x="4979842" y="5199056"/>
              <a:ext cx="274683"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1</a:t>
              </a:r>
            </a:p>
          </p:txBody>
        </p:sp>
        <p:sp>
          <p:nvSpPr>
            <p:cNvPr id="334" name="Text Box 74">
              <a:extLst>
                <a:ext uri="{FF2B5EF4-FFF2-40B4-BE49-F238E27FC236}">
                  <a16:creationId xmlns:a16="http://schemas.microsoft.com/office/drawing/2014/main" id="{BF3DB5C8-7E8F-C740-86D2-F5F66CEDF0FF}"/>
                </a:ext>
              </a:extLst>
            </p:cNvPr>
            <p:cNvSpPr txBox="1">
              <a:spLocks noChangeArrowheads="1"/>
            </p:cNvSpPr>
            <p:nvPr/>
          </p:nvSpPr>
          <p:spPr bwMode="auto">
            <a:xfrm>
              <a:off x="5417288" y="5199056"/>
              <a:ext cx="274683"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2</a:t>
              </a:r>
            </a:p>
          </p:txBody>
        </p:sp>
        <p:sp>
          <p:nvSpPr>
            <p:cNvPr id="335" name="Line 39">
              <a:extLst>
                <a:ext uri="{FF2B5EF4-FFF2-40B4-BE49-F238E27FC236}">
                  <a16:creationId xmlns:a16="http://schemas.microsoft.com/office/drawing/2014/main" id="{E948E5E6-2BCF-BE4C-819E-485D52734F17}"/>
                </a:ext>
              </a:extLst>
            </p:cNvPr>
            <p:cNvSpPr>
              <a:spLocks noChangeShapeType="1"/>
            </p:cNvSpPr>
            <p:nvPr/>
          </p:nvSpPr>
          <p:spPr bwMode="auto">
            <a:xfrm rot="16200000">
              <a:off x="3329485" y="3454759"/>
              <a:ext cx="3567227"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349" name="Text Box 74">
              <a:extLst>
                <a:ext uri="{FF2B5EF4-FFF2-40B4-BE49-F238E27FC236}">
                  <a16:creationId xmlns:a16="http://schemas.microsoft.com/office/drawing/2014/main" id="{8F365A2D-D518-7843-93D8-13630FF4DB86}"/>
                </a:ext>
              </a:extLst>
            </p:cNvPr>
            <p:cNvSpPr txBox="1">
              <a:spLocks noChangeArrowheads="1"/>
            </p:cNvSpPr>
            <p:nvPr/>
          </p:nvSpPr>
          <p:spPr bwMode="auto">
            <a:xfrm>
              <a:off x="5178140" y="5199056"/>
              <a:ext cx="377276"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1.5</a:t>
              </a:r>
            </a:p>
          </p:txBody>
        </p:sp>
        <p:sp>
          <p:nvSpPr>
            <p:cNvPr id="350" name="Line 39">
              <a:extLst>
                <a:ext uri="{FF2B5EF4-FFF2-40B4-BE49-F238E27FC236}">
                  <a16:creationId xmlns:a16="http://schemas.microsoft.com/office/drawing/2014/main" id="{3869F7EF-A001-9042-ADBA-510735DA72B8}"/>
                </a:ext>
              </a:extLst>
            </p:cNvPr>
            <p:cNvSpPr>
              <a:spLocks noChangeShapeType="1"/>
            </p:cNvSpPr>
            <p:nvPr/>
          </p:nvSpPr>
          <p:spPr bwMode="auto">
            <a:xfrm>
              <a:off x="4074472" y="5171226"/>
              <a:ext cx="2069929"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351" name="Line 39">
              <a:extLst>
                <a:ext uri="{FF2B5EF4-FFF2-40B4-BE49-F238E27FC236}">
                  <a16:creationId xmlns:a16="http://schemas.microsoft.com/office/drawing/2014/main" id="{81EAD5D4-1158-4D48-A4A7-A5083F60AB27}"/>
                </a:ext>
              </a:extLst>
            </p:cNvPr>
            <p:cNvSpPr>
              <a:spLocks noChangeShapeType="1"/>
            </p:cNvSpPr>
            <p:nvPr/>
          </p:nvSpPr>
          <p:spPr bwMode="auto">
            <a:xfrm rot="16200000">
              <a:off x="4635037"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352" name="Text Box 74">
              <a:extLst>
                <a:ext uri="{FF2B5EF4-FFF2-40B4-BE49-F238E27FC236}">
                  <a16:creationId xmlns:a16="http://schemas.microsoft.com/office/drawing/2014/main" id="{68E37447-6EB0-BD4F-BDCC-E51DD688AB6F}"/>
                </a:ext>
              </a:extLst>
            </p:cNvPr>
            <p:cNvSpPr txBox="1">
              <a:spLocks noChangeArrowheads="1"/>
            </p:cNvSpPr>
            <p:nvPr/>
          </p:nvSpPr>
          <p:spPr bwMode="auto">
            <a:xfrm>
              <a:off x="6015806" y="5199056"/>
              <a:ext cx="274683"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5</a:t>
              </a:r>
            </a:p>
          </p:txBody>
        </p:sp>
        <p:sp>
          <p:nvSpPr>
            <p:cNvPr id="353" name="Text Box 74">
              <a:extLst>
                <a:ext uri="{FF2B5EF4-FFF2-40B4-BE49-F238E27FC236}">
                  <a16:creationId xmlns:a16="http://schemas.microsoft.com/office/drawing/2014/main" id="{D650C43B-A3AE-3140-AB0E-DFB6A3F89BE4}"/>
                </a:ext>
              </a:extLst>
            </p:cNvPr>
            <p:cNvSpPr txBox="1">
              <a:spLocks noChangeArrowheads="1"/>
            </p:cNvSpPr>
            <p:nvPr/>
          </p:nvSpPr>
          <p:spPr bwMode="auto">
            <a:xfrm>
              <a:off x="3888731" y="5199056"/>
              <a:ext cx="377276"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0.2</a:t>
              </a:r>
            </a:p>
          </p:txBody>
        </p:sp>
        <p:sp>
          <p:nvSpPr>
            <p:cNvPr id="354" name="Line 39">
              <a:extLst>
                <a:ext uri="{FF2B5EF4-FFF2-40B4-BE49-F238E27FC236}">
                  <a16:creationId xmlns:a16="http://schemas.microsoft.com/office/drawing/2014/main" id="{D36C9A55-E6DA-814C-995A-9511EB2A263C}"/>
                </a:ext>
              </a:extLst>
            </p:cNvPr>
            <p:cNvSpPr>
              <a:spLocks noChangeShapeType="1"/>
            </p:cNvSpPr>
            <p:nvPr/>
          </p:nvSpPr>
          <p:spPr bwMode="auto">
            <a:xfrm rot="16200000">
              <a:off x="5520774"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355" name="Text Box 74">
              <a:extLst>
                <a:ext uri="{FF2B5EF4-FFF2-40B4-BE49-F238E27FC236}">
                  <a16:creationId xmlns:a16="http://schemas.microsoft.com/office/drawing/2014/main" id="{11352511-3A5F-CF47-A8D5-396FA29D4501}"/>
                </a:ext>
              </a:extLst>
            </p:cNvPr>
            <p:cNvSpPr txBox="1">
              <a:spLocks noChangeArrowheads="1"/>
            </p:cNvSpPr>
            <p:nvPr/>
          </p:nvSpPr>
          <p:spPr bwMode="auto">
            <a:xfrm>
              <a:off x="4479121" y="5199056"/>
              <a:ext cx="377276"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0.5</a:t>
              </a:r>
            </a:p>
          </p:txBody>
        </p:sp>
        <p:sp>
          <p:nvSpPr>
            <p:cNvPr id="356" name="Line 41">
              <a:extLst>
                <a:ext uri="{FF2B5EF4-FFF2-40B4-BE49-F238E27FC236}">
                  <a16:creationId xmlns:a16="http://schemas.microsoft.com/office/drawing/2014/main" id="{34E067C8-5F8A-9D4B-89A0-CF6DD755C58B}"/>
                </a:ext>
              </a:extLst>
            </p:cNvPr>
            <p:cNvSpPr>
              <a:spLocks noChangeShapeType="1"/>
            </p:cNvSpPr>
            <p:nvPr/>
          </p:nvSpPr>
          <p:spPr bwMode="auto">
            <a:xfrm rot="16200000">
              <a:off x="4937730"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357" name="Text Box 74">
              <a:extLst>
                <a:ext uri="{FF2B5EF4-FFF2-40B4-BE49-F238E27FC236}">
                  <a16:creationId xmlns:a16="http://schemas.microsoft.com/office/drawing/2014/main" id="{F0419B1F-84B4-0140-9E02-533E3D861296}"/>
                </a:ext>
              </a:extLst>
            </p:cNvPr>
            <p:cNvSpPr txBox="1">
              <a:spLocks noChangeArrowheads="1"/>
            </p:cNvSpPr>
            <p:nvPr/>
          </p:nvSpPr>
          <p:spPr bwMode="auto">
            <a:xfrm>
              <a:off x="4781815" y="5199056"/>
              <a:ext cx="377276" cy="264460"/>
            </a:xfrm>
            <a:prstGeom prst="rect">
              <a:avLst/>
            </a:prstGeom>
            <a:noFill/>
            <a:ln w="9525">
              <a:noFill/>
              <a:miter lim="800000"/>
              <a:headEnd/>
              <a:tailEnd/>
            </a:ln>
          </p:spPr>
          <p:txBody>
            <a:bodyPr wrap="none" lIns="101882" tIns="50941" rIns="101882" bIns="50941">
              <a:spAutoFit/>
            </a:bodyPr>
            <a:lstStyle/>
            <a:p>
              <a:pPr algn="ctr"/>
              <a:r>
                <a:rPr lang="en-US" sz="1050" dirty="0">
                  <a:solidFill>
                    <a:schemeClr val="bg1"/>
                  </a:solidFill>
                  <a:latin typeface="Calibri" pitchFamily="34" charset="0"/>
                </a:rPr>
                <a:t>0.8</a:t>
              </a:r>
            </a:p>
          </p:txBody>
        </p:sp>
        <p:sp>
          <p:nvSpPr>
            <p:cNvPr id="358" name="Line 39">
              <a:extLst>
                <a:ext uri="{FF2B5EF4-FFF2-40B4-BE49-F238E27FC236}">
                  <a16:creationId xmlns:a16="http://schemas.microsoft.com/office/drawing/2014/main" id="{2C88E4C1-AD48-734B-85A8-7667BCB8A036}"/>
                </a:ext>
              </a:extLst>
            </p:cNvPr>
            <p:cNvSpPr>
              <a:spLocks noChangeShapeType="1"/>
            </p:cNvSpPr>
            <p:nvPr/>
          </p:nvSpPr>
          <p:spPr bwMode="auto">
            <a:xfrm rot="16200000">
              <a:off x="5333339"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359" name="Text Box 74">
              <a:extLst>
                <a:ext uri="{FF2B5EF4-FFF2-40B4-BE49-F238E27FC236}">
                  <a16:creationId xmlns:a16="http://schemas.microsoft.com/office/drawing/2014/main" id="{53D3E2BF-C406-8C4D-802E-DB12DAA9DC1C}"/>
                </a:ext>
              </a:extLst>
            </p:cNvPr>
            <p:cNvSpPr txBox="1">
              <a:spLocks noChangeArrowheads="1"/>
            </p:cNvSpPr>
            <p:nvPr/>
          </p:nvSpPr>
          <p:spPr bwMode="auto">
            <a:xfrm>
              <a:off x="4275287" y="5555313"/>
              <a:ext cx="1675644" cy="318321"/>
            </a:xfrm>
            <a:prstGeom prst="rect">
              <a:avLst/>
            </a:prstGeom>
            <a:noFill/>
            <a:ln w="9525">
              <a:noFill/>
              <a:miter lim="800000"/>
              <a:headEnd/>
              <a:tailEnd/>
            </a:ln>
          </p:spPr>
          <p:txBody>
            <a:bodyPr wrap="none" lIns="101882" tIns="50941" rIns="101882" bIns="50941">
              <a:spAutoFit/>
            </a:bodyPr>
            <a:lstStyle/>
            <a:p>
              <a:pPr algn="ctr"/>
              <a:r>
                <a:rPr lang="en-US" sz="1400" b="1" dirty="0">
                  <a:solidFill>
                    <a:srgbClr val="FFFF00"/>
                  </a:solidFill>
                  <a:latin typeface="Calibri" pitchFamily="34" charset="0"/>
                </a:rPr>
                <a:t>Odds Ratio [95% CI]</a:t>
              </a:r>
            </a:p>
          </p:txBody>
        </p:sp>
        <p:sp>
          <p:nvSpPr>
            <p:cNvPr id="360" name="Line 39">
              <a:extLst>
                <a:ext uri="{FF2B5EF4-FFF2-40B4-BE49-F238E27FC236}">
                  <a16:creationId xmlns:a16="http://schemas.microsoft.com/office/drawing/2014/main" id="{7215DB22-8188-0949-8543-0A141AAFC011}"/>
                </a:ext>
              </a:extLst>
            </p:cNvPr>
            <p:cNvSpPr>
              <a:spLocks noChangeShapeType="1"/>
            </p:cNvSpPr>
            <p:nvPr/>
          </p:nvSpPr>
          <p:spPr bwMode="auto">
            <a:xfrm rot="16200000">
              <a:off x="4047479"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sp>
          <p:nvSpPr>
            <p:cNvPr id="361" name="Line 41">
              <a:extLst>
                <a:ext uri="{FF2B5EF4-FFF2-40B4-BE49-F238E27FC236}">
                  <a16:creationId xmlns:a16="http://schemas.microsoft.com/office/drawing/2014/main" id="{6E5C65D1-3CF4-EB41-B85A-1B88DFB4F6F4}"/>
                </a:ext>
              </a:extLst>
            </p:cNvPr>
            <p:cNvSpPr>
              <a:spLocks noChangeShapeType="1"/>
            </p:cNvSpPr>
            <p:nvPr/>
          </p:nvSpPr>
          <p:spPr bwMode="auto">
            <a:xfrm rot="16200000">
              <a:off x="6117408" y="5207384"/>
              <a:ext cx="61976" cy="0"/>
            </a:xfrm>
            <a:prstGeom prst="line">
              <a:avLst/>
            </a:prstGeom>
            <a:noFill/>
            <a:ln w="19050">
              <a:solidFill>
                <a:schemeClr val="bg1"/>
              </a:solidFill>
              <a:round/>
              <a:headEnd/>
              <a:tailEnd/>
            </a:ln>
          </p:spPr>
          <p:txBody>
            <a:bodyPr lIns="101882" tIns="50941" rIns="101882" bIns="50941"/>
            <a:lstStyle/>
            <a:p>
              <a:endParaRPr lang="en-US">
                <a:solidFill>
                  <a:schemeClr val="bg1"/>
                </a:solidFill>
              </a:endParaRPr>
            </a:p>
          </p:txBody>
        </p:sp>
      </p:grpSp>
      <p:sp>
        <p:nvSpPr>
          <p:cNvPr id="362" name="Text Box 74">
            <a:extLst>
              <a:ext uri="{FF2B5EF4-FFF2-40B4-BE49-F238E27FC236}">
                <a16:creationId xmlns:a16="http://schemas.microsoft.com/office/drawing/2014/main" id="{433BD726-0F03-EB45-B23F-E4E3D3140A62}"/>
              </a:ext>
            </a:extLst>
          </p:cNvPr>
          <p:cNvSpPr txBox="1">
            <a:spLocks noChangeArrowheads="1"/>
          </p:cNvSpPr>
          <p:nvPr/>
        </p:nvSpPr>
        <p:spPr bwMode="auto">
          <a:xfrm>
            <a:off x="4515164" y="1473250"/>
            <a:ext cx="651645"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OR [95% CI]</a:t>
            </a:r>
          </a:p>
        </p:txBody>
      </p:sp>
      <p:sp>
        <p:nvSpPr>
          <p:cNvPr id="363" name="Text Box 74">
            <a:extLst>
              <a:ext uri="{FF2B5EF4-FFF2-40B4-BE49-F238E27FC236}">
                <a16:creationId xmlns:a16="http://schemas.microsoft.com/office/drawing/2014/main" id="{2F39926D-237D-5A45-BC3A-9B0C58172A12}"/>
              </a:ext>
            </a:extLst>
          </p:cNvPr>
          <p:cNvSpPr txBox="1">
            <a:spLocks noChangeArrowheads="1"/>
          </p:cNvSpPr>
          <p:nvPr/>
        </p:nvSpPr>
        <p:spPr bwMode="auto">
          <a:xfrm>
            <a:off x="10468005" y="1473250"/>
            <a:ext cx="651645" cy="196013"/>
          </a:xfrm>
          <a:prstGeom prst="rect">
            <a:avLst/>
          </a:prstGeom>
          <a:noFill/>
          <a:ln w="9525">
            <a:noFill/>
            <a:miter lim="800000"/>
            <a:headEnd/>
            <a:tailEnd/>
          </a:ln>
        </p:spPr>
        <p:txBody>
          <a:bodyPr wrap="none" lIns="69465" tIns="34733" rIns="69465" bIns="34733">
            <a:spAutoFit/>
          </a:bodyPr>
          <a:lstStyle/>
          <a:p>
            <a:pPr algn="ctr"/>
            <a:r>
              <a:rPr lang="en-US" sz="818" b="1" dirty="0">
                <a:solidFill>
                  <a:srgbClr val="FFFF00"/>
                </a:solidFill>
                <a:latin typeface="Calibri" pitchFamily="34" charset="0"/>
              </a:rPr>
              <a:t>OR [95% CI]</a:t>
            </a:r>
          </a:p>
        </p:txBody>
      </p:sp>
      <p:cxnSp>
        <p:nvCxnSpPr>
          <p:cNvPr id="367" name="Straight Connector 366">
            <a:extLst>
              <a:ext uri="{FF2B5EF4-FFF2-40B4-BE49-F238E27FC236}">
                <a16:creationId xmlns:a16="http://schemas.microsoft.com/office/drawing/2014/main" id="{BFE5EB91-540D-1846-A2EB-F502847CD784}"/>
              </a:ext>
            </a:extLst>
          </p:cNvPr>
          <p:cNvCxnSpPr>
            <a:cxnSpLocks/>
          </p:cNvCxnSpPr>
          <p:nvPr/>
        </p:nvCxnSpPr>
        <p:spPr>
          <a:xfrm>
            <a:off x="4798156" y="1756047"/>
            <a:ext cx="290277"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368" name="Rectangle 367">
            <a:extLst>
              <a:ext uri="{FF2B5EF4-FFF2-40B4-BE49-F238E27FC236}">
                <a16:creationId xmlns:a16="http://schemas.microsoft.com/office/drawing/2014/main" id="{204C206A-A59F-4C45-9FF0-18A23C9D7894}"/>
              </a:ext>
            </a:extLst>
          </p:cNvPr>
          <p:cNvSpPr/>
          <p:nvPr/>
        </p:nvSpPr>
        <p:spPr>
          <a:xfrm>
            <a:off x="4924793" y="1735927"/>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369" name="Straight Connector 368">
            <a:extLst>
              <a:ext uri="{FF2B5EF4-FFF2-40B4-BE49-F238E27FC236}">
                <a16:creationId xmlns:a16="http://schemas.microsoft.com/office/drawing/2014/main" id="{A80C1315-37D3-3B41-AF76-3388BE2086D8}"/>
              </a:ext>
            </a:extLst>
          </p:cNvPr>
          <p:cNvCxnSpPr>
            <a:cxnSpLocks/>
          </p:cNvCxnSpPr>
          <p:nvPr/>
        </p:nvCxnSpPr>
        <p:spPr>
          <a:xfrm>
            <a:off x="4606059" y="2321271"/>
            <a:ext cx="435416"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a:extLst>
              <a:ext uri="{FF2B5EF4-FFF2-40B4-BE49-F238E27FC236}">
                <a16:creationId xmlns:a16="http://schemas.microsoft.com/office/drawing/2014/main" id="{8B5B8422-BEDC-A142-B0E1-AA8B8577BCC8}"/>
              </a:ext>
            </a:extLst>
          </p:cNvPr>
          <p:cNvCxnSpPr>
            <a:cxnSpLocks/>
          </p:cNvCxnSpPr>
          <p:nvPr/>
        </p:nvCxnSpPr>
        <p:spPr>
          <a:xfrm>
            <a:off x="4848700" y="2160462"/>
            <a:ext cx="384872"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371" name="Rectangle 370">
            <a:extLst>
              <a:ext uri="{FF2B5EF4-FFF2-40B4-BE49-F238E27FC236}">
                <a16:creationId xmlns:a16="http://schemas.microsoft.com/office/drawing/2014/main" id="{A6E29756-60D7-E74E-A480-99E3E52910E6}"/>
              </a:ext>
            </a:extLst>
          </p:cNvPr>
          <p:cNvSpPr/>
          <p:nvPr/>
        </p:nvSpPr>
        <p:spPr>
          <a:xfrm>
            <a:off x="5022948" y="2140342"/>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372" name="Rectangle 371">
            <a:extLst>
              <a:ext uri="{FF2B5EF4-FFF2-40B4-BE49-F238E27FC236}">
                <a16:creationId xmlns:a16="http://schemas.microsoft.com/office/drawing/2014/main" id="{82BE6256-6170-1A43-A02C-B6B470062D4D}"/>
              </a:ext>
            </a:extLst>
          </p:cNvPr>
          <p:cNvSpPr/>
          <p:nvPr/>
        </p:nvSpPr>
        <p:spPr>
          <a:xfrm>
            <a:off x="4813636" y="2301151"/>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373" name="Straight Connector 372">
            <a:extLst>
              <a:ext uri="{FF2B5EF4-FFF2-40B4-BE49-F238E27FC236}">
                <a16:creationId xmlns:a16="http://schemas.microsoft.com/office/drawing/2014/main" id="{E7100E8F-28C2-2B44-BEC4-5481A1CCED30}"/>
              </a:ext>
            </a:extLst>
          </p:cNvPr>
          <p:cNvCxnSpPr>
            <a:cxnSpLocks/>
          </p:cNvCxnSpPr>
          <p:nvPr/>
        </p:nvCxnSpPr>
        <p:spPr>
          <a:xfrm>
            <a:off x="4745859" y="2869440"/>
            <a:ext cx="602969"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374" name="Straight Connector 373">
            <a:extLst>
              <a:ext uri="{FF2B5EF4-FFF2-40B4-BE49-F238E27FC236}">
                <a16:creationId xmlns:a16="http://schemas.microsoft.com/office/drawing/2014/main" id="{BE484F76-B978-BC42-B61D-2CD2F4E30B06}"/>
              </a:ext>
            </a:extLst>
          </p:cNvPr>
          <p:cNvCxnSpPr>
            <a:cxnSpLocks/>
          </p:cNvCxnSpPr>
          <p:nvPr/>
        </p:nvCxnSpPr>
        <p:spPr>
          <a:xfrm>
            <a:off x="4734636" y="2719016"/>
            <a:ext cx="336722"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375" name="Rectangle 374">
            <a:extLst>
              <a:ext uri="{FF2B5EF4-FFF2-40B4-BE49-F238E27FC236}">
                <a16:creationId xmlns:a16="http://schemas.microsoft.com/office/drawing/2014/main" id="{2BAF6504-9750-A848-8B46-319E235753E3}"/>
              </a:ext>
            </a:extLst>
          </p:cNvPr>
          <p:cNvSpPr/>
          <p:nvPr/>
        </p:nvSpPr>
        <p:spPr>
          <a:xfrm>
            <a:off x="4887020" y="2698896"/>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376" name="Rectangle 375">
            <a:extLst>
              <a:ext uri="{FF2B5EF4-FFF2-40B4-BE49-F238E27FC236}">
                <a16:creationId xmlns:a16="http://schemas.microsoft.com/office/drawing/2014/main" id="{AAB0BA81-4655-A04F-929B-E3DCFB30C06B}"/>
              </a:ext>
            </a:extLst>
          </p:cNvPr>
          <p:cNvSpPr/>
          <p:nvPr/>
        </p:nvSpPr>
        <p:spPr>
          <a:xfrm>
            <a:off x="5022948" y="284932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377" name="Straight Connector 376">
            <a:extLst>
              <a:ext uri="{FF2B5EF4-FFF2-40B4-BE49-F238E27FC236}">
                <a16:creationId xmlns:a16="http://schemas.microsoft.com/office/drawing/2014/main" id="{63E4AA5F-6BF7-864C-A5E9-EAD0685C5BEF}"/>
              </a:ext>
            </a:extLst>
          </p:cNvPr>
          <p:cNvCxnSpPr>
            <a:cxnSpLocks/>
          </p:cNvCxnSpPr>
          <p:nvPr/>
        </p:nvCxnSpPr>
        <p:spPr>
          <a:xfrm>
            <a:off x="4746337" y="3503327"/>
            <a:ext cx="384783"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378" name="Straight Connector 377">
            <a:extLst>
              <a:ext uri="{FF2B5EF4-FFF2-40B4-BE49-F238E27FC236}">
                <a16:creationId xmlns:a16="http://schemas.microsoft.com/office/drawing/2014/main" id="{18076A03-6AAE-EE47-8245-574CB9AF9473}"/>
              </a:ext>
            </a:extLst>
          </p:cNvPr>
          <p:cNvCxnSpPr>
            <a:cxnSpLocks/>
          </p:cNvCxnSpPr>
          <p:nvPr/>
        </p:nvCxnSpPr>
        <p:spPr>
          <a:xfrm>
            <a:off x="4715912" y="3357830"/>
            <a:ext cx="526197"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379" name="Rectangle 378">
            <a:extLst>
              <a:ext uri="{FF2B5EF4-FFF2-40B4-BE49-F238E27FC236}">
                <a16:creationId xmlns:a16="http://schemas.microsoft.com/office/drawing/2014/main" id="{3D1B2346-F2BA-C14E-8EEA-CA2CDA575310}"/>
              </a:ext>
            </a:extLst>
          </p:cNvPr>
          <p:cNvSpPr/>
          <p:nvPr/>
        </p:nvSpPr>
        <p:spPr>
          <a:xfrm>
            <a:off x="4946706" y="333771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380" name="Rectangle 379">
            <a:extLst>
              <a:ext uri="{FF2B5EF4-FFF2-40B4-BE49-F238E27FC236}">
                <a16:creationId xmlns:a16="http://schemas.microsoft.com/office/drawing/2014/main" id="{4D5D1327-03BC-224A-B41D-974177146E42}"/>
              </a:ext>
            </a:extLst>
          </p:cNvPr>
          <p:cNvSpPr/>
          <p:nvPr/>
        </p:nvSpPr>
        <p:spPr>
          <a:xfrm>
            <a:off x="4903212" y="3483207"/>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381" name="Straight Connector 380">
            <a:extLst>
              <a:ext uri="{FF2B5EF4-FFF2-40B4-BE49-F238E27FC236}">
                <a16:creationId xmlns:a16="http://schemas.microsoft.com/office/drawing/2014/main" id="{F7CEA6ED-D745-884F-8F73-AFFDF7F1A1BC}"/>
              </a:ext>
            </a:extLst>
          </p:cNvPr>
          <p:cNvCxnSpPr>
            <a:cxnSpLocks/>
          </p:cNvCxnSpPr>
          <p:nvPr/>
        </p:nvCxnSpPr>
        <p:spPr>
          <a:xfrm>
            <a:off x="4743778" y="4128357"/>
            <a:ext cx="331848"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a:extLst>
              <a:ext uri="{FF2B5EF4-FFF2-40B4-BE49-F238E27FC236}">
                <a16:creationId xmlns:a16="http://schemas.microsoft.com/office/drawing/2014/main" id="{C98ED3A4-C600-E44D-813A-B73EF29F101E}"/>
              </a:ext>
            </a:extLst>
          </p:cNvPr>
          <p:cNvCxnSpPr>
            <a:cxnSpLocks/>
          </p:cNvCxnSpPr>
          <p:nvPr/>
        </p:nvCxnSpPr>
        <p:spPr>
          <a:xfrm>
            <a:off x="4728216" y="3980064"/>
            <a:ext cx="663300"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383" name="Rectangle 382">
            <a:extLst>
              <a:ext uri="{FF2B5EF4-FFF2-40B4-BE49-F238E27FC236}">
                <a16:creationId xmlns:a16="http://schemas.microsoft.com/office/drawing/2014/main" id="{3289B6C5-8CD6-D649-99C4-08CE8D6A6025}"/>
              </a:ext>
            </a:extLst>
          </p:cNvPr>
          <p:cNvSpPr/>
          <p:nvPr/>
        </p:nvSpPr>
        <p:spPr>
          <a:xfrm>
            <a:off x="5025301" y="3959944"/>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384" name="Rectangle 383">
            <a:extLst>
              <a:ext uri="{FF2B5EF4-FFF2-40B4-BE49-F238E27FC236}">
                <a16:creationId xmlns:a16="http://schemas.microsoft.com/office/drawing/2014/main" id="{8B66DB36-0012-BA46-86CB-C424C661A4E8}"/>
              </a:ext>
            </a:extLst>
          </p:cNvPr>
          <p:cNvSpPr/>
          <p:nvPr/>
        </p:nvSpPr>
        <p:spPr>
          <a:xfrm>
            <a:off x="4883426" y="4108237"/>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390" name="Straight Connector 389">
            <a:extLst>
              <a:ext uri="{FF2B5EF4-FFF2-40B4-BE49-F238E27FC236}">
                <a16:creationId xmlns:a16="http://schemas.microsoft.com/office/drawing/2014/main" id="{74CE2D19-BC96-A64D-BEA8-648FAA9EFDCF}"/>
              </a:ext>
            </a:extLst>
          </p:cNvPr>
          <p:cNvCxnSpPr>
            <a:cxnSpLocks/>
          </p:cNvCxnSpPr>
          <p:nvPr/>
        </p:nvCxnSpPr>
        <p:spPr>
          <a:xfrm>
            <a:off x="4699974" y="4752280"/>
            <a:ext cx="361765"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CCA97821-0FE0-2E41-A035-F0D359B75416}"/>
              </a:ext>
            </a:extLst>
          </p:cNvPr>
          <p:cNvCxnSpPr>
            <a:cxnSpLocks/>
          </p:cNvCxnSpPr>
          <p:nvPr/>
        </p:nvCxnSpPr>
        <p:spPr>
          <a:xfrm>
            <a:off x="3772027" y="4899164"/>
            <a:ext cx="1037613" cy="0"/>
          </a:xfrm>
          <a:prstGeom prst="line">
            <a:avLst/>
          </a:prstGeom>
          <a:ln w="19050">
            <a:solidFill>
              <a:srgbClr val="00FA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A01864E8-4356-2C4C-B06B-B0C5F3F1F9CC}"/>
              </a:ext>
            </a:extLst>
          </p:cNvPr>
          <p:cNvCxnSpPr>
            <a:cxnSpLocks/>
          </p:cNvCxnSpPr>
          <p:nvPr/>
        </p:nvCxnSpPr>
        <p:spPr>
          <a:xfrm>
            <a:off x="4882709" y="4611670"/>
            <a:ext cx="483195"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393" name="Rectangle 392">
            <a:extLst>
              <a:ext uri="{FF2B5EF4-FFF2-40B4-BE49-F238E27FC236}">
                <a16:creationId xmlns:a16="http://schemas.microsoft.com/office/drawing/2014/main" id="{730FBBF4-5A1C-1244-8CB7-96AC8D302673}"/>
              </a:ext>
            </a:extLst>
          </p:cNvPr>
          <p:cNvSpPr/>
          <p:nvPr/>
        </p:nvSpPr>
        <p:spPr>
          <a:xfrm>
            <a:off x="5088618" y="459155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394" name="Rectangle 393">
            <a:extLst>
              <a:ext uri="{FF2B5EF4-FFF2-40B4-BE49-F238E27FC236}">
                <a16:creationId xmlns:a16="http://schemas.microsoft.com/office/drawing/2014/main" id="{4D8BB03C-BCA7-2A40-A16B-337172330C15}"/>
              </a:ext>
            </a:extLst>
          </p:cNvPr>
          <p:cNvSpPr/>
          <p:nvPr/>
        </p:nvSpPr>
        <p:spPr>
          <a:xfrm>
            <a:off x="4862275" y="473216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395" name="Rectangle 394">
            <a:extLst>
              <a:ext uri="{FF2B5EF4-FFF2-40B4-BE49-F238E27FC236}">
                <a16:creationId xmlns:a16="http://schemas.microsoft.com/office/drawing/2014/main" id="{C8D9B4C3-827A-654F-B8EA-F79B93FAE601}"/>
              </a:ext>
            </a:extLst>
          </p:cNvPr>
          <p:cNvSpPr/>
          <p:nvPr/>
        </p:nvSpPr>
        <p:spPr>
          <a:xfrm>
            <a:off x="3894466" y="4879044"/>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396" name="Rectangle 395">
            <a:extLst>
              <a:ext uri="{FF2B5EF4-FFF2-40B4-BE49-F238E27FC236}">
                <a16:creationId xmlns:a16="http://schemas.microsoft.com/office/drawing/2014/main" id="{582B591B-E8B1-D544-8E4B-3678C7A2AB26}"/>
              </a:ext>
            </a:extLst>
          </p:cNvPr>
          <p:cNvSpPr/>
          <p:nvPr/>
        </p:nvSpPr>
        <p:spPr>
          <a:xfrm>
            <a:off x="5476600" y="2126024"/>
            <a:ext cx="370614" cy="218201"/>
          </a:xfrm>
          <a:prstGeom prst="rect">
            <a:avLst/>
          </a:prstGeom>
        </p:spPr>
        <p:txBody>
          <a:bodyPr wrap="none">
            <a:spAutoFit/>
          </a:bodyPr>
          <a:lstStyle/>
          <a:p>
            <a:pPr algn="ctr"/>
            <a:r>
              <a:rPr lang="en-US" sz="818" dirty="0">
                <a:solidFill>
                  <a:prstClr val="white"/>
                </a:solidFill>
                <a:latin typeface="Calibri" pitchFamily="34" charset="0"/>
              </a:rPr>
              <a:t>0.95</a:t>
            </a:r>
            <a:endParaRPr lang="en-US" dirty="0"/>
          </a:p>
        </p:txBody>
      </p:sp>
      <p:sp>
        <p:nvSpPr>
          <p:cNvPr id="418" name="Rectangle 417">
            <a:extLst>
              <a:ext uri="{FF2B5EF4-FFF2-40B4-BE49-F238E27FC236}">
                <a16:creationId xmlns:a16="http://schemas.microsoft.com/office/drawing/2014/main" id="{83945656-9E8F-F849-96C5-D91D23251A8B}"/>
              </a:ext>
            </a:extLst>
          </p:cNvPr>
          <p:cNvSpPr/>
          <p:nvPr/>
        </p:nvSpPr>
        <p:spPr>
          <a:xfrm>
            <a:off x="5476600" y="2675463"/>
            <a:ext cx="370615" cy="218201"/>
          </a:xfrm>
          <a:prstGeom prst="rect">
            <a:avLst/>
          </a:prstGeom>
        </p:spPr>
        <p:txBody>
          <a:bodyPr wrap="none">
            <a:spAutoFit/>
          </a:bodyPr>
          <a:lstStyle/>
          <a:p>
            <a:pPr algn="ctr"/>
            <a:r>
              <a:rPr lang="en-US" sz="818" dirty="0">
                <a:solidFill>
                  <a:prstClr val="white"/>
                </a:solidFill>
                <a:latin typeface="Calibri" pitchFamily="34" charset="0"/>
              </a:rPr>
              <a:t>0.42</a:t>
            </a:r>
            <a:endParaRPr lang="en-US" dirty="0"/>
          </a:p>
        </p:txBody>
      </p:sp>
      <p:sp>
        <p:nvSpPr>
          <p:cNvPr id="419" name="Rectangle 418">
            <a:extLst>
              <a:ext uri="{FF2B5EF4-FFF2-40B4-BE49-F238E27FC236}">
                <a16:creationId xmlns:a16="http://schemas.microsoft.com/office/drawing/2014/main" id="{5E37EDF0-A013-784C-987A-7F19A7A85576}"/>
              </a:ext>
            </a:extLst>
          </p:cNvPr>
          <p:cNvSpPr/>
          <p:nvPr/>
        </p:nvSpPr>
        <p:spPr>
          <a:xfrm>
            <a:off x="5476600" y="3938305"/>
            <a:ext cx="370614" cy="218201"/>
          </a:xfrm>
          <a:prstGeom prst="rect">
            <a:avLst/>
          </a:prstGeom>
        </p:spPr>
        <p:txBody>
          <a:bodyPr wrap="none">
            <a:spAutoFit/>
          </a:bodyPr>
          <a:lstStyle/>
          <a:p>
            <a:pPr algn="ctr"/>
            <a:r>
              <a:rPr lang="en-US" sz="818" dirty="0">
                <a:solidFill>
                  <a:prstClr val="white"/>
                </a:solidFill>
                <a:latin typeface="Calibri" pitchFamily="34" charset="0"/>
              </a:rPr>
              <a:t>0.41</a:t>
            </a:r>
            <a:endParaRPr lang="en-US" dirty="0"/>
          </a:p>
        </p:txBody>
      </p:sp>
      <p:sp>
        <p:nvSpPr>
          <p:cNvPr id="420" name="Rectangle 419">
            <a:extLst>
              <a:ext uri="{FF2B5EF4-FFF2-40B4-BE49-F238E27FC236}">
                <a16:creationId xmlns:a16="http://schemas.microsoft.com/office/drawing/2014/main" id="{DE1D2760-F9FB-794F-A58E-A74903FA9C46}"/>
              </a:ext>
            </a:extLst>
          </p:cNvPr>
          <p:cNvSpPr/>
          <p:nvPr/>
        </p:nvSpPr>
        <p:spPr>
          <a:xfrm>
            <a:off x="5476600" y="4647458"/>
            <a:ext cx="370614" cy="218201"/>
          </a:xfrm>
          <a:prstGeom prst="rect">
            <a:avLst/>
          </a:prstGeom>
        </p:spPr>
        <p:txBody>
          <a:bodyPr wrap="none">
            <a:spAutoFit/>
          </a:bodyPr>
          <a:lstStyle/>
          <a:p>
            <a:pPr algn="ctr"/>
            <a:r>
              <a:rPr lang="en-US" sz="818" dirty="0">
                <a:solidFill>
                  <a:prstClr val="white"/>
                </a:solidFill>
                <a:latin typeface="Calibri" pitchFamily="34" charset="0"/>
              </a:rPr>
              <a:t>0.82</a:t>
            </a:r>
            <a:endParaRPr lang="en-US" dirty="0"/>
          </a:p>
        </p:txBody>
      </p:sp>
      <p:sp>
        <p:nvSpPr>
          <p:cNvPr id="427" name="Rectangle 426">
            <a:extLst>
              <a:ext uri="{FF2B5EF4-FFF2-40B4-BE49-F238E27FC236}">
                <a16:creationId xmlns:a16="http://schemas.microsoft.com/office/drawing/2014/main" id="{6D7A7BB4-144B-AD47-8181-AE8705917061}"/>
              </a:ext>
            </a:extLst>
          </p:cNvPr>
          <p:cNvSpPr/>
          <p:nvPr/>
        </p:nvSpPr>
        <p:spPr>
          <a:xfrm>
            <a:off x="5476600" y="3319496"/>
            <a:ext cx="370614" cy="218201"/>
          </a:xfrm>
          <a:prstGeom prst="rect">
            <a:avLst/>
          </a:prstGeom>
        </p:spPr>
        <p:txBody>
          <a:bodyPr wrap="none">
            <a:spAutoFit/>
          </a:bodyPr>
          <a:lstStyle/>
          <a:p>
            <a:pPr algn="ctr"/>
            <a:r>
              <a:rPr lang="en-US" sz="818" dirty="0">
                <a:solidFill>
                  <a:prstClr val="white"/>
                </a:solidFill>
                <a:latin typeface="Calibri" pitchFamily="34" charset="0"/>
              </a:rPr>
              <a:t>0.81</a:t>
            </a:r>
            <a:endParaRPr lang="en-US" dirty="0"/>
          </a:p>
        </p:txBody>
      </p:sp>
      <p:cxnSp>
        <p:nvCxnSpPr>
          <p:cNvPr id="430" name="Straight Connector 429">
            <a:extLst>
              <a:ext uri="{FF2B5EF4-FFF2-40B4-BE49-F238E27FC236}">
                <a16:creationId xmlns:a16="http://schemas.microsoft.com/office/drawing/2014/main" id="{714F4E1A-C722-2447-BC7C-92F4D1A5BDBE}"/>
              </a:ext>
            </a:extLst>
          </p:cNvPr>
          <p:cNvCxnSpPr>
            <a:cxnSpLocks/>
          </p:cNvCxnSpPr>
          <p:nvPr/>
        </p:nvCxnSpPr>
        <p:spPr>
          <a:xfrm>
            <a:off x="10583662" y="2322260"/>
            <a:ext cx="801369"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431" name="Straight Connector 430">
            <a:extLst>
              <a:ext uri="{FF2B5EF4-FFF2-40B4-BE49-F238E27FC236}">
                <a16:creationId xmlns:a16="http://schemas.microsoft.com/office/drawing/2014/main" id="{F8971E6C-05C9-4546-B46B-5762D1066026}"/>
              </a:ext>
            </a:extLst>
          </p:cNvPr>
          <p:cNvCxnSpPr>
            <a:cxnSpLocks/>
          </p:cNvCxnSpPr>
          <p:nvPr/>
        </p:nvCxnSpPr>
        <p:spPr>
          <a:xfrm>
            <a:off x="10694376" y="2160842"/>
            <a:ext cx="336346"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432" name="Rectangle 431">
            <a:extLst>
              <a:ext uri="{FF2B5EF4-FFF2-40B4-BE49-F238E27FC236}">
                <a16:creationId xmlns:a16="http://schemas.microsoft.com/office/drawing/2014/main" id="{B7CD4A0D-C38A-3044-BD52-2485E0FFAF36}"/>
              </a:ext>
            </a:extLst>
          </p:cNvPr>
          <p:cNvSpPr/>
          <p:nvPr/>
        </p:nvSpPr>
        <p:spPr>
          <a:xfrm>
            <a:off x="10968375" y="230214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433" name="Rectangle 432">
            <a:extLst>
              <a:ext uri="{FF2B5EF4-FFF2-40B4-BE49-F238E27FC236}">
                <a16:creationId xmlns:a16="http://schemas.microsoft.com/office/drawing/2014/main" id="{77CF69A0-6633-B240-9F57-6294CCD31C5D}"/>
              </a:ext>
            </a:extLst>
          </p:cNvPr>
          <p:cNvSpPr/>
          <p:nvPr/>
        </p:nvSpPr>
        <p:spPr>
          <a:xfrm>
            <a:off x="10849305" y="2140722"/>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434" name="Rectangle 433">
            <a:extLst>
              <a:ext uri="{FF2B5EF4-FFF2-40B4-BE49-F238E27FC236}">
                <a16:creationId xmlns:a16="http://schemas.microsoft.com/office/drawing/2014/main" id="{E1074337-DC77-D440-B4DF-EEAA66C1F940}"/>
              </a:ext>
            </a:extLst>
          </p:cNvPr>
          <p:cNvSpPr/>
          <p:nvPr/>
        </p:nvSpPr>
        <p:spPr>
          <a:xfrm>
            <a:off x="11471189" y="2135534"/>
            <a:ext cx="370614" cy="218201"/>
          </a:xfrm>
          <a:prstGeom prst="rect">
            <a:avLst/>
          </a:prstGeom>
        </p:spPr>
        <p:txBody>
          <a:bodyPr wrap="none">
            <a:spAutoFit/>
          </a:bodyPr>
          <a:lstStyle/>
          <a:p>
            <a:pPr algn="ctr"/>
            <a:r>
              <a:rPr lang="en-US" sz="818" dirty="0">
                <a:solidFill>
                  <a:prstClr val="white"/>
                </a:solidFill>
                <a:latin typeface="Calibri" pitchFamily="34" charset="0"/>
              </a:rPr>
              <a:t>0.61</a:t>
            </a:r>
            <a:endParaRPr lang="en-US" dirty="0"/>
          </a:p>
        </p:txBody>
      </p:sp>
      <p:cxnSp>
        <p:nvCxnSpPr>
          <p:cNvPr id="443" name="Straight Connector 442">
            <a:extLst>
              <a:ext uri="{FF2B5EF4-FFF2-40B4-BE49-F238E27FC236}">
                <a16:creationId xmlns:a16="http://schemas.microsoft.com/office/drawing/2014/main" id="{15263D10-18B4-984F-B210-7D429791245A}"/>
              </a:ext>
            </a:extLst>
          </p:cNvPr>
          <p:cNvCxnSpPr>
            <a:cxnSpLocks/>
          </p:cNvCxnSpPr>
          <p:nvPr/>
        </p:nvCxnSpPr>
        <p:spPr>
          <a:xfrm>
            <a:off x="10757519" y="1756050"/>
            <a:ext cx="290277"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444" name="Rectangle 443">
            <a:extLst>
              <a:ext uri="{FF2B5EF4-FFF2-40B4-BE49-F238E27FC236}">
                <a16:creationId xmlns:a16="http://schemas.microsoft.com/office/drawing/2014/main" id="{176413B4-394A-7649-8B09-30875B291AAC}"/>
              </a:ext>
            </a:extLst>
          </p:cNvPr>
          <p:cNvSpPr/>
          <p:nvPr/>
        </p:nvSpPr>
        <p:spPr>
          <a:xfrm>
            <a:off x="10884156" y="173593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446" name="Straight Connector 445">
            <a:extLst>
              <a:ext uri="{FF2B5EF4-FFF2-40B4-BE49-F238E27FC236}">
                <a16:creationId xmlns:a16="http://schemas.microsoft.com/office/drawing/2014/main" id="{F3592092-91FA-8F4B-94FC-5D0280D97CF4}"/>
              </a:ext>
            </a:extLst>
          </p:cNvPr>
          <p:cNvCxnSpPr>
            <a:cxnSpLocks/>
          </p:cNvCxnSpPr>
          <p:nvPr/>
        </p:nvCxnSpPr>
        <p:spPr>
          <a:xfrm>
            <a:off x="10469988" y="3679658"/>
            <a:ext cx="697334"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447" name="Straight Connector 446">
            <a:extLst>
              <a:ext uri="{FF2B5EF4-FFF2-40B4-BE49-F238E27FC236}">
                <a16:creationId xmlns:a16="http://schemas.microsoft.com/office/drawing/2014/main" id="{4F4B150B-5B1B-C144-992D-E1639E71146A}"/>
              </a:ext>
            </a:extLst>
          </p:cNvPr>
          <p:cNvCxnSpPr>
            <a:cxnSpLocks/>
          </p:cNvCxnSpPr>
          <p:nvPr/>
        </p:nvCxnSpPr>
        <p:spPr>
          <a:xfrm>
            <a:off x="10753251" y="3518313"/>
            <a:ext cx="338972"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463" name="Rectangle 462">
            <a:extLst>
              <a:ext uri="{FF2B5EF4-FFF2-40B4-BE49-F238E27FC236}">
                <a16:creationId xmlns:a16="http://schemas.microsoft.com/office/drawing/2014/main" id="{2FF928A0-2C45-0C4A-907A-CF52DE175E77}"/>
              </a:ext>
            </a:extLst>
          </p:cNvPr>
          <p:cNvSpPr/>
          <p:nvPr/>
        </p:nvSpPr>
        <p:spPr>
          <a:xfrm>
            <a:off x="10909480" y="3498193"/>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464" name="Rectangle 463">
            <a:extLst>
              <a:ext uri="{FF2B5EF4-FFF2-40B4-BE49-F238E27FC236}">
                <a16:creationId xmlns:a16="http://schemas.microsoft.com/office/drawing/2014/main" id="{03F167B2-8D00-C047-B722-2268EF8DA1F1}"/>
              </a:ext>
            </a:extLst>
          </p:cNvPr>
          <p:cNvSpPr/>
          <p:nvPr/>
        </p:nvSpPr>
        <p:spPr>
          <a:xfrm>
            <a:off x="10794057" y="3659538"/>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466" name="Straight Connector 465">
            <a:extLst>
              <a:ext uri="{FF2B5EF4-FFF2-40B4-BE49-F238E27FC236}">
                <a16:creationId xmlns:a16="http://schemas.microsoft.com/office/drawing/2014/main" id="{35A7FE5E-D96D-C641-89CB-45AB61324A38}"/>
              </a:ext>
            </a:extLst>
          </p:cNvPr>
          <p:cNvCxnSpPr>
            <a:cxnSpLocks/>
          </p:cNvCxnSpPr>
          <p:nvPr/>
        </p:nvCxnSpPr>
        <p:spPr>
          <a:xfrm>
            <a:off x="10644181" y="4225477"/>
            <a:ext cx="455229"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493" name="Rectangle 492">
            <a:extLst>
              <a:ext uri="{FF2B5EF4-FFF2-40B4-BE49-F238E27FC236}">
                <a16:creationId xmlns:a16="http://schemas.microsoft.com/office/drawing/2014/main" id="{DCD9BE13-1045-3545-A2F8-382D8D02294E}"/>
              </a:ext>
            </a:extLst>
          </p:cNvPr>
          <p:cNvSpPr/>
          <p:nvPr/>
        </p:nvSpPr>
        <p:spPr>
          <a:xfrm>
            <a:off x="10839809" y="4205357"/>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494" name="Straight Connector 493">
            <a:extLst>
              <a:ext uri="{FF2B5EF4-FFF2-40B4-BE49-F238E27FC236}">
                <a16:creationId xmlns:a16="http://schemas.microsoft.com/office/drawing/2014/main" id="{65C7F6AF-3287-F743-8B6A-BA39BE09802E}"/>
              </a:ext>
            </a:extLst>
          </p:cNvPr>
          <p:cNvCxnSpPr>
            <a:cxnSpLocks/>
          </p:cNvCxnSpPr>
          <p:nvPr/>
        </p:nvCxnSpPr>
        <p:spPr>
          <a:xfrm>
            <a:off x="10703334" y="4907390"/>
            <a:ext cx="592053"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495" name="Straight Connector 494">
            <a:extLst>
              <a:ext uri="{FF2B5EF4-FFF2-40B4-BE49-F238E27FC236}">
                <a16:creationId xmlns:a16="http://schemas.microsoft.com/office/drawing/2014/main" id="{6A075891-C59A-2A43-A735-3AF18BF2B129}"/>
              </a:ext>
            </a:extLst>
          </p:cNvPr>
          <p:cNvCxnSpPr>
            <a:cxnSpLocks/>
          </p:cNvCxnSpPr>
          <p:nvPr/>
        </p:nvCxnSpPr>
        <p:spPr>
          <a:xfrm>
            <a:off x="10696182" y="4756560"/>
            <a:ext cx="454065"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496" name="Straight Connector 495">
            <a:extLst>
              <a:ext uri="{FF2B5EF4-FFF2-40B4-BE49-F238E27FC236}">
                <a16:creationId xmlns:a16="http://schemas.microsoft.com/office/drawing/2014/main" id="{3AA0A160-F669-E245-80A3-C0A58033CB86}"/>
              </a:ext>
            </a:extLst>
          </p:cNvPr>
          <p:cNvCxnSpPr>
            <a:cxnSpLocks/>
          </p:cNvCxnSpPr>
          <p:nvPr/>
        </p:nvCxnSpPr>
        <p:spPr>
          <a:xfrm>
            <a:off x="10509850" y="4597367"/>
            <a:ext cx="555022"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497" name="Rectangle 496">
            <a:extLst>
              <a:ext uri="{FF2B5EF4-FFF2-40B4-BE49-F238E27FC236}">
                <a16:creationId xmlns:a16="http://schemas.microsoft.com/office/drawing/2014/main" id="{36ADE230-E5E6-B746-912D-E33659E62903}"/>
              </a:ext>
            </a:extLst>
          </p:cNvPr>
          <p:cNvSpPr/>
          <p:nvPr/>
        </p:nvSpPr>
        <p:spPr>
          <a:xfrm>
            <a:off x="10760099" y="4577247"/>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498" name="Rectangle 497">
            <a:extLst>
              <a:ext uri="{FF2B5EF4-FFF2-40B4-BE49-F238E27FC236}">
                <a16:creationId xmlns:a16="http://schemas.microsoft.com/office/drawing/2014/main" id="{FA64F368-402D-4E4F-888D-FE65D699D1BB}"/>
              </a:ext>
            </a:extLst>
          </p:cNvPr>
          <p:cNvSpPr/>
          <p:nvPr/>
        </p:nvSpPr>
        <p:spPr>
          <a:xfrm>
            <a:off x="10898967" y="473644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499" name="Rectangle 498">
            <a:extLst>
              <a:ext uri="{FF2B5EF4-FFF2-40B4-BE49-F238E27FC236}">
                <a16:creationId xmlns:a16="http://schemas.microsoft.com/office/drawing/2014/main" id="{4F5BD9CB-CEAB-8F4E-8516-A4DC5E034E89}"/>
              </a:ext>
            </a:extLst>
          </p:cNvPr>
          <p:cNvSpPr/>
          <p:nvPr/>
        </p:nvSpPr>
        <p:spPr>
          <a:xfrm>
            <a:off x="10959763" y="488727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500" name="Straight Connector 499">
            <a:extLst>
              <a:ext uri="{FF2B5EF4-FFF2-40B4-BE49-F238E27FC236}">
                <a16:creationId xmlns:a16="http://schemas.microsoft.com/office/drawing/2014/main" id="{9DD465E0-DE9F-0F4C-9595-78C24F041532}"/>
              </a:ext>
            </a:extLst>
          </p:cNvPr>
          <p:cNvCxnSpPr>
            <a:cxnSpLocks/>
          </p:cNvCxnSpPr>
          <p:nvPr/>
        </p:nvCxnSpPr>
        <p:spPr>
          <a:xfrm>
            <a:off x="10393688" y="3137378"/>
            <a:ext cx="696796"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501" name="Straight Connector 500">
            <a:extLst>
              <a:ext uri="{FF2B5EF4-FFF2-40B4-BE49-F238E27FC236}">
                <a16:creationId xmlns:a16="http://schemas.microsoft.com/office/drawing/2014/main" id="{58E88437-B1F2-D347-B158-88B7DA4E5455}"/>
              </a:ext>
            </a:extLst>
          </p:cNvPr>
          <p:cNvCxnSpPr>
            <a:cxnSpLocks/>
          </p:cNvCxnSpPr>
          <p:nvPr/>
        </p:nvCxnSpPr>
        <p:spPr>
          <a:xfrm>
            <a:off x="10834160" y="2998460"/>
            <a:ext cx="503914"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502" name="Straight Connector 501">
            <a:extLst>
              <a:ext uri="{FF2B5EF4-FFF2-40B4-BE49-F238E27FC236}">
                <a16:creationId xmlns:a16="http://schemas.microsoft.com/office/drawing/2014/main" id="{3C6B3D09-82EC-D742-9613-209BFC37CA40}"/>
              </a:ext>
            </a:extLst>
          </p:cNvPr>
          <p:cNvCxnSpPr>
            <a:cxnSpLocks/>
          </p:cNvCxnSpPr>
          <p:nvPr/>
        </p:nvCxnSpPr>
        <p:spPr>
          <a:xfrm>
            <a:off x="10481717" y="2848314"/>
            <a:ext cx="523392"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503" name="Rectangle 502">
            <a:extLst>
              <a:ext uri="{FF2B5EF4-FFF2-40B4-BE49-F238E27FC236}">
                <a16:creationId xmlns:a16="http://schemas.microsoft.com/office/drawing/2014/main" id="{F673A9A7-2FA4-A042-997F-FEE25B406F16}"/>
              </a:ext>
            </a:extLst>
          </p:cNvPr>
          <p:cNvSpPr/>
          <p:nvPr/>
        </p:nvSpPr>
        <p:spPr>
          <a:xfrm>
            <a:off x="10709380" y="2828194"/>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504" name="Rectangle 503">
            <a:extLst>
              <a:ext uri="{FF2B5EF4-FFF2-40B4-BE49-F238E27FC236}">
                <a16:creationId xmlns:a16="http://schemas.microsoft.com/office/drawing/2014/main" id="{7591F038-111D-AA41-8E98-8519592075EC}"/>
              </a:ext>
            </a:extLst>
          </p:cNvPr>
          <p:cNvSpPr/>
          <p:nvPr/>
        </p:nvSpPr>
        <p:spPr>
          <a:xfrm>
            <a:off x="11051758" y="2978340"/>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505" name="Rectangle 504">
            <a:extLst>
              <a:ext uri="{FF2B5EF4-FFF2-40B4-BE49-F238E27FC236}">
                <a16:creationId xmlns:a16="http://schemas.microsoft.com/office/drawing/2014/main" id="{DFC47874-4918-6846-8ED0-EA86AC700C40}"/>
              </a:ext>
            </a:extLst>
          </p:cNvPr>
          <p:cNvSpPr/>
          <p:nvPr/>
        </p:nvSpPr>
        <p:spPr>
          <a:xfrm>
            <a:off x="10712421" y="3117258"/>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cxnSp>
        <p:nvCxnSpPr>
          <p:cNvPr id="506" name="Straight Connector 505">
            <a:extLst>
              <a:ext uri="{FF2B5EF4-FFF2-40B4-BE49-F238E27FC236}">
                <a16:creationId xmlns:a16="http://schemas.microsoft.com/office/drawing/2014/main" id="{52287E2F-A461-BF43-AD68-67F87AD46D66}"/>
              </a:ext>
            </a:extLst>
          </p:cNvPr>
          <p:cNvCxnSpPr>
            <a:cxnSpLocks/>
          </p:cNvCxnSpPr>
          <p:nvPr/>
        </p:nvCxnSpPr>
        <p:spPr>
          <a:xfrm>
            <a:off x="10693488" y="2708801"/>
            <a:ext cx="751976"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cxnSp>
        <p:nvCxnSpPr>
          <p:cNvPr id="507" name="Straight Connector 506">
            <a:extLst>
              <a:ext uri="{FF2B5EF4-FFF2-40B4-BE49-F238E27FC236}">
                <a16:creationId xmlns:a16="http://schemas.microsoft.com/office/drawing/2014/main" id="{8E31ACD2-E8F1-D04F-857E-DCB6EC5DE0BE}"/>
              </a:ext>
            </a:extLst>
          </p:cNvPr>
          <p:cNvCxnSpPr>
            <a:cxnSpLocks/>
          </p:cNvCxnSpPr>
          <p:nvPr/>
        </p:nvCxnSpPr>
        <p:spPr>
          <a:xfrm>
            <a:off x="10723481" y="4058822"/>
            <a:ext cx="375541" cy="0"/>
          </a:xfrm>
          <a:prstGeom prst="line">
            <a:avLst/>
          </a:prstGeom>
          <a:ln w="19050">
            <a:solidFill>
              <a:srgbClr val="00FA00"/>
            </a:solidFill>
          </a:ln>
        </p:spPr>
        <p:style>
          <a:lnRef idx="1">
            <a:schemeClr val="accent1"/>
          </a:lnRef>
          <a:fillRef idx="0">
            <a:schemeClr val="accent1"/>
          </a:fillRef>
          <a:effectRef idx="0">
            <a:schemeClr val="accent1"/>
          </a:effectRef>
          <a:fontRef idx="minor">
            <a:schemeClr val="tx1"/>
          </a:fontRef>
        </p:style>
      </p:cxnSp>
      <p:sp>
        <p:nvSpPr>
          <p:cNvPr id="508" name="Rectangle 507">
            <a:extLst>
              <a:ext uri="{FF2B5EF4-FFF2-40B4-BE49-F238E27FC236}">
                <a16:creationId xmlns:a16="http://schemas.microsoft.com/office/drawing/2014/main" id="{74B1F867-1AAA-D94D-9E52-41F63C002198}"/>
              </a:ext>
            </a:extLst>
          </p:cNvPr>
          <p:cNvSpPr/>
          <p:nvPr/>
        </p:nvSpPr>
        <p:spPr>
          <a:xfrm>
            <a:off x="10891103" y="4038702"/>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512" name="Rectangle 511">
            <a:extLst>
              <a:ext uri="{FF2B5EF4-FFF2-40B4-BE49-F238E27FC236}">
                <a16:creationId xmlns:a16="http://schemas.microsoft.com/office/drawing/2014/main" id="{63A2E154-1965-BF42-A731-F92EA226F097}"/>
              </a:ext>
            </a:extLst>
          </p:cNvPr>
          <p:cNvSpPr/>
          <p:nvPr/>
        </p:nvSpPr>
        <p:spPr>
          <a:xfrm>
            <a:off x="11035514" y="2688681"/>
            <a:ext cx="54539" cy="40241"/>
          </a:xfrm>
          <a:prstGeom prst="rect">
            <a:avLst/>
          </a:prstGeom>
          <a:solidFill>
            <a:srgbClr val="00FA00"/>
          </a:solidFill>
          <a:ln>
            <a:solidFill>
              <a:srgbClr val="00FA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a:solidFill>
                <a:schemeClr val="bg1"/>
              </a:solidFill>
            </a:endParaRPr>
          </a:p>
        </p:txBody>
      </p:sp>
      <p:sp>
        <p:nvSpPr>
          <p:cNvPr id="513" name="Rectangle 512">
            <a:extLst>
              <a:ext uri="{FF2B5EF4-FFF2-40B4-BE49-F238E27FC236}">
                <a16:creationId xmlns:a16="http://schemas.microsoft.com/office/drawing/2014/main" id="{4ED478E0-BE37-1445-8D5C-611B0881ECAF}"/>
              </a:ext>
            </a:extLst>
          </p:cNvPr>
          <p:cNvSpPr/>
          <p:nvPr/>
        </p:nvSpPr>
        <p:spPr>
          <a:xfrm>
            <a:off x="11471189" y="2810253"/>
            <a:ext cx="370614" cy="218201"/>
          </a:xfrm>
          <a:prstGeom prst="rect">
            <a:avLst/>
          </a:prstGeom>
        </p:spPr>
        <p:txBody>
          <a:bodyPr wrap="none">
            <a:spAutoFit/>
          </a:bodyPr>
          <a:lstStyle/>
          <a:p>
            <a:pPr algn="ctr"/>
            <a:r>
              <a:rPr lang="en-US" sz="818" dirty="0">
                <a:solidFill>
                  <a:prstClr val="white"/>
                </a:solidFill>
                <a:latin typeface="Calibri" pitchFamily="34" charset="0"/>
              </a:rPr>
              <a:t>0.29</a:t>
            </a:r>
            <a:endParaRPr lang="en-US" dirty="0"/>
          </a:p>
        </p:txBody>
      </p:sp>
      <p:sp>
        <p:nvSpPr>
          <p:cNvPr id="514" name="Rectangle 513">
            <a:extLst>
              <a:ext uri="{FF2B5EF4-FFF2-40B4-BE49-F238E27FC236}">
                <a16:creationId xmlns:a16="http://schemas.microsoft.com/office/drawing/2014/main" id="{BE570229-71F3-8D4D-9BC6-0B5D568FDB25}"/>
              </a:ext>
            </a:extLst>
          </p:cNvPr>
          <p:cNvSpPr/>
          <p:nvPr/>
        </p:nvSpPr>
        <p:spPr>
          <a:xfrm>
            <a:off x="11471189" y="3486707"/>
            <a:ext cx="370614" cy="218201"/>
          </a:xfrm>
          <a:prstGeom prst="rect">
            <a:avLst/>
          </a:prstGeom>
        </p:spPr>
        <p:txBody>
          <a:bodyPr wrap="none">
            <a:spAutoFit/>
          </a:bodyPr>
          <a:lstStyle/>
          <a:p>
            <a:pPr algn="ctr"/>
            <a:r>
              <a:rPr lang="en-US" sz="818" dirty="0">
                <a:solidFill>
                  <a:prstClr val="white"/>
                </a:solidFill>
                <a:latin typeface="Calibri" pitchFamily="34" charset="0"/>
              </a:rPr>
              <a:t>0.58</a:t>
            </a:r>
            <a:endParaRPr lang="en-US" dirty="0"/>
          </a:p>
        </p:txBody>
      </p:sp>
      <p:sp>
        <p:nvSpPr>
          <p:cNvPr id="515" name="Rectangle 514">
            <a:extLst>
              <a:ext uri="{FF2B5EF4-FFF2-40B4-BE49-F238E27FC236}">
                <a16:creationId xmlns:a16="http://schemas.microsoft.com/office/drawing/2014/main" id="{F7538AF2-EB88-664B-A6EA-29A118F7BD4D}"/>
              </a:ext>
            </a:extLst>
          </p:cNvPr>
          <p:cNvSpPr/>
          <p:nvPr/>
        </p:nvSpPr>
        <p:spPr>
          <a:xfrm>
            <a:off x="11471189" y="4031726"/>
            <a:ext cx="370614" cy="218201"/>
          </a:xfrm>
          <a:prstGeom prst="rect">
            <a:avLst/>
          </a:prstGeom>
        </p:spPr>
        <p:txBody>
          <a:bodyPr wrap="none">
            <a:spAutoFit/>
          </a:bodyPr>
          <a:lstStyle/>
          <a:p>
            <a:pPr algn="ctr"/>
            <a:r>
              <a:rPr lang="en-US" sz="818" dirty="0">
                <a:solidFill>
                  <a:prstClr val="white"/>
                </a:solidFill>
                <a:latin typeface="Calibri" pitchFamily="34" charset="0"/>
              </a:rPr>
              <a:t>0.88</a:t>
            </a:r>
            <a:endParaRPr lang="en-US" dirty="0"/>
          </a:p>
        </p:txBody>
      </p:sp>
      <p:sp>
        <p:nvSpPr>
          <p:cNvPr id="516" name="Rectangle 515">
            <a:extLst>
              <a:ext uri="{FF2B5EF4-FFF2-40B4-BE49-F238E27FC236}">
                <a16:creationId xmlns:a16="http://schemas.microsoft.com/office/drawing/2014/main" id="{ACDE1319-D043-104F-B028-4E2157BE6E5F}"/>
              </a:ext>
            </a:extLst>
          </p:cNvPr>
          <p:cNvSpPr/>
          <p:nvPr/>
        </p:nvSpPr>
        <p:spPr>
          <a:xfrm>
            <a:off x="11471189" y="4642207"/>
            <a:ext cx="370614" cy="218201"/>
          </a:xfrm>
          <a:prstGeom prst="rect">
            <a:avLst/>
          </a:prstGeom>
        </p:spPr>
        <p:txBody>
          <a:bodyPr wrap="none">
            <a:spAutoFit/>
          </a:bodyPr>
          <a:lstStyle/>
          <a:p>
            <a:pPr algn="ctr"/>
            <a:r>
              <a:rPr lang="en-US" sz="818" dirty="0">
                <a:solidFill>
                  <a:prstClr val="white"/>
                </a:solidFill>
                <a:latin typeface="Calibri" pitchFamily="34" charset="0"/>
              </a:rPr>
              <a:t>0.14</a:t>
            </a:r>
            <a:endParaRPr lang="en-US" dirty="0"/>
          </a:p>
        </p:txBody>
      </p:sp>
      <p:sp>
        <p:nvSpPr>
          <p:cNvPr id="517" name="TextBox 516">
            <a:extLst>
              <a:ext uri="{FF2B5EF4-FFF2-40B4-BE49-F238E27FC236}">
                <a16:creationId xmlns:a16="http://schemas.microsoft.com/office/drawing/2014/main" id="{F692131B-2EF3-D54D-9168-431BC2A708DB}"/>
              </a:ext>
            </a:extLst>
          </p:cNvPr>
          <p:cNvSpPr txBox="1"/>
          <p:nvPr/>
        </p:nvSpPr>
        <p:spPr>
          <a:xfrm>
            <a:off x="1178849" y="116503"/>
            <a:ext cx="9834303" cy="1015663"/>
          </a:xfrm>
          <a:prstGeom prst="rect">
            <a:avLst/>
          </a:prstGeom>
          <a:noFill/>
        </p:spPr>
        <p:txBody>
          <a:bodyPr wrap="square" rtlCol="0">
            <a:spAutoFit/>
          </a:bodyPr>
          <a:lstStyle/>
          <a:p>
            <a:pPr algn="ctr"/>
            <a:r>
              <a:rPr lang="en-US" sz="2800" b="1" dirty="0">
                <a:solidFill>
                  <a:srgbClr val="FFFF00"/>
                </a:solidFill>
              </a:rPr>
              <a:t>Analysis of 10 pre-specified subgroups</a:t>
            </a:r>
          </a:p>
          <a:p>
            <a:pPr algn="ctr"/>
            <a:r>
              <a:rPr lang="en-US" sz="3200" b="1" dirty="0">
                <a:solidFill>
                  <a:schemeClr val="bg1"/>
                </a:solidFill>
              </a:rPr>
              <a:t>All-cause Death, Stroke or MI at 5 Years</a:t>
            </a:r>
          </a:p>
        </p:txBody>
      </p:sp>
      <p:sp>
        <p:nvSpPr>
          <p:cNvPr id="558" name="Rectangle 557">
            <a:extLst>
              <a:ext uri="{FF2B5EF4-FFF2-40B4-BE49-F238E27FC236}">
                <a16:creationId xmlns:a16="http://schemas.microsoft.com/office/drawing/2014/main" id="{C920DF89-EC4D-9741-9982-17CDA8DD0099}"/>
              </a:ext>
            </a:extLst>
          </p:cNvPr>
          <p:cNvSpPr/>
          <p:nvPr/>
        </p:nvSpPr>
        <p:spPr>
          <a:xfrm>
            <a:off x="3954228" y="6223204"/>
            <a:ext cx="4283545" cy="523220"/>
          </a:xfrm>
          <a:prstGeom prst="rect">
            <a:avLst/>
          </a:prstGeom>
        </p:spPr>
        <p:txBody>
          <a:bodyPr wrap="none">
            <a:spAutoFit/>
          </a:bodyPr>
          <a:lstStyle/>
          <a:p>
            <a:pPr algn="ctr"/>
            <a:r>
              <a:rPr lang="en-US" sz="2800" dirty="0">
                <a:solidFill>
                  <a:srgbClr val="FFD966"/>
                </a:solidFill>
              </a:rPr>
              <a:t>No significant interactions</a:t>
            </a:r>
          </a:p>
        </p:txBody>
      </p:sp>
    </p:spTree>
    <p:extLst>
      <p:ext uri="{BB962C8B-B14F-4D97-AF65-F5344CB8AC3E}">
        <p14:creationId xmlns:p14="http://schemas.microsoft.com/office/powerpoint/2010/main" val="343741188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3" name="TextBox 202">
            <a:extLst>
              <a:ext uri="{FF2B5EF4-FFF2-40B4-BE49-F238E27FC236}">
                <a16:creationId xmlns:a16="http://schemas.microsoft.com/office/drawing/2014/main" id="{264AC26D-5039-1A47-BADE-C5AC73D93DC4}"/>
              </a:ext>
            </a:extLst>
          </p:cNvPr>
          <p:cNvSpPr txBox="1"/>
          <p:nvPr/>
        </p:nvSpPr>
        <p:spPr>
          <a:xfrm>
            <a:off x="2942804" y="137505"/>
            <a:ext cx="6306406" cy="646331"/>
          </a:xfrm>
          <a:prstGeom prst="rect">
            <a:avLst/>
          </a:prstGeom>
          <a:noFill/>
        </p:spPr>
        <p:txBody>
          <a:bodyPr wrap="none" rtlCol="0">
            <a:spAutoFit/>
          </a:bodyPr>
          <a:lstStyle/>
          <a:p>
            <a:pPr algn="ctr"/>
            <a:r>
              <a:rPr lang="en-US" sz="3600" b="1" dirty="0">
                <a:solidFill>
                  <a:schemeClr val="bg1"/>
                </a:solidFill>
              </a:rPr>
              <a:t>Primary Endpoint at 5 Years</a:t>
            </a:r>
          </a:p>
        </p:txBody>
      </p:sp>
      <p:graphicFrame>
        <p:nvGraphicFramePr>
          <p:cNvPr id="3" name="Table 2">
            <a:extLst>
              <a:ext uri="{FF2B5EF4-FFF2-40B4-BE49-F238E27FC236}">
                <a16:creationId xmlns:a16="http://schemas.microsoft.com/office/drawing/2014/main" id="{C54F9457-2D74-454B-A757-17AAD2B06F0D}"/>
              </a:ext>
            </a:extLst>
          </p:cNvPr>
          <p:cNvGraphicFramePr>
            <a:graphicFrameLocks noGrp="1"/>
          </p:cNvGraphicFramePr>
          <p:nvPr>
            <p:extLst>
              <p:ext uri="{D42A27DB-BD31-4B8C-83A1-F6EECF244321}">
                <p14:modId xmlns:p14="http://schemas.microsoft.com/office/powerpoint/2010/main" val="2748144480"/>
              </p:ext>
            </p:extLst>
          </p:nvPr>
        </p:nvGraphicFramePr>
        <p:xfrm>
          <a:off x="274949" y="844972"/>
          <a:ext cx="11642103" cy="5799669"/>
        </p:xfrm>
        <a:graphic>
          <a:graphicData uri="http://schemas.openxmlformats.org/drawingml/2006/table">
            <a:tbl>
              <a:tblPr firstRow="1" firstCol="1" lastRow="1" lastCol="1" bandRow="1" bandCol="1">
                <a:tableStyleId>{5C22544A-7EE6-4342-B048-85BDC9FD1C3A}</a:tableStyleId>
              </a:tblPr>
              <a:tblGrid>
                <a:gridCol w="3223968">
                  <a:extLst>
                    <a:ext uri="{9D8B030D-6E8A-4147-A177-3AD203B41FA5}">
                      <a16:colId xmlns:a16="http://schemas.microsoft.com/office/drawing/2014/main" val="1588347059"/>
                    </a:ext>
                  </a:extLst>
                </a:gridCol>
                <a:gridCol w="1725105">
                  <a:extLst>
                    <a:ext uri="{9D8B030D-6E8A-4147-A177-3AD203B41FA5}">
                      <a16:colId xmlns:a16="http://schemas.microsoft.com/office/drawing/2014/main" val="1986074757"/>
                    </a:ext>
                  </a:extLst>
                </a:gridCol>
                <a:gridCol w="1904215">
                  <a:extLst>
                    <a:ext uri="{9D8B030D-6E8A-4147-A177-3AD203B41FA5}">
                      <a16:colId xmlns:a16="http://schemas.microsoft.com/office/drawing/2014/main" val="2761237104"/>
                    </a:ext>
                  </a:extLst>
                </a:gridCol>
                <a:gridCol w="2469822">
                  <a:extLst>
                    <a:ext uri="{9D8B030D-6E8A-4147-A177-3AD203B41FA5}">
                      <a16:colId xmlns:a16="http://schemas.microsoft.com/office/drawing/2014/main" val="1849710308"/>
                    </a:ext>
                  </a:extLst>
                </a:gridCol>
                <a:gridCol w="2318993">
                  <a:extLst>
                    <a:ext uri="{9D8B030D-6E8A-4147-A177-3AD203B41FA5}">
                      <a16:colId xmlns:a16="http://schemas.microsoft.com/office/drawing/2014/main" val="1776093218"/>
                    </a:ext>
                  </a:extLst>
                </a:gridCol>
              </a:tblGrid>
              <a:tr h="397856">
                <a:tc>
                  <a:txBody>
                    <a:bodyPr/>
                    <a:lstStyle/>
                    <a:p>
                      <a:pPr marL="0" marR="0" algn="l">
                        <a:lnSpc>
                          <a:spcPct val="100000"/>
                        </a:lnSpc>
                        <a:spcBef>
                          <a:spcPts val="0"/>
                        </a:spcBef>
                        <a:spcAft>
                          <a:spcPts val="0"/>
                        </a:spcAft>
                      </a:pPr>
                      <a:r>
                        <a:rPr lang="en-US" sz="1800" u="none" dirty="0">
                          <a:solidFill>
                            <a:schemeClr val="bg1"/>
                          </a:solidFill>
                          <a:effectLst/>
                        </a:rPr>
                        <a:t> </a:t>
                      </a:r>
                      <a:endParaRPr lang="en-US" sz="180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PCI (N=948)</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CABG (N=957)</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Difference [95% CI]</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Odds ratio [95% CI]</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extLst>
                  <a:ext uri="{0D108BD9-81ED-4DB2-BD59-A6C34878D82A}">
                    <a16:rowId xmlns:a16="http://schemas.microsoft.com/office/drawing/2014/main" val="3962577632"/>
                  </a:ext>
                </a:extLst>
              </a:tr>
              <a:tr h="497452">
                <a:tc>
                  <a:txBody>
                    <a:bodyPr/>
                    <a:lstStyle/>
                    <a:p>
                      <a:pPr marL="0" marR="0" lvl="0" indent="0" algn="l" defTabSz="914400" rtl="0" eaLnBrk="1" fontAlgn="auto" latinLnBrk="0" hangingPunct="1">
                        <a:lnSpc>
                          <a:spcPct val="100000"/>
                        </a:lnSpc>
                        <a:spcBef>
                          <a:spcPts val="360"/>
                        </a:spcBef>
                        <a:spcAft>
                          <a:spcPts val="360"/>
                        </a:spcAft>
                        <a:buClrTx/>
                        <a:buSzTx/>
                        <a:buFontTx/>
                        <a:buNone/>
                        <a:tabLst/>
                        <a:defRPr/>
                      </a:pPr>
                      <a:r>
                        <a:rPr lang="en-US" sz="1800" b="1" u="none" dirty="0">
                          <a:solidFill>
                            <a:srgbClr val="FFFF00"/>
                          </a:solidFill>
                          <a:effectLst/>
                        </a:rPr>
                        <a:t>Death, stroke or MI</a:t>
                      </a:r>
                      <a:endParaRPr lang="en-US" sz="1800" b="1" u="none"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22.0% (203)</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19.2% (176)</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2.8% [-0.9%, 6.5%]</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1.19 [0.95, 1.50]</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058419834"/>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Death, all-cause</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13.0% (119)</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9.9% (89)</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3.1% [0.2%, 6.1%]</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1.38 [1.03, 1.85]</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4284885273"/>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   - Cardiovascular</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6.8% (61)</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5.5% (49)</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1.3% [-0.9%, 3.6%]</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1.26 [0.85, 1.85]</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607027342"/>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       - Definite cardiovascular</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5.0% (45)</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4.5% (40)</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0.5% [-1.4%, 2.5%]</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1.13 [0.73, 1.74]</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287379941"/>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       - Undetermined cause</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1.9% (16)</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1.1% (9)</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0.9% [-0.3%, 2.0%]</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1.78 [0.78, 4.06]</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898969660"/>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   - Non-cardiovascular</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6.6% (58)</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4.6% (40)</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2.0% [-0.2%, 4.2%]</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1.47 [0.97, 2.23]</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345160058"/>
                  </a:ext>
                </a:extLst>
              </a:tr>
              <a:tr h="445851">
                <a:tc>
                  <a:txBody>
                    <a:bodyPr/>
                    <a:lstStyle/>
                    <a:p>
                      <a:pPr marL="0" marR="0" algn="l">
                        <a:lnSpc>
                          <a:spcPct val="100000"/>
                        </a:lnSpc>
                        <a:spcBef>
                          <a:spcPts val="360"/>
                        </a:spcBef>
                        <a:spcAft>
                          <a:spcPts val="360"/>
                        </a:spcAft>
                      </a:pPr>
                      <a:r>
                        <a:rPr lang="en-US" sz="1800" b="0" dirty="0">
                          <a:solidFill>
                            <a:srgbClr val="FDF3C5"/>
                          </a:solidFill>
                          <a:effectLst/>
                        </a:rPr>
                        <a:t>Cerebrovascular events</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3.3% (29)</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5.2% (46)</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-1.9% [-3.8%, 0.0%]</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0.61 [0.38, 0.99]</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431001841"/>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   - Stroke</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2.9% (26)</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3.7% (33)</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-0.8% [-2.4%, 0.9%]</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0.78 [0.46, 1.31]</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395427435"/>
                  </a:ext>
                </a:extLst>
              </a:tr>
              <a:tr h="445851">
                <a:tc>
                  <a:txBody>
                    <a:bodyPr/>
                    <a:lstStyle/>
                    <a:p>
                      <a:pPr marL="0" marR="0" algn="l">
                        <a:lnSpc>
                          <a:spcPct val="100000"/>
                        </a:lnSpc>
                        <a:spcBef>
                          <a:spcPts val="360"/>
                        </a:spcBef>
                        <a:spcAft>
                          <a:spcPts val="360"/>
                        </a:spcAft>
                      </a:pPr>
                      <a:r>
                        <a:rPr lang="en-US" sz="1800" b="0" dirty="0">
                          <a:solidFill>
                            <a:srgbClr val="FDF3C5"/>
                          </a:solidFill>
                          <a:effectLst/>
                        </a:rPr>
                        <a:t>   - Transient ischemic attack</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0.3% (3)</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1.6% (14)</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-1.3% [-2.2%, -0.4%]</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0.21 [0.06, 0.74]</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645449343"/>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Myocardial infarction</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10.6% (95)</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9.1% (84)</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11.4% [-1.3%, 4.2%]</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1.14 [0.84, 1.55]</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206115013"/>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   - Peri-procedural</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3.9% (37)</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a:solidFill>
                            <a:schemeClr val="bg1"/>
                          </a:solidFill>
                          <a:effectLst/>
                        </a:rPr>
                        <a:t>6.1% (57)</a:t>
                      </a:r>
                      <a:endParaRPr lang="en-US" sz="1800" b="0" u="none">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-2.1% [-4.1%, -0.1%]</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0.63 [0.41, 0.96]</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887112616"/>
                  </a:ext>
                </a:extLst>
              </a:tr>
              <a:tr h="445851">
                <a:tc>
                  <a:txBody>
                    <a:bodyPr/>
                    <a:lstStyle/>
                    <a:p>
                      <a:pPr marL="0" marR="0" algn="l">
                        <a:lnSpc>
                          <a:spcPct val="100000"/>
                        </a:lnSpc>
                        <a:spcBef>
                          <a:spcPts val="360"/>
                        </a:spcBef>
                        <a:spcAft>
                          <a:spcPts val="360"/>
                        </a:spcAft>
                      </a:pPr>
                      <a:r>
                        <a:rPr lang="en-US" sz="1800" b="0" u="none" dirty="0">
                          <a:solidFill>
                            <a:srgbClr val="FDF3C5"/>
                          </a:solidFill>
                          <a:effectLst/>
                        </a:rPr>
                        <a:t>   - Non-peri-procedural</a:t>
                      </a:r>
                      <a:endParaRPr lang="en-US" sz="1800" b="0" u="none"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6.8% (59)</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3.5% (31)</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3.2% [1.2%, 5.3%]</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u="none" dirty="0">
                          <a:solidFill>
                            <a:schemeClr val="bg1"/>
                          </a:solidFill>
                          <a:effectLst/>
                        </a:rPr>
                        <a:t>1.96 [1.25, 3.06]</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2246208356"/>
                  </a:ext>
                </a:extLst>
              </a:tr>
            </a:tbl>
          </a:graphicData>
        </a:graphic>
      </p:graphicFrame>
    </p:spTree>
    <p:extLst>
      <p:ext uri="{BB962C8B-B14F-4D97-AF65-F5344CB8AC3E}">
        <p14:creationId xmlns:p14="http://schemas.microsoft.com/office/powerpoint/2010/main" val="3449275561"/>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3" name="TextBox 202">
            <a:extLst>
              <a:ext uri="{FF2B5EF4-FFF2-40B4-BE49-F238E27FC236}">
                <a16:creationId xmlns:a16="http://schemas.microsoft.com/office/drawing/2014/main" id="{264AC26D-5039-1A47-BADE-C5AC73D93DC4}"/>
              </a:ext>
            </a:extLst>
          </p:cNvPr>
          <p:cNvSpPr txBox="1"/>
          <p:nvPr/>
        </p:nvSpPr>
        <p:spPr>
          <a:xfrm>
            <a:off x="2836140" y="137505"/>
            <a:ext cx="6519734" cy="646331"/>
          </a:xfrm>
          <a:prstGeom prst="rect">
            <a:avLst/>
          </a:prstGeom>
          <a:noFill/>
        </p:spPr>
        <p:txBody>
          <a:bodyPr wrap="none" rtlCol="0">
            <a:spAutoFit/>
          </a:bodyPr>
          <a:lstStyle/>
          <a:p>
            <a:pPr algn="ctr"/>
            <a:r>
              <a:rPr lang="en-US" sz="3600" b="1" dirty="0">
                <a:solidFill>
                  <a:schemeClr val="bg1"/>
                </a:solidFill>
              </a:rPr>
              <a:t>Adjudicated Causes of Death</a:t>
            </a:r>
          </a:p>
        </p:txBody>
      </p:sp>
      <p:graphicFrame>
        <p:nvGraphicFramePr>
          <p:cNvPr id="3" name="Table 2">
            <a:extLst>
              <a:ext uri="{FF2B5EF4-FFF2-40B4-BE49-F238E27FC236}">
                <a16:creationId xmlns:a16="http://schemas.microsoft.com/office/drawing/2014/main" id="{C54F9457-2D74-454B-A757-17AAD2B06F0D}"/>
              </a:ext>
            </a:extLst>
          </p:cNvPr>
          <p:cNvGraphicFramePr>
            <a:graphicFrameLocks noGrp="1"/>
          </p:cNvGraphicFramePr>
          <p:nvPr>
            <p:extLst>
              <p:ext uri="{D42A27DB-BD31-4B8C-83A1-F6EECF244321}">
                <p14:modId xmlns:p14="http://schemas.microsoft.com/office/powerpoint/2010/main" val="1847375952"/>
              </p:ext>
            </p:extLst>
          </p:nvPr>
        </p:nvGraphicFramePr>
        <p:xfrm>
          <a:off x="846056" y="844971"/>
          <a:ext cx="10499888" cy="5895198"/>
        </p:xfrm>
        <a:graphic>
          <a:graphicData uri="http://schemas.openxmlformats.org/drawingml/2006/table">
            <a:tbl>
              <a:tblPr firstRow="1" firstCol="1" lastRow="1" lastCol="1" bandRow="1" bandCol="1">
                <a:tableStyleId>{5C22544A-7EE6-4342-B048-85BDC9FD1C3A}</a:tableStyleId>
              </a:tblPr>
              <a:tblGrid>
                <a:gridCol w="4432954">
                  <a:extLst>
                    <a:ext uri="{9D8B030D-6E8A-4147-A177-3AD203B41FA5}">
                      <a16:colId xmlns:a16="http://schemas.microsoft.com/office/drawing/2014/main" val="1588347059"/>
                    </a:ext>
                  </a:extLst>
                </a:gridCol>
                <a:gridCol w="1706252">
                  <a:extLst>
                    <a:ext uri="{9D8B030D-6E8A-4147-A177-3AD203B41FA5}">
                      <a16:colId xmlns:a16="http://schemas.microsoft.com/office/drawing/2014/main" val="1986074757"/>
                    </a:ext>
                  </a:extLst>
                </a:gridCol>
                <a:gridCol w="1753385">
                  <a:extLst>
                    <a:ext uri="{9D8B030D-6E8A-4147-A177-3AD203B41FA5}">
                      <a16:colId xmlns:a16="http://schemas.microsoft.com/office/drawing/2014/main" val="2761237104"/>
                    </a:ext>
                  </a:extLst>
                </a:gridCol>
                <a:gridCol w="2607297">
                  <a:extLst>
                    <a:ext uri="{9D8B030D-6E8A-4147-A177-3AD203B41FA5}">
                      <a16:colId xmlns:a16="http://schemas.microsoft.com/office/drawing/2014/main" val="1776093218"/>
                    </a:ext>
                  </a:extLst>
                </a:gridCol>
              </a:tblGrid>
              <a:tr h="327511">
                <a:tc>
                  <a:txBody>
                    <a:bodyPr/>
                    <a:lstStyle/>
                    <a:p>
                      <a:pPr marL="0" marR="0" algn="l">
                        <a:lnSpc>
                          <a:spcPct val="100000"/>
                        </a:lnSpc>
                        <a:spcBef>
                          <a:spcPts val="0"/>
                        </a:spcBef>
                        <a:spcAft>
                          <a:spcPts val="0"/>
                        </a:spcAft>
                      </a:pPr>
                      <a:r>
                        <a:rPr lang="en-US" sz="1800" b="0" u="none" dirty="0">
                          <a:solidFill>
                            <a:schemeClr val="bg1"/>
                          </a:solidFill>
                          <a:effectLst/>
                        </a:rPr>
                        <a:t> </a:t>
                      </a:r>
                      <a:endParaRPr lang="en-US" sz="1800" b="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2059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PCI (N=948)</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CABG (N=957)</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Difference [95% CI]</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extLst>
                  <a:ext uri="{0D108BD9-81ED-4DB2-BD59-A6C34878D82A}">
                    <a16:rowId xmlns:a16="http://schemas.microsoft.com/office/drawing/2014/main" val="3962577632"/>
                  </a:ext>
                </a:extLst>
              </a:tr>
              <a:tr h="327511">
                <a:tc>
                  <a:txBody>
                    <a:bodyPr/>
                    <a:lstStyle/>
                    <a:p>
                      <a:pPr marL="0" marR="0" algn="l">
                        <a:lnSpc>
                          <a:spcPct val="100000"/>
                        </a:lnSpc>
                        <a:spcBef>
                          <a:spcPts val="0"/>
                        </a:spcBef>
                        <a:spcAft>
                          <a:spcPts val="0"/>
                        </a:spcAft>
                      </a:pPr>
                      <a:r>
                        <a:rPr lang="en-US"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All-cause death</a:t>
                      </a:r>
                    </a:p>
                  </a:txBody>
                  <a:tcPr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13.0% (119)</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9.9% (89)</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3.1% [0.2%, 6.1%]</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058419834"/>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r>
                        <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rPr>
                        <a:t>- Definite cardiovascular </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5.0% (45)</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4.5% (40)</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0.5% [-1.4%, 2.5%]</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4284885273"/>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Sudden cardiac death</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1.7% (15)</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1.2% (10)</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0.5% [-0.6%, 1.6%]</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607027342"/>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Myocardial infarction</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1.0% (9)</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0.6% (5)</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0.4% [-0.4%, 1.2%]</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287379941"/>
                  </a:ext>
                </a:extLst>
              </a:tr>
              <a:tr h="327511">
                <a:tc>
                  <a:txBody>
                    <a:bodyPr/>
                    <a:lstStyle/>
                    <a:p>
                      <a:pPr marL="0" marR="0" algn="l">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          Heart failure or cardiogenic shock</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0.6% (5)</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1.1% (9)</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-0.5% [-1.3%, 0.4%]</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898969660"/>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Stroke</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1.0% (9)</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0.9% (8)</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0.1% [-0.8%, 1.0%]</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345160058"/>
                  </a:ext>
                </a:extLst>
              </a:tr>
              <a:tr h="327511">
                <a:tc>
                  <a:txBody>
                    <a:bodyPr/>
                    <a:lstStyle/>
                    <a:p>
                      <a:pPr marL="0" marR="0" algn="l">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          Bleeding</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0.0% (0)</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0.3% (3)</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-0.3% [-, -]</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2749837026"/>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Other cardiovascular cause</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1.0% (8)</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0.6% (5)</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0.4% [-0.4%, 1.2%]</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206115013"/>
                  </a:ext>
                </a:extLst>
              </a:tr>
              <a:tr h="327511">
                <a:tc>
                  <a:txBody>
                    <a:bodyPr/>
                    <a:lstStyle/>
                    <a:p>
                      <a:pPr marL="0" marR="0" algn="l">
                        <a:lnSpc>
                          <a:spcPct val="100000"/>
                        </a:lnSpc>
                        <a:spcBef>
                          <a:spcPts val="0"/>
                        </a:spcBef>
                        <a:spcAft>
                          <a:spcPts val="0"/>
                        </a:spcAft>
                      </a:pPr>
                      <a:r>
                        <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rPr>
                        <a:t>    - Definite non-cardiovascular</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6.6% (58)</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rPr>
                        <a:t>4.6% (40)</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2.0% [-0.2%, 4.2%]</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887112616"/>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Pulmonary</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1.0% (8)</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0.6% (5)</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0.4% [-0.5%, 1.2%]</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2246208356"/>
                  </a:ext>
                </a:extLst>
              </a:tr>
              <a:tr h="327511">
                <a:tc>
                  <a:txBody>
                    <a:bodyPr/>
                    <a:lstStyle/>
                    <a:p>
                      <a:pPr marL="0" marR="0" algn="l">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          Infection (includes sepsis)</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1.6% (14)</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0.8% (7)</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0.8% [-0.2%, 1.8%]</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2996227242"/>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Gastrointestinal</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0.1% (1)</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0.2% (2)</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-0.1% [-0.5%, 0.3%]</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103798072"/>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Malignancy</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3.4% (29)</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2.7% (23)</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0.7% [-1.0%, 2.3%]</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738743419"/>
                  </a:ext>
                </a:extLst>
              </a:tr>
              <a:tr h="327511">
                <a:tc>
                  <a:txBody>
                    <a:bodyPr/>
                    <a:lstStyle/>
                    <a:p>
                      <a:pPr marL="0" marR="0" algn="l">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          Accident/trauma</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0.3% (3)</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0.2% (2)</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0.1% [-0.4%, 0.6%]</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933349979"/>
                  </a:ext>
                </a:extLst>
              </a:tr>
              <a:tr h="327511">
                <a:tc>
                  <a:txBody>
                    <a:bodyPr/>
                    <a:lstStyle/>
                    <a:p>
                      <a:pPr marL="0" marR="0" algn="l">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          Non-cardiovascular organ failure</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0.2% (2)</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0.0% (0)</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0.2% [-, -]</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2006196730"/>
                  </a:ext>
                </a:extLst>
              </a:tr>
              <a:tr h="327511">
                <a:tc>
                  <a:txBody>
                    <a:bodyPr/>
                    <a:lstStyle/>
                    <a:p>
                      <a:pPr marL="0" marR="0" algn="l">
                        <a:lnSpc>
                          <a:spcPct val="100000"/>
                        </a:lnSpc>
                        <a:spcBef>
                          <a:spcPts val="0"/>
                        </a:spcBef>
                        <a:spcAft>
                          <a:spcPts val="0"/>
                        </a:spcAft>
                      </a:pPr>
                      <a:r>
                        <a:rPr lang="en-US" sz="1800" b="0">
                          <a:solidFill>
                            <a:schemeClr val="bg1"/>
                          </a:solidFill>
                          <a:effectLst/>
                          <a:latin typeface="Arial" panose="020B0604020202020204" pitchFamily="34" charset="0"/>
                          <a:ea typeface="Calibri" panose="020F0502020204030204" pitchFamily="34" charset="0"/>
                          <a:cs typeface="Arial" panose="020B0604020202020204" pitchFamily="34" charset="0"/>
                        </a:rPr>
                        <a:t>          Other non-cardiovascular cause</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0.0% (0)</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rPr>
                        <a:t>0.2% (2)</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-0.2% [-, -]</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755592845"/>
                  </a:ext>
                </a:extLst>
              </a:tr>
              <a:tr h="327511">
                <a:tc>
                  <a:txBody>
                    <a:bodyPr/>
                    <a:lstStyle/>
                    <a:p>
                      <a:pPr marL="0" marR="0" algn="l">
                        <a:lnSpc>
                          <a:spcPct val="100000"/>
                        </a:lnSpc>
                        <a:spcBef>
                          <a:spcPts val="0"/>
                        </a:spcBef>
                        <a:spcAft>
                          <a:spcPts val="0"/>
                        </a:spcAft>
                      </a:pPr>
                      <a:r>
                        <a:rPr lang="en-US" sz="1800" b="0" dirty="0">
                          <a:solidFill>
                            <a:srgbClr val="FDF3C5"/>
                          </a:solidFill>
                          <a:effectLst/>
                          <a:latin typeface="Arial" panose="020B0604020202020204" pitchFamily="34" charset="0"/>
                          <a:ea typeface="Calibri" panose="020F0502020204030204" pitchFamily="34" charset="0"/>
                          <a:cs typeface="Arial" panose="020B0604020202020204" pitchFamily="34" charset="0"/>
                        </a:rPr>
                        <a:t>    - Undetermined cause</a:t>
                      </a:r>
                    </a:p>
                  </a:txBody>
                  <a:tcPr marL="36830" marR="3683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1.9% (16)</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1.1% (9)</a:t>
                      </a:r>
                    </a:p>
                  </a:txBody>
                  <a:tcPr marL="36830" marR="3683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18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0.9% [-0.3%, 2.0%]</a:t>
                      </a:r>
                    </a:p>
                  </a:txBody>
                  <a:tcPr marL="36830" marR="3683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2228899432"/>
                  </a:ext>
                </a:extLst>
              </a:tr>
            </a:tbl>
          </a:graphicData>
        </a:graphic>
      </p:graphicFrame>
    </p:spTree>
    <p:extLst>
      <p:ext uri="{BB962C8B-B14F-4D97-AF65-F5344CB8AC3E}">
        <p14:creationId xmlns:p14="http://schemas.microsoft.com/office/powerpoint/2010/main" val="2123061061"/>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3" name="TextBox 202">
            <a:extLst>
              <a:ext uri="{FF2B5EF4-FFF2-40B4-BE49-F238E27FC236}">
                <a16:creationId xmlns:a16="http://schemas.microsoft.com/office/drawing/2014/main" id="{264AC26D-5039-1A47-BADE-C5AC73D93DC4}"/>
              </a:ext>
            </a:extLst>
          </p:cNvPr>
          <p:cNvSpPr txBox="1"/>
          <p:nvPr/>
        </p:nvSpPr>
        <p:spPr>
          <a:xfrm>
            <a:off x="2545254" y="137505"/>
            <a:ext cx="7101496" cy="646331"/>
          </a:xfrm>
          <a:prstGeom prst="rect">
            <a:avLst/>
          </a:prstGeom>
          <a:noFill/>
        </p:spPr>
        <p:txBody>
          <a:bodyPr wrap="none" rtlCol="0">
            <a:spAutoFit/>
          </a:bodyPr>
          <a:lstStyle/>
          <a:p>
            <a:pPr algn="ctr"/>
            <a:r>
              <a:rPr lang="en-US" sz="3600" b="1" dirty="0">
                <a:solidFill>
                  <a:schemeClr val="bg1"/>
                </a:solidFill>
              </a:rPr>
              <a:t>Additional Outcomes at 5 Years</a:t>
            </a:r>
          </a:p>
        </p:txBody>
      </p:sp>
      <p:graphicFrame>
        <p:nvGraphicFramePr>
          <p:cNvPr id="3" name="Table 2">
            <a:extLst>
              <a:ext uri="{FF2B5EF4-FFF2-40B4-BE49-F238E27FC236}">
                <a16:creationId xmlns:a16="http://schemas.microsoft.com/office/drawing/2014/main" id="{C54F9457-2D74-454B-A757-17AAD2B06F0D}"/>
              </a:ext>
            </a:extLst>
          </p:cNvPr>
          <p:cNvGraphicFramePr>
            <a:graphicFrameLocks noGrp="1"/>
          </p:cNvGraphicFramePr>
          <p:nvPr>
            <p:extLst>
              <p:ext uri="{D42A27DB-BD31-4B8C-83A1-F6EECF244321}">
                <p14:modId xmlns:p14="http://schemas.microsoft.com/office/powerpoint/2010/main" val="2430176766"/>
              </p:ext>
            </p:extLst>
          </p:nvPr>
        </p:nvGraphicFramePr>
        <p:xfrm>
          <a:off x="274949" y="844970"/>
          <a:ext cx="11642103" cy="5586313"/>
        </p:xfrm>
        <a:graphic>
          <a:graphicData uri="http://schemas.openxmlformats.org/drawingml/2006/table">
            <a:tbl>
              <a:tblPr firstRow="1" firstCol="1" lastRow="1" lastCol="1" bandRow="1" bandCol="1">
                <a:tableStyleId>{5C22544A-7EE6-4342-B048-85BDC9FD1C3A}</a:tableStyleId>
              </a:tblPr>
              <a:tblGrid>
                <a:gridCol w="3223968">
                  <a:extLst>
                    <a:ext uri="{9D8B030D-6E8A-4147-A177-3AD203B41FA5}">
                      <a16:colId xmlns:a16="http://schemas.microsoft.com/office/drawing/2014/main" val="1588347059"/>
                    </a:ext>
                  </a:extLst>
                </a:gridCol>
                <a:gridCol w="1725105">
                  <a:extLst>
                    <a:ext uri="{9D8B030D-6E8A-4147-A177-3AD203B41FA5}">
                      <a16:colId xmlns:a16="http://schemas.microsoft.com/office/drawing/2014/main" val="1986074757"/>
                    </a:ext>
                  </a:extLst>
                </a:gridCol>
                <a:gridCol w="1904215">
                  <a:extLst>
                    <a:ext uri="{9D8B030D-6E8A-4147-A177-3AD203B41FA5}">
                      <a16:colId xmlns:a16="http://schemas.microsoft.com/office/drawing/2014/main" val="2761237104"/>
                    </a:ext>
                  </a:extLst>
                </a:gridCol>
                <a:gridCol w="2469822">
                  <a:extLst>
                    <a:ext uri="{9D8B030D-6E8A-4147-A177-3AD203B41FA5}">
                      <a16:colId xmlns:a16="http://schemas.microsoft.com/office/drawing/2014/main" val="1849710308"/>
                    </a:ext>
                  </a:extLst>
                </a:gridCol>
                <a:gridCol w="2318993">
                  <a:extLst>
                    <a:ext uri="{9D8B030D-6E8A-4147-A177-3AD203B41FA5}">
                      <a16:colId xmlns:a16="http://schemas.microsoft.com/office/drawing/2014/main" val="1776093218"/>
                    </a:ext>
                  </a:extLst>
                </a:gridCol>
              </a:tblGrid>
              <a:tr h="582323">
                <a:tc>
                  <a:txBody>
                    <a:bodyPr/>
                    <a:lstStyle/>
                    <a:p>
                      <a:pPr marL="0" marR="0" algn="l">
                        <a:lnSpc>
                          <a:spcPct val="100000"/>
                        </a:lnSpc>
                        <a:spcBef>
                          <a:spcPts val="0"/>
                        </a:spcBef>
                        <a:spcAft>
                          <a:spcPts val="0"/>
                        </a:spcAft>
                      </a:pPr>
                      <a:r>
                        <a:rPr lang="en-US" sz="1800" u="none" dirty="0">
                          <a:solidFill>
                            <a:schemeClr val="bg1"/>
                          </a:solidFill>
                          <a:effectLst/>
                        </a:rPr>
                        <a:t> </a:t>
                      </a:r>
                      <a:endParaRPr lang="en-US" sz="1800" u="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PCI (N=948)</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CABG (N=957)</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Difference [95% CI]</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1800" u="none" dirty="0">
                          <a:solidFill>
                            <a:srgbClr val="FFC000"/>
                          </a:solidFill>
                          <a:effectLst/>
                        </a:rPr>
                        <a:t>Odds ratio [95% CI]</a:t>
                      </a:r>
                      <a:endParaRPr lang="en-US" sz="1800" u="none"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7365E"/>
                    </a:solidFill>
                  </a:tcPr>
                </a:tc>
                <a:extLst>
                  <a:ext uri="{0D108BD9-81ED-4DB2-BD59-A6C34878D82A}">
                    <a16:rowId xmlns:a16="http://schemas.microsoft.com/office/drawing/2014/main" val="3962577632"/>
                  </a:ext>
                </a:extLst>
              </a:tr>
              <a:tr h="500399">
                <a:tc>
                  <a:txBody>
                    <a:bodyPr/>
                    <a:lstStyle/>
                    <a:p>
                      <a:pPr marL="0" marR="0" algn="l">
                        <a:lnSpc>
                          <a:spcPct val="100000"/>
                        </a:lnSpc>
                        <a:spcBef>
                          <a:spcPts val="360"/>
                        </a:spcBef>
                        <a:spcAft>
                          <a:spcPts val="360"/>
                        </a:spcAft>
                      </a:pPr>
                      <a:r>
                        <a:rPr lang="en-US" sz="1800" b="0" dirty="0">
                          <a:solidFill>
                            <a:srgbClr val="FDF3C5"/>
                          </a:solidFill>
                          <a:effectLst/>
                        </a:rPr>
                        <a:t>Death, stroke, MI or IDR </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31.3% (290)</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24.9% (228)</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6.5% [2.4%, 10.6%]</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1.39 [1.13, 1.71]</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058419834"/>
                  </a:ext>
                </a:extLst>
              </a:tr>
              <a:tr h="500399">
                <a:tc>
                  <a:txBody>
                    <a:bodyPr/>
                    <a:lstStyle/>
                    <a:p>
                      <a:pPr marL="0" marR="0" algn="l">
                        <a:lnSpc>
                          <a:spcPct val="100000"/>
                        </a:lnSpc>
                        <a:spcBef>
                          <a:spcPts val="360"/>
                        </a:spcBef>
                        <a:spcAft>
                          <a:spcPts val="360"/>
                        </a:spcAft>
                        <a:tabLst>
                          <a:tab pos="194945" algn="l"/>
                          <a:tab pos="252095" algn="l"/>
                        </a:tabLst>
                      </a:pPr>
                      <a:r>
                        <a:rPr lang="en-US" sz="1800" b="0" dirty="0">
                          <a:solidFill>
                            <a:srgbClr val="FDF3C5"/>
                          </a:solidFill>
                          <a:effectLst/>
                        </a:rPr>
                        <a:t>   - ID-revascularization</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16.9% (150)</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10.0% (88)</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6.9% [3.7%, 10.0%]</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1.84 [1.39, 2.44]</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678835412"/>
                  </a:ext>
                </a:extLst>
              </a:tr>
              <a:tr h="500399">
                <a:tc>
                  <a:txBody>
                    <a:bodyPr/>
                    <a:lstStyle/>
                    <a:p>
                      <a:pPr marL="0" marR="0" algn="l">
                        <a:lnSpc>
                          <a:spcPct val="100000"/>
                        </a:lnSpc>
                        <a:spcBef>
                          <a:spcPts val="360"/>
                        </a:spcBef>
                        <a:spcAft>
                          <a:spcPts val="360"/>
                        </a:spcAft>
                      </a:pPr>
                      <a:r>
                        <a:rPr lang="en-US" sz="1800" b="0" dirty="0">
                          <a:solidFill>
                            <a:srgbClr val="FDF3C5"/>
                          </a:solidFill>
                          <a:effectLst/>
                        </a:rPr>
                        <a:t>      - PCI</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14.1% (125)</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9.1% (80)</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4.9% [1.9%, 7.9%]</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1.65 [1.22, 2.22]</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4284885273"/>
                  </a:ext>
                </a:extLst>
              </a:tr>
              <a:tr h="500399">
                <a:tc>
                  <a:txBody>
                    <a:bodyPr/>
                    <a:lstStyle/>
                    <a:p>
                      <a:pPr marL="0" marR="0" algn="l">
                        <a:lnSpc>
                          <a:spcPct val="100000"/>
                        </a:lnSpc>
                        <a:spcBef>
                          <a:spcPts val="360"/>
                        </a:spcBef>
                        <a:spcAft>
                          <a:spcPts val="360"/>
                        </a:spcAft>
                      </a:pPr>
                      <a:r>
                        <a:rPr lang="en-US" sz="1800" b="0" dirty="0">
                          <a:solidFill>
                            <a:srgbClr val="FDF3C5"/>
                          </a:solidFill>
                          <a:effectLst/>
                        </a:rPr>
                        <a:t>      - CABG</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4.3% (38)</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0.9% (8)</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3.4% [1.9%, 4.9%]</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4.90 [2.27, 10.56]</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3607027342"/>
                  </a:ext>
                </a:extLst>
              </a:tr>
              <a:tr h="500399">
                <a:tc>
                  <a:txBody>
                    <a:bodyPr/>
                    <a:lstStyle/>
                    <a:p>
                      <a:pPr marL="0" marR="0" algn="l">
                        <a:lnSpc>
                          <a:spcPct val="100000"/>
                        </a:lnSpc>
                        <a:spcBef>
                          <a:spcPts val="360"/>
                        </a:spcBef>
                        <a:spcAft>
                          <a:spcPts val="360"/>
                        </a:spcAft>
                      </a:pPr>
                      <a:r>
                        <a:rPr lang="en-US" sz="1800" b="0" dirty="0">
                          <a:solidFill>
                            <a:srgbClr val="FDF3C5"/>
                          </a:solidFill>
                          <a:effectLst/>
                        </a:rPr>
                        <a:t>All revascularization</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17.2% (153)</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10.5% (92)</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6.7% [3.5%, 9.9%]</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1.79 [1.36, 2.36]</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898969660"/>
                  </a:ext>
                </a:extLst>
              </a:tr>
              <a:tr h="500399">
                <a:tc>
                  <a:txBody>
                    <a:bodyPr/>
                    <a:lstStyle/>
                    <a:p>
                      <a:pPr marL="0" marR="0" algn="l">
                        <a:lnSpc>
                          <a:spcPct val="100000"/>
                        </a:lnSpc>
                        <a:spcBef>
                          <a:spcPts val="360"/>
                        </a:spcBef>
                        <a:spcAft>
                          <a:spcPts val="360"/>
                        </a:spcAft>
                      </a:pPr>
                      <a:r>
                        <a:rPr lang="en-US" sz="1800" b="0" dirty="0">
                          <a:solidFill>
                            <a:srgbClr val="FDF3C5"/>
                          </a:solidFill>
                          <a:effectLst/>
                        </a:rPr>
                        <a:t>Stent thrombosis</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1.8% (16)</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0% (0)</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345160058"/>
                  </a:ext>
                </a:extLst>
              </a:tr>
              <a:tr h="500399">
                <a:tc>
                  <a:txBody>
                    <a:bodyPr/>
                    <a:lstStyle/>
                    <a:p>
                      <a:pPr marL="0" marR="0" algn="l">
                        <a:lnSpc>
                          <a:spcPct val="100000"/>
                        </a:lnSpc>
                        <a:spcBef>
                          <a:spcPts val="360"/>
                        </a:spcBef>
                        <a:spcAft>
                          <a:spcPts val="360"/>
                        </a:spcAft>
                      </a:pPr>
                      <a:r>
                        <a:rPr lang="en-US" sz="1800" b="0" dirty="0">
                          <a:solidFill>
                            <a:srgbClr val="FDF3C5"/>
                          </a:solidFill>
                          <a:effectLst/>
                        </a:rPr>
                        <a:t>   - Definite</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1.1% (10)</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0% (0)</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2749837026"/>
                  </a:ext>
                </a:extLst>
              </a:tr>
              <a:tr h="500399">
                <a:tc>
                  <a:txBody>
                    <a:bodyPr/>
                    <a:lstStyle/>
                    <a:p>
                      <a:pPr marL="0" marR="0" algn="l">
                        <a:lnSpc>
                          <a:spcPct val="100000"/>
                        </a:lnSpc>
                        <a:spcBef>
                          <a:spcPts val="360"/>
                        </a:spcBef>
                        <a:spcAft>
                          <a:spcPts val="360"/>
                        </a:spcAft>
                      </a:pPr>
                      <a:r>
                        <a:rPr lang="en-US" sz="1800" b="0" dirty="0">
                          <a:solidFill>
                            <a:srgbClr val="FDF3C5"/>
                          </a:solidFill>
                          <a:effectLst/>
                        </a:rPr>
                        <a:t>   - Probable</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0.7% (6)</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0% (0)</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206115013"/>
                  </a:ext>
                </a:extLst>
              </a:tr>
              <a:tr h="500399">
                <a:tc>
                  <a:txBody>
                    <a:bodyPr/>
                    <a:lstStyle/>
                    <a:p>
                      <a:pPr marL="0" marR="0" algn="l">
                        <a:lnSpc>
                          <a:spcPct val="100000"/>
                        </a:lnSpc>
                        <a:spcBef>
                          <a:spcPts val="360"/>
                        </a:spcBef>
                        <a:spcAft>
                          <a:spcPts val="360"/>
                        </a:spcAft>
                      </a:pPr>
                      <a:r>
                        <a:rPr lang="en-US" sz="1800" b="0" dirty="0">
                          <a:solidFill>
                            <a:srgbClr val="FDF3C5"/>
                          </a:solidFill>
                          <a:effectLst/>
                        </a:rPr>
                        <a:t>Symptomatic graft occlusion</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0% (0)</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6.5% (58)</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F2A4A"/>
                    </a:solidFill>
                  </a:tcPr>
                </a:tc>
                <a:extLst>
                  <a:ext uri="{0D108BD9-81ED-4DB2-BD59-A6C34878D82A}">
                    <a16:rowId xmlns:a16="http://schemas.microsoft.com/office/drawing/2014/main" val="1643836572"/>
                  </a:ext>
                </a:extLst>
              </a:tr>
              <a:tr h="500399">
                <a:tc>
                  <a:txBody>
                    <a:bodyPr/>
                    <a:lstStyle/>
                    <a:p>
                      <a:pPr marL="0" marR="0" algn="l">
                        <a:lnSpc>
                          <a:spcPct val="100000"/>
                        </a:lnSpc>
                        <a:spcBef>
                          <a:spcPts val="360"/>
                        </a:spcBef>
                        <a:spcAft>
                          <a:spcPts val="360"/>
                        </a:spcAft>
                      </a:pPr>
                      <a:r>
                        <a:rPr lang="en-US" sz="1800" b="0" dirty="0">
                          <a:solidFill>
                            <a:srgbClr val="FDF3C5"/>
                          </a:solidFill>
                          <a:effectLst/>
                        </a:rPr>
                        <a:t>Therapy failure*</a:t>
                      </a:r>
                      <a:endParaRPr lang="en-US" sz="1800" b="0" dirty="0">
                        <a:solidFill>
                          <a:srgbClr val="FDF3C5"/>
                        </a:solidFill>
                        <a:effectLst/>
                        <a:latin typeface="Calibri" panose="020F0502020204030204" pitchFamily="34" charset="0"/>
                        <a:ea typeface="Calibri" panose="020F0502020204030204" pitchFamily="34" charset="0"/>
                        <a:cs typeface="Times New Roman" panose="02020603050405020304" pitchFamily="18" charset="0"/>
                      </a:endParaRPr>
                    </a:p>
                  </a:txBody>
                  <a:tcPr marR="18288"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a:solidFill>
                            <a:schemeClr val="bg1"/>
                          </a:solidFill>
                          <a:effectLst/>
                        </a:rPr>
                        <a:t>1.1% (10)</a:t>
                      </a:r>
                      <a:endParaRPr lang="en-US" sz="1800" b="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6.5% (58)</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-5.4% [-7.2%, -3.6%]</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tc>
                  <a:txBody>
                    <a:bodyPr/>
                    <a:lstStyle/>
                    <a:p>
                      <a:pPr marL="0" marR="0" algn="ctr">
                        <a:lnSpc>
                          <a:spcPct val="100000"/>
                        </a:lnSpc>
                        <a:spcBef>
                          <a:spcPts val="360"/>
                        </a:spcBef>
                        <a:spcAft>
                          <a:spcPts val="360"/>
                        </a:spcAft>
                      </a:pPr>
                      <a:r>
                        <a:rPr lang="en-US" sz="1800" b="0" dirty="0">
                          <a:solidFill>
                            <a:schemeClr val="bg1"/>
                          </a:solidFill>
                          <a:effectLst/>
                        </a:rPr>
                        <a:t>0.16 [0.08, 0.32]</a:t>
                      </a:r>
                      <a:endParaRPr lang="en-US" sz="18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0595" marR="2059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F2A4A"/>
                    </a:solidFill>
                  </a:tcPr>
                </a:tc>
                <a:extLst>
                  <a:ext uri="{0D108BD9-81ED-4DB2-BD59-A6C34878D82A}">
                    <a16:rowId xmlns:a16="http://schemas.microsoft.com/office/drawing/2014/main" val="2984937548"/>
                  </a:ext>
                </a:extLst>
              </a:tr>
            </a:tbl>
          </a:graphicData>
        </a:graphic>
      </p:graphicFrame>
      <p:sp>
        <p:nvSpPr>
          <p:cNvPr id="2" name="Rectangle 1">
            <a:extLst>
              <a:ext uri="{FF2B5EF4-FFF2-40B4-BE49-F238E27FC236}">
                <a16:creationId xmlns:a16="http://schemas.microsoft.com/office/drawing/2014/main" id="{2583DD95-2ABC-F948-88C4-E9AAA72E21E9}"/>
              </a:ext>
            </a:extLst>
          </p:cNvPr>
          <p:cNvSpPr/>
          <p:nvPr/>
        </p:nvSpPr>
        <p:spPr>
          <a:xfrm>
            <a:off x="403303" y="6506954"/>
            <a:ext cx="11385395" cy="307777"/>
          </a:xfrm>
          <a:prstGeom prst="rect">
            <a:avLst/>
          </a:prstGeom>
        </p:spPr>
        <p:txBody>
          <a:bodyPr wrap="square">
            <a:spAutoFit/>
          </a:bodyPr>
          <a:lstStyle/>
          <a:p>
            <a:pPr algn="ctr"/>
            <a:r>
              <a:rPr lang="en-US" sz="1400" dirty="0">
                <a:solidFill>
                  <a:srgbClr val="FDF3C5"/>
                </a:solidFill>
                <a:latin typeface="Arial" panose="020B0604020202020204" pitchFamily="34" charset="0"/>
                <a:ea typeface="Calibri" panose="020F0502020204030204" pitchFamily="34" charset="0"/>
                <a:cs typeface="Arial" panose="020B0604020202020204" pitchFamily="34" charset="0"/>
              </a:rPr>
              <a:t>*Definite stent thrombosis or symptomatic graft occlusion. ID = ischemia-driven. </a:t>
            </a:r>
            <a:endParaRPr lang="en-US" sz="1400" dirty="0">
              <a:solidFill>
                <a:srgbClr val="FDF3C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893650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253311-F614-8B4B-B59A-827AA6F98B6D}"/>
              </a:ext>
            </a:extLst>
          </p:cNvPr>
          <p:cNvSpPr txBox="1"/>
          <p:nvPr/>
        </p:nvSpPr>
        <p:spPr>
          <a:xfrm>
            <a:off x="564395" y="137505"/>
            <a:ext cx="11063210" cy="1675395"/>
          </a:xfrm>
          <a:prstGeom prst="rect">
            <a:avLst/>
          </a:prstGeom>
          <a:noFill/>
        </p:spPr>
        <p:txBody>
          <a:bodyPr wrap="square" rtlCol="0">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00"/>
                </a:solidFill>
                <a:effectLst/>
                <a:uLnTx/>
                <a:uFillTx/>
                <a:latin typeface="Arial" panose="020B0604020202020204"/>
                <a:ea typeface="+mn-ea"/>
                <a:cs typeface="+mn-cs"/>
              </a:rPr>
              <a:t>Primary Endpoint at 5 Years</a:t>
            </a:r>
          </a:p>
          <a:p>
            <a:pPr algn="ctr">
              <a:lnSpc>
                <a:spcPct val="110000"/>
              </a:lnSpc>
            </a:pPr>
            <a:r>
              <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rPr>
              <a:t>All-cause Death, Stroke or MI after Multiple Imputation to Account </a:t>
            </a:r>
            <a:r>
              <a:rPr lang="en-US" sz="3200" b="1" dirty="0">
                <a:solidFill>
                  <a:prstClr val="white"/>
                </a:solidFill>
              </a:rPr>
              <a:t>for Missing Follow-up Data </a:t>
            </a:r>
            <a:endParaRPr kumimoji="0" lang="en-US" sz="3200" b="1" i="0" u="none" strike="noStrike" kern="1200" cap="none" spc="0" normalizeH="0" baseline="0" noProof="0" dirty="0">
              <a:ln>
                <a:noFill/>
              </a:ln>
              <a:solidFill>
                <a:prstClr val="white"/>
              </a:solidFill>
              <a:effectLst/>
              <a:uLnTx/>
              <a:uFillTx/>
              <a:latin typeface="Arial" panose="020B0604020202020204"/>
              <a:ea typeface="+mn-ea"/>
              <a:cs typeface="+mn-cs"/>
            </a:endParaRPr>
          </a:p>
        </p:txBody>
      </p:sp>
      <p:graphicFrame>
        <p:nvGraphicFramePr>
          <p:cNvPr id="2" name="Table 1">
            <a:extLst>
              <a:ext uri="{FF2B5EF4-FFF2-40B4-BE49-F238E27FC236}">
                <a16:creationId xmlns:a16="http://schemas.microsoft.com/office/drawing/2014/main" id="{8D15022F-40FC-7E45-B9EB-51A03A05DF24}"/>
              </a:ext>
            </a:extLst>
          </p:cNvPr>
          <p:cNvGraphicFramePr>
            <a:graphicFrameLocks noGrp="1"/>
          </p:cNvGraphicFramePr>
          <p:nvPr>
            <p:extLst>
              <p:ext uri="{D42A27DB-BD31-4B8C-83A1-F6EECF244321}">
                <p14:modId xmlns:p14="http://schemas.microsoft.com/office/powerpoint/2010/main" val="3317049548"/>
              </p:ext>
            </p:extLst>
          </p:nvPr>
        </p:nvGraphicFramePr>
        <p:xfrm>
          <a:off x="424205" y="1906859"/>
          <a:ext cx="11312167" cy="3963970"/>
        </p:xfrm>
        <a:graphic>
          <a:graphicData uri="http://schemas.openxmlformats.org/drawingml/2006/table">
            <a:tbl>
              <a:tblPr firstRow="1" firstCol="1" bandRow="1">
                <a:tableStyleId>{5C22544A-7EE6-4342-B048-85BDC9FD1C3A}</a:tableStyleId>
              </a:tblPr>
              <a:tblGrid>
                <a:gridCol w="3874418">
                  <a:extLst>
                    <a:ext uri="{9D8B030D-6E8A-4147-A177-3AD203B41FA5}">
                      <a16:colId xmlns:a16="http://schemas.microsoft.com/office/drawing/2014/main" val="3486975164"/>
                    </a:ext>
                  </a:extLst>
                </a:gridCol>
                <a:gridCol w="2026763">
                  <a:extLst>
                    <a:ext uri="{9D8B030D-6E8A-4147-A177-3AD203B41FA5}">
                      <a16:colId xmlns:a16="http://schemas.microsoft.com/office/drawing/2014/main" val="2523226435"/>
                    </a:ext>
                  </a:extLst>
                </a:gridCol>
                <a:gridCol w="2064470">
                  <a:extLst>
                    <a:ext uri="{9D8B030D-6E8A-4147-A177-3AD203B41FA5}">
                      <a16:colId xmlns:a16="http://schemas.microsoft.com/office/drawing/2014/main" val="13410939"/>
                    </a:ext>
                  </a:extLst>
                </a:gridCol>
                <a:gridCol w="3346516">
                  <a:extLst>
                    <a:ext uri="{9D8B030D-6E8A-4147-A177-3AD203B41FA5}">
                      <a16:colId xmlns:a16="http://schemas.microsoft.com/office/drawing/2014/main" val="315579518"/>
                    </a:ext>
                  </a:extLst>
                </a:gridCol>
              </a:tblGrid>
              <a:tr h="473605">
                <a:tc rowSpan="2">
                  <a:txBody>
                    <a:bodyPr/>
                    <a:lstStyle/>
                    <a:p>
                      <a:pPr marL="0" marR="0" algn="l">
                        <a:lnSpc>
                          <a:spcPct val="150000"/>
                        </a:lnSpc>
                        <a:spcBef>
                          <a:spcPts val="0"/>
                        </a:spcBef>
                        <a:spcAft>
                          <a:spcPts val="0"/>
                        </a:spcAft>
                      </a:pPr>
                      <a:r>
                        <a:rPr lang="en-US" sz="2000" dirty="0">
                          <a:solidFill>
                            <a:srgbClr val="FFFF00"/>
                          </a:solidFill>
                          <a:effectLst/>
                        </a:rPr>
                        <a:t>Population</a:t>
                      </a:r>
                      <a:endParaRPr lang="en-US"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tc gridSpan="2">
                  <a:txBody>
                    <a:bodyPr/>
                    <a:lstStyle/>
                    <a:p>
                      <a:pPr marL="0" marR="0" algn="ctr">
                        <a:lnSpc>
                          <a:spcPct val="150000"/>
                        </a:lnSpc>
                        <a:spcBef>
                          <a:spcPts val="0"/>
                        </a:spcBef>
                        <a:spcAft>
                          <a:spcPts val="0"/>
                        </a:spcAft>
                      </a:pPr>
                      <a:r>
                        <a:rPr lang="en-US" sz="2000" dirty="0">
                          <a:solidFill>
                            <a:srgbClr val="FFC000"/>
                          </a:solidFill>
                          <a:effectLst/>
                        </a:rPr>
                        <a:t>Kaplan-Meier rate (n events)</a:t>
                      </a:r>
                      <a:endParaRPr lang="en-US" sz="18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68580" marT="0" marB="0" anchor="ctr">
                    <a:lnL w="12700" cmpd="sng">
                      <a:noFill/>
                    </a:lnL>
                    <a:lnR w="12700" cmpd="sng">
                      <a:noFill/>
                    </a:lnR>
                    <a:lnT w="127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17365E"/>
                    </a:solidFill>
                  </a:tcPr>
                </a:tc>
                <a:tc hMerge="1">
                  <a:txBody>
                    <a:bodyPr/>
                    <a:lstStyle/>
                    <a:p>
                      <a:endParaRPr lang="en-US"/>
                    </a:p>
                  </a:txBody>
                  <a:tcPr/>
                </a:tc>
                <a:tc>
                  <a:txBody>
                    <a:bodyPr/>
                    <a:lstStyle/>
                    <a:p>
                      <a:pPr marL="0" marR="0" algn="ctr">
                        <a:lnSpc>
                          <a:spcPct val="150000"/>
                        </a:lnSpc>
                        <a:spcBef>
                          <a:spcPts val="0"/>
                        </a:spcBef>
                        <a:spcAft>
                          <a:spcPts val="0"/>
                        </a:spcAft>
                      </a:pPr>
                      <a:r>
                        <a:rPr lang="en-US" sz="2000">
                          <a:solidFill>
                            <a:srgbClr val="FFC000"/>
                          </a:solidFill>
                          <a:effectLst/>
                        </a:rPr>
                        <a:t> </a:t>
                      </a:r>
                      <a:endParaRPr lang="en-US" sz="180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6858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17365E"/>
                    </a:solidFill>
                  </a:tcPr>
                </a:tc>
                <a:extLst>
                  <a:ext uri="{0D108BD9-81ED-4DB2-BD59-A6C34878D82A}">
                    <a16:rowId xmlns:a16="http://schemas.microsoft.com/office/drawing/2014/main" val="4150703698"/>
                  </a:ext>
                </a:extLst>
              </a:tr>
              <a:tr h="473605">
                <a:tc vMerge="1">
                  <a:txBody>
                    <a:bodyPr/>
                    <a:lstStyle/>
                    <a:p>
                      <a:endParaRPr lang="en-US"/>
                    </a:p>
                  </a:txBody>
                  <a:tcPr/>
                </a:tc>
                <a:tc>
                  <a:txBody>
                    <a:bodyPr/>
                    <a:lstStyle/>
                    <a:p>
                      <a:pPr marL="0" marR="0" algn="ctr">
                        <a:lnSpc>
                          <a:spcPct val="150000"/>
                        </a:lnSpc>
                        <a:spcBef>
                          <a:spcPts val="0"/>
                        </a:spcBef>
                        <a:spcAft>
                          <a:spcPts val="0"/>
                        </a:spcAft>
                      </a:pPr>
                      <a:r>
                        <a:rPr lang="en-US" sz="2000" b="1">
                          <a:solidFill>
                            <a:srgbClr val="FFC000"/>
                          </a:solidFill>
                          <a:effectLst/>
                        </a:rPr>
                        <a:t>PCI</a:t>
                      </a:r>
                      <a:endParaRPr lang="en-US" sz="1800" b="1">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68580" marT="0" marB="0" anchor="ctr">
                    <a:lnL w="12700" cmpd="sng">
                      <a:noFill/>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tc>
                  <a:txBody>
                    <a:bodyPr/>
                    <a:lstStyle/>
                    <a:p>
                      <a:pPr marL="0" marR="0" algn="ctr">
                        <a:lnSpc>
                          <a:spcPct val="150000"/>
                        </a:lnSpc>
                        <a:spcBef>
                          <a:spcPts val="0"/>
                        </a:spcBef>
                        <a:spcAft>
                          <a:spcPts val="0"/>
                        </a:spcAft>
                      </a:pPr>
                      <a:r>
                        <a:rPr lang="en-US" sz="2000" b="1" dirty="0">
                          <a:solidFill>
                            <a:srgbClr val="FFC000"/>
                          </a:solidFill>
                          <a:effectLst/>
                        </a:rPr>
                        <a:t>CABG</a:t>
                      </a:r>
                      <a:endParaRPr lang="en-US"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68580" marT="0" marB="0" anchor="ctr">
                    <a:lnL w="12700" cmpd="sng">
                      <a:noFill/>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tc>
                  <a:txBody>
                    <a:bodyPr/>
                    <a:lstStyle/>
                    <a:p>
                      <a:pPr marL="0" marR="0" algn="ctr">
                        <a:lnSpc>
                          <a:spcPct val="150000"/>
                        </a:lnSpc>
                        <a:spcBef>
                          <a:spcPts val="0"/>
                        </a:spcBef>
                        <a:spcAft>
                          <a:spcPts val="0"/>
                        </a:spcAft>
                      </a:pPr>
                      <a:r>
                        <a:rPr lang="en-US" sz="2000" b="1" dirty="0">
                          <a:solidFill>
                            <a:srgbClr val="FFC000"/>
                          </a:solidFill>
                          <a:effectLst/>
                        </a:rPr>
                        <a:t>Odds ratio [95% CI]</a:t>
                      </a:r>
                      <a:endParaRPr lang="en-US" sz="18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08" marR="68580" marT="0" marB="0" anchor="ctr">
                    <a:lnL w="12700" cmpd="sng">
                      <a:noFill/>
                    </a:lnL>
                    <a:lnR w="12700" cap="flat" cmpd="sng" algn="ctr">
                      <a:solidFill>
                        <a:schemeClr val="bg1"/>
                      </a:solidFill>
                      <a:prstDash val="solid"/>
                      <a:round/>
                      <a:headEnd type="none" w="med" len="med"/>
                      <a:tailEnd type="none" w="med" len="med"/>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7365E"/>
                    </a:solidFill>
                  </a:tcPr>
                </a:tc>
                <a:extLst>
                  <a:ext uri="{0D108BD9-81ED-4DB2-BD59-A6C34878D82A}">
                    <a16:rowId xmlns:a16="http://schemas.microsoft.com/office/drawing/2014/main" val="1069517856"/>
                  </a:ext>
                </a:extLst>
              </a:tr>
              <a:tr h="754190">
                <a:tc>
                  <a:txBody>
                    <a:bodyPr/>
                    <a:lstStyle/>
                    <a:p>
                      <a:pPr marL="0" marR="0" algn="l">
                        <a:lnSpc>
                          <a:spcPct val="150000"/>
                        </a:lnSpc>
                        <a:spcBef>
                          <a:spcPts val="0"/>
                        </a:spcBef>
                        <a:spcAft>
                          <a:spcPts val="0"/>
                        </a:spcAft>
                      </a:pPr>
                      <a:r>
                        <a:rPr kumimoji="0" lang="en-US" sz="2000" b="1" i="0" u="none" strike="noStrike" kern="1200" cap="none" spc="0" normalizeH="0" baseline="0" noProof="0" dirty="0">
                          <a:ln>
                            <a:noFill/>
                          </a:ln>
                          <a:solidFill>
                            <a:prstClr val="white"/>
                          </a:solidFill>
                          <a:effectLst/>
                          <a:uLnTx/>
                          <a:uFillTx/>
                          <a:latin typeface="+mn-lt"/>
                          <a:ea typeface="+mn-ea"/>
                          <a:cs typeface="+mn-cs"/>
                        </a:rPr>
                        <a:t>All-cause death, stroke or MI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21.8%</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19.5%</a:t>
                      </a:r>
                      <a:endPar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1.15 [0.92, 1.45]</a:t>
                      </a:r>
                      <a:endPar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3383165595"/>
                  </a:ext>
                </a:extLst>
              </a:tr>
              <a:tr h="754190">
                <a:tc>
                  <a:txBody>
                    <a:bodyPr/>
                    <a:lstStyle/>
                    <a:p>
                      <a:pPr marL="0" marR="0" algn="l">
                        <a:lnSpc>
                          <a:spcPct val="150000"/>
                        </a:lnSpc>
                        <a:spcBef>
                          <a:spcPts val="0"/>
                        </a:spcBef>
                        <a:spcAft>
                          <a:spcPts val="0"/>
                        </a:spcAft>
                      </a:pPr>
                      <a:r>
                        <a:rPr lang="en-US" sz="2000" dirty="0">
                          <a:solidFill>
                            <a:schemeClr val="bg1"/>
                          </a:solidFill>
                          <a:effectLst/>
                        </a:rPr>
                        <a:t>   - All-cause death</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13.0%</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10.1%</a:t>
                      </a:r>
                      <a:endPar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1.32 [0.99, 1.77]</a:t>
                      </a:r>
                      <a:endPar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723637587"/>
                  </a:ext>
                </a:extLst>
              </a:tr>
              <a:tr h="754190">
                <a:tc>
                  <a:txBody>
                    <a:bodyPr/>
                    <a:lstStyle/>
                    <a:p>
                      <a:pPr marL="0" marR="0" algn="l">
                        <a:lnSpc>
                          <a:spcPct val="150000"/>
                        </a:lnSpc>
                        <a:spcBef>
                          <a:spcPts val="0"/>
                        </a:spcBef>
                        <a:spcAft>
                          <a:spcPts val="0"/>
                        </a:spcAft>
                      </a:pPr>
                      <a:r>
                        <a:rPr lang="en-US" sz="2000" dirty="0">
                          <a:solidFill>
                            <a:schemeClr val="bg1"/>
                          </a:solidFill>
                          <a:effectLst/>
                        </a:rPr>
                        <a:t>   - Stroke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3.1%</a:t>
                      </a:r>
                      <a:endPar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3.7%</a:t>
                      </a:r>
                      <a:endPar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0.83 [0.48, 1.44]</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819578366"/>
                  </a:ext>
                </a:extLst>
              </a:tr>
              <a:tr h="754190">
                <a:tc>
                  <a:txBody>
                    <a:bodyPr/>
                    <a:lstStyle/>
                    <a:p>
                      <a:pPr marL="0" marR="0" algn="l">
                        <a:lnSpc>
                          <a:spcPct val="150000"/>
                        </a:lnSpc>
                        <a:spcBef>
                          <a:spcPts val="0"/>
                        </a:spcBef>
                        <a:spcAft>
                          <a:spcPts val="0"/>
                        </a:spcAft>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 Myocardial infarction</a:t>
                      </a:r>
                    </a:p>
                  </a:txBody>
                  <a:tcPr marR="68580" marT="0" marB="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10.2%</a:t>
                      </a:r>
                      <a:endPar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a:solidFill>
                            <a:schemeClr val="bg1"/>
                          </a:solidFill>
                          <a:effectLst/>
                          <a:latin typeface="Arial" panose="020B0604020202020204" pitchFamily="34" charset="0"/>
                          <a:ea typeface="Calibri" panose="020F0502020204030204" pitchFamily="34" charset="0"/>
                          <a:cs typeface="Arial" panose="020B0604020202020204" pitchFamily="34" charset="0"/>
                        </a:rPr>
                        <a:t>9.6%</a:t>
                      </a:r>
                      <a:endParaRPr lang="en-US" sz="180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tc>
                  <a:txBody>
                    <a:bodyPr/>
                    <a:lstStyle/>
                    <a:p>
                      <a:pPr marL="0" marR="0" algn="ctr">
                        <a:lnSpc>
                          <a:spcPct val="150000"/>
                        </a:lnSpc>
                        <a:spcBef>
                          <a:spcPts val="0"/>
                        </a:spcBef>
                        <a:spcAft>
                          <a:spcPts val="0"/>
                        </a:spcAft>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1.08 [0.79, 1.46]</a:t>
                      </a:r>
                      <a:endParaRPr lang="en-US"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F2A4A"/>
                    </a:solidFill>
                  </a:tcPr>
                </a:tc>
                <a:extLst>
                  <a:ext uri="{0D108BD9-81ED-4DB2-BD59-A6C34878D82A}">
                    <a16:rowId xmlns:a16="http://schemas.microsoft.com/office/drawing/2014/main" val="839133972"/>
                  </a:ext>
                </a:extLst>
              </a:tr>
            </a:tbl>
          </a:graphicData>
        </a:graphic>
      </p:graphicFrame>
      <p:sp>
        <p:nvSpPr>
          <p:cNvPr id="4" name="Rectangle 3">
            <a:extLst>
              <a:ext uri="{FF2B5EF4-FFF2-40B4-BE49-F238E27FC236}">
                <a16:creationId xmlns:a16="http://schemas.microsoft.com/office/drawing/2014/main" id="{E56636AA-0862-E542-93FB-34C4D18D9308}"/>
              </a:ext>
            </a:extLst>
          </p:cNvPr>
          <p:cNvSpPr/>
          <p:nvPr/>
        </p:nvSpPr>
        <p:spPr>
          <a:xfrm>
            <a:off x="1996069" y="6118149"/>
            <a:ext cx="8174763" cy="646331"/>
          </a:xfrm>
          <a:prstGeom prst="rect">
            <a:avLst/>
          </a:prstGeom>
        </p:spPr>
        <p:txBody>
          <a:bodyPr wrap="square">
            <a:spAutoFit/>
          </a:bodyPr>
          <a:lstStyle/>
          <a:p>
            <a:pPr lvl="0" algn="ctr"/>
            <a:r>
              <a:rPr lang="en-US" dirty="0">
                <a:solidFill>
                  <a:srgbClr val="FDF3C5"/>
                </a:solidFill>
                <a:latin typeface="Arial" panose="020B0604020202020204" pitchFamily="34" charset="0"/>
                <a:ea typeface="Calibri" panose="020F0502020204030204" pitchFamily="34" charset="0"/>
                <a:cs typeface="Arial" panose="020B0604020202020204" pitchFamily="34" charset="0"/>
              </a:rPr>
              <a:t>Event rates are binary proportions. Odds ratios and 95% confidence intervals were estimated from time offset logistic regression. </a:t>
            </a:r>
            <a:endParaRPr kumimoji="0" lang="en-US" sz="2800" b="0" i="0" u="none" strike="noStrike" kern="1200" cap="none" spc="0" normalizeH="0" baseline="0" noProof="0" dirty="0">
              <a:ln>
                <a:noFill/>
              </a:ln>
              <a:solidFill>
                <a:srgbClr val="FDF3C5"/>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9190796"/>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565953" y="890897"/>
            <a:ext cx="11060094" cy="5717291"/>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5" name="TextBox 4"/>
          <p:cNvSpPr txBox="1"/>
          <p:nvPr/>
        </p:nvSpPr>
        <p:spPr>
          <a:xfrm>
            <a:off x="725868" y="979854"/>
            <a:ext cx="10840825" cy="5586145"/>
          </a:xfrm>
          <a:prstGeom prst="rect">
            <a:avLst/>
          </a:prstGeom>
          <a:noFill/>
        </p:spPr>
        <p:txBody>
          <a:bodyPr wrap="square" rtlCol="0">
            <a:spAutoFit/>
          </a:bodyPr>
          <a:lstStyle/>
          <a:p>
            <a:pPr marL="287338" indent="-287338">
              <a:spcBef>
                <a:spcPts val="1800"/>
              </a:spcBef>
              <a:buClr>
                <a:srgbClr val="FFC000">
                  <a:lumMod val="60000"/>
                  <a:lumOff val="40000"/>
                </a:srgbClr>
              </a:buClr>
              <a:buFont typeface="Arial" charset="0"/>
              <a:buChar char="•"/>
            </a:pPr>
            <a:r>
              <a:rPr lang="en-US" sz="2600" dirty="0">
                <a:solidFill>
                  <a:prstClr val="white"/>
                </a:solidFill>
                <a:latin typeface="Arial" panose="020B0604020202020204"/>
                <a:ea typeface="Arial" charset="0"/>
                <a:cs typeface="Arial" charset="0"/>
              </a:rPr>
              <a:t>Blinding of PCI vs. CABG was not possible; some degree of event ascertainment bias cannot be excluded </a:t>
            </a:r>
          </a:p>
          <a:p>
            <a:pPr marL="287338" indent="-287338">
              <a:spcBef>
                <a:spcPts val="1800"/>
              </a:spcBef>
              <a:buClr>
                <a:srgbClr val="FFC000">
                  <a:lumMod val="60000"/>
                  <a:lumOff val="40000"/>
                </a:srgbClr>
              </a:buClr>
              <a:buFont typeface="Arial" charset="0"/>
              <a:buChar char="•"/>
            </a:pPr>
            <a:r>
              <a:rPr lang="en-US" sz="2600" dirty="0">
                <a:solidFill>
                  <a:prstClr val="white"/>
                </a:solidFill>
                <a:latin typeface="Arial" panose="020B0604020202020204"/>
                <a:ea typeface="Arial" charset="0"/>
                <a:cs typeface="Arial" charset="0"/>
              </a:rPr>
              <a:t>Analyses of secondary endpoints were not adjusted for multiplicity –  all </a:t>
            </a:r>
            <a:r>
              <a:rPr lang="en-US" sz="2600" dirty="0">
                <a:solidFill>
                  <a:prstClr val="white"/>
                </a:solidFill>
                <a:ea typeface="Arial" charset="0"/>
                <a:cs typeface="Arial" charset="0"/>
              </a:rPr>
              <a:t>hypothesis generating – </a:t>
            </a:r>
            <a:r>
              <a:rPr lang="en-US" sz="2600" dirty="0">
                <a:solidFill>
                  <a:srgbClr val="FDF3C5"/>
                </a:solidFill>
                <a:ea typeface="Arial" charset="0"/>
                <a:cs typeface="Arial" charset="0"/>
              </a:rPr>
              <a:t>but all observed differences were relatively modest in magnitude given the 5-year time frame of the present study </a:t>
            </a:r>
            <a:endParaRPr lang="en-US" sz="2600" dirty="0">
              <a:solidFill>
                <a:srgbClr val="FDF3C5"/>
              </a:solidFill>
              <a:latin typeface="Arial" panose="020B0604020202020204"/>
              <a:ea typeface="Arial" charset="0"/>
              <a:cs typeface="Arial" charset="0"/>
            </a:endParaRPr>
          </a:p>
          <a:p>
            <a:pPr marL="287338" indent="-287338">
              <a:spcBef>
                <a:spcPts val="1800"/>
              </a:spcBef>
              <a:buClr>
                <a:srgbClr val="FFC000">
                  <a:lumMod val="60000"/>
                  <a:lumOff val="40000"/>
                </a:srgbClr>
              </a:buClr>
              <a:buFont typeface="Arial" charset="0"/>
              <a:buChar char="•"/>
            </a:pPr>
            <a:r>
              <a:rPr lang="en-US" sz="2600" dirty="0">
                <a:solidFill>
                  <a:prstClr val="white"/>
                </a:solidFill>
                <a:latin typeface="Arial" panose="020B0604020202020204"/>
                <a:ea typeface="Arial" charset="0"/>
                <a:cs typeface="Arial" charset="0"/>
              </a:rPr>
              <a:t>Under-powered for subgroups; e.g. primary endpoint results were consistent in high SYNTAX score subgroup (25% of pts) - however, further studies are required to determine whether PCI is an acceptable alternative to CABG in LMCAD pts with high anatomic complexity</a:t>
            </a:r>
          </a:p>
          <a:p>
            <a:pPr marL="287338" indent="-287338">
              <a:spcBef>
                <a:spcPts val="1800"/>
              </a:spcBef>
              <a:buClr>
                <a:srgbClr val="FFC000">
                  <a:lumMod val="60000"/>
                  <a:lumOff val="40000"/>
                </a:srgbClr>
              </a:buClr>
              <a:buFont typeface="Arial" charset="0"/>
              <a:buChar char="•"/>
            </a:pPr>
            <a:r>
              <a:rPr lang="en-US" sz="2600" dirty="0">
                <a:solidFill>
                  <a:prstClr val="white"/>
                </a:solidFill>
                <a:ea typeface="Arial" charset="0"/>
                <a:cs typeface="Arial" charset="0"/>
              </a:rPr>
              <a:t>Ten-year follow-up (or longer) is required to characterize the very late safety profile of PCI and CABG as both stents and bypass grafts progressively fail over time</a:t>
            </a:r>
            <a:endParaRPr lang="en-US" sz="2600" dirty="0">
              <a:solidFill>
                <a:prstClr val="white"/>
              </a:solidFill>
              <a:latin typeface="Arial" panose="020B0604020202020204"/>
              <a:ea typeface="Arial" charset="0"/>
              <a:cs typeface="Arial" charset="0"/>
            </a:endParaRPr>
          </a:p>
        </p:txBody>
      </p:sp>
      <p:sp>
        <p:nvSpPr>
          <p:cNvPr id="3" name="TextBox 2"/>
          <p:cNvSpPr txBox="1"/>
          <p:nvPr/>
        </p:nvSpPr>
        <p:spPr>
          <a:xfrm>
            <a:off x="2021712" y="179006"/>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Limitations</a:t>
            </a:r>
          </a:p>
        </p:txBody>
      </p:sp>
    </p:spTree>
    <p:extLst>
      <p:ext uri="{BB962C8B-B14F-4D97-AF65-F5344CB8AC3E}">
        <p14:creationId xmlns:p14="http://schemas.microsoft.com/office/powerpoint/2010/main" val="4200292828"/>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655163" y="926813"/>
            <a:ext cx="10881674" cy="5690803"/>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3" name="TextBox 2"/>
          <p:cNvSpPr txBox="1"/>
          <p:nvPr/>
        </p:nvSpPr>
        <p:spPr>
          <a:xfrm>
            <a:off x="2021713" y="187120"/>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Conclusions</a:t>
            </a:r>
          </a:p>
        </p:txBody>
      </p:sp>
      <p:sp>
        <p:nvSpPr>
          <p:cNvPr id="5" name="TextBox 4"/>
          <p:cNvSpPr txBox="1"/>
          <p:nvPr/>
        </p:nvSpPr>
        <p:spPr>
          <a:xfrm>
            <a:off x="801279" y="1053470"/>
            <a:ext cx="10699422" cy="5457969"/>
          </a:xfrm>
          <a:prstGeom prst="rect">
            <a:avLst/>
          </a:prstGeom>
          <a:noFill/>
        </p:spPr>
        <p:txBody>
          <a:bodyPr wrap="square" rtlCol="0">
            <a:spAutoFit/>
          </a:bodyPr>
          <a:lstStyle/>
          <a:p>
            <a:pPr marL="287338" indent="-287338">
              <a:lnSpc>
                <a:spcPct val="105000"/>
              </a:lnSpc>
              <a:spcBef>
                <a:spcPts val="1800"/>
              </a:spcBef>
              <a:buClr>
                <a:srgbClr val="FFC000">
                  <a:lumMod val="60000"/>
                  <a:lumOff val="40000"/>
                </a:srgbClr>
              </a:buClr>
              <a:buFont typeface="Arial" charset="0"/>
              <a:buChar char="•"/>
            </a:pPr>
            <a:r>
              <a:rPr lang="en-US" sz="3200" dirty="0">
                <a:solidFill>
                  <a:prstClr val="white"/>
                </a:solidFill>
                <a:latin typeface="Arial" panose="020B0604020202020204" pitchFamily="34" charset="0"/>
                <a:ea typeface="Arial" charset="0"/>
                <a:cs typeface="Arial" panose="020B0604020202020204" pitchFamily="34" charset="0"/>
              </a:rPr>
              <a:t>In the EXCEL trial, treatment of patients with LMCAD and visually-assessed low or intermediate SYNTAX scores with CoCr-EES resulted in similar rates of the clinically meaningful composite outcome of death, stroke or MI at 5 years</a:t>
            </a:r>
          </a:p>
          <a:p>
            <a:pPr marL="287338" indent="-287338">
              <a:lnSpc>
                <a:spcPct val="105000"/>
              </a:lnSpc>
              <a:spcBef>
                <a:spcPts val="1800"/>
              </a:spcBef>
              <a:buClr>
                <a:srgbClr val="FFC000">
                  <a:lumMod val="60000"/>
                  <a:lumOff val="40000"/>
                </a:srgbClr>
              </a:buClr>
              <a:buFont typeface="Arial" charset="0"/>
              <a:buChar char="•"/>
            </a:pPr>
            <a:r>
              <a:rPr lang="en-US" sz="3200" dirty="0">
                <a:solidFill>
                  <a:prstClr val="white"/>
                </a:solidFill>
                <a:latin typeface="Arial" panose="020B0604020202020204" pitchFamily="34" charset="0"/>
                <a:ea typeface="Arial" charset="0"/>
                <a:cs typeface="Arial" panose="020B0604020202020204" pitchFamily="34" charset="0"/>
              </a:rPr>
              <a:t>The early benefits of PCI due to reduced peri-procedural risk were attenuated by the greater number of events occurring during follow-up with CABG, such that at           5 years the cumulative mean time free from adverse events was similar with both treatments</a:t>
            </a:r>
          </a:p>
        </p:txBody>
      </p:sp>
    </p:spTree>
    <p:extLst>
      <p:ext uri="{BB962C8B-B14F-4D97-AF65-F5344CB8AC3E}">
        <p14:creationId xmlns:p14="http://schemas.microsoft.com/office/powerpoint/2010/main" val="2301888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892404" y="1096497"/>
            <a:ext cx="10407192" cy="5228890"/>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3" name="TextBox 2"/>
          <p:cNvSpPr txBox="1"/>
          <p:nvPr/>
        </p:nvSpPr>
        <p:spPr>
          <a:xfrm>
            <a:off x="2021713" y="187120"/>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Conclusions</a:t>
            </a:r>
          </a:p>
        </p:txBody>
      </p:sp>
      <p:sp>
        <p:nvSpPr>
          <p:cNvPr id="5" name="TextBox 4"/>
          <p:cNvSpPr txBox="1"/>
          <p:nvPr/>
        </p:nvSpPr>
        <p:spPr>
          <a:xfrm>
            <a:off x="1093510" y="1213726"/>
            <a:ext cx="10199802" cy="5019707"/>
          </a:xfrm>
          <a:prstGeom prst="rect">
            <a:avLst/>
          </a:prstGeom>
          <a:noFill/>
        </p:spPr>
        <p:txBody>
          <a:bodyPr wrap="square" rtlCol="0">
            <a:spAutoFit/>
          </a:bodyPr>
          <a:lstStyle/>
          <a:p>
            <a:pPr marL="287338" indent="-287338">
              <a:lnSpc>
                <a:spcPct val="105000"/>
              </a:lnSpc>
              <a:spcBef>
                <a:spcPts val="1800"/>
              </a:spcBef>
              <a:buClr>
                <a:srgbClr val="FFC000">
                  <a:lumMod val="60000"/>
                  <a:lumOff val="40000"/>
                </a:srgbClr>
              </a:buClr>
              <a:buFont typeface="Arial" charset="0"/>
              <a:buChar char="•"/>
            </a:pPr>
            <a:r>
              <a:rPr lang="en-US" sz="4400" dirty="0">
                <a:solidFill>
                  <a:prstClr val="white"/>
                </a:solidFill>
                <a:latin typeface="Arial" panose="020B0604020202020204" pitchFamily="34" charset="0"/>
                <a:ea typeface="Arial" charset="0"/>
                <a:cs typeface="Arial" panose="020B0604020202020204" pitchFamily="34" charset="0"/>
              </a:rPr>
              <a:t>PCI may thus be considered an acceptable revascularization modality for selected patients with LMCAD, a decision which should be made after heart team discussion, taking into account each patient’s individual risk factors and preferences </a:t>
            </a:r>
          </a:p>
        </p:txBody>
      </p:sp>
    </p:spTree>
    <p:extLst>
      <p:ext uri="{BB962C8B-B14F-4D97-AF65-F5344CB8AC3E}">
        <p14:creationId xmlns:p14="http://schemas.microsoft.com/office/powerpoint/2010/main" val="92959623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ounded Rectangle 5"/>
          <p:cNvSpPr/>
          <p:nvPr/>
        </p:nvSpPr>
        <p:spPr>
          <a:xfrm>
            <a:off x="5178425" y="3090981"/>
            <a:ext cx="1835150" cy="858838"/>
          </a:xfrm>
          <a:prstGeom prst="roundRect">
            <a:avLst/>
          </a:prstGeom>
          <a:solidFill>
            <a:srgbClr val="113056"/>
          </a:solidFill>
          <a:ln w="25400" cap="flat" cmpd="sng" algn="ctr">
            <a:solidFill>
              <a:srgbClr val="4F81BD">
                <a:shade val="50000"/>
              </a:srgbClr>
            </a:solidFill>
            <a:prstDash val="solid"/>
          </a:ln>
          <a:effectLst/>
        </p:spPr>
        <p:txBody>
          <a:bodyPr anchor="ctr"/>
          <a:lstStyle/>
          <a:p>
            <a:pPr algn="ctr">
              <a:defRPr/>
            </a:pPr>
            <a:endParaRPr lang="en-US" kern="0">
              <a:solidFill>
                <a:sysClr val="window" lastClr="FFFFFF"/>
              </a:solidFill>
              <a:latin typeface="Arial" panose="020B0604020202020204"/>
              <a:ea typeface="Arial" charset="0"/>
              <a:cs typeface="Arial" charset="0"/>
            </a:endParaRPr>
          </a:p>
        </p:txBody>
      </p:sp>
      <p:sp>
        <p:nvSpPr>
          <p:cNvPr id="7" name="Rounded Rectangle 6"/>
          <p:cNvSpPr/>
          <p:nvPr/>
        </p:nvSpPr>
        <p:spPr>
          <a:xfrm>
            <a:off x="1749468" y="870472"/>
            <a:ext cx="8680537" cy="639763"/>
          </a:xfrm>
          <a:prstGeom prst="roundRect">
            <a:avLst/>
          </a:prstGeom>
          <a:solidFill>
            <a:srgbClr val="113056"/>
          </a:solidFill>
          <a:ln w="25400" cap="flat" cmpd="sng" algn="ctr">
            <a:solidFill>
              <a:srgbClr val="4F81BD">
                <a:shade val="50000"/>
              </a:srgbClr>
            </a:solidFill>
            <a:prstDash val="solid"/>
          </a:ln>
          <a:effectLst/>
        </p:spPr>
        <p:txBody>
          <a:bodyPr anchor="ctr"/>
          <a:lstStyle/>
          <a:p>
            <a:pPr algn="ctr">
              <a:defRPr/>
            </a:pPr>
            <a:endParaRPr lang="en-US" kern="0">
              <a:solidFill>
                <a:sysClr val="window" lastClr="FFFFFF"/>
              </a:solidFill>
              <a:latin typeface="Arial" panose="020B0604020202020204"/>
              <a:ea typeface="Arial" charset="0"/>
              <a:cs typeface="Arial" charset="0"/>
            </a:endParaRPr>
          </a:p>
        </p:txBody>
      </p:sp>
      <p:sp>
        <p:nvSpPr>
          <p:cNvPr id="8" name="Rounded Rectangle 7"/>
          <p:cNvSpPr/>
          <p:nvPr/>
        </p:nvSpPr>
        <p:spPr>
          <a:xfrm>
            <a:off x="2340238" y="4920163"/>
            <a:ext cx="3768725" cy="1050925"/>
          </a:xfrm>
          <a:prstGeom prst="roundRect">
            <a:avLst/>
          </a:prstGeom>
          <a:solidFill>
            <a:srgbClr val="113056"/>
          </a:solidFill>
          <a:ln w="25400" cap="flat" cmpd="sng" algn="ctr">
            <a:solidFill>
              <a:srgbClr val="4F81BD">
                <a:shade val="50000"/>
              </a:srgbClr>
            </a:solidFill>
            <a:prstDash val="solid"/>
          </a:ln>
          <a:effectLst/>
        </p:spPr>
        <p:txBody>
          <a:bodyPr anchor="ctr"/>
          <a:lstStyle/>
          <a:p>
            <a:pPr algn="ctr">
              <a:defRPr/>
            </a:pPr>
            <a:endParaRPr lang="en-US" sz="1600" kern="0">
              <a:solidFill>
                <a:sysClr val="window" lastClr="FFFFFF"/>
              </a:solidFill>
              <a:latin typeface="Arial" panose="020B0604020202020204"/>
              <a:ea typeface="Arial" charset="0"/>
              <a:cs typeface="Arial" charset="0"/>
            </a:endParaRPr>
          </a:p>
        </p:txBody>
      </p:sp>
      <p:cxnSp>
        <p:nvCxnSpPr>
          <p:cNvPr id="9" name="Straight Arrow Connector 8"/>
          <p:cNvCxnSpPr/>
          <p:nvPr/>
        </p:nvCxnSpPr>
        <p:spPr>
          <a:xfrm rot="5400000">
            <a:off x="5890420" y="1730211"/>
            <a:ext cx="411162" cy="3175"/>
          </a:xfrm>
          <a:prstGeom prst="straightConnector1">
            <a:avLst/>
          </a:prstGeom>
          <a:noFill/>
          <a:ln w="38100" cap="flat" cmpd="sng" algn="ctr">
            <a:solidFill>
              <a:sysClr val="window" lastClr="FFFFFF"/>
            </a:solidFill>
            <a:prstDash val="solid"/>
            <a:tailEnd type="arrow"/>
          </a:ln>
          <a:effectLst/>
        </p:spPr>
      </p:cxnSp>
      <p:cxnSp>
        <p:nvCxnSpPr>
          <p:cNvPr id="10" name="Straight Arrow Connector 9"/>
          <p:cNvCxnSpPr/>
          <p:nvPr/>
        </p:nvCxnSpPr>
        <p:spPr>
          <a:xfrm rot="5400000">
            <a:off x="5890420" y="2817519"/>
            <a:ext cx="411162" cy="3175"/>
          </a:xfrm>
          <a:prstGeom prst="straightConnector1">
            <a:avLst/>
          </a:prstGeom>
          <a:noFill/>
          <a:ln w="38100" cap="flat" cmpd="sng" algn="ctr">
            <a:solidFill>
              <a:sysClr val="window" lastClr="FFFFFF"/>
            </a:solidFill>
            <a:prstDash val="solid"/>
            <a:tailEnd type="arrow"/>
          </a:ln>
          <a:effectLst/>
        </p:spPr>
      </p:cxnSp>
      <p:cxnSp>
        <p:nvCxnSpPr>
          <p:cNvPr id="11" name="Straight Arrow Connector 10"/>
          <p:cNvCxnSpPr/>
          <p:nvPr/>
        </p:nvCxnSpPr>
        <p:spPr>
          <a:xfrm rot="2700000">
            <a:off x="5968207" y="4519319"/>
            <a:ext cx="914400" cy="1587"/>
          </a:xfrm>
          <a:prstGeom prst="straightConnector1">
            <a:avLst/>
          </a:prstGeom>
          <a:noFill/>
          <a:ln w="38100" cap="flat" cmpd="sng" algn="ctr">
            <a:solidFill>
              <a:sysClr val="window" lastClr="FFFFFF"/>
            </a:solidFill>
            <a:prstDash val="solid"/>
            <a:tailEnd type="arrow"/>
          </a:ln>
          <a:effectLst/>
        </p:spPr>
      </p:cxnSp>
      <p:cxnSp>
        <p:nvCxnSpPr>
          <p:cNvPr id="12" name="Straight Arrow Connector 11"/>
          <p:cNvCxnSpPr/>
          <p:nvPr/>
        </p:nvCxnSpPr>
        <p:spPr>
          <a:xfrm rot="18900000" flipH="1">
            <a:off x="5322094" y="4519318"/>
            <a:ext cx="914400" cy="1588"/>
          </a:xfrm>
          <a:prstGeom prst="straightConnector1">
            <a:avLst/>
          </a:prstGeom>
          <a:noFill/>
          <a:ln w="38100" cap="flat" cmpd="sng" algn="ctr">
            <a:solidFill>
              <a:sysClr val="window" lastClr="FFFFFF"/>
            </a:solidFill>
            <a:prstDash val="solid"/>
            <a:tailEnd type="arrow"/>
          </a:ln>
          <a:effectLst/>
        </p:spPr>
      </p:cxnSp>
      <p:sp>
        <p:nvSpPr>
          <p:cNvPr id="13" name="Oval 12"/>
          <p:cNvSpPr/>
          <p:nvPr/>
        </p:nvSpPr>
        <p:spPr>
          <a:xfrm>
            <a:off x="5918200" y="4008937"/>
            <a:ext cx="355600" cy="355600"/>
          </a:xfrm>
          <a:prstGeom prst="ellipse">
            <a:avLst/>
          </a:prstGeom>
          <a:solidFill>
            <a:srgbClr val="113056"/>
          </a:solidFill>
          <a:ln w="25400" cap="flat" cmpd="sng" algn="ctr">
            <a:solidFill>
              <a:srgbClr val="4F81BD">
                <a:shade val="50000"/>
              </a:srgbClr>
            </a:solidFill>
            <a:prstDash val="solid"/>
          </a:ln>
          <a:effectLst/>
        </p:spPr>
        <p:txBody>
          <a:bodyPr anchor="ctr"/>
          <a:lstStyle/>
          <a:p>
            <a:pPr algn="ctr">
              <a:defRPr/>
            </a:pPr>
            <a:r>
              <a:rPr lang="en-US" sz="2000" kern="0" dirty="0">
                <a:solidFill>
                  <a:sysClr val="window" lastClr="FFFFFF"/>
                </a:solidFill>
                <a:latin typeface="Arial" panose="020B0604020202020204"/>
                <a:ea typeface="Arial" charset="0"/>
                <a:cs typeface="Arial" charset="0"/>
              </a:rPr>
              <a:t>R</a:t>
            </a:r>
          </a:p>
        </p:txBody>
      </p:sp>
      <p:sp>
        <p:nvSpPr>
          <p:cNvPr id="14" name="Rectangle 13"/>
          <p:cNvSpPr/>
          <p:nvPr/>
        </p:nvSpPr>
        <p:spPr>
          <a:xfrm>
            <a:off x="1765300" y="6002852"/>
            <a:ext cx="8661400" cy="769441"/>
          </a:xfrm>
          <a:prstGeom prst="rect">
            <a:avLst/>
          </a:prstGeom>
        </p:spPr>
        <p:txBody>
          <a:bodyPr>
            <a:spAutoFit/>
          </a:bodyPr>
          <a:lstStyle/>
          <a:p>
            <a:pPr algn="ctr">
              <a:defRPr/>
            </a:pPr>
            <a:r>
              <a:rPr lang="en-US" sz="2200" kern="0" dirty="0">
                <a:solidFill>
                  <a:srgbClr val="FFFFFF"/>
                </a:solidFill>
                <a:effectLst>
                  <a:outerShdw blurRad="38100" dist="38100" dir="2700000" algn="tl">
                    <a:srgbClr val="000000">
                      <a:alpha val="43137"/>
                    </a:srgbClr>
                  </a:outerShdw>
                </a:effectLst>
                <a:latin typeface="Arial" panose="020B0604020202020204"/>
                <a:ea typeface="Arial" charset="0"/>
                <a:cs typeface="Arial" charset="0"/>
              </a:rPr>
              <a:t>Follow-up: 1 month, 6 months, 1 year, annually through 5 years</a:t>
            </a:r>
          </a:p>
          <a:p>
            <a:pPr algn="ctr">
              <a:defRPr/>
            </a:pPr>
            <a:r>
              <a:rPr lang="en-US" sz="2200" kern="0" dirty="0">
                <a:solidFill>
                  <a:srgbClr val="FFC000">
                    <a:lumMod val="60000"/>
                    <a:lumOff val="40000"/>
                  </a:srgbClr>
                </a:solidFill>
                <a:effectLst>
                  <a:outerShdw blurRad="38100" dist="38100" dir="2700000" algn="tl">
                    <a:srgbClr val="000000">
                      <a:alpha val="43137"/>
                    </a:srgbClr>
                  </a:outerShdw>
                </a:effectLst>
                <a:latin typeface="Arial" panose="020B0604020202020204"/>
                <a:ea typeface="Arial" charset="0"/>
                <a:cs typeface="Arial" charset="0"/>
              </a:rPr>
              <a:t>Primary endpoint: </a:t>
            </a:r>
            <a:r>
              <a:rPr lang="en-US" sz="2200" kern="0" dirty="0">
                <a:solidFill>
                  <a:srgbClr val="FFFFFF"/>
                </a:solidFill>
                <a:effectLst>
                  <a:outerShdw blurRad="38100" dist="38100" dir="2700000" algn="tl">
                    <a:srgbClr val="000000">
                      <a:alpha val="43137"/>
                    </a:srgbClr>
                  </a:outerShdw>
                </a:effectLst>
                <a:latin typeface="Arial" panose="020B0604020202020204"/>
                <a:ea typeface="Arial" charset="0"/>
                <a:cs typeface="Arial" charset="0"/>
              </a:rPr>
              <a:t>Measured at a median 3-yr FU, minimum 2-yr FU</a:t>
            </a:r>
          </a:p>
        </p:txBody>
      </p:sp>
      <p:sp>
        <p:nvSpPr>
          <p:cNvPr id="15" name="TextBox 14"/>
          <p:cNvSpPr txBox="1"/>
          <p:nvPr/>
        </p:nvSpPr>
        <p:spPr>
          <a:xfrm>
            <a:off x="4528903" y="136023"/>
            <a:ext cx="3134192" cy="646331"/>
          </a:xfrm>
          <a:prstGeom prst="rect">
            <a:avLst/>
          </a:prstGeom>
          <a:noFill/>
        </p:spPr>
        <p:txBody>
          <a:bodyPr wrap="none">
            <a:spAutoFit/>
          </a:bodyPr>
          <a:lstStyle/>
          <a:p>
            <a:pPr algn="ctr">
              <a:defRPr/>
            </a:pPr>
            <a:r>
              <a:rPr lang="en-US" sz="3600" b="1" kern="0">
                <a:solidFill>
                  <a:srgbClr val="FFFFFF"/>
                </a:solidFill>
                <a:latin typeface="Arial" panose="020B0604020202020204"/>
                <a:ea typeface="Arial" charset="0"/>
                <a:cs typeface="Arial" charset="0"/>
              </a:rPr>
              <a:t>Study </a:t>
            </a:r>
            <a:r>
              <a:rPr lang="en-US" sz="3600" b="1" kern="0" dirty="0">
                <a:solidFill>
                  <a:srgbClr val="FFFFFF"/>
                </a:solidFill>
                <a:latin typeface="Arial" panose="020B0604020202020204"/>
                <a:ea typeface="Arial" charset="0"/>
                <a:cs typeface="Arial" charset="0"/>
              </a:rPr>
              <a:t>Design</a:t>
            </a:r>
          </a:p>
        </p:txBody>
      </p:sp>
      <p:sp>
        <p:nvSpPr>
          <p:cNvPr id="16" name="TextBox 15"/>
          <p:cNvSpPr txBox="1"/>
          <p:nvPr/>
        </p:nvSpPr>
        <p:spPr>
          <a:xfrm>
            <a:off x="2064290" y="872743"/>
            <a:ext cx="8063426" cy="3146246"/>
          </a:xfrm>
          <a:prstGeom prst="rect">
            <a:avLst/>
          </a:prstGeom>
          <a:noFill/>
        </p:spPr>
        <p:txBody>
          <a:bodyPr wrap="none">
            <a:spAutoFit/>
          </a:bodyPr>
          <a:lstStyle/>
          <a:p>
            <a:pPr algn="ctr">
              <a:spcAft>
                <a:spcPts val="300"/>
              </a:spcAft>
              <a:defRPr/>
            </a:pPr>
            <a:r>
              <a:rPr lang="en-US" sz="32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2900 pts with unprotected left main disease</a:t>
            </a:r>
          </a:p>
          <a:p>
            <a:pPr algn="ctr">
              <a:spcAft>
                <a:spcPts val="300"/>
              </a:spcAft>
              <a:defRPr/>
            </a:pPr>
            <a:endParaRPr lang="en-US" sz="200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endParaRPr>
          </a:p>
          <a:p>
            <a:pPr algn="ctr">
              <a:lnSpc>
                <a:spcPct val="90000"/>
              </a:lnSpc>
              <a:spcAft>
                <a:spcPts val="300"/>
              </a:spcAft>
              <a:defRPr/>
            </a:pPr>
            <a:endParaRPr lang="en-US" sz="105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endParaRPr>
          </a:p>
          <a:p>
            <a:pPr algn="ctr">
              <a:lnSpc>
                <a:spcPct val="90000"/>
              </a:lnSpc>
              <a:spcAft>
                <a:spcPts val="300"/>
              </a:spcAft>
              <a:defRPr/>
            </a:pPr>
            <a:r>
              <a:rPr lang="en-US" sz="200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rPr>
              <a:t>SYNTAX score ≤32</a:t>
            </a:r>
          </a:p>
          <a:p>
            <a:pPr algn="ctr">
              <a:lnSpc>
                <a:spcPct val="90000"/>
              </a:lnSpc>
              <a:spcAft>
                <a:spcPts val="300"/>
              </a:spcAft>
              <a:defRPr/>
            </a:pPr>
            <a:r>
              <a:rPr lang="en-US" sz="200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rPr>
              <a:t>Consensus agreement of eligibility and equipoise by heart team</a:t>
            </a:r>
            <a:endParaRPr lang="en-US" sz="240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endParaRPr>
          </a:p>
          <a:p>
            <a:pPr algn="ctr">
              <a:spcAft>
                <a:spcPts val="300"/>
              </a:spcAft>
              <a:defRPr/>
            </a:pPr>
            <a:endParaRPr lang="en-US" sz="280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endParaRPr>
          </a:p>
          <a:p>
            <a:pPr algn="ctr">
              <a:spcAft>
                <a:spcPts val="300"/>
              </a:spcAft>
              <a:defRPr/>
            </a:pPr>
            <a:endParaRPr lang="en-US" sz="1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endParaRPr>
          </a:p>
          <a:p>
            <a:pPr algn="ctr">
              <a:spcAft>
                <a:spcPts val="300"/>
              </a:spcAft>
              <a:defRPr/>
            </a:pPr>
            <a:r>
              <a:rPr lang="en-US" sz="24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Yes</a:t>
            </a:r>
          </a:p>
          <a:p>
            <a:pPr algn="ctr">
              <a:spcAft>
                <a:spcPts val="300"/>
              </a:spcAft>
              <a:defRPr/>
            </a:pPr>
            <a:r>
              <a:rPr lang="en-US" sz="24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(N=1900)</a:t>
            </a:r>
          </a:p>
        </p:txBody>
      </p:sp>
      <p:sp>
        <p:nvSpPr>
          <p:cNvPr id="18" name="Rectangle 17"/>
          <p:cNvSpPr/>
          <p:nvPr/>
        </p:nvSpPr>
        <p:spPr bwMode="auto">
          <a:xfrm>
            <a:off x="7092950" y="2546976"/>
            <a:ext cx="4572000" cy="830262"/>
          </a:xfrm>
          <a:prstGeom prst="rect">
            <a:avLst/>
          </a:prstGeom>
        </p:spPr>
        <p:txBody>
          <a:bodyPr>
            <a:spAutoFit/>
          </a:bodyPr>
          <a:lstStyle/>
          <a:p>
            <a:pPr algn="ctr">
              <a:defRPr/>
            </a:pPr>
            <a:r>
              <a:rPr lang="en-US" sz="24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No</a:t>
            </a:r>
          </a:p>
          <a:p>
            <a:pPr algn="ctr">
              <a:defRPr/>
            </a:pPr>
            <a:r>
              <a:rPr lang="en-US" sz="24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(N=1000)</a:t>
            </a:r>
          </a:p>
        </p:txBody>
      </p:sp>
      <p:sp>
        <p:nvSpPr>
          <p:cNvPr id="19" name="Rectangle 18"/>
          <p:cNvSpPr/>
          <p:nvPr/>
        </p:nvSpPr>
        <p:spPr bwMode="auto">
          <a:xfrm>
            <a:off x="7899400" y="3733187"/>
            <a:ext cx="3009900" cy="830997"/>
          </a:xfrm>
          <a:prstGeom prst="rect">
            <a:avLst/>
          </a:prstGeom>
        </p:spPr>
        <p:txBody>
          <a:bodyPr>
            <a:spAutoFit/>
          </a:bodyPr>
          <a:lstStyle/>
          <a:p>
            <a:pPr algn="ctr">
              <a:defRPr/>
            </a:pPr>
            <a:r>
              <a:rPr lang="en-US" sz="240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rPr>
              <a:t>Enrollment</a:t>
            </a:r>
          </a:p>
          <a:p>
            <a:pPr algn="ctr">
              <a:defRPr/>
            </a:pPr>
            <a:r>
              <a:rPr lang="en-US" sz="240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rPr>
              <a:t>registry</a:t>
            </a:r>
          </a:p>
        </p:txBody>
      </p:sp>
      <p:cxnSp>
        <p:nvCxnSpPr>
          <p:cNvPr id="20" name="Straight Arrow Connector 19"/>
          <p:cNvCxnSpPr/>
          <p:nvPr/>
        </p:nvCxnSpPr>
        <p:spPr bwMode="auto">
          <a:xfrm rot="5400000">
            <a:off x="9172576" y="3537576"/>
            <a:ext cx="412750" cy="3175"/>
          </a:xfrm>
          <a:prstGeom prst="straightConnector1">
            <a:avLst/>
          </a:prstGeom>
          <a:noFill/>
          <a:ln w="38100" cap="flat" cmpd="sng" algn="ctr">
            <a:solidFill>
              <a:sysClr val="window" lastClr="FFFFFF"/>
            </a:solidFill>
            <a:prstDash val="solid"/>
            <a:tailEnd type="arrow"/>
          </a:ln>
          <a:effectLst/>
        </p:spPr>
      </p:cxnSp>
      <p:cxnSp>
        <p:nvCxnSpPr>
          <p:cNvPr id="21" name="Straight Arrow Connector 20"/>
          <p:cNvCxnSpPr/>
          <p:nvPr/>
        </p:nvCxnSpPr>
        <p:spPr>
          <a:xfrm>
            <a:off x="6257926" y="2789864"/>
            <a:ext cx="2835275" cy="0"/>
          </a:xfrm>
          <a:prstGeom prst="straightConnector1">
            <a:avLst/>
          </a:prstGeom>
          <a:noFill/>
          <a:ln w="28575" cap="flat" cmpd="sng" algn="ctr">
            <a:solidFill>
              <a:sysClr val="window" lastClr="FFFFFF"/>
            </a:solidFill>
            <a:prstDash val="solid"/>
            <a:tailEnd type="arrow"/>
          </a:ln>
          <a:effectLst/>
        </p:spPr>
      </p:cxnSp>
      <p:sp>
        <p:nvSpPr>
          <p:cNvPr id="22" name="Rounded Rectangle 21"/>
          <p:cNvSpPr/>
          <p:nvPr/>
        </p:nvSpPr>
        <p:spPr>
          <a:xfrm>
            <a:off x="6499226" y="4920163"/>
            <a:ext cx="2125663" cy="1050925"/>
          </a:xfrm>
          <a:prstGeom prst="roundRect">
            <a:avLst/>
          </a:prstGeom>
          <a:solidFill>
            <a:srgbClr val="113056"/>
          </a:solidFill>
          <a:ln w="25400" cap="flat" cmpd="sng" algn="ctr">
            <a:solidFill>
              <a:srgbClr val="4F81BD">
                <a:shade val="50000"/>
              </a:srgbClr>
            </a:solidFill>
            <a:prstDash val="solid"/>
          </a:ln>
          <a:effectLst/>
        </p:spPr>
        <p:txBody>
          <a:bodyPr anchor="ctr"/>
          <a:lstStyle/>
          <a:p>
            <a:pPr algn="ctr">
              <a:defRPr/>
            </a:pPr>
            <a:endParaRPr lang="en-US" kern="0">
              <a:solidFill>
                <a:sysClr val="window" lastClr="FFFFFF"/>
              </a:solidFill>
              <a:latin typeface="Arial" panose="020B0604020202020204"/>
              <a:ea typeface="Arial" charset="0"/>
              <a:cs typeface="Arial" charset="0"/>
            </a:endParaRPr>
          </a:p>
        </p:txBody>
      </p:sp>
      <p:sp>
        <p:nvSpPr>
          <p:cNvPr id="23" name="Rectangle 22"/>
          <p:cNvSpPr/>
          <p:nvPr/>
        </p:nvSpPr>
        <p:spPr>
          <a:xfrm>
            <a:off x="2502012" y="4968572"/>
            <a:ext cx="3445174" cy="954107"/>
          </a:xfrm>
          <a:prstGeom prst="rect">
            <a:avLst/>
          </a:prstGeom>
        </p:spPr>
        <p:txBody>
          <a:bodyPr wrap="none" anchor="ctr" anchorCtr="0">
            <a:spAutoFit/>
          </a:bodyPr>
          <a:lstStyle/>
          <a:p>
            <a:pPr algn="ctr">
              <a:defRPr/>
            </a:pPr>
            <a:r>
              <a:rPr lang="en-US" sz="32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PCI (</a:t>
            </a:r>
            <a:r>
              <a:rPr lang="en-US" sz="3200" kern="0" dirty="0" err="1">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Xience</a:t>
            </a:r>
            <a:r>
              <a:rPr lang="en-US" sz="32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 EES)</a:t>
            </a:r>
          </a:p>
          <a:p>
            <a:pPr algn="ctr">
              <a:defRPr/>
            </a:pPr>
            <a:r>
              <a:rPr lang="en-US" sz="24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(N=950)</a:t>
            </a:r>
            <a:endParaRPr lang="en-US" sz="1100" kern="0" dirty="0">
              <a:solidFill>
                <a:srgbClr val="FFFF99"/>
              </a:solidFill>
              <a:latin typeface="Arial" panose="020B0604020202020204"/>
              <a:ea typeface="Arial" charset="0"/>
              <a:cs typeface="Arial" charset="0"/>
            </a:endParaRPr>
          </a:p>
        </p:txBody>
      </p:sp>
      <p:sp>
        <p:nvSpPr>
          <p:cNvPr id="24" name="Rectangle 23"/>
          <p:cNvSpPr/>
          <p:nvPr/>
        </p:nvSpPr>
        <p:spPr>
          <a:xfrm>
            <a:off x="6887833" y="4968572"/>
            <a:ext cx="1348446" cy="954107"/>
          </a:xfrm>
          <a:prstGeom prst="rect">
            <a:avLst/>
          </a:prstGeom>
        </p:spPr>
        <p:txBody>
          <a:bodyPr wrap="none" anchor="ctr" anchorCtr="0">
            <a:spAutoFit/>
          </a:bodyPr>
          <a:lstStyle/>
          <a:p>
            <a:pPr algn="ctr">
              <a:defRPr/>
            </a:pPr>
            <a:r>
              <a:rPr lang="en-US" sz="32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CABG</a:t>
            </a:r>
          </a:p>
          <a:p>
            <a:pPr algn="ctr">
              <a:defRPr/>
            </a:pPr>
            <a:r>
              <a:rPr lang="en-US" sz="2400" kern="0" dirty="0">
                <a:solidFill>
                  <a:srgbClr val="FFFF99"/>
                </a:solidFill>
                <a:effectLst>
                  <a:outerShdw blurRad="38100" dist="38100" dir="2700000" algn="tl">
                    <a:srgbClr val="000000">
                      <a:alpha val="43137"/>
                    </a:srgbClr>
                  </a:outerShdw>
                </a:effectLst>
                <a:latin typeface="Arial" panose="020B0604020202020204"/>
                <a:ea typeface="Arial" charset="0"/>
                <a:cs typeface="Arial" charset="0"/>
              </a:rPr>
              <a:t>(N=950)</a:t>
            </a:r>
            <a:endParaRPr lang="en-US" sz="1000" kern="0" dirty="0">
              <a:solidFill>
                <a:srgbClr val="FFFF99"/>
              </a:solidFill>
              <a:latin typeface="Arial" panose="020B0604020202020204"/>
              <a:ea typeface="Arial" charset="0"/>
              <a:cs typeface="Arial" charset="0"/>
            </a:endParaRPr>
          </a:p>
        </p:txBody>
      </p:sp>
      <p:sp>
        <p:nvSpPr>
          <p:cNvPr id="2" name="Rectangle 1"/>
          <p:cNvSpPr/>
          <p:nvPr/>
        </p:nvSpPr>
        <p:spPr>
          <a:xfrm>
            <a:off x="2864528" y="4043324"/>
            <a:ext cx="3098307" cy="253916"/>
          </a:xfrm>
          <a:prstGeom prst="rect">
            <a:avLst/>
          </a:prstGeom>
        </p:spPr>
        <p:txBody>
          <a:bodyPr wrap="square">
            <a:spAutoFit/>
          </a:bodyPr>
          <a:lstStyle/>
          <a:p>
            <a:pPr algn="ctr"/>
            <a:r>
              <a:rPr lang="en-US" sz="1050" kern="0" dirty="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rPr>
              <a:t>Stratified by diabetes, </a:t>
            </a:r>
            <a:r>
              <a:rPr lang="en-US" sz="1050" kern="0">
                <a:solidFill>
                  <a:sysClr val="window" lastClr="FFFFFF"/>
                </a:solidFill>
                <a:effectLst>
                  <a:outerShdw blurRad="38100" dist="38100" dir="2700000" algn="tl">
                    <a:srgbClr val="000000">
                      <a:alpha val="43137"/>
                    </a:srgbClr>
                  </a:outerShdw>
                </a:effectLst>
                <a:latin typeface="Arial" panose="020B0604020202020204"/>
                <a:ea typeface="Arial" charset="0"/>
                <a:cs typeface="Arial" charset="0"/>
              </a:rPr>
              <a:t>SYNTAX score and center</a:t>
            </a:r>
            <a:endParaRPr lang="en-US" sz="1050" dirty="0">
              <a:solidFill>
                <a:prstClr val="black"/>
              </a:solidFill>
              <a:latin typeface="Arial" panose="020B0604020202020204"/>
            </a:endParaRPr>
          </a:p>
        </p:txBody>
      </p:sp>
    </p:spTree>
    <p:extLst>
      <p:ext uri="{BB962C8B-B14F-4D97-AF65-F5344CB8AC3E}">
        <p14:creationId xmlns:p14="http://schemas.microsoft.com/office/powerpoint/2010/main" val="316582684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1076227" y="873802"/>
            <a:ext cx="10039546" cy="5776226"/>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3" name="TextBox 2"/>
          <p:cNvSpPr txBox="1"/>
          <p:nvPr/>
        </p:nvSpPr>
        <p:spPr>
          <a:xfrm>
            <a:off x="2021713" y="187120"/>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Design Imperatives</a:t>
            </a:r>
          </a:p>
        </p:txBody>
      </p:sp>
      <p:sp>
        <p:nvSpPr>
          <p:cNvPr id="5" name="TextBox 4"/>
          <p:cNvSpPr txBox="1"/>
          <p:nvPr/>
        </p:nvSpPr>
        <p:spPr>
          <a:xfrm>
            <a:off x="1225485" y="980350"/>
            <a:ext cx="9916998" cy="5601533"/>
          </a:xfrm>
          <a:prstGeom prst="rect">
            <a:avLst/>
          </a:prstGeom>
          <a:noFill/>
        </p:spPr>
        <p:txBody>
          <a:bodyPr wrap="square" rtlCol="0">
            <a:spAutoFit/>
          </a:bodyPr>
          <a:lstStyle/>
          <a:p>
            <a:pPr marL="287338" indent="-287338">
              <a:spcBef>
                <a:spcPts val="12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Academically-driven trial organized and led equally by interventional cardiologists and cardiac surgeons</a:t>
            </a:r>
          </a:p>
          <a:p>
            <a:pPr marL="287338" indent="-287338">
              <a:spcBef>
                <a:spcPts val="12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PCI and CABG arms utilize the best available devices and techniques</a:t>
            </a:r>
          </a:p>
          <a:p>
            <a:pPr marL="287338" indent="-287338">
              <a:spcBef>
                <a:spcPts val="12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Large enough for a </a:t>
            </a:r>
            <a:r>
              <a:rPr lang="en-US" sz="2800" u="sng" dirty="0">
                <a:solidFill>
                  <a:prstClr val="white"/>
                </a:solidFill>
                <a:latin typeface="Arial" panose="020B0604020202020204"/>
                <a:ea typeface="Arial" charset="0"/>
                <a:cs typeface="Arial" charset="0"/>
              </a:rPr>
              <a:t>meaningful primary endpoint</a:t>
            </a:r>
            <a:r>
              <a:rPr lang="en-US" sz="2800" dirty="0">
                <a:solidFill>
                  <a:prstClr val="white"/>
                </a:solidFill>
                <a:latin typeface="Arial" panose="020B0604020202020204"/>
                <a:ea typeface="Arial" charset="0"/>
                <a:cs typeface="Arial" charset="0"/>
              </a:rPr>
              <a:t>: </a:t>
            </a:r>
          </a:p>
          <a:p>
            <a:pPr marL="744538" lvl="1" indent="-287338">
              <a:spcBef>
                <a:spcPts val="1200"/>
              </a:spcBef>
              <a:buClr>
                <a:srgbClr val="FFC000">
                  <a:lumMod val="60000"/>
                  <a:lumOff val="40000"/>
                </a:srgbClr>
              </a:buClr>
              <a:buFont typeface="Arial" charset="0"/>
              <a:buChar char="•"/>
            </a:pPr>
            <a:r>
              <a:rPr lang="en-US" sz="2800" dirty="0">
                <a:solidFill>
                  <a:srgbClr val="FFD966"/>
                </a:solidFill>
                <a:latin typeface="Arial" panose="020B0604020202020204"/>
                <a:ea typeface="Arial" charset="0"/>
                <a:cs typeface="Arial" charset="0"/>
              </a:rPr>
              <a:t>Death, stroke or MI (without revascularization) at a median follow-up duration of 3 years</a:t>
            </a:r>
          </a:p>
          <a:p>
            <a:pPr marL="744538" lvl="1" indent="-287338">
              <a:spcBef>
                <a:spcPts val="1200"/>
              </a:spcBef>
              <a:buClr>
                <a:srgbClr val="FFC000">
                  <a:lumMod val="60000"/>
                  <a:lumOff val="40000"/>
                </a:srgbClr>
              </a:buClr>
              <a:buFont typeface="Arial" charset="0"/>
              <a:buChar char="•"/>
            </a:pPr>
            <a:r>
              <a:rPr lang="en-US" sz="2800" dirty="0">
                <a:solidFill>
                  <a:srgbClr val="FFD966"/>
                </a:solidFill>
                <a:latin typeface="Arial" panose="020B0604020202020204"/>
                <a:ea typeface="Arial" charset="0"/>
                <a:cs typeface="Arial" charset="0"/>
              </a:rPr>
              <a:t>MI definition is </a:t>
            </a:r>
            <a:r>
              <a:rPr lang="en-US" sz="2800" dirty="0" err="1">
                <a:solidFill>
                  <a:srgbClr val="FFD966"/>
                </a:solidFill>
                <a:latin typeface="Arial" panose="020B0604020202020204"/>
                <a:ea typeface="Arial" charset="0"/>
                <a:cs typeface="Arial" charset="0"/>
              </a:rPr>
              <a:t>prognostically</a:t>
            </a:r>
            <a:r>
              <a:rPr lang="en-US" sz="2800" dirty="0">
                <a:solidFill>
                  <a:srgbClr val="FFD966"/>
                </a:solidFill>
                <a:latin typeface="Arial" panose="020B0604020202020204"/>
                <a:ea typeface="Arial" charset="0"/>
                <a:cs typeface="Arial" charset="0"/>
              </a:rPr>
              <a:t> important, identical for PCI and CABG, and chosen to minimize ascertainment bias</a:t>
            </a:r>
          </a:p>
          <a:p>
            <a:pPr marL="287338" indent="-287338">
              <a:spcBef>
                <a:spcPts val="12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Screening registry incorporated to evaluate the generalizability of the trial results</a:t>
            </a:r>
          </a:p>
        </p:txBody>
      </p:sp>
    </p:spTree>
    <p:extLst>
      <p:ext uri="{BB962C8B-B14F-4D97-AF65-F5344CB8AC3E}">
        <p14:creationId xmlns:p14="http://schemas.microsoft.com/office/powerpoint/2010/main" val="328607039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8B9415D-BB8E-5849-A751-DFA3C7E966E8}"/>
              </a:ext>
            </a:extLst>
          </p:cNvPr>
          <p:cNvSpPr/>
          <p:nvPr/>
        </p:nvSpPr>
        <p:spPr>
          <a:xfrm>
            <a:off x="6958471" y="1368973"/>
            <a:ext cx="4501133" cy="5044912"/>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7" name="Rectangle 6"/>
          <p:cNvSpPr/>
          <p:nvPr/>
        </p:nvSpPr>
        <p:spPr>
          <a:xfrm>
            <a:off x="638317" y="1368973"/>
            <a:ext cx="5951020" cy="4852718"/>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3" name="TextBox 2"/>
          <p:cNvSpPr txBox="1"/>
          <p:nvPr/>
        </p:nvSpPr>
        <p:spPr>
          <a:xfrm>
            <a:off x="1146193" y="205112"/>
            <a:ext cx="4935268" cy="1077218"/>
          </a:xfrm>
          <a:prstGeom prst="rect">
            <a:avLst/>
          </a:prstGeom>
          <a:noFill/>
        </p:spPr>
        <p:txBody>
          <a:bodyPr wrap="square" rtlCol="0">
            <a:spAutoFit/>
          </a:bodyPr>
          <a:lstStyle/>
          <a:p>
            <a:pPr algn="ctr"/>
            <a:r>
              <a:rPr lang="en-US" sz="3200" b="1" dirty="0">
                <a:solidFill>
                  <a:prstClr val="white"/>
                </a:solidFill>
                <a:latin typeface="Arial" panose="020B0604020202020204"/>
                <a:ea typeface="Arial" charset="0"/>
                <a:cs typeface="Arial" charset="0"/>
              </a:rPr>
              <a:t>Major</a:t>
            </a:r>
          </a:p>
          <a:p>
            <a:pPr algn="ctr"/>
            <a:r>
              <a:rPr lang="en-US" sz="3200" b="1" dirty="0">
                <a:solidFill>
                  <a:prstClr val="white"/>
                </a:solidFill>
                <a:latin typeface="Arial" panose="020B0604020202020204"/>
                <a:ea typeface="Arial" charset="0"/>
                <a:cs typeface="Arial" charset="0"/>
              </a:rPr>
              <a:t>Inclusion Criteria</a:t>
            </a:r>
          </a:p>
        </p:txBody>
      </p:sp>
      <p:sp>
        <p:nvSpPr>
          <p:cNvPr id="5" name="TextBox 4"/>
          <p:cNvSpPr txBox="1"/>
          <p:nvPr/>
        </p:nvSpPr>
        <p:spPr>
          <a:xfrm>
            <a:off x="697599" y="1432595"/>
            <a:ext cx="5872884" cy="4739759"/>
          </a:xfrm>
          <a:prstGeom prst="rect">
            <a:avLst/>
          </a:prstGeom>
          <a:noFill/>
        </p:spPr>
        <p:txBody>
          <a:bodyPr wrap="square" rtlCol="0">
            <a:spAutoFit/>
          </a:bodyPr>
          <a:lstStyle/>
          <a:p>
            <a:pPr marL="287338" indent="-287338">
              <a:spcBef>
                <a:spcPts val="30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Unprotected LMCAD with ≥70% DS, </a:t>
            </a:r>
            <a:r>
              <a:rPr lang="en-US" sz="2800" i="1" dirty="0">
                <a:solidFill>
                  <a:prstClr val="white"/>
                </a:solidFill>
                <a:latin typeface="Arial" panose="020B0604020202020204"/>
                <a:ea typeface="Arial" charset="0"/>
                <a:cs typeface="Arial" charset="0"/>
              </a:rPr>
              <a:t>or</a:t>
            </a:r>
            <a:r>
              <a:rPr lang="en-US" sz="2800" dirty="0">
                <a:solidFill>
                  <a:prstClr val="white"/>
                </a:solidFill>
                <a:latin typeface="Arial" panose="020B0604020202020204"/>
                <a:ea typeface="Arial" charset="0"/>
                <a:cs typeface="Arial" charset="0"/>
              </a:rPr>
              <a:t> ≥50% - &lt;70% with either    </a:t>
            </a:r>
            <a:r>
              <a:rPr lang="en-US" sz="2800" dirty="0" err="1">
                <a:solidFill>
                  <a:prstClr val="white"/>
                </a:solidFill>
                <a:latin typeface="Arial" panose="020B0604020202020204"/>
                <a:ea typeface="Arial" charset="0"/>
                <a:cs typeface="Arial" charset="0"/>
              </a:rPr>
              <a:t>i</a:t>
            </a:r>
            <a:r>
              <a:rPr lang="en-US" sz="2800" dirty="0">
                <a:solidFill>
                  <a:prstClr val="white"/>
                </a:solidFill>
                <a:latin typeface="Arial" panose="020B0604020202020204"/>
                <a:ea typeface="Arial" charset="0"/>
                <a:cs typeface="Arial" charset="0"/>
              </a:rPr>
              <a:t>) non-invasive evidence of LM ischemia, ii) IVUS MLA ≤6.0 mm</a:t>
            </a:r>
            <a:r>
              <a:rPr lang="en-US" sz="2800" baseline="30000" dirty="0">
                <a:solidFill>
                  <a:prstClr val="white"/>
                </a:solidFill>
                <a:latin typeface="Arial" panose="020B0604020202020204"/>
                <a:ea typeface="Arial" charset="0"/>
                <a:cs typeface="Arial" charset="0"/>
              </a:rPr>
              <a:t>2</a:t>
            </a:r>
            <a:r>
              <a:rPr lang="en-US" sz="2800" dirty="0">
                <a:solidFill>
                  <a:prstClr val="white"/>
                </a:solidFill>
                <a:latin typeface="Arial" panose="020B0604020202020204"/>
                <a:ea typeface="Arial" charset="0"/>
                <a:cs typeface="Arial" charset="0"/>
              </a:rPr>
              <a:t>, or iii) FFR ≤0.80</a:t>
            </a:r>
          </a:p>
          <a:p>
            <a:pPr marL="287338" indent="-287338">
              <a:spcBef>
                <a:spcPts val="30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Syntax score </a:t>
            </a:r>
            <a:r>
              <a:rPr lang="is-IS" sz="2800" dirty="0">
                <a:solidFill>
                  <a:prstClr val="white"/>
                </a:solidFill>
                <a:latin typeface="Arial" panose="020B0604020202020204"/>
                <a:ea typeface="Arial" charset="0"/>
                <a:cs typeface="Arial" charset="0"/>
              </a:rPr>
              <a:t>≤32</a:t>
            </a:r>
          </a:p>
          <a:p>
            <a:pPr marL="287338" indent="-287338">
              <a:spcBef>
                <a:spcPts val="30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Clinical and anatomic eligibility for both PCI and CABG as agreed to by the local Heart Team </a:t>
            </a:r>
          </a:p>
        </p:txBody>
      </p:sp>
      <p:sp>
        <p:nvSpPr>
          <p:cNvPr id="6" name="TextBox 5">
            <a:extLst>
              <a:ext uri="{FF2B5EF4-FFF2-40B4-BE49-F238E27FC236}">
                <a16:creationId xmlns:a16="http://schemas.microsoft.com/office/drawing/2014/main" id="{A9FC3529-A66D-5640-85B8-A1F2459FFE0F}"/>
              </a:ext>
            </a:extLst>
          </p:cNvPr>
          <p:cNvSpPr txBox="1"/>
          <p:nvPr/>
        </p:nvSpPr>
        <p:spPr>
          <a:xfrm>
            <a:off x="6741403" y="216110"/>
            <a:ext cx="4935268" cy="1077218"/>
          </a:xfrm>
          <a:prstGeom prst="rect">
            <a:avLst/>
          </a:prstGeom>
          <a:noFill/>
        </p:spPr>
        <p:txBody>
          <a:bodyPr wrap="square" rtlCol="0">
            <a:spAutoFit/>
          </a:bodyPr>
          <a:lstStyle/>
          <a:p>
            <a:pPr algn="ctr"/>
            <a:r>
              <a:rPr lang="en-US" sz="3200" b="1" dirty="0">
                <a:solidFill>
                  <a:prstClr val="white"/>
                </a:solidFill>
                <a:latin typeface="Arial" panose="020B0604020202020204"/>
                <a:ea typeface="Arial" charset="0"/>
                <a:cs typeface="Arial" charset="0"/>
              </a:rPr>
              <a:t>Major</a:t>
            </a:r>
          </a:p>
          <a:p>
            <a:pPr algn="ctr"/>
            <a:r>
              <a:rPr lang="en-US" sz="3200" b="1" dirty="0">
                <a:solidFill>
                  <a:prstClr val="white"/>
                </a:solidFill>
                <a:latin typeface="Arial" panose="020B0604020202020204"/>
                <a:ea typeface="Arial" charset="0"/>
                <a:cs typeface="Arial" charset="0"/>
              </a:rPr>
              <a:t>Exclusion Criteria</a:t>
            </a:r>
          </a:p>
        </p:txBody>
      </p:sp>
      <p:sp>
        <p:nvSpPr>
          <p:cNvPr id="8" name="TextBox 7">
            <a:extLst>
              <a:ext uri="{FF2B5EF4-FFF2-40B4-BE49-F238E27FC236}">
                <a16:creationId xmlns:a16="http://schemas.microsoft.com/office/drawing/2014/main" id="{BF1FBA83-FCE9-3C4A-93FD-69C133E92192}"/>
              </a:ext>
            </a:extLst>
          </p:cNvPr>
          <p:cNvSpPr txBox="1"/>
          <p:nvPr/>
        </p:nvSpPr>
        <p:spPr>
          <a:xfrm>
            <a:off x="7000954" y="1484468"/>
            <a:ext cx="4443186" cy="4893647"/>
          </a:xfrm>
          <a:prstGeom prst="rect">
            <a:avLst/>
          </a:prstGeom>
          <a:noFill/>
        </p:spPr>
        <p:txBody>
          <a:bodyPr wrap="square" rtlCol="0">
            <a:spAutoFit/>
          </a:bodyPr>
          <a:lstStyle/>
          <a:p>
            <a:pPr marL="287338" indent="-287338">
              <a:spcBef>
                <a:spcPts val="18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Prior CABG or LM PCI anytime</a:t>
            </a:r>
          </a:p>
          <a:p>
            <a:pPr marL="287338" indent="-287338">
              <a:spcBef>
                <a:spcPts val="18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Prior non-LM PCI within 1 year</a:t>
            </a:r>
          </a:p>
          <a:p>
            <a:pPr marL="287338" indent="-287338">
              <a:spcBef>
                <a:spcPts val="18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Need for cardiac surgery other than CABG</a:t>
            </a:r>
          </a:p>
          <a:p>
            <a:pPr marL="287338" indent="-287338">
              <a:spcBef>
                <a:spcPts val="18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Inability to tolerate DAPT for 1 year</a:t>
            </a:r>
          </a:p>
          <a:p>
            <a:pPr marL="287338" indent="-287338">
              <a:spcBef>
                <a:spcPts val="1800"/>
              </a:spcBef>
              <a:buClr>
                <a:srgbClr val="FFC000">
                  <a:lumMod val="60000"/>
                  <a:lumOff val="40000"/>
                </a:srgbClr>
              </a:buClr>
              <a:buFont typeface="Arial" charset="0"/>
              <a:buChar char="•"/>
            </a:pPr>
            <a:r>
              <a:rPr lang="en-US" sz="2800" dirty="0">
                <a:solidFill>
                  <a:prstClr val="white"/>
                </a:solidFill>
                <a:latin typeface="Arial" panose="020B0604020202020204"/>
                <a:ea typeface="Arial" charset="0"/>
                <a:cs typeface="Arial" charset="0"/>
              </a:rPr>
              <a:t>CK-MB &gt;ULN</a:t>
            </a:r>
          </a:p>
        </p:txBody>
      </p:sp>
    </p:spTree>
    <p:extLst>
      <p:ext uri="{BB962C8B-B14F-4D97-AF65-F5344CB8AC3E}">
        <p14:creationId xmlns:p14="http://schemas.microsoft.com/office/powerpoint/2010/main" val="429077023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E7D90969-E0BF-BF4C-94A5-75FA230F4BD6}"/>
              </a:ext>
            </a:extLst>
          </p:cNvPr>
          <p:cNvSpPr/>
          <p:nvPr/>
        </p:nvSpPr>
        <p:spPr>
          <a:xfrm>
            <a:off x="212322" y="1375067"/>
            <a:ext cx="11767357" cy="5126094"/>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3" name="TextBox 2"/>
          <p:cNvSpPr txBox="1"/>
          <p:nvPr/>
        </p:nvSpPr>
        <p:spPr>
          <a:xfrm>
            <a:off x="1587463" y="93570"/>
            <a:ext cx="9017075" cy="1200329"/>
          </a:xfrm>
          <a:prstGeom prst="rect">
            <a:avLst/>
          </a:prstGeom>
          <a:noFill/>
        </p:spPr>
        <p:txBody>
          <a:bodyPr wrap="square" rtlCol="0">
            <a:spAutoFit/>
          </a:bodyPr>
          <a:lstStyle/>
          <a:p>
            <a:pPr algn="ctr">
              <a:defRPr/>
            </a:pPr>
            <a:r>
              <a:rPr lang="en-US" sz="3600" b="1" dirty="0">
                <a:solidFill>
                  <a:prstClr val="white"/>
                </a:solidFill>
                <a:latin typeface="Arial" charset="0"/>
                <a:ea typeface="Arial" charset="0"/>
                <a:cs typeface="Arial" charset="0"/>
              </a:rPr>
              <a:t>Statistical Methodology</a:t>
            </a:r>
          </a:p>
          <a:p>
            <a:pPr algn="ctr">
              <a:defRPr/>
            </a:pPr>
            <a:r>
              <a:rPr lang="en-US" sz="3600" b="1" dirty="0">
                <a:solidFill>
                  <a:prstClr val="white"/>
                </a:solidFill>
                <a:latin typeface="Arial" charset="0"/>
                <a:ea typeface="Arial" charset="0"/>
                <a:cs typeface="Arial" charset="0"/>
              </a:rPr>
              <a:t>for the 5-Year Analysis (</a:t>
            </a:r>
            <a:r>
              <a:rPr lang="en-US" sz="3600" b="1" dirty="0" err="1">
                <a:solidFill>
                  <a:prstClr val="white"/>
                </a:solidFill>
                <a:latin typeface="Arial" charset="0"/>
                <a:ea typeface="Arial" charset="0"/>
                <a:cs typeface="Arial" charset="0"/>
              </a:rPr>
              <a:t>i</a:t>
            </a:r>
            <a:r>
              <a:rPr lang="en-US" sz="3600" b="1" dirty="0">
                <a:solidFill>
                  <a:prstClr val="white"/>
                </a:solidFill>
                <a:latin typeface="Arial" charset="0"/>
                <a:ea typeface="Arial" charset="0"/>
                <a:cs typeface="Arial" charset="0"/>
              </a:rPr>
              <a:t>)</a:t>
            </a:r>
          </a:p>
        </p:txBody>
      </p:sp>
      <p:sp>
        <p:nvSpPr>
          <p:cNvPr id="2" name="TextBox 1">
            <a:extLst>
              <a:ext uri="{FF2B5EF4-FFF2-40B4-BE49-F238E27FC236}">
                <a16:creationId xmlns:a16="http://schemas.microsoft.com/office/drawing/2014/main" id="{D411929B-7BE8-B643-BB31-CA4E1325DEAA}"/>
              </a:ext>
            </a:extLst>
          </p:cNvPr>
          <p:cNvSpPr txBox="1"/>
          <p:nvPr/>
        </p:nvSpPr>
        <p:spPr>
          <a:xfrm>
            <a:off x="263952" y="1420114"/>
            <a:ext cx="11698662" cy="5047536"/>
          </a:xfrm>
          <a:prstGeom prst="rect">
            <a:avLst/>
          </a:prstGeom>
          <a:noFill/>
        </p:spPr>
        <p:txBody>
          <a:bodyPr wrap="square" rtlCol="0">
            <a:spAutoFit/>
          </a:bodyPr>
          <a:lstStyle/>
          <a:p>
            <a:pPr marL="177800" indent="-177800">
              <a:spcBef>
                <a:spcPts val="2100"/>
              </a:spcBef>
              <a:buFont typeface="Arial" panose="020B0604020202020204" pitchFamily="34" charset="0"/>
              <a:buChar char="•"/>
            </a:pPr>
            <a:r>
              <a:rPr lang="en-US" sz="2800" dirty="0">
                <a:solidFill>
                  <a:srgbClr val="FFFF00"/>
                </a:solidFill>
              </a:rPr>
              <a:t>Only the 5-year composite primary outcome measure of death, stroke or MI was powered for superiority testing</a:t>
            </a:r>
          </a:p>
          <a:p>
            <a:pPr marL="177800" indent="-177800">
              <a:spcBef>
                <a:spcPts val="2100"/>
              </a:spcBef>
              <a:buFont typeface="Arial" panose="020B0604020202020204" pitchFamily="34" charset="0"/>
              <a:buChar char="•"/>
            </a:pPr>
            <a:r>
              <a:rPr lang="en-US" sz="2800" dirty="0">
                <a:solidFill>
                  <a:srgbClr val="FFFF00"/>
                </a:solidFill>
              </a:rPr>
              <a:t>All other individual endpoints were non-powered and not adjusted for multiplicity, and thus are hypothesis generating</a:t>
            </a:r>
          </a:p>
          <a:p>
            <a:pPr marL="630238" lvl="1" indent="-173038">
              <a:spcBef>
                <a:spcPts val="2100"/>
              </a:spcBef>
              <a:buFont typeface="Arial" panose="020B0604020202020204" pitchFamily="34" charset="0"/>
              <a:buChar char="•"/>
            </a:pPr>
            <a:r>
              <a:rPr lang="en-US" sz="2800" dirty="0">
                <a:solidFill>
                  <a:schemeClr val="bg1"/>
                </a:solidFill>
              </a:rPr>
              <a:t>The only P-value provided is for the original 3-year primary endpoint at 5 years</a:t>
            </a:r>
          </a:p>
          <a:p>
            <a:pPr marL="177800" indent="-177800">
              <a:spcBef>
                <a:spcPts val="2100"/>
              </a:spcBef>
              <a:buFont typeface="Arial" panose="020B0604020202020204" pitchFamily="34" charset="0"/>
              <a:buChar char="•"/>
            </a:pPr>
            <a:r>
              <a:rPr lang="en-US" sz="2800" dirty="0">
                <a:solidFill>
                  <a:srgbClr val="FFFF00"/>
                </a:solidFill>
              </a:rPr>
              <a:t>More pts were lost to FU after CABG than after PCI</a:t>
            </a:r>
          </a:p>
          <a:p>
            <a:pPr marL="630238" lvl="1" indent="-173038">
              <a:spcBef>
                <a:spcPts val="2100"/>
              </a:spcBef>
              <a:buFont typeface="Arial" panose="020B0604020202020204" pitchFamily="34" charset="0"/>
              <a:buChar char="•"/>
            </a:pPr>
            <a:r>
              <a:rPr lang="en-US" sz="2800" dirty="0">
                <a:solidFill>
                  <a:schemeClr val="bg1"/>
                </a:solidFill>
              </a:rPr>
              <a:t>Multiple imputation was performed as a sensitivity analysis to account for missing follow-up data </a:t>
            </a:r>
          </a:p>
        </p:txBody>
      </p:sp>
    </p:spTree>
    <p:extLst>
      <p:ext uri="{BB962C8B-B14F-4D97-AF65-F5344CB8AC3E}">
        <p14:creationId xmlns:p14="http://schemas.microsoft.com/office/powerpoint/2010/main" val="10933155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500"/>
                                        <p:tgtEl>
                                          <p:spTgt spid="2">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ipe(left)">
                                      <p:cBhvr>
                                        <p:cTn id="14" dur="500"/>
                                        <p:tgtEl>
                                          <p:spTgt spid="2">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left)">
                                      <p:cBhvr>
                                        <p:cTn id="19" dur="500"/>
                                        <p:tgtEl>
                                          <p:spTgt spid="2">
                                            <p:txEl>
                                              <p:pRg st="3" end="3"/>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E7D90969-E0BF-BF4C-94A5-75FA230F4BD6}"/>
              </a:ext>
            </a:extLst>
          </p:cNvPr>
          <p:cNvSpPr/>
          <p:nvPr/>
        </p:nvSpPr>
        <p:spPr>
          <a:xfrm>
            <a:off x="275288" y="1348033"/>
            <a:ext cx="11641424" cy="5231876"/>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a:endParaRPr>
          </a:p>
        </p:txBody>
      </p:sp>
      <p:sp>
        <p:nvSpPr>
          <p:cNvPr id="3" name="TextBox 2"/>
          <p:cNvSpPr txBox="1"/>
          <p:nvPr/>
        </p:nvSpPr>
        <p:spPr>
          <a:xfrm>
            <a:off x="1587463" y="93570"/>
            <a:ext cx="9017075" cy="1200329"/>
          </a:xfrm>
          <a:prstGeom prst="rect">
            <a:avLst/>
          </a:prstGeom>
          <a:noFill/>
        </p:spPr>
        <p:txBody>
          <a:bodyPr wrap="square" rtlCol="0">
            <a:spAutoFit/>
          </a:bodyPr>
          <a:lstStyle/>
          <a:p>
            <a:pPr algn="ctr">
              <a:defRPr/>
            </a:pPr>
            <a:r>
              <a:rPr lang="en-US" sz="3600" b="1" dirty="0">
                <a:solidFill>
                  <a:prstClr val="white"/>
                </a:solidFill>
                <a:latin typeface="Arial" charset="0"/>
                <a:ea typeface="Arial" charset="0"/>
                <a:cs typeface="Arial" charset="0"/>
              </a:rPr>
              <a:t>Statistical Methodology</a:t>
            </a:r>
          </a:p>
          <a:p>
            <a:pPr algn="ctr">
              <a:defRPr/>
            </a:pPr>
            <a:r>
              <a:rPr lang="en-US" sz="3600" b="1" dirty="0">
                <a:solidFill>
                  <a:prstClr val="white"/>
                </a:solidFill>
                <a:latin typeface="Arial" charset="0"/>
                <a:ea typeface="Arial" charset="0"/>
                <a:cs typeface="Arial" charset="0"/>
              </a:rPr>
              <a:t>for the 5-Year Analysis (ii)</a:t>
            </a:r>
          </a:p>
        </p:txBody>
      </p:sp>
      <p:sp>
        <p:nvSpPr>
          <p:cNvPr id="2" name="TextBox 1">
            <a:extLst>
              <a:ext uri="{FF2B5EF4-FFF2-40B4-BE49-F238E27FC236}">
                <a16:creationId xmlns:a16="http://schemas.microsoft.com/office/drawing/2014/main" id="{D411929B-7BE8-B643-BB31-CA4E1325DEAA}"/>
              </a:ext>
            </a:extLst>
          </p:cNvPr>
          <p:cNvSpPr txBox="1"/>
          <p:nvPr/>
        </p:nvSpPr>
        <p:spPr>
          <a:xfrm>
            <a:off x="397764" y="1414023"/>
            <a:ext cx="11404595" cy="5132174"/>
          </a:xfrm>
          <a:prstGeom prst="rect">
            <a:avLst/>
          </a:prstGeom>
          <a:noFill/>
        </p:spPr>
        <p:txBody>
          <a:bodyPr wrap="square" rtlCol="0">
            <a:spAutoFit/>
          </a:bodyPr>
          <a:lstStyle/>
          <a:p>
            <a:pPr marL="177800" indent="-177800">
              <a:spcBef>
                <a:spcPts val="2700"/>
              </a:spcBef>
              <a:buFont typeface="Arial" panose="020B0604020202020204" pitchFamily="34" charset="0"/>
              <a:buChar char="•"/>
            </a:pPr>
            <a:r>
              <a:rPr lang="en-US" sz="2600" b="1" dirty="0">
                <a:solidFill>
                  <a:srgbClr val="FFFF00"/>
                </a:solidFill>
              </a:rPr>
              <a:t>The proportional hazards assumption for most endpoints was not met</a:t>
            </a:r>
          </a:p>
          <a:p>
            <a:pPr marL="517525" lvl="1" indent="-176213">
              <a:spcBef>
                <a:spcPts val="2700"/>
              </a:spcBef>
              <a:buFont typeface="Arial" panose="020B0604020202020204" pitchFamily="34" charset="0"/>
              <a:buChar char="•"/>
            </a:pPr>
            <a:r>
              <a:rPr lang="en-US" sz="2600" dirty="0">
                <a:solidFill>
                  <a:schemeClr val="bg1"/>
                </a:solidFill>
              </a:rPr>
              <a:t>Principal comparisons of KM event rates were thus performed by </a:t>
            </a:r>
            <a:r>
              <a:rPr lang="en-US" sz="2600" dirty="0">
                <a:solidFill>
                  <a:srgbClr val="FFC000"/>
                </a:solidFill>
              </a:rPr>
              <a:t>logistic regression </a:t>
            </a:r>
            <a:r>
              <a:rPr lang="en-US" sz="2600" dirty="0">
                <a:solidFill>
                  <a:schemeClr val="bg1"/>
                </a:solidFill>
              </a:rPr>
              <a:t>with FU time included as a log-transformed offset variable </a:t>
            </a:r>
          </a:p>
          <a:p>
            <a:pPr marL="517525" lvl="1" indent="-176213">
              <a:spcBef>
                <a:spcPts val="2700"/>
              </a:spcBef>
              <a:buFont typeface="Arial" panose="020B0604020202020204" pitchFamily="34" charset="0"/>
              <a:buChar char="•"/>
            </a:pPr>
            <a:r>
              <a:rPr lang="en-US" sz="2600" dirty="0">
                <a:solidFill>
                  <a:schemeClr val="bg1"/>
                </a:solidFill>
              </a:rPr>
              <a:t>We also evaluated </a:t>
            </a:r>
            <a:r>
              <a:rPr lang="en-US" sz="2600" dirty="0">
                <a:solidFill>
                  <a:srgbClr val="FFC000"/>
                </a:solidFill>
              </a:rPr>
              <a:t>piecewise hazards models </a:t>
            </a:r>
            <a:r>
              <a:rPr lang="en-US" sz="2600" dirty="0">
                <a:solidFill>
                  <a:schemeClr val="bg1"/>
                </a:solidFill>
              </a:rPr>
              <a:t>separately within 0 to 30 days (the peri-procedural period), 30 days to 1 year (the major risk period for stent restenosis), and 1 year though 5 years (long-term follow-up), intervals during which proportional hazards were preserved</a:t>
            </a:r>
          </a:p>
          <a:p>
            <a:pPr marL="517525" lvl="1" indent="-176213">
              <a:spcBef>
                <a:spcPts val="2700"/>
              </a:spcBef>
              <a:buFont typeface="Arial" panose="020B0604020202020204" pitchFamily="34" charset="0"/>
              <a:buChar char="•"/>
            </a:pPr>
            <a:r>
              <a:rPr lang="en-US" sz="2600" dirty="0">
                <a:solidFill>
                  <a:schemeClr val="bg1"/>
                </a:solidFill>
              </a:rPr>
              <a:t>Net treatment effects were also examined using restricted mean survival time (RMST) analysis, the mean time free from an outcome event adjusted for loss to FU, reflecting the area under the survival curve</a:t>
            </a:r>
          </a:p>
        </p:txBody>
      </p:sp>
    </p:spTree>
    <p:extLst>
      <p:ext uri="{BB962C8B-B14F-4D97-AF65-F5344CB8AC3E}">
        <p14:creationId xmlns:p14="http://schemas.microsoft.com/office/powerpoint/2010/main" val="5862127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F123A457-F1A7-4643-887C-1B6FB764A2B9}"/>
              </a:ext>
            </a:extLst>
          </p:cNvPr>
          <p:cNvSpPr/>
          <p:nvPr/>
        </p:nvSpPr>
        <p:spPr>
          <a:xfrm>
            <a:off x="148056" y="1241042"/>
            <a:ext cx="11895888" cy="4944168"/>
          </a:xfrm>
          <a:prstGeom prst="rect">
            <a:avLst/>
          </a:prstGeom>
          <a:solidFill>
            <a:srgbClr val="1130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CF253311-F614-8B4B-B59A-827AA6F98B6D}"/>
              </a:ext>
            </a:extLst>
          </p:cNvPr>
          <p:cNvSpPr txBox="1"/>
          <p:nvPr/>
        </p:nvSpPr>
        <p:spPr>
          <a:xfrm>
            <a:off x="2541982" y="314190"/>
            <a:ext cx="7108036" cy="707886"/>
          </a:xfrm>
          <a:prstGeom prst="rect">
            <a:avLst/>
          </a:prstGeom>
          <a:noFill/>
        </p:spPr>
        <p:txBody>
          <a:bodyPr wrap="none" rtlCol="0">
            <a:spAutoFit/>
          </a:bodyPr>
          <a:lstStyle/>
          <a:p>
            <a:pPr algn="ctr"/>
            <a:r>
              <a:rPr lang="en-US" sz="3600" b="1" dirty="0">
                <a:solidFill>
                  <a:schemeClr val="bg1"/>
                </a:solidFill>
              </a:rPr>
              <a:t>Randomization</a:t>
            </a:r>
            <a:r>
              <a:rPr lang="en-US" sz="4000" b="1" dirty="0">
                <a:solidFill>
                  <a:schemeClr val="bg1"/>
                </a:solidFill>
              </a:rPr>
              <a:t> and Follow-up</a:t>
            </a:r>
          </a:p>
        </p:txBody>
      </p:sp>
      <p:sp>
        <p:nvSpPr>
          <p:cNvPr id="4" name="TextBox 3">
            <a:extLst>
              <a:ext uri="{FF2B5EF4-FFF2-40B4-BE49-F238E27FC236}">
                <a16:creationId xmlns:a16="http://schemas.microsoft.com/office/drawing/2014/main" id="{7D57C947-3778-E841-ADB1-2EF84539371C}"/>
              </a:ext>
            </a:extLst>
          </p:cNvPr>
          <p:cNvSpPr txBox="1"/>
          <p:nvPr/>
        </p:nvSpPr>
        <p:spPr>
          <a:xfrm>
            <a:off x="89208" y="2171941"/>
            <a:ext cx="2242722" cy="2862322"/>
          </a:xfrm>
          <a:prstGeom prst="rect">
            <a:avLst/>
          </a:prstGeom>
          <a:noFill/>
          <a:ln>
            <a:noFill/>
          </a:ln>
        </p:spPr>
        <p:txBody>
          <a:bodyPr wrap="square" rtlCol="0">
            <a:spAutoFit/>
          </a:bodyPr>
          <a:lstStyle/>
          <a:p>
            <a:pPr algn="ctr"/>
            <a:r>
              <a:rPr lang="en-US" sz="2000" b="1" dirty="0">
                <a:solidFill>
                  <a:srgbClr val="FFFF00"/>
                </a:solidFill>
              </a:rPr>
              <a:t>1905 pts              </a:t>
            </a:r>
            <a:r>
              <a:rPr lang="en-US" sz="2000" dirty="0">
                <a:solidFill>
                  <a:schemeClr val="bg1"/>
                </a:solidFill>
              </a:rPr>
              <a:t>with unprotected left main CAD </a:t>
            </a:r>
          </a:p>
          <a:p>
            <a:pPr algn="ctr"/>
            <a:r>
              <a:rPr lang="en-US" sz="2000" dirty="0">
                <a:solidFill>
                  <a:schemeClr val="bg1"/>
                </a:solidFill>
              </a:rPr>
              <a:t>were enrolled </a:t>
            </a:r>
          </a:p>
          <a:p>
            <a:pPr algn="ctr"/>
            <a:r>
              <a:rPr lang="en-US" sz="2000" dirty="0">
                <a:solidFill>
                  <a:schemeClr val="bg1"/>
                </a:solidFill>
              </a:rPr>
              <a:t>between 9/29/2010 and 3/6/2014 at           126 sites in            17 countries </a:t>
            </a:r>
          </a:p>
        </p:txBody>
      </p:sp>
      <p:sp>
        <p:nvSpPr>
          <p:cNvPr id="6" name="TextBox 5">
            <a:extLst>
              <a:ext uri="{FF2B5EF4-FFF2-40B4-BE49-F238E27FC236}">
                <a16:creationId xmlns:a16="http://schemas.microsoft.com/office/drawing/2014/main" id="{393C3222-2828-C345-A950-4292B2ACAD0A}"/>
              </a:ext>
            </a:extLst>
          </p:cNvPr>
          <p:cNvSpPr txBox="1"/>
          <p:nvPr/>
        </p:nvSpPr>
        <p:spPr>
          <a:xfrm>
            <a:off x="2841167" y="2156922"/>
            <a:ext cx="1344460" cy="923330"/>
          </a:xfrm>
          <a:prstGeom prst="rect">
            <a:avLst/>
          </a:prstGeom>
          <a:solidFill>
            <a:srgbClr val="0F2B4D"/>
          </a:solidFill>
          <a:ln>
            <a:solidFill>
              <a:schemeClr val="accent4">
                <a:lumMod val="40000"/>
                <a:lumOff val="60000"/>
              </a:schemeClr>
            </a:solidFill>
          </a:ln>
        </p:spPr>
        <p:txBody>
          <a:bodyPr wrap="square" rtlCol="0">
            <a:spAutoFit/>
          </a:bodyPr>
          <a:lstStyle/>
          <a:p>
            <a:pPr algn="ctr"/>
            <a:r>
              <a:rPr lang="en-US" dirty="0">
                <a:solidFill>
                  <a:schemeClr val="accent4">
                    <a:lumMod val="40000"/>
                    <a:lumOff val="60000"/>
                  </a:schemeClr>
                </a:solidFill>
              </a:rPr>
              <a:t>PCI with CoCr-EES</a:t>
            </a:r>
          </a:p>
          <a:p>
            <a:pPr algn="ctr"/>
            <a:r>
              <a:rPr lang="en-US" dirty="0">
                <a:solidFill>
                  <a:schemeClr val="accent4">
                    <a:lumMod val="40000"/>
                    <a:lumOff val="60000"/>
                  </a:schemeClr>
                </a:solidFill>
              </a:rPr>
              <a:t>N=948</a:t>
            </a:r>
          </a:p>
        </p:txBody>
      </p:sp>
      <p:sp>
        <p:nvSpPr>
          <p:cNvPr id="7" name="TextBox 6">
            <a:extLst>
              <a:ext uri="{FF2B5EF4-FFF2-40B4-BE49-F238E27FC236}">
                <a16:creationId xmlns:a16="http://schemas.microsoft.com/office/drawing/2014/main" id="{D6A94FFA-374A-0447-A697-0FC78AA60C0E}"/>
              </a:ext>
            </a:extLst>
          </p:cNvPr>
          <p:cNvSpPr txBox="1"/>
          <p:nvPr/>
        </p:nvSpPr>
        <p:spPr>
          <a:xfrm>
            <a:off x="2841167" y="4441105"/>
            <a:ext cx="1343976" cy="646331"/>
          </a:xfrm>
          <a:prstGeom prst="rect">
            <a:avLst/>
          </a:prstGeom>
          <a:solidFill>
            <a:srgbClr val="0D2746"/>
          </a:solidFill>
          <a:ln>
            <a:solidFill>
              <a:srgbClr val="73FEFF"/>
            </a:solidFill>
          </a:ln>
        </p:spPr>
        <p:txBody>
          <a:bodyPr wrap="square" rtlCol="0">
            <a:spAutoFit/>
          </a:bodyPr>
          <a:lstStyle/>
          <a:p>
            <a:pPr algn="ctr"/>
            <a:r>
              <a:rPr lang="en-US" dirty="0">
                <a:solidFill>
                  <a:srgbClr val="73FEFF"/>
                </a:solidFill>
              </a:rPr>
              <a:t>CABG</a:t>
            </a:r>
          </a:p>
          <a:p>
            <a:pPr algn="ctr"/>
            <a:r>
              <a:rPr lang="en-US" dirty="0">
                <a:solidFill>
                  <a:srgbClr val="73FEFF"/>
                </a:solidFill>
              </a:rPr>
              <a:t>N=957</a:t>
            </a:r>
          </a:p>
        </p:txBody>
      </p:sp>
      <p:cxnSp>
        <p:nvCxnSpPr>
          <p:cNvPr id="8" name="Straight Arrow Connector 7">
            <a:extLst>
              <a:ext uri="{FF2B5EF4-FFF2-40B4-BE49-F238E27FC236}">
                <a16:creationId xmlns:a16="http://schemas.microsoft.com/office/drawing/2014/main" id="{26EC3A86-5580-D743-A00D-4D3CCCE8B1D4}"/>
              </a:ext>
            </a:extLst>
          </p:cNvPr>
          <p:cNvCxnSpPr>
            <a:cxnSpLocks/>
          </p:cNvCxnSpPr>
          <p:nvPr/>
        </p:nvCxnSpPr>
        <p:spPr>
          <a:xfrm>
            <a:off x="2133599" y="3600043"/>
            <a:ext cx="402336"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820765B0-C17C-F94A-8AF7-FD5C0F75C410}"/>
              </a:ext>
            </a:extLst>
          </p:cNvPr>
          <p:cNvGrpSpPr/>
          <p:nvPr/>
        </p:nvGrpSpPr>
        <p:grpSpPr>
          <a:xfrm>
            <a:off x="2574007" y="2777591"/>
            <a:ext cx="240700" cy="1640448"/>
            <a:chOff x="2635874" y="2362146"/>
            <a:chExt cx="240700" cy="1640448"/>
          </a:xfrm>
        </p:grpSpPr>
        <p:cxnSp>
          <p:nvCxnSpPr>
            <p:cNvPr id="9" name="Straight Arrow Connector 8">
              <a:extLst>
                <a:ext uri="{FF2B5EF4-FFF2-40B4-BE49-F238E27FC236}">
                  <a16:creationId xmlns:a16="http://schemas.microsoft.com/office/drawing/2014/main" id="{3B18072D-8752-2145-8B1C-EE889869615D}"/>
                </a:ext>
              </a:extLst>
            </p:cNvPr>
            <p:cNvCxnSpPr>
              <a:cxnSpLocks/>
            </p:cNvCxnSpPr>
            <p:nvPr/>
          </p:nvCxnSpPr>
          <p:spPr>
            <a:xfrm rot="16200000" flipH="1">
              <a:off x="2341385" y="3474123"/>
              <a:ext cx="822960" cy="233982"/>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D516256F-C308-FC44-9431-82811F24C70E}"/>
                </a:ext>
              </a:extLst>
            </p:cNvPr>
            <p:cNvCxnSpPr>
              <a:cxnSpLocks/>
            </p:cNvCxnSpPr>
            <p:nvPr/>
          </p:nvCxnSpPr>
          <p:spPr>
            <a:xfrm rot="16200000">
              <a:off x="2348104" y="2656635"/>
              <a:ext cx="822960" cy="233981"/>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
        <p:nvSpPr>
          <p:cNvPr id="2" name="Oval 1">
            <a:extLst>
              <a:ext uri="{FF2B5EF4-FFF2-40B4-BE49-F238E27FC236}">
                <a16:creationId xmlns:a16="http://schemas.microsoft.com/office/drawing/2014/main" id="{05DAC95B-AC32-EC49-9D75-AF8A363AA251}"/>
              </a:ext>
            </a:extLst>
          </p:cNvPr>
          <p:cNvSpPr/>
          <p:nvPr/>
        </p:nvSpPr>
        <p:spPr>
          <a:xfrm>
            <a:off x="2587080" y="3456878"/>
            <a:ext cx="312234" cy="312234"/>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AFDB040-FE9F-F540-AC1A-6D02B0E8B33F}"/>
              </a:ext>
            </a:extLst>
          </p:cNvPr>
          <p:cNvSpPr txBox="1"/>
          <p:nvPr/>
        </p:nvSpPr>
        <p:spPr>
          <a:xfrm>
            <a:off x="2525947" y="3430766"/>
            <a:ext cx="440273" cy="338554"/>
          </a:xfrm>
          <a:prstGeom prst="rect">
            <a:avLst/>
          </a:prstGeom>
          <a:noFill/>
          <a:ln>
            <a:noFill/>
          </a:ln>
        </p:spPr>
        <p:txBody>
          <a:bodyPr wrap="square" rtlCol="0">
            <a:spAutoFit/>
          </a:bodyPr>
          <a:lstStyle/>
          <a:p>
            <a:pPr algn="ctr"/>
            <a:r>
              <a:rPr lang="en-US" sz="1600" dirty="0">
                <a:solidFill>
                  <a:schemeClr val="bg1"/>
                </a:solidFill>
              </a:rPr>
              <a:t>R</a:t>
            </a:r>
          </a:p>
        </p:txBody>
      </p:sp>
      <p:sp>
        <p:nvSpPr>
          <p:cNvPr id="15" name="TextBox 14">
            <a:extLst>
              <a:ext uri="{FF2B5EF4-FFF2-40B4-BE49-F238E27FC236}">
                <a16:creationId xmlns:a16="http://schemas.microsoft.com/office/drawing/2014/main" id="{03B2CCFA-4684-9348-805A-B5C0BAE9E20D}"/>
              </a:ext>
            </a:extLst>
          </p:cNvPr>
          <p:cNvSpPr txBox="1"/>
          <p:nvPr/>
        </p:nvSpPr>
        <p:spPr>
          <a:xfrm>
            <a:off x="4243611" y="2041250"/>
            <a:ext cx="2655771" cy="1154675"/>
          </a:xfrm>
          <a:prstGeom prst="rect">
            <a:avLst/>
          </a:prstGeom>
          <a:noFill/>
          <a:ln>
            <a:noFill/>
          </a:ln>
        </p:spPr>
        <p:txBody>
          <a:bodyPr wrap="square" rtlCol="0">
            <a:spAutoFit/>
          </a:bodyPr>
          <a:lstStyle/>
          <a:p>
            <a:pPr algn="ctr">
              <a:lnSpc>
                <a:spcPct val="110000"/>
              </a:lnSpc>
            </a:pPr>
            <a:r>
              <a:rPr lang="en-US" sz="1600" u="sng" dirty="0">
                <a:solidFill>
                  <a:schemeClr val="bg1"/>
                </a:solidFill>
              </a:rPr>
              <a:t>Initial treatment </a:t>
            </a:r>
          </a:p>
          <a:p>
            <a:pPr algn="ctr">
              <a:lnSpc>
                <a:spcPct val="110000"/>
              </a:lnSpc>
            </a:pPr>
            <a:r>
              <a:rPr lang="en-US" sz="1600" dirty="0">
                <a:solidFill>
                  <a:srgbClr val="FFD966"/>
                </a:solidFill>
              </a:rPr>
              <a:t>PCI (n=935)</a:t>
            </a:r>
          </a:p>
          <a:p>
            <a:pPr algn="ctr">
              <a:lnSpc>
                <a:spcPct val="110000"/>
              </a:lnSpc>
            </a:pPr>
            <a:r>
              <a:rPr lang="en-US" sz="1600" dirty="0">
                <a:solidFill>
                  <a:srgbClr val="FFD966"/>
                </a:solidFill>
              </a:rPr>
              <a:t>CABG (n=7)</a:t>
            </a:r>
          </a:p>
          <a:p>
            <a:pPr algn="ctr">
              <a:lnSpc>
                <a:spcPct val="110000"/>
              </a:lnSpc>
            </a:pPr>
            <a:r>
              <a:rPr lang="en-US" sz="1600" dirty="0">
                <a:solidFill>
                  <a:srgbClr val="FFD966"/>
                </a:solidFill>
              </a:rPr>
              <a:t>No revascularization (n=6)</a:t>
            </a:r>
          </a:p>
        </p:txBody>
      </p:sp>
      <p:cxnSp>
        <p:nvCxnSpPr>
          <p:cNvPr id="21" name="Straight Arrow Connector 20">
            <a:extLst>
              <a:ext uri="{FF2B5EF4-FFF2-40B4-BE49-F238E27FC236}">
                <a16:creationId xmlns:a16="http://schemas.microsoft.com/office/drawing/2014/main" id="{3C902E57-222D-F148-96A0-C8D631D312A7}"/>
              </a:ext>
            </a:extLst>
          </p:cNvPr>
          <p:cNvCxnSpPr>
            <a:cxnSpLocks/>
          </p:cNvCxnSpPr>
          <p:nvPr/>
        </p:nvCxnSpPr>
        <p:spPr>
          <a:xfrm rot="16200000">
            <a:off x="4527653" y="2389988"/>
            <a:ext cx="0" cy="457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A9F44F4-B8F7-AA40-936F-C5C8B0FA6D3C}"/>
              </a:ext>
            </a:extLst>
          </p:cNvPr>
          <p:cNvCxnSpPr>
            <a:cxnSpLocks/>
          </p:cNvCxnSpPr>
          <p:nvPr/>
        </p:nvCxnSpPr>
        <p:spPr>
          <a:xfrm rot="16200000">
            <a:off x="4527653" y="4535671"/>
            <a:ext cx="0" cy="457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3C6416A-6C0D-5249-9304-34DBF383EAD3}"/>
              </a:ext>
            </a:extLst>
          </p:cNvPr>
          <p:cNvSpPr txBox="1"/>
          <p:nvPr/>
        </p:nvSpPr>
        <p:spPr>
          <a:xfrm>
            <a:off x="4170635" y="4186933"/>
            <a:ext cx="2801722" cy="1154675"/>
          </a:xfrm>
          <a:prstGeom prst="rect">
            <a:avLst/>
          </a:prstGeom>
          <a:noFill/>
          <a:ln>
            <a:noFill/>
          </a:ln>
        </p:spPr>
        <p:txBody>
          <a:bodyPr wrap="square" rtlCol="0">
            <a:spAutoFit/>
          </a:bodyPr>
          <a:lstStyle/>
          <a:p>
            <a:pPr algn="ctr">
              <a:lnSpc>
                <a:spcPct val="110000"/>
              </a:lnSpc>
            </a:pPr>
            <a:r>
              <a:rPr lang="en-US" sz="1600" u="sng" dirty="0">
                <a:solidFill>
                  <a:schemeClr val="bg1"/>
                </a:solidFill>
              </a:rPr>
              <a:t>Initial treatment </a:t>
            </a:r>
          </a:p>
          <a:p>
            <a:pPr algn="ctr">
              <a:lnSpc>
                <a:spcPct val="110000"/>
              </a:lnSpc>
            </a:pPr>
            <a:r>
              <a:rPr lang="en-US" sz="1600" dirty="0">
                <a:solidFill>
                  <a:srgbClr val="73FEFF"/>
                </a:solidFill>
              </a:rPr>
              <a:t>PCI (n=17)</a:t>
            </a:r>
          </a:p>
          <a:p>
            <a:pPr algn="ctr">
              <a:lnSpc>
                <a:spcPct val="110000"/>
              </a:lnSpc>
            </a:pPr>
            <a:r>
              <a:rPr lang="en-US" sz="1600" dirty="0">
                <a:solidFill>
                  <a:srgbClr val="73FEFF"/>
                </a:solidFill>
              </a:rPr>
              <a:t>CABG (n=923)</a:t>
            </a:r>
          </a:p>
          <a:p>
            <a:pPr algn="ctr">
              <a:lnSpc>
                <a:spcPct val="110000"/>
              </a:lnSpc>
            </a:pPr>
            <a:r>
              <a:rPr lang="en-US" sz="1600" dirty="0">
                <a:solidFill>
                  <a:srgbClr val="73FEFF"/>
                </a:solidFill>
              </a:rPr>
              <a:t>No revascularization (n=17)</a:t>
            </a:r>
          </a:p>
        </p:txBody>
      </p:sp>
      <p:sp>
        <p:nvSpPr>
          <p:cNvPr id="24" name="TextBox 23">
            <a:extLst>
              <a:ext uri="{FF2B5EF4-FFF2-40B4-BE49-F238E27FC236}">
                <a16:creationId xmlns:a16="http://schemas.microsoft.com/office/drawing/2014/main" id="{A1D39ABC-DAC1-714F-A66B-D8A42FEE8BD6}"/>
              </a:ext>
            </a:extLst>
          </p:cNvPr>
          <p:cNvSpPr txBox="1"/>
          <p:nvPr/>
        </p:nvSpPr>
        <p:spPr>
          <a:xfrm>
            <a:off x="6567754" y="3390829"/>
            <a:ext cx="2073729" cy="646331"/>
          </a:xfrm>
          <a:prstGeom prst="rect">
            <a:avLst/>
          </a:prstGeom>
          <a:noFill/>
          <a:ln>
            <a:noFill/>
          </a:ln>
        </p:spPr>
        <p:txBody>
          <a:bodyPr wrap="square" rtlCol="0">
            <a:spAutoFit/>
          </a:bodyPr>
          <a:lstStyle/>
          <a:p>
            <a:pPr algn="ctr"/>
            <a:r>
              <a:rPr lang="en-US" dirty="0">
                <a:solidFill>
                  <a:schemeClr val="bg1"/>
                </a:solidFill>
              </a:rPr>
              <a:t>30-day</a:t>
            </a:r>
          </a:p>
          <a:p>
            <a:pPr algn="ctr"/>
            <a:r>
              <a:rPr lang="en-US" dirty="0">
                <a:solidFill>
                  <a:schemeClr val="bg1"/>
                </a:solidFill>
              </a:rPr>
              <a:t>follow-up</a:t>
            </a:r>
          </a:p>
        </p:txBody>
      </p:sp>
      <p:sp>
        <p:nvSpPr>
          <p:cNvPr id="26" name="TextBox 25">
            <a:extLst>
              <a:ext uri="{FF2B5EF4-FFF2-40B4-BE49-F238E27FC236}">
                <a16:creationId xmlns:a16="http://schemas.microsoft.com/office/drawing/2014/main" id="{AE4FA306-5007-6647-9ADA-E7E9852583E2}"/>
              </a:ext>
            </a:extLst>
          </p:cNvPr>
          <p:cNvSpPr txBox="1"/>
          <p:nvPr/>
        </p:nvSpPr>
        <p:spPr>
          <a:xfrm>
            <a:off x="9379257" y="3390829"/>
            <a:ext cx="3651477" cy="646331"/>
          </a:xfrm>
          <a:prstGeom prst="rect">
            <a:avLst/>
          </a:prstGeom>
          <a:noFill/>
          <a:ln>
            <a:noFill/>
          </a:ln>
        </p:spPr>
        <p:txBody>
          <a:bodyPr wrap="square" rtlCol="0">
            <a:spAutoFit/>
          </a:bodyPr>
          <a:lstStyle/>
          <a:p>
            <a:pPr algn="ctr"/>
            <a:r>
              <a:rPr lang="en-US" dirty="0">
                <a:solidFill>
                  <a:schemeClr val="bg1"/>
                </a:solidFill>
              </a:rPr>
              <a:t>5-year</a:t>
            </a:r>
          </a:p>
          <a:p>
            <a:pPr algn="ctr"/>
            <a:r>
              <a:rPr lang="en-US" dirty="0">
                <a:solidFill>
                  <a:schemeClr val="bg1"/>
                </a:solidFill>
              </a:rPr>
              <a:t>follow-up</a:t>
            </a:r>
          </a:p>
        </p:txBody>
      </p:sp>
      <p:sp>
        <p:nvSpPr>
          <p:cNvPr id="27" name="TextBox 26">
            <a:extLst>
              <a:ext uri="{FF2B5EF4-FFF2-40B4-BE49-F238E27FC236}">
                <a16:creationId xmlns:a16="http://schemas.microsoft.com/office/drawing/2014/main" id="{F11364A1-E0AD-B849-B550-C68F28376C40}"/>
              </a:ext>
            </a:extLst>
          </p:cNvPr>
          <p:cNvSpPr txBox="1"/>
          <p:nvPr/>
        </p:nvSpPr>
        <p:spPr>
          <a:xfrm>
            <a:off x="7617364" y="3390829"/>
            <a:ext cx="3651477" cy="646331"/>
          </a:xfrm>
          <a:prstGeom prst="rect">
            <a:avLst/>
          </a:prstGeom>
          <a:noFill/>
          <a:ln>
            <a:noFill/>
          </a:ln>
        </p:spPr>
        <p:txBody>
          <a:bodyPr wrap="square" rtlCol="0">
            <a:spAutoFit/>
          </a:bodyPr>
          <a:lstStyle/>
          <a:p>
            <a:pPr algn="ctr"/>
            <a:r>
              <a:rPr lang="en-US" dirty="0">
                <a:solidFill>
                  <a:schemeClr val="bg1"/>
                </a:solidFill>
              </a:rPr>
              <a:t>3-year</a:t>
            </a:r>
          </a:p>
          <a:p>
            <a:pPr algn="ctr"/>
            <a:r>
              <a:rPr lang="en-US" dirty="0">
                <a:solidFill>
                  <a:schemeClr val="bg1"/>
                </a:solidFill>
              </a:rPr>
              <a:t>follow-up</a:t>
            </a:r>
          </a:p>
        </p:txBody>
      </p:sp>
      <p:sp>
        <p:nvSpPr>
          <p:cNvPr id="28" name="TextBox 27">
            <a:extLst>
              <a:ext uri="{FF2B5EF4-FFF2-40B4-BE49-F238E27FC236}">
                <a16:creationId xmlns:a16="http://schemas.microsoft.com/office/drawing/2014/main" id="{47296E8D-7E6C-B443-8FBF-0DF34BA7079D}"/>
              </a:ext>
            </a:extLst>
          </p:cNvPr>
          <p:cNvSpPr txBox="1"/>
          <p:nvPr/>
        </p:nvSpPr>
        <p:spPr>
          <a:xfrm>
            <a:off x="6697174" y="2449310"/>
            <a:ext cx="1814889" cy="338554"/>
          </a:xfrm>
          <a:prstGeom prst="rect">
            <a:avLst/>
          </a:prstGeom>
          <a:noFill/>
          <a:ln>
            <a:noFill/>
          </a:ln>
        </p:spPr>
        <p:txBody>
          <a:bodyPr wrap="square" rtlCol="0">
            <a:spAutoFit/>
          </a:bodyPr>
          <a:lstStyle/>
          <a:p>
            <a:pPr algn="ctr"/>
            <a:r>
              <a:rPr lang="en-US" sz="1600" dirty="0">
                <a:solidFill>
                  <a:srgbClr val="FFD966"/>
                </a:solidFill>
              </a:rPr>
              <a:t>942 (99.4%)</a:t>
            </a:r>
          </a:p>
        </p:txBody>
      </p:sp>
      <p:sp>
        <p:nvSpPr>
          <p:cNvPr id="29" name="TextBox 28">
            <a:extLst>
              <a:ext uri="{FF2B5EF4-FFF2-40B4-BE49-F238E27FC236}">
                <a16:creationId xmlns:a16="http://schemas.microsoft.com/office/drawing/2014/main" id="{15E695B8-EBBD-5A45-AF76-D015F969F497}"/>
              </a:ext>
            </a:extLst>
          </p:cNvPr>
          <p:cNvSpPr txBox="1"/>
          <p:nvPr/>
        </p:nvSpPr>
        <p:spPr>
          <a:xfrm>
            <a:off x="6697174" y="4594993"/>
            <a:ext cx="1814889" cy="338554"/>
          </a:xfrm>
          <a:prstGeom prst="rect">
            <a:avLst/>
          </a:prstGeom>
          <a:noFill/>
          <a:ln>
            <a:noFill/>
          </a:ln>
        </p:spPr>
        <p:txBody>
          <a:bodyPr wrap="square" rtlCol="0">
            <a:spAutoFit/>
          </a:bodyPr>
          <a:lstStyle/>
          <a:p>
            <a:pPr algn="ctr"/>
            <a:r>
              <a:rPr lang="en-US" sz="1600" dirty="0">
                <a:solidFill>
                  <a:srgbClr val="73FEFF"/>
                </a:solidFill>
              </a:rPr>
              <a:t>940 (98.2%)</a:t>
            </a:r>
          </a:p>
        </p:txBody>
      </p:sp>
      <p:sp>
        <p:nvSpPr>
          <p:cNvPr id="30" name="TextBox 29">
            <a:extLst>
              <a:ext uri="{FF2B5EF4-FFF2-40B4-BE49-F238E27FC236}">
                <a16:creationId xmlns:a16="http://schemas.microsoft.com/office/drawing/2014/main" id="{68A7987D-35B3-ED41-A519-6025590165E3}"/>
              </a:ext>
            </a:extLst>
          </p:cNvPr>
          <p:cNvSpPr txBox="1"/>
          <p:nvPr/>
        </p:nvSpPr>
        <p:spPr>
          <a:xfrm>
            <a:off x="8535658" y="2449310"/>
            <a:ext cx="1814889" cy="338554"/>
          </a:xfrm>
          <a:prstGeom prst="rect">
            <a:avLst/>
          </a:prstGeom>
          <a:noFill/>
          <a:ln>
            <a:noFill/>
          </a:ln>
        </p:spPr>
        <p:txBody>
          <a:bodyPr wrap="square" rtlCol="0">
            <a:spAutoFit/>
          </a:bodyPr>
          <a:lstStyle/>
          <a:p>
            <a:pPr algn="ctr"/>
            <a:r>
              <a:rPr lang="en-US" sz="1600" dirty="0">
                <a:solidFill>
                  <a:srgbClr val="FFD966"/>
                </a:solidFill>
              </a:rPr>
              <a:t>918 (96.8%)</a:t>
            </a:r>
          </a:p>
        </p:txBody>
      </p:sp>
      <p:sp>
        <p:nvSpPr>
          <p:cNvPr id="31" name="TextBox 30">
            <a:extLst>
              <a:ext uri="{FF2B5EF4-FFF2-40B4-BE49-F238E27FC236}">
                <a16:creationId xmlns:a16="http://schemas.microsoft.com/office/drawing/2014/main" id="{580B08C5-43BF-AF42-BD94-E8FFE32DFA2C}"/>
              </a:ext>
            </a:extLst>
          </p:cNvPr>
          <p:cNvSpPr txBox="1"/>
          <p:nvPr/>
        </p:nvSpPr>
        <p:spPr>
          <a:xfrm>
            <a:off x="8535658" y="4594993"/>
            <a:ext cx="1814889" cy="338554"/>
          </a:xfrm>
          <a:prstGeom prst="rect">
            <a:avLst/>
          </a:prstGeom>
          <a:noFill/>
          <a:ln>
            <a:noFill/>
          </a:ln>
        </p:spPr>
        <p:txBody>
          <a:bodyPr wrap="square" rtlCol="0">
            <a:spAutoFit/>
          </a:bodyPr>
          <a:lstStyle/>
          <a:p>
            <a:pPr algn="ctr"/>
            <a:r>
              <a:rPr lang="en-US" sz="1600" dirty="0">
                <a:solidFill>
                  <a:srgbClr val="73FEFF"/>
                </a:solidFill>
              </a:rPr>
              <a:t>899 (93.9%)</a:t>
            </a:r>
          </a:p>
        </p:txBody>
      </p:sp>
      <p:sp>
        <p:nvSpPr>
          <p:cNvPr id="32" name="TextBox 31">
            <a:extLst>
              <a:ext uri="{FF2B5EF4-FFF2-40B4-BE49-F238E27FC236}">
                <a16:creationId xmlns:a16="http://schemas.microsoft.com/office/drawing/2014/main" id="{D0B0E406-D5EB-D345-98A8-D5677D93F48D}"/>
              </a:ext>
            </a:extLst>
          </p:cNvPr>
          <p:cNvSpPr txBox="1"/>
          <p:nvPr/>
        </p:nvSpPr>
        <p:spPr>
          <a:xfrm>
            <a:off x="10297551" y="2449310"/>
            <a:ext cx="1814889" cy="338554"/>
          </a:xfrm>
          <a:prstGeom prst="rect">
            <a:avLst/>
          </a:prstGeom>
          <a:noFill/>
          <a:ln>
            <a:noFill/>
          </a:ln>
        </p:spPr>
        <p:txBody>
          <a:bodyPr wrap="square" rtlCol="0">
            <a:spAutoFit/>
          </a:bodyPr>
          <a:lstStyle/>
          <a:p>
            <a:pPr algn="ctr"/>
            <a:r>
              <a:rPr lang="en-US" sz="1600" b="1" dirty="0">
                <a:solidFill>
                  <a:srgbClr val="FFD966"/>
                </a:solidFill>
              </a:rPr>
              <a:t>884 (93.2%)</a:t>
            </a:r>
          </a:p>
        </p:txBody>
      </p:sp>
      <p:sp>
        <p:nvSpPr>
          <p:cNvPr id="33" name="TextBox 32">
            <a:extLst>
              <a:ext uri="{FF2B5EF4-FFF2-40B4-BE49-F238E27FC236}">
                <a16:creationId xmlns:a16="http://schemas.microsoft.com/office/drawing/2014/main" id="{40698BAD-FCD6-E046-96BC-18854C94803C}"/>
              </a:ext>
            </a:extLst>
          </p:cNvPr>
          <p:cNvSpPr txBox="1"/>
          <p:nvPr/>
        </p:nvSpPr>
        <p:spPr>
          <a:xfrm>
            <a:off x="10297551" y="4594993"/>
            <a:ext cx="1814889" cy="338554"/>
          </a:xfrm>
          <a:prstGeom prst="rect">
            <a:avLst/>
          </a:prstGeom>
          <a:noFill/>
          <a:ln>
            <a:noFill/>
          </a:ln>
        </p:spPr>
        <p:txBody>
          <a:bodyPr wrap="square" rtlCol="0">
            <a:spAutoFit/>
          </a:bodyPr>
          <a:lstStyle/>
          <a:p>
            <a:pPr algn="ctr"/>
            <a:r>
              <a:rPr lang="en-US" sz="1600" b="1" dirty="0">
                <a:solidFill>
                  <a:srgbClr val="73FEFF"/>
                </a:solidFill>
              </a:rPr>
              <a:t>862 (90.1%)</a:t>
            </a:r>
          </a:p>
        </p:txBody>
      </p:sp>
      <p:cxnSp>
        <p:nvCxnSpPr>
          <p:cNvPr id="38" name="Straight Arrow Connector 37">
            <a:extLst>
              <a:ext uri="{FF2B5EF4-FFF2-40B4-BE49-F238E27FC236}">
                <a16:creationId xmlns:a16="http://schemas.microsoft.com/office/drawing/2014/main" id="{F920F12F-94A0-5F48-B9C5-C2E60B0F2D5C}"/>
              </a:ext>
            </a:extLst>
          </p:cNvPr>
          <p:cNvCxnSpPr>
            <a:cxnSpLocks/>
          </p:cNvCxnSpPr>
          <p:nvPr/>
        </p:nvCxnSpPr>
        <p:spPr>
          <a:xfrm rot="16200000">
            <a:off x="10285402" y="2389987"/>
            <a:ext cx="0" cy="457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26EF0ABD-A320-164D-93A4-A8107BCAB3EC}"/>
              </a:ext>
            </a:extLst>
          </p:cNvPr>
          <p:cNvCxnSpPr>
            <a:cxnSpLocks/>
          </p:cNvCxnSpPr>
          <p:nvPr/>
        </p:nvCxnSpPr>
        <p:spPr>
          <a:xfrm rot="16200000">
            <a:off x="10285402" y="4535670"/>
            <a:ext cx="0" cy="457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63346DD6-AE72-2F40-A94A-879FB377F3B5}"/>
              </a:ext>
            </a:extLst>
          </p:cNvPr>
          <p:cNvCxnSpPr>
            <a:cxnSpLocks/>
          </p:cNvCxnSpPr>
          <p:nvPr/>
        </p:nvCxnSpPr>
        <p:spPr>
          <a:xfrm rot="16200000">
            <a:off x="8504923" y="2389987"/>
            <a:ext cx="0" cy="457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43FFBAE-F786-2746-B40D-733D7A0DDAED}"/>
              </a:ext>
            </a:extLst>
          </p:cNvPr>
          <p:cNvCxnSpPr>
            <a:cxnSpLocks/>
          </p:cNvCxnSpPr>
          <p:nvPr/>
        </p:nvCxnSpPr>
        <p:spPr>
          <a:xfrm rot="16200000">
            <a:off x="8504923" y="4535670"/>
            <a:ext cx="0" cy="457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9407DFF4-094B-294E-BADE-37C538249272}"/>
              </a:ext>
            </a:extLst>
          </p:cNvPr>
          <p:cNvCxnSpPr>
            <a:cxnSpLocks/>
          </p:cNvCxnSpPr>
          <p:nvPr/>
        </p:nvCxnSpPr>
        <p:spPr>
          <a:xfrm rot="16200000">
            <a:off x="6627801" y="2389988"/>
            <a:ext cx="0" cy="457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ED348AB1-8BDA-4A4A-8B50-0C151D858B21}"/>
              </a:ext>
            </a:extLst>
          </p:cNvPr>
          <p:cNvCxnSpPr>
            <a:cxnSpLocks/>
          </p:cNvCxnSpPr>
          <p:nvPr/>
        </p:nvCxnSpPr>
        <p:spPr>
          <a:xfrm rot="16200000">
            <a:off x="6627801" y="4535671"/>
            <a:ext cx="0" cy="45720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BE9BD1ED-22E8-FB4B-AD6B-BDD40F3AFC3A}"/>
              </a:ext>
            </a:extLst>
          </p:cNvPr>
          <p:cNvSpPr/>
          <p:nvPr/>
        </p:nvSpPr>
        <p:spPr>
          <a:xfrm>
            <a:off x="6718793" y="5480886"/>
            <a:ext cx="1771650" cy="430887"/>
          </a:xfrm>
          <a:prstGeom prst="rect">
            <a:avLst/>
          </a:prstGeom>
        </p:spPr>
        <p:txBody>
          <a:bodyPr wrap="square">
            <a:spAutoFit/>
          </a:bodyPr>
          <a:lstStyle/>
          <a:p>
            <a:pPr algn="ctr"/>
            <a:r>
              <a:rPr lang="en-US" sz="1100" dirty="0">
                <a:solidFill>
                  <a:schemeClr val="bg1"/>
                </a:solidFill>
              </a:rPr>
              <a:t>Withdrew; n=16</a:t>
            </a:r>
          </a:p>
          <a:p>
            <a:pPr algn="ctr"/>
            <a:r>
              <a:rPr lang="en-US" sz="1100" dirty="0">
                <a:solidFill>
                  <a:schemeClr val="bg1"/>
                </a:solidFill>
              </a:rPr>
              <a:t>Lost to follow-up; n=1</a:t>
            </a:r>
          </a:p>
        </p:txBody>
      </p:sp>
      <p:cxnSp>
        <p:nvCxnSpPr>
          <p:cNvPr id="53" name="Straight Arrow Connector 52">
            <a:extLst>
              <a:ext uri="{FF2B5EF4-FFF2-40B4-BE49-F238E27FC236}">
                <a16:creationId xmlns:a16="http://schemas.microsoft.com/office/drawing/2014/main" id="{D473BDB9-A621-114D-BF42-B2917EA4DE85}"/>
              </a:ext>
            </a:extLst>
          </p:cNvPr>
          <p:cNvCxnSpPr>
            <a:cxnSpLocks/>
          </p:cNvCxnSpPr>
          <p:nvPr/>
        </p:nvCxnSpPr>
        <p:spPr>
          <a:xfrm flipH="1">
            <a:off x="7600262" y="4966011"/>
            <a:ext cx="8713" cy="537177"/>
          </a:xfrm>
          <a:prstGeom prst="straightConnector1">
            <a:avLst/>
          </a:prstGeom>
          <a:ln w="127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BEC791DB-C02D-F644-91BF-1479FF84E2D5}"/>
              </a:ext>
            </a:extLst>
          </p:cNvPr>
          <p:cNvSpPr/>
          <p:nvPr/>
        </p:nvSpPr>
        <p:spPr>
          <a:xfrm>
            <a:off x="8557277" y="5480886"/>
            <a:ext cx="1771650" cy="430887"/>
          </a:xfrm>
          <a:prstGeom prst="rect">
            <a:avLst/>
          </a:prstGeom>
        </p:spPr>
        <p:txBody>
          <a:bodyPr wrap="square">
            <a:spAutoFit/>
          </a:bodyPr>
          <a:lstStyle/>
          <a:p>
            <a:pPr algn="ctr"/>
            <a:r>
              <a:rPr lang="en-US" sz="1100" dirty="0">
                <a:solidFill>
                  <a:schemeClr val="bg1"/>
                </a:solidFill>
              </a:rPr>
              <a:t>Withdrew; n=17</a:t>
            </a:r>
          </a:p>
          <a:p>
            <a:pPr algn="ctr"/>
            <a:r>
              <a:rPr lang="en-US" sz="1100" dirty="0">
                <a:solidFill>
                  <a:schemeClr val="bg1"/>
                </a:solidFill>
              </a:rPr>
              <a:t>Lost to follow-up; n=24</a:t>
            </a:r>
          </a:p>
        </p:txBody>
      </p:sp>
      <p:cxnSp>
        <p:nvCxnSpPr>
          <p:cNvPr id="57" name="Straight Arrow Connector 56">
            <a:extLst>
              <a:ext uri="{FF2B5EF4-FFF2-40B4-BE49-F238E27FC236}">
                <a16:creationId xmlns:a16="http://schemas.microsoft.com/office/drawing/2014/main" id="{6B19815B-7752-D64B-A2D4-0EAE3CE82359}"/>
              </a:ext>
            </a:extLst>
          </p:cNvPr>
          <p:cNvCxnSpPr>
            <a:cxnSpLocks/>
          </p:cNvCxnSpPr>
          <p:nvPr/>
        </p:nvCxnSpPr>
        <p:spPr>
          <a:xfrm flipH="1">
            <a:off x="9438746" y="4966011"/>
            <a:ext cx="8713" cy="537177"/>
          </a:xfrm>
          <a:prstGeom prst="straightConnector1">
            <a:avLst/>
          </a:prstGeom>
          <a:ln w="127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C5C10094-EBC2-D344-8CCD-2DD42C820FD2}"/>
              </a:ext>
            </a:extLst>
          </p:cNvPr>
          <p:cNvSpPr/>
          <p:nvPr/>
        </p:nvSpPr>
        <p:spPr>
          <a:xfrm>
            <a:off x="10319170" y="5480886"/>
            <a:ext cx="1771650" cy="430887"/>
          </a:xfrm>
          <a:prstGeom prst="rect">
            <a:avLst/>
          </a:prstGeom>
        </p:spPr>
        <p:txBody>
          <a:bodyPr wrap="square">
            <a:spAutoFit/>
          </a:bodyPr>
          <a:lstStyle/>
          <a:p>
            <a:pPr algn="ctr"/>
            <a:r>
              <a:rPr lang="en-US" sz="1100" dirty="0">
                <a:solidFill>
                  <a:schemeClr val="bg1"/>
                </a:solidFill>
              </a:rPr>
              <a:t>Withdrew; n=1</a:t>
            </a:r>
          </a:p>
          <a:p>
            <a:pPr algn="ctr"/>
            <a:r>
              <a:rPr lang="en-US" sz="1100" dirty="0">
                <a:solidFill>
                  <a:schemeClr val="bg1"/>
                </a:solidFill>
              </a:rPr>
              <a:t>Lost to follow-up; n=36</a:t>
            </a:r>
          </a:p>
        </p:txBody>
      </p:sp>
      <p:cxnSp>
        <p:nvCxnSpPr>
          <p:cNvPr id="60" name="Straight Arrow Connector 59">
            <a:extLst>
              <a:ext uri="{FF2B5EF4-FFF2-40B4-BE49-F238E27FC236}">
                <a16:creationId xmlns:a16="http://schemas.microsoft.com/office/drawing/2014/main" id="{C943151C-5F9E-7E47-9799-C02A179950AA}"/>
              </a:ext>
            </a:extLst>
          </p:cNvPr>
          <p:cNvCxnSpPr>
            <a:cxnSpLocks/>
          </p:cNvCxnSpPr>
          <p:nvPr/>
        </p:nvCxnSpPr>
        <p:spPr>
          <a:xfrm flipH="1">
            <a:off x="11200639" y="4966011"/>
            <a:ext cx="8713" cy="537177"/>
          </a:xfrm>
          <a:prstGeom prst="straightConnector1">
            <a:avLst/>
          </a:prstGeom>
          <a:ln w="127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D96A9F5E-37F0-4441-994A-DD4D2CFB6109}"/>
              </a:ext>
            </a:extLst>
          </p:cNvPr>
          <p:cNvSpPr/>
          <p:nvPr/>
        </p:nvSpPr>
        <p:spPr>
          <a:xfrm>
            <a:off x="6718793" y="1485033"/>
            <a:ext cx="1771650" cy="430887"/>
          </a:xfrm>
          <a:prstGeom prst="rect">
            <a:avLst/>
          </a:prstGeom>
        </p:spPr>
        <p:txBody>
          <a:bodyPr wrap="square">
            <a:spAutoFit/>
          </a:bodyPr>
          <a:lstStyle/>
          <a:p>
            <a:pPr algn="ctr"/>
            <a:r>
              <a:rPr lang="en-US" sz="1100" dirty="0">
                <a:solidFill>
                  <a:schemeClr val="bg1"/>
                </a:solidFill>
              </a:rPr>
              <a:t>Withdrew; n=6</a:t>
            </a:r>
          </a:p>
          <a:p>
            <a:pPr algn="ctr"/>
            <a:r>
              <a:rPr lang="en-US" sz="1100" dirty="0">
                <a:solidFill>
                  <a:schemeClr val="bg1"/>
                </a:solidFill>
              </a:rPr>
              <a:t>Lost to follow-up; n=0</a:t>
            </a:r>
          </a:p>
        </p:txBody>
      </p:sp>
      <p:cxnSp>
        <p:nvCxnSpPr>
          <p:cNvPr id="62" name="Straight Arrow Connector 61">
            <a:extLst>
              <a:ext uri="{FF2B5EF4-FFF2-40B4-BE49-F238E27FC236}">
                <a16:creationId xmlns:a16="http://schemas.microsoft.com/office/drawing/2014/main" id="{1A525297-ECA3-3543-AAD9-65AF9F1C5E19}"/>
              </a:ext>
            </a:extLst>
          </p:cNvPr>
          <p:cNvCxnSpPr>
            <a:cxnSpLocks/>
          </p:cNvCxnSpPr>
          <p:nvPr/>
        </p:nvCxnSpPr>
        <p:spPr>
          <a:xfrm flipH="1" flipV="1">
            <a:off x="7600262" y="1906861"/>
            <a:ext cx="8713" cy="537177"/>
          </a:xfrm>
          <a:prstGeom prst="straightConnector1">
            <a:avLst/>
          </a:prstGeom>
          <a:ln w="127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3A1305C0-3EE4-0E42-8AAD-2A5AE10A0903}"/>
              </a:ext>
            </a:extLst>
          </p:cNvPr>
          <p:cNvSpPr/>
          <p:nvPr/>
        </p:nvSpPr>
        <p:spPr>
          <a:xfrm>
            <a:off x="8557277" y="1485033"/>
            <a:ext cx="1771650" cy="430887"/>
          </a:xfrm>
          <a:prstGeom prst="rect">
            <a:avLst/>
          </a:prstGeom>
        </p:spPr>
        <p:txBody>
          <a:bodyPr wrap="square">
            <a:spAutoFit/>
          </a:bodyPr>
          <a:lstStyle/>
          <a:p>
            <a:pPr algn="ctr"/>
            <a:r>
              <a:rPr lang="en-US" sz="1100" dirty="0">
                <a:solidFill>
                  <a:schemeClr val="bg1"/>
                </a:solidFill>
              </a:rPr>
              <a:t>Withdrew; n=5</a:t>
            </a:r>
          </a:p>
          <a:p>
            <a:pPr algn="ctr"/>
            <a:r>
              <a:rPr lang="en-US" sz="1100" dirty="0">
                <a:solidFill>
                  <a:schemeClr val="bg1"/>
                </a:solidFill>
              </a:rPr>
              <a:t>Lost to follow-up; n=19</a:t>
            </a:r>
          </a:p>
        </p:txBody>
      </p:sp>
      <p:cxnSp>
        <p:nvCxnSpPr>
          <p:cNvPr id="66" name="Straight Arrow Connector 65">
            <a:extLst>
              <a:ext uri="{FF2B5EF4-FFF2-40B4-BE49-F238E27FC236}">
                <a16:creationId xmlns:a16="http://schemas.microsoft.com/office/drawing/2014/main" id="{C4AB65E3-6D0A-824B-A3C3-AEBD25B4CDF6}"/>
              </a:ext>
            </a:extLst>
          </p:cNvPr>
          <p:cNvCxnSpPr>
            <a:cxnSpLocks/>
          </p:cNvCxnSpPr>
          <p:nvPr/>
        </p:nvCxnSpPr>
        <p:spPr>
          <a:xfrm flipH="1" flipV="1">
            <a:off x="9438746" y="1906861"/>
            <a:ext cx="8713" cy="537177"/>
          </a:xfrm>
          <a:prstGeom prst="straightConnector1">
            <a:avLst/>
          </a:prstGeom>
          <a:ln w="127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89837539-1625-7D46-8781-844AC7816258}"/>
              </a:ext>
            </a:extLst>
          </p:cNvPr>
          <p:cNvSpPr/>
          <p:nvPr/>
        </p:nvSpPr>
        <p:spPr>
          <a:xfrm>
            <a:off x="10319170" y="1485033"/>
            <a:ext cx="1771650" cy="430887"/>
          </a:xfrm>
          <a:prstGeom prst="rect">
            <a:avLst/>
          </a:prstGeom>
        </p:spPr>
        <p:txBody>
          <a:bodyPr wrap="square">
            <a:spAutoFit/>
          </a:bodyPr>
          <a:lstStyle/>
          <a:p>
            <a:pPr algn="ctr"/>
            <a:r>
              <a:rPr lang="en-US" sz="1100" dirty="0">
                <a:solidFill>
                  <a:schemeClr val="bg1"/>
                </a:solidFill>
              </a:rPr>
              <a:t>Withdrew; n=0</a:t>
            </a:r>
          </a:p>
          <a:p>
            <a:pPr algn="ctr"/>
            <a:r>
              <a:rPr lang="en-US" sz="1100" dirty="0">
                <a:solidFill>
                  <a:schemeClr val="bg1"/>
                </a:solidFill>
              </a:rPr>
              <a:t>Lost to follow-up; n=34</a:t>
            </a:r>
          </a:p>
        </p:txBody>
      </p:sp>
      <p:cxnSp>
        <p:nvCxnSpPr>
          <p:cNvPr id="69" name="Straight Arrow Connector 68">
            <a:extLst>
              <a:ext uri="{FF2B5EF4-FFF2-40B4-BE49-F238E27FC236}">
                <a16:creationId xmlns:a16="http://schemas.microsoft.com/office/drawing/2014/main" id="{395ADA58-DDA4-CE47-A55C-690FDDF39DF6}"/>
              </a:ext>
            </a:extLst>
          </p:cNvPr>
          <p:cNvCxnSpPr>
            <a:cxnSpLocks/>
          </p:cNvCxnSpPr>
          <p:nvPr/>
        </p:nvCxnSpPr>
        <p:spPr>
          <a:xfrm flipH="1" flipV="1">
            <a:off x="11200639" y="1906861"/>
            <a:ext cx="8713" cy="537177"/>
          </a:xfrm>
          <a:prstGeom prst="straightConnector1">
            <a:avLst/>
          </a:prstGeom>
          <a:ln w="12700">
            <a:solidFill>
              <a:schemeClr val="bg1"/>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598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021713" y="102896"/>
            <a:ext cx="8148577" cy="646331"/>
          </a:xfrm>
          <a:prstGeom prst="rect">
            <a:avLst/>
          </a:prstGeom>
          <a:noFill/>
        </p:spPr>
        <p:txBody>
          <a:bodyPr wrap="square" rtlCol="0">
            <a:spAutoFit/>
          </a:bodyPr>
          <a:lstStyle/>
          <a:p>
            <a:pPr algn="ctr"/>
            <a:r>
              <a:rPr lang="en-US" sz="3600" b="1" dirty="0">
                <a:solidFill>
                  <a:prstClr val="white"/>
                </a:solidFill>
                <a:latin typeface="Arial" panose="020B0604020202020204"/>
                <a:ea typeface="Arial" charset="0"/>
                <a:cs typeface="Arial" charset="0"/>
              </a:rPr>
              <a:t>Selected Baseline Data</a:t>
            </a:r>
          </a:p>
        </p:txBody>
      </p:sp>
      <p:graphicFrame>
        <p:nvGraphicFramePr>
          <p:cNvPr id="2" name="Table 1"/>
          <p:cNvGraphicFramePr>
            <a:graphicFrameLocks noGrp="1"/>
          </p:cNvGraphicFramePr>
          <p:nvPr>
            <p:extLst>
              <p:ext uri="{D42A27DB-BD31-4B8C-83A1-F6EECF244321}">
                <p14:modId xmlns:p14="http://schemas.microsoft.com/office/powerpoint/2010/main" val="671858683"/>
              </p:ext>
            </p:extLst>
          </p:nvPr>
        </p:nvGraphicFramePr>
        <p:xfrm>
          <a:off x="1811162" y="764293"/>
          <a:ext cx="8569676" cy="5696424"/>
        </p:xfrm>
        <a:graphic>
          <a:graphicData uri="http://schemas.openxmlformats.org/drawingml/2006/table">
            <a:tbl>
              <a:tblPr firstRow="1" firstCol="1" lastRow="1" lastCol="1" bandRow="1" bandCol="1">
                <a:tableStyleId>{5C22544A-7EE6-4342-B048-85BDC9FD1C3A}</a:tableStyleId>
              </a:tblPr>
              <a:tblGrid>
                <a:gridCol w="4791760">
                  <a:extLst>
                    <a:ext uri="{9D8B030D-6E8A-4147-A177-3AD203B41FA5}">
                      <a16:colId xmlns:a16="http://schemas.microsoft.com/office/drawing/2014/main" val="20000"/>
                    </a:ext>
                  </a:extLst>
                </a:gridCol>
                <a:gridCol w="1648326">
                  <a:extLst>
                    <a:ext uri="{9D8B030D-6E8A-4147-A177-3AD203B41FA5}">
                      <a16:colId xmlns:a16="http://schemas.microsoft.com/office/drawing/2014/main" val="20001"/>
                    </a:ext>
                  </a:extLst>
                </a:gridCol>
                <a:gridCol w="2129590">
                  <a:extLst>
                    <a:ext uri="{9D8B030D-6E8A-4147-A177-3AD203B41FA5}">
                      <a16:colId xmlns:a16="http://schemas.microsoft.com/office/drawing/2014/main" val="20002"/>
                    </a:ext>
                  </a:extLst>
                </a:gridCol>
              </a:tblGrid>
              <a:tr h="302758">
                <a:tc>
                  <a:txBody>
                    <a:bodyPr/>
                    <a:lstStyle/>
                    <a:p>
                      <a:pPr marL="0" marR="0" algn="l">
                        <a:lnSpc>
                          <a:spcPct val="100000"/>
                        </a:lnSpc>
                        <a:spcBef>
                          <a:spcPts val="0"/>
                        </a:spcBef>
                        <a:spcAft>
                          <a:spcPts val="0"/>
                        </a:spcAft>
                      </a:pPr>
                      <a:r>
                        <a:rPr lang="en-US" sz="2000" b="0" dirty="0">
                          <a:effectLst/>
                          <a:latin typeface="Arial" charset="0"/>
                          <a:ea typeface="Arial" charset="0"/>
                          <a:cs typeface="Arial" charset="0"/>
                        </a:rPr>
                        <a:t> </a:t>
                      </a:r>
                      <a:endParaRPr lang="en-US" sz="3200" b="0" dirty="0">
                        <a:effectLst/>
                        <a:latin typeface="Arial" charset="0"/>
                        <a:ea typeface="Arial" charset="0"/>
                        <a:cs typeface="Arial" charset="0"/>
                      </a:endParaRPr>
                    </a:p>
                  </a:txBody>
                  <a:tcPr marR="36830" marT="0" marB="0" anchor="ctr">
                    <a:lnR w="6350" cap="flat" cmpd="sng" algn="ctr">
                      <a:solidFill>
                        <a:schemeClr val="accent5">
                          <a:lumMod val="60000"/>
                          <a:lumOff val="40000"/>
                        </a:schemeClr>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2000" b="1" dirty="0">
                          <a:solidFill>
                            <a:srgbClr val="FFC000"/>
                          </a:solidFill>
                          <a:effectLst/>
                          <a:latin typeface="Arial" charset="0"/>
                          <a:ea typeface="Arial" charset="0"/>
                          <a:cs typeface="Arial" charset="0"/>
                        </a:rPr>
                        <a:t>PCI (N=942)</a:t>
                      </a:r>
                      <a:endParaRPr lang="en-US" sz="3200" b="1" dirty="0">
                        <a:solidFill>
                          <a:srgbClr val="FFC000"/>
                        </a:solidFill>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17365E"/>
                    </a:solidFill>
                  </a:tcPr>
                </a:tc>
                <a:tc>
                  <a:txBody>
                    <a:bodyPr/>
                    <a:lstStyle/>
                    <a:p>
                      <a:pPr marL="0" marR="0" algn="ctr">
                        <a:lnSpc>
                          <a:spcPct val="100000"/>
                        </a:lnSpc>
                        <a:spcBef>
                          <a:spcPts val="0"/>
                        </a:spcBef>
                        <a:spcAft>
                          <a:spcPts val="0"/>
                        </a:spcAft>
                      </a:pPr>
                      <a:r>
                        <a:rPr lang="en-US" sz="2000" b="1" dirty="0">
                          <a:solidFill>
                            <a:srgbClr val="FFC000"/>
                          </a:solidFill>
                          <a:effectLst/>
                          <a:latin typeface="Arial" charset="0"/>
                          <a:ea typeface="Arial" charset="0"/>
                          <a:cs typeface="Arial" charset="0"/>
                        </a:rPr>
                        <a:t>CABG (N=936)</a:t>
                      </a:r>
                      <a:endParaRPr lang="en-US" sz="3200" b="1" dirty="0">
                        <a:solidFill>
                          <a:srgbClr val="FFC000"/>
                        </a:solidFill>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17365E"/>
                    </a:solidFill>
                  </a:tcPr>
                </a:tc>
                <a:extLst>
                  <a:ext uri="{0D108BD9-81ED-4DB2-BD59-A6C34878D82A}">
                    <a16:rowId xmlns:a16="http://schemas.microsoft.com/office/drawing/2014/main" val="10000"/>
                  </a:ext>
                </a:extLst>
              </a:tr>
              <a:tr h="385116">
                <a:tc>
                  <a:txBody>
                    <a:bodyPr/>
                    <a:lstStyle/>
                    <a:p>
                      <a:pPr marL="0" marR="0" algn="l">
                        <a:lnSpc>
                          <a:spcPct val="100000"/>
                        </a:lnSpc>
                        <a:spcBef>
                          <a:spcPts val="0"/>
                        </a:spcBef>
                        <a:spcAft>
                          <a:spcPts val="0"/>
                        </a:spcAft>
                      </a:pPr>
                      <a:r>
                        <a:rPr lang="en-US" sz="2000" b="0" dirty="0">
                          <a:effectLst/>
                          <a:latin typeface="Arial" charset="0"/>
                          <a:ea typeface="Arial" charset="0"/>
                          <a:cs typeface="Arial" charset="0"/>
                        </a:rPr>
                        <a:t>Age (years)</a:t>
                      </a:r>
                      <a:endParaRPr lang="en-US" sz="3200" b="0" dirty="0">
                        <a:effectLst/>
                        <a:latin typeface="Arial" charset="0"/>
                        <a:ea typeface="Arial" charset="0"/>
                        <a:cs typeface="Arial" charset="0"/>
                      </a:endParaRPr>
                    </a:p>
                  </a:txBody>
                  <a:tcPr marR="36830" marT="0" marB="0" anchor="ctr">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solidFill>
                            <a:schemeClr val="bg1"/>
                          </a:solidFill>
                          <a:effectLst/>
                          <a:latin typeface="Arial" charset="0"/>
                          <a:ea typeface="Arial" charset="0"/>
                          <a:cs typeface="Arial" charset="0"/>
                        </a:rPr>
                        <a:t>66.0 ± 9.6</a:t>
                      </a:r>
                      <a:endParaRPr lang="en-US" sz="3200" b="0" dirty="0">
                        <a:solidFill>
                          <a:schemeClr val="bg1"/>
                        </a:solidFill>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effectLst/>
                          <a:latin typeface="Arial" charset="0"/>
                          <a:ea typeface="Arial" charset="0"/>
                          <a:cs typeface="Arial" charset="0"/>
                        </a:rPr>
                        <a:t>65.9 ± 9.5</a:t>
                      </a:r>
                      <a:endParaRPr lang="en-US" sz="3200" b="0" dirty="0">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12700" cap="flat" cmpd="sng" algn="ctr">
                      <a:solidFill>
                        <a:schemeClr val="bg1"/>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1"/>
                  </a:ext>
                </a:extLst>
              </a:tr>
              <a:tr h="385116">
                <a:tc>
                  <a:txBody>
                    <a:bodyPr/>
                    <a:lstStyle/>
                    <a:p>
                      <a:pPr marL="0" marR="0" algn="l">
                        <a:lnSpc>
                          <a:spcPct val="100000"/>
                        </a:lnSpc>
                        <a:spcBef>
                          <a:spcPts val="0"/>
                        </a:spcBef>
                        <a:spcAft>
                          <a:spcPts val="0"/>
                        </a:spcAft>
                      </a:pPr>
                      <a:r>
                        <a:rPr lang="en-US" sz="2000" b="0" dirty="0">
                          <a:effectLst/>
                          <a:latin typeface="Arial" charset="0"/>
                          <a:ea typeface="Arial" charset="0"/>
                          <a:cs typeface="Arial" charset="0"/>
                        </a:rPr>
                        <a:t>Male</a:t>
                      </a:r>
                      <a:endParaRPr lang="en-US" sz="3200" b="0" dirty="0">
                        <a:effectLst/>
                        <a:latin typeface="Arial" charset="0"/>
                        <a:ea typeface="Arial" charset="0"/>
                        <a:cs typeface="Arial" charset="0"/>
                      </a:endParaRPr>
                    </a:p>
                  </a:txBody>
                  <a:tcPr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solidFill>
                            <a:schemeClr val="bg1"/>
                          </a:solidFill>
                          <a:effectLst/>
                          <a:latin typeface="Arial" charset="0"/>
                          <a:ea typeface="Arial" charset="0"/>
                          <a:cs typeface="Arial" charset="0"/>
                        </a:rPr>
                        <a:t>76.2%</a:t>
                      </a:r>
                      <a:endParaRPr lang="en-US" sz="3200" b="0" dirty="0">
                        <a:solidFill>
                          <a:schemeClr val="bg1"/>
                        </a:solidFill>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effectLst/>
                          <a:latin typeface="Arial" charset="0"/>
                          <a:ea typeface="Arial" charset="0"/>
                          <a:cs typeface="Arial" charset="0"/>
                        </a:rPr>
                        <a:t>77.5%</a:t>
                      </a:r>
                      <a:endParaRPr lang="en-US" sz="3200" b="0" dirty="0">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2"/>
                  </a:ext>
                </a:extLst>
              </a:tr>
              <a:tr h="385116">
                <a:tc>
                  <a:txBody>
                    <a:bodyPr/>
                    <a:lstStyle/>
                    <a:p>
                      <a:pPr marL="0" marR="0" algn="l">
                        <a:lnSpc>
                          <a:spcPct val="100000"/>
                        </a:lnSpc>
                        <a:spcBef>
                          <a:spcPts val="0"/>
                        </a:spcBef>
                        <a:spcAft>
                          <a:spcPts val="0"/>
                        </a:spcAft>
                      </a:pPr>
                      <a:r>
                        <a:rPr lang="en-US" sz="2000" b="0" dirty="0">
                          <a:effectLst/>
                          <a:latin typeface="Arial" charset="0"/>
                          <a:ea typeface="Arial" charset="0"/>
                          <a:cs typeface="Arial" charset="0"/>
                        </a:rPr>
                        <a:t>Diabetes</a:t>
                      </a:r>
                      <a:endParaRPr lang="en-US" sz="3200" b="0" dirty="0">
                        <a:effectLst/>
                        <a:latin typeface="Arial" charset="0"/>
                        <a:ea typeface="Arial" charset="0"/>
                        <a:cs typeface="Arial" charset="0"/>
                      </a:endParaRPr>
                    </a:p>
                  </a:txBody>
                  <a:tcPr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solidFill>
                            <a:schemeClr val="bg1"/>
                          </a:solidFill>
                          <a:effectLst/>
                          <a:latin typeface="Arial" charset="0"/>
                          <a:ea typeface="Arial" charset="0"/>
                          <a:cs typeface="Arial" charset="0"/>
                        </a:rPr>
                        <a:t>30.2%</a:t>
                      </a:r>
                      <a:endParaRPr lang="en-US" sz="3200" b="0" dirty="0">
                        <a:solidFill>
                          <a:schemeClr val="bg1"/>
                        </a:solidFill>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effectLst/>
                          <a:latin typeface="Arial" charset="0"/>
                          <a:ea typeface="Arial" charset="0"/>
                          <a:cs typeface="Arial" charset="0"/>
                        </a:rPr>
                        <a:t>28.0%</a:t>
                      </a:r>
                      <a:endParaRPr lang="en-US" sz="3200" b="0" dirty="0">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3"/>
                  </a:ext>
                </a:extLst>
              </a:tr>
              <a:tr h="385116">
                <a:tc>
                  <a:txBody>
                    <a:bodyPr/>
                    <a:lstStyle/>
                    <a:p>
                      <a:pPr marL="0" marR="0" algn="l">
                        <a:lnSpc>
                          <a:spcPct val="100000"/>
                        </a:lnSpc>
                        <a:spcBef>
                          <a:spcPts val="0"/>
                        </a:spcBef>
                        <a:spcAft>
                          <a:spcPts val="0"/>
                        </a:spcAft>
                      </a:pPr>
                      <a:r>
                        <a:rPr lang="en-US" sz="2000" b="0" dirty="0">
                          <a:effectLst/>
                          <a:latin typeface="Arial" charset="0"/>
                          <a:ea typeface="Calibri" charset="0"/>
                          <a:cs typeface="Times New Roman" charset="0"/>
                        </a:rPr>
                        <a:t>Clinical presentation</a:t>
                      </a:r>
                      <a:endParaRPr lang="en-US" sz="2000" b="0" dirty="0">
                        <a:effectLst/>
                        <a:latin typeface="Calibri" charset="0"/>
                        <a:ea typeface="Calibri" charset="0"/>
                        <a:cs typeface="Times New Roman" charset="0"/>
                      </a:endParaRPr>
                    </a:p>
                  </a:txBody>
                  <a:tcPr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solidFill>
                            <a:schemeClr val="bg1"/>
                          </a:solidFill>
                          <a:effectLst/>
                          <a:latin typeface="Arial" charset="0"/>
                          <a:ea typeface="Calibri" charset="0"/>
                          <a:cs typeface="Times New Roman" charset="0"/>
                        </a:rPr>
                        <a:t> </a:t>
                      </a:r>
                      <a:endParaRPr lang="en-US" sz="20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effectLst/>
                          <a:latin typeface="Arial" charset="0"/>
                          <a:ea typeface="Calibri" charset="0"/>
                          <a:cs typeface="Times New Roman" charset="0"/>
                        </a:rPr>
                        <a:t> </a:t>
                      </a:r>
                      <a:endParaRPr lang="en-US" sz="2000" b="0" dirty="0">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4"/>
                  </a:ext>
                </a:extLst>
              </a:tr>
              <a:tr h="385116">
                <a:tc>
                  <a:txBody>
                    <a:bodyPr/>
                    <a:lstStyle/>
                    <a:p>
                      <a:pPr marL="0" marR="0" algn="l">
                        <a:lnSpc>
                          <a:spcPct val="100000"/>
                        </a:lnSpc>
                        <a:spcBef>
                          <a:spcPts val="0"/>
                        </a:spcBef>
                        <a:spcAft>
                          <a:spcPts val="0"/>
                        </a:spcAft>
                      </a:pPr>
                      <a:r>
                        <a:rPr lang="en-US" sz="2000" b="0" dirty="0">
                          <a:solidFill>
                            <a:schemeClr val="accent4">
                              <a:lumMod val="40000"/>
                              <a:lumOff val="60000"/>
                            </a:schemeClr>
                          </a:solidFill>
                          <a:effectLst/>
                          <a:latin typeface="Arial" charset="0"/>
                          <a:ea typeface="Calibri" charset="0"/>
                          <a:cs typeface="Times New Roman" charset="0"/>
                        </a:rPr>
                        <a:t>   - Recent MI (within 7 days)</a:t>
                      </a:r>
                      <a:endParaRPr lang="en-US" sz="20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solidFill>
                            <a:schemeClr val="bg1"/>
                          </a:solidFill>
                          <a:effectLst/>
                          <a:latin typeface="Arial" charset="0"/>
                          <a:ea typeface="Calibri" charset="0"/>
                          <a:cs typeface="Times New Roman" charset="0"/>
                        </a:rPr>
                        <a:t>14.9%</a:t>
                      </a:r>
                      <a:endParaRPr lang="en-US" sz="20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effectLst/>
                          <a:latin typeface="Arial" charset="0"/>
                          <a:ea typeface="Calibri" charset="0"/>
                          <a:cs typeface="Times New Roman" charset="0"/>
                        </a:rPr>
                        <a:t>14.8%</a:t>
                      </a:r>
                      <a:endParaRPr lang="en-US" sz="2000" b="0" dirty="0">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5"/>
                  </a:ext>
                </a:extLst>
              </a:tr>
              <a:tr h="385116">
                <a:tc>
                  <a:txBody>
                    <a:bodyPr/>
                    <a:lstStyle/>
                    <a:p>
                      <a:pPr marL="0" marR="0" algn="l">
                        <a:lnSpc>
                          <a:spcPct val="100000"/>
                        </a:lnSpc>
                        <a:spcBef>
                          <a:spcPts val="0"/>
                        </a:spcBef>
                        <a:spcAft>
                          <a:spcPts val="0"/>
                        </a:spcAft>
                      </a:pPr>
                      <a:r>
                        <a:rPr lang="en-US" sz="2000" b="0" dirty="0">
                          <a:solidFill>
                            <a:schemeClr val="accent4">
                              <a:lumMod val="40000"/>
                              <a:lumOff val="60000"/>
                            </a:schemeClr>
                          </a:solidFill>
                          <a:effectLst/>
                          <a:latin typeface="Arial" charset="0"/>
                          <a:ea typeface="Calibri" charset="0"/>
                          <a:cs typeface="Times New Roman" charset="0"/>
                        </a:rPr>
                        <a:t>   - Unstable angina, biomarker negative</a:t>
                      </a:r>
                      <a:endParaRPr lang="en-US" sz="20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solidFill>
                            <a:schemeClr val="bg1"/>
                          </a:solidFill>
                          <a:effectLst/>
                          <a:latin typeface="Arial" charset="0"/>
                          <a:ea typeface="Calibri" charset="0"/>
                          <a:cs typeface="Times New Roman" charset="0"/>
                        </a:rPr>
                        <a:t>24.2%</a:t>
                      </a:r>
                      <a:endParaRPr lang="en-US" sz="20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effectLst/>
                          <a:latin typeface="Arial" charset="0"/>
                          <a:ea typeface="Calibri" charset="0"/>
                          <a:cs typeface="Times New Roman" charset="0"/>
                        </a:rPr>
                        <a:t>24.8%</a:t>
                      </a:r>
                      <a:endParaRPr lang="en-US" sz="2000" b="0" dirty="0">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6"/>
                  </a:ext>
                </a:extLst>
              </a:tr>
              <a:tr h="385116">
                <a:tc>
                  <a:txBody>
                    <a:bodyPr/>
                    <a:lstStyle/>
                    <a:p>
                      <a:pPr marL="0" marR="0" algn="l">
                        <a:lnSpc>
                          <a:spcPct val="100000"/>
                        </a:lnSpc>
                        <a:spcBef>
                          <a:spcPts val="0"/>
                        </a:spcBef>
                        <a:spcAft>
                          <a:spcPts val="0"/>
                        </a:spcAft>
                      </a:pPr>
                      <a:r>
                        <a:rPr lang="en-US" sz="2000" b="0" dirty="0">
                          <a:solidFill>
                            <a:schemeClr val="accent4">
                              <a:lumMod val="40000"/>
                              <a:lumOff val="60000"/>
                            </a:schemeClr>
                          </a:solidFill>
                          <a:effectLst/>
                          <a:latin typeface="Arial" charset="0"/>
                          <a:ea typeface="Calibri" charset="0"/>
                          <a:cs typeface="Times New Roman" charset="0"/>
                        </a:rPr>
                        <a:t>   - Stable angina</a:t>
                      </a:r>
                      <a:endParaRPr lang="en-US" sz="20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solidFill>
                            <a:schemeClr val="bg1"/>
                          </a:solidFill>
                          <a:effectLst/>
                          <a:latin typeface="Arial" charset="0"/>
                          <a:ea typeface="Calibri" charset="0"/>
                          <a:cs typeface="Times New Roman" charset="0"/>
                        </a:rPr>
                        <a:t>53.1%</a:t>
                      </a:r>
                      <a:endParaRPr lang="en-US" sz="20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effectLst/>
                          <a:latin typeface="Arial" charset="0"/>
                          <a:ea typeface="Calibri" charset="0"/>
                          <a:cs typeface="Times New Roman" charset="0"/>
                        </a:rPr>
                        <a:t>53.1%</a:t>
                      </a:r>
                      <a:endParaRPr lang="en-US" sz="2000" b="0" dirty="0">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7"/>
                  </a:ext>
                </a:extLst>
              </a:tr>
              <a:tr h="385116">
                <a:tc>
                  <a:txBody>
                    <a:bodyPr/>
                    <a:lstStyle/>
                    <a:p>
                      <a:pPr marL="0" marR="0" algn="l">
                        <a:lnSpc>
                          <a:spcPct val="100000"/>
                        </a:lnSpc>
                        <a:spcBef>
                          <a:spcPts val="0"/>
                        </a:spcBef>
                        <a:spcAft>
                          <a:spcPts val="0"/>
                        </a:spcAft>
                      </a:pPr>
                      <a:r>
                        <a:rPr lang="en-US" sz="2000" b="0" dirty="0">
                          <a:solidFill>
                            <a:schemeClr val="accent4">
                              <a:lumMod val="40000"/>
                              <a:lumOff val="60000"/>
                            </a:schemeClr>
                          </a:solidFill>
                          <a:effectLst/>
                          <a:latin typeface="Arial" charset="0"/>
                          <a:ea typeface="Calibri" charset="0"/>
                          <a:cs typeface="Times New Roman" charset="0"/>
                        </a:rPr>
                        <a:t>   - Silent ischemia or other</a:t>
                      </a:r>
                      <a:endParaRPr lang="en-US" sz="2000" b="0" dirty="0">
                        <a:solidFill>
                          <a:schemeClr val="accent4">
                            <a:lumMod val="40000"/>
                            <a:lumOff val="60000"/>
                          </a:schemeClr>
                        </a:solidFill>
                        <a:effectLst/>
                        <a:latin typeface="Calibri" charset="0"/>
                        <a:ea typeface="Calibri" charset="0"/>
                        <a:cs typeface="Times New Roman" charset="0"/>
                      </a:endParaRPr>
                    </a:p>
                  </a:txBody>
                  <a:tcPr marL="36830"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solidFill>
                            <a:schemeClr val="bg1"/>
                          </a:solidFill>
                          <a:effectLst/>
                          <a:latin typeface="Arial" charset="0"/>
                          <a:ea typeface="Calibri" charset="0"/>
                          <a:cs typeface="Times New Roman" charset="0"/>
                        </a:rPr>
                        <a:t>7.7%</a:t>
                      </a:r>
                      <a:endParaRPr lang="en-US" sz="2000" b="0" dirty="0">
                        <a:solidFill>
                          <a:schemeClr val="bg1"/>
                        </a:solidFill>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0"/>
                        </a:spcBef>
                        <a:spcAft>
                          <a:spcPts val="0"/>
                        </a:spcAft>
                      </a:pPr>
                      <a:r>
                        <a:rPr lang="en-US" sz="2000" b="0" dirty="0">
                          <a:effectLst/>
                          <a:latin typeface="Arial" charset="0"/>
                          <a:ea typeface="Calibri" charset="0"/>
                          <a:cs typeface="Times New Roman" charset="0"/>
                        </a:rPr>
                        <a:t>7.4%</a:t>
                      </a:r>
                      <a:endParaRPr lang="en-US" sz="2000" b="0" dirty="0">
                        <a:effectLst/>
                        <a:latin typeface="Calibri" charset="0"/>
                        <a:ea typeface="Calibri" charset="0"/>
                        <a:cs typeface="Times New Roman"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8"/>
                  </a:ext>
                </a:extLst>
              </a:tr>
              <a:tr h="385116">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2000" b="0" dirty="0">
                          <a:effectLst/>
                          <a:latin typeface="Arial" charset="0"/>
                          <a:ea typeface="Arial" charset="0"/>
                          <a:cs typeface="Arial" charset="0"/>
                        </a:rPr>
                        <a:t>Distal LM bifurcation or trifurcation ds.*</a:t>
                      </a:r>
                      <a:endParaRPr lang="en-US" sz="2000" b="0" baseline="30000" dirty="0">
                        <a:effectLst/>
                        <a:latin typeface="Arial" charset="0"/>
                        <a:ea typeface="Arial" charset="0"/>
                        <a:cs typeface="Arial" charset="0"/>
                      </a:endParaRPr>
                    </a:p>
                  </a:txBody>
                  <a:tcPr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r>
                        <a:rPr lang="en-US" sz="2000" b="0" dirty="0">
                          <a:solidFill>
                            <a:schemeClr val="bg1"/>
                          </a:solidFill>
                          <a:effectLst/>
                          <a:latin typeface="Arial" charset="0"/>
                          <a:ea typeface="Arial" charset="0"/>
                          <a:cs typeface="Arial" charset="0"/>
                        </a:rPr>
                        <a:t>81.8%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r>
                        <a:rPr lang="en-US" sz="2000" b="0" dirty="0">
                          <a:effectLst/>
                          <a:latin typeface="Arial" charset="0"/>
                          <a:ea typeface="Arial" charset="0"/>
                          <a:cs typeface="Arial" charset="0"/>
                        </a:rPr>
                        <a:t>79.2%</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09"/>
                  </a:ext>
                </a:extLst>
              </a:tr>
              <a:tr h="385116">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US" sz="2000" b="0" dirty="0">
                          <a:effectLst/>
                          <a:latin typeface="Arial" charset="0"/>
                          <a:ea typeface="Arial" charset="0"/>
                          <a:cs typeface="Arial" charset="0"/>
                        </a:rPr>
                        <a:t># Diseased non-LM coronary arteries*</a:t>
                      </a:r>
                      <a:endParaRPr lang="en-US" sz="2000" b="0" baseline="30000" dirty="0">
                        <a:effectLst/>
                        <a:latin typeface="Arial" charset="0"/>
                        <a:ea typeface="Arial" charset="0"/>
                        <a:cs typeface="Arial" charset="0"/>
                      </a:endParaRPr>
                    </a:p>
                  </a:txBody>
                  <a:tcPr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endParaRPr lang="en-US" sz="2000" b="0" dirty="0">
                        <a:solidFill>
                          <a:schemeClr val="bg1"/>
                        </a:solidFill>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endParaRPr lang="en-US" sz="2000" b="0" dirty="0">
                        <a:effectLst/>
                        <a:latin typeface="Arial" charset="0"/>
                        <a:ea typeface="Arial" charset="0"/>
                        <a:cs typeface="Arial" charset="0"/>
                      </a:endParaRP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0"/>
                  </a:ext>
                </a:extLst>
              </a:tr>
              <a:tr h="385116">
                <a:tc>
                  <a:txBody>
                    <a:bodyPr/>
                    <a:lstStyle/>
                    <a:p>
                      <a:pPr marL="0" marR="0">
                        <a:lnSpc>
                          <a:spcPct val="100000"/>
                        </a:lnSpc>
                        <a:spcBef>
                          <a:spcPts val="600"/>
                        </a:spcBef>
                        <a:spcAft>
                          <a:spcPts val="600"/>
                        </a:spcAft>
                      </a:pPr>
                      <a:r>
                        <a:rPr lang="en-US" sz="2000" b="0" dirty="0">
                          <a:solidFill>
                            <a:schemeClr val="accent4">
                              <a:lumMod val="40000"/>
                              <a:lumOff val="60000"/>
                            </a:schemeClr>
                          </a:solidFill>
                          <a:effectLst/>
                          <a:latin typeface="Arial" charset="0"/>
                          <a:ea typeface="Arial" charset="0"/>
                          <a:cs typeface="Arial" charset="0"/>
                        </a:rPr>
                        <a:t>   - 0</a:t>
                      </a:r>
                    </a:p>
                  </a:txBody>
                  <a:tcPr marL="36830"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r>
                        <a:rPr lang="en-US" sz="2000" b="0" dirty="0">
                          <a:solidFill>
                            <a:schemeClr val="bg1"/>
                          </a:solidFill>
                          <a:effectLst/>
                          <a:latin typeface="Arial" charset="0"/>
                          <a:ea typeface="Arial" charset="0"/>
                          <a:cs typeface="Arial" charset="0"/>
                        </a:rPr>
                        <a:t>17.3%</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r>
                        <a:rPr lang="en-US" sz="2000" b="0" dirty="0">
                          <a:effectLst/>
                          <a:latin typeface="Arial" charset="0"/>
                          <a:ea typeface="Arial" charset="0"/>
                          <a:cs typeface="Arial" charset="0"/>
                        </a:rPr>
                        <a:t>17.8%</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1"/>
                  </a:ext>
                </a:extLst>
              </a:tr>
              <a:tr h="385116">
                <a:tc>
                  <a:txBody>
                    <a:bodyPr/>
                    <a:lstStyle/>
                    <a:p>
                      <a:pPr marL="0" marR="0">
                        <a:lnSpc>
                          <a:spcPct val="100000"/>
                        </a:lnSpc>
                        <a:spcBef>
                          <a:spcPts val="600"/>
                        </a:spcBef>
                        <a:spcAft>
                          <a:spcPts val="600"/>
                        </a:spcAft>
                      </a:pPr>
                      <a:r>
                        <a:rPr lang="en-US" sz="2000" b="0">
                          <a:solidFill>
                            <a:schemeClr val="accent4">
                              <a:lumMod val="40000"/>
                              <a:lumOff val="60000"/>
                            </a:schemeClr>
                          </a:solidFill>
                          <a:effectLst/>
                          <a:latin typeface="Arial" charset="0"/>
                          <a:ea typeface="Arial" charset="0"/>
                          <a:cs typeface="Arial" charset="0"/>
                        </a:rPr>
                        <a:t>   - 1</a:t>
                      </a:r>
                    </a:p>
                  </a:txBody>
                  <a:tcPr marL="36830"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r>
                        <a:rPr lang="en-US" sz="2000" b="0" dirty="0">
                          <a:solidFill>
                            <a:schemeClr val="bg1"/>
                          </a:solidFill>
                          <a:effectLst/>
                          <a:latin typeface="Arial" charset="0"/>
                          <a:ea typeface="Arial" charset="0"/>
                          <a:cs typeface="Arial" charset="0"/>
                        </a:rPr>
                        <a:t>31.0%</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r>
                        <a:rPr lang="en-US" sz="2000" b="0" dirty="0">
                          <a:effectLst/>
                          <a:latin typeface="Arial" charset="0"/>
                          <a:ea typeface="Arial" charset="0"/>
                          <a:cs typeface="Arial" charset="0"/>
                        </a:rPr>
                        <a:t>31.2%</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2"/>
                  </a:ext>
                </a:extLst>
              </a:tr>
              <a:tr h="385116">
                <a:tc>
                  <a:txBody>
                    <a:bodyPr/>
                    <a:lstStyle/>
                    <a:p>
                      <a:pPr marL="0" marR="0">
                        <a:lnSpc>
                          <a:spcPct val="100000"/>
                        </a:lnSpc>
                        <a:spcBef>
                          <a:spcPts val="600"/>
                        </a:spcBef>
                        <a:spcAft>
                          <a:spcPts val="600"/>
                        </a:spcAft>
                      </a:pPr>
                      <a:r>
                        <a:rPr lang="en-US" sz="2000" b="0">
                          <a:solidFill>
                            <a:schemeClr val="accent4">
                              <a:lumMod val="40000"/>
                              <a:lumOff val="60000"/>
                            </a:schemeClr>
                          </a:solidFill>
                          <a:effectLst/>
                          <a:latin typeface="Arial" charset="0"/>
                          <a:ea typeface="Arial" charset="0"/>
                          <a:cs typeface="Arial" charset="0"/>
                        </a:rPr>
                        <a:t>   - 2</a:t>
                      </a:r>
                    </a:p>
                  </a:txBody>
                  <a:tcPr marL="36830"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r>
                        <a:rPr lang="en-US" sz="2000" b="0" dirty="0">
                          <a:solidFill>
                            <a:schemeClr val="bg1"/>
                          </a:solidFill>
                          <a:effectLst/>
                          <a:latin typeface="Arial" charset="0"/>
                          <a:ea typeface="Arial" charset="0"/>
                          <a:cs typeface="Arial" charset="0"/>
                        </a:rPr>
                        <a:t>34.5%</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tc>
                  <a:txBody>
                    <a:bodyPr/>
                    <a:lstStyle/>
                    <a:p>
                      <a:pPr marL="0" marR="0" algn="ctr">
                        <a:lnSpc>
                          <a:spcPct val="100000"/>
                        </a:lnSpc>
                        <a:spcBef>
                          <a:spcPts val="600"/>
                        </a:spcBef>
                        <a:spcAft>
                          <a:spcPts val="600"/>
                        </a:spcAft>
                      </a:pPr>
                      <a:r>
                        <a:rPr lang="en-US" sz="2000" b="0" dirty="0">
                          <a:effectLst/>
                          <a:latin typeface="Arial" charset="0"/>
                          <a:ea typeface="Arial" charset="0"/>
                          <a:cs typeface="Arial" charset="0"/>
                        </a:rPr>
                        <a:t>31.5%</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F2A4A"/>
                    </a:solidFill>
                  </a:tcPr>
                </a:tc>
                <a:extLst>
                  <a:ext uri="{0D108BD9-81ED-4DB2-BD59-A6C34878D82A}">
                    <a16:rowId xmlns:a16="http://schemas.microsoft.com/office/drawing/2014/main" val="10013"/>
                  </a:ext>
                </a:extLst>
              </a:tr>
              <a:tr h="385116">
                <a:tc>
                  <a:txBody>
                    <a:bodyPr/>
                    <a:lstStyle/>
                    <a:p>
                      <a:pPr marL="0" marR="0">
                        <a:lnSpc>
                          <a:spcPct val="100000"/>
                        </a:lnSpc>
                        <a:spcBef>
                          <a:spcPts val="600"/>
                        </a:spcBef>
                        <a:spcAft>
                          <a:spcPts val="600"/>
                        </a:spcAft>
                      </a:pPr>
                      <a:r>
                        <a:rPr lang="en-US" sz="2000" b="0" dirty="0">
                          <a:solidFill>
                            <a:schemeClr val="accent4">
                              <a:lumMod val="40000"/>
                              <a:lumOff val="60000"/>
                            </a:schemeClr>
                          </a:solidFill>
                          <a:effectLst/>
                          <a:latin typeface="Arial" charset="0"/>
                          <a:ea typeface="Arial" charset="0"/>
                          <a:cs typeface="Arial" charset="0"/>
                        </a:rPr>
                        <a:t>   - 3</a:t>
                      </a:r>
                    </a:p>
                  </a:txBody>
                  <a:tcPr marL="36830" marR="36830" marT="0" marB="0" anchor="ctr">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solidFill>
                      <a:srgbClr val="0F2A4A"/>
                    </a:solidFill>
                  </a:tcPr>
                </a:tc>
                <a:tc>
                  <a:txBody>
                    <a:bodyPr/>
                    <a:lstStyle/>
                    <a:p>
                      <a:pPr marL="0" marR="0" algn="ctr">
                        <a:lnSpc>
                          <a:spcPct val="100000"/>
                        </a:lnSpc>
                        <a:spcBef>
                          <a:spcPts val="600"/>
                        </a:spcBef>
                        <a:spcAft>
                          <a:spcPts val="600"/>
                        </a:spcAft>
                      </a:pPr>
                      <a:r>
                        <a:rPr lang="en-US" sz="2000" b="0" dirty="0">
                          <a:effectLst/>
                          <a:latin typeface="Arial" charset="0"/>
                          <a:ea typeface="Arial" charset="0"/>
                          <a:cs typeface="Arial" charset="0"/>
                        </a:rPr>
                        <a:t>17.2%</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solidFill>
                      <a:srgbClr val="0F2A4A"/>
                    </a:solidFill>
                  </a:tcPr>
                </a:tc>
                <a:tc>
                  <a:txBody>
                    <a:bodyPr/>
                    <a:lstStyle/>
                    <a:p>
                      <a:pPr marL="0" marR="0" algn="ctr">
                        <a:lnSpc>
                          <a:spcPct val="100000"/>
                        </a:lnSpc>
                        <a:spcBef>
                          <a:spcPts val="600"/>
                        </a:spcBef>
                        <a:spcAft>
                          <a:spcPts val="600"/>
                        </a:spcAft>
                      </a:pPr>
                      <a:r>
                        <a:rPr lang="en-US" sz="2000" b="0" dirty="0">
                          <a:effectLst/>
                          <a:latin typeface="Arial" charset="0"/>
                          <a:ea typeface="Arial" charset="0"/>
                          <a:cs typeface="Arial" charset="0"/>
                        </a:rPr>
                        <a:t>19.4%</a:t>
                      </a:r>
                    </a:p>
                  </a:txBody>
                  <a:tcPr marL="36830" marR="36830" marT="0" marB="0" anchor="ctr">
                    <a:lnL w="6350" cap="flat" cmpd="sng" algn="ctr">
                      <a:solidFill>
                        <a:schemeClr val="accent5">
                          <a:lumMod val="60000"/>
                          <a:lumOff val="40000"/>
                        </a:schemeClr>
                      </a:solidFill>
                      <a:prstDash val="solid"/>
                      <a:round/>
                      <a:headEnd type="none" w="med" len="med"/>
                      <a:tailEnd type="none" w="med" len="med"/>
                    </a:lnL>
                    <a:lnT w="6350" cap="flat" cmpd="sng" algn="ctr">
                      <a:solidFill>
                        <a:schemeClr val="accent5">
                          <a:lumMod val="60000"/>
                          <a:lumOff val="40000"/>
                        </a:schemeClr>
                      </a:solidFill>
                      <a:prstDash val="solid"/>
                      <a:round/>
                      <a:headEnd type="none" w="med" len="med"/>
                      <a:tailEnd type="none" w="med" len="med"/>
                    </a:lnT>
                    <a:solidFill>
                      <a:srgbClr val="0F2A4A"/>
                    </a:solidFill>
                  </a:tcPr>
                </a:tc>
                <a:extLst>
                  <a:ext uri="{0D108BD9-81ED-4DB2-BD59-A6C34878D82A}">
                    <a16:rowId xmlns:a16="http://schemas.microsoft.com/office/drawing/2014/main" val="10014"/>
                  </a:ext>
                </a:extLst>
              </a:tr>
            </a:tbl>
          </a:graphicData>
        </a:graphic>
      </p:graphicFrame>
      <p:sp>
        <p:nvSpPr>
          <p:cNvPr id="4" name="Rectangle 3"/>
          <p:cNvSpPr/>
          <p:nvPr/>
        </p:nvSpPr>
        <p:spPr>
          <a:xfrm>
            <a:off x="2854234" y="6510118"/>
            <a:ext cx="6483532" cy="307777"/>
          </a:xfrm>
          <a:prstGeom prst="rect">
            <a:avLst/>
          </a:prstGeom>
        </p:spPr>
        <p:txBody>
          <a:bodyPr wrap="square">
            <a:spAutoFit/>
          </a:bodyPr>
          <a:lstStyle/>
          <a:p>
            <a:pPr algn="ctr"/>
            <a:r>
              <a:rPr lang="en-US" sz="1400" dirty="0">
                <a:solidFill>
                  <a:srgbClr val="FFC000">
                    <a:lumMod val="60000"/>
                    <a:lumOff val="40000"/>
                  </a:srgbClr>
                </a:solidFill>
                <a:latin typeface="Arial" charset="0"/>
                <a:ea typeface="Arial" charset="0"/>
                <a:cs typeface="Arial" charset="0"/>
              </a:rPr>
              <a:t>*DS ≥50% by QCA (core lab analysis)</a:t>
            </a:r>
          </a:p>
        </p:txBody>
      </p:sp>
    </p:spTree>
    <p:extLst>
      <p:ext uri="{BB962C8B-B14F-4D97-AF65-F5344CB8AC3E}">
        <p14:creationId xmlns:p14="http://schemas.microsoft.com/office/powerpoint/2010/main" val="178517660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1783</TotalTime>
  <Words>4470</Words>
  <Application>Microsoft Macintosh PowerPoint</Application>
  <PresentationFormat>Widescreen</PresentationFormat>
  <Paragraphs>1068</Paragraphs>
  <Slides>28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Gregg Stone</dc:creator>
  <cp:lastModifiedBy>Gregg Stone</cp:lastModifiedBy>
  <cp:revision>99</cp:revision>
  <dcterms:created xsi:type="dcterms:W3CDTF">2019-08-04T22:32:52Z</dcterms:created>
  <dcterms:modified xsi:type="dcterms:W3CDTF">2019-09-19T18:25:17Z</dcterms:modified>
</cp:coreProperties>
</file>