
<file path=[Content_Types].xml><?xml version="1.0" encoding="utf-8"?>
<Types xmlns="http://schemas.openxmlformats.org/package/2006/content-types">
  <Default Extension="png" ContentType="image/png"/>
  <Default Extension="jpeg" ContentType="image/jpeg"/>
  <Default Extension="m4a" ContentType="audio/mp4"/>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handoutMasterIdLst>
    <p:handoutMasterId r:id="rId23"/>
  </p:handoutMasterIdLst>
  <p:sldIdLst>
    <p:sldId id="260" r:id="rId2"/>
    <p:sldId id="312" r:id="rId3"/>
    <p:sldId id="261" r:id="rId4"/>
    <p:sldId id="316" r:id="rId5"/>
    <p:sldId id="317" r:id="rId6"/>
    <p:sldId id="313" r:id="rId7"/>
    <p:sldId id="302" r:id="rId8"/>
    <p:sldId id="267" r:id="rId9"/>
    <p:sldId id="268" r:id="rId10"/>
    <p:sldId id="269" r:id="rId11"/>
    <p:sldId id="279" r:id="rId12"/>
    <p:sldId id="275" r:id="rId13"/>
    <p:sldId id="301" r:id="rId14"/>
    <p:sldId id="310" r:id="rId15"/>
    <p:sldId id="290" r:id="rId16"/>
    <p:sldId id="318" r:id="rId17"/>
    <p:sldId id="292" r:id="rId18"/>
    <p:sldId id="315" r:id="rId19"/>
    <p:sldId id="272" r:id="rId20"/>
    <p:sldId id="314" r:id="rId21"/>
  </p:sldIdLst>
  <p:sldSz cx="9144000" cy="5143500" type="screen16x9"/>
  <p:notesSz cx="7010400" cy="92964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9B4E5AA-4CCA-4B13-A125-933309A3E300}">
          <p14:sldIdLst>
            <p14:sldId id="260"/>
            <p14:sldId id="312"/>
            <p14:sldId id="261"/>
            <p14:sldId id="316"/>
            <p14:sldId id="317"/>
            <p14:sldId id="313"/>
            <p14:sldId id="302"/>
            <p14:sldId id="267"/>
            <p14:sldId id="268"/>
            <p14:sldId id="269"/>
            <p14:sldId id="279"/>
            <p14:sldId id="275"/>
            <p14:sldId id="301"/>
            <p14:sldId id="310"/>
            <p14:sldId id="290"/>
            <p14:sldId id="318"/>
            <p14:sldId id="292"/>
            <p14:sldId id="315"/>
            <p14:sldId id="272"/>
            <p14:sldId id="314"/>
          </p14:sldIdLst>
        </p14:section>
      </p14:sectionLst>
    </p:ext>
    <p:ext uri="{EFAFB233-063F-42B5-8137-9DF3F51BA10A}">
      <p15:sldGuideLst xmlns:p15="http://schemas.microsoft.com/office/powerpoint/2012/main">
        <p15:guide id="1" orient="horz" pos="1621">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astasia Drakos" initials="AD" lastIdx="36" clrIdx="0">
    <p:extLst>
      <p:ext uri="{19B8F6BF-5375-455C-9EA6-DF929625EA0E}">
        <p15:presenceInfo xmlns:p15="http://schemas.microsoft.com/office/powerpoint/2012/main" userId="9c907477116d75a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6302E"/>
    <a:srgbClr val="952F2F"/>
    <a:srgbClr val="952F2E"/>
    <a:srgbClr val="95302D"/>
    <a:srgbClr val="95302F"/>
    <a:srgbClr val="95302E"/>
    <a:srgbClr val="893832"/>
    <a:srgbClr val="95312E"/>
    <a:srgbClr val="94302F"/>
    <a:srgbClr val="9430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231" autoAdjust="0"/>
    <p:restoredTop sz="63180" autoAdjust="0"/>
  </p:normalViewPr>
  <p:slideViewPr>
    <p:cSldViewPr snapToObjects="1">
      <p:cViewPr varScale="1">
        <p:scale>
          <a:sx n="50" d="100"/>
          <a:sy n="50" d="100"/>
        </p:scale>
        <p:origin x="1500" y="33"/>
      </p:cViewPr>
      <p:guideLst>
        <p:guide orient="horz" pos="1621"/>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742403812057413"/>
          <c:y val="9.0922675258304636E-2"/>
          <c:w val="0.69090418016231825"/>
          <c:h val="0.68998203740157482"/>
        </c:manualLayout>
      </c:layout>
      <c:lineChart>
        <c:grouping val="standard"/>
        <c:varyColors val="0"/>
        <c:ser>
          <c:idx val="0"/>
          <c:order val="0"/>
          <c:tx>
            <c:strRef>
              <c:f>Sheet1!$B$1</c:f>
              <c:strCache>
                <c:ptCount val="1"/>
                <c:pt idx="0">
                  <c:v>Intervention</c:v>
                </c:pt>
              </c:strCache>
            </c:strRef>
          </c:tx>
          <c:spPr>
            <a:ln w="22225" cap="rnd" cmpd="sng" algn="ctr">
              <a:solidFill>
                <a:srgbClr val="952F2F"/>
              </a:solidFill>
              <a:round/>
            </a:ln>
            <a:effectLst/>
          </c:spPr>
          <c:marker>
            <c:symbol val="none"/>
          </c:marker>
          <c:cat>
            <c:numRef>
              <c:f>Sheet1!$A$2:$A$4</c:f>
              <c:numCache>
                <c:formatCode>General</c:formatCode>
                <c:ptCount val="3"/>
                <c:pt idx="0">
                  <c:v>0</c:v>
                </c:pt>
                <c:pt idx="1">
                  <c:v>6</c:v>
                </c:pt>
                <c:pt idx="2">
                  <c:v>12</c:v>
                </c:pt>
              </c:numCache>
            </c:numRef>
          </c:cat>
          <c:val>
            <c:numRef>
              <c:f>Sheet1!$B$2:$B$4</c:f>
              <c:numCache>
                <c:formatCode>General</c:formatCode>
                <c:ptCount val="3"/>
                <c:pt idx="0">
                  <c:v>152.1</c:v>
                </c:pt>
                <c:pt idx="1">
                  <c:v>131.5</c:v>
                </c:pt>
                <c:pt idx="2">
                  <c:v>130.6</c:v>
                </c:pt>
              </c:numCache>
            </c:numRef>
          </c:val>
          <c:smooth val="0"/>
          <c:extLst>
            <c:ext xmlns:c16="http://schemas.microsoft.com/office/drawing/2014/chart" uri="{C3380CC4-5D6E-409C-BE32-E72D297353CC}">
              <c16:uniqueId val="{00000000-ED79-4F99-B696-B9C9B1396D84}"/>
            </c:ext>
          </c:extLst>
        </c:ser>
        <c:ser>
          <c:idx val="1"/>
          <c:order val="1"/>
          <c:tx>
            <c:strRef>
              <c:f>Sheet1!$C$1</c:f>
              <c:strCache>
                <c:ptCount val="1"/>
                <c:pt idx="0">
                  <c:v>Control</c:v>
                </c:pt>
              </c:strCache>
            </c:strRef>
          </c:tx>
          <c:spPr>
            <a:ln w="22225" cap="rnd" cmpd="sng" algn="ctr">
              <a:solidFill>
                <a:srgbClr val="96302E"/>
              </a:solidFill>
              <a:prstDash val="sysDash"/>
              <a:round/>
            </a:ln>
            <a:effectLst/>
          </c:spPr>
          <c:marker>
            <c:symbol val="none"/>
          </c:marker>
          <c:cat>
            <c:numRef>
              <c:f>Sheet1!$A$2:$A$4</c:f>
              <c:numCache>
                <c:formatCode>General</c:formatCode>
                <c:ptCount val="3"/>
                <c:pt idx="0">
                  <c:v>0</c:v>
                </c:pt>
                <c:pt idx="1">
                  <c:v>6</c:v>
                </c:pt>
                <c:pt idx="2">
                  <c:v>12</c:v>
                </c:pt>
              </c:numCache>
            </c:numRef>
          </c:cat>
          <c:val>
            <c:numRef>
              <c:f>Sheet1!$C$2:$C$4</c:f>
              <c:numCache>
                <c:formatCode>General</c:formatCode>
                <c:ptCount val="3"/>
                <c:pt idx="0">
                  <c:v>151.69999999999999</c:v>
                </c:pt>
                <c:pt idx="1">
                  <c:v>142.4</c:v>
                </c:pt>
                <c:pt idx="2">
                  <c:v>142</c:v>
                </c:pt>
              </c:numCache>
            </c:numRef>
          </c:val>
          <c:smooth val="0"/>
          <c:extLst>
            <c:ext xmlns:c16="http://schemas.microsoft.com/office/drawing/2014/chart" uri="{C3380CC4-5D6E-409C-BE32-E72D297353CC}">
              <c16:uniqueId val="{00000001-ED79-4F99-B696-B9C9B1396D84}"/>
            </c:ext>
          </c:extLst>
        </c:ser>
        <c:dLbls>
          <c:showLegendKey val="0"/>
          <c:showVal val="0"/>
          <c:showCatName val="0"/>
          <c:showSerName val="0"/>
          <c:showPercent val="0"/>
          <c:showBubbleSize val="0"/>
        </c:dLbls>
        <c:dropLines>
          <c:spPr>
            <a:ln w="9525" cap="flat" cmpd="sng" algn="ctr">
              <a:solidFill>
                <a:schemeClr val="dk1">
                  <a:lumMod val="35000"/>
                  <a:lumOff val="65000"/>
                  <a:alpha val="33000"/>
                </a:schemeClr>
              </a:solidFill>
              <a:round/>
            </a:ln>
            <a:effectLst/>
          </c:spPr>
        </c:dropLines>
        <c:smooth val="0"/>
        <c:axId val="425135608"/>
        <c:axId val="425136392"/>
      </c:lineChart>
      <c:catAx>
        <c:axId val="425135608"/>
        <c:scaling>
          <c:orientation val="minMax"/>
        </c:scaling>
        <c:delete val="0"/>
        <c:axPos val="b"/>
        <c:title>
          <c:tx>
            <c:rich>
              <a:bodyPr rot="0" spcFirstLastPara="1" vertOverflow="ellipsis" vert="horz" wrap="square" anchor="ctr" anchorCtr="1"/>
              <a:lstStyle/>
              <a:p>
                <a:pPr>
                  <a:defRPr sz="1197" b="0" i="0" u="none" strike="noStrike" kern="1200" cap="all" baseline="0">
                    <a:solidFill>
                      <a:schemeClr val="dk1">
                        <a:lumMod val="65000"/>
                        <a:lumOff val="35000"/>
                      </a:schemeClr>
                    </a:solidFill>
                    <a:latin typeface="+mn-lt"/>
                    <a:ea typeface="+mn-ea"/>
                    <a:cs typeface="+mn-cs"/>
                  </a:defRPr>
                </a:pPr>
                <a:r>
                  <a:rPr lang="en-US" dirty="0" smtClean="0"/>
                  <a:t>Time (Months)</a:t>
                </a:r>
                <a:endParaRPr lang="en-US" dirty="0"/>
              </a:p>
            </c:rich>
          </c:tx>
          <c:layout>
            <c:manualLayout>
              <c:xMode val="edge"/>
              <c:yMode val="edge"/>
              <c:x val="0.38418865682521652"/>
              <c:y val="0.84815001003538315"/>
            </c:manualLayout>
          </c:layout>
          <c:overlay val="0"/>
          <c:spPr>
            <a:noFill/>
            <a:ln>
              <a:noFill/>
            </a:ln>
            <a:effectLst/>
          </c:spPr>
          <c:txPr>
            <a:bodyPr rot="0" spcFirstLastPara="1" vertOverflow="ellipsis" vert="horz" wrap="square" anchor="ctr" anchorCtr="1"/>
            <a:lstStyle/>
            <a:p>
              <a:pPr>
                <a:defRPr sz="1197" b="0" i="0" u="none" strike="noStrike" kern="1200" cap="all" baseline="0">
                  <a:solidFill>
                    <a:schemeClr val="dk1">
                      <a:lumMod val="65000"/>
                      <a:lumOff val="35000"/>
                    </a:schemeClr>
                  </a:solidFill>
                  <a:latin typeface="+mn-lt"/>
                  <a:ea typeface="+mn-ea"/>
                  <a:cs typeface="+mn-cs"/>
                </a:defRPr>
              </a:pPr>
              <a:endParaRPr lang="en-US"/>
            </a:p>
          </c:txPr>
        </c:title>
        <c:numFmt formatCode="General" sourceLinked="1"/>
        <c:majorTickMark val="cross"/>
        <c:minorTickMark val="none"/>
        <c:tickLblPos val="low"/>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spc="20" baseline="0">
                <a:solidFill>
                  <a:schemeClr val="dk1">
                    <a:lumMod val="65000"/>
                    <a:lumOff val="35000"/>
                  </a:schemeClr>
                </a:solidFill>
                <a:latin typeface="+mn-lt"/>
                <a:ea typeface="+mn-ea"/>
                <a:cs typeface="+mn-cs"/>
              </a:defRPr>
            </a:pPr>
            <a:endParaRPr lang="en-US"/>
          </a:p>
        </c:txPr>
        <c:crossAx val="425136392"/>
        <c:crosses val="autoZero"/>
        <c:auto val="1"/>
        <c:lblAlgn val="ctr"/>
        <c:lblOffset val="100"/>
        <c:noMultiLvlLbl val="0"/>
      </c:catAx>
      <c:valAx>
        <c:axId val="425136392"/>
        <c:scaling>
          <c:orientation val="minMax"/>
          <c:min val="125"/>
        </c:scaling>
        <c:delete val="0"/>
        <c:axPos val="l"/>
        <c:majorGridlines>
          <c:spPr>
            <a:ln>
              <a:solidFill>
                <a:schemeClr val="dk1">
                  <a:lumMod val="15000"/>
                  <a:lumOff val="85000"/>
                </a:schemeClr>
              </a:solidFill>
            </a:ln>
            <a:effectLst/>
          </c:spPr>
        </c:majorGridlines>
        <c:title>
          <c:tx>
            <c:rich>
              <a:bodyPr rot="-5400000" spcFirstLastPara="1" vertOverflow="ellipsis" vert="horz" wrap="square" anchor="ctr" anchorCtr="1"/>
              <a:lstStyle/>
              <a:p>
                <a:pPr>
                  <a:defRPr sz="1197" b="0" i="0" u="none" strike="noStrike" kern="1200" cap="all" baseline="0">
                    <a:solidFill>
                      <a:schemeClr val="dk1">
                        <a:lumMod val="65000"/>
                        <a:lumOff val="35000"/>
                      </a:schemeClr>
                    </a:solidFill>
                    <a:latin typeface="+mn-lt"/>
                    <a:ea typeface="+mn-ea"/>
                    <a:cs typeface="+mn-cs"/>
                  </a:defRPr>
                </a:pPr>
                <a:r>
                  <a:rPr lang="en-US" sz="1400" dirty="0" smtClean="0"/>
                  <a:t>Systolic Blood pressure (mmHg)</a:t>
                </a:r>
                <a:endParaRPr lang="en-US" sz="1400" dirty="0"/>
              </a:p>
            </c:rich>
          </c:tx>
          <c:layout>
            <c:manualLayout>
              <c:xMode val="edge"/>
              <c:yMode val="edge"/>
              <c:x val="1.5826591626926165E-2"/>
              <c:y val="9.0922675258304636E-2"/>
            </c:manualLayout>
          </c:layout>
          <c:overlay val="0"/>
          <c:spPr>
            <a:noFill/>
            <a:ln>
              <a:noFill/>
            </a:ln>
            <a:effectLst/>
          </c:spPr>
          <c:txPr>
            <a:bodyPr rot="-5400000" spcFirstLastPara="1" vertOverflow="ellipsis" vert="horz" wrap="square" anchor="ctr" anchorCtr="1"/>
            <a:lstStyle/>
            <a:p>
              <a:pPr>
                <a:defRPr sz="1197" b="0" i="0" u="none" strike="noStrike" kern="1200" cap="all" baseline="0">
                  <a:solidFill>
                    <a:schemeClr val="dk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chemeClr val="dk1">
                    <a:lumMod val="65000"/>
                    <a:lumOff val="35000"/>
                  </a:schemeClr>
                </a:solidFill>
                <a:latin typeface="+mn-lt"/>
                <a:ea typeface="+mn-ea"/>
                <a:cs typeface="+mn-cs"/>
              </a:defRPr>
            </a:pPr>
            <a:endParaRPr lang="en-US"/>
          </a:p>
        </c:txPr>
        <c:crossAx val="425135608"/>
        <c:crosses val="autoZero"/>
        <c:crossBetween val="midCat"/>
      </c:valAx>
      <c:spPr>
        <a:gradFill>
          <a:gsLst>
            <a:gs pos="100000">
              <a:schemeClr val="lt1">
                <a:lumMod val="95000"/>
              </a:schemeClr>
            </a:gs>
            <a:gs pos="0">
              <a:schemeClr val="lt1"/>
            </a:gs>
          </a:gsLst>
          <a:lin ang="5400000" scaled="0"/>
        </a:gradFill>
        <a:ln>
          <a:noFill/>
        </a:ln>
        <a:effectLst/>
      </c:spPr>
    </c:plotArea>
    <c:legend>
      <c:legendPos val="b"/>
      <c:layout>
        <c:manualLayout>
          <c:xMode val="edge"/>
          <c:yMode val="edge"/>
          <c:x val="0.1889113999845656"/>
          <c:y val="0.91370618386487723"/>
          <c:w val="0.51862868066486967"/>
          <c:h val="7.2184201755360514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chart>
  <c:spPr>
    <a:solidFill>
      <a:schemeClr val="lt1"/>
    </a:solid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641616031267181"/>
          <c:y val="4.8594045106099312E-2"/>
          <c:w val="0.69090418016231825"/>
          <c:h val="0.71820103321853124"/>
        </c:manualLayout>
      </c:layout>
      <c:lineChart>
        <c:grouping val="standard"/>
        <c:varyColors val="0"/>
        <c:ser>
          <c:idx val="0"/>
          <c:order val="0"/>
          <c:tx>
            <c:strRef>
              <c:f>Sheet1!$B$1</c:f>
              <c:strCache>
                <c:ptCount val="1"/>
                <c:pt idx="0">
                  <c:v>Intervention</c:v>
                </c:pt>
              </c:strCache>
            </c:strRef>
          </c:tx>
          <c:spPr>
            <a:ln w="22225" cap="rnd" cmpd="sng" algn="ctr">
              <a:solidFill>
                <a:srgbClr val="952F2F"/>
              </a:solidFill>
              <a:round/>
            </a:ln>
            <a:effectLst/>
          </c:spPr>
          <c:marker>
            <c:symbol val="none"/>
          </c:marker>
          <c:cat>
            <c:numRef>
              <c:f>Sheet1!$A$2:$A$3</c:f>
              <c:numCache>
                <c:formatCode>General</c:formatCode>
                <c:ptCount val="2"/>
                <c:pt idx="0">
                  <c:v>0</c:v>
                </c:pt>
                <c:pt idx="1">
                  <c:v>12</c:v>
                </c:pt>
              </c:numCache>
            </c:numRef>
          </c:cat>
          <c:val>
            <c:numRef>
              <c:f>Sheet1!$B$2:$B$3</c:f>
              <c:numCache>
                <c:formatCode>General</c:formatCode>
                <c:ptCount val="2"/>
                <c:pt idx="0">
                  <c:v>3.3</c:v>
                </c:pt>
                <c:pt idx="1">
                  <c:v>2.75</c:v>
                </c:pt>
              </c:numCache>
            </c:numRef>
          </c:val>
          <c:smooth val="0"/>
          <c:extLst>
            <c:ext xmlns:c16="http://schemas.microsoft.com/office/drawing/2014/chart" uri="{C3380CC4-5D6E-409C-BE32-E72D297353CC}">
              <c16:uniqueId val="{00000000-2B15-4308-810B-A44A2E96B8CF}"/>
            </c:ext>
          </c:extLst>
        </c:ser>
        <c:ser>
          <c:idx val="1"/>
          <c:order val="1"/>
          <c:tx>
            <c:strRef>
              <c:f>Sheet1!$C$1</c:f>
              <c:strCache>
                <c:ptCount val="1"/>
                <c:pt idx="0">
                  <c:v>Control</c:v>
                </c:pt>
              </c:strCache>
            </c:strRef>
          </c:tx>
          <c:spPr>
            <a:ln w="22225" cap="rnd" cmpd="sng" algn="ctr">
              <a:solidFill>
                <a:srgbClr val="96302E"/>
              </a:solidFill>
              <a:prstDash val="sysDash"/>
              <a:round/>
            </a:ln>
            <a:effectLst/>
          </c:spPr>
          <c:marker>
            <c:symbol val="none"/>
          </c:marker>
          <c:cat>
            <c:numRef>
              <c:f>Sheet1!$A$2:$A$3</c:f>
              <c:numCache>
                <c:formatCode>General</c:formatCode>
                <c:ptCount val="2"/>
                <c:pt idx="0">
                  <c:v>0</c:v>
                </c:pt>
                <c:pt idx="1">
                  <c:v>12</c:v>
                </c:pt>
              </c:numCache>
            </c:numRef>
          </c:cat>
          <c:val>
            <c:numRef>
              <c:f>Sheet1!$C$2:$C$3</c:f>
              <c:numCache>
                <c:formatCode>General</c:formatCode>
                <c:ptCount val="2"/>
                <c:pt idx="0">
                  <c:v>3.4</c:v>
                </c:pt>
                <c:pt idx="1">
                  <c:v>3.21</c:v>
                </c:pt>
              </c:numCache>
            </c:numRef>
          </c:val>
          <c:smooth val="0"/>
          <c:extLst>
            <c:ext xmlns:c16="http://schemas.microsoft.com/office/drawing/2014/chart" uri="{C3380CC4-5D6E-409C-BE32-E72D297353CC}">
              <c16:uniqueId val="{00000001-2B15-4308-810B-A44A2E96B8CF}"/>
            </c:ext>
          </c:extLst>
        </c:ser>
        <c:dLbls>
          <c:showLegendKey val="0"/>
          <c:showVal val="0"/>
          <c:showCatName val="0"/>
          <c:showSerName val="0"/>
          <c:showPercent val="0"/>
          <c:showBubbleSize val="0"/>
        </c:dLbls>
        <c:dropLines>
          <c:spPr>
            <a:ln w="9525" cap="flat" cmpd="sng" algn="ctr">
              <a:solidFill>
                <a:schemeClr val="dk1">
                  <a:lumMod val="35000"/>
                  <a:lumOff val="65000"/>
                  <a:alpha val="33000"/>
                </a:schemeClr>
              </a:solidFill>
              <a:round/>
            </a:ln>
            <a:effectLst/>
          </c:spPr>
        </c:dropLines>
        <c:smooth val="0"/>
        <c:axId val="298483552"/>
        <c:axId val="298483944"/>
      </c:lineChart>
      <c:catAx>
        <c:axId val="298483552"/>
        <c:scaling>
          <c:orientation val="minMax"/>
        </c:scaling>
        <c:delete val="0"/>
        <c:axPos val="b"/>
        <c:title>
          <c:tx>
            <c:rich>
              <a:bodyPr rot="0" spcFirstLastPara="1" vertOverflow="ellipsis" vert="horz" wrap="square" anchor="ctr" anchorCtr="1"/>
              <a:lstStyle/>
              <a:p>
                <a:pPr>
                  <a:defRPr sz="1197" b="0" i="0" u="none" strike="noStrike" kern="1200" cap="all" baseline="0">
                    <a:solidFill>
                      <a:schemeClr val="dk1">
                        <a:lumMod val="65000"/>
                        <a:lumOff val="35000"/>
                      </a:schemeClr>
                    </a:solidFill>
                    <a:latin typeface="+mn-lt"/>
                    <a:ea typeface="+mn-ea"/>
                    <a:cs typeface="+mn-cs"/>
                  </a:defRPr>
                </a:pPr>
                <a:r>
                  <a:rPr lang="en-US" dirty="0" smtClean="0"/>
                  <a:t>Time (Months)</a:t>
                </a:r>
                <a:endParaRPr lang="en-US" dirty="0"/>
              </a:p>
            </c:rich>
          </c:tx>
          <c:layout/>
          <c:overlay val="0"/>
          <c:spPr>
            <a:noFill/>
            <a:ln>
              <a:noFill/>
            </a:ln>
            <a:effectLst/>
          </c:spPr>
          <c:txPr>
            <a:bodyPr rot="0" spcFirstLastPara="1" vertOverflow="ellipsis" vert="horz" wrap="square" anchor="ctr" anchorCtr="1"/>
            <a:lstStyle/>
            <a:p>
              <a:pPr>
                <a:defRPr sz="1197" b="0" i="0" u="none" strike="noStrike" kern="1200" cap="all" baseline="0">
                  <a:solidFill>
                    <a:schemeClr val="dk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spc="20" baseline="0">
                <a:solidFill>
                  <a:schemeClr val="dk1">
                    <a:lumMod val="65000"/>
                    <a:lumOff val="35000"/>
                  </a:schemeClr>
                </a:solidFill>
                <a:latin typeface="+mn-lt"/>
                <a:ea typeface="+mn-ea"/>
                <a:cs typeface="+mn-cs"/>
              </a:defRPr>
            </a:pPr>
            <a:endParaRPr lang="en-US"/>
          </a:p>
        </c:txPr>
        <c:crossAx val="298483944"/>
        <c:crosses val="autoZero"/>
        <c:auto val="1"/>
        <c:lblAlgn val="ctr"/>
        <c:lblOffset val="100"/>
        <c:noMultiLvlLbl val="0"/>
      </c:catAx>
      <c:valAx>
        <c:axId val="298483944"/>
        <c:scaling>
          <c:orientation val="minMax"/>
          <c:min val="2.4"/>
        </c:scaling>
        <c:delete val="0"/>
        <c:axPos val="l"/>
        <c:majorGridlines>
          <c:spPr>
            <a:ln>
              <a:solidFill>
                <a:schemeClr val="dk1">
                  <a:lumMod val="15000"/>
                  <a:lumOff val="85000"/>
                </a:schemeClr>
              </a:solidFill>
            </a:ln>
            <a:effectLst/>
          </c:spPr>
        </c:majorGridlines>
        <c:title>
          <c:tx>
            <c:rich>
              <a:bodyPr rot="-5400000" spcFirstLastPara="1" vertOverflow="ellipsis" vert="horz" wrap="square" anchor="ctr" anchorCtr="1"/>
              <a:lstStyle/>
              <a:p>
                <a:pPr>
                  <a:defRPr sz="1197" b="0" i="0" u="none" strike="noStrike" kern="1200" cap="all" baseline="0">
                    <a:solidFill>
                      <a:schemeClr val="dk1">
                        <a:lumMod val="65000"/>
                        <a:lumOff val="35000"/>
                      </a:schemeClr>
                    </a:solidFill>
                    <a:latin typeface="+mn-lt"/>
                    <a:ea typeface="+mn-ea"/>
                    <a:cs typeface="+mn-cs"/>
                  </a:defRPr>
                </a:pPr>
                <a:r>
                  <a:rPr lang="en-US" sz="1400" dirty="0" smtClean="0"/>
                  <a:t>LDL-C (mmol/L)</a:t>
                </a:r>
                <a:endParaRPr lang="en-US" sz="1400" dirty="0"/>
              </a:p>
            </c:rich>
          </c:tx>
          <c:layout>
            <c:manualLayout>
              <c:xMode val="edge"/>
              <c:yMode val="edge"/>
              <c:x val="1.7458543667226451E-2"/>
              <c:y val="0.25218086879235635"/>
            </c:manualLayout>
          </c:layout>
          <c:overlay val="0"/>
          <c:spPr>
            <a:noFill/>
            <a:ln>
              <a:noFill/>
            </a:ln>
            <a:effectLst/>
          </c:spPr>
          <c:txPr>
            <a:bodyPr rot="-5400000" spcFirstLastPara="1" vertOverflow="ellipsis" vert="horz" wrap="square" anchor="ctr" anchorCtr="1"/>
            <a:lstStyle/>
            <a:p>
              <a:pPr>
                <a:defRPr sz="1197" b="0" i="0" u="none" strike="noStrike" kern="1200" cap="all" baseline="0">
                  <a:solidFill>
                    <a:schemeClr val="dk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chemeClr val="dk1">
                    <a:lumMod val="65000"/>
                    <a:lumOff val="35000"/>
                  </a:schemeClr>
                </a:solidFill>
                <a:latin typeface="+mn-lt"/>
                <a:ea typeface="+mn-ea"/>
                <a:cs typeface="+mn-cs"/>
              </a:defRPr>
            </a:pPr>
            <a:endParaRPr lang="en-US"/>
          </a:p>
        </c:txPr>
        <c:crossAx val="298483552"/>
        <c:crosses val="autoZero"/>
        <c:crossBetween val="midCat"/>
      </c:valAx>
      <c:spPr>
        <a:gradFill>
          <a:gsLst>
            <a:gs pos="100000">
              <a:schemeClr val="lt1">
                <a:lumMod val="95000"/>
              </a:schemeClr>
            </a:gs>
            <a:gs pos="0">
              <a:schemeClr val="lt1"/>
            </a:gs>
          </a:gsLst>
          <a:lin ang="5400000" scaled="0"/>
        </a:gradFill>
        <a:ln>
          <a:noFill/>
        </a:ln>
        <a:effectLst/>
      </c:spPr>
    </c:plotArea>
    <c:legend>
      <c:legendPos val="b"/>
      <c:layout>
        <c:manualLayout>
          <c:xMode val="edge"/>
          <c:yMode val="edge"/>
          <c:x val="0.16679178043596868"/>
          <c:y val="0.92781579824463944"/>
          <c:w val="0.67057144375841959"/>
          <c:h val="7.2184201755360514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chart>
  <c:spPr>
    <a:solidFill>
      <a:schemeClr val="lt1"/>
    </a:soli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1197"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862"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1197"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862"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1197" kern="1200" spc="20" baseline="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B056CE1-30F0-4B88-A529-C3C59757F421}"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US"/>
        </a:p>
      </dgm:t>
    </dgm:pt>
    <dgm:pt modelId="{5F189C0F-D01A-4A6C-BA77-93CB8239B639}">
      <dgm:prSet phldrT="[Text]" custT="1"/>
      <dgm:spPr>
        <a:solidFill>
          <a:srgbClr val="95302D"/>
        </a:solidFill>
      </dgm:spPr>
      <dgm:t>
        <a:bodyPr/>
        <a:lstStyle/>
        <a:p>
          <a:r>
            <a:rPr lang="en-US" sz="2000" dirty="0" smtClean="0"/>
            <a:t>Barriers</a:t>
          </a:r>
          <a:endParaRPr lang="en-US" sz="2000" dirty="0"/>
        </a:p>
      </dgm:t>
    </dgm:pt>
    <dgm:pt modelId="{21A73348-9669-4C88-A746-818751E5F07B}" type="parTrans" cxnId="{22B2A087-67D0-4F6C-843E-BC7B8E1B8C32}">
      <dgm:prSet/>
      <dgm:spPr/>
      <dgm:t>
        <a:bodyPr/>
        <a:lstStyle/>
        <a:p>
          <a:endParaRPr lang="en-US"/>
        </a:p>
      </dgm:t>
    </dgm:pt>
    <dgm:pt modelId="{4FE03F94-0B9D-4073-96A2-22829A384601}" type="sibTrans" cxnId="{22B2A087-67D0-4F6C-843E-BC7B8E1B8C32}">
      <dgm:prSet/>
      <dgm:spPr/>
      <dgm:t>
        <a:bodyPr/>
        <a:lstStyle/>
        <a:p>
          <a:endParaRPr lang="en-US"/>
        </a:p>
      </dgm:t>
    </dgm:pt>
    <dgm:pt modelId="{A33D3EE8-046A-46F3-B3C0-2F7C240A7772}">
      <dgm:prSet phldrT="[Text]" custT="1"/>
      <dgm:spPr>
        <a:solidFill>
          <a:schemeClr val="bg1">
            <a:lumMod val="95000"/>
            <a:alpha val="90000"/>
          </a:schemeClr>
        </a:solidFill>
        <a:ln>
          <a:solidFill>
            <a:srgbClr val="952F2E"/>
          </a:solidFill>
        </a:ln>
      </dgm:spPr>
      <dgm:t>
        <a:bodyPr/>
        <a:lstStyle/>
        <a:p>
          <a:pPr>
            <a:spcAft>
              <a:spcPts val="0"/>
            </a:spcAft>
          </a:pPr>
          <a:r>
            <a:rPr lang="en-US" sz="1800" b="1" dirty="0" smtClean="0"/>
            <a:t>Patient:</a:t>
          </a:r>
          <a:endParaRPr lang="en-US" sz="1800" b="1" dirty="0"/>
        </a:p>
      </dgm:t>
    </dgm:pt>
    <dgm:pt modelId="{B500E946-AA49-4E9B-A0BD-0DF089D5D40A}" type="parTrans" cxnId="{B4017677-0EA2-4CD4-9A0F-BF277AD1D4B6}">
      <dgm:prSet/>
      <dgm:spPr>
        <a:ln>
          <a:solidFill>
            <a:srgbClr val="952F2E"/>
          </a:solidFill>
        </a:ln>
      </dgm:spPr>
      <dgm:t>
        <a:bodyPr/>
        <a:lstStyle/>
        <a:p>
          <a:endParaRPr lang="en-US"/>
        </a:p>
      </dgm:t>
    </dgm:pt>
    <dgm:pt modelId="{31123CA3-5BB3-473D-B8F2-082102CD288F}" type="sibTrans" cxnId="{B4017677-0EA2-4CD4-9A0F-BF277AD1D4B6}">
      <dgm:prSet/>
      <dgm:spPr/>
      <dgm:t>
        <a:bodyPr/>
        <a:lstStyle/>
        <a:p>
          <a:endParaRPr lang="en-US"/>
        </a:p>
      </dgm:t>
    </dgm:pt>
    <dgm:pt modelId="{2A28B354-4903-413D-93F8-6D5A67535D92}">
      <dgm:prSet phldrT="[Text]" custT="1"/>
      <dgm:spPr>
        <a:solidFill>
          <a:srgbClr val="952F2F"/>
        </a:solidFill>
      </dgm:spPr>
      <dgm:t>
        <a:bodyPr/>
        <a:lstStyle/>
        <a:p>
          <a:r>
            <a:rPr lang="en-US" sz="2000" dirty="0" smtClean="0"/>
            <a:t>Intervention</a:t>
          </a:r>
          <a:endParaRPr lang="en-US" sz="2000" dirty="0"/>
        </a:p>
      </dgm:t>
    </dgm:pt>
    <dgm:pt modelId="{42CABE14-FA47-4EC0-9787-82EF928AED60}" type="parTrans" cxnId="{39D4033F-3A00-48AE-83BD-6AB1076FD8A6}">
      <dgm:prSet/>
      <dgm:spPr/>
      <dgm:t>
        <a:bodyPr/>
        <a:lstStyle/>
        <a:p>
          <a:endParaRPr lang="en-US"/>
        </a:p>
      </dgm:t>
    </dgm:pt>
    <dgm:pt modelId="{A85C46FE-12C3-47DD-867F-96CDB3DD330A}" type="sibTrans" cxnId="{39D4033F-3A00-48AE-83BD-6AB1076FD8A6}">
      <dgm:prSet/>
      <dgm:spPr/>
      <dgm:t>
        <a:bodyPr/>
        <a:lstStyle/>
        <a:p>
          <a:endParaRPr lang="en-US"/>
        </a:p>
      </dgm:t>
    </dgm:pt>
    <dgm:pt modelId="{1B39AEA7-020A-4A84-B33C-01C2B80E030C}">
      <dgm:prSet phldrT="[Text]" custT="1"/>
      <dgm:spPr>
        <a:solidFill>
          <a:schemeClr val="bg1">
            <a:lumMod val="95000"/>
            <a:alpha val="90000"/>
          </a:schemeClr>
        </a:solidFill>
        <a:ln>
          <a:solidFill>
            <a:srgbClr val="95302D"/>
          </a:solidFill>
        </a:ln>
      </dgm:spPr>
      <dgm:t>
        <a:bodyPr/>
        <a:lstStyle/>
        <a:p>
          <a:pPr>
            <a:spcAft>
              <a:spcPts val="0"/>
            </a:spcAft>
          </a:pPr>
          <a:r>
            <a:rPr lang="en-US" sz="1800" b="1" dirty="0" smtClean="0"/>
            <a:t>Task Sharing with NPHW:</a:t>
          </a:r>
          <a:endParaRPr lang="en-US" sz="1800" b="1" dirty="0"/>
        </a:p>
      </dgm:t>
    </dgm:pt>
    <dgm:pt modelId="{3189C513-6D52-448F-84F2-C1BDC4F85FF1}" type="parTrans" cxnId="{04A0E848-C7C0-4AE6-AD25-43F1582D5EEC}">
      <dgm:prSet/>
      <dgm:spPr>
        <a:ln>
          <a:solidFill>
            <a:srgbClr val="95302D"/>
          </a:solidFill>
        </a:ln>
      </dgm:spPr>
      <dgm:t>
        <a:bodyPr/>
        <a:lstStyle/>
        <a:p>
          <a:endParaRPr lang="en-US"/>
        </a:p>
      </dgm:t>
    </dgm:pt>
    <dgm:pt modelId="{145EA4A6-B9EE-40E8-B429-5BC5B68C4154}" type="sibTrans" cxnId="{04A0E848-C7C0-4AE6-AD25-43F1582D5EEC}">
      <dgm:prSet/>
      <dgm:spPr/>
      <dgm:t>
        <a:bodyPr/>
        <a:lstStyle/>
        <a:p>
          <a:endParaRPr lang="en-US"/>
        </a:p>
      </dgm:t>
    </dgm:pt>
    <dgm:pt modelId="{8B928183-3367-4B6C-86DB-2093A2E45205}">
      <dgm:prSet phldrT="[Text]" custT="1"/>
      <dgm:spPr>
        <a:solidFill>
          <a:schemeClr val="bg1">
            <a:lumMod val="95000"/>
            <a:alpha val="90000"/>
          </a:schemeClr>
        </a:solidFill>
        <a:ln>
          <a:solidFill>
            <a:srgbClr val="952F2E"/>
          </a:solidFill>
        </a:ln>
      </dgm:spPr>
      <dgm:t>
        <a:bodyPr/>
        <a:lstStyle/>
        <a:p>
          <a:pPr>
            <a:spcAft>
              <a:spcPts val="0"/>
            </a:spcAft>
          </a:pPr>
          <a:r>
            <a:rPr lang="en-US" sz="1800" b="1" dirty="0" smtClean="0"/>
            <a:t>Health Care Provider:</a:t>
          </a:r>
          <a:endParaRPr lang="en-US" sz="1800" b="1" dirty="0"/>
        </a:p>
      </dgm:t>
    </dgm:pt>
    <dgm:pt modelId="{6279C64D-2D5E-4E9D-9DC2-3284E1919F01}" type="parTrans" cxnId="{B64EA329-2914-4D68-A924-F6897DB8A86C}">
      <dgm:prSet/>
      <dgm:spPr>
        <a:ln>
          <a:solidFill>
            <a:srgbClr val="952F2E"/>
          </a:solidFill>
        </a:ln>
      </dgm:spPr>
      <dgm:t>
        <a:bodyPr/>
        <a:lstStyle/>
        <a:p>
          <a:endParaRPr lang="en-US"/>
        </a:p>
      </dgm:t>
    </dgm:pt>
    <dgm:pt modelId="{7630433F-A4BF-4D1F-A1A1-C553A3874E6B}" type="sibTrans" cxnId="{B64EA329-2914-4D68-A924-F6897DB8A86C}">
      <dgm:prSet/>
      <dgm:spPr/>
      <dgm:t>
        <a:bodyPr/>
        <a:lstStyle/>
        <a:p>
          <a:endParaRPr lang="en-US"/>
        </a:p>
      </dgm:t>
    </dgm:pt>
    <dgm:pt modelId="{E2D79E8E-596E-4944-857B-08102B3D63F0}">
      <dgm:prSet phldrT="[Text]" custT="1"/>
      <dgm:spPr>
        <a:solidFill>
          <a:schemeClr val="bg1">
            <a:lumMod val="95000"/>
            <a:alpha val="90000"/>
          </a:schemeClr>
        </a:solidFill>
        <a:ln>
          <a:solidFill>
            <a:srgbClr val="952F2E"/>
          </a:solidFill>
        </a:ln>
      </dgm:spPr>
      <dgm:t>
        <a:bodyPr/>
        <a:lstStyle/>
        <a:p>
          <a:pPr>
            <a:spcAft>
              <a:spcPts val="0"/>
            </a:spcAft>
          </a:pPr>
          <a:r>
            <a:rPr lang="en-US" sz="1800" b="1" dirty="0" smtClean="0"/>
            <a:t>Health System:</a:t>
          </a:r>
        </a:p>
      </dgm:t>
    </dgm:pt>
    <dgm:pt modelId="{4FFD038C-015D-42AE-AE98-EB8ECE923F41}" type="parTrans" cxnId="{4BFF8977-568C-4F43-A200-A4C1396C4417}">
      <dgm:prSet/>
      <dgm:spPr>
        <a:ln>
          <a:solidFill>
            <a:srgbClr val="952F2E"/>
          </a:solidFill>
        </a:ln>
      </dgm:spPr>
      <dgm:t>
        <a:bodyPr/>
        <a:lstStyle/>
        <a:p>
          <a:endParaRPr lang="en-US"/>
        </a:p>
      </dgm:t>
    </dgm:pt>
    <dgm:pt modelId="{E7194C27-14A1-4892-B107-6D69FC8368F0}" type="sibTrans" cxnId="{4BFF8977-568C-4F43-A200-A4C1396C4417}">
      <dgm:prSet/>
      <dgm:spPr/>
      <dgm:t>
        <a:bodyPr/>
        <a:lstStyle/>
        <a:p>
          <a:endParaRPr lang="en-US"/>
        </a:p>
      </dgm:t>
    </dgm:pt>
    <dgm:pt modelId="{940A4CAB-72B6-481C-A52D-A2E4BC823044}">
      <dgm:prSet phldrT="[Text]" custT="1"/>
      <dgm:spPr>
        <a:solidFill>
          <a:schemeClr val="bg1">
            <a:lumMod val="95000"/>
            <a:alpha val="90000"/>
          </a:schemeClr>
        </a:solidFill>
        <a:ln>
          <a:solidFill>
            <a:srgbClr val="95302D"/>
          </a:solidFill>
        </a:ln>
      </dgm:spPr>
      <dgm:t>
        <a:bodyPr/>
        <a:lstStyle/>
        <a:p>
          <a:pPr>
            <a:spcAft>
              <a:spcPts val="0"/>
            </a:spcAft>
          </a:pPr>
          <a:r>
            <a:rPr lang="en-US" sz="1800" b="1" dirty="0" smtClean="0"/>
            <a:t>Provision of Free CV Medications:</a:t>
          </a:r>
          <a:endParaRPr lang="en-US" sz="1800" b="1" dirty="0"/>
        </a:p>
      </dgm:t>
    </dgm:pt>
    <dgm:pt modelId="{FAEA2DAD-75BB-4EFC-9586-367F365778F0}" type="parTrans" cxnId="{D3A1C4F4-1007-4BEB-84C9-033D181F40B4}">
      <dgm:prSet/>
      <dgm:spPr>
        <a:ln>
          <a:solidFill>
            <a:srgbClr val="95302D"/>
          </a:solidFill>
        </a:ln>
      </dgm:spPr>
      <dgm:t>
        <a:bodyPr/>
        <a:lstStyle/>
        <a:p>
          <a:endParaRPr lang="en-US"/>
        </a:p>
      </dgm:t>
    </dgm:pt>
    <dgm:pt modelId="{761FFFDA-AB5E-4568-AD30-7D1F72FAFD8B}" type="sibTrans" cxnId="{D3A1C4F4-1007-4BEB-84C9-033D181F40B4}">
      <dgm:prSet/>
      <dgm:spPr/>
      <dgm:t>
        <a:bodyPr/>
        <a:lstStyle/>
        <a:p>
          <a:endParaRPr lang="en-US"/>
        </a:p>
      </dgm:t>
    </dgm:pt>
    <dgm:pt modelId="{BDA3CB4E-8F79-44C7-B854-D2DED3378AA1}">
      <dgm:prSet custT="1"/>
      <dgm:spPr>
        <a:solidFill>
          <a:schemeClr val="bg1">
            <a:lumMod val="95000"/>
            <a:alpha val="90000"/>
          </a:schemeClr>
        </a:solidFill>
        <a:ln>
          <a:solidFill>
            <a:srgbClr val="95302D"/>
          </a:solidFill>
        </a:ln>
      </dgm:spPr>
      <dgm:t>
        <a:bodyPr/>
        <a:lstStyle/>
        <a:p>
          <a:pPr>
            <a:spcAft>
              <a:spcPts val="0"/>
            </a:spcAft>
          </a:pPr>
          <a:r>
            <a:rPr lang="en-US" sz="1800" b="1" dirty="0" smtClean="0"/>
            <a:t>Enhancing Adherence</a:t>
          </a:r>
          <a:endParaRPr lang="en-US" sz="1800" b="1" dirty="0"/>
        </a:p>
      </dgm:t>
    </dgm:pt>
    <dgm:pt modelId="{843679A2-760E-4DF9-8A12-218C92F3FEC4}" type="parTrans" cxnId="{65FC312C-CEE2-45C7-A96D-E519FD8E7B0A}">
      <dgm:prSet/>
      <dgm:spPr>
        <a:ln>
          <a:solidFill>
            <a:srgbClr val="95302D"/>
          </a:solidFill>
        </a:ln>
      </dgm:spPr>
      <dgm:t>
        <a:bodyPr/>
        <a:lstStyle/>
        <a:p>
          <a:endParaRPr lang="en-US"/>
        </a:p>
      </dgm:t>
    </dgm:pt>
    <dgm:pt modelId="{CED4DE25-FE9E-453B-B09F-2D61185CC150}" type="sibTrans" cxnId="{65FC312C-CEE2-45C7-A96D-E519FD8E7B0A}">
      <dgm:prSet/>
      <dgm:spPr/>
      <dgm:t>
        <a:bodyPr/>
        <a:lstStyle/>
        <a:p>
          <a:endParaRPr lang="en-US"/>
        </a:p>
      </dgm:t>
    </dgm:pt>
    <dgm:pt modelId="{C51CA211-FFC4-4BA1-AB55-C0C48E528912}">
      <dgm:prSet custT="1"/>
      <dgm:spPr>
        <a:solidFill>
          <a:schemeClr val="bg1">
            <a:lumMod val="95000"/>
            <a:alpha val="90000"/>
          </a:schemeClr>
        </a:solidFill>
        <a:ln>
          <a:solidFill>
            <a:srgbClr val="952F2E"/>
          </a:solidFill>
        </a:ln>
      </dgm:spPr>
      <dgm:t>
        <a:bodyPr/>
        <a:lstStyle/>
        <a:p>
          <a:pPr>
            <a:spcAft>
              <a:spcPct val="15000"/>
            </a:spcAft>
          </a:pPr>
          <a:r>
            <a:rPr lang="en-US" sz="1400" dirty="0" smtClean="0"/>
            <a:t>Fragmented care</a:t>
          </a:r>
        </a:p>
      </dgm:t>
    </dgm:pt>
    <dgm:pt modelId="{16F4B8FB-DEF0-4721-8AC9-86708DA64B58}" type="parTrans" cxnId="{228F2CD3-8E25-4B7C-8D47-C53C871AB7B8}">
      <dgm:prSet/>
      <dgm:spPr/>
      <dgm:t>
        <a:bodyPr/>
        <a:lstStyle/>
        <a:p>
          <a:endParaRPr lang="en-US"/>
        </a:p>
      </dgm:t>
    </dgm:pt>
    <dgm:pt modelId="{6DE580A3-D58D-4185-B78E-A3DE111A6404}" type="sibTrans" cxnId="{228F2CD3-8E25-4B7C-8D47-C53C871AB7B8}">
      <dgm:prSet/>
      <dgm:spPr/>
      <dgm:t>
        <a:bodyPr/>
        <a:lstStyle/>
        <a:p>
          <a:endParaRPr lang="en-US"/>
        </a:p>
      </dgm:t>
    </dgm:pt>
    <dgm:pt modelId="{1B9D586D-6659-45CC-83C3-6973FAD641F4}">
      <dgm:prSet/>
      <dgm:spPr>
        <a:solidFill>
          <a:schemeClr val="bg1">
            <a:lumMod val="95000"/>
            <a:alpha val="90000"/>
          </a:schemeClr>
        </a:solidFill>
        <a:ln>
          <a:solidFill>
            <a:srgbClr val="952F2E"/>
          </a:solidFill>
        </a:ln>
      </dgm:spPr>
      <dgm:t>
        <a:bodyPr/>
        <a:lstStyle/>
        <a:p>
          <a:pPr>
            <a:spcAft>
              <a:spcPct val="15000"/>
            </a:spcAft>
          </a:pPr>
          <a:endParaRPr lang="en-US" sz="600" dirty="0" smtClean="0"/>
        </a:p>
      </dgm:t>
    </dgm:pt>
    <dgm:pt modelId="{8A834778-CE6B-4765-ADCE-93B293762095}" type="parTrans" cxnId="{A9BEDF45-A673-4696-9213-537377070D67}">
      <dgm:prSet/>
      <dgm:spPr/>
      <dgm:t>
        <a:bodyPr/>
        <a:lstStyle/>
        <a:p>
          <a:endParaRPr lang="en-US"/>
        </a:p>
      </dgm:t>
    </dgm:pt>
    <dgm:pt modelId="{B7F6D511-A920-4949-9605-0C430A5B9B88}" type="sibTrans" cxnId="{A9BEDF45-A673-4696-9213-537377070D67}">
      <dgm:prSet/>
      <dgm:spPr/>
      <dgm:t>
        <a:bodyPr/>
        <a:lstStyle/>
        <a:p>
          <a:endParaRPr lang="en-US"/>
        </a:p>
      </dgm:t>
    </dgm:pt>
    <dgm:pt modelId="{E0E177A7-6EA0-4D83-86D3-4B7AC378CCEB}">
      <dgm:prSet custT="1"/>
      <dgm:spPr>
        <a:solidFill>
          <a:schemeClr val="bg1">
            <a:lumMod val="95000"/>
            <a:alpha val="90000"/>
          </a:schemeClr>
        </a:solidFill>
        <a:ln>
          <a:solidFill>
            <a:srgbClr val="952F2E"/>
          </a:solidFill>
        </a:ln>
      </dgm:spPr>
      <dgm:t>
        <a:bodyPr/>
        <a:lstStyle/>
        <a:p>
          <a:pPr>
            <a:spcAft>
              <a:spcPct val="15000"/>
            </a:spcAft>
          </a:pPr>
          <a:r>
            <a:rPr lang="en-US" sz="1400" dirty="0" smtClean="0"/>
            <a:t>Availability of medications</a:t>
          </a:r>
        </a:p>
      </dgm:t>
    </dgm:pt>
    <dgm:pt modelId="{B1B4F9C3-46D6-4EC8-9D53-F986D7741EB3}" type="parTrans" cxnId="{6EF8DFBD-E759-491D-B08C-BCAB667CFB40}">
      <dgm:prSet/>
      <dgm:spPr/>
      <dgm:t>
        <a:bodyPr/>
        <a:lstStyle/>
        <a:p>
          <a:endParaRPr lang="en-US"/>
        </a:p>
      </dgm:t>
    </dgm:pt>
    <dgm:pt modelId="{4F40F329-2EFB-4A0D-9433-6C70D68EF58E}" type="sibTrans" cxnId="{6EF8DFBD-E759-491D-B08C-BCAB667CFB40}">
      <dgm:prSet/>
      <dgm:spPr/>
      <dgm:t>
        <a:bodyPr/>
        <a:lstStyle/>
        <a:p>
          <a:endParaRPr lang="en-US"/>
        </a:p>
      </dgm:t>
    </dgm:pt>
    <dgm:pt modelId="{5ABE4D13-087A-4186-8BD3-A7C696311D88}">
      <dgm:prSet custT="1"/>
      <dgm:spPr>
        <a:solidFill>
          <a:schemeClr val="bg1">
            <a:lumMod val="95000"/>
            <a:alpha val="90000"/>
          </a:schemeClr>
        </a:solidFill>
      </dgm:spPr>
      <dgm:t>
        <a:bodyPr/>
        <a:lstStyle/>
        <a:p>
          <a:pPr>
            <a:spcAft>
              <a:spcPts val="0"/>
            </a:spcAft>
          </a:pPr>
          <a:r>
            <a:rPr lang="en-US" sz="1400" dirty="0" smtClean="0"/>
            <a:t>Limited time and resources of physicians</a:t>
          </a:r>
          <a:endParaRPr lang="en-US" sz="1400" dirty="0"/>
        </a:p>
      </dgm:t>
    </dgm:pt>
    <dgm:pt modelId="{FA69F60F-C752-485D-9D19-A243C16ED1BC}" type="parTrans" cxnId="{D1C495F1-ED39-494E-8FB5-6C680493E0D9}">
      <dgm:prSet/>
      <dgm:spPr/>
      <dgm:t>
        <a:bodyPr/>
        <a:lstStyle/>
        <a:p>
          <a:endParaRPr lang="en-US"/>
        </a:p>
      </dgm:t>
    </dgm:pt>
    <dgm:pt modelId="{6BAA3FB1-C991-41AC-BF27-7575BD4D81C3}" type="sibTrans" cxnId="{D1C495F1-ED39-494E-8FB5-6C680493E0D9}">
      <dgm:prSet/>
      <dgm:spPr/>
      <dgm:t>
        <a:bodyPr/>
        <a:lstStyle/>
        <a:p>
          <a:endParaRPr lang="en-US"/>
        </a:p>
      </dgm:t>
    </dgm:pt>
    <dgm:pt modelId="{99556726-35C6-4270-B22F-2AF2C81134A0}">
      <dgm:prSet custT="1"/>
      <dgm:spPr>
        <a:solidFill>
          <a:schemeClr val="bg1">
            <a:lumMod val="95000"/>
            <a:alpha val="90000"/>
          </a:schemeClr>
        </a:solidFill>
      </dgm:spPr>
      <dgm:t>
        <a:bodyPr/>
        <a:lstStyle/>
        <a:p>
          <a:pPr>
            <a:spcAft>
              <a:spcPct val="15000"/>
            </a:spcAft>
          </a:pPr>
          <a:r>
            <a:rPr lang="en-US" sz="1400" dirty="0" smtClean="0"/>
            <a:t>Treatment inertia</a:t>
          </a:r>
          <a:endParaRPr lang="en-US" sz="1400" dirty="0"/>
        </a:p>
      </dgm:t>
    </dgm:pt>
    <dgm:pt modelId="{751E3D3F-3C0B-491E-8983-4B969A1A1484}" type="parTrans" cxnId="{82A84783-7F01-4844-9104-717246593736}">
      <dgm:prSet/>
      <dgm:spPr/>
      <dgm:t>
        <a:bodyPr/>
        <a:lstStyle/>
        <a:p>
          <a:endParaRPr lang="en-US"/>
        </a:p>
      </dgm:t>
    </dgm:pt>
    <dgm:pt modelId="{9B9B2974-6037-42B6-9293-32609378253B}" type="sibTrans" cxnId="{82A84783-7F01-4844-9104-717246593736}">
      <dgm:prSet/>
      <dgm:spPr/>
      <dgm:t>
        <a:bodyPr/>
        <a:lstStyle/>
        <a:p>
          <a:endParaRPr lang="en-US"/>
        </a:p>
      </dgm:t>
    </dgm:pt>
    <dgm:pt modelId="{D39E3C38-5CA8-4642-9A25-6A5666D4D9F5}">
      <dgm:prSet/>
      <dgm:spPr>
        <a:solidFill>
          <a:schemeClr val="bg1">
            <a:lumMod val="95000"/>
            <a:alpha val="90000"/>
          </a:schemeClr>
        </a:solidFill>
      </dgm:spPr>
      <dgm:t>
        <a:bodyPr/>
        <a:lstStyle/>
        <a:p>
          <a:pPr>
            <a:spcAft>
              <a:spcPct val="15000"/>
            </a:spcAft>
          </a:pPr>
          <a:endParaRPr lang="en-US" sz="600" dirty="0"/>
        </a:p>
      </dgm:t>
    </dgm:pt>
    <dgm:pt modelId="{3F21C8DC-CB8C-4776-B693-F21E51C0A28C}" type="parTrans" cxnId="{65DD463F-6DF2-43F1-A68F-39B97B4104FA}">
      <dgm:prSet/>
      <dgm:spPr/>
      <dgm:t>
        <a:bodyPr/>
        <a:lstStyle/>
        <a:p>
          <a:endParaRPr lang="en-US"/>
        </a:p>
      </dgm:t>
    </dgm:pt>
    <dgm:pt modelId="{00EB439D-B6C6-43EE-9EB2-9B03CB48AE6E}" type="sibTrans" cxnId="{65DD463F-6DF2-43F1-A68F-39B97B4104FA}">
      <dgm:prSet/>
      <dgm:spPr/>
      <dgm:t>
        <a:bodyPr/>
        <a:lstStyle/>
        <a:p>
          <a:endParaRPr lang="en-US"/>
        </a:p>
      </dgm:t>
    </dgm:pt>
    <dgm:pt modelId="{7A118303-68F7-4B6C-BCEB-F5D2F3E3DE57}">
      <dgm:prSet/>
      <dgm:spPr>
        <a:solidFill>
          <a:schemeClr val="bg1">
            <a:lumMod val="95000"/>
            <a:alpha val="90000"/>
          </a:schemeClr>
        </a:solidFill>
      </dgm:spPr>
      <dgm:t>
        <a:bodyPr/>
        <a:lstStyle/>
        <a:p>
          <a:pPr>
            <a:spcAft>
              <a:spcPct val="15000"/>
            </a:spcAft>
          </a:pPr>
          <a:endParaRPr lang="en-US" sz="600" dirty="0"/>
        </a:p>
      </dgm:t>
    </dgm:pt>
    <dgm:pt modelId="{876501C9-2161-450F-8D99-A59EA7D1AA0F}" type="parTrans" cxnId="{A43E9299-EA38-4399-9BB3-97DFC1A3DEBB}">
      <dgm:prSet/>
      <dgm:spPr/>
      <dgm:t>
        <a:bodyPr/>
        <a:lstStyle/>
        <a:p>
          <a:endParaRPr lang="en-US"/>
        </a:p>
      </dgm:t>
    </dgm:pt>
    <dgm:pt modelId="{4B1466F9-562B-4DD1-9DD3-7730D2B577C2}" type="sibTrans" cxnId="{A43E9299-EA38-4399-9BB3-97DFC1A3DEBB}">
      <dgm:prSet/>
      <dgm:spPr/>
      <dgm:t>
        <a:bodyPr/>
        <a:lstStyle/>
        <a:p>
          <a:endParaRPr lang="en-US"/>
        </a:p>
      </dgm:t>
    </dgm:pt>
    <dgm:pt modelId="{331FBA45-02DA-4EBE-92AE-E6897D483987}">
      <dgm:prSet custT="1"/>
      <dgm:spPr>
        <a:solidFill>
          <a:schemeClr val="bg1">
            <a:lumMod val="95000"/>
            <a:alpha val="90000"/>
          </a:schemeClr>
        </a:solidFill>
      </dgm:spPr>
      <dgm:t>
        <a:bodyPr/>
        <a:lstStyle/>
        <a:p>
          <a:pPr>
            <a:spcAft>
              <a:spcPct val="15000"/>
            </a:spcAft>
          </a:pPr>
          <a:r>
            <a:rPr lang="en-US" sz="1400" dirty="0" smtClean="0"/>
            <a:t>Low use of ≥ 2 </a:t>
          </a:r>
          <a:r>
            <a:rPr lang="en-US" sz="1400" dirty="0" err="1" smtClean="0"/>
            <a:t>antihypertensives</a:t>
          </a:r>
          <a:r>
            <a:rPr lang="en-US" sz="1400" dirty="0" smtClean="0"/>
            <a:t> and statin</a:t>
          </a:r>
          <a:endParaRPr lang="en-US" sz="1400" dirty="0"/>
        </a:p>
      </dgm:t>
    </dgm:pt>
    <dgm:pt modelId="{89ECE700-4831-4D7B-9842-BA06BC5A836F}" type="parTrans" cxnId="{59001F63-E7BB-40C4-836F-69A5DC8426E0}">
      <dgm:prSet/>
      <dgm:spPr/>
      <dgm:t>
        <a:bodyPr/>
        <a:lstStyle/>
        <a:p>
          <a:endParaRPr lang="en-US"/>
        </a:p>
      </dgm:t>
    </dgm:pt>
    <dgm:pt modelId="{BB43F9C5-1D82-4E12-87E7-33A43AD6FDA5}" type="sibTrans" cxnId="{59001F63-E7BB-40C4-836F-69A5DC8426E0}">
      <dgm:prSet/>
      <dgm:spPr/>
      <dgm:t>
        <a:bodyPr/>
        <a:lstStyle/>
        <a:p>
          <a:endParaRPr lang="en-US"/>
        </a:p>
      </dgm:t>
    </dgm:pt>
    <dgm:pt modelId="{2B4206CD-9C4D-45C0-B25A-AB8DACBC97AF}">
      <dgm:prSet/>
      <dgm:spPr>
        <a:solidFill>
          <a:schemeClr val="bg1">
            <a:lumMod val="95000"/>
            <a:alpha val="90000"/>
          </a:schemeClr>
        </a:solidFill>
        <a:ln>
          <a:solidFill>
            <a:srgbClr val="952F2E"/>
          </a:solidFill>
        </a:ln>
      </dgm:spPr>
      <dgm:t>
        <a:bodyPr/>
        <a:lstStyle/>
        <a:p>
          <a:pPr>
            <a:spcAft>
              <a:spcPct val="15000"/>
            </a:spcAft>
          </a:pPr>
          <a:endParaRPr lang="en-US" sz="600" dirty="0" smtClean="0"/>
        </a:p>
      </dgm:t>
    </dgm:pt>
    <dgm:pt modelId="{3930E736-7032-44A8-91DC-CC6380CFE437}" type="parTrans" cxnId="{5ED92EFE-6EAF-4959-A1A1-49A7785D27D2}">
      <dgm:prSet/>
      <dgm:spPr/>
      <dgm:t>
        <a:bodyPr/>
        <a:lstStyle/>
        <a:p>
          <a:endParaRPr lang="en-US"/>
        </a:p>
      </dgm:t>
    </dgm:pt>
    <dgm:pt modelId="{6B4E09B2-AA31-4CA9-98D6-454069C50D1D}" type="sibTrans" cxnId="{5ED92EFE-6EAF-4959-A1A1-49A7785D27D2}">
      <dgm:prSet/>
      <dgm:spPr/>
      <dgm:t>
        <a:bodyPr/>
        <a:lstStyle/>
        <a:p>
          <a:endParaRPr lang="en-US"/>
        </a:p>
      </dgm:t>
    </dgm:pt>
    <dgm:pt modelId="{EB1CD1B5-E5D2-4D6C-8208-65B3F9E2B458}">
      <dgm:prSet custT="1"/>
      <dgm:spPr>
        <a:solidFill>
          <a:schemeClr val="bg1">
            <a:lumMod val="95000"/>
            <a:alpha val="90000"/>
          </a:schemeClr>
        </a:solidFill>
        <a:ln>
          <a:solidFill>
            <a:srgbClr val="952F2E"/>
          </a:solidFill>
        </a:ln>
      </dgm:spPr>
      <dgm:t>
        <a:bodyPr/>
        <a:lstStyle/>
        <a:p>
          <a:pPr>
            <a:spcAft>
              <a:spcPct val="15000"/>
            </a:spcAft>
          </a:pPr>
          <a:r>
            <a:rPr lang="en-US" sz="1400" dirty="0" smtClean="0"/>
            <a:t>Costs/Travel/Access to care</a:t>
          </a:r>
        </a:p>
      </dgm:t>
    </dgm:pt>
    <dgm:pt modelId="{042007DD-5AFA-400B-9AA7-1957280AD3F3}" type="parTrans" cxnId="{D5CCB8DA-546F-4796-93DA-C627DB7BBACE}">
      <dgm:prSet/>
      <dgm:spPr/>
      <dgm:t>
        <a:bodyPr/>
        <a:lstStyle/>
        <a:p>
          <a:endParaRPr lang="en-US"/>
        </a:p>
      </dgm:t>
    </dgm:pt>
    <dgm:pt modelId="{806F70B8-D1B2-439B-BE89-8B070B34A1D7}" type="sibTrans" cxnId="{D5CCB8DA-546F-4796-93DA-C627DB7BBACE}">
      <dgm:prSet/>
      <dgm:spPr/>
      <dgm:t>
        <a:bodyPr/>
        <a:lstStyle/>
        <a:p>
          <a:endParaRPr lang="en-US"/>
        </a:p>
      </dgm:t>
    </dgm:pt>
    <dgm:pt modelId="{83B8878F-E3F6-416E-89A1-5A5136AC1336}">
      <dgm:prSet custT="1"/>
      <dgm:spPr>
        <a:solidFill>
          <a:schemeClr val="bg1">
            <a:lumMod val="95000"/>
            <a:alpha val="90000"/>
          </a:schemeClr>
        </a:solidFill>
      </dgm:spPr>
      <dgm:t>
        <a:bodyPr/>
        <a:lstStyle/>
        <a:p>
          <a:pPr>
            <a:spcAft>
              <a:spcPct val="15000"/>
            </a:spcAft>
          </a:pPr>
          <a:r>
            <a:rPr lang="en-US" sz="1400" dirty="0" smtClean="0"/>
            <a:t>Community-based identification and treatment of HTN and CV risk factors</a:t>
          </a:r>
          <a:endParaRPr lang="en-US" sz="1400" dirty="0"/>
        </a:p>
      </dgm:t>
    </dgm:pt>
    <dgm:pt modelId="{D42D8C18-957A-4F3F-BFB3-8A60F25E120C}" type="parTrans" cxnId="{48328DFB-9161-4D34-8427-88D51B7EE2B0}">
      <dgm:prSet/>
      <dgm:spPr/>
      <dgm:t>
        <a:bodyPr/>
        <a:lstStyle/>
        <a:p>
          <a:endParaRPr lang="en-US"/>
        </a:p>
      </dgm:t>
    </dgm:pt>
    <dgm:pt modelId="{509752F1-F91A-403F-996B-DD390D9FC715}" type="sibTrans" cxnId="{48328DFB-9161-4D34-8427-88D51B7EE2B0}">
      <dgm:prSet/>
      <dgm:spPr/>
      <dgm:t>
        <a:bodyPr/>
        <a:lstStyle/>
        <a:p>
          <a:endParaRPr lang="en-US"/>
        </a:p>
      </dgm:t>
    </dgm:pt>
    <dgm:pt modelId="{D74BA831-E6E6-46F3-A32D-9C1995282E6A}">
      <dgm:prSet custT="1"/>
      <dgm:spPr>
        <a:solidFill>
          <a:schemeClr val="bg1">
            <a:lumMod val="95000"/>
            <a:alpha val="90000"/>
          </a:schemeClr>
        </a:solidFill>
      </dgm:spPr>
      <dgm:t>
        <a:bodyPr/>
        <a:lstStyle/>
        <a:p>
          <a:pPr>
            <a:spcAft>
              <a:spcPct val="15000"/>
            </a:spcAft>
          </a:pPr>
          <a:r>
            <a:rPr lang="en-US" sz="1400" dirty="0" smtClean="0"/>
            <a:t>Tablets with counselling and simplified management algorithms</a:t>
          </a:r>
          <a:endParaRPr lang="en-US" sz="1400" dirty="0"/>
        </a:p>
      </dgm:t>
    </dgm:pt>
    <dgm:pt modelId="{C7BFFCD0-4DE8-49C6-B49C-89535352F0D7}" type="parTrans" cxnId="{069B02E7-9DCA-4100-88D7-B003F98C9585}">
      <dgm:prSet/>
      <dgm:spPr/>
      <dgm:t>
        <a:bodyPr/>
        <a:lstStyle/>
        <a:p>
          <a:endParaRPr lang="en-US"/>
        </a:p>
      </dgm:t>
    </dgm:pt>
    <dgm:pt modelId="{0962DE19-B01E-4EFA-80DA-9E5C59EA654D}" type="sibTrans" cxnId="{069B02E7-9DCA-4100-88D7-B003F98C9585}">
      <dgm:prSet/>
      <dgm:spPr/>
      <dgm:t>
        <a:bodyPr/>
        <a:lstStyle/>
        <a:p>
          <a:endParaRPr lang="en-US"/>
        </a:p>
      </dgm:t>
    </dgm:pt>
    <dgm:pt modelId="{4FF1AEB2-AD9E-4B9E-BD5A-A106D027B4CC}">
      <dgm:prSet custT="1"/>
      <dgm:spPr>
        <a:solidFill>
          <a:schemeClr val="bg1">
            <a:lumMod val="95000"/>
            <a:alpha val="90000"/>
          </a:schemeClr>
        </a:solidFill>
      </dgm:spPr>
      <dgm:t>
        <a:bodyPr/>
        <a:lstStyle/>
        <a:p>
          <a:pPr>
            <a:spcAft>
              <a:spcPct val="15000"/>
            </a:spcAft>
          </a:pPr>
          <a:r>
            <a:rPr lang="en-US" sz="1400" dirty="0" smtClean="0"/>
            <a:t>Supervised by primary care physicians</a:t>
          </a:r>
          <a:endParaRPr lang="en-US" sz="1400" dirty="0"/>
        </a:p>
      </dgm:t>
    </dgm:pt>
    <dgm:pt modelId="{68A51782-DEBD-4504-9AA0-5AAB0CA0CB5D}" type="parTrans" cxnId="{98A3D83D-98EF-4C5C-A413-88F19431C970}">
      <dgm:prSet/>
      <dgm:spPr/>
      <dgm:t>
        <a:bodyPr/>
        <a:lstStyle/>
        <a:p>
          <a:endParaRPr lang="en-US"/>
        </a:p>
      </dgm:t>
    </dgm:pt>
    <dgm:pt modelId="{FD66546D-E431-447D-8E7B-517FEF46AB02}" type="sibTrans" cxnId="{98A3D83D-98EF-4C5C-A413-88F19431C970}">
      <dgm:prSet/>
      <dgm:spPr/>
      <dgm:t>
        <a:bodyPr/>
        <a:lstStyle/>
        <a:p>
          <a:endParaRPr lang="en-US"/>
        </a:p>
      </dgm:t>
    </dgm:pt>
    <dgm:pt modelId="{9CC6DB04-14C4-45F1-AEBB-61142C027C8F}">
      <dgm:prSet custT="1"/>
      <dgm:spPr>
        <a:solidFill>
          <a:schemeClr val="bg1">
            <a:lumMod val="95000"/>
            <a:alpha val="90000"/>
          </a:schemeClr>
        </a:solidFill>
      </dgm:spPr>
      <dgm:t>
        <a:bodyPr/>
        <a:lstStyle/>
        <a:p>
          <a:pPr>
            <a:spcAft>
              <a:spcPct val="15000"/>
            </a:spcAft>
          </a:pPr>
          <a:r>
            <a:rPr lang="en-US" sz="1400" dirty="0" smtClean="0"/>
            <a:t>Combination antihypertensives (2 of ACEI/ARB/CCB/HCTZ)</a:t>
          </a:r>
          <a:endParaRPr lang="en-US" sz="1400" dirty="0"/>
        </a:p>
      </dgm:t>
    </dgm:pt>
    <dgm:pt modelId="{993832C6-D132-4DDE-81F3-D73879E9EC18}" type="parTrans" cxnId="{10E10DE2-45C1-4B37-AA73-F5B277589908}">
      <dgm:prSet/>
      <dgm:spPr/>
      <dgm:t>
        <a:bodyPr/>
        <a:lstStyle/>
        <a:p>
          <a:endParaRPr lang="en-US"/>
        </a:p>
      </dgm:t>
    </dgm:pt>
    <dgm:pt modelId="{B6CE8F94-173A-4F0A-B2B9-0C2281B6316F}" type="sibTrans" cxnId="{10E10DE2-45C1-4B37-AA73-F5B277589908}">
      <dgm:prSet/>
      <dgm:spPr/>
      <dgm:t>
        <a:bodyPr/>
        <a:lstStyle/>
        <a:p>
          <a:endParaRPr lang="en-US"/>
        </a:p>
      </dgm:t>
    </dgm:pt>
    <dgm:pt modelId="{56CC63D3-F46D-449C-B0D0-1E00E171C96F}">
      <dgm:prSet custT="1"/>
      <dgm:spPr>
        <a:solidFill>
          <a:schemeClr val="bg1">
            <a:lumMod val="95000"/>
            <a:alpha val="90000"/>
          </a:schemeClr>
        </a:solidFill>
      </dgm:spPr>
      <dgm:t>
        <a:bodyPr/>
        <a:lstStyle/>
        <a:p>
          <a:pPr>
            <a:spcAft>
              <a:spcPct val="15000"/>
            </a:spcAft>
          </a:pPr>
          <a:r>
            <a:rPr lang="en-US" sz="1400" dirty="0" smtClean="0"/>
            <a:t>Statin (atorvastatin 20mg or rosuvastatin 10 mg)</a:t>
          </a:r>
          <a:endParaRPr lang="en-US" sz="1400" dirty="0"/>
        </a:p>
      </dgm:t>
    </dgm:pt>
    <dgm:pt modelId="{381B5E5A-5079-49A6-A05E-CBCC5288CE2C}" type="parTrans" cxnId="{4E59A46C-3467-4E09-AAA1-638F6762A573}">
      <dgm:prSet/>
      <dgm:spPr/>
      <dgm:t>
        <a:bodyPr/>
        <a:lstStyle/>
        <a:p>
          <a:endParaRPr lang="en-US"/>
        </a:p>
      </dgm:t>
    </dgm:pt>
    <dgm:pt modelId="{9B59AED8-ACC1-40C5-9C07-4B3E500F2C31}" type="sibTrans" cxnId="{4E59A46C-3467-4E09-AAA1-638F6762A573}">
      <dgm:prSet/>
      <dgm:spPr/>
      <dgm:t>
        <a:bodyPr/>
        <a:lstStyle/>
        <a:p>
          <a:endParaRPr lang="en-US"/>
        </a:p>
      </dgm:t>
    </dgm:pt>
    <dgm:pt modelId="{FFA3F118-4B85-44A9-8A2C-627911A20D2E}">
      <dgm:prSet custT="1"/>
      <dgm:spPr>
        <a:solidFill>
          <a:schemeClr val="bg1">
            <a:lumMod val="95000"/>
            <a:alpha val="90000"/>
          </a:schemeClr>
        </a:solidFill>
      </dgm:spPr>
      <dgm:t>
        <a:bodyPr/>
        <a:lstStyle/>
        <a:p>
          <a:pPr>
            <a:spcAft>
              <a:spcPct val="15000"/>
            </a:spcAft>
          </a:pPr>
          <a:endParaRPr lang="en-US" sz="1400" dirty="0"/>
        </a:p>
      </dgm:t>
    </dgm:pt>
    <dgm:pt modelId="{34EF3568-978B-406F-B02C-705C92478C35}" type="parTrans" cxnId="{C9A5696E-4290-4DD0-991C-B5390D3E44F7}">
      <dgm:prSet/>
      <dgm:spPr/>
      <dgm:t>
        <a:bodyPr/>
        <a:lstStyle/>
        <a:p>
          <a:endParaRPr lang="en-US"/>
        </a:p>
      </dgm:t>
    </dgm:pt>
    <dgm:pt modelId="{AAE56255-C24F-4BA8-B1D2-1F049C7D278D}" type="sibTrans" cxnId="{C9A5696E-4290-4DD0-991C-B5390D3E44F7}">
      <dgm:prSet/>
      <dgm:spPr/>
      <dgm:t>
        <a:bodyPr/>
        <a:lstStyle/>
        <a:p>
          <a:endParaRPr lang="en-US"/>
        </a:p>
      </dgm:t>
    </dgm:pt>
    <dgm:pt modelId="{9E8CBC25-5064-4A76-932A-6689BE48BF95}">
      <dgm:prSet custT="1"/>
      <dgm:spPr>
        <a:solidFill>
          <a:schemeClr val="bg1">
            <a:lumMod val="95000"/>
            <a:alpha val="90000"/>
          </a:schemeClr>
        </a:solidFill>
      </dgm:spPr>
      <dgm:t>
        <a:bodyPr/>
        <a:lstStyle/>
        <a:p>
          <a:pPr>
            <a:spcAft>
              <a:spcPct val="15000"/>
            </a:spcAft>
          </a:pPr>
          <a:r>
            <a:rPr lang="en-US" sz="1400" dirty="0" smtClean="0"/>
            <a:t>Family/friends (Treatment Supporters)</a:t>
          </a:r>
          <a:endParaRPr lang="en-US" sz="1400" dirty="0"/>
        </a:p>
      </dgm:t>
    </dgm:pt>
    <dgm:pt modelId="{45576B07-73F2-481B-A472-CAFEA92DAC1D}" type="parTrans" cxnId="{EB561045-B0F0-4CC4-9A75-053929051ED1}">
      <dgm:prSet/>
      <dgm:spPr/>
      <dgm:t>
        <a:bodyPr/>
        <a:lstStyle/>
        <a:p>
          <a:endParaRPr lang="en-US"/>
        </a:p>
      </dgm:t>
    </dgm:pt>
    <dgm:pt modelId="{E91E2888-B133-453D-B409-6AB501D6F325}" type="sibTrans" cxnId="{EB561045-B0F0-4CC4-9A75-053929051ED1}">
      <dgm:prSet/>
      <dgm:spPr/>
      <dgm:t>
        <a:bodyPr/>
        <a:lstStyle/>
        <a:p>
          <a:endParaRPr lang="en-US"/>
        </a:p>
      </dgm:t>
    </dgm:pt>
    <dgm:pt modelId="{B2494072-DFCD-4068-B46F-8240003D4267}">
      <dgm:prSet custT="1"/>
      <dgm:spPr>
        <a:solidFill>
          <a:schemeClr val="bg1">
            <a:lumMod val="95000"/>
            <a:alpha val="90000"/>
          </a:schemeClr>
        </a:solidFill>
      </dgm:spPr>
      <dgm:t>
        <a:bodyPr/>
        <a:lstStyle/>
        <a:p>
          <a:pPr>
            <a:spcAft>
              <a:spcPct val="15000"/>
            </a:spcAft>
          </a:pPr>
          <a:r>
            <a:rPr lang="en-US" sz="1400" dirty="0" smtClean="0"/>
            <a:t>Conflicting knowledge/beliefs, high costs</a:t>
          </a:r>
          <a:endParaRPr lang="en-US" sz="1400" dirty="0"/>
        </a:p>
      </dgm:t>
    </dgm:pt>
    <dgm:pt modelId="{F8860B61-DDD9-4054-9F22-B054FDCF15FD}" type="parTrans" cxnId="{093511A6-3D60-438E-83FF-7468377E9F3A}">
      <dgm:prSet/>
      <dgm:spPr/>
      <dgm:t>
        <a:bodyPr/>
        <a:lstStyle/>
        <a:p>
          <a:endParaRPr lang="en-US"/>
        </a:p>
      </dgm:t>
    </dgm:pt>
    <dgm:pt modelId="{E47F2964-ED87-4470-B6EB-7AEC8C28556F}" type="sibTrans" cxnId="{093511A6-3D60-438E-83FF-7468377E9F3A}">
      <dgm:prSet/>
      <dgm:spPr/>
      <dgm:t>
        <a:bodyPr/>
        <a:lstStyle/>
        <a:p>
          <a:endParaRPr lang="en-US"/>
        </a:p>
      </dgm:t>
    </dgm:pt>
    <dgm:pt modelId="{D52ADB83-DB1F-4162-9730-CB29D61433EB}">
      <dgm:prSet custT="1"/>
      <dgm:spPr>
        <a:solidFill>
          <a:schemeClr val="bg1">
            <a:lumMod val="95000"/>
            <a:alpha val="90000"/>
          </a:schemeClr>
        </a:solidFill>
      </dgm:spPr>
      <dgm:t>
        <a:bodyPr/>
        <a:lstStyle/>
        <a:p>
          <a:pPr>
            <a:spcAft>
              <a:spcPct val="15000"/>
            </a:spcAft>
          </a:pPr>
          <a:r>
            <a:rPr lang="en-US" sz="1400" dirty="0" smtClean="0"/>
            <a:t>Challenging to implement treatment plans</a:t>
          </a:r>
          <a:endParaRPr lang="en-US" sz="1400" dirty="0"/>
        </a:p>
      </dgm:t>
    </dgm:pt>
    <dgm:pt modelId="{FFBCDB2A-B1C6-46BE-BB5A-7DDC328C22E5}" type="parTrans" cxnId="{15E8DD82-0F50-4FA4-ADFD-EB5059F9E455}">
      <dgm:prSet/>
      <dgm:spPr/>
      <dgm:t>
        <a:bodyPr/>
        <a:lstStyle/>
        <a:p>
          <a:endParaRPr lang="en-US"/>
        </a:p>
      </dgm:t>
    </dgm:pt>
    <dgm:pt modelId="{917DA024-ECBE-4A8B-B7DA-7834453AF8A4}" type="sibTrans" cxnId="{15E8DD82-0F50-4FA4-ADFD-EB5059F9E455}">
      <dgm:prSet/>
      <dgm:spPr/>
      <dgm:t>
        <a:bodyPr/>
        <a:lstStyle/>
        <a:p>
          <a:endParaRPr lang="en-US"/>
        </a:p>
      </dgm:t>
    </dgm:pt>
    <dgm:pt modelId="{971741C1-7760-4D02-982D-3C2720592387}" type="pres">
      <dgm:prSet presAssocID="{5B056CE1-30F0-4B88-A529-C3C59757F421}" presName="diagram" presStyleCnt="0">
        <dgm:presLayoutVars>
          <dgm:chPref val="1"/>
          <dgm:dir/>
          <dgm:animOne val="branch"/>
          <dgm:animLvl val="lvl"/>
          <dgm:resizeHandles/>
        </dgm:presLayoutVars>
      </dgm:prSet>
      <dgm:spPr/>
      <dgm:t>
        <a:bodyPr/>
        <a:lstStyle/>
        <a:p>
          <a:endParaRPr lang="en-US"/>
        </a:p>
      </dgm:t>
    </dgm:pt>
    <dgm:pt modelId="{0EDC3711-ACB7-4835-B256-80A11CED0FBC}" type="pres">
      <dgm:prSet presAssocID="{5F189C0F-D01A-4A6C-BA77-93CB8239B639}" presName="root" presStyleCnt="0"/>
      <dgm:spPr/>
    </dgm:pt>
    <dgm:pt modelId="{D4725A3D-BFFE-42C4-A5C0-F77476C14811}" type="pres">
      <dgm:prSet presAssocID="{5F189C0F-D01A-4A6C-BA77-93CB8239B639}" presName="rootComposite" presStyleCnt="0"/>
      <dgm:spPr/>
    </dgm:pt>
    <dgm:pt modelId="{AA9B4829-32F3-41C6-B05E-87463998370E}" type="pres">
      <dgm:prSet presAssocID="{5F189C0F-D01A-4A6C-BA77-93CB8239B639}" presName="rootText" presStyleLbl="node1" presStyleIdx="0" presStyleCnt="2" custScaleY="58806"/>
      <dgm:spPr/>
      <dgm:t>
        <a:bodyPr/>
        <a:lstStyle/>
        <a:p>
          <a:endParaRPr lang="en-US"/>
        </a:p>
      </dgm:t>
    </dgm:pt>
    <dgm:pt modelId="{DE93316E-904C-4A71-9383-5A70FD341B23}" type="pres">
      <dgm:prSet presAssocID="{5F189C0F-D01A-4A6C-BA77-93CB8239B639}" presName="rootConnector" presStyleLbl="node1" presStyleIdx="0" presStyleCnt="2"/>
      <dgm:spPr/>
      <dgm:t>
        <a:bodyPr/>
        <a:lstStyle/>
        <a:p>
          <a:endParaRPr lang="en-US"/>
        </a:p>
      </dgm:t>
    </dgm:pt>
    <dgm:pt modelId="{3C2F3034-17FA-499A-AC0C-FEF132DC1E8D}" type="pres">
      <dgm:prSet presAssocID="{5F189C0F-D01A-4A6C-BA77-93CB8239B639}" presName="childShape" presStyleCnt="0"/>
      <dgm:spPr/>
    </dgm:pt>
    <dgm:pt modelId="{F15BE0FC-801A-4012-967A-90704F5E8099}" type="pres">
      <dgm:prSet presAssocID="{B500E946-AA49-4E9B-A0BD-0DF089D5D40A}" presName="Name13" presStyleLbl="parChTrans1D2" presStyleIdx="0" presStyleCnt="6"/>
      <dgm:spPr/>
      <dgm:t>
        <a:bodyPr/>
        <a:lstStyle/>
        <a:p>
          <a:endParaRPr lang="en-US"/>
        </a:p>
      </dgm:t>
    </dgm:pt>
    <dgm:pt modelId="{A215F13E-5962-404C-A9C1-289CED2208A6}" type="pres">
      <dgm:prSet presAssocID="{A33D3EE8-046A-46F3-B3C0-2F7C240A7772}" presName="childText" presStyleLbl="bgAcc1" presStyleIdx="0" presStyleCnt="6" custScaleX="351449" custScaleY="120247" custLinFactNeighborX="986" custLinFactNeighborY="1454">
        <dgm:presLayoutVars>
          <dgm:bulletEnabled val="1"/>
        </dgm:presLayoutVars>
      </dgm:prSet>
      <dgm:spPr/>
      <dgm:t>
        <a:bodyPr/>
        <a:lstStyle/>
        <a:p>
          <a:endParaRPr lang="en-US"/>
        </a:p>
      </dgm:t>
    </dgm:pt>
    <dgm:pt modelId="{9D2885A6-71C6-429B-A704-38DF45046EA4}" type="pres">
      <dgm:prSet presAssocID="{6279C64D-2D5E-4E9D-9DC2-3284E1919F01}" presName="Name13" presStyleLbl="parChTrans1D2" presStyleIdx="1" presStyleCnt="6"/>
      <dgm:spPr/>
      <dgm:t>
        <a:bodyPr/>
        <a:lstStyle/>
        <a:p>
          <a:endParaRPr lang="en-US"/>
        </a:p>
      </dgm:t>
    </dgm:pt>
    <dgm:pt modelId="{8F59C734-8B91-4405-B52A-06F40BC179AB}" type="pres">
      <dgm:prSet presAssocID="{8B928183-3367-4B6C-86DB-2093A2E45205}" presName="childText" presStyleLbl="bgAcc1" presStyleIdx="1" presStyleCnt="6" custScaleX="356486" custScaleY="166239">
        <dgm:presLayoutVars>
          <dgm:bulletEnabled val="1"/>
        </dgm:presLayoutVars>
      </dgm:prSet>
      <dgm:spPr/>
      <dgm:t>
        <a:bodyPr/>
        <a:lstStyle/>
        <a:p>
          <a:endParaRPr lang="en-US"/>
        </a:p>
      </dgm:t>
    </dgm:pt>
    <dgm:pt modelId="{BF004B08-F065-489C-A3FE-CD06EAA6CBF6}" type="pres">
      <dgm:prSet presAssocID="{4FFD038C-015D-42AE-AE98-EB8ECE923F41}" presName="Name13" presStyleLbl="parChTrans1D2" presStyleIdx="2" presStyleCnt="6"/>
      <dgm:spPr/>
      <dgm:t>
        <a:bodyPr/>
        <a:lstStyle/>
        <a:p>
          <a:endParaRPr lang="en-US"/>
        </a:p>
      </dgm:t>
    </dgm:pt>
    <dgm:pt modelId="{E6813984-BF37-452D-BF20-C88FDD796CFF}" type="pres">
      <dgm:prSet presAssocID="{E2D79E8E-596E-4944-857B-08102B3D63F0}" presName="childText" presStyleLbl="bgAcc1" presStyleIdx="2" presStyleCnt="6" custScaleX="356487" custScaleY="160858">
        <dgm:presLayoutVars>
          <dgm:bulletEnabled val="1"/>
        </dgm:presLayoutVars>
      </dgm:prSet>
      <dgm:spPr/>
      <dgm:t>
        <a:bodyPr/>
        <a:lstStyle/>
        <a:p>
          <a:endParaRPr lang="en-US"/>
        </a:p>
      </dgm:t>
    </dgm:pt>
    <dgm:pt modelId="{D50DD3D1-4BCB-4239-BC32-889B63807ACB}" type="pres">
      <dgm:prSet presAssocID="{2A28B354-4903-413D-93F8-6D5A67535D92}" presName="root" presStyleCnt="0"/>
      <dgm:spPr/>
    </dgm:pt>
    <dgm:pt modelId="{9E6B80DA-0905-4F8B-B633-8AC6880F2EC4}" type="pres">
      <dgm:prSet presAssocID="{2A28B354-4903-413D-93F8-6D5A67535D92}" presName="rootComposite" presStyleCnt="0"/>
      <dgm:spPr/>
    </dgm:pt>
    <dgm:pt modelId="{9E64BCCC-8213-4DB4-BF07-C5D31685C510}" type="pres">
      <dgm:prSet presAssocID="{2A28B354-4903-413D-93F8-6D5A67535D92}" presName="rootText" presStyleLbl="node1" presStyleIdx="1" presStyleCnt="2" custScaleX="151890" custScaleY="64986"/>
      <dgm:spPr/>
      <dgm:t>
        <a:bodyPr/>
        <a:lstStyle/>
        <a:p>
          <a:endParaRPr lang="en-US"/>
        </a:p>
      </dgm:t>
    </dgm:pt>
    <dgm:pt modelId="{230D859E-CD56-4E50-9F2E-55AFF962CF59}" type="pres">
      <dgm:prSet presAssocID="{2A28B354-4903-413D-93F8-6D5A67535D92}" presName="rootConnector" presStyleLbl="node1" presStyleIdx="1" presStyleCnt="2"/>
      <dgm:spPr/>
      <dgm:t>
        <a:bodyPr/>
        <a:lstStyle/>
        <a:p>
          <a:endParaRPr lang="en-US"/>
        </a:p>
      </dgm:t>
    </dgm:pt>
    <dgm:pt modelId="{C74928DA-7B30-4C6C-AC7E-C2B4738E82DB}" type="pres">
      <dgm:prSet presAssocID="{2A28B354-4903-413D-93F8-6D5A67535D92}" presName="childShape" presStyleCnt="0"/>
      <dgm:spPr/>
    </dgm:pt>
    <dgm:pt modelId="{A543F593-4696-42E0-A950-91852F68F12B}" type="pres">
      <dgm:prSet presAssocID="{3189C513-6D52-448F-84F2-C1BDC4F85FF1}" presName="Name13" presStyleLbl="parChTrans1D2" presStyleIdx="3" presStyleCnt="6"/>
      <dgm:spPr/>
      <dgm:t>
        <a:bodyPr/>
        <a:lstStyle/>
        <a:p>
          <a:endParaRPr lang="en-US"/>
        </a:p>
      </dgm:t>
    </dgm:pt>
    <dgm:pt modelId="{B88DD0CC-6562-4DB4-8864-4E840E0CA885}" type="pres">
      <dgm:prSet presAssocID="{1B39AEA7-020A-4A84-B33C-01C2B80E030C}" presName="childText" presStyleLbl="bgAcc1" presStyleIdx="3" presStyleCnt="6" custScaleX="527747" custScaleY="211559">
        <dgm:presLayoutVars>
          <dgm:bulletEnabled val="1"/>
        </dgm:presLayoutVars>
      </dgm:prSet>
      <dgm:spPr/>
      <dgm:t>
        <a:bodyPr/>
        <a:lstStyle/>
        <a:p>
          <a:endParaRPr lang="en-US"/>
        </a:p>
      </dgm:t>
    </dgm:pt>
    <dgm:pt modelId="{B6D856E0-9B47-45A9-BC06-803209597ED2}" type="pres">
      <dgm:prSet presAssocID="{FAEA2DAD-75BB-4EFC-9586-367F365778F0}" presName="Name13" presStyleLbl="parChTrans1D2" presStyleIdx="4" presStyleCnt="6"/>
      <dgm:spPr/>
      <dgm:t>
        <a:bodyPr/>
        <a:lstStyle/>
        <a:p>
          <a:endParaRPr lang="en-US"/>
        </a:p>
      </dgm:t>
    </dgm:pt>
    <dgm:pt modelId="{B585456C-D06C-4FBC-83DA-BD0CE6A8440B}" type="pres">
      <dgm:prSet presAssocID="{940A4CAB-72B6-481C-A52D-A2E4BC823044}" presName="childText" presStyleLbl="bgAcc1" presStyleIdx="4" presStyleCnt="6" custScaleX="521588" custScaleY="124768" custLinFactNeighborX="1636" custLinFactNeighborY="-7293">
        <dgm:presLayoutVars>
          <dgm:bulletEnabled val="1"/>
        </dgm:presLayoutVars>
      </dgm:prSet>
      <dgm:spPr/>
      <dgm:t>
        <a:bodyPr/>
        <a:lstStyle/>
        <a:p>
          <a:endParaRPr lang="en-US"/>
        </a:p>
      </dgm:t>
    </dgm:pt>
    <dgm:pt modelId="{00EE1B1E-37AF-495A-9C58-1F4CBC930D83}" type="pres">
      <dgm:prSet presAssocID="{843679A2-760E-4DF9-8A12-218C92F3FEC4}" presName="Name13" presStyleLbl="parChTrans1D2" presStyleIdx="5" presStyleCnt="6"/>
      <dgm:spPr/>
      <dgm:t>
        <a:bodyPr/>
        <a:lstStyle/>
        <a:p>
          <a:endParaRPr lang="en-US"/>
        </a:p>
      </dgm:t>
    </dgm:pt>
    <dgm:pt modelId="{4856C56C-EE45-43D2-91D9-627BB4516392}" type="pres">
      <dgm:prSet presAssocID="{BDA3CB4E-8F79-44C7-B854-D2DED3378AA1}" presName="childText" presStyleLbl="bgAcc1" presStyleIdx="5" presStyleCnt="6" custScaleX="524023">
        <dgm:presLayoutVars>
          <dgm:bulletEnabled val="1"/>
        </dgm:presLayoutVars>
      </dgm:prSet>
      <dgm:spPr/>
      <dgm:t>
        <a:bodyPr/>
        <a:lstStyle/>
        <a:p>
          <a:endParaRPr lang="en-US"/>
        </a:p>
      </dgm:t>
    </dgm:pt>
  </dgm:ptLst>
  <dgm:cxnLst>
    <dgm:cxn modelId="{65DD463F-6DF2-43F1-A68F-39B97B4104FA}" srcId="{8B928183-3367-4B6C-86DB-2093A2E45205}" destId="{D39E3C38-5CA8-4642-9A25-6A5666D4D9F5}" srcOrd="4" destOrd="0" parTransId="{3F21C8DC-CB8C-4776-B693-F21E51C0A28C}" sibTransId="{00EB439D-B6C6-43EE-9EB2-9B03CB48AE6E}"/>
    <dgm:cxn modelId="{A9BEDF45-A673-4696-9213-537377070D67}" srcId="{E2D79E8E-596E-4944-857B-08102B3D63F0}" destId="{1B9D586D-6659-45CC-83C3-6973FAD641F4}" srcOrd="4" destOrd="0" parTransId="{8A834778-CE6B-4765-ADCE-93B293762095}" sibTransId="{B7F6D511-A920-4949-9605-0C430A5B9B88}"/>
    <dgm:cxn modelId="{A79C30B5-CE65-4FCF-86FC-1A080CD0E3D3}" type="presOf" srcId="{1B39AEA7-020A-4A84-B33C-01C2B80E030C}" destId="{B88DD0CC-6562-4DB4-8864-4E840E0CA885}" srcOrd="0" destOrd="0" presId="urn:microsoft.com/office/officeart/2005/8/layout/hierarchy3"/>
    <dgm:cxn modelId="{CE47D8D9-5CF5-4526-A229-28BD21D2ACD2}" type="presOf" srcId="{56CC63D3-F46D-449C-B0D0-1E00E171C96F}" destId="{B585456C-D06C-4FBC-83DA-BD0CE6A8440B}" srcOrd="0" destOrd="2" presId="urn:microsoft.com/office/officeart/2005/8/layout/hierarchy3"/>
    <dgm:cxn modelId="{6EF8DFBD-E759-491D-B08C-BCAB667CFB40}" srcId="{E2D79E8E-596E-4944-857B-08102B3D63F0}" destId="{E0E177A7-6EA0-4D83-86D3-4B7AC378CCEB}" srcOrd="1" destOrd="0" parTransId="{B1B4F9C3-46D6-4EC8-9D53-F986D7741EB3}" sibTransId="{4F40F329-2EFB-4A0D-9433-6C70D68EF58E}"/>
    <dgm:cxn modelId="{D19263F7-6791-493B-942E-4F36249B90F9}" type="presOf" srcId="{EB1CD1B5-E5D2-4D6C-8208-65B3F9E2B458}" destId="{E6813984-BF37-452D-BF20-C88FDD796CFF}" srcOrd="0" destOrd="3" presId="urn:microsoft.com/office/officeart/2005/8/layout/hierarchy3"/>
    <dgm:cxn modelId="{98A3D83D-98EF-4C5C-A413-88F19431C970}" srcId="{1B39AEA7-020A-4A84-B33C-01C2B80E030C}" destId="{4FF1AEB2-AD9E-4B9E-BD5A-A106D027B4CC}" srcOrd="2" destOrd="0" parTransId="{68A51782-DEBD-4504-9AA0-5AAB0CA0CB5D}" sibTransId="{FD66546D-E431-447D-8E7B-517FEF46AB02}"/>
    <dgm:cxn modelId="{C9A5696E-4290-4DD0-991C-B5390D3E44F7}" srcId="{BDA3CB4E-8F79-44C7-B854-D2DED3378AA1}" destId="{FFA3F118-4B85-44A9-8A2C-627911A20D2E}" srcOrd="1" destOrd="0" parTransId="{34EF3568-978B-406F-B02C-705C92478C35}" sibTransId="{AAE56255-C24F-4BA8-B1D2-1F049C7D278D}"/>
    <dgm:cxn modelId="{8D6BB789-03CA-45EC-9F0E-674F794891A8}" type="presOf" srcId="{83B8878F-E3F6-416E-89A1-5A5136AC1336}" destId="{B88DD0CC-6562-4DB4-8864-4E840E0CA885}" srcOrd="0" destOrd="1" presId="urn:microsoft.com/office/officeart/2005/8/layout/hierarchy3"/>
    <dgm:cxn modelId="{344C9B66-80EA-4550-9907-47D0DD440239}" type="presOf" srcId="{331FBA45-02DA-4EBE-92AE-E6897D483987}" destId="{8F59C734-8B91-4405-B52A-06F40BC179AB}" srcOrd="0" destOrd="3" presId="urn:microsoft.com/office/officeart/2005/8/layout/hierarchy3"/>
    <dgm:cxn modelId="{B3170D18-0D91-4C8B-97FC-735DC535317B}" type="presOf" srcId="{3189C513-6D52-448F-84F2-C1BDC4F85FF1}" destId="{A543F593-4696-42E0-A950-91852F68F12B}" srcOrd="0" destOrd="0" presId="urn:microsoft.com/office/officeart/2005/8/layout/hierarchy3"/>
    <dgm:cxn modelId="{B64EA329-2914-4D68-A924-F6897DB8A86C}" srcId="{5F189C0F-D01A-4A6C-BA77-93CB8239B639}" destId="{8B928183-3367-4B6C-86DB-2093A2E45205}" srcOrd="1" destOrd="0" parTransId="{6279C64D-2D5E-4E9D-9DC2-3284E1919F01}" sibTransId="{7630433F-A4BF-4D1F-A1A1-C553A3874E6B}"/>
    <dgm:cxn modelId="{224A5843-F552-4FB1-B2A4-133D172C4035}" type="presOf" srcId="{D74BA831-E6E6-46F3-A32D-9C1995282E6A}" destId="{B88DD0CC-6562-4DB4-8864-4E840E0CA885}" srcOrd="0" destOrd="2" presId="urn:microsoft.com/office/officeart/2005/8/layout/hierarchy3"/>
    <dgm:cxn modelId="{EC90DD27-B551-4E25-8639-2E58681258E9}" type="presOf" srcId="{7A118303-68F7-4B6C-BCEB-F5D2F3E3DE57}" destId="{8F59C734-8B91-4405-B52A-06F40BC179AB}" srcOrd="0" destOrd="4" presId="urn:microsoft.com/office/officeart/2005/8/layout/hierarchy3"/>
    <dgm:cxn modelId="{10E10DE2-45C1-4B37-AA73-F5B277589908}" srcId="{940A4CAB-72B6-481C-A52D-A2E4BC823044}" destId="{9CC6DB04-14C4-45F1-AEBB-61142C027C8F}" srcOrd="0" destOrd="0" parTransId="{993832C6-D132-4DDE-81F3-D73879E9EC18}" sibTransId="{B6CE8F94-173A-4F0A-B2B9-0C2281B6316F}"/>
    <dgm:cxn modelId="{04A0E848-C7C0-4AE6-AD25-43F1582D5EEC}" srcId="{2A28B354-4903-413D-93F8-6D5A67535D92}" destId="{1B39AEA7-020A-4A84-B33C-01C2B80E030C}" srcOrd="0" destOrd="0" parTransId="{3189C513-6D52-448F-84F2-C1BDC4F85FF1}" sibTransId="{145EA4A6-B9EE-40E8-B429-5BC5B68C4154}"/>
    <dgm:cxn modelId="{7DA7D065-C457-4198-BDD2-3F102684FD93}" type="presOf" srcId="{BDA3CB4E-8F79-44C7-B854-D2DED3378AA1}" destId="{4856C56C-EE45-43D2-91D9-627BB4516392}" srcOrd="0" destOrd="0" presId="urn:microsoft.com/office/officeart/2005/8/layout/hierarchy3"/>
    <dgm:cxn modelId="{DD370970-3106-4921-932C-482F5FF1B6EB}" type="presOf" srcId="{B2494072-DFCD-4068-B46F-8240003D4267}" destId="{A215F13E-5962-404C-A9C1-289CED2208A6}" srcOrd="0" destOrd="1" presId="urn:microsoft.com/office/officeart/2005/8/layout/hierarchy3"/>
    <dgm:cxn modelId="{82A84783-7F01-4844-9104-717246593736}" srcId="{8B928183-3367-4B6C-86DB-2093A2E45205}" destId="{99556726-35C6-4270-B22F-2AF2C81134A0}" srcOrd="1" destOrd="0" parTransId="{751E3D3F-3C0B-491E-8983-4B969A1A1484}" sibTransId="{9B9B2974-6037-42B6-9293-32609378253B}"/>
    <dgm:cxn modelId="{D3A1C4F4-1007-4BEB-84C9-033D181F40B4}" srcId="{2A28B354-4903-413D-93F8-6D5A67535D92}" destId="{940A4CAB-72B6-481C-A52D-A2E4BC823044}" srcOrd="1" destOrd="0" parTransId="{FAEA2DAD-75BB-4EFC-9586-367F365778F0}" sibTransId="{761FFFDA-AB5E-4568-AD30-7D1F72FAFD8B}"/>
    <dgm:cxn modelId="{39D4033F-3A00-48AE-83BD-6AB1076FD8A6}" srcId="{5B056CE1-30F0-4B88-A529-C3C59757F421}" destId="{2A28B354-4903-413D-93F8-6D5A67535D92}" srcOrd="1" destOrd="0" parTransId="{42CABE14-FA47-4EC0-9787-82EF928AED60}" sibTransId="{A85C46FE-12C3-47DD-867F-96CDB3DD330A}"/>
    <dgm:cxn modelId="{08C30C9F-F089-439D-8238-19C49C14FED1}" type="presOf" srcId="{5F189C0F-D01A-4A6C-BA77-93CB8239B639}" destId="{DE93316E-904C-4A71-9383-5A70FD341B23}" srcOrd="1" destOrd="0" presId="urn:microsoft.com/office/officeart/2005/8/layout/hierarchy3"/>
    <dgm:cxn modelId="{DB5C7B17-3A86-4BAD-84C2-821FA9517740}" type="presOf" srcId="{940A4CAB-72B6-481C-A52D-A2E4BC823044}" destId="{B585456C-D06C-4FBC-83DA-BD0CE6A8440B}" srcOrd="0" destOrd="0" presId="urn:microsoft.com/office/officeart/2005/8/layout/hierarchy3"/>
    <dgm:cxn modelId="{B5C545D9-61C5-41B1-BF1E-CA0BD1A291D3}" type="presOf" srcId="{8B928183-3367-4B6C-86DB-2093A2E45205}" destId="{8F59C734-8B91-4405-B52A-06F40BC179AB}" srcOrd="0" destOrd="0" presId="urn:microsoft.com/office/officeart/2005/8/layout/hierarchy3"/>
    <dgm:cxn modelId="{A43E9299-EA38-4399-9BB3-97DFC1A3DEBB}" srcId="{8B928183-3367-4B6C-86DB-2093A2E45205}" destId="{7A118303-68F7-4B6C-BCEB-F5D2F3E3DE57}" srcOrd="3" destOrd="0" parTransId="{876501C9-2161-450F-8D99-A59EA7D1AA0F}" sibTransId="{4B1466F9-562B-4DD1-9DD3-7730D2B577C2}"/>
    <dgm:cxn modelId="{1F71FB78-FEF5-40F8-B890-3E2A36BFE3F3}" type="presOf" srcId="{9CC6DB04-14C4-45F1-AEBB-61142C027C8F}" destId="{B585456C-D06C-4FBC-83DA-BD0CE6A8440B}" srcOrd="0" destOrd="1" presId="urn:microsoft.com/office/officeart/2005/8/layout/hierarchy3"/>
    <dgm:cxn modelId="{A03E6C02-91EB-4DD7-80B9-76C298BB8EF1}" type="presOf" srcId="{D52ADB83-DB1F-4162-9730-CB29D61433EB}" destId="{A215F13E-5962-404C-A9C1-289CED2208A6}" srcOrd="0" destOrd="2" presId="urn:microsoft.com/office/officeart/2005/8/layout/hierarchy3"/>
    <dgm:cxn modelId="{633060AE-54EE-47FB-B033-551CC4A80A1A}" type="presOf" srcId="{B500E946-AA49-4E9B-A0BD-0DF089D5D40A}" destId="{F15BE0FC-801A-4012-967A-90704F5E8099}" srcOrd="0" destOrd="0" presId="urn:microsoft.com/office/officeart/2005/8/layout/hierarchy3"/>
    <dgm:cxn modelId="{15E8DD82-0F50-4FA4-ADFD-EB5059F9E455}" srcId="{A33D3EE8-046A-46F3-B3C0-2F7C240A7772}" destId="{D52ADB83-DB1F-4162-9730-CB29D61433EB}" srcOrd="1" destOrd="0" parTransId="{FFBCDB2A-B1C6-46BE-BB5A-7DDC328C22E5}" sibTransId="{917DA024-ECBE-4A8B-B7DA-7834453AF8A4}"/>
    <dgm:cxn modelId="{EB561045-B0F0-4CC4-9A75-053929051ED1}" srcId="{BDA3CB4E-8F79-44C7-B854-D2DED3378AA1}" destId="{9E8CBC25-5064-4A76-932A-6689BE48BF95}" srcOrd="0" destOrd="0" parTransId="{45576B07-73F2-481B-A472-CAFEA92DAC1D}" sibTransId="{E91E2888-B133-453D-B409-6AB501D6F325}"/>
    <dgm:cxn modelId="{7E4A79DF-C16A-49F4-9F55-0623AE20C4FD}" type="presOf" srcId="{6279C64D-2D5E-4E9D-9DC2-3284E1919F01}" destId="{9D2885A6-71C6-429B-A704-38DF45046EA4}" srcOrd="0" destOrd="0" presId="urn:microsoft.com/office/officeart/2005/8/layout/hierarchy3"/>
    <dgm:cxn modelId="{B3A609A6-AFC6-4775-B82E-FBBDAD0C6BA7}" type="presOf" srcId="{5F189C0F-D01A-4A6C-BA77-93CB8239B639}" destId="{AA9B4829-32F3-41C6-B05E-87463998370E}" srcOrd="0" destOrd="0" presId="urn:microsoft.com/office/officeart/2005/8/layout/hierarchy3"/>
    <dgm:cxn modelId="{9D8458E3-918D-408D-8061-BB7F32EBC4D4}" type="presOf" srcId="{4FFD038C-015D-42AE-AE98-EB8ECE923F41}" destId="{BF004B08-F065-489C-A3FE-CD06EAA6CBF6}" srcOrd="0" destOrd="0" presId="urn:microsoft.com/office/officeart/2005/8/layout/hierarchy3"/>
    <dgm:cxn modelId="{93A6C5D1-943A-4E89-9476-D50524561E1F}" type="presOf" srcId="{4FF1AEB2-AD9E-4B9E-BD5A-A106D027B4CC}" destId="{B88DD0CC-6562-4DB4-8864-4E840E0CA885}" srcOrd="0" destOrd="3" presId="urn:microsoft.com/office/officeart/2005/8/layout/hierarchy3"/>
    <dgm:cxn modelId="{EE87FD45-37BA-4BF8-87B1-9B6A6FC5B240}" type="presOf" srcId="{E0E177A7-6EA0-4D83-86D3-4B7AC378CCEB}" destId="{E6813984-BF37-452D-BF20-C88FDD796CFF}" srcOrd="0" destOrd="2" presId="urn:microsoft.com/office/officeart/2005/8/layout/hierarchy3"/>
    <dgm:cxn modelId="{5ED92EFE-6EAF-4959-A1A1-49A7785D27D2}" srcId="{E2D79E8E-596E-4944-857B-08102B3D63F0}" destId="{2B4206CD-9C4D-45C0-B25A-AB8DACBC97AF}" srcOrd="3" destOrd="0" parTransId="{3930E736-7032-44A8-91DC-CC6380CFE437}" sibTransId="{6B4E09B2-AA31-4CA9-98D6-454069C50D1D}"/>
    <dgm:cxn modelId="{22B2A087-67D0-4F6C-843E-BC7B8E1B8C32}" srcId="{5B056CE1-30F0-4B88-A529-C3C59757F421}" destId="{5F189C0F-D01A-4A6C-BA77-93CB8239B639}" srcOrd="0" destOrd="0" parTransId="{21A73348-9669-4C88-A746-818751E5F07B}" sibTransId="{4FE03F94-0B9D-4073-96A2-22829A384601}"/>
    <dgm:cxn modelId="{7C7D0344-376F-4ECA-88B3-1F548976FED5}" type="presOf" srcId="{9E8CBC25-5064-4A76-932A-6689BE48BF95}" destId="{4856C56C-EE45-43D2-91D9-627BB4516392}" srcOrd="0" destOrd="1" presId="urn:microsoft.com/office/officeart/2005/8/layout/hierarchy3"/>
    <dgm:cxn modelId="{B10445BD-82C0-48F3-A124-7896AB400601}" type="presOf" srcId="{D39E3C38-5CA8-4642-9A25-6A5666D4D9F5}" destId="{8F59C734-8B91-4405-B52A-06F40BC179AB}" srcOrd="0" destOrd="5" presId="urn:microsoft.com/office/officeart/2005/8/layout/hierarchy3"/>
    <dgm:cxn modelId="{5B1BF41E-618D-43B0-934A-3A88C752461B}" type="presOf" srcId="{FAEA2DAD-75BB-4EFC-9586-367F365778F0}" destId="{B6D856E0-9B47-45A9-BC06-803209597ED2}" srcOrd="0" destOrd="0" presId="urn:microsoft.com/office/officeart/2005/8/layout/hierarchy3"/>
    <dgm:cxn modelId="{48328DFB-9161-4D34-8427-88D51B7EE2B0}" srcId="{1B39AEA7-020A-4A84-B33C-01C2B80E030C}" destId="{83B8878F-E3F6-416E-89A1-5A5136AC1336}" srcOrd="0" destOrd="0" parTransId="{D42D8C18-957A-4F3F-BFB3-8A60F25E120C}" sibTransId="{509752F1-F91A-403F-996B-DD390D9FC715}"/>
    <dgm:cxn modelId="{A5CC17AB-C4D1-4FB5-B935-E43078228F92}" type="presOf" srcId="{E2D79E8E-596E-4944-857B-08102B3D63F0}" destId="{E6813984-BF37-452D-BF20-C88FDD796CFF}" srcOrd="0" destOrd="0" presId="urn:microsoft.com/office/officeart/2005/8/layout/hierarchy3"/>
    <dgm:cxn modelId="{65FC312C-CEE2-45C7-A96D-E519FD8E7B0A}" srcId="{2A28B354-4903-413D-93F8-6D5A67535D92}" destId="{BDA3CB4E-8F79-44C7-B854-D2DED3378AA1}" srcOrd="2" destOrd="0" parTransId="{843679A2-760E-4DF9-8A12-218C92F3FEC4}" sibTransId="{CED4DE25-FE9E-453B-B09F-2D61185CC150}"/>
    <dgm:cxn modelId="{4BFF8977-568C-4F43-A200-A4C1396C4417}" srcId="{5F189C0F-D01A-4A6C-BA77-93CB8239B639}" destId="{E2D79E8E-596E-4944-857B-08102B3D63F0}" srcOrd="2" destOrd="0" parTransId="{4FFD038C-015D-42AE-AE98-EB8ECE923F41}" sibTransId="{E7194C27-14A1-4892-B107-6D69FC8368F0}"/>
    <dgm:cxn modelId="{093511A6-3D60-438E-83FF-7468377E9F3A}" srcId="{A33D3EE8-046A-46F3-B3C0-2F7C240A7772}" destId="{B2494072-DFCD-4068-B46F-8240003D4267}" srcOrd="0" destOrd="0" parTransId="{F8860B61-DDD9-4054-9F22-B054FDCF15FD}" sibTransId="{E47F2964-ED87-4470-B6EB-7AEC8C28556F}"/>
    <dgm:cxn modelId="{59001F63-E7BB-40C4-836F-69A5DC8426E0}" srcId="{8B928183-3367-4B6C-86DB-2093A2E45205}" destId="{331FBA45-02DA-4EBE-92AE-E6897D483987}" srcOrd="2" destOrd="0" parTransId="{89ECE700-4831-4D7B-9842-BA06BC5A836F}" sibTransId="{BB43F9C5-1D82-4E12-87E7-33A43AD6FDA5}"/>
    <dgm:cxn modelId="{A84B0E47-BE4A-44C1-81AC-639B8D74F114}" type="presOf" srcId="{2B4206CD-9C4D-45C0-B25A-AB8DACBC97AF}" destId="{E6813984-BF37-452D-BF20-C88FDD796CFF}" srcOrd="0" destOrd="4" presId="urn:microsoft.com/office/officeart/2005/8/layout/hierarchy3"/>
    <dgm:cxn modelId="{4E59A46C-3467-4E09-AAA1-638F6762A573}" srcId="{940A4CAB-72B6-481C-A52D-A2E4BC823044}" destId="{56CC63D3-F46D-449C-B0D0-1E00E171C96F}" srcOrd="1" destOrd="0" parTransId="{381B5E5A-5079-49A6-A05E-CBCC5288CE2C}" sibTransId="{9B59AED8-ACC1-40C5-9C07-4B3E500F2C31}"/>
    <dgm:cxn modelId="{0224346A-5814-48B2-8424-ABBA5F5FF9B0}" type="presOf" srcId="{5B056CE1-30F0-4B88-A529-C3C59757F421}" destId="{971741C1-7760-4D02-982D-3C2720592387}" srcOrd="0" destOrd="0" presId="urn:microsoft.com/office/officeart/2005/8/layout/hierarchy3"/>
    <dgm:cxn modelId="{228F2CD3-8E25-4B7C-8D47-C53C871AB7B8}" srcId="{E2D79E8E-596E-4944-857B-08102B3D63F0}" destId="{C51CA211-FFC4-4BA1-AB55-C0C48E528912}" srcOrd="0" destOrd="0" parTransId="{16F4B8FB-DEF0-4721-8AC9-86708DA64B58}" sibTransId="{6DE580A3-D58D-4185-B78E-A3DE111A6404}"/>
    <dgm:cxn modelId="{8D1A9040-B4B8-426B-972F-E85897760FB0}" type="presOf" srcId="{843679A2-760E-4DF9-8A12-218C92F3FEC4}" destId="{00EE1B1E-37AF-495A-9C58-1F4CBC930D83}" srcOrd="0" destOrd="0" presId="urn:microsoft.com/office/officeart/2005/8/layout/hierarchy3"/>
    <dgm:cxn modelId="{069B02E7-9DCA-4100-88D7-B003F98C9585}" srcId="{1B39AEA7-020A-4A84-B33C-01C2B80E030C}" destId="{D74BA831-E6E6-46F3-A32D-9C1995282E6A}" srcOrd="1" destOrd="0" parTransId="{C7BFFCD0-4DE8-49C6-B49C-89535352F0D7}" sibTransId="{0962DE19-B01E-4EFA-80DA-9E5C59EA654D}"/>
    <dgm:cxn modelId="{64C2B01F-AD41-4C44-90E8-FE7B9D8C1C06}" type="presOf" srcId="{2A28B354-4903-413D-93F8-6D5A67535D92}" destId="{9E64BCCC-8213-4DB4-BF07-C5D31685C510}" srcOrd="0" destOrd="0" presId="urn:microsoft.com/office/officeart/2005/8/layout/hierarchy3"/>
    <dgm:cxn modelId="{C5924E83-F223-4476-A0D2-FF83E693A6AF}" type="presOf" srcId="{2A28B354-4903-413D-93F8-6D5A67535D92}" destId="{230D859E-CD56-4E50-9F2E-55AFF962CF59}" srcOrd="1" destOrd="0" presId="urn:microsoft.com/office/officeart/2005/8/layout/hierarchy3"/>
    <dgm:cxn modelId="{9E66FB51-DC40-45CC-B847-E9B99E1A4236}" type="presOf" srcId="{A33D3EE8-046A-46F3-B3C0-2F7C240A7772}" destId="{A215F13E-5962-404C-A9C1-289CED2208A6}" srcOrd="0" destOrd="0" presId="urn:microsoft.com/office/officeart/2005/8/layout/hierarchy3"/>
    <dgm:cxn modelId="{D2E50230-0E50-43F3-A27A-5EAD0AAB009C}" type="presOf" srcId="{1B9D586D-6659-45CC-83C3-6973FAD641F4}" destId="{E6813984-BF37-452D-BF20-C88FDD796CFF}" srcOrd="0" destOrd="5" presId="urn:microsoft.com/office/officeart/2005/8/layout/hierarchy3"/>
    <dgm:cxn modelId="{1939C4D5-C6FE-4677-B20D-AE2D2435EDD0}" type="presOf" srcId="{C51CA211-FFC4-4BA1-AB55-C0C48E528912}" destId="{E6813984-BF37-452D-BF20-C88FDD796CFF}" srcOrd="0" destOrd="1" presId="urn:microsoft.com/office/officeart/2005/8/layout/hierarchy3"/>
    <dgm:cxn modelId="{583CDFDB-BCBD-4EFE-AE17-4B17FA06F1E8}" type="presOf" srcId="{5ABE4D13-087A-4186-8BD3-A7C696311D88}" destId="{8F59C734-8B91-4405-B52A-06F40BC179AB}" srcOrd="0" destOrd="1" presId="urn:microsoft.com/office/officeart/2005/8/layout/hierarchy3"/>
    <dgm:cxn modelId="{B4017677-0EA2-4CD4-9A0F-BF277AD1D4B6}" srcId="{5F189C0F-D01A-4A6C-BA77-93CB8239B639}" destId="{A33D3EE8-046A-46F3-B3C0-2F7C240A7772}" srcOrd="0" destOrd="0" parTransId="{B500E946-AA49-4E9B-A0BD-0DF089D5D40A}" sibTransId="{31123CA3-5BB3-473D-B8F2-082102CD288F}"/>
    <dgm:cxn modelId="{68B9DF4E-7CAE-41D4-9B0B-0418116F87FF}" type="presOf" srcId="{FFA3F118-4B85-44A9-8A2C-627911A20D2E}" destId="{4856C56C-EE45-43D2-91D9-627BB4516392}" srcOrd="0" destOrd="2" presId="urn:microsoft.com/office/officeart/2005/8/layout/hierarchy3"/>
    <dgm:cxn modelId="{D1C495F1-ED39-494E-8FB5-6C680493E0D9}" srcId="{8B928183-3367-4B6C-86DB-2093A2E45205}" destId="{5ABE4D13-087A-4186-8BD3-A7C696311D88}" srcOrd="0" destOrd="0" parTransId="{FA69F60F-C752-485D-9D19-A243C16ED1BC}" sibTransId="{6BAA3FB1-C991-41AC-BF27-7575BD4D81C3}"/>
    <dgm:cxn modelId="{54D2B5F7-A697-4C07-9848-F1FFA23598A1}" type="presOf" srcId="{99556726-35C6-4270-B22F-2AF2C81134A0}" destId="{8F59C734-8B91-4405-B52A-06F40BC179AB}" srcOrd="0" destOrd="2" presId="urn:microsoft.com/office/officeart/2005/8/layout/hierarchy3"/>
    <dgm:cxn modelId="{D5CCB8DA-546F-4796-93DA-C627DB7BBACE}" srcId="{E2D79E8E-596E-4944-857B-08102B3D63F0}" destId="{EB1CD1B5-E5D2-4D6C-8208-65B3F9E2B458}" srcOrd="2" destOrd="0" parTransId="{042007DD-5AFA-400B-9AA7-1957280AD3F3}" sibTransId="{806F70B8-D1B2-439B-BE89-8B070B34A1D7}"/>
    <dgm:cxn modelId="{A4BFB033-43B5-45A5-B7D1-5B0DC2EC8E8B}" type="presParOf" srcId="{971741C1-7760-4D02-982D-3C2720592387}" destId="{0EDC3711-ACB7-4835-B256-80A11CED0FBC}" srcOrd="0" destOrd="0" presId="urn:microsoft.com/office/officeart/2005/8/layout/hierarchy3"/>
    <dgm:cxn modelId="{77286DE0-47B0-47AB-AF76-FBF437C28F96}" type="presParOf" srcId="{0EDC3711-ACB7-4835-B256-80A11CED0FBC}" destId="{D4725A3D-BFFE-42C4-A5C0-F77476C14811}" srcOrd="0" destOrd="0" presId="urn:microsoft.com/office/officeart/2005/8/layout/hierarchy3"/>
    <dgm:cxn modelId="{F74D0660-CB31-4846-A85C-EBC6E6AD240B}" type="presParOf" srcId="{D4725A3D-BFFE-42C4-A5C0-F77476C14811}" destId="{AA9B4829-32F3-41C6-B05E-87463998370E}" srcOrd="0" destOrd="0" presId="urn:microsoft.com/office/officeart/2005/8/layout/hierarchy3"/>
    <dgm:cxn modelId="{7702CF1C-A489-44DD-B53C-E2D3F26897CB}" type="presParOf" srcId="{D4725A3D-BFFE-42C4-A5C0-F77476C14811}" destId="{DE93316E-904C-4A71-9383-5A70FD341B23}" srcOrd="1" destOrd="0" presId="urn:microsoft.com/office/officeart/2005/8/layout/hierarchy3"/>
    <dgm:cxn modelId="{84565E2C-D5D1-4C27-8971-D1FAA4C7501A}" type="presParOf" srcId="{0EDC3711-ACB7-4835-B256-80A11CED0FBC}" destId="{3C2F3034-17FA-499A-AC0C-FEF132DC1E8D}" srcOrd="1" destOrd="0" presId="urn:microsoft.com/office/officeart/2005/8/layout/hierarchy3"/>
    <dgm:cxn modelId="{41A386C8-F77F-452A-ABCA-4F2778FE452B}" type="presParOf" srcId="{3C2F3034-17FA-499A-AC0C-FEF132DC1E8D}" destId="{F15BE0FC-801A-4012-967A-90704F5E8099}" srcOrd="0" destOrd="0" presId="urn:microsoft.com/office/officeart/2005/8/layout/hierarchy3"/>
    <dgm:cxn modelId="{45DD0025-E330-4468-98FF-F6097A08BEC5}" type="presParOf" srcId="{3C2F3034-17FA-499A-AC0C-FEF132DC1E8D}" destId="{A215F13E-5962-404C-A9C1-289CED2208A6}" srcOrd="1" destOrd="0" presId="urn:microsoft.com/office/officeart/2005/8/layout/hierarchy3"/>
    <dgm:cxn modelId="{FF32D8B5-1850-4260-853F-29DCCB6B32CC}" type="presParOf" srcId="{3C2F3034-17FA-499A-AC0C-FEF132DC1E8D}" destId="{9D2885A6-71C6-429B-A704-38DF45046EA4}" srcOrd="2" destOrd="0" presId="urn:microsoft.com/office/officeart/2005/8/layout/hierarchy3"/>
    <dgm:cxn modelId="{8561A34C-B5EE-4C23-B1B5-782B59845ACC}" type="presParOf" srcId="{3C2F3034-17FA-499A-AC0C-FEF132DC1E8D}" destId="{8F59C734-8B91-4405-B52A-06F40BC179AB}" srcOrd="3" destOrd="0" presId="urn:microsoft.com/office/officeart/2005/8/layout/hierarchy3"/>
    <dgm:cxn modelId="{91D3E179-7877-4515-BAD3-9C9B207F8923}" type="presParOf" srcId="{3C2F3034-17FA-499A-AC0C-FEF132DC1E8D}" destId="{BF004B08-F065-489C-A3FE-CD06EAA6CBF6}" srcOrd="4" destOrd="0" presId="urn:microsoft.com/office/officeart/2005/8/layout/hierarchy3"/>
    <dgm:cxn modelId="{E424984F-CBC7-4FAE-A6F9-A3775FBB46C2}" type="presParOf" srcId="{3C2F3034-17FA-499A-AC0C-FEF132DC1E8D}" destId="{E6813984-BF37-452D-BF20-C88FDD796CFF}" srcOrd="5" destOrd="0" presId="urn:microsoft.com/office/officeart/2005/8/layout/hierarchy3"/>
    <dgm:cxn modelId="{6563CEEB-C0D9-44D2-A0F8-382FBB9A21BF}" type="presParOf" srcId="{971741C1-7760-4D02-982D-3C2720592387}" destId="{D50DD3D1-4BCB-4239-BC32-889B63807ACB}" srcOrd="1" destOrd="0" presId="urn:microsoft.com/office/officeart/2005/8/layout/hierarchy3"/>
    <dgm:cxn modelId="{94FF040E-7D17-48AB-A7E2-392FA8106BF6}" type="presParOf" srcId="{D50DD3D1-4BCB-4239-BC32-889B63807ACB}" destId="{9E6B80DA-0905-4F8B-B633-8AC6880F2EC4}" srcOrd="0" destOrd="0" presId="urn:microsoft.com/office/officeart/2005/8/layout/hierarchy3"/>
    <dgm:cxn modelId="{627F5FFC-78F8-4E06-8889-82466C74FAF6}" type="presParOf" srcId="{9E6B80DA-0905-4F8B-B633-8AC6880F2EC4}" destId="{9E64BCCC-8213-4DB4-BF07-C5D31685C510}" srcOrd="0" destOrd="0" presId="urn:microsoft.com/office/officeart/2005/8/layout/hierarchy3"/>
    <dgm:cxn modelId="{EF0C3314-9159-4A3D-9009-296D210C80BA}" type="presParOf" srcId="{9E6B80DA-0905-4F8B-B633-8AC6880F2EC4}" destId="{230D859E-CD56-4E50-9F2E-55AFF962CF59}" srcOrd="1" destOrd="0" presId="urn:microsoft.com/office/officeart/2005/8/layout/hierarchy3"/>
    <dgm:cxn modelId="{EEF13ADC-EEF5-46AC-9C9A-9BD1D81F7B07}" type="presParOf" srcId="{D50DD3D1-4BCB-4239-BC32-889B63807ACB}" destId="{C74928DA-7B30-4C6C-AC7E-C2B4738E82DB}" srcOrd="1" destOrd="0" presId="urn:microsoft.com/office/officeart/2005/8/layout/hierarchy3"/>
    <dgm:cxn modelId="{00DD0973-448B-4AEC-B28E-B5CCE424E0AA}" type="presParOf" srcId="{C74928DA-7B30-4C6C-AC7E-C2B4738E82DB}" destId="{A543F593-4696-42E0-A950-91852F68F12B}" srcOrd="0" destOrd="0" presId="urn:microsoft.com/office/officeart/2005/8/layout/hierarchy3"/>
    <dgm:cxn modelId="{9CE6052E-FBB8-49B8-9B3A-CF18299BDD35}" type="presParOf" srcId="{C74928DA-7B30-4C6C-AC7E-C2B4738E82DB}" destId="{B88DD0CC-6562-4DB4-8864-4E840E0CA885}" srcOrd="1" destOrd="0" presId="urn:microsoft.com/office/officeart/2005/8/layout/hierarchy3"/>
    <dgm:cxn modelId="{827EF2B2-552B-47DF-82F1-220385B90418}" type="presParOf" srcId="{C74928DA-7B30-4C6C-AC7E-C2B4738E82DB}" destId="{B6D856E0-9B47-45A9-BC06-803209597ED2}" srcOrd="2" destOrd="0" presId="urn:microsoft.com/office/officeart/2005/8/layout/hierarchy3"/>
    <dgm:cxn modelId="{5EDA78FF-21CE-4C78-8E5A-63D3BEECB335}" type="presParOf" srcId="{C74928DA-7B30-4C6C-AC7E-C2B4738E82DB}" destId="{B585456C-D06C-4FBC-83DA-BD0CE6A8440B}" srcOrd="3" destOrd="0" presId="urn:microsoft.com/office/officeart/2005/8/layout/hierarchy3"/>
    <dgm:cxn modelId="{B4702A47-AB3E-4E53-B714-90C302C14B69}" type="presParOf" srcId="{C74928DA-7B30-4C6C-AC7E-C2B4738E82DB}" destId="{00EE1B1E-37AF-495A-9C58-1F4CBC930D83}" srcOrd="4" destOrd="0" presId="urn:microsoft.com/office/officeart/2005/8/layout/hierarchy3"/>
    <dgm:cxn modelId="{CF164CEF-7243-49E3-B5DD-C25C15573B35}" type="presParOf" srcId="{C74928DA-7B30-4C6C-AC7E-C2B4738E82DB}" destId="{4856C56C-EE45-43D2-91D9-627BB4516392}" srcOrd="5" destOrd="0" presId="urn:microsoft.com/office/officeart/2005/8/layout/hierarchy3"/>
  </dgm:cxnLst>
  <dgm:bg/>
  <dgm:whole>
    <a:ln>
      <a:noFill/>
    </a:ln>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9B4829-32F3-41C6-B05E-87463998370E}">
      <dsp:nvSpPr>
        <dsp:cNvPr id="0" name=""/>
        <dsp:cNvSpPr/>
      </dsp:nvSpPr>
      <dsp:spPr>
        <a:xfrm>
          <a:off x="543732" y="753"/>
          <a:ext cx="1191361" cy="350295"/>
        </a:xfrm>
        <a:prstGeom prst="roundRect">
          <a:avLst>
            <a:gd name="adj" fmla="val 10000"/>
          </a:avLst>
        </a:prstGeom>
        <a:solidFill>
          <a:srgbClr val="95302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smtClean="0"/>
            <a:t>Barriers</a:t>
          </a:r>
          <a:endParaRPr lang="en-US" sz="2000" kern="1200" dirty="0"/>
        </a:p>
      </dsp:txBody>
      <dsp:txXfrm>
        <a:off x="553992" y="11013"/>
        <a:ext cx="1170841" cy="329775"/>
      </dsp:txXfrm>
    </dsp:sp>
    <dsp:sp modelId="{F15BE0FC-801A-4012-967A-90704F5E8099}">
      <dsp:nvSpPr>
        <dsp:cNvPr id="0" name=""/>
        <dsp:cNvSpPr/>
      </dsp:nvSpPr>
      <dsp:spPr>
        <a:xfrm>
          <a:off x="662868" y="351049"/>
          <a:ext cx="128533" cy="515725"/>
        </a:xfrm>
        <a:custGeom>
          <a:avLst/>
          <a:gdLst/>
          <a:ahLst/>
          <a:cxnLst/>
          <a:rect l="0" t="0" r="0" b="0"/>
          <a:pathLst>
            <a:path>
              <a:moveTo>
                <a:pt x="0" y="0"/>
              </a:moveTo>
              <a:lnTo>
                <a:pt x="0" y="515725"/>
              </a:lnTo>
              <a:lnTo>
                <a:pt x="128533" y="515725"/>
              </a:lnTo>
            </a:path>
          </a:pathLst>
        </a:custGeom>
        <a:noFill/>
        <a:ln w="25400" cap="flat" cmpd="sng" algn="ctr">
          <a:solidFill>
            <a:srgbClr val="952F2E"/>
          </a:solidFill>
          <a:prstDash val="solid"/>
        </a:ln>
        <a:effectLst/>
      </dsp:spPr>
      <dsp:style>
        <a:lnRef idx="2">
          <a:scrgbClr r="0" g="0" b="0"/>
        </a:lnRef>
        <a:fillRef idx="0">
          <a:scrgbClr r="0" g="0" b="0"/>
        </a:fillRef>
        <a:effectRef idx="0">
          <a:scrgbClr r="0" g="0" b="0"/>
        </a:effectRef>
        <a:fontRef idx="minor"/>
      </dsp:style>
    </dsp:sp>
    <dsp:sp modelId="{A215F13E-5962-404C-A9C1-289CED2208A6}">
      <dsp:nvSpPr>
        <dsp:cNvPr id="0" name=""/>
        <dsp:cNvSpPr/>
      </dsp:nvSpPr>
      <dsp:spPr>
        <a:xfrm>
          <a:off x="791401" y="508630"/>
          <a:ext cx="3349621" cy="716288"/>
        </a:xfrm>
        <a:prstGeom prst="roundRect">
          <a:avLst>
            <a:gd name="adj" fmla="val 10000"/>
          </a:avLst>
        </a:prstGeom>
        <a:solidFill>
          <a:schemeClr val="bg1">
            <a:lumMod val="95000"/>
            <a:alpha val="90000"/>
          </a:schemeClr>
        </a:solidFill>
        <a:ln w="25400" cap="flat" cmpd="sng" algn="ctr">
          <a:solidFill>
            <a:srgbClr val="952F2E"/>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t" anchorCtr="0">
          <a:noAutofit/>
        </a:bodyPr>
        <a:lstStyle/>
        <a:p>
          <a:pPr lvl="0" algn="l" defTabSz="800100">
            <a:lnSpc>
              <a:spcPct val="90000"/>
            </a:lnSpc>
            <a:spcBef>
              <a:spcPct val="0"/>
            </a:spcBef>
            <a:spcAft>
              <a:spcPts val="0"/>
            </a:spcAft>
          </a:pPr>
          <a:r>
            <a:rPr lang="en-US" sz="1800" b="1" kern="1200" dirty="0" smtClean="0"/>
            <a:t>Patient:</a:t>
          </a:r>
          <a:endParaRPr lang="en-US" sz="1800" b="1" kern="1200" dirty="0"/>
        </a:p>
        <a:p>
          <a:pPr marL="114300" lvl="1" indent="-114300" algn="l" defTabSz="622300">
            <a:lnSpc>
              <a:spcPct val="90000"/>
            </a:lnSpc>
            <a:spcBef>
              <a:spcPct val="0"/>
            </a:spcBef>
            <a:spcAft>
              <a:spcPct val="15000"/>
            </a:spcAft>
            <a:buChar char="••"/>
          </a:pPr>
          <a:r>
            <a:rPr lang="en-US" sz="1400" kern="1200" dirty="0" smtClean="0"/>
            <a:t>Conflicting knowledge/beliefs, high costs</a:t>
          </a:r>
          <a:endParaRPr lang="en-US" sz="1400" kern="1200" dirty="0"/>
        </a:p>
        <a:p>
          <a:pPr marL="114300" lvl="1" indent="-114300" algn="l" defTabSz="622300">
            <a:lnSpc>
              <a:spcPct val="90000"/>
            </a:lnSpc>
            <a:spcBef>
              <a:spcPct val="0"/>
            </a:spcBef>
            <a:spcAft>
              <a:spcPct val="15000"/>
            </a:spcAft>
            <a:buChar char="••"/>
          </a:pPr>
          <a:r>
            <a:rPr lang="en-US" sz="1400" kern="1200" dirty="0" smtClean="0"/>
            <a:t>Challenging to implement treatment plans</a:t>
          </a:r>
          <a:endParaRPr lang="en-US" sz="1400" kern="1200" dirty="0"/>
        </a:p>
      </dsp:txBody>
      <dsp:txXfrm>
        <a:off x="812380" y="529609"/>
        <a:ext cx="3307663" cy="674330"/>
      </dsp:txXfrm>
    </dsp:sp>
    <dsp:sp modelId="{9D2885A6-71C6-429B-A704-38DF45046EA4}">
      <dsp:nvSpPr>
        <dsp:cNvPr id="0" name=""/>
        <dsp:cNvSpPr/>
      </dsp:nvSpPr>
      <dsp:spPr>
        <a:xfrm>
          <a:off x="662868" y="351049"/>
          <a:ext cx="119136" cy="1509255"/>
        </a:xfrm>
        <a:custGeom>
          <a:avLst/>
          <a:gdLst/>
          <a:ahLst/>
          <a:cxnLst/>
          <a:rect l="0" t="0" r="0" b="0"/>
          <a:pathLst>
            <a:path>
              <a:moveTo>
                <a:pt x="0" y="0"/>
              </a:moveTo>
              <a:lnTo>
                <a:pt x="0" y="1509255"/>
              </a:lnTo>
              <a:lnTo>
                <a:pt x="119136" y="1509255"/>
              </a:lnTo>
            </a:path>
          </a:pathLst>
        </a:custGeom>
        <a:noFill/>
        <a:ln w="25400" cap="flat" cmpd="sng" algn="ctr">
          <a:solidFill>
            <a:srgbClr val="952F2E"/>
          </a:solidFill>
          <a:prstDash val="solid"/>
        </a:ln>
        <a:effectLst/>
      </dsp:spPr>
      <dsp:style>
        <a:lnRef idx="2">
          <a:scrgbClr r="0" g="0" b="0"/>
        </a:lnRef>
        <a:fillRef idx="0">
          <a:scrgbClr r="0" g="0" b="0"/>
        </a:fillRef>
        <a:effectRef idx="0">
          <a:scrgbClr r="0" g="0" b="0"/>
        </a:effectRef>
        <a:fontRef idx="minor"/>
      </dsp:style>
    </dsp:sp>
    <dsp:sp modelId="{8F59C734-8B91-4405-B52A-06F40BC179AB}">
      <dsp:nvSpPr>
        <dsp:cNvPr id="0" name=""/>
        <dsp:cNvSpPr/>
      </dsp:nvSpPr>
      <dsp:spPr>
        <a:xfrm>
          <a:off x="782004" y="1365177"/>
          <a:ext cx="3397628" cy="990253"/>
        </a:xfrm>
        <a:prstGeom prst="roundRect">
          <a:avLst>
            <a:gd name="adj" fmla="val 10000"/>
          </a:avLst>
        </a:prstGeom>
        <a:solidFill>
          <a:schemeClr val="bg1">
            <a:lumMod val="95000"/>
            <a:alpha val="90000"/>
          </a:schemeClr>
        </a:solidFill>
        <a:ln w="25400" cap="flat" cmpd="sng" algn="ctr">
          <a:solidFill>
            <a:srgbClr val="952F2E"/>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t" anchorCtr="0">
          <a:noAutofit/>
        </a:bodyPr>
        <a:lstStyle/>
        <a:p>
          <a:pPr lvl="0" algn="l" defTabSz="800100">
            <a:lnSpc>
              <a:spcPct val="90000"/>
            </a:lnSpc>
            <a:spcBef>
              <a:spcPct val="0"/>
            </a:spcBef>
            <a:spcAft>
              <a:spcPts val="0"/>
            </a:spcAft>
          </a:pPr>
          <a:r>
            <a:rPr lang="en-US" sz="1800" b="1" kern="1200" dirty="0" smtClean="0"/>
            <a:t>Health Care Provider:</a:t>
          </a:r>
          <a:endParaRPr lang="en-US" sz="1800" b="1" kern="1200" dirty="0"/>
        </a:p>
        <a:p>
          <a:pPr marL="114300" lvl="1" indent="-114300" algn="l" defTabSz="622300">
            <a:lnSpc>
              <a:spcPct val="90000"/>
            </a:lnSpc>
            <a:spcBef>
              <a:spcPct val="0"/>
            </a:spcBef>
            <a:spcAft>
              <a:spcPts val="0"/>
            </a:spcAft>
            <a:buChar char="••"/>
          </a:pPr>
          <a:r>
            <a:rPr lang="en-US" sz="1400" kern="1200" dirty="0" smtClean="0"/>
            <a:t>Limited time and resources of physicians</a:t>
          </a:r>
          <a:endParaRPr lang="en-US" sz="1400" kern="1200" dirty="0"/>
        </a:p>
        <a:p>
          <a:pPr marL="114300" lvl="1" indent="-114300" algn="l" defTabSz="622300">
            <a:lnSpc>
              <a:spcPct val="90000"/>
            </a:lnSpc>
            <a:spcBef>
              <a:spcPct val="0"/>
            </a:spcBef>
            <a:spcAft>
              <a:spcPct val="15000"/>
            </a:spcAft>
            <a:buChar char="••"/>
          </a:pPr>
          <a:r>
            <a:rPr lang="en-US" sz="1400" kern="1200" dirty="0" smtClean="0"/>
            <a:t>Treatment inertia</a:t>
          </a:r>
          <a:endParaRPr lang="en-US" sz="1400" kern="1200" dirty="0"/>
        </a:p>
        <a:p>
          <a:pPr marL="114300" lvl="1" indent="-114300" algn="l" defTabSz="622300">
            <a:lnSpc>
              <a:spcPct val="90000"/>
            </a:lnSpc>
            <a:spcBef>
              <a:spcPct val="0"/>
            </a:spcBef>
            <a:spcAft>
              <a:spcPct val="15000"/>
            </a:spcAft>
            <a:buChar char="••"/>
          </a:pPr>
          <a:r>
            <a:rPr lang="en-US" sz="1400" kern="1200" dirty="0" smtClean="0"/>
            <a:t>Low use of ≥ 2 </a:t>
          </a:r>
          <a:r>
            <a:rPr lang="en-US" sz="1400" kern="1200" dirty="0" err="1" smtClean="0"/>
            <a:t>antihypertensives</a:t>
          </a:r>
          <a:r>
            <a:rPr lang="en-US" sz="1400" kern="1200" dirty="0" smtClean="0"/>
            <a:t> and statin</a:t>
          </a:r>
          <a:endParaRPr lang="en-US" sz="1400" kern="1200" dirty="0"/>
        </a:p>
        <a:p>
          <a:pPr marL="57150" lvl="1" indent="-57150" algn="l" defTabSz="266700">
            <a:lnSpc>
              <a:spcPct val="90000"/>
            </a:lnSpc>
            <a:spcBef>
              <a:spcPct val="0"/>
            </a:spcBef>
            <a:spcAft>
              <a:spcPct val="15000"/>
            </a:spcAft>
            <a:buChar char="••"/>
          </a:pPr>
          <a:endParaRPr lang="en-US" sz="600" kern="1200" dirty="0"/>
        </a:p>
        <a:p>
          <a:pPr marL="57150" lvl="1" indent="-57150" algn="l" defTabSz="266700">
            <a:lnSpc>
              <a:spcPct val="90000"/>
            </a:lnSpc>
            <a:spcBef>
              <a:spcPct val="0"/>
            </a:spcBef>
            <a:spcAft>
              <a:spcPct val="15000"/>
            </a:spcAft>
            <a:buChar char="••"/>
          </a:pPr>
          <a:endParaRPr lang="en-US" sz="600" kern="1200" dirty="0"/>
        </a:p>
      </dsp:txBody>
      <dsp:txXfrm>
        <a:off x="811008" y="1394181"/>
        <a:ext cx="3339620" cy="932245"/>
      </dsp:txXfrm>
    </dsp:sp>
    <dsp:sp modelId="{BF004B08-F065-489C-A3FE-CD06EAA6CBF6}">
      <dsp:nvSpPr>
        <dsp:cNvPr id="0" name=""/>
        <dsp:cNvSpPr/>
      </dsp:nvSpPr>
      <dsp:spPr>
        <a:xfrm>
          <a:off x="662868" y="351049"/>
          <a:ext cx="119136" cy="2632401"/>
        </a:xfrm>
        <a:custGeom>
          <a:avLst/>
          <a:gdLst/>
          <a:ahLst/>
          <a:cxnLst/>
          <a:rect l="0" t="0" r="0" b="0"/>
          <a:pathLst>
            <a:path>
              <a:moveTo>
                <a:pt x="0" y="0"/>
              </a:moveTo>
              <a:lnTo>
                <a:pt x="0" y="2632401"/>
              </a:lnTo>
              <a:lnTo>
                <a:pt x="119136" y="2632401"/>
              </a:lnTo>
            </a:path>
          </a:pathLst>
        </a:custGeom>
        <a:noFill/>
        <a:ln w="25400" cap="flat" cmpd="sng" algn="ctr">
          <a:solidFill>
            <a:srgbClr val="952F2E"/>
          </a:solidFill>
          <a:prstDash val="solid"/>
        </a:ln>
        <a:effectLst/>
      </dsp:spPr>
      <dsp:style>
        <a:lnRef idx="2">
          <a:scrgbClr r="0" g="0" b="0"/>
        </a:lnRef>
        <a:fillRef idx="0">
          <a:scrgbClr r="0" g="0" b="0"/>
        </a:fillRef>
        <a:effectRef idx="0">
          <a:scrgbClr r="0" g="0" b="0"/>
        </a:effectRef>
        <a:fontRef idx="minor"/>
      </dsp:style>
    </dsp:sp>
    <dsp:sp modelId="{E6813984-BF37-452D-BF20-C88FDD796CFF}">
      <dsp:nvSpPr>
        <dsp:cNvPr id="0" name=""/>
        <dsp:cNvSpPr/>
      </dsp:nvSpPr>
      <dsp:spPr>
        <a:xfrm>
          <a:off x="782004" y="2504350"/>
          <a:ext cx="3397638" cy="958199"/>
        </a:xfrm>
        <a:prstGeom prst="roundRect">
          <a:avLst>
            <a:gd name="adj" fmla="val 10000"/>
          </a:avLst>
        </a:prstGeom>
        <a:solidFill>
          <a:schemeClr val="bg1">
            <a:lumMod val="95000"/>
            <a:alpha val="90000"/>
          </a:schemeClr>
        </a:solidFill>
        <a:ln w="25400" cap="flat" cmpd="sng" algn="ctr">
          <a:solidFill>
            <a:srgbClr val="952F2E"/>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t" anchorCtr="0">
          <a:noAutofit/>
        </a:bodyPr>
        <a:lstStyle/>
        <a:p>
          <a:pPr lvl="0" algn="l" defTabSz="800100">
            <a:lnSpc>
              <a:spcPct val="90000"/>
            </a:lnSpc>
            <a:spcBef>
              <a:spcPct val="0"/>
            </a:spcBef>
            <a:spcAft>
              <a:spcPts val="0"/>
            </a:spcAft>
          </a:pPr>
          <a:r>
            <a:rPr lang="en-US" sz="1800" b="1" kern="1200" dirty="0" smtClean="0"/>
            <a:t>Health System:</a:t>
          </a:r>
        </a:p>
        <a:p>
          <a:pPr marL="114300" lvl="1" indent="-114300" algn="l" defTabSz="622300">
            <a:lnSpc>
              <a:spcPct val="90000"/>
            </a:lnSpc>
            <a:spcBef>
              <a:spcPct val="0"/>
            </a:spcBef>
            <a:spcAft>
              <a:spcPct val="15000"/>
            </a:spcAft>
            <a:buChar char="••"/>
          </a:pPr>
          <a:r>
            <a:rPr lang="en-US" sz="1400" kern="1200" dirty="0" smtClean="0"/>
            <a:t>Fragmented care</a:t>
          </a:r>
        </a:p>
        <a:p>
          <a:pPr marL="114300" lvl="1" indent="-114300" algn="l" defTabSz="622300">
            <a:lnSpc>
              <a:spcPct val="90000"/>
            </a:lnSpc>
            <a:spcBef>
              <a:spcPct val="0"/>
            </a:spcBef>
            <a:spcAft>
              <a:spcPct val="15000"/>
            </a:spcAft>
            <a:buChar char="••"/>
          </a:pPr>
          <a:r>
            <a:rPr lang="en-US" sz="1400" kern="1200" dirty="0" smtClean="0"/>
            <a:t>Availability of medications</a:t>
          </a:r>
        </a:p>
        <a:p>
          <a:pPr marL="114300" lvl="1" indent="-114300" algn="l" defTabSz="622300">
            <a:lnSpc>
              <a:spcPct val="90000"/>
            </a:lnSpc>
            <a:spcBef>
              <a:spcPct val="0"/>
            </a:spcBef>
            <a:spcAft>
              <a:spcPct val="15000"/>
            </a:spcAft>
            <a:buChar char="••"/>
          </a:pPr>
          <a:r>
            <a:rPr lang="en-US" sz="1400" kern="1200" dirty="0" smtClean="0"/>
            <a:t>Costs/Travel/Access to care</a:t>
          </a:r>
        </a:p>
        <a:p>
          <a:pPr marL="57150" lvl="1" indent="-57150" algn="l" defTabSz="266700">
            <a:lnSpc>
              <a:spcPct val="90000"/>
            </a:lnSpc>
            <a:spcBef>
              <a:spcPct val="0"/>
            </a:spcBef>
            <a:spcAft>
              <a:spcPct val="15000"/>
            </a:spcAft>
            <a:buChar char="••"/>
          </a:pPr>
          <a:endParaRPr lang="en-US" sz="600" kern="1200" dirty="0" smtClean="0"/>
        </a:p>
        <a:p>
          <a:pPr marL="57150" lvl="1" indent="-57150" algn="l" defTabSz="266700">
            <a:lnSpc>
              <a:spcPct val="90000"/>
            </a:lnSpc>
            <a:spcBef>
              <a:spcPct val="0"/>
            </a:spcBef>
            <a:spcAft>
              <a:spcPct val="15000"/>
            </a:spcAft>
            <a:buChar char="••"/>
          </a:pPr>
          <a:endParaRPr lang="en-US" sz="600" kern="1200" dirty="0" smtClean="0"/>
        </a:p>
      </dsp:txBody>
      <dsp:txXfrm>
        <a:off x="810069" y="2532415"/>
        <a:ext cx="3341508" cy="902069"/>
      </dsp:txXfrm>
    </dsp:sp>
    <dsp:sp modelId="{9E64BCCC-8213-4DB4-BF07-C5D31685C510}">
      <dsp:nvSpPr>
        <dsp:cNvPr id="0" name=""/>
        <dsp:cNvSpPr/>
      </dsp:nvSpPr>
      <dsp:spPr>
        <a:xfrm>
          <a:off x="4115571" y="753"/>
          <a:ext cx="1809558" cy="387108"/>
        </a:xfrm>
        <a:prstGeom prst="roundRect">
          <a:avLst>
            <a:gd name="adj" fmla="val 10000"/>
          </a:avLst>
        </a:prstGeom>
        <a:solidFill>
          <a:srgbClr val="952F2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smtClean="0"/>
            <a:t>Intervention</a:t>
          </a:r>
          <a:endParaRPr lang="en-US" sz="2000" kern="1200" dirty="0"/>
        </a:p>
      </dsp:txBody>
      <dsp:txXfrm>
        <a:off x="4126909" y="12091"/>
        <a:ext cx="1786882" cy="364432"/>
      </dsp:txXfrm>
    </dsp:sp>
    <dsp:sp modelId="{A543F593-4696-42E0-A950-91852F68F12B}">
      <dsp:nvSpPr>
        <dsp:cNvPr id="0" name=""/>
        <dsp:cNvSpPr/>
      </dsp:nvSpPr>
      <dsp:spPr>
        <a:xfrm>
          <a:off x="4296526" y="387862"/>
          <a:ext cx="180955" cy="779028"/>
        </a:xfrm>
        <a:custGeom>
          <a:avLst/>
          <a:gdLst/>
          <a:ahLst/>
          <a:cxnLst/>
          <a:rect l="0" t="0" r="0" b="0"/>
          <a:pathLst>
            <a:path>
              <a:moveTo>
                <a:pt x="0" y="0"/>
              </a:moveTo>
              <a:lnTo>
                <a:pt x="0" y="779028"/>
              </a:lnTo>
              <a:lnTo>
                <a:pt x="180955" y="779028"/>
              </a:lnTo>
            </a:path>
          </a:pathLst>
        </a:custGeom>
        <a:noFill/>
        <a:ln w="25400" cap="flat" cmpd="sng" algn="ctr">
          <a:solidFill>
            <a:srgbClr val="95302D"/>
          </a:solidFill>
          <a:prstDash val="solid"/>
        </a:ln>
        <a:effectLst/>
      </dsp:spPr>
      <dsp:style>
        <a:lnRef idx="2">
          <a:scrgbClr r="0" g="0" b="0"/>
        </a:lnRef>
        <a:fillRef idx="0">
          <a:scrgbClr r="0" g="0" b="0"/>
        </a:fillRef>
        <a:effectRef idx="0">
          <a:scrgbClr r="0" g="0" b="0"/>
        </a:effectRef>
        <a:fontRef idx="minor"/>
      </dsp:style>
    </dsp:sp>
    <dsp:sp modelId="{B88DD0CC-6562-4DB4-8864-4E840E0CA885}">
      <dsp:nvSpPr>
        <dsp:cNvPr id="0" name=""/>
        <dsp:cNvSpPr/>
      </dsp:nvSpPr>
      <dsp:spPr>
        <a:xfrm>
          <a:off x="4477482" y="536782"/>
          <a:ext cx="5029898" cy="1260215"/>
        </a:xfrm>
        <a:prstGeom prst="roundRect">
          <a:avLst>
            <a:gd name="adj" fmla="val 10000"/>
          </a:avLst>
        </a:prstGeom>
        <a:solidFill>
          <a:schemeClr val="bg1">
            <a:lumMod val="95000"/>
            <a:alpha val="90000"/>
          </a:schemeClr>
        </a:solidFill>
        <a:ln w="25400" cap="flat" cmpd="sng" algn="ctr">
          <a:solidFill>
            <a:srgbClr val="95302D"/>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t" anchorCtr="0">
          <a:noAutofit/>
        </a:bodyPr>
        <a:lstStyle/>
        <a:p>
          <a:pPr lvl="0" algn="l" defTabSz="800100">
            <a:lnSpc>
              <a:spcPct val="90000"/>
            </a:lnSpc>
            <a:spcBef>
              <a:spcPct val="0"/>
            </a:spcBef>
            <a:spcAft>
              <a:spcPts val="0"/>
            </a:spcAft>
          </a:pPr>
          <a:r>
            <a:rPr lang="en-US" sz="1800" b="1" kern="1200" dirty="0" smtClean="0"/>
            <a:t>Task Sharing with NPHW:</a:t>
          </a:r>
          <a:endParaRPr lang="en-US" sz="1800" b="1" kern="1200" dirty="0"/>
        </a:p>
        <a:p>
          <a:pPr marL="114300" lvl="1" indent="-114300" algn="l" defTabSz="622300">
            <a:lnSpc>
              <a:spcPct val="90000"/>
            </a:lnSpc>
            <a:spcBef>
              <a:spcPct val="0"/>
            </a:spcBef>
            <a:spcAft>
              <a:spcPct val="15000"/>
            </a:spcAft>
            <a:buChar char="••"/>
          </a:pPr>
          <a:r>
            <a:rPr lang="en-US" sz="1400" kern="1200" dirty="0" smtClean="0"/>
            <a:t>Community-based identification and treatment of HTN and CV risk factors</a:t>
          </a:r>
          <a:endParaRPr lang="en-US" sz="1400" kern="1200" dirty="0"/>
        </a:p>
        <a:p>
          <a:pPr marL="114300" lvl="1" indent="-114300" algn="l" defTabSz="622300">
            <a:lnSpc>
              <a:spcPct val="90000"/>
            </a:lnSpc>
            <a:spcBef>
              <a:spcPct val="0"/>
            </a:spcBef>
            <a:spcAft>
              <a:spcPct val="15000"/>
            </a:spcAft>
            <a:buChar char="••"/>
          </a:pPr>
          <a:r>
            <a:rPr lang="en-US" sz="1400" kern="1200" dirty="0" smtClean="0"/>
            <a:t>Tablets with counselling and simplified management algorithms</a:t>
          </a:r>
          <a:endParaRPr lang="en-US" sz="1400" kern="1200" dirty="0"/>
        </a:p>
        <a:p>
          <a:pPr marL="114300" lvl="1" indent="-114300" algn="l" defTabSz="622300">
            <a:lnSpc>
              <a:spcPct val="90000"/>
            </a:lnSpc>
            <a:spcBef>
              <a:spcPct val="0"/>
            </a:spcBef>
            <a:spcAft>
              <a:spcPct val="15000"/>
            </a:spcAft>
            <a:buChar char="••"/>
          </a:pPr>
          <a:r>
            <a:rPr lang="en-US" sz="1400" kern="1200" dirty="0" smtClean="0"/>
            <a:t>Supervised by primary care physicians</a:t>
          </a:r>
          <a:endParaRPr lang="en-US" sz="1400" kern="1200" dirty="0"/>
        </a:p>
      </dsp:txBody>
      <dsp:txXfrm>
        <a:off x="4514392" y="573692"/>
        <a:ext cx="4956078" cy="1186395"/>
      </dsp:txXfrm>
    </dsp:sp>
    <dsp:sp modelId="{B6D856E0-9B47-45A9-BC06-803209597ED2}">
      <dsp:nvSpPr>
        <dsp:cNvPr id="0" name=""/>
        <dsp:cNvSpPr/>
      </dsp:nvSpPr>
      <dsp:spPr>
        <a:xfrm>
          <a:off x="4296526" y="387862"/>
          <a:ext cx="196548" cy="1886222"/>
        </a:xfrm>
        <a:custGeom>
          <a:avLst/>
          <a:gdLst/>
          <a:ahLst/>
          <a:cxnLst/>
          <a:rect l="0" t="0" r="0" b="0"/>
          <a:pathLst>
            <a:path>
              <a:moveTo>
                <a:pt x="0" y="0"/>
              </a:moveTo>
              <a:lnTo>
                <a:pt x="0" y="1886222"/>
              </a:lnTo>
              <a:lnTo>
                <a:pt x="196548" y="1886222"/>
              </a:lnTo>
            </a:path>
          </a:pathLst>
        </a:custGeom>
        <a:noFill/>
        <a:ln w="25400" cap="flat" cmpd="sng" algn="ctr">
          <a:solidFill>
            <a:srgbClr val="95302D"/>
          </a:solidFill>
          <a:prstDash val="solid"/>
        </a:ln>
        <a:effectLst/>
      </dsp:spPr>
      <dsp:style>
        <a:lnRef idx="2">
          <a:scrgbClr r="0" g="0" b="0"/>
        </a:lnRef>
        <a:fillRef idx="0">
          <a:scrgbClr r="0" g="0" b="0"/>
        </a:fillRef>
        <a:effectRef idx="0">
          <a:scrgbClr r="0" g="0" b="0"/>
        </a:effectRef>
        <a:fontRef idx="minor"/>
      </dsp:style>
    </dsp:sp>
    <dsp:sp modelId="{B585456C-D06C-4FBC-83DA-BD0CE6A8440B}">
      <dsp:nvSpPr>
        <dsp:cNvPr id="0" name=""/>
        <dsp:cNvSpPr/>
      </dsp:nvSpPr>
      <dsp:spPr>
        <a:xfrm>
          <a:off x="4493075" y="1902475"/>
          <a:ext cx="4971197" cy="743218"/>
        </a:xfrm>
        <a:prstGeom prst="roundRect">
          <a:avLst>
            <a:gd name="adj" fmla="val 10000"/>
          </a:avLst>
        </a:prstGeom>
        <a:solidFill>
          <a:schemeClr val="bg1">
            <a:lumMod val="95000"/>
            <a:alpha val="90000"/>
          </a:schemeClr>
        </a:solidFill>
        <a:ln w="25400" cap="flat" cmpd="sng" algn="ctr">
          <a:solidFill>
            <a:srgbClr val="95302D"/>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t" anchorCtr="0">
          <a:noAutofit/>
        </a:bodyPr>
        <a:lstStyle/>
        <a:p>
          <a:pPr lvl="0" algn="l" defTabSz="800100">
            <a:lnSpc>
              <a:spcPct val="90000"/>
            </a:lnSpc>
            <a:spcBef>
              <a:spcPct val="0"/>
            </a:spcBef>
            <a:spcAft>
              <a:spcPts val="0"/>
            </a:spcAft>
          </a:pPr>
          <a:r>
            <a:rPr lang="en-US" sz="1800" b="1" kern="1200" dirty="0" smtClean="0"/>
            <a:t>Provision of Free CV Medications:</a:t>
          </a:r>
          <a:endParaRPr lang="en-US" sz="1800" b="1" kern="1200" dirty="0"/>
        </a:p>
        <a:p>
          <a:pPr marL="114300" lvl="1" indent="-114300" algn="l" defTabSz="622300">
            <a:lnSpc>
              <a:spcPct val="90000"/>
            </a:lnSpc>
            <a:spcBef>
              <a:spcPct val="0"/>
            </a:spcBef>
            <a:spcAft>
              <a:spcPct val="15000"/>
            </a:spcAft>
            <a:buChar char="••"/>
          </a:pPr>
          <a:r>
            <a:rPr lang="en-US" sz="1400" kern="1200" dirty="0" smtClean="0"/>
            <a:t>Combination antihypertensives (2 of ACEI/ARB/CCB/HCTZ)</a:t>
          </a:r>
          <a:endParaRPr lang="en-US" sz="1400" kern="1200" dirty="0"/>
        </a:p>
        <a:p>
          <a:pPr marL="114300" lvl="1" indent="-114300" algn="l" defTabSz="622300">
            <a:lnSpc>
              <a:spcPct val="90000"/>
            </a:lnSpc>
            <a:spcBef>
              <a:spcPct val="0"/>
            </a:spcBef>
            <a:spcAft>
              <a:spcPct val="15000"/>
            </a:spcAft>
            <a:buChar char="••"/>
          </a:pPr>
          <a:r>
            <a:rPr lang="en-US" sz="1400" kern="1200" dirty="0" smtClean="0"/>
            <a:t>Statin (atorvastatin 20mg or rosuvastatin 10 mg)</a:t>
          </a:r>
          <a:endParaRPr lang="en-US" sz="1400" kern="1200" dirty="0"/>
        </a:p>
      </dsp:txBody>
      <dsp:txXfrm>
        <a:off x="4514843" y="1924243"/>
        <a:ext cx="4927661" cy="699682"/>
      </dsp:txXfrm>
    </dsp:sp>
    <dsp:sp modelId="{00EE1B1E-37AF-495A-9C58-1F4CBC930D83}">
      <dsp:nvSpPr>
        <dsp:cNvPr id="0" name=""/>
        <dsp:cNvSpPr/>
      </dsp:nvSpPr>
      <dsp:spPr>
        <a:xfrm>
          <a:off x="4296526" y="387862"/>
          <a:ext cx="180955" cy="2748035"/>
        </a:xfrm>
        <a:custGeom>
          <a:avLst/>
          <a:gdLst/>
          <a:ahLst/>
          <a:cxnLst/>
          <a:rect l="0" t="0" r="0" b="0"/>
          <a:pathLst>
            <a:path>
              <a:moveTo>
                <a:pt x="0" y="0"/>
              </a:moveTo>
              <a:lnTo>
                <a:pt x="0" y="2748035"/>
              </a:lnTo>
              <a:lnTo>
                <a:pt x="180955" y="2748035"/>
              </a:lnTo>
            </a:path>
          </a:pathLst>
        </a:custGeom>
        <a:noFill/>
        <a:ln w="25400" cap="flat" cmpd="sng" algn="ctr">
          <a:solidFill>
            <a:srgbClr val="95302D"/>
          </a:solidFill>
          <a:prstDash val="solid"/>
        </a:ln>
        <a:effectLst/>
      </dsp:spPr>
      <dsp:style>
        <a:lnRef idx="2">
          <a:scrgbClr r="0" g="0" b="0"/>
        </a:lnRef>
        <a:fillRef idx="0">
          <a:scrgbClr r="0" g="0" b="0"/>
        </a:fillRef>
        <a:effectRef idx="0">
          <a:scrgbClr r="0" g="0" b="0"/>
        </a:effectRef>
        <a:fontRef idx="minor"/>
      </dsp:style>
    </dsp:sp>
    <dsp:sp modelId="{4856C56C-EE45-43D2-91D9-627BB4516392}">
      <dsp:nvSpPr>
        <dsp:cNvPr id="0" name=""/>
        <dsp:cNvSpPr/>
      </dsp:nvSpPr>
      <dsp:spPr>
        <a:xfrm>
          <a:off x="4477482" y="2838057"/>
          <a:ext cx="4994405" cy="595680"/>
        </a:xfrm>
        <a:prstGeom prst="roundRect">
          <a:avLst>
            <a:gd name="adj" fmla="val 10000"/>
          </a:avLst>
        </a:prstGeom>
        <a:solidFill>
          <a:schemeClr val="bg1">
            <a:lumMod val="95000"/>
            <a:alpha val="90000"/>
          </a:schemeClr>
        </a:solidFill>
        <a:ln w="25400" cap="flat" cmpd="sng" algn="ctr">
          <a:solidFill>
            <a:srgbClr val="95302D"/>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t" anchorCtr="0">
          <a:noAutofit/>
        </a:bodyPr>
        <a:lstStyle/>
        <a:p>
          <a:pPr lvl="0" algn="l" defTabSz="800100">
            <a:lnSpc>
              <a:spcPct val="90000"/>
            </a:lnSpc>
            <a:spcBef>
              <a:spcPct val="0"/>
            </a:spcBef>
            <a:spcAft>
              <a:spcPts val="0"/>
            </a:spcAft>
          </a:pPr>
          <a:r>
            <a:rPr lang="en-US" sz="1800" b="1" kern="1200" dirty="0" smtClean="0"/>
            <a:t>Enhancing Adherence</a:t>
          </a:r>
          <a:endParaRPr lang="en-US" sz="1800" b="1" kern="1200" dirty="0"/>
        </a:p>
        <a:p>
          <a:pPr marL="114300" lvl="1" indent="-114300" algn="l" defTabSz="622300">
            <a:lnSpc>
              <a:spcPct val="90000"/>
            </a:lnSpc>
            <a:spcBef>
              <a:spcPct val="0"/>
            </a:spcBef>
            <a:spcAft>
              <a:spcPct val="15000"/>
            </a:spcAft>
            <a:buChar char="••"/>
          </a:pPr>
          <a:r>
            <a:rPr lang="en-US" sz="1400" kern="1200" dirty="0" smtClean="0"/>
            <a:t>Family/friends (Treatment Supporters)</a:t>
          </a:r>
          <a:endParaRPr lang="en-US" sz="1400" kern="1200" dirty="0"/>
        </a:p>
        <a:p>
          <a:pPr marL="114300" lvl="1" indent="-114300" algn="l" defTabSz="622300">
            <a:lnSpc>
              <a:spcPct val="90000"/>
            </a:lnSpc>
            <a:spcBef>
              <a:spcPct val="0"/>
            </a:spcBef>
            <a:spcAft>
              <a:spcPct val="15000"/>
            </a:spcAft>
            <a:buChar char="••"/>
          </a:pPr>
          <a:endParaRPr lang="en-US" sz="1400" kern="1200" dirty="0"/>
        </a:p>
      </dsp:txBody>
      <dsp:txXfrm>
        <a:off x="4494929" y="2855504"/>
        <a:ext cx="4959511" cy="56078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DE71FD9-9C6F-BF4B-8887-D675078AA16D}"/>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a:extLst>
              <a:ext uri="{FF2B5EF4-FFF2-40B4-BE49-F238E27FC236}">
                <a16:creationId xmlns:a16="http://schemas.microsoft.com/office/drawing/2014/main" id="{8F9C6825-0C30-FD46-8B22-1E1808BAF07B}"/>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32EA2B5F-68FE-3340-B04D-4096E62EC3CC}" type="datetimeFigureOut">
              <a:rPr lang="en-US" smtClean="0"/>
              <a:t>8/31/2019</a:t>
            </a:fld>
            <a:endParaRPr lang="en-US" dirty="0"/>
          </a:p>
        </p:txBody>
      </p:sp>
      <p:sp>
        <p:nvSpPr>
          <p:cNvPr id="4" name="Footer Placeholder 3">
            <a:extLst>
              <a:ext uri="{FF2B5EF4-FFF2-40B4-BE49-F238E27FC236}">
                <a16:creationId xmlns:a16="http://schemas.microsoft.com/office/drawing/2014/main" id="{FD4684A5-E7BF-1840-BC14-5F057652FE22}"/>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D0AD1123-D6A1-4C4E-AEB1-ADFE2AA019C7}"/>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AC2B8FAF-66D3-6143-95E7-E2F975B25D16}" type="slidenum">
              <a:rPr lang="en-US" smtClean="0"/>
              <a:t>‹#›</a:t>
            </a:fld>
            <a:endParaRPr lang="en-US" dirty="0"/>
          </a:p>
        </p:txBody>
      </p:sp>
    </p:spTree>
    <p:extLst>
      <p:ext uri="{BB962C8B-B14F-4D97-AF65-F5344CB8AC3E}">
        <p14:creationId xmlns:p14="http://schemas.microsoft.com/office/powerpoint/2010/main" val="20920490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fr-FR" dirty="0"/>
          </a:p>
        </p:txBody>
      </p:sp>
      <p:sp>
        <p:nvSpPr>
          <p:cNvPr id="3" name="Espace réservé de la date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D1C9DEA1-FA06-C942-9BFA-108DE87F615B}" type="datetimeFigureOut">
              <a:rPr lang="fr-FR" smtClean="0"/>
              <a:pPr/>
              <a:t>31/08/2019</a:t>
            </a:fld>
            <a:endParaRPr lang="fr-FR" dirty="0"/>
          </a:p>
        </p:txBody>
      </p:sp>
      <p:sp>
        <p:nvSpPr>
          <p:cNvPr id="4" name="Espace réservé de l'image des diapositives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fr-FR" dirty="0"/>
          </a:p>
        </p:txBody>
      </p:sp>
      <p:sp>
        <p:nvSpPr>
          <p:cNvPr id="5" name="Espace réservé des commentaires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2F0BDDC9-A138-7E4D-AA5C-541F25147A60}" type="slidenum">
              <a:rPr lang="fr-FR" smtClean="0"/>
              <a:pPr/>
              <a:t>‹#›</a:t>
            </a:fld>
            <a:endParaRPr lang="fr-FR" dirty="0"/>
          </a:p>
        </p:txBody>
      </p:sp>
    </p:spTree>
    <p:extLst>
      <p:ext uri="{BB962C8B-B14F-4D97-AF65-F5344CB8AC3E}">
        <p14:creationId xmlns:p14="http://schemas.microsoft.com/office/powerpoint/2010/main" val="245834526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Ladies and Gentlemen, I am please to present the results of the HOPE 4 study on behalf of my co-authors.</a:t>
            </a:r>
            <a:endParaRPr lang="en-CA" dirty="0"/>
          </a:p>
        </p:txBody>
      </p:sp>
      <p:sp>
        <p:nvSpPr>
          <p:cNvPr id="4" name="Slide Number Placeholder 3"/>
          <p:cNvSpPr>
            <a:spLocks noGrp="1"/>
          </p:cNvSpPr>
          <p:nvPr>
            <p:ph type="sldNum" sz="quarter" idx="10"/>
          </p:nvPr>
        </p:nvSpPr>
        <p:spPr/>
        <p:txBody>
          <a:bodyPr/>
          <a:lstStyle/>
          <a:p>
            <a:fld id="{2F0BDDC9-A138-7E4D-AA5C-541F25147A60}" type="slidenum">
              <a:rPr lang="fr-FR" smtClean="0"/>
              <a:pPr/>
              <a:t>1</a:t>
            </a:fld>
            <a:endParaRPr lang="fr-FR" dirty="0"/>
          </a:p>
        </p:txBody>
      </p:sp>
    </p:spTree>
    <p:extLst>
      <p:ext uri="{BB962C8B-B14F-4D97-AF65-F5344CB8AC3E}">
        <p14:creationId xmlns:p14="http://schemas.microsoft.com/office/powerpoint/2010/main" val="3420896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intervention and control communities were well balanced with respect to the population size, mean age of the community with 25% being over 50 years old, and 50% female.  Furthermore access to primary and secondary medical facilities was similar in both groups.</a:t>
            </a:r>
            <a:endParaRPr lang="en-CA" dirty="0"/>
          </a:p>
        </p:txBody>
      </p:sp>
      <p:sp>
        <p:nvSpPr>
          <p:cNvPr id="4" name="Slide Number Placeholder 3"/>
          <p:cNvSpPr>
            <a:spLocks noGrp="1"/>
          </p:cNvSpPr>
          <p:nvPr>
            <p:ph type="sldNum" sz="quarter" idx="10"/>
          </p:nvPr>
        </p:nvSpPr>
        <p:spPr/>
        <p:txBody>
          <a:bodyPr/>
          <a:lstStyle/>
          <a:p>
            <a:fld id="{2F0BDDC9-A138-7E4D-AA5C-541F25147A60}" type="slidenum">
              <a:rPr lang="fr-FR" smtClean="0"/>
              <a:pPr/>
              <a:t>10</a:t>
            </a:fld>
            <a:endParaRPr lang="fr-FR" dirty="0"/>
          </a:p>
        </p:txBody>
      </p:sp>
    </p:spTree>
    <p:extLst>
      <p:ext uri="{BB962C8B-B14F-4D97-AF65-F5344CB8AC3E}">
        <p14:creationId xmlns:p14="http://schemas.microsoft.com/office/powerpoint/2010/main" val="7429799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Baseline characteristics of the study participants were generally similar.  The mean age of the study population was 65 years old, with</a:t>
            </a:r>
            <a:r>
              <a:rPr lang="en-US" baseline="0" dirty="0" smtClean="0"/>
              <a:t> just over half female, less than 10% smokers and a third with diabetes. It is important to note, that despite over 2/3 of participants taking </a:t>
            </a:r>
            <a:r>
              <a:rPr lang="en-US" baseline="0" dirty="0" err="1" smtClean="0"/>
              <a:t>antihypertensives</a:t>
            </a:r>
            <a:r>
              <a:rPr lang="en-US" baseline="0" dirty="0" smtClean="0"/>
              <a:t> at baseline and 20% taking 2 or more </a:t>
            </a:r>
            <a:r>
              <a:rPr lang="en-US" baseline="0" dirty="0" err="1" smtClean="0"/>
              <a:t>antihypertensives</a:t>
            </a:r>
            <a:r>
              <a:rPr lang="en-US" baseline="0" dirty="0" smtClean="0"/>
              <a:t>, the mean systolic blood pressure was still 152 mmHg in both groups, speaking to the poor control of hypertension in the community.  One quarter of the participants in the HOPE 4 study had newly diagnosed hypertension.  Cholesterol and glucose levels were similar in both groups.</a:t>
            </a:r>
            <a:endParaRPr lang="en-CA" dirty="0"/>
          </a:p>
        </p:txBody>
      </p:sp>
      <p:sp>
        <p:nvSpPr>
          <p:cNvPr id="4" name="Slide Number Placeholder 3"/>
          <p:cNvSpPr>
            <a:spLocks noGrp="1"/>
          </p:cNvSpPr>
          <p:nvPr>
            <p:ph type="sldNum" sz="quarter" idx="10"/>
          </p:nvPr>
        </p:nvSpPr>
        <p:spPr/>
        <p:txBody>
          <a:bodyPr/>
          <a:lstStyle/>
          <a:p>
            <a:fld id="{2F0BDDC9-A138-7E4D-AA5C-541F25147A60}" type="slidenum">
              <a:rPr lang="fr-FR" smtClean="0"/>
              <a:pPr/>
              <a:t>11</a:t>
            </a:fld>
            <a:endParaRPr lang="fr-FR" dirty="0"/>
          </a:p>
        </p:txBody>
      </p:sp>
    </p:spTree>
    <p:extLst>
      <p:ext uri="{BB962C8B-B14F-4D97-AF65-F5344CB8AC3E}">
        <p14:creationId xmlns:p14="http://schemas.microsoft.com/office/powerpoint/2010/main" val="3149650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Non-physician</a:t>
            </a:r>
            <a:r>
              <a:rPr lang="en-US" baseline="0" dirty="0" smtClean="0"/>
              <a:t> health workers</a:t>
            </a:r>
            <a:r>
              <a:rPr lang="en-US" dirty="0" smtClean="0"/>
              <a:t> were found to be consistently accurate when compared with the assessment by local primary care physicians.  There was 99%</a:t>
            </a:r>
            <a:r>
              <a:rPr lang="en-US" baseline="0" dirty="0" smtClean="0"/>
              <a:t> agreement </a:t>
            </a:r>
            <a:r>
              <a:rPr lang="en-US" dirty="0" smtClean="0"/>
              <a:t>in their ability to identify cardiovascular risk,</a:t>
            </a:r>
            <a:r>
              <a:rPr lang="en-US" baseline="0" dirty="0" smtClean="0"/>
              <a:t> 98% with respect to the identification of cardiovascular medication contraindications and 93% with respect to their </a:t>
            </a:r>
            <a:r>
              <a:rPr lang="en-US" dirty="0" smtClean="0"/>
              <a:t>recommended therapies including</a:t>
            </a:r>
            <a:r>
              <a:rPr lang="en-US" baseline="0" dirty="0" smtClean="0"/>
              <a:t> </a:t>
            </a:r>
            <a:r>
              <a:rPr lang="en-US" dirty="0" smtClean="0"/>
              <a:t>antihypertensives and statin</a:t>
            </a:r>
          </a:p>
          <a:p>
            <a:endParaRPr lang="en-US" dirty="0" smtClean="0"/>
          </a:p>
          <a:p>
            <a:r>
              <a:rPr lang="en-US" dirty="0" smtClean="0"/>
              <a:t>There was high fidelity of the intervention implementation with participants attending 94% of the total planned non-physician</a:t>
            </a:r>
            <a:r>
              <a:rPr lang="en-US" baseline="0" dirty="0" smtClean="0"/>
              <a:t> health worker visit</a:t>
            </a:r>
            <a:r>
              <a:rPr lang="en-US" dirty="0" smtClean="0"/>
              <a:t>s.  Furthermore, the</a:t>
            </a:r>
            <a:r>
              <a:rPr lang="en-US" baseline="0" dirty="0" smtClean="0"/>
              <a:t> treatment supporter was present at 74% of these visits.  Family members were most commonly nominated by the participants as their treatment supporter for the study.</a:t>
            </a:r>
            <a:endParaRPr lang="en-US" dirty="0" smtClean="0"/>
          </a:p>
          <a:p>
            <a:endParaRPr lang="en-US" dirty="0" smtClean="0"/>
          </a:p>
          <a:p>
            <a:endParaRPr lang="en-CA" dirty="0"/>
          </a:p>
        </p:txBody>
      </p:sp>
      <p:sp>
        <p:nvSpPr>
          <p:cNvPr id="4" name="Slide Number Placeholder 3"/>
          <p:cNvSpPr>
            <a:spLocks noGrp="1"/>
          </p:cNvSpPr>
          <p:nvPr>
            <p:ph type="sldNum" sz="quarter" idx="10"/>
          </p:nvPr>
        </p:nvSpPr>
        <p:spPr/>
        <p:txBody>
          <a:bodyPr/>
          <a:lstStyle/>
          <a:p>
            <a:fld id="{2F0BDDC9-A138-7E4D-AA5C-541F25147A60}" type="slidenum">
              <a:rPr lang="fr-FR" smtClean="0"/>
              <a:pPr/>
              <a:t>12</a:t>
            </a:fld>
            <a:endParaRPr lang="fr-FR" dirty="0"/>
          </a:p>
        </p:txBody>
      </p:sp>
    </p:spTree>
    <p:extLst>
      <p:ext uri="{BB962C8B-B14F-4D97-AF65-F5344CB8AC3E}">
        <p14:creationId xmlns:p14="http://schemas.microsoft.com/office/powerpoint/2010/main" val="13877311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Additionally, 84%</a:t>
            </a:r>
            <a:r>
              <a:rPr lang="en-US" baseline="0" dirty="0" smtClean="0"/>
              <a:t> of </a:t>
            </a:r>
            <a:r>
              <a:rPr lang="en-US" dirty="0" smtClean="0"/>
              <a:t>participants in the intervention group were taking two or more antihypertensive medications as compared to 65% in the control group at 12 months. Statin use was also significantly higher at 84% in the intervention versus 38% in the control.  </a:t>
            </a:r>
          </a:p>
          <a:p>
            <a:endParaRPr lang="en-US" dirty="0" smtClean="0"/>
          </a:p>
          <a:p>
            <a:r>
              <a:rPr lang="en-US" dirty="0" smtClean="0"/>
              <a:t>Adherence to prescribed antihypertensive medications was 50% greater in the intervention group.</a:t>
            </a:r>
          </a:p>
          <a:p>
            <a:endParaRPr lang="en-US" dirty="0" smtClean="0"/>
          </a:p>
          <a:p>
            <a:r>
              <a:rPr lang="en-US" dirty="0" smtClean="0"/>
              <a:t>Not</a:t>
            </a:r>
            <a:r>
              <a:rPr lang="en-US" baseline="0" dirty="0" smtClean="0"/>
              <a:t> only did participants in the intervention group more commonly take a combination of 2 </a:t>
            </a:r>
            <a:r>
              <a:rPr lang="en-US" baseline="0" dirty="0" err="1" smtClean="0"/>
              <a:t>antihypertensives</a:t>
            </a:r>
            <a:r>
              <a:rPr lang="en-US" baseline="0" dirty="0" smtClean="0"/>
              <a:t> and a statin, but adherence was also higher.</a:t>
            </a:r>
            <a:endParaRPr lang="en-CA" dirty="0"/>
          </a:p>
        </p:txBody>
      </p:sp>
      <p:sp>
        <p:nvSpPr>
          <p:cNvPr id="4" name="Slide Number Placeholder 3"/>
          <p:cNvSpPr>
            <a:spLocks noGrp="1"/>
          </p:cNvSpPr>
          <p:nvPr>
            <p:ph type="sldNum" sz="quarter" idx="10"/>
          </p:nvPr>
        </p:nvSpPr>
        <p:spPr/>
        <p:txBody>
          <a:bodyPr/>
          <a:lstStyle/>
          <a:p>
            <a:fld id="{2F0BDDC9-A138-7E4D-AA5C-541F25147A60}" type="slidenum">
              <a:rPr lang="fr-FR" smtClean="0"/>
              <a:pPr/>
              <a:t>13</a:t>
            </a:fld>
            <a:endParaRPr lang="fr-FR" dirty="0"/>
          </a:p>
        </p:txBody>
      </p:sp>
    </p:spTree>
    <p:extLst>
      <p:ext uri="{BB962C8B-B14F-4D97-AF65-F5344CB8AC3E}">
        <p14:creationId xmlns:p14="http://schemas.microsoft.com/office/powerpoint/2010/main" val="42722263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those who received the intervention, the Framingham 10</a:t>
            </a:r>
            <a:r>
              <a:rPr lang="en-US" baseline="0" dirty="0" smtClean="0"/>
              <a:t>-year risk estimate </a:t>
            </a:r>
            <a:r>
              <a:rPr lang="en-US" dirty="0" smtClean="0"/>
              <a:t>dropped by an absolute</a:t>
            </a:r>
            <a:r>
              <a:rPr lang="en-US" baseline="0" dirty="0" smtClean="0"/>
              <a:t> </a:t>
            </a:r>
            <a:r>
              <a:rPr lang="en-US" dirty="0" smtClean="0"/>
              <a:t>11.2% as compared to 6.4 % in the control.</a:t>
            </a:r>
            <a:r>
              <a:rPr lang="en-US" baseline="0" dirty="0" smtClean="0"/>
              <a:t> This is</a:t>
            </a:r>
            <a:r>
              <a:rPr lang="en-US" dirty="0" smtClean="0"/>
              <a:t> consistent with a more than 40% greater reduction in those receiving</a:t>
            </a:r>
            <a:r>
              <a:rPr lang="en-US" baseline="0" dirty="0" smtClean="0"/>
              <a:t> the intervention</a:t>
            </a:r>
            <a:r>
              <a:rPr lang="en-US" dirty="0" smtClean="0"/>
              <a:t>.</a:t>
            </a:r>
            <a:r>
              <a:rPr lang="en-US" baseline="0" dirty="0" smtClean="0"/>
              <a:t>  There were significant reductions in both LDL and systolic blood pressure.  At baseline, 17% of participants had systolic blood pressure of less than 140 mmHg in the control group, increasing to 48% at 12 months, consistent with an absolute 30% change in blood pressure control.  However, there was 11% blood pressure control in the intervention group at baseline, increasing to 80% at 12 months, resulting in an absolute 69% change in blood pressure control status, more than double that of usual care.  </a:t>
            </a:r>
            <a:endParaRPr lang="en-CA" dirty="0"/>
          </a:p>
        </p:txBody>
      </p:sp>
      <p:sp>
        <p:nvSpPr>
          <p:cNvPr id="4" name="Slide Number Placeholder 3"/>
          <p:cNvSpPr>
            <a:spLocks noGrp="1"/>
          </p:cNvSpPr>
          <p:nvPr>
            <p:ph type="sldNum" sz="quarter" idx="10"/>
          </p:nvPr>
        </p:nvSpPr>
        <p:spPr/>
        <p:txBody>
          <a:bodyPr/>
          <a:lstStyle/>
          <a:p>
            <a:fld id="{2F0BDDC9-A138-7E4D-AA5C-541F25147A60}" type="slidenum">
              <a:rPr lang="fr-FR" smtClean="0"/>
              <a:pPr/>
              <a:t>14</a:t>
            </a:fld>
            <a:endParaRPr lang="fr-FR" dirty="0"/>
          </a:p>
        </p:txBody>
      </p:sp>
    </p:spTree>
    <p:extLst>
      <p:ext uri="{BB962C8B-B14F-4D97-AF65-F5344CB8AC3E}">
        <p14:creationId xmlns:p14="http://schemas.microsoft.com/office/powerpoint/2010/main" val="1091826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effects on the primary outcome were consistent in all predefined subgroups.  Importantly, the intervention was effective in two</a:t>
            </a:r>
            <a:r>
              <a:rPr lang="en-US" baseline="0" dirty="0" smtClean="0"/>
              <a:t> different countries, on two different continents, with two different health systems.  Furthermore, the HOPE 4 intervention worked in both urban an rural communities, in men and women, in the young and old, regardless of education level, </a:t>
            </a:r>
            <a:r>
              <a:rPr lang="en-US" dirty="0" smtClean="0"/>
              <a:t>with no evidence of heterogeneity of the effects of intervention.</a:t>
            </a:r>
            <a:endParaRPr lang="en-CA" dirty="0"/>
          </a:p>
        </p:txBody>
      </p:sp>
      <p:sp>
        <p:nvSpPr>
          <p:cNvPr id="4" name="Slide Number Placeholder 3"/>
          <p:cNvSpPr>
            <a:spLocks noGrp="1"/>
          </p:cNvSpPr>
          <p:nvPr>
            <p:ph type="sldNum" sz="quarter" idx="10"/>
          </p:nvPr>
        </p:nvSpPr>
        <p:spPr/>
        <p:txBody>
          <a:bodyPr/>
          <a:lstStyle/>
          <a:p>
            <a:fld id="{2F0BDDC9-A138-7E4D-AA5C-541F25147A60}" type="slidenum">
              <a:rPr lang="fr-FR" smtClean="0"/>
              <a:pPr/>
              <a:t>15</a:t>
            </a:fld>
            <a:endParaRPr lang="fr-FR" dirty="0"/>
          </a:p>
        </p:txBody>
      </p:sp>
    </p:spTree>
    <p:extLst>
      <p:ext uri="{BB962C8B-B14F-4D97-AF65-F5344CB8AC3E}">
        <p14:creationId xmlns:p14="http://schemas.microsoft.com/office/powerpoint/2010/main" val="42917941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was a greater absolute reduction in both systolic blood pressure by over 11 mmHg at 6 an 12 months, and a </a:t>
            </a:r>
            <a:r>
              <a:rPr lang="en-US" baseline="0" dirty="0" smtClean="0"/>
              <a:t>0.4 </a:t>
            </a:r>
            <a:r>
              <a:rPr lang="en-US" baseline="0" dirty="0" err="1" smtClean="0"/>
              <a:t>mmol</a:t>
            </a:r>
            <a:r>
              <a:rPr lang="en-US" baseline="0" dirty="0" smtClean="0"/>
              <a:t>/L greater decrease in LDL in the intervention group as compared to control.</a:t>
            </a:r>
            <a:endParaRPr lang="en-CA" dirty="0"/>
          </a:p>
        </p:txBody>
      </p:sp>
      <p:sp>
        <p:nvSpPr>
          <p:cNvPr id="4" name="Slide Number Placeholder 3"/>
          <p:cNvSpPr>
            <a:spLocks noGrp="1"/>
          </p:cNvSpPr>
          <p:nvPr>
            <p:ph type="sldNum" sz="quarter" idx="10"/>
          </p:nvPr>
        </p:nvSpPr>
        <p:spPr/>
        <p:txBody>
          <a:bodyPr/>
          <a:lstStyle/>
          <a:p>
            <a:fld id="{2F0BDDC9-A138-7E4D-AA5C-541F25147A60}" type="slidenum">
              <a:rPr lang="fr-FR" smtClean="0"/>
              <a:pPr/>
              <a:t>16</a:t>
            </a:fld>
            <a:endParaRPr lang="fr-FR" dirty="0"/>
          </a:p>
        </p:txBody>
      </p:sp>
    </p:spTree>
    <p:extLst>
      <p:ext uri="{BB962C8B-B14F-4D97-AF65-F5344CB8AC3E}">
        <p14:creationId xmlns:p14="http://schemas.microsoft.com/office/powerpoint/2010/main" val="25830907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table highlights the </a:t>
            </a:r>
            <a:r>
              <a:rPr lang="en-US" dirty="0" smtClean="0"/>
              <a:t>trend to benefit for most health behaviours in the intervention group, resulting in a substantial reduction in the overall non-lab based INTERHEART Risk Score at 12 months.</a:t>
            </a:r>
            <a:r>
              <a:rPr lang="en-US" baseline="0" dirty="0" smtClean="0"/>
              <a:t>  </a:t>
            </a:r>
            <a:r>
              <a:rPr lang="en-US" dirty="0" smtClean="0"/>
              <a:t>In particular, there were significant increases in physical activity and </a:t>
            </a:r>
            <a:r>
              <a:rPr lang="en-US" baseline="0" dirty="0" smtClean="0"/>
              <a:t>daily vegetable intake, as well as a significant reduction in salt intake</a:t>
            </a:r>
            <a:r>
              <a:rPr lang="en-US" dirty="0" smtClean="0"/>
              <a:t>. </a:t>
            </a:r>
            <a:endParaRPr lang="en-CA" dirty="0"/>
          </a:p>
        </p:txBody>
      </p:sp>
      <p:sp>
        <p:nvSpPr>
          <p:cNvPr id="4" name="Slide Number Placeholder 3"/>
          <p:cNvSpPr>
            <a:spLocks noGrp="1"/>
          </p:cNvSpPr>
          <p:nvPr>
            <p:ph type="sldNum" sz="quarter" idx="10"/>
          </p:nvPr>
        </p:nvSpPr>
        <p:spPr/>
        <p:txBody>
          <a:bodyPr/>
          <a:lstStyle/>
          <a:p>
            <a:fld id="{2F0BDDC9-A138-7E4D-AA5C-541F25147A60}" type="slidenum">
              <a:rPr lang="fr-FR" smtClean="0"/>
              <a:pPr/>
              <a:t>17</a:t>
            </a:fld>
            <a:endParaRPr lang="fr-FR" dirty="0"/>
          </a:p>
        </p:txBody>
      </p:sp>
    </p:spTree>
    <p:extLst>
      <p:ext uri="{BB962C8B-B14F-4D97-AF65-F5344CB8AC3E}">
        <p14:creationId xmlns:p14="http://schemas.microsoft.com/office/powerpoint/2010/main" val="42705184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comprehensive model of care led by non-physician health workers, involving primary care physicians and family, along with the provision of free antihypertensive drugs and a statin, substantially improved blood pressure and cardiovascular disease risk.</a:t>
            </a:r>
          </a:p>
          <a:p>
            <a:endParaRPr lang="en-US" dirty="0" smtClean="0"/>
          </a:p>
          <a:p>
            <a:r>
              <a:rPr lang="en-US" dirty="0" smtClean="0"/>
              <a:t>The HOPE 4 non-physician health worker-led strategy was</a:t>
            </a:r>
            <a:r>
              <a:rPr lang="en-US" baseline="0" dirty="0" smtClean="0"/>
              <a:t> successful for multiple reasons:</a:t>
            </a:r>
          </a:p>
          <a:p>
            <a:r>
              <a:rPr lang="en-US" baseline="0" dirty="0" smtClean="0"/>
              <a:t>First, the intervention </a:t>
            </a:r>
            <a:r>
              <a:rPr lang="en-US" dirty="0" smtClean="0"/>
              <a:t>simultaneously addressed multiple barriers to cardiovascular disease risk</a:t>
            </a:r>
            <a:r>
              <a:rPr lang="en-US" baseline="0" dirty="0" smtClean="0"/>
              <a:t> factor management.</a:t>
            </a:r>
          </a:p>
          <a:p>
            <a:r>
              <a:rPr lang="en-US" baseline="0" dirty="0" smtClean="0"/>
              <a:t>Second, it was a community-based intervention that was c</a:t>
            </a:r>
            <a:r>
              <a:rPr lang="en-US" dirty="0" smtClean="0"/>
              <a:t>arefully adapted to local contexts</a:t>
            </a:r>
          </a:p>
          <a:p>
            <a:r>
              <a:rPr lang="en-US" dirty="0" smtClean="0"/>
              <a:t>Third, family and friends were involved in the HOPE 4 intervention</a:t>
            </a:r>
            <a:r>
              <a:rPr lang="en-US" baseline="0" dirty="0" smtClean="0"/>
              <a:t> to help reinforce adherence to medications and healthy </a:t>
            </a:r>
            <a:r>
              <a:rPr lang="en-US" baseline="0" dirty="0" err="1" smtClean="0"/>
              <a:t>behaviours</a:t>
            </a:r>
            <a:r>
              <a:rPr lang="en-US" baseline="0" dirty="0" smtClean="0"/>
              <a:t>.</a:t>
            </a:r>
          </a:p>
          <a:p>
            <a:r>
              <a:rPr lang="en-US" baseline="0" dirty="0" smtClean="0"/>
              <a:t>Finally, t</a:t>
            </a:r>
            <a:r>
              <a:rPr lang="en-US" dirty="0" smtClean="0"/>
              <a:t>his comprehensive intervention that</a:t>
            </a:r>
            <a:r>
              <a:rPr lang="en-US" baseline="0" dirty="0" smtClean="0"/>
              <a:t> used computer-based simplified algorithms, </a:t>
            </a:r>
            <a:r>
              <a:rPr lang="en-US" dirty="0" smtClean="0"/>
              <a:t>not</a:t>
            </a:r>
            <a:r>
              <a:rPr lang="en-US" baseline="0" dirty="0" smtClean="0"/>
              <a:t> only reduced risk factors in the community, but also identified those either undiagnosed or poorly managed with respect to hypertension and cardiovascular disease risk</a:t>
            </a:r>
            <a:r>
              <a:rPr lang="en-US" dirty="0" smtClean="0"/>
              <a:t>.</a:t>
            </a:r>
          </a:p>
          <a:p>
            <a:endParaRPr lang="en-CA" dirty="0"/>
          </a:p>
        </p:txBody>
      </p:sp>
      <p:sp>
        <p:nvSpPr>
          <p:cNvPr id="4" name="Slide Number Placeholder 3"/>
          <p:cNvSpPr>
            <a:spLocks noGrp="1"/>
          </p:cNvSpPr>
          <p:nvPr>
            <p:ph type="sldNum" sz="quarter" idx="10"/>
          </p:nvPr>
        </p:nvSpPr>
        <p:spPr/>
        <p:txBody>
          <a:bodyPr/>
          <a:lstStyle/>
          <a:p>
            <a:fld id="{2F0BDDC9-A138-7E4D-AA5C-541F25147A60}" type="slidenum">
              <a:rPr lang="fr-FR" smtClean="0"/>
              <a:pPr/>
              <a:t>18</a:t>
            </a:fld>
            <a:endParaRPr lang="fr-FR" dirty="0"/>
          </a:p>
        </p:txBody>
      </p:sp>
    </p:spTree>
    <p:extLst>
      <p:ext uri="{BB962C8B-B14F-4D97-AF65-F5344CB8AC3E}">
        <p14:creationId xmlns:p14="http://schemas.microsoft.com/office/powerpoint/2010/main" val="36968336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latin typeface="Calibri Light" panose="020F0302020204030204" pitchFamily="34" charset="0"/>
                <a:ea typeface="Calibri" panose="020F0502020204030204" pitchFamily="34" charset="0"/>
                <a:cs typeface="Calibri Light" panose="020F0302020204030204" pitchFamily="34" charset="0"/>
              </a:rPr>
              <a:t>Adaptation of the HOPE 4 strategy to specific contexts and their widespread implementation, including community screening, can achieve the United Nations General Assembly Action Plan for a</a:t>
            </a:r>
            <a:r>
              <a:rPr lang="en-CA" sz="1200" dirty="0" smtClean="0">
                <a:latin typeface="Calibri Light" panose="020F0302020204030204" pitchFamily="34" charset="0"/>
                <a:ea typeface="Calibri" panose="020F0502020204030204" pitchFamily="34" charset="0"/>
                <a:cs typeface="Calibri Light" panose="020F0302020204030204" pitchFamily="34" charset="0"/>
              </a:rPr>
              <a:t> one-third reduction in premature mortality from cardiovascular</a:t>
            </a:r>
            <a:r>
              <a:rPr lang="en-CA" sz="1200" baseline="0" dirty="0" smtClean="0">
                <a:latin typeface="Calibri Light" panose="020F0302020204030204" pitchFamily="34" charset="0"/>
                <a:ea typeface="Calibri" panose="020F0502020204030204" pitchFamily="34" charset="0"/>
                <a:cs typeface="Calibri Light" panose="020F0302020204030204" pitchFamily="34" charset="0"/>
              </a:rPr>
              <a:t> disease.</a:t>
            </a:r>
            <a:endParaRPr lang="en-CA" dirty="0"/>
          </a:p>
        </p:txBody>
      </p:sp>
      <p:sp>
        <p:nvSpPr>
          <p:cNvPr id="4" name="Slide Number Placeholder 3"/>
          <p:cNvSpPr>
            <a:spLocks noGrp="1"/>
          </p:cNvSpPr>
          <p:nvPr>
            <p:ph type="sldNum" sz="quarter" idx="10"/>
          </p:nvPr>
        </p:nvSpPr>
        <p:spPr/>
        <p:txBody>
          <a:bodyPr/>
          <a:lstStyle/>
          <a:p>
            <a:fld id="{2F0BDDC9-A138-7E4D-AA5C-541F25147A60}" type="slidenum">
              <a:rPr lang="fr-FR" smtClean="0"/>
              <a:pPr/>
              <a:t>19</a:t>
            </a:fld>
            <a:endParaRPr lang="fr-FR" dirty="0"/>
          </a:p>
        </p:txBody>
      </p:sp>
    </p:spTree>
    <p:extLst>
      <p:ext uri="{BB962C8B-B14F-4D97-AF65-F5344CB8AC3E}">
        <p14:creationId xmlns:p14="http://schemas.microsoft.com/office/powerpoint/2010/main" val="9576766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would like to acknowledge</a:t>
            </a:r>
            <a:r>
              <a:rPr lang="en-US" baseline="0" dirty="0" smtClean="0"/>
              <a:t> the funders </a:t>
            </a:r>
            <a:r>
              <a:rPr lang="en-US" dirty="0" smtClean="0"/>
              <a:t>related to the conduct of the HOPE 4 study.</a:t>
            </a:r>
          </a:p>
        </p:txBody>
      </p:sp>
      <p:sp>
        <p:nvSpPr>
          <p:cNvPr id="4" name="Slide Number Placeholder 3"/>
          <p:cNvSpPr>
            <a:spLocks noGrp="1"/>
          </p:cNvSpPr>
          <p:nvPr>
            <p:ph type="sldNum" sz="quarter" idx="10"/>
          </p:nvPr>
        </p:nvSpPr>
        <p:spPr/>
        <p:txBody>
          <a:bodyPr/>
          <a:lstStyle/>
          <a:p>
            <a:fld id="{2F0BDDC9-A138-7E4D-AA5C-541F25147A60}" type="slidenum">
              <a:rPr lang="fr-FR" smtClean="0"/>
              <a:pPr/>
              <a:t>2</a:t>
            </a:fld>
            <a:endParaRPr lang="fr-FR" dirty="0"/>
          </a:p>
        </p:txBody>
      </p:sp>
    </p:spTree>
    <p:extLst>
      <p:ext uri="{BB962C8B-B14F-4D97-AF65-F5344CB8AC3E}">
        <p14:creationId xmlns:p14="http://schemas.microsoft.com/office/powerpoint/2010/main" val="32466054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HOPE 4 authors</a:t>
            </a:r>
            <a:r>
              <a:rPr lang="en-US" baseline="0" dirty="0" smtClean="0"/>
              <a:t> are pleased to announce the publication of the study in The Lancet today.</a:t>
            </a:r>
            <a:endParaRPr lang="en-CA" dirty="0"/>
          </a:p>
        </p:txBody>
      </p:sp>
      <p:sp>
        <p:nvSpPr>
          <p:cNvPr id="4" name="Slide Number Placeholder 3"/>
          <p:cNvSpPr>
            <a:spLocks noGrp="1"/>
          </p:cNvSpPr>
          <p:nvPr>
            <p:ph type="sldNum" sz="quarter" idx="10"/>
          </p:nvPr>
        </p:nvSpPr>
        <p:spPr/>
        <p:txBody>
          <a:bodyPr/>
          <a:lstStyle/>
          <a:p>
            <a:fld id="{2F0BDDC9-A138-7E4D-AA5C-541F25147A60}" type="slidenum">
              <a:rPr lang="fr-FR" smtClean="0"/>
              <a:pPr/>
              <a:t>20</a:t>
            </a:fld>
            <a:endParaRPr lang="fr-FR" dirty="0"/>
          </a:p>
        </p:txBody>
      </p:sp>
    </p:spTree>
    <p:extLst>
      <p:ext uri="{BB962C8B-B14F-4D97-AF65-F5344CB8AC3E}">
        <p14:creationId xmlns:p14="http://schemas.microsoft.com/office/powerpoint/2010/main" val="37001163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Hypertension is the leading cause of cardiovascular disease worldwide. There is clear evidence that lowering blood pressure</a:t>
            </a:r>
            <a:r>
              <a:rPr lang="en-US" baseline="0" dirty="0" smtClean="0"/>
              <a:t> </a:t>
            </a:r>
            <a:r>
              <a:rPr lang="en-US" dirty="0" smtClean="0"/>
              <a:t>will reduce cardiovascular</a:t>
            </a:r>
            <a:r>
              <a:rPr lang="en-US" baseline="0" dirty="0" smtClean="0"/>
              <a:t> disease </a:t>
            </a:r>
            <a:r>
              <a:rPr lang="en-US" dirty="0" smtClean="0"/>
              <a:t>and mortality. Unfortunately, hypertension detection, treatment, and control is low globally. </a:t>
            </a:r>
          </a:p>
          <a:p>
            <a:endParaRPr lang="en-US" dirty="0" smtClean="0"/>
          </a:p>
          <a:p>
            <a:r>
              <a:rPr lang="en-US" dirty="0" smtClean="0"/>
              <a:t>It has been demonstrated that a combination of 2 or more low-dose </a:t>
            </a:r>
            <a:r>
              <a:rPr lang="en-US" dirty="0" err="1" smtClean="0"/>
              <a:t>antihypertensives</a:t>
            </a:r>
            <a:r>
              <a:rPr lang="en-US" dirty="0" smtClean="0"/>
              <a:t> are more effective and have less adverse effects than a single high dose agent. </a:t>
            </a:r>
          </a:p>
          <a:p>
            <a:endParaRPr lang="en-US" dirty="0" smtClean="0"/>
          </a:p>
          <a:p>
            <a:r>
              <a:rPr lang="en-US" dirty="0" smtClean="0"/>
              <a:t>Statins have been demonstrated to reduce cardiovascular disease as per the HOPE 3 and ASCOT study.  However, their use is &lt;5% in those with hypertension. </a:t>
            </a:r>
          </a:p>
          <a:p>
            <a:endParaRPr lang="en-US" dirty="0" smtClean="0"/>
          </a:p>
          <a:p>
            <a:r>
              <a:rPr lang="en-US" dirty="0" smtClean="0"/>
              <a:t>Combined blood pressure and LDL lowering has the potential to reduce cardiovascular events by more than 50%.</a:t>
            </a:r>
          </a:p>
          <a:p>
            <a:endParaRPr lang="en-CA" dirty="0"/>
          </a:p>
        </p:txBody>
      </p:sp>
      <p:sp>
        <p:nvSpPr>
          <p:cNvPr id="4" name="Slide Number Placeholder 3"/>
          <p:cNvSpPr>
            <a:spLocks noGrp="1"/>
          </p:cNvSpPr>
          <p:nvPr>
            <p:ph type="sldNum" sz="quarter" idx="10"/>
          </p:nvPr>
        </p:nvSpPr>
        <p:spPr/>
        <p:txBody>
          <a:bodyPr/>
          <a:lstStyle/>
          <a:p>
            <a:fld id="{2F0BDDC9-A138-7E4D-AA5C-541F25147A60}" type="slidenum">
              <a:rPr lang="fr-FR" smtClean="0"/>
              <a:pPr/>
              <a:t>3</a:t>
            </a:fld>
            <a:endParaRPr lang="fr-FR" dirty="0"/>
          </a:p>
        </p:txBody>
      </p:sp>
    </p:spTree>
    <p:extLst>
      <p:ext uri="{BB962C8B-B14F-4D97-AF65-F5344CB8AC3E}">
        <p14:creationId xmlns:p14="http://schemas.microsoft.com/office/powerpoint/2010/main" val="15235792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improve</a:t>
            </a:r>
            <a:r>
              <a:rPr lang="en-US" baseline="0" dirty="0" smtClean="0"/>
              <a:t> the control of hypertension and cardiovascular risk factors in the community, we first conducted systematic reviews and health system appraisals to identify the contextual barriers to care in Colombia and Malaysia.  This work then informed the comprehensive intervention components evaluated in the HOPE 4 community-based cluster randomized controlled trial.</a:t>
            </a:r>
            <a:endParaRPr lang="en-CA" dirty="0"/>
          </a:p>
        </p:txBody>
      </p:sp>
      <p:sp>
        <p:nvSpPr>
          <p:cNvPr id="4" name="Slide Number Placeholder 3"/>
          <p:cNvSpPr>
            <a:spLocks noGrp="1"/>
          </p:cNvSpPr>
          <p:nvPr>
            <p:ph type="sldNum" sz="quarter" idx="10"/>
          </p:nvPr>
        </p:nvSpPr>
        <p:spPr/>
        <p:txBody>
          <a:bodyPr/>
          <a:lstStyle/>
          <a:p>
            <a:fld id="{2F0BDDC9-A138-7E4D-AA5C-541F25147A60}" type="slidenum">
              <a:rPr lang="fr-FR" smtClean="0"/>
              <a:pPr/>
              <a:t>4</a:t>
            </a:fld>
            <a:endParaRPr lang="fr-FR" dirty="0"/>
          </a:p>
        </p:txBody>
      </p:sp>
    </p:spTree>
    <p:extLst>
      <p:ext uri="{BB962C8B-B14F-4D97-AF65-F5344CB8AC3E}">
        <p14:creationId xmlns:p14="http://schemas.microsoft.com/office/powerpoint/2010/main" val="2850094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HOPE 4 intervention components</a:t>
            </a:r>
            <a:r>
              <a:rPr lang="en-US" baseline="0" dirty="0" smtClean="0"/>
              <a:t> were designed to overcome the identified barriers at the patient, health care provider and health system level.  </a:t>
            </a:r>
            <a:r>
              <a:rPr lang="en-US" b="1" baseline="0" dirty="0" smtClean="0"/>
              <a:t>At the patient level</a:t>
            </a:r>
            <a:r>
              <a:rPr lang="en-US" baseline="0" dirty="0" smtClean="0"/>
              <a:t>, conflicting knowledge and beliefs around alternative therapy, costs of medications, time to see physicians, and poor adherence to recommendations were identified.  </a:t>
            </a:r>
            <a:r>
              <a:rPr lang="en-US" b="1" baseline="0" dirty="0" smtClean="0"/>
              <a:t>At the health care provider level, </a:t>
            </a:r>
            <a:r>
              <a:rPr lang="en-US" baseline="0" dirty="0" smtClean="0"/>
              <a:t>barriers include limitations in time to adequately see and counsel patients and limited use of two or more </a:t>
            </a:r>
            <a:r>
              <a:rPr lang="en-US" baseline="0" dirty="0" err="1" smtClean="0"/>
              <a:t>antihypertensives</a:t>
            </a:r>
            <a:r>
              <a:rPr lang="en-US" baseline="0" dirty="0" smtClean="0"/>
              <a:t>.  </a:t>
            </a:r>
            <a:r>
              <a:rPr lang="en-US" b="1" baseline="0" dirty="0" smtClean="0"/>
              <a:t>At the health system level, </a:t>
            </a:r>
            <a:r>
              <a:rPr lang="en-US" baseline="0" dirty="0" smtClean="0"/>
              <a:t>fragmented care and limited availability of medications were identified barriers.</a:t>
            </a:r>
          </a:p>
          <a:p>
            <a:endParaRPr lang="en-US" baseline="0" dirty="0" smtClean="0"/>
          </a:p>
          <a:p>
            <a:r>
              <a:rPr lang="en-US" baseline="0" dirty="0" smtClean="0"/>
              <a:t>The core components of the Hope 4 intervention included, </a:t>
            </a:r>
            <a:r>
              <a:rPr lang="en-US" b="1" baseline="0" dirty="0" smtClean="0"/>
              <a:t>Task Sharing with non-physician health workers </a:t>
            </a:r>
            <a:r>
              <a:rPr lang="en-US" baseline="0" dirty="0" smtClean="0"/>
              <a:t>using tablets enabled with simplified management and counselling algorithms for the identification and treatment of cardiovascular disease risk factors.  </a:t>
            </a:r>
            <a:r>
              <a:rPr lang="en-US" b="1" baseline="0" dirty="0" smtClean="0"/>
              <a:t>The provision of Free combination antihypertensive drugs and a statin</a:t>
            </a:r>
            <a:r>
              <a:rPr lang="en-US" baseline="0" dirty="0" smtClean="0"/>
              <a:t>, that were recommended by non-physician health workers but supervised by physicians were provided.  Furthermore, the HOPE 4 study encouraged support from a family member or friend to </a:t>
            </a:r>
            <a:r>
              <a:rPr lang="en-US" b="1" baseline="0" dirty="0" smtClean="0"/>
              <a:t>enhance adherence</a:t>
            </a:r>
            <a:r>
              <a:rPr lang="en-US" baseline="0" dirty="0" smtClean="0"/>
              <a:t> to medications and healthy behaviours.</a:t>
            </a:r>
            <a:endParaRPr lang="en-CA" dirty="0"/>
          </a:p>
        </p:txBody>
      </p:sp>
      <p:sp>
        <p:nvSpPr>
          <p:cNvPr id="4" name="Slide Number Placeholder 3"/>
          <p:cNvSpPr>
            <a:spLocks noGrp="1"/>
          </p:cNvSpPr>
          <p:nvPr>
            <p:ph type="sldNum" sz="quarter" idx="10"/>
          </p:nvPr>
        </p:nvSpPr>
        <p:spPr/>
        <p:txBody>
          <a:bodyPr/>
          <a:lstStyle/>
          <a:p>
            <a:fld id="{2F0BDDC9-A138-7E4D-AA5C-541F25147A60}" type="slidenum">
              <a:rPr lang="fr-FR" smtClean="0"/>
              <a:pPr/>
              <a:t>5</a:t>
            </a:fld>
            <a:endParaRPr lang="fr-FR" dirty="0"/>
          </a:p>
        </p:txBody>
      </p:sp>
    </p:spTree>
    <p:extLst>
      <p:ext uri="{BB962C8B-B14F-4D97-AF65-F5344CB8AC3E}">
        <p14:creationId xmlns:p14="http://schemas.microsoft.com/office/powerpoint/2010/main" val="39958035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Non-physician Health workers in the HOPE 4 study all completed a one week,</a:t>
            </a:r>
            <a:r>
              <a:rPr lang="en-US" baseline="0" dirty="0" smtClean="0"/>
              <a:t> 9-module </a:t>
            </a:r>
            <a:r>
              <a:rPr lang="en-US" dirty="0" smtClean="0"/>
              <a:t>curriculum on CVD risk assessment and management.  This curriculum has been adapted to the World Health Organization’s HEARTS Technical Package to improve the</a:t>
            </a:r>
            <a:r>
              <a:rPr lang="en-US" baseline="0" dirty="0" smtClean="0"/>
              <a:t> </a:t>
            </a:r>
            <a:r>
              <a:rPr lang="en-US" dirty="0" smtClean="0"/>
              <a:t>management of CVD in primary health care</a:t>
            </a:r>
            <a:r>
              <a:rPr lang="en-US" baseline="0" dirty="0" smtClean="0"/>
              <a:t>.</a:t>
            </a:r>
            <a:endParaRPr lang="en-US" dirty="0" smtClean="0"/>
          </a:p>
          <a:p>
            <a:endParaRPr lang="en-CA" dirty="0"/>
          </a:p>
        </p:txBody>
      </p:sp>
      <p:sp>
        <p:nvSpPr>
          <p:cNvPr id="4" name="Slide Number Placeholder 3"/>
          <p:cNvSpPr>
            <a:spLocks noGrp="1"/>
          </p:cNvSpPr>
          <p:nvPr>
            <p:ph type="sldNum" sz="quarter" idx="10"/>
          </p:nvPr>
        </p:nvSpPr>
        <p:spPr/>
        <p:txBody>
          <a:bodyPr/>
          <a:lstStyle/>
          <a:p>
            <a:fld id="{2F0BDDC9-A138-7E4D-AA5C-541F25147A60}" type="slidenum">
              <a:rPr lang="fr-FR" smtClean="0"/>
              <a:pPr/>
              <a:t>6</a:t>
            </a:fld>
            <a:endParaRPr lang="fr-FR" dirty="0"/>
          </a:p>
        </p:txBody>
      </p:sp>
    </p:spTree>
    <p:extLst>
      <p:ext uri="{BB962C8B-B14F-4D97-AF65-F5344CB8AC3E}">
        <p14:creationId xmlns:p14="http://schemas.microsoft.com/office/powerpoint/2010/main" val="23364403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Hope 4 study was an open, community-based, cluster-randomized controlled trial</a:t>
            </a:r>
            <a:r>
              <a:rPr lang="en-US" baseline="0" dirty="0" smtClean="0"/>
              <a:t> of </a:t>
            </a:r>
            <a:r>
              <a:rPr lang="en-US" dirty="0" smtClean="0"/>
              <a:t>30 urban and rural communities from Colombia and Malaysia.  </a:t>
            </a:r>
          </a:p>
          <a:p>
            <a:endParaRPr lang="en-US" dirty="0" smtClean="0"/>
          </a:p>
          <a:p>
            <a:r>
              <a:rPr lang="en-US" dirty="0" smtClean="0"/>
              <a:t>Communities were randomized to usual care or a comprehensive cardiovascular risk detection and management program for 12 months.  Individuals 50 years or older with new or poorly controlled hypertension were</a:t>
            </a:r>
            <a:r>
              <a:rPr lang="en-US" baseline="0" dirty="0" smtClean="0"/>
              <a:t> considered eligible.</a:t>
            </a:r>
            <a:endParaRPr lang="en-US" dirty="0"/>
          </a:p>
        </p:txBody>
      </p:sp>
      <p:sp>
        <p:nvSpPr>
          <p:cNvPr id="4" name="Slide Number Placeholder 3"/>
          <p:cNvSpPr>
            <a:spLocks noGrp="1"/>
          </p:cNvSpPr>
          <p:nvPr>
            <p:ph type="sldNum" sz="quarter" idx="10"/>
          </p:nvPr>
        </p:nvSpPr>
        <p:spPr/>
        <p:txBody>
          <a:bodyPr/>
          <a:lstStyle/>
          <a:p>
            <a:fld id="{2F0BDDC9-A138-7E4D-AA5C-541F25147A60}" type="slidenum">
              <a:rPr lang="fr-FR" smtClean="0"/>
              <a:pPr/>
              <a:t>7</a:t>
            </a:fld>
            <a:endParaRPr lang="fr-FR" dirty="0"/>
          </a:p>
        </p:txBody>
      </p:sp>
    </p:spTree>
    <p:extLst>
      <p:ext uri="{BB962C8B-B14F-4D97-AF65-F5344CB8AC3E}">
        <p14:creationId xmlns:p14="http://schemas.microsoft.com/office/powerpoint/2010/main" val="23167256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primary outcome was the change in Framingham Risk Score at 12 months between intervention and control participants.</a:t>
            </a:r>
          </a:p>
          <a:p>
            <a:endParaRPr lang="en-US" dirty="0" smtClean="0"/>
          </a:p>
          <a:p>
            <a:r>
              <a:rPr lang="en-US" dirty="0" smtClean="0"/>
              <a:t>Other outcomes </a:t>
            </a:r>
            <a:r>
              <a:rPr lang="en-US" baseline="0" dirty="0" smtClean="0"/>
              <a:t>included, ch</a:t>
            </a:r>
            <a:r>
              <a:rPr lang="en-US" dirty="0" smtClean="0"/>
              <a:t>ange in systolic blood pressure</a:t>
            </a:r>
            <a:r>
              <a:rPr lang="en-US" baseline="0" dirty="0" smtClean="0"/>
              <a:t> and the change in the </a:t>
            </a:r>
            <a:r>
              <a:rPr lang="en-US" dirty="0" smtClean="0"/>
              <a:t>proportion of participants with well-controlled blood pressure at 12 months. </a:t>
            </a:r>
          </a:p>
          <a:p>
            <a:endParaRPr lang="en-US" dirty="0" smtClean="0"/>
          </a:p>
          <a:p>
            <a:r>
              <a:rPr lang="en-US" dirty="0" smtClean="0"/>
              <a:t>We also looked at the change in LDL, total cholesterol,</a:t>
            </a:r>
            <a:r>
              <a:rPr lang="en-US" baseline="0" dirty="0" smtClean="0"/>
              <a:t> </a:t>
            </a:r>
            <a:r>
              <a:rPr lang="en-US" dirty="0" smtClean="0"/>
              <a:t>glucose levels, smoking and other health </a:t>
            </a:r>
            <a:r>
              <a:rPr lang="en-US" dirty="0" err="1" smtClean="0"/>
              <a:t>behaviours</a:t>
            </a:r>
            <a:r>
              <a:rPr lang="en-US" dirty="0" smtClean="0"/>
              <a:t>. </a:t>
            </a:r>
            <a:endParaRPr lang="en-US" dirty="0"/>
          </a:p>
        </p:txBody>
      </p:sp>
      <p:sp>
        <p:nvSpPr>
          <p:cNvPr id="4" name="Slide Number Placeholder 3"/>
          <p:cNvSpPr>
            <a:spLocks noGrp="1"/>
          </p:cNvSpPr>
          <p:nvPr>
            <p:ph type="sldNum" sz="quarter" idx="10"/>
          </p:nvPr>
        </p:nvSpPr>
        <p:spPr/>
        <p:txBody>
          <a:bodyPr/>
          <a:lstStyle/>
          <a:p>
            <a:fld id="{2F0BDDC9-A138-7E4D-AA5C-541F25147A60}" type="slidenum">
              <a:rPr lang="fr-FR" smtClean="0"/>
              <a:pPr/>
              <a:t>8</a:t>
            </a:fld>
            <a:endParaRPr lang="fr-FR" dirty="0"/>
          </a:p>
        </p:txBody>
      </p:sp>
    </p:spTree>
    <p:extLst>
      <p:ext uri="{BB962C8B-B14F-4D97-AF65-F5344CB8AC3E}">
        <p14:creationId xmlns:p14="http://schemas.microsoft.com/office/powerpoint/2010/main" val="30550654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Between 2014 and 2017, 4904 participants were screened from 15 communities in Colombia and 15 in Malaysia.  1900 individuals were eligible</a:t>
            </a:r>
            <a:r>
              <a:rPr lang="en-US" baseline="0" dirty="0" smtClean="0"/>
              <a:t> and 1371 provided informed consent with </a:t>
            </a:r>
            <a:r>
              <a:rPr lang="en-US" dirty="0" smtClean="0"/>
              <a:t>30 communities randomized. 97% of alive participants completed 12-month follow-up.</a:t>
            </a:r>
            <a:endParaRPr lang="en-CA" dirty="0"/>
          </a:p>
        </p:txBody>
      </p:sp>
      <p:sp>
        <p:nvSpPr>
          <p:cNvPr id="4" name="Slide Number Placeholder 3"/>
          <p:cNvSpPr>
            <a:spLocks noGrp="1"/>
          </p:cNvSpPr>
          <p:nvPr>
            <p:ph type="sldNum" sz="quarter" idx="10"/>
          </p:nvPr>
        </p:nvSpPr>
        <p:spPr/>
        <p:txBody>
          <a:bodyPr/>
          <a:lstStyle/>
          <a:p>
            <a:fld id="{2F0BDDC9-A138-7E4D-AA5C-541F25147A60}" type="slidenum">
              <a:rPr lang="fr-FR" smtClean="0"/>
              <a:pPr/>
              <a:t>9</a:t>
            </a:fld>
            <a:endParaRPr lang="fr-FR" dirty="0"/>
          </a:p>
        </p:txBody>
      </p:sp>
    </p:spTree>
    <p:extLst>
      <p:ext uri="{BB962C8B-B14F-4D97-AF65-F5344CB8AC3E}">
        <p14:creationId xmlns:p14="http://schemas.microsoft.com/office/powerpoint/2010/main" val="1217069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744641"/>
            <a:ext cx="7772400" cy="1102519"/>
          </a:xfrm>
        </p:spPr>
        <p:txBody>
          <a:bodyPr/>
          <a:lstStyle/>
          <a:p>
            <a:r>
              <a:rPr lang="fr-FR" dirty="0"/>
              <a:t>Cliquez et modifiez le titre</a:t>
            </a:r>
          </a:p>
        </p:txBody>
      </p:sp>
      <p:sp>
        <p:nvSpPr>
          <p:cNvPr id="3" name="Sous-titre 2"/>
          <p:cNvSpPr>
            <a:spLocks noGrp="1"/>
          </p:cNvSpPr>
          <p:nvPr>
            <p:ph type="subTitle" idx="1"/>
          </p:nvPr>
        </p:nvSpPr>
        <p:spPr>
          <a:xfrm>
            <a:off x="1371600" y="2061472"/>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05978"/>
            <a:ext cx="2057400" cy="4116750"/>
          </a:xfrm>
        </p:spPr>
        <p:txBody>
          <a:bodyPr vert="eaVert"/>
          <a:lstStyle/>
          <a:p>
            <a:r>
              <a:rPr lang="fr-FR"/>
              <a:t>Cliquez et modifiez le titre</a:t>
            </a:r>
          </a:p>
        </p:txBody>
      </p:sp>
      <p:sp>
        <p:nvSpPr>
          <p:cNvPr id="3" name="Espace réservé du texte vertical 2"/>
          <p:cNvSpPr>
            <a:spLocks noGrp="1"/>
          </p:cNvSpPr>
          <p:nvPr>
            <p:ph type="body" orient="vert" idx="1"/>
          </p:nvPr>
        </p:nvSpPr>
        <p:spPr>
          <a:xfrm>
            <a:off x="457200" y="205978"/>
            <a:ext cx="6019800" cy="411675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2180035"/>
            <a:ext cx="7772400" cy="1021556"/>
          </a:xfrm>
        </p:spPr>
        <p:txBody>
          <a:bodyPr anchor="t"/>
          <a:lstStyle>
            <a:lvl1pPr algn="l">
              <a:defRPr sz="4000" b="1" cap="all"/>
            </a:lvl1pPr>
          </a:lstStyle>
          <a:p>
            <a:r>
              <a:rPr lang="fr-FR" dirty="0"/>
              <a:t>Cliquez et modifiez le titre</a:t>
            </a:r>
          </a:p>
        </p:txBody>
      </p:sp>
      <p:sp>
        <p:nvSpPr>
          <p:cNvPr id="3" name="Espace réservé du texte 2"/>
          <p:cNvSpPr>
            <a:spLocks noGrp="1"/>
          </p:cNvSpPr>
          <p:nvPr>
            <p:ph type="body" idx="1"/>
          </p:nvPr>
        </p:nvSpPr>
        <p:spPr>
          <a:xfrm>
            <a:off x="722313" y="1054896"/>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sz="half" idx="1"/>
          </p:nvPr>
        </p:nvSpPr>
        <p:spPr>
          <a:xfrm>
            <a:off x="457200" y="1200151"/>
            <a:ext cx="4038600" cy="304644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contenu 3"/>
          <p:cNvSpPr>
            <a:spLocks noGrp="1"/>
          </p:cNvSpPr>
          <p:nvPr>
            <p:ph sz="half" idx="2"/>
          </p:nvPr>
        </p:nvSpPr>
        <p:spPr>
          <a:xfrm>
            <a:off x="4648200" y="1200151"/>
            <a:ext cx="4038600" cy="304644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et modifiez le titre</a:t>
            </a:r>
          </a:p>
        </p:txBody>
      </p:sp>
      <p:sp>
        <p:nvSpPr>
          <p:cNvPr id="3" name="Espace réservé du texte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1631156"/>
            <a:ext cx="4040188" cy="253931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9"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9" y="1631156"/>
            <a:ext cx="4041775" cy="253931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4" y="204789"/>
            <a:ext cx="3008313" cy="871538"/>
          </a:xfrm>
        </p:spPr>
        <p:txBody>
          <a:bodyPr anchor="b"/>
          <a:lstStyle>
            <a:lvl1pPr algn="l">
              <a:defRPr sz="2000" b="1"/>
            </a:lvl1pPr>
          </a:lstStyle>
          <a:p>
            <a:r>
              <a:rPr lang="fr-FR"/>
              <a:t>Cliquez et modifiez le titre</a:t>
            </a:r>
          </a:p>
        </p:txBody>
      </p:sp>
      <p:sp>
        <p:nvSpPr>
          <p:cNvPr id="3" name="Espace réservé du contenu 2"/>
          <p:cNvSpPr>
            <a:spLocks noGrp="1"/>
          </p:cNvSpPr>
          <p:nvPr>
            <p:ph idx="1"/>
          </p:nvPr>
        </p:nvSpPr>
        <p:spPr>
          <a:xfrm>
            <a:off x="3575050" y="204787"/>
            <a:ext cx="5111750" cy="396568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4" y="1076327"/>
            <a:ext cx="3008313" cy="317835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3387923"/>
            <a:ext cx="5486400" cy="425053"/>
          </a:xfrm>
        </p:spPr>
        <p:txBody>
          <a:bodyPr anchor="b"/>
          <a:lstStyle>
            <a:lvl1pPr algn="l">
              <a:defRPr sz="2000" b="1"/>
            </a:lvl1pPr>
          </a:lstStyle>
          <a:p>
            <a:r>
              <a:rPr lang="fr-FR" dirty="0"/>
              <a:t>Cliquez et modifiez le titre</a:t>
            </a:r>
          </a:p>
        </p:txBody>
      </p:sp>
      <p:sp>
        <p:nvSpPr>
          <p:cNvPr id="3" name="Espace réservé pour une image  2"/>
          <p:cNvSpPr>
            <a:spLocks noGrp="1"/>
          </p:cNvSpPr>
          <p:nvPr>
            <p:ph type="pic" idx="1"/>
          </p:nvPr>
        </p:nvSpPr>
        <p:spPr>
          <a:xfrm>
            <a:off x="1792288" y="459581"/>
            <a:ext cx="5486400" cy="272120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p:cNvSpPr>
            <a:spLocks noGrp="1"/>
          </p:cNvSpPr>
          <p:nvPr>
            <p:ph type="body" sz="half" idx="2"/>
          </p:nvPr>
        </p:nvSpPr>
        <p:spPr>
          <a:xfrm>
            <a:off x="1792288" y="3812977"/>
            <a:ext cx="5486400" cy="2972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05979"/>
            <a:ext cx="8229600" cy="815450"/>
          </a:xfrm>
          <a:prstGeom prst="rect">
            <a:avLst/>
          </a:prstGeom>
        </p:spPr>
        <p:txBody>
          <a:bodyPr vert="horz" lIns="91440" tIns="45720" rIns="91440" bIns="45720" rtlCol="0" anchor="ctr">
            <a:normAutofit/>
          </a:bodyPr>
          <a:lstStyle/>
          <a:p>
            <a:r>
              <a:rPr lang="fr-FR" dirty="0"/>
              <a:t>Cliquez et modifiez le titre</a:t>
            </a:r>
          </a:p>
        </p:txBody>
      </p:sp>
      <p:sp>
        <p:nvSpPr>
          <p:cNvPr id="3" name="Espace réservé du texte 2"/>
          <p:cNvSpPr>
            <a:spLocks noGrp="1"/>
          </p:cNvSpPr>
          <p:nvPr>
            <p:ph type="body" idx="1"/>
          </p:nvPr>
        </p:nvSpPr>
        <p:spPr>
          <a:xfrm>
            <a:off x="457200" y="1200151"/>
            <a:ext cx="8229600" cy="2970318"/>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b="0" i="0" kern="1200">
          <a:solidFill>
            <a:schemeClr val="tx1"/>
          </a:solidFill>
          <a:latin typeface="Gill Sans MT"/>
          <a:ea typeface="+mj-ea"/>
          <a:cs typeface="Gill Sans MT"/>
        </a:defRPr>
      </a:lvl1pPr>
    </p:titleStyle>
    <p:bodyStyle>
      <a:lvl1pPr marL="342900" indent="-342900" algn="l" defTabSz="457200" rtl="0" eaLnBrk="1" latinLnBrk="0" hangingPunct="1">
        <a:spcBef>
          <a:spcPct val="20000"/>
        </a:spcBef>
        <a:buFont typeface="Arial"/>
        <a:buChar char="•"/>
        <a:defRPr sz="3200" b="0" i="0" kern="1200">
          <a:solidFill>
            <a:schemeClr val="tx1"/>
          </a:solidFill>
          <a:latin typeface="Gill Sans MT"/>
          <a:ea typeface="+mn-ea"/>
          <a:cs typeface="Gill Sans MT"/>
        </a:defRPr>
      </a:lvl1pPr>
      <a:lvl2pPr marL="742950" indent="-285750" algn="l" defTabSz="457200" rtl="0" eaLnBrk="1" latinLnBrk="0" hangingPunct="1">
        <a:spcBef>
          <a:spcPct val="20000"/>
        </a:spcBef>
        <a:buFont typeface="Arial"/>
        <a:buChar char="–"/>
        <a:defRPr sz="2800" b="0" i="0" kern="1200">
          <a:solidFill>
            <a:schemeClr val="tx1"/>
          </a:solidFill>
          <a:latin typeface="Gill Sans MT"/>
          <a:ea typeface="+mn-ea"/>
          <a:cs typeface="Gill Sans MT"/>
        </a:defRPr>
      </a:lvl2pPr>
      <a:lvl3pPr marL="1143000" indent="-228600" algn="l" defTabSz="457200" rtl="0" eaLnBrk="1" latinLnBrk="0" hangingPunct="1">
        <a:spcBef>
          <a:spcPct val="20000"/>
        </a:spcBef>
        <a:buFont typeface="Arial"/>
        <a:buChar char="•"/>
        <a:defRPr sz="2400" b="0" i="0" kern="1200">
          <a:solidFill>
            <a:schemeClr val="tx1"/>
          </a:solidFill>
          <a:latin typeface="Gill Sans MT"/>
          <a:ea typeface="+mn-ea"/>
          <a:cs typeface="Gill Sans MT"/>
        </a:defRPr>
      </a:lvl3pPr>
      <a:lvl4pPr marL="1600200" indent="-228600" algn="l" defTabSz="457200" rtl="0" eaLnBrk="1" latinLnBrk="0" hangingPunct="1">
        <a:spcBef>
          <a:spcPct val="20000"/>
        </a:spcBef>
        <a:buFont typeface="Arial"/>
        <a:buChar char="–"/>
        <a:defRPr sz="2000" b="0" i="0" kern="1200">
          <a:solidFill>
            <a:schemeClr val="tx1"/>
          </a:solidFill>
          <a:latin typeface="Gill Sans MT"/>
          <a:ea typeface="+mn-ea"/>
          <a:cs typeface="Gill Sans MT"/>
        </a:defRPr>
      </a:lvl4pPr>
      <a:lvl5pPr marL="2057400" indent="-228600" algn="l" defTabSz="457200" rtl="0" eaLnBrk="1" latinLnBrk="0" hangingPunct="1">
        <a:spcBef>
          <a:spcPct val="20000"/>
        </a:spcBef>
        <a:buFont typeface="Arial"/>
        <a:buChar char="»"/>
        <a:defRPr sz="2000" b="0" i="0" kern="1200">
          <a:solidFill>
            <a:schemeClr val="tx1"/>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4.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chart" Target="../charts/chart2.xml"/><Relationship Id="rId4" Type="http://schemas.openxmlformats.org/officeDocument/2006/relationships/chart" Target="../charts/chart1.xml"/></Relationships>
</file>

<file path=ppt/slides/_rels/slide1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4.pn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6.png"/><Relationship Id="rId5" Type="http://schemas.openxmlformats.org/officeDocument/2006/relationships/image" Target="../media/image5.emf"/><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emf"/><Relationship Id="rId7" Type="http://schemas.openxmlformats.org/officeDocument/2006/relationships/diagramColors" Target="../diagrams/colors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B118ABC-5613-744B-9C6F-3F5223F3DA8A}"/>
              </a:ext>
            </a:extLst>
          </p:cNvPr>
          <p:cNvSpPr txBox="1"/>
          <p:nvPr/>
        </p:nvSpPr>
        <p:spPr>
          <a:xfrm>
            <a:off x="2015716" y="286993"/>
            <a:ext cx="5472608" cy="1107996"/>
          </a:xfrm>
          <a:prstGeom prst="rect">
            <a:avLst/>
          </a:prstGeom>
          <a:noFill/>
        </p:spPr>
        <p:txBody>
          <a:bodyPr wrap="square" rtlCol="0">
            <a:spAutoFit/>
          </a:bodyPr>
          <a:lstStyle/>
          <a:p>
            <a:pPr algn="ctr"/>
            <a:r>
              <a:rPr lang="en-US" sz="6600" dirty="0">
                <a:solidFill>
                  <a:srgbClr val="A12529"/>
                </a:solidFill>
                <a:latin typeface="Helvetica" pitchFamily="2" charset="0"/>
                <a:ea typeface="Helvetica Neue" panose="02000503000000020004" pitchFamily="2" charset="0"/>
                <a:cs typeface="Helvetica Neue" panose="02000503000000020004" pitchFamily="2" charset="0"/>
              </a:rPr>
              <a:t>HOPE 4:</a:t>
            </a:r>
          </a:p>
        </p:txBody>
      </p:sp>
      <p:sp>
        <p:nvSpPr>
          <p:cNvPr id="7" name="TextBox 6">
            <a:extLst>
              <a:ext uri="{FF2B5EF4-FFF2-40B4-BE49-F238E27FC236}">
                <a16:creationId xmlns:a16="http://schemas.microsoft.com/office/drawing/2014/main" id="{DE74CD99-67C5-C247-9B22-4FF2D6303AA1}"/>
              </a:ext>
            </a:extLst>
          </p:cNvPr>
          <p:cNvSpPr txBox="1"/>
          <p:nvPr/>
        </p:nvSpPr>
        <p:spPr>
          <a:xfrm>
            <a:off x="1112716" y="1269130"/>
            <a:ext cx="6840760" cy="1077218"/>
          </a:xfrm>
          <a:prstGeom prst="rect">
            <a:avLst/>
          </a:prstGeom>
          <a:noFill/>
        </p:spPr>
        <p:txBody>
          <a:bodyPr wrap="square" rtlCol="0">
            <a:spAutoFit/>
          </a:bodyPr>
          <a:lstStyle/>
          <a:p>
            <a:pPr algn="ctr"/>
            <a:r>
              <a:rPr lang="en-US" sz="3200" dirty="0">
                <a:solidFill>
                  <a:schemeClr val="bg2">
                    <a:lumMod val="25000"/>
                  </a:schemeClr>
                </a:solidFill>
                <a:latin typeface="Calibri" panose="020F0502020204030204" pitchFamily="34" charset="0"/>
                <a:ea typeface="Helvetica Neue Light" panose="02000403000000020004" pitchFamily="2" charset="0"/>
                <a:cs typeface="Calibri" panose="020F0502020204030204" pitchFamily="34" charset="0"/>
              </a:rPr>
              <a:t>Heart Outcomes Prevention and Evaluation 4 Study</a:t>
            </a:r>
          </a:p>
        </p:txBody>
      </p:sp>
      <p:pic>
        <p:nvPicPr>
          <p:cNvPr id="17" name="Picture 16">
            <a:extLst>
              <a:ext uri="{FF2B5EF4-FFF2-40B4-BE49-F238E27FC236}">
                <a16:creationId xmlns:a16="http://schemas.microsoft.com/office/drawing/2014/main" id="{01F25A5C-A1B9-1544-9158-A6AD03B5F6E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54189" y="4456985"/>
            <a:ext cx="595662" cy="595662"/>
          </a:xfrm>
          <a:prstGeom prst="rect">
            <a:avLst/>
          </a:prstGeom>
        </p:spPr>
      </p:pic>
      <p:sp>
        <p:nvSpPr>
          <p:cNvPr id="20" name="Rectangle 19">
            <a:extLst>
              <a:ext uri="{FF2B5EF4-FFF2-40B4-BE49-F238E27FC236}">
                <a16:creationId xmlns:a16="http://schemas.microsoft.com/office/drawing/2014/main" id="{5FD2CDD6-CF82-4F42-9DC8-D46CA84A73EA}"/>
              </a:ext>
            </a:extLst>
          </p:cNvPr>
          <p:cNvSpPr/>
          <p:nvPr/>
        </p:nvSpPr>
        <p:spPr>
          <a:xfrm>
            <a:off x="791894" y="412851"/>
            <a:ext cx="7482405" cy="2173984"/>
          </a:xfrm>
          <a:prstGeom prst="rect">
            <a:avLst/>
          </a:prstGeom>
          <a:noFill/>
          <a:ln>
            <a:solidFill>
              <a:srgbClr val="BDBE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 name="Picture 1"/>
          <p:cNvPicPr>
            <a:picLocks noChangeAspect="1"/>
          </p:cNvPicPr>
          <p:nvPr/>
        </p:nvPicPr>
        <p:blipFill>
          <a:blip r:embed="rId6"/>
          <a:stretch>
            <a:fillRect/>
          </a:stretch>
        </p:blipFill>
        <p:spPr>
          <a:xfrm>
            <a:off x="7524328" y="4548732"/>
            <a:ext cx="936104" cy="543083"/>
          </a:xfrm>
          <a:prstGeom prst="rect">
            <a:avLst/>
          </a:prstGeom>
        </p:spPr>
      </p:pic>
      <p:sp>
        <p:nvSpPr>
          <p:cNvPr id="12" name="TextBox 11">
            <a:extLst>
              <a:ext uri="{FF2B5EF4-FFF2-40B4-BE49-F238E27FC236}">
                <a16:creationId xmlns:a16="http://schemas.microsoft.com/office/drawing/2014/main" id="{61A5707B-6067-4F43-BD26-6B2A6EB38E97}"/>
              </a:ext>
            </a:extLst>
          </p:cNvPr>
          <p:cNvSpPr txBox="1"/>
          <p:nvPr/>
        </p:nvSpPr>
        <p:spPr>
          <a:xfrm>
            <a:off x="267911" y="3036869"/>
            <a:ext cx="8767227" cy="1061829"/>
          </a:xfrm>
          <a:prstGeom prst="rect">
            <a:avLst/>
          </a:prstGeom>
          <a:noFill/>
          <a:ln>
            <a:solidFill>
              <a:srgbClr val="A12529"/>
            </a:solidFill>
          </a:ln>
        </p:spPr>
        <p:txBody>
          <a:bodyPr wrap="square" rtlCol="0">
            <a:spAutoFit/>
          </a:bodyPr>
          <a:lstStyle/>
          <a:p>
            <a:pPr algn="ctr"/>
            <a:endParaRPr lang="en-US" sz="300" dirty="0"/>
          </a:p>
          <a:p>
            <a:pPr algn="ctr"/>
            <a:r>
              <a:rPr lang="en-US" sz="2000" dirty="0" smtClean="0"/>
              <a:t>J-D </a:t>
            </a:r>
            <a:r>
              <a:rPr lang="en-US" sz="2000" dirty="0"/>
              <a:t>Schwalm, </a:t>
            </a:r>
            <a:r>
              <a:rPr lang="en-US" sz="2000" dirty="0" smtClean="0"/>
              <a:t>T </a:t>
            </a:r>
            <a:r>
              <a:rPr lang="en-US" sz="2000" dirty="0"/>
              <a:t>McCready, </a:t>
            </a:r>
            <a:r>
              <a:rPr lang="en-US" sz="2000" dirty="0" smtClean="0"/>
              <a:t>P </a:t>
            </a:r>
            <a:r>
              <a:rPr lang="en-US" sz="2000" dirty="0"/>
              <a:t>Lopez-Jaramillo, </a:t>
            </a:r>
            <a:r>
              <a:rPr lang="en-US" sz="2000" dirty="0" smtClean="0"/>
              <a:t>K </a:t>
            </a:r>
            <a:r>
              <a:rPr lang="en-US" sz="2000" dirty="0"/>
              <a:t>Yusoff, </a:t>
            </a:r>
            <a:r>
              <a:rPr lang="en-US" sz="2000" dirty="0" smtClean="0"/>
              <a:t>A </a:t>
            </a:r>
            <a:r>
              <a:rPr lang="en-US" sz="2000" dirty="0"/>
              <a:t>Attaran, </a:t>
            </a:r>
            <a:r>
              <a:rPr lang="en-US" sz="2000" dirty="0" smtClean="0"/>
              <a:t>P </a:t>
            </a:r>
            <a:r>
              <a:rPr lang="en-US" sz="2000" dirty="0"/>
              <a:t>Lamelas, P</a:t>
            </a:r>
            <a:r>
              <a:rPr lang="en-US" sz="2000" dirty="0" smtClean="0"/>
              <a:t> </a:t>
            </a:r>
            <a:r>
              <a:rPr lang="en-US" sz="2000" dirty="0"/>
              <a:t>A Camacho, </a:t>
            </a:r>
            <a:r>
              <a:rPr lang="en-US" sz="2000" dirty="0" smtClean="0"/>
              <a:t>F </a:t>
            </a:r>
            <a:r>
              <a:rPr lang="en-US" sz="2000" dirty="0"/>
              <a:t>Majid</a:t>
            </a:r>
            <a:r>
              <a:rPr lang="en-US" sz="2000" dirty="0" smtClean="0"/>
              <a:t>, S </a:t>
            </a:r>
            <a:r>
              <a:rPr lang="en-US" sz="2000" dirty="0"/>
              <a:t>I Bangdiwala, </a:t>
            </a:r>
            <a:r>
              <a:rPr lang="en-US" sz="2000" dirty="0" smtClean="0"/>
              <a:t>L </a:t>
            </a:r>
            <a:r>
              <a:rPr lang="en-US" sz="2000" dirty="0"/>
              <a:t>Thabane, </a:t>
            </a:r>
            <a:r>
              <a:rPr lang="en-US" sz="2000" dirty="0" smtClean="0"/>
              <a:t>S </a:t>
            </a:r>
            <a:r>
              <a:rPr lang="en-US" sz="2000" dirty="0"/>
              <a:t>Islam, </a:t>
            </a:r>
            <a:r>
              <a:rPr lang="en-US" sz="2000" dirty="0" smtClean="0"/>
              <a:t>M </a:t>
            </a:r>
            <a:r>
              <a:rPr lang="en-US" sz="2000" dirty="0"/>
              <a:t>McKee, </a:t>
            </a:r>
            <a:r>
              <a:rPr lang="en-US" sz="2000" dirty="0" smtClean="0"/>
              <a:t>and </a:t>
            </a:r>
          </a:p>
          <a:p>
            <a:pPr algn="ctr"/>
            <a:r>
              <a:rPr lang="en-US" sz="2000" dirty="0" smtClean="0"/>
              <a:t>S </a:t>
            </a:r>
            <a:r>
              <a:rPr lang="en-US" sz="2000" dirty="0"/>
              <a:t>Yusuf</a:t>
            </a:r>
            <a:endParaRPr lang="en-US" sz="2000" b="1" baseline="30000"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623300" y="4622800"/>
            <a:ext cx="304800" cy="3048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543"/>
    </mc:Choice>
    <mc:Fallback xmlns="">
      <p:transition spd="slow" advTm="154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
            <a:extLst>
              <a:ext uri="{FF2B5EF4-FFF2-40B4-BE49-F238E27FC236}">
                <a16:creationId xmlns:a16="http://schemas.microsoft.com/office/drawing/2014/main" id="{86434EBC-6505-9C4E-B4EC-90FD1945232A}"/>
              </a:ext>
            </a:extLst>
          </p:cNvPr>
          <p:cNvSpPr>
            <a:spLocks noChangeArrowheads="1"/>
          </p:cNvSpPr>
          <p:nvPr/>
        </p:nvSpPr>
        <p:spPr bwMode="auto">
          <a:xfrm>
            <a:off x="1528763" y="12001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graphicFrame>
        <p:nvGraphicFramePr>
          <p:cNvPr id="17" name="Table 16">
            <a:extLst>
              <a:ext uri="{FF2B5EF4-FFF2-40B4-BE49-F238E27FC236}">
                <a16:creationId xmlns:a16="http://schemas.microsoft.com/office/drawing/2014/main" id="{D659DFC5-4FCE-4B4A-9C6B-A40932E0A53F}"/>
              </a:ext>
            </a:extLst>
          </p:cNvPr>
          <p:cNvGraphicFramePr>
            <a:graphicFrameLocks noGrp="1"/>
          </p:cNvGraphicFramePr>
          <p:nvPr>
            <p:extLst>
              <p:ext uri="{D42A27DB-BD31-4B8C-83A1-F6EECF244321}">
                <p14:modId xmlns:p14="http://schemas.microsoft.com/office/powerpoint/2010/main" val="2448692600"/>
              </p:ext>
            </p:extLst>
          </p:nvPr>
        </p:nvGraphicFramePr>
        <p:xfrm>
          <a:off x="968641" y="722894"/>
          <a:ext cx="7088696" cy="3484010"/>
        </p:xfrm>
        <a:graphic>
          <a:graphicData uri="http://schemas.openxmlformats.org/drawingml/2006/table">
            <a:tbl>
              <a:tblPr firstRow="1" firstCol="1" bandRow="1">
                <a:tableStyleId>{2D5ABB26-0587-4C30-8999-92F81FD0307C}</a:tableStyleId>
              </a:tblPr>
              <a:tblGrid>
                <a:gridCol w="3262613">
                  <a:extLst>
                    <a:ext uri="{9D8B030D-6E8A-4147-A177-3AD203B41FA5}">
                      <a16:colId xmlns:a16="http://schemas.microsoft.com/office/drawing/2014/main" val="2546418125"/>
                    </a:ext>
                  </a:extLst>
                </a:gridCol>
                <a:gridCol w="1647735">
                  <a:extLst>
                    <a:ext uri="{9D8B030D-6E8A-4147-A177-3AD203B41FA5}">
                      <a16:colId xmlns:a16="http://schemas.microsoft.com/office/drawing/2014/main" val="3415368383"/>
                    </a:ext>
                  </a:extLst>
                </a:gridCol>
                <a:gridCol w="2178348">
                  <a:extLst>
                    <a:ext uri="{9D8B030D-6E8A-4147-A177-3AD203B41FA5}">
                      <a16:colId xmlns:a16="http://schemas.microsoft.com/office/drawing/2014/main" val="205847838"/>
                    </a:ext>
                  </a:extLst>
                </a:gridCol>
              </a:tblGrid>
              <a:tr h="497951">
                <a:tc>
                  <a:txBody>
                    <a:bodyPr/>
                    <a:lstStyle/>
                    <a:p>
                      <a:pPr algn="l">
                        <a:spcBef>
                          <a:spcPts val="600"/>
                        </a:spcBef>
                        <a:spcAft>
                          <a:spcPts val="600"/>
                        </a:spcAft>
                      </a:pPr>
                      <a:r>
                        <a:rPr lang="en-US" sz="1800" b="1" i="0" u="none" dirty="0">
                          <a:solidFill>
                            <a:schemeClr val="tx1"/>
                          </a:solidFill>
                          <a:effectLst/>
                          <a:latin typeface="Calibri" panose="020F0502020204030204" pitchFamily="34" charset="0"/>
                          <a:cs typeface="Calibri" panose="020F0502020204030204" pitchFamily="34" charset="0"/>
                        </a:rPr>
                        <a:t>Factors</a:t>
                      </a:r>
                      <a:endParaRPr lang="en-CA" sz="1800" b="1" i="0" u="none"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9764" marR="59764" marT="0" marB="0" anchor="ct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spcBef>
                          <a:spcPts val="600"/>
                        </a:spcBef>
                        <a:spcAft>
                          <a:spcPts val="600"/>
                        </a:spcAft>
                      </a:pPr>
                      <a:r>
                        <a:rPr lang="en-US" sz="1800" b="1" i="0" dirty="0">
                          <a:solidFill>
                            <a:schemeClr val="tx1"/>
                          </a:solidFill>
                          <a:effectLst/>
                          <a:latin typeface="Calibri" panose="020F0502020204030204" pitchFamily="34" charset="0"/>
                          <a:cs typeface="Calibri" panose="020F0502020204030204" pitchFamily="34" charset="0"/>
                        </a:rPr>
                        <a:t>Control </a:t>
                      </a:r>
                    </a:p>
                  </a:txBody>
                  <a:tcPr marL="59764" marR="59764" marT="0" marB="0" anchor="ct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spcBef>
                          <a:spcPts val="600"/>
                        </a:spcBef>
                        <a:spcAft>
                          <a:spcPts val="600"/>
                        </a:spcAft>
                      </a:pPr>
                      <a:r>
                        <a:rPr lang="en-US" sz="1800" b="1" i="0" dirty="0">
                          <a:solidFill>
                            <a:schemeClr val="tx1"/>
                          </a:solidFill>
                          <a:effectLst/>
                          <a:latin typeface="Calibri" panose="020F0502020204030204" pitchFamily="34" charset="0"/>
                          <a:cs typeface="Calibri" panose="020F0502020204030204" pitchFamily="34" charset="0"/>
                        </a:rPr>
                        <a:t>Intervention </a:t>
                      </a:r>
                      <a:endParaRPr lang="en-CA" sz="1800" b="1" i="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9764" marR="59764" marT="0" marB="0"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42884493"/>
                  </a:ext>
                </a:extLst>
              </a:tr>
              <a:tr h="516589">
                <a:tc>
                  <a:txBody>
                    <a:bodyPr/>
                    <a:lstStyle/>
                    <a:p>
                      <a:pPr algn="l">
                        <a:spcBef>
                          <a:spcPts val="600"/>
                        </a:spcBef>
                        <a:spcAft>
                          <a:spcPts val="600"/>
                        </a:spcAft>
                      </a:pPr>
                      <a:r>
                        <a:rPr lang="en-CA" sz="1800" b="0" i="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Communities</a:t>
                      </a:r>
                    </a:p>
                  </a:txBody>
                  <a:tcPr marL="59764" marR="59764" marT="0" marB="0" anchor="ct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600"/>
                        </a:spcBef>
                        <a:spcAft>
                          <a:spcPts val="600"/>
                        </a:spcAft>
                      </a:pPr>
                      <a:r>
                        <a:rPr lang="en-CA" sz="1800" b="0" i="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16</a:t>
                      </a:r>
                    </a:p>
                  </a:txBody>
                  <a:tcPr marL="59764" marR="59764" marT="0" marB="0" anchor="ct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600"/>
                        </a:spcBef>
                        <a:spcAft>
                          <a:spcPts val="600"/>
                        </a:spcAft>
                      </a:pPr>
                      <a:r>
                        <a:rPr lang="en-CA" sz="1800" b="0" i="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14</a:t>
                      </a:r>
                    </a:p>
                  </a:txBody>
                  <a:tcPr marL="59764" marR="59764" marT="0" marB="0" anchor="ctr">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21831065"/>
                  </a:ext>
                </a:extLst>
              </a:tr>
              <a:tr h="552277">
                <a:tc>
                  <a:txBody>
                    <a:bodyPr/>
                    <a:lstStyle/>
                    <a:p>
                      <a:pPr algn="l">
                        <a:spcBef>
                          <a:spcPts val="600"/>
                        </a:spcBef>
                        <a:spcAft>
                          <a:spcPts val="600"/>
                        </a:spcAft>
                      </a:pPr>
                      <a:r>
                        <a:rPr lang="en-US" sz="1800" b="0" i="0" dirty="0">
                          <a:solidFill>
                            <a:schemeClr val="tx1"/>
                          </a:solidFill>
                          <a:effectLst/>
                          <a:latin typeface="Calibri Light" panose="020F0302020204030204" pitchFamily="34" charset="0"/>
                          <a:cs typeface="Calibri Light" panose="020F0302020204030204" pitchFamily="34" charset="0"/>
                        </a:rPr>
                        <a:t>Population of Communities (</a:t>
                      </a:r>
                      <a:r>
                        <a:rPr lang="en-US" sz="1800" b="0" i="0" dirty="0" smtClean="0">
                          <a:solidFill>
                            <a:schemeClr val="tx1"/>
                          </a:solidFill>
                          <a:effectLst/>
                          <a:latin typeface="Calibri Light" panose="020F0302020204030204" pitchFamily="34" charset="0"/>
                          <a:cs typeface="Calibri Light" panose="020F0302020204030204" pitchFamily="34" charset="0"/>
                        </a:rPr>
                        <a:t>Thousands-mean)</a:t>
                      </a:r>
                      <a:endParaRPr lang="en-CA" sz="1800" b="0" i="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59764" marR="59764" marT="0" marB="0" anchor="ctr">
                    <a:lnT w="12700" cap="flat" cmpd="sng" algn="ctr">
                      <a:solidFill>
                        <a:schemeClr val="tx1"/>
                      </a:solidFill>
                      <a:prstDash val="solid"/>
                      <a:round/>
                      <a:headEnd type="none" w="med" len="med"/>
                      <a:tailEnd type="none" w="med" len="med"/>
                    </a:lnT>
                    <a:lnB w="6350" cap="flat" cmpd="sng" algn="ctr">
                      <a:solidFill>
                        <a:srgbClr val="878787"/>
                      </a:solidFill>
                      <a:prstDash val="dash"/>
                      <a:round/>
                      <a:headEnd type="none" w="med" len="med"/>
                      <a:tailEnd type="none" w="med" len="med"/>
                    </a:lnB>
                    <a:noFill/>
                  </a:tcPr>
                </a:tc>
                <a:tc>
                  <a:txBody>
                    <a:bodyPr/>
                    <a:lstStyle/>
                    <a:p>
                      <a:pPr algn="ctr">
                        <a:spcBef>
                          <a:spcPts val="600"/>
                        </a:spcBef>
                        <a:spcAft>
                          <a:spcPts val="600"/>
                        </a:spcAft>
                      </a:pPr>
                      <a:r>
                        <a:rPr lang="en-US" sz="1800" b="0" i="0" dirty="0" smtClean="0">
                          <a:solidFill>
                            <a:schemeClr val="tx1"/>
                          </a:solidFill>
                          <a:effectLst/>
                          <a:latin typeface="Calibri Light" panose="020F0302020204030204" pitchFamily="34" charset="0"/>
                          <a:cs typeface="Calibri Light" panose="020F0302020204030204" pitchFamily="34" charset="0"/>
                        </a:rPr>
                        <a:t>56.9</a:t>
                      </a:r>
                      <a:endParaRPr lang="en-CA" sz="1800" b="0" i="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59764" marR="59764" marT="0" marB="0" anchor="ctr">
                    <a:lnT w="12700" cap="flat" cmpd="sng" algn="ctr">
                      <a:solidFill>
                        <a:schemeClr val="tx1"/>
                      </a:solidFill>
                      <a:prstDash val="solid"/>
                      <a:round/>
                      <a:headEnd type="none" w="med" len="med"/>
                      <a:tailEnd type="none" w="med" len="med"/>
                    </a:lnT>
                    <a:lnB w="6350" cap="flat" cmpd="sng" algn="ctr">
                      <a:solidFill>
                        <a:srgbClr val="878787"/>
                      </a:solidFill>
                      <a:prstDash val="dash"/>
                      <a:round/>
                      <a:headEnd type="none" w="med" len="med"/>
                      <a:tailEnd type="none" w="med" len="med"/>
                    </a:lnB>
                    <a:noFill/>
                  </a:tcPr>
                </a:tc>
                <a:tc>
                  <a:txBody>
                    <a:bodyPr/>
                    <a:lstStyle/>
                    <a:p>
                      <a:pPr algn="ctr">
                        <a:spcBef>
                          <a:spcPts val="600"/>
                        </a:spcBef>
                        <a:spcAft>
                          <a:spcPts val="600"/>
                        </a:spcAft>
                      </a:pPr>
                      <a:r>
                        <a:rPr lang="en-US" sz="1800" b="0" i="0" dirty="0" smtClean="0">
                          <a:solidFill>
                            <a:schemeClr val="tx1"/>
                          </a:solidFill>
                          <a:effectLst/>
                          <a:latin typeface="Calibri Light" panose="020F0302020204030204" pitchFamily="34" charset="0"/>
                          <a:cs typeface="Calibri Light" panose="020F0302020204030204" pitchFamily="34" charset="0"/>
                        </a:rPr>
                        <a:t>58.3</a:t>
                      </a:r>
                      <a:endParaRPr lang="en-CA" sz="1800" b="0" i="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59764" marR="59764" marT="0" marB="0" anchor="ct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878787"/>
                      </a:solidFill>
                      <a:prstDash val="dash"/>
                      <a:round/>
                      <a:headEnd type="none" w="med" len="med"/>
                      <a:tailEnd type="none" w="med" len="med"/>
                    </a:lnB>
                    <a:noFill/>
                  </a:tcPr>
                </a:tc>
                <a:extLst>
                  <a:ext uri="{0D108BD9-81ED-4DB2-BD59-A6C34878D82A}">
                    <a16:rowId xmlns:a16="http://schemas.microsoft.com/office/drawing/2014/main" val="2664092316"/>
                  </a:ext>
                </a:extLst>
              </a:tr>
              <a:tr h="341229">
                <a:tc>
                  <a:txBody>
                    <a:bodyPr/>
                    <a:lstStyle/>
                    <a:p>
                      <a:pPr algn="l">
                        <a:spcBef>
                          <a:spcPts val="600"/>
                        </a:spcBef>
                        <a:spcAft>
                          <a:spcPts val="600"/>
                        </a:spcAft>
                      </a:pPr>
                      <a:r>
                        <a:rPr lang="en-US" sz="1800" b="0" i="0" dirty="0">
                          <a:solidFill>
                            <a:schemeClr val="tx1"/>
                          </a:solidFill>
                          <a:effectLst/>
                          <a:latin typeface="Calibri Light" panose="020F0302020204030204" pitchFamily="34" charset="0"/>
                          <a:cs typeface="Calibri Light" panose="020F0302020204030204" pitchFamily="34" charset="0"/>
                        </a:rPr>
                        <a:t>Age </a:t>
                      </a:r>
                      <a:r>
                        <a:rPr lang="en-US" sz="1800" b="0" i="0" dirty="0">
                          <a:solidFill>
                            <a:schemeClr val="tx1"/>
                          </a:solidFill>
                          <a:effectLst/>
                          <a:latin typeface="Calibri Light" panose="020F0302020204030204" pitchFamily="34" charset="0"/>
                          <a:cs typeface="Calibri Light" panose="020F0302020204030204" pitchFamily="34" charset="0"/>
                          <a:sym typeface="Symbol" pitchFamily="2" charset="2"/>
                        </a:rPr>
                        <a:t></a:t>
                      </a:r>
                      <a:r>
                        <a:rPr lang="en-US" sz="1800" b="0" i="0" dirty="0">
                          <a:solidFill>
                            <a:schemeClr val="tx1"/>
                          </a:solidFill>
                          <a:effectLst/>
                          <a:latin typeface="Calibri Light" panose="020F0302020204030204" pitchFamily="34" charset="0"/>
                          <a:cs typeface="Calibri Light" panose="020F0302020204030204" pitchFamily="34" charset="0"/>
                        </a:rPr>
                        <a:t> 50 Years </a:t>
                      </a:r>
                      <a:r>
                        <a:rPr lang="en-US" sz="1800" b="0" i="0" dirty="0" smtClean="0">
                          <a:solidFill>
                            <a:schemeClr val="tx1"/>
                          </a:solidFill>
                          <a:effectLst/>
                          <a:latin typeface="Calibri Light" panose="020F0302020204030204" pitchFamily="34" charset="0"/>
                          <a:cs typeface="Calibri Light" panose="020F0302020204030204" pitchFamily="34" charset="0"/>
                        </a:rPr>
                        <a:t>(%)</a:t>
                      </a:r>
                      <a:endParaRPr lang="en-CA" sz="1800" b="0" i="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59764" marR="59764" marT="0" marB="0" anchor="ctr">
                    <a:lnT w="6350" cap="flat" cmpd="sng" algn="ctr">
                      <a:solidFill>
                        <a:srgbClr val="878787"/>
                      </a:solidFill>
                      <a:prstDash val="dash"/>
                      <a:round/>
                      <a:headEnd type="none" w="med" len="med"/>
                      <a:tailEnd type="none" w="med" len="med"/>
                    </a:lnT>
                    <a:lnB w="6350" cap="flat" cmpd="sng" algn="ctr">
                      <a:solidFill>
                        <a:srgbClr val="878787"/>
                      </a:solidFill>
                      <a:prstDash val="dash"/>
                      <a:round/>
                      <a:headEnd type="none" w="med" len="med"/>
                      <a:tailEnd type="none" w="med" len="med"/>
                    </a:lnB>
                    <a:noFill/>
                  </a:tcPr>
                </a:tc>
                <a:tc>
                  <a:txBody>
                    <a:bodyPr/>
                    <a:lstStyle/>
                    <a:p>
                      <a:pPr algn="ctr">
                        <a:spcBef>
                          <a:spcPts val="600"/>
                        </a:spcBef>
                        <a:spcAft>
                          <a:spcPts val="600"/>
                        </a:spcAft>
                      </a:pPr>
                      <a:r>
                        <a:rPr lang="en-US" sz="1800" b="0" i="0" dirty="0" smtClean="0">
                          <a:solidFill>
                            <a:schemeClr val="tx1"/>
                          </a:solidFill>
                          <a:effectLst/>
                          <a:latin typeface="Calibri Light" panose="020F0302020204030204" pitchFamily="34" charset="0"/>
                          <a:cs typeface="Calibri Light" panose="020F0302020204030204" pitchFamily="34" charset="0"/>
                        </a:rPr>
                        <a:t>25.9</a:t>
                      </a:r>
                      <a:endParaRPr lang="en-CA" sz="1800" b="0" i="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59764" marR="59764" marT="0" marB="0" anchor="ctr">
                    <a:lnT w="6350" cap="flat" cmpd="sng" algn="ctr">
                      <a:solidFill>
                        <a:srgbClr val="878787"/>
                      </a:solidFill>
                      <a:prstDash val="dash"/>
                      <a:round/>
                      <a:headEnd type="none" w="med" len="med"/>
                      <a:tailEnd type="none" w="med" len="med"/>
                    </a:lnT>
                    <a:lnB w="6350" cap="flat" cmpd="sng" algn="ctr">
                      <a:solidFill>
                        <a:srgbClr val="878787"/>
                      </a:solidFill>
                      <a:prstDash val="dash"/>
                      <a:round/>
                      <a:headEnd type="none" w="med" len="med"/>
                      <a:tailEnd type="none" w="med" len="med"/>
                    </a:lnB>
                    <a:noFill/>
                  </a:tcPr>
                </a:tc>
                <a:tc>
                  <a:txBody>
                    <a:bodyPr/>
                    <a:lstStyle/>
                    <a:p>
                      <a:pPr algn="ctr">
                        <a:spcBef>
                          <a:spcPts val="600"/>
                        </a:spcBef>
                        <a:spcAft>
                          <a:spcPts val="600"/>
                        </a:spcAft>
                      </a:pPr>
                      <a:r>
                        <a:rPr lang="en-US" sz="1800" b="0" i="0" dirty="0" smtClean="0">
                          <a:solidFill>
                            <a:schemeClr val="tx1"/>
                          </a:solidFill>
                          <a:effectLst/>
                          <a:latin typeface="Calibri Light" panose="020F0302020204030204" pitchFamily="34" charset="0"/>
                          <a:cs typeface="Calibri Light" panose="020F0302020204030204" pitchFamily="34" charset="0"/>
                        </a:rPr>
                        <a:t>23.3</a:t>
                      </a:r>
                      <a:endParaRPr lang="en-CA" sz="1800" b="0" i="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59764" marR="59764" marT="0" marB="0" anchor="ctr">
                    <a:lnR w="12700" cap="flat" cmpd="sng" algn="ctr">
                      <a:noFill/>
                      <a:prstDash val="solid"/>
                      <a:round/>
                      <a:headEnd type="none" w="med" len="med"/>
                      <a:tailEnd type="none" w="med" len="med"/>
                    </a:lnR>
                    <a:lnT w="6350" cap="flat" cmpd="sng" algn="ctr">
                      <a:solidFill>
                        <a:srgbClr val="878787"/>
                      </a:solidFill>
                      <a:prstDash val="dash"/>
                      <a:round/>
                      <a:headEnd type="none" w="med" len="med"/>
                      <a:tailEnd type="none" w="med" len="med"/>
                    </a:lnT>
                    <a:lnB w="6350" cap="flat" cmpd="sng" algn="ctr">
                      <a:solidFill>
                        <a:srgbClr val="878787"/>
                      </a:solidFill>
                      <a:prstDash val="dash"/>
                      <a:round/>
                      <a:headEnd type="none" w="med" len="med"/>
                      <a:tailEnd type="none" w="med" len="med"/>
                    </a:lnB>
                    <a:noFill/>
                  </a:tcPr>
                </a:tc>
                <a:extLst>
                  <a:ext uri="{0D108BD9-81ED-4DB2-BD59-A6C34878D82A}">
                    <a16:rowId xmlns:a16="http://schemas.microsoft.com/office/drawing/2014/main" val="3558095351"/>
                  </a:ext>
                </a:extLst>
              </a:tr>
              <a:tr h="341229">
                <a:tc>
                  <a:txBody>
                    <a:bodyPr/>
                    <a:lstStyle/>
                    <a:p>
                      <a:pPr algn="l">
                        <a:spcBef>
                          <a:spcPts val="600"/>
                        </a:spcBef>
                        <a:spcAft>
                          <a:spcPts val="600"/>
                        </a:spcAft>
                      </a:pPr>
                      <a:r>
                        <a:rPr lang="en-US" sz="1800" b="0" i="0" dirty="0">
                          <a:solidFill>
                            <a:schemeClr val="tx1"/>
                          </a:solidFill>
                          <a:effectLst/>
                          <a:latin typeface="Calibri Light" panose="020F0302020204030204" pitchFamily="34" charset="0"/>
                          <a:cs typeface="Calibri Light" panose="020F0302020204030204" pitchFamily="34" charset="0"/>
                        </a:rPr>
                        <a:t>Female (%)</a:t>
                      </a:r>
                      <a:endParaRPr lang="en-CA" sz="1800" b="0" i="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59764" marR="59764" marT="0" marB="0" anchor="ctr">
                    <a:lnT w="6350" cap="flat" cmpd="sng" algn="ctr">
                      <a:solidFill>
                        <a:srgbClr val="878787"/>
                      </a:solidFill>
                      <a:prstDash val="dash"/>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600"/>
                        </a:spcBef>
                        <a:spcAft>
                          <a:spcPts val="600"/>
                        </a:spcAft>
                      </a:pPr>
                      <a:r>
                        <a:rPr lang="en-US" sz="1800" b="0" i="0" dirty="0" smtClean="0">
                          <a:solidFill>
                            <a:schemeClr val="tx1"/>
                          </a:solidFill>
                          <a:effectLst/>
                          <a:latin typeface="Calibri Light" panose="020F0302020204030204" pitchFamily="34" charset="0"/>
                          <a:cs typeface="Calibri Light" panose="020F0302020204030204" pitchFamily="34" charset="0"/>
                        </a:rPr>
                        <a:t>50.7</a:t>
                      </a:r>
                      <a:endParaRPr lang="en-CA" sz="1800" b="0" i="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59764" marR="59764" marT="0" marB="0" anchor="ctr">
                    <a:lnT w="6350" cap="flat" cmpd="sng" algn="ctr">
                      <a:solidFill>
                        <a:srgbClr val="878787"/>
                      </a:solidFill>
                      <a:prstDash val="dash"/>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600"/>
                        </a:spcBef>
                        <a:spcAft>
                          <a:spcPts val="600"/>
                        </a:spcAft>
                      </a:pPr>
                      <a:r>
                        <a:rPr lang="en-US" sz="1800" b="0" i="0" dirty="0" smtClean="0">
                          <a:solidFill>
                            <a:schemeClr val="tx1"/>
                          </a:solidFill>
                          <a:effectLst/>
                          <a:latin typeface="Calibri Light" panose="020F0302020204030204" pitchFamily="34" charset="0"/>
                          <a:cs typeface="Calibri Light" panose="020F0302020204030204" pitchFamily="34" charset="0"/>
                        </a:rPr>
                        <a:t>49.4</a:t>
                      </a:r>
                      <a:endParaRPr lang="en-CA" sz="1800" b="0" i="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59764" marR="59764" marT="0" marB="0" anchor="ctr">
                    <a:lnR w="12700" cap="flat" cmpd="sng" algn="ctr">
                      <a:noFill/>
                      <a:prstDash val="solid"/>
                      <a:round/>
                      <a:headEnd type="none" w="med" len="med"/>
                      <a:tailEnd type="none" w="med" len="med"/>
                    </a:lnR>
                    <a:lnT w="6350" cap="flat" cmpd="sng" algn="ctr">
                      <a:solidFill>
                        <a:srgbClr val="878787"/>
                      </a:solidFill>
                      <a:prstDash val="dash"/>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35761577"/>
                  </a:ext>
                </a:extLst>
              </a:tr>
              <a:tr h="552277">
                <a:tc>
                  <a:txBody>
                    <a:bodyPr/>
                    <a:lstStyle/>
                    <a:p>
                      <a:pPr algn="l">
                        <a:spcBef>
                          <a:spcPts val="600"/>
                        </a:spcBef>
                        <a:spcAft>
                          <a:spcPts val="600"/>
                        </a:spcAft>
                      </a:pPr>
                      <a:r>
                        <a:rPr lang="en-CA" sz="1800" b="0" i="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Distance from Coordinating Centre (</a:t>
                      </a:r>
                      <a:r>
                        <a:rPr lang="en-CA" sz="1800" b="0" i="0" dirty="0" smtClean="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km-mean)</a:t>
                      </a:r>
                      <a:endParaRPr lang="en-CA" sz="1800" b="0" i="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59764" marR="59764" marT="0" marB="0" anchor="ctr">
                    <a:lnT w="12700" cap="flat" cmpd="sng" algn="ctr">
                      <a:solidFill>
                        <a:schemeClr val="tx1"/>
                      </a:solidFill>
                      <a:prstDash val="solid"/>
                      <a:round/>
                      <a:headEnd type="none" w="med" len="med"/>
                      <a:tailEnd type="none" w="med" len="med"/>
                    </a:lnT>
                    <a:lnB w="6350" cap="flat" cmpd="sng" algn="ctr">
                      <a:solidFill>
                        <a:srgbClr val="878787"/>
                      </a:solidFill>
                      <a:prstDash val="dash"/>
                      <a:round/>
                      <a:headEnd type="none" w="med" len="med"/>
                      <a:tailEnd type="none" w="med" len="med"/>
                    </a:lnB>
                    <a:noFill/>
                  </a:tcPr>
                </a:tc>
                <a:tc>
                  <a:txBody>
                    <a:bodyPr/>
                    <a:lstStyle/>
                    <a:p>
                      <a:pPr algn="ctr">
                        <a:spcBef>
                          <a:spcPts val="600"/>
                        </a:spcBef>
                        <a:spcAft>
                          <a:spcPts val="600"/>
                        </a:spcAft>
                      </a:pPr>
                      <a:r>
                        <a:rPr lang="en-CA" sz="1800" b="0" i="0" dirty="0" smtClean="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68.4</a:t>
                      </a:r>
                      <a:endParaRPr lang="en-CA" sz="1800" b="0" i="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59764" marR="59764" marT="0" marB="0" anchor="ctr">
                    <a:lnT w="12700" cap="flat" cmpd="sng" algn="ctr">
                      <a:solidFill>
                        <a:schemeClr val="tx1"/>
                      </a:solidFill>
                      <a:prstDash val="solid"/>
                      <a:round/>
                      <a:headEnd type="none" w="med" len="med"/>
                      <a:tailEnd type="none" w="med" len="med"/>
                    </a:lnT>
                    <a:lnB w="6350" cap="flat" cmpd="sng" algn="ctr">
                      <a:solidFill>
                        <a:srgbClr val="878787"/>
                      </a:solidFill>
                      <a:prstDash val="dash"/>
                      <a:round/>
                      <a:headEnd type="none" w="med" len="med"/>
                      <a:tailEnd type="none" w="med" len="med"/>
                    </a:lnB>
                    <a:noFill/>
                  </a:tcPr>
                </a:tc>
                <a:tc>
                  <a:txBody>
                    <a:bodyPr/>
                    <a:lstStyle/>
                    <a:p>
                      <a:pPr algn="ctr">
                        <a:spcBef>
                          <a:spcPts val="600"/>
                        </a:spcBef>
                        <a:spcAft>
                          <a:spcPts val="600"/>
                        </a:spcAft>
                      </a:pPr>
                      <a:r>
                        <a:rPr lang="en-CA" sz="1800" b="0" i="0" dirty="0" smtClean="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68.3</a:t>
                      </a:r>
                      <a:endParaRPr lang="en-CA" sz="1800" b="0" i="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59764" marR="59764" marT="0" marB="0" anchor="ct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878787"/>
                      </a:solidFill>
                      <a:prstDash val="dash"/>
                      <a:round/>
                      <a:headEnd type="none" w="med" len="med"/>
                      <a:tailEnd type="none" w="med" len="med"/>
                    </a:lnB>
                    <a:noFill/>
                  </a:tcPr>
                </a:tc>
                <a:extLst>
                  <a:ext uri="{0D108BD9-81ED-4DB2-BD59-A6C34878D82A}">
                    <a16:rowId xmlns:a16="http://schemas.microsoft.com/office/drawing/2014/main" val="2130546311"/>
                  </a:ext>
                </a:extLst>
              </a:tr>
              <a:tr h="341229">
                <a:tc>
                  <a:txBody>
                    <a:bodyPr/>
                    <a:lstStyle/>
                    <a:p>
                      <a:pPr algn="l">
                        <a:spcBef>
                          <a:spcPts val="600"/>
                        </a:spcBef>
                        <a:spcAft>
                          <a:spcPts val="600"/>
                        </a:spcAft>
                      </a:pPr>
                      <a:r>
                        <a:rPr lang="en-US" sz="1800" b="0" i="0" dirty="0">
                          <a:solidFill>
                            <a:schemeClr val="tx1"/>
                          </a:solidFill>
                          <a:effectLst/>
                          <a:latin typeface="Calibri Light" panose="020F0302020204030204" pitchFamily="34" charset="0"/>
                          <a:cs typeface="Calibri Light" panose="020F0302020204030204" pitchFamily="34" charset="0"/>
                        </a:rPr>
                        <a:t>Number of </a:t>
                      </a:r>
                      <a:r>
                        <a:rPr lang="en-US" sz="1800" b="0" i="0" dirty="0" smtClean="0">
                          <a:solidFill>
                            <a:schemeClr val="tx1"/>
                          </a:solidFill>
                          <a:effectLst/>
                          <a:latin typeface="Calibri Light" panose="020F0302020204030204" pitchFamily="34" charset="0"/>
                          <a:cs typeface="Calibri Light" panose="020F0302020204030204" pitchFamily="34" charset="0"/>
                        </a:rPr>
                        <a:t>Clinics (mean)</a:t>
                      </a:r>
                      <a:endParaRPr lang="en-CA" sz="1800" b="0" i="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59764" marR="59764" marT="0" marB="0" anchor="ctr">
                    <a:lnT w="6350" cap="flat" cmpd="sng" algn="ctr">
                      <a:solidFill>
                        <a:srgbClr val="878787"/>
                      </a:solidFill>
                      <a:prstDash val="dash"/>
                      <a:round/>
                      <a:headEnd type="none" w="med" len="med"/>
                      <a:tailEnd type="none" w="med" len="med"/>
                    </a:lnT>
                    <a:lnB w="6350" cap="flat" cmpd="sng" algn="ctr">
                      <a:solidFill>
                        <a:srgbClr val="878787"/>
                      </a:solidFill>
                      <a:prstDash val="dash"/>
                      <a:round/>
                      <a:headEnd type="none" w="med" len="med"/>
                      <a:tailEnd type="none" w="med" len="med"/>
                    </a:lnB>
                    <a:noFill/>
                  </a:tcPr>
                </a:tc>
                <a:tc>
                  <a:txBody>
                    <a:bodyPr/>
                    <a:lstStyle/>
                    <a:p>
                      <a:pPr algn="ctr">
                        <a:spcBef>
                          <a:spcPts val="600"/>
                        </a:spcBef>
                        <a:spcAft>
                          <a:spcPts val="600"/>
                        </a:spcAft>
                      </a:pPr>
                      <a:r>
                        <a:rPr lang="en-US" sz="1800" b="0" i="0" dirty="0">
                          <a:solidFill>
                            <a:schemeClr val="tx1"/>
                          </a:solidFill>
                          <a:effectLst/>
                          <a:latin typeface="Calibri Light" panose="020F0302020204030204" pitchFamily="34" charset="0"/>
                          <a:cs typeface="Calibri Light" panose="020F0302020204030204" pitchFamily="34" charset="0"/>
                        </a:rPr>
                        <a:t>6.9 </a:t>
                      </a:r>
                      <a:endParaRPr lang="en-CA" sz="1800" b="0" i="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59764" marR="59764" marT="0" marB="0" anchor="ctr">
                    <a:lnT w="6350" cap="flat" cmpd="sng" algn="ctr">
                      <a:solidFill>
                        <a:srgbClr val="878787"/>
                      </a:solidFill>
                      <a:prstDash val="dash"/>
                      <a:round/>
                      <a:headEnd type="none" w="med" len="med"/>
                      <a:tailEnd type="none" w="med" len="med"/>
                    </a:lnT>
                    <a:lnB w="6350" cap="flat" cmpd="sng" algn="ctr">
                      <a:solidFill>
                        <a:srgbClr val="878787"/>
                      </a:solidFill>
                      <a:prstDash val="dash"/>
                      <a:round/>
                      <a:headEnd type="none" w="med" len="med"/>
                      <a:tailEnd type="none" w="med" len="med"/>
                    </a:lnB>
                    <a:noFill/>
                  </a:tcPr>
                </a:tc>
                <a:tc>
                  <a:txBody>
                    <a:bodyPr/>
                    <a:lstStyle/>
                    <a:p>
                      <a:pPr algn="ctr">
                        <a:spcBef>
                          <a:spcPts val="600"/>
                        </a:spcBef>
                        <a:spcAft>
                          <a:spcPts val="600"/>
                        </a:spcAft>
                      </a:pPr>
                      <a:r>
                        <a:rPr lang="en-US" sz="1800" b="0" i="0" dirty="0">
                          <a:solidFill>
                            <a:schemeClr val="tx1"/>
                          </a:solidFill>
                          <a:effectLst/>
                          <a:latin typeface="Calibri Light" panose="020F0302020204030204" pitchFamily="34" charset="0"/>
                          <a:cs typeface="Calibri Light" panose="020F0302020204030204" pitchFamily="34" charset="0"/>
                        </a:rPr>
                        <a:t>6.6 </a:t>
                      </a:r>
                      <a:endParaRPr lang="en-CA" sz="1800" b="0" i="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59764" marR="59764" marT="0" marB="0" anchor="ctr">
                    <a:lnR w="12700" cap="flat" cmpd="sng" algn="ctr">
                      <a:noFill/>
                      <a:prstDash val="solid"/>
                      <a:round/>
                      <a:headEnd type="none" w="med" len="med"/>
                      <a:tailEnd type="none" w="med" len="med"/>
                    </a:lnR>
                    <a:lnT w="6350" cap="flat" cmpd="sng" algn="ctr">
                      <a:solidFill>
                        <a:srgbClr val="878787"/>
                      </a:solidFill>
                      <a:prstDash val="dash"/>
                      <a:round/>
                      <a:headEnd type="none" w="med" len="med"/>
                      <a:tailEnd type="none" w="med" len="med"/>
                    </a:lnT>
                    <a:lnB w="6350" cap="flat" cmpd="sng" algn="ctr">
                      <a:solidFill>
                        <a:srgbClr val="878787"/>
                      </a:solidFill>
                      <a:prstDash val="dash"/>
                      <a:round/>
                      <a:headEnd type="none" w="med" len="med"/>
                      <a:tailEnd type="none" w="med" len="med"/>
                    </a:lnB>
                    <a:noFill/>
                  </a:tcPr>
                </a:tc>
                <a:extLst>
                  <a:ext uri="{0D108BD9-81ED-4DB2-BD59-A6C34878D82A}">
                    <a16:rowId xmlns:a16="http://schemas.microsoft.com/office/drawing/2014/main" val="68637421"/>
                  </a:ext>
                </a:extLst>
              </a:tr>
              <a:tr h="341229">
                <a:tc>
                  <a:txBody>
                    <a:bodyPr/>
                    <a:lstStyle/>
                    <a:p>
                      <a:pPr algn="l">
                        <a:spcBef>
                          <a:spcPts val="600"/>
                        </a:spcBef>
                        <a:spcAft>
                          <a:spcPts val="600"/>
                        </a:spcAft>
                      </a:pPr>
                      <a:r>
                        <a:rPr lang="en-US" sz="1800" b="0" i="0" dirty="0">
                          <a:solidFill>
                            <a:schemeClr val="tx1"/>
                          </a:solidFill>
                          <a:effectLst/>
                          <a:latin typeface="Calibri Light" panose="020F0302020204030204" pitchFamily="34" charset="0"/>
                          <a:cs typeface="Calibri Light" panose="020F0302020204030204" pitchFamily="34" charset="0"/>
                        </a:rPr>
                        <a:t>Number of </a:t>
                      </a:r>
                      <a:r>
                        <a:rPr lang="en-US" sz="1800" b="0" i="0" dirty="0" smtClean="0">
                          <a:solidFill>
                            <a:schemeClr val="tx1"/>
                          </a:solidFill>
                          <a:effectLst/>
                          <a:latin typeface="Calibri Light" panose="020F0302020204030204" pitchFamily="34" charset="0"/>
                          <a:cs typeface="Calibri Light" panose="020F0302020204030204" pitchFamily="34" charset="0"/>
                        </a:rPr>
                        <a:t>Hospitals (mean)</a:t>
                      </a:r>
                      <a:endParaRPr lang="en-CA" sz="1800" b="0" i="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59764" marR="59764" marT="0" marB="0" anchor="ctr">
                    <a:lnT w="6350" cap="flat" cmpd="sng" algn="ctr">
                      <a:solidFill>
                        <a:srgbClr val="878787"/>
                      </a:solidFill>
                      <a:prstDash val="dash"/>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spcBef>
                          <a:spcPts val="600"/>
                        </a:spcBef>
                        <a:spcAft>
                          <a:spcPts val="600"/>
                        </a:spcAft>
                      </a:pPr>
                      <a:r>
                        <a:rPr lang="en-US" sz="1800" b="0" i="0" dirty="0">
                          <a:solidFill>
                            <a:schemeClr val="tx1"/>
                          </a:solidFill>
                          <a:effectLst/>
                          <a:latin typeface="Calibri Light" panose="020F0302020204030204" pitchFamily="34" charset="0"/>
                          <a:cs typeface="Calibri Light" panose="020F0302020204030204" pitchFamily="34" charset="0"/>
                        </a:rPr>
                        <a:t>1.5 </a:t>
                      </a:r>
                      <a:endParaRPr lang="en-CA" sz="1800" b="0" i="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59764" marR="59764" marT="0" marB="0" anchor="ctr">
                    <a:lnT w="6350" cap="flat" cmpd="sng" algn="ctr">
                      <a:solidFill>
                        <a:srgbClr val="878787"/>
                      </a:solidFill>
                      <a:prstDash val="dash"/>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spcBef>
                          <a:spcPts val="600"/>
                        </a:spcBef>
                        <a:spcAft>
                          <a:spcPts val="600"/>
                        </a:spcAft>
                      </a:pPr>
                      <a:r>
                        <a:rPr lang="en-US" sz="1800" b="0" i="0" dirty="0">
                          <a:solidFill>
                            <a:schemeClr val="tx1"/>
                          </a:solidFill>
                          <a:effectLst/>
                          <a:latin typeface="Calibri Light" panose="020F0302020204030204" pitchFamily="34" charset="0"/>
                          <a:cs typeface="Calibri Light" panose="020F0302020204030204" pitchFamily="34" charset="0"/>
                        </a:rPr>
                        <a:t>1.5 </a:t>
                      </a:r>
                      <a:endParaRPr lang="en-CA" sz="1800" b="0" i="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59764" marR="59764" marT="0" marB="0" anchor="ctr">
                    <a:lnR w="12700" cap="flat" cmpd="sng" algn="ctr">
                      <a:noFill/>
                      <a:prstDash val="solid"/>
                      <a:round/>
                      <a:headEnd type="none" w="med" len="med"/>
                      <a:tailEnd type="none" w="med" len="med"/>
                    </a:lnR>
                    <a:lnT w="6350" cap="flat" cmpd="sng" algn="ctr">
                      <a:solidFill>
                        <a:srgbClr val="878787"/>
                      </a:solidFill>
                      <a:prstDash val="dash"/>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23210137"/>
                  </a:ext>
                </a:extLst>
              </a:tr>
            </a:tbl>
          </a:graphicData>
        </a:graphic>
      </p:graphicFrame>
      <p:sp>
        <p:nvSpPr>
          <p:cNvPr id="30" name="TextBox 29">
            <a:extLst>
              <a:ext uri="{FF2B5EF4-FFF2-40B4-BE49-F238E27FC236}">
                <a16:creationId xmlns:a16="http://schemas.microsoft.com/office/drawing/2014/main" id="{5E5C74CE-B2EF-7B4A-8182-B41A6957BF9D}"/>
              </a:ext>
            </a:extLst>
          </p:cNvPr>
          <p:cNvSpPr txBox="1"/>
          <p:nvPr/>
        </p:nvSpPr>
        <p:spPr>
          <a:xfrm>
            <a:off x="156507" y="182049"/>
            <a:ext cx="8712966" cy="584775"/>
          </a:xfrm>
          <a:prstGeom prst="rect">
            <a:avLst/>
          </a:prstGeom>
          <a:noFill/>
        </p:spPr>
        <p:txBody>
          <a:bodyPr wrap="square" rtlCol="0">
            <a:noAutofit/>
          </a:bodyPr>
          <a:lstStyle/>
          <a:p>
            <a:r>
              <a:rPr lang="en-US" sz="2700" dirty="0" smtClean="0">
                <a:solidFill>
                  <a:srgbClr val="A12529"/>
                </a:solidFill>
                <a:latin typeface="Helvetica" pitchFamily="2" charset="0"/>
                <a:ea typeface="Helvetica Neue Medium" panose="02000503000000020004" pitchFamily="2" charset="0"/>
                <a:cs typeface="Helvetica Neue Medium" panose="02000503000000020004" pitchFamily="2" charset="0"/>
              </a:rPr>
              <a:t>Characteristics </a:t>
            </a:r>
            <a:r>
              <a:rPr lang="en-US" sz="2700" dirty="0">
                <a:solidFill>
                  <a:srgbClr val="A12529"/>
                </a:solidFill>
                <a:latin typeface="Helvetica" pitchFamily="2" charset="0"/>
                <a:ea typeface="Helvetica Neue Medium" panose="02000503000000020004" pitchFamily="2" charset="0"/>
                <a:cs typeface="Helvetica Neue Medium" panose="02000503000000020004" pitchFamily="2" charset="0"/>
              </a:rPr>
              <a:t>of </a:t>
            </a:r>
            <a:r>
              <a:rPr lang="en-US" sz="2700" dirty="0" smtClean="0">
                <a:solidFill>
                  <a:srgbClr val="A12529"/>
                </a:solidFill>
                <a:latin typeface="Helvetica" pitchFamily="2" charset="0"/>
                <a:ea typeface="Helvetica Neue Medium" panose="02000503000000020004" pitchFamily="2" charset="0"/>
                <a:cs typeface="Helvetica Neue Medium" panose="02000503000000020004" pitchFamily="2" charset="0"/>
              </a:rPr>
              <a:t>Communities</a:t>
            </a:r>
            <a:endParaRPr lang="en-US" sz="2700" dirty="0">
              <a:solidFill>
                <a:srgbClr val="A12529"/>
              </a:solidFill>
              <a:latin typeface="Helvetica" pitchFamily="2" charset="0"/>
              <a:ea typeface="Helvetica Neue Medium" panose="02000503000000020004" pitchFamily="2" charset="0"/>
              <a:cs typeface="Helvetica Neue Medium" panose="02000503000000020004" pitchFamily="2" charset="0"/>
            </a:endParaRPr>
          </a:p>
        </p:txBody>
      </p:sp>
      <p:pic>
        <p:nvPicPr>
          <p:cNvPr id="35" name="Picture 34">
            <a:extLst>
              <a:ext uri="{FF2B5EF4-FFF2-40B4-BE49-F238E27FC236}">
                <a16:creationId xmlns:a16="http://schemas.microsoft.com/office/drawing/2014/main" id="{2AB9B1B8-8C98-7945-8231-755AF84BABB3}"/>
              </a:ext>
            </a:extLst>
          </p:cNvPr>
          <p:cNvPicPr>
            <a:picLocks noChangeAspect="1"/>
          </p:cNvPicPr>
          <p:nvPr/>
        </p:nvPicPr>
        <p:blipFill>
          <a:blip r:embed="rId3"/>
          <a:stretch>
            <a:fillRect/>
          </a:stretch>
        </p:blipFill>
        <p:spPr>
          <a:xfrm>
            <a:off x="7772264" y="4587974"/>
            <a:ext cx="800271" cy="464602"/>
          </a:xfrm>
          <a:prstGeom prst="rect">
            <a:avLst/>
          </a:prstGeom>
        </p:spPr>
      </p:pic>
      <p:pic>
        <p:nvPicPr>
          <p:cNvPr id="2" name="Picture 1"/>
          <p:cNvPicPr>
            <a:picLocks noChangeAspect="1"/>
          </p:cNvPicPr>
          <p:nvPr/>
        </p:nvPicPr>
        <p:blipFill>
          <a:blip r:embed="rId4"/>
          <a:stretch>
            <a:fillRect/>
          </a:stretch>
        </p:blipFill>
        <p:spPr>
          <a:xfrm>
            <a:off x="4217308" y="4455116"/>
            <a:ext cx="591363" cy="597460"/>
          </a:xfrm>
          <a:prstGeom prst="rect">
            <a:avLst/>
          </a:prstGeom>
        </p:spPr>
      </p:pic>
    </p:spTree>
    <p:extLst>
      <p:ext uri="{BB962C8B-B14F-4D97-AF65-F5344CB8AC3E}">
        <p14:creationId xmlns:p14="http://schemas.microsoft.com/office/powerpoint/2010/main" val="819048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
            <a:extLst>
              <a:ext uri="{FF2B5EF4-FFF2-40B4-BE49-F238E27FC236}">
                <a16:creationId xmlns:a16="http://schemas.microsoft.com/office/drawing/2014/main" id="{86434EBC-6505-9C4E-B4EC-90FD1945232A}"/>
              </a:ext>
            </a:extLst>
          </p:cNvPr>
          <p:cNvSpPr>
            <a:spLocks noChangeArrowheads="1"/>
          </p:cNvSpPr>
          <p:nvPr/>
        </p:nvSpPr>
        <p:spPr bwMode="auto">
          <a:xfrm>
            <a:off x="1528763" y="12001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graphicFrame>
        <p:nvGraphicFramePr>
          <p:cNvPr id="17" name="Table 16">
            <a:extLst>
              <a:ext uri="{FF2B5EF4-FFF2-40B4-BE49-F238E27FC236}">
                <a16:creationId xmlns:a16="http://schemas.microsoft.com/office/drawing/2014/main" id="{D659DFC5-4FCE-4B4A-9C6B-A40932E0A53F}"/>
              </a:ext>
            </a:extLst>
          </p:cNvPr>
          <p:cNvGraphicFramePr>
            <a:graphicFrameLocks noGrp="1"/>
          </p:cNvGraphicFramePr>
          <p:nvPr>
            <p:extLst>
              <p:ext uri="{D42A27DB-BD31-4B8C-83A1-F6EECF244321}">
                <p14:modId xmlns:p14="http://schemas.microsoft.com/office/powerpoint/2010/main" val="308084766"/>
              </p:ext>
            </p:extLst>
          </p:nvPr>
        </p:nvGraphicFramePr>
        <p:xfrm>
          <a:off x="553308" y="520330"/>
          <a:ext cx="7492489" cy="1117862"/>
        </p:xfrm>
        <a:graphic>
          <a:graphicData uri="http://schemas.openxmlformats.org/drawingml/2006/table">
            <a:tbl>
              <a:tblPr firstRow="1" firstCol="1" bandRow="1">
                <a:tableStyleId>{2D5ABB26-0587-4C30-8999-92F81FD0307C}</a:tableStyleId>
              </a:tblPr>
              <a:tblGrid>
                <a:gridCol w="3937716">
                  <a:extLst>
                    <a:ext uri="{9D8B030D-6E8A-4147-A177-3AD203B41FA5}">
                      <a16:colId xmlns:a16="http://schemas.microsoft.com/office/drawing/2014/main" val="2546418125"/>
                    </a:ext>
                  </a:extLst>
                </a:gridCol>
                <a:gridCol w="1696241">
                  <a:extLst>
                    <a:ext uri="{9D8B030D-6E8A-4147-A177-3AD203B41FA5}">
                      <a16:colId xmlns:a16="http://schemas.microsoft.com/office/drawing/2014/main" val="3415368383"/>
                    </a:ext>
                  </a:extLst>
                </a:gridCol>
                <a:gridCol w="1858532">
                  <a:extLst>
                    <a:ext uri="{9D8B030D-6E8A-4147-A177-3AD203B41FA5}">
                      <a16:colId xmlns:a16="http://schemas.microsoft.com/office/drawing/2014/main" val="205847838"/>
                    </a:ext>
                  </a:extLst>
                </a:gridCol>
              </a:tblGrid>
              <a:tr h="348902">
                <a:tc>
                  <a:txBody>
                    <a:bodyPr/>
                    <a:lstStyle/>
                    <a:p>
                      <a:pPr algn="l">
                        <a:spcBef>
                          <a:spcPts val="600"/>
                        </a:spcBef>
                        <a:spcAft>
                          <a:spcPts val="600"/>
                        </a:spcAft>
                      </a:pPr>
                      <a:r>
                        <a:rPr lang="en-US" sz="1600" b="1" i="0" u="non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Characteristics</a:t>
                      </a:r>
                      <a:endParaRPr lang="en-CA" sz="1600" b="1" i="0" u="none"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9764" marR="59764" marT="0" marB="0" anchor="ct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spcBef>
                          <a:spcPts val="600"/>
                        </a:spcBef>
                        <a:spcAft>
                          <a:spcPts val="600"/>
                        </a:spcAft>
                      </a:pPr>
                      <a:r>
                        <a:rPr lang="en-US" sz="1600" b="1" i="0" dirty="0">
                          <a:solidFill>
                            <a:schemeClr val="tx1"/>
                          </a:solidFill>
                          <a:effectLst/>
                          <a:latin typeface="Calibri" panose="020F0502020204030204" pitchFamily="34" charset="0"/>
                          <a:cs typeface="Calibri" panose="020F0502020204030204" pitchFamily="34" charset="0"/>
                        </a:rPr>
                        <a:t>Control</a:t>
                      </a:r>
                    </a:p>
                  </a:txBody>
                  <a:tcPr marL="59764" marR="59764" marT="0" marB="0" anchor="ct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spcBef>
                          <a:spcPts val="600"/>
                        </a:spcBef>
                        <a:spcAft>
                          <a:spcPts val="600"/>
                        </a:spcAft>
                      </a:pPr>
                      <a:r>
                        <a:rPr lang="en-US" sz="1600" b="1" i="0" dirty="0">
                          <a:solidFill>
                            <a:schemeClr val="tx1"/>
                          </a:solidFill>
                          <a:effectLst/>
                          <a:latin typeface="Calibri" panose="020F0502020204030204" pitchFamily="34" charset="0"/>
                          <a:cs typeface="Calibri" panose="020F0502020204030204" pitchFamily="34" charset="0"/>
                        </a:rPr>
                        <a:t>Intervention</a:t>
                      </a:r>
                      <a:endParaRPr lang="en-CA" sz="1600" b="1" i="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9764" marR="59764" marT="0" marB="0"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42884493"/>
                  </a:ext>
                </a:extLst>
              </a:tr>
              <a:tr h="281280">
                <a:tc>
                  <a:txBody>
                    <a:bodyPr/>
                    <a:lstStyle/>
                    <a:p>
                      <a:pPr algn="l">
                        <a:spcBef>
                          <a:spcPts val="600"/>
                        </a:spcBef>
                        <a:spcAft>
                          <a:spcPts val="600"/>
                        </a:spcAft>
                      </a:pPr>
                      <a:r>
                        <a:rPr lang="en-CA" sz="1600" b="0" i="0" dirty="0" smtClean="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Randomized </a:t>
                      </a:r>
                      <a:endParaRPr lang="en-CA" sz="1600" b="0" i="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59764" marR="59764" marT="0" marB="0" anchor="ct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600"/>
                        </a:spcBef>
                        <a:spcAft>
                          <a:spcPts val="600"/>
                        </a:spcAft>
                      </a:pPr>
                      <a:r>
                        <a:rPr lang="en-CA" sz="1600" b="0" i="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727</a:t>
                      </a:r>
                    </a:p>
                  </a:txBody>
                  <a:tcPr marL="59764" marR="59764" marT="0" marB="0" anchor="ct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600"/>
                        </a:spcBef>
                        <a:spcAft>
                          <a:spcPts val="600"/>
                        </a:spcAft>
                      </a:pPr>
                      <a:r>
                        <a:rPr lang="en-CA" sz="1600" b="0" i="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644</a:t>
                      </a:r>
                    </a:p>
                  </a:txBody>
                  <a:tcPr marL="59764" marR="59764" marT="0" marB="0" anchor="ctr">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21831065"/>
                  </a:ext>
                </a:extLst>
              </a:tr>
              <a:tr h="239089">
                <a:tc>
                  <a:txBody>
                    <a:bodyPr/>
                    <a:lstStyle/>
                    <a:p>
                      <a:pPr algn="l">
                        <a:spcBef>
                          <a:spcPts val="600"/>
                        </a:spcBef>
                        <a:spcAft>
                          <a:spcPts val="600"/>
                        </a:spcAft>
                      </a:pPr>
                      <a:r>
                        <a:rPr lang="en-CA" sz="1600" b="0" i="0" dirty="0" smtClean="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Mean Age (Yrs</a:t>
                      </a:r>
                      <a:r>
                        <a:rPr lang="en-CA" sz="1600" b="0" i="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a:t>
                      </a:r>
                    </a:p>
                  </a:txBody>
                  <a:tcPr marL="59764" marR="59764" marT="0" marB="0" anchor="ctr">
                    <a:lnT w="12700" cap="flat" cmpd="sng" algn="ctr">
                      <a:solidFill>
                        <a:schemeClr val="tx1"/>
                      </a:solidFill>
                      <a:prstDash val="solid"/>
                      <a:round/>
                      <a:headEnd type="none" w="med" len="med"/>
                      <a:tailEnd type="none" w="med" len="med"/>
                    </a:lnT>
                    <a:lnB w="6350" cap="flat" cmpd="sng" algn="ctr">
                      <a:solidFill>
                        <a:schemeClr val="bg2">
                          <a:lumMod val="75000"/>
                        </a:schemeClr>
                      </a:solidFill>
                      <a:prstDash val="dash"/>
                      <a:round/>
                      <a:headEnd type="none" w="med" len="med"/>
                      <a:tailEnd type="none" w="med" len="med"/>
                    </a:lnB>
                    <a:noFill/>
                  </a:tcPr>
                </a:tc>
                <a:tc>
                  <a:txBody>
                    <a:bodyPr/>
                    <a:lstStyle/>
                    <a:p>
                      <a:pPr algn="ctr">
                        <a:spcBef>
                          <a:spcPts val="600"/>
                        </a:spcBef>
                        <a:spcAft>
                          <a:spcPts val="600"/>
                        </a:spcAft>
                      </a:pPr>
                      <a:r>
                        <a:rPr lang="en-CA" sz="1600" b="0" i="0" dirty="0" smtClean="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66 </a:t>
                      </a:r>
                      <a:endParaRPr lang="en-CA" sz="1600" b="0" i="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59764" marR="59764" marT="0" marB="0" anchor="ctr">
                    <a:lnT w="12700" cap="flat" cmpd="sng" algn="ctr">
                      <a:solidFill>
                        <a:schemeClr val="tx1"/>
                      </a:solidFill>
                      <a:prstDash val="solid"/>
                      <a:round/>
                      <a:headEnd type="none" w="med" len="med"/>
                      <a:tailEnd type="none" w="med" len="med"/>
                    </a:lnT>
                    <a:lnB w="6350" cap="flat" cmpd="sng" algn="ctr">
                      <a:solidFill>
                        <a:schemeClr val="bg2">
                          <a:lumMod val="75000"/>
                        </a:schemeClr>
                      </a:solidFill>
                      <a:prstDash val="dash"/>
                      <a:round/>
                      <a:headEnd type="none" w="med" len="med"/>
                      <a:tailEnd type="none" w="med" len="med"/>
                    </a:lnB>
                    <a:noFill/>
                  </a:tcPr>
                </a:tc>
                <a:tc>
                  <a:txBody>
                    <a:bodyPr/>
                    <a:lstStyle/>
                    <a:p>
                      <a:pPr algn="ctr">
                        <a:spcBef>
                          <a:spcPts val="600"/>
                        </a:spcBef>
                        <a:spcAft>
                          <a:spcPts val="600"/>
                        </a:spcAft>
                      </a:pPr>
                      <a:r>
                        <a:rPr lang="en-CA" sz="1600" b="0" i="0" dirty="0" smtClean="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65 </a:t>
                      </a:r>
                      <a:endParaRPr lang="en-CA" sz="1600" b="0" i="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59764" marR="59764" marT="0" marB="0" anchor="ct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2">
                          <a:lumMod val="75000"/>
                        </a:schemeClr>
                      </a:solidFill>
                      <a:prstDash val="dash"/>
                      <a:round/>
                      <a:headEnd type="none" w="med" len="med"/>
                      <a:tailEnd type="none" w="med" len="med"/>
                    </a:lnB>
                    <a:noFill/>
                  </a:tcPr>
                </a:tc>
                <a:extLst>
                  <a:ext uri="{0D108BD9-81ED-4DB2-BD59-A6C34878D82A}">
                    <a16:rowId xmlns:a16="http://schemas.microsoft.com/office/drawing/2014/main" val="4065331910"/>
                  </a:ext>
                </a:extLst>
              </a:tr>
              <a:tr h="239089">
                <a:tc>
                  <a:txBody>
                    <a:bodyPr/>
                    <a:lstStyle/>
                    <a:p>
                      <a:pPr algn="l">
                        <a:spcBef>
                          <a:spcPts val="600"/>
                        </a:spcBef>
                        <a:spcAft>
                          <a:spcPts val="600"/>
                        </a:spcAft>
                      </a:pPr>
                      <a:r>
                        <a:rPr lang="en-CA" sz="1600" b="0" i="0" dirty="0" smtClean="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 Women</a:t>
                      </a:r>
                      <a:endParaRPr lang="en-CA" sz="1600" b="0" i="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59764" marR="59764" marT="0" marB="0" anchor="ctr">
                    <a:lnT w="6350" cap="flat" cmpd="sng" algn="ctr">
                      <a:solidFill>
                        <a:schemeClr val="bg2">
                          <a:lumMod val="75000"/>
                        </a:schemeClr>
                      </a:solidFill>
                      <a:prstDash val="dash"/>
                      <a:round/>
                      <a:headEnd type="none" w="med" len="med"/>
                      <a:tailEnd type="none" w="med" len="med"/>
                    </a:lnT>
                    <a:lnB w="28575" cap="flat" cmpd="sng" algn="ctr">
                      <a:noFill/>
                      <a:prstDash val="solid"/>
                      <a:round/>
                      <a:headEnd type="none" w="med" len="med"/>
                      <a:tailEnd type="none" w="med" len="med"/>
                    </a:lnB>
                    <a:noFill/>
                  </a:tcPr>
                </a:tc>
                <a:tc>
                  <a:txBody>
                    <a:bodyPr/>
                    <a:lstStyle/>
                    <a:p>
                      <a:pPr algn="ctr">
                        <a:spcBef>
                          <a:spcPts val="600"/>
                        </a:spcBef>
                        <a:spcAft>
                          <a:spcPts val="600"/>
                        </a:spcAft>
                      </a:pPr>
                      <a:r>
                        <a:rPr lang="en-CA" sz="1600" b="0" i="0" dirty="0" smtClean="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54</a:t>
                      </a:r>
                      <a:endParaRPr lang="en-CA" sz="1600" b="0" i="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59764" marR="59764" marT="0" marB="0" anchor="ctr">
                    <a:lnT w="6350" cap="flat" cmpd="sng" algn="ctr">
                      <a:solidFill>
                        <a:schemeClr val="bg2">
                          <a:lumMod val="75000"/>
                        </a:schemeClr>
                      </a:solidFill>
                      <a:prstDash val="dash"/>
                      <a:round/>
                      <a:headEnd type="none" w="med" len="med"/>
                      <a:tailEnd type="none" w="med" len="med"/>
                    </a:lnT>
                    <a:lnB w="28575" cap="flat" cmpd="sng" algn="ctr">
                      <a:noFill/>
                      <a:prstDash val="solid"/>
                      <a:round/>
                      <a:headEnd type="none" w="med" len="med"/>
                      <a:tailEnd type="none" w="med" len="med"/>
                    </a:lnB>
                    <a:noFill/>
                  </a:tcPr>
                </a:tc>
                <a:tc>
                  <a:txBody>
                    <a:bodyPr/>
                    <a:lstStyle/>
                    <a:p>
                      <a:pPr algn="ctr">
                        <a:spcBef>
                          <a:spcPts val="600"/>
                        </a:spcBef>
                        <a:spcAft>
                          <a:spcPts val="600"/>
                        </a:spcAft>
                      </a:pPr>
                      <a:r>
                        <a:rPr lang="en-CA" sz="1600" b="0" i="0" dirty="0" smtClean="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58</a:t>
                      </a:r>
                      <a:endParaRPr lang="en-CA" sz="1600" b="0" i="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59764" marR="59764" marT="0" marB="0" anchor="ctr">
                    <a:lnR w="12700" cap="flat" cmpd="sng" algn="ctr">
                      <a:noFill/>
                      <a:prstDash val="solid"/>
                      <a:round/>
                      <a:headEnd type="none" w="med" len="med"/>
                      <a:tailEnd type="none" w="med" len="med"/>
                    </a:lnR>
                    <a:lnT w="6350" cap="flat" cmpd="sng" algn="ctr">
                      <a:solidFill>
                        <a:schemeClr val="bg2">
                          <a:lumMod val="75000"/>
                        </a:schemeClr>
                      </a:solidFill>
                      <a:prstDash val="dash"/>
                      <a:round/>
                      <a:headEnd type="none" w="med" len="med"/>
                      <a:tailEnd type="none" w="med" len="med"/>
                    </a:lnT>
                    <a:lnB w="28575" cap="flat" cmpd="sng" algn="ctr">
                      <a:noFill/>
                      <a:prstDash val="solid"/>
                      <a:round/>
                      <a:headEnd type="none" w="med" len="med"/>
                      <a:tailEnd type="none" w="med" len="med"/>
                    </a:lnB>
                    <a:noFill/>
                  </a:tcPr>
                </a:tc>
                <a:extLst>
                  <a:ext uri="{0D108BD9-81ED-4DB2-BD59-A6C34878D82A}">
                    <a16:rowId xmlns:a16="http://schemas.microsoft.com/office/drawing/2014/main" val="3809177759"/>
                  </a:ext>
                </a:extLst>
              </a:tr>
            </a:tbl>
          </a:graphicData>
        </a:graphic>
      </p:graphicFrame>
      <p:sp>
        <p:nvSpPr>
          <p:cNvPr id="30" name="TextBox 29">
            <a:extLst>
              <a:ext uri="{FF2B5EF4-FFF2-40B4-BE49-F238E27FC236}">
                <a16:creationId xmlns:a16="http://schemas.microsoft.com/office/drawing/2014/main" id="{5E5C74CE-B2EF-7B4A-8182-B41A6957BF9D}"/>
              </a:ext>
            </a:extLst>
          </p:cNvPr>
          <p:cNvSpPr txBox="1"/>
          <p:nvPr/>
        </p:nvSpPr>
        <p:spPr>
          <a:xfrm>
            <a:off x="184687" y="33936"/>
            <a:ext cx="8712966" cy="584775"/>
          </a:xfrm>
          <a:prstGeom prst="rect">
            <a:avLst/>
          </a:prstGeom>
          <a:noFill/>
        </p:spPr>
        <p:txBody>
          <a:bodyPr wrap="square" rtlCol="0">
            <a:noAutofit/>
          </a:bodyPr>
          <a:lstStyle/>
          <a:p>
            <a:r>
              <a:rPr lang="en-US" sz="2700" dirty="0" smtClean="0">
                <a:solidFill>
                  <a:srgbClr val="A12529"/>
                </a:solidFill>
                <a:latin typeface="Helvetica" pitchFamily="2" charset="0"/>
                <a:ea typeface="Helvetica Neue Medium" panose="02000503000000020004" pitchFamily="2" charset="0"/>
                <a:cs typeface="Helvetica Neue Medium" panose="02000503000000020004" pitchFamily="2" charset="0"/>
              </a:rPr>
              <a:t>Characteristics of Participants</a:t>
            </a:r>
            <a:endParaRPr lang="en-US" sz="2700" dirty="0">
              <a:solidFill>
                <a:srgbClr val="FF0000"/>
              </a:solidFill>
              <a:latin typeface="Helvetica" pitchFamily="2" charset="0"/>
              <a:ea typeface="Helvetica Neue Medium" panose="02000503000000020004" pitchFamily="2" charset="0"/>
              <a:cs typeface="Helvetica Neue Medium" panose="02000503000000020004" pitchFamily="2" charset="0"/>
            </a:endParaRPr>
          </a:p>
        </p:txBody>
      </p:sp>
      <p:pic>
        <p:nvPicPr>
          <p:cNvPr id="12" name="Picture 11">
            <a:extLst>
              <a:ext uri="{FF2B5EF4-FFF2-40B4-BE49-F238E27FC236}">
                <a16:creationId xmlns:a16="http://schemas.microsoft.com/office/drawing/2014/main" id="{E5B52DFB-7C29-7248-981D-D9593B9AB5E5}"/>
              </a:ext>
            </a:extLst>
          </p:cNvPr>
          <p:cNvPicPr>
            <a:picLocks noChangeAspect="1"/>
          </p:cNvPicPr>
          <p:nvPr/>
        </p:nvPicPr>
        <p:blipFill>
          <a:blip r:embed="rId3"/>
          <a:stretch>
            <a:fillRect/>
          </a:stretch>
        </p:blipFill>
        <p:spPr>
          <a:xfrm>
            <a:off x="7772264" y="4631546"/>
            <a:ext cx="800271" cy="464602"/>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4037600374"/>
              </p:ext>
            </p:extLst>
          </p:nvPr>
        </p:nvGraphicFramePr>
        <p:xfrm>
          <a:off x="535892" y="1638192"/>
          <a:ext cx="7509905" cy="1219200"/>
        </p:xfrm>
        <a:graphic>
          <a:graphicData uri="http://schemas.openxmlformats.org/drawingml/2006/table">
            <a:tbl>
              <a:tblPr firstRow="1" firstCol="1" bandRow="1">
                <a:tableStyleId>{2D5ABB26-0587-4C30-8999-92F81FD0307C}</a:tableStyleId>
              </a:tblPr>
              <a:tblGrid>
                <a:gridCol w="3892092">
                  <a:extLst>
                    <a:ext uri="{9D8B030D-6E8A-4147-A177-3AD203B41FA5}">
                      <a16:colId xmlns:a16="http://schemas.microsoft.com/office/drawing/2014/main" val="20001"/>
                    </a:ext>
                  </a:extLst>
                </a:gridCol>
                <a:gridCol w="1754961">
                  <a:extLst>
                    <a:ext uri="{9D8B030D-6E8A-4147-A177-3AD203B41FA5}">
                      <a16:colId xmlns:a16="http://schemas.microsoft.com/office/drawing/2014/main" val="20002"/>
                    </a:ext>
                  </a:extLst>
                </a:gridCol>
                <a:gridCol w="1862852">
                  <a:extLst>
                    <a:ext uri="{9D8B030D-6E8A-4147-A177-3AD203B41FA5}">
                      <a16:colId xmlns:a16="http://schemas.microsoft.com/office/drawing/2014/main" val="20003"/>
                    </a:ext>
                  </a:extLst>
                </a:gridCol>
              </a:tblGrid>
              <a:tr h="238233">
                <a:tc>
                  <a:txBody>
                    <a:bodyPr/>
                    <a:lstStyle/>
                    <a:p>
                      <a:pPr algn="l">
                        <a:spcBef>
                          <a:spcPts val="600"/>
                        </a:spcBef>
                        <a:spcAft>
                          <a:spcPts val="600"/>
                        </a:spcAft>
                      </a:pPr>
                      <a:r>
                        <a:rPr lang="en-CA" sz="1600" b="0" i="0" dirty="0" smtClean="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 Smoker</a:t>
                      </a:r>
                      <a:endParaRPr lang="en-CA" sz="1600" b="0" i="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59764" marR="59764" marT="0" marB="0" anchor="ctr">
                    <a:lnT w="12700" cap="flat" cmpd="sng" algn="ctr">
                      <a:solidFill>
                        <a:schemeClr val="tx1"/>
                      </a:solidFill>
                      <a:prstDash val="solid"/>
                      <a:round/>
                      <a:headEnd type="none" w="med" len="med"/>
                      <a:tailEnd type="none" w="med" len="med"/>
                    </a:lnT>
                    <a:lnB w="6350" cap="flat" cmpd="sng" algn="ctr">
                      <a:solidFill>
                        <a:schemeClr val="bg2">
                          <a:lumMod val="75000"/>
                        </a:schemeClr>
                      </a:solidFill>
                      <a:prstDash val="dash"/>
                      <a:round/>
                      <a:headEnd type="none" w="med" len="med"/>
                      <a:tailEnd type="none" w="med" len="med"/>
                    </a:lnB>
                    <a:noFill/>
                  </a:tcPr>
                </a:tc>
                <a:tc>
                  <a:txBody>
                    <a:bodyPr/>
                    <a:lstStyle/>
                    <a:p>
                      <a:pPr algn="l">
                        <a:spcBef>
                          <a:spcPts val="600"/>
                        </a:spcBef>
                        <a:spcAft>
                          <a:spcPts val="600"/>
                        </a:spcAft>
                      </a:pPr>
                      <a:r>
                        <a:rPr lang="en-CA" sz="1600" b="0" i="0" dirty="0" smtClean="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                 9</a:t>
                      </a:r>
                      <a:endParaRPr lang="en-CA" sz="1600" b="0" i="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59764" marR="59764" marT="0" marB="0" anchor="ctr">
                    <a:lnT w="12700" cap="flat" cmpd="sng" algn="ctr">
                      <a:solidFill>
                        <a:schemeClr val="tx1"/>
                      </a:solidFill>
                      <a:prstDash val="solid"/>
                      <a:round/>
                      <a:headEnd type="none" w="med" len="med"/>
                      <a:tailEnd type="none" w="med" len="med"/>
                    </a:lnT>
                    <a:lnB w="6350" cap="flat" cmpd="sng" algn="ctr">
                      <a:solidFill>
                        <a:schemeClr val="bg2">
                          <a:lumMod val="75000"/>
                        </a:schemeClr>
                      </a:solidFill>
                      <a:prstDash val="dash"/>
                      <a:round/>
                      <a:headEnd type="none" w="med" len="med"/>
                      <a:tailEnd type="none" w="med" len="med"/>
                    </a:lnB>
                    <a:noFill/>
                  </a:tcPr>
                </a:tc>
                <a:tc>
                  <a:txBody>
                    <a:bodyPr/>
                    <a:lstStyle/>
                    <a:p>
                      <a:pPr algn="ctr">
                        <a:spcBef>
                          <a:spcPts val="600"/>
                        </a:spcBef>
                        <a:spcAft>
                          <a:spcPts val="600"/>
                        </a:spcAft>
                      </a:pPr>
                      <a:r>
                        <a:rPr lang="en-US" sz="1600" b="0" i="0" dirty="0" smtClean="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8</a:t>
                      </a:r>
                      <a:endParaRPr lang="en-CA" sz="1600" b="0" i="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59764" marR="59764" marT="0" marB="0" anchor="ct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2">
                          <a:lumMod val="75000"/>
                        </a:schemeClr>
                      </a:solidFill>
                      <a:prstDash val="dash"/>
                      <a:round/>
                      <a:headEnd type="none" w="med" len="med"/>
                      <a:tailEnd type="none" w="med" len="med"/>
                    </a:lnB>
                    <a:noFill/>
                  </a:tcPr>
                </a:tc>
                <a:extLst>
                  <a:ext uri="{0D108BD9-81ED-4DB2-BD59-A6C34878D82A}">
                    <a16:rowId xmlns:a16="http://schemas.microsoft.com/office/drawing/2014/main" val="10000"/>
                  </a:ext>
                </a:extLst>
              </a:tr>
              <a:tr h="220998">
                <a:tc>
                  <a:txBody>
                    <a:bodyPr/>
                    <a:lstStyle/>
                    <a:p>
                      <a:pPr algn="l">
                        <a:spcBef>
                          <a:spcPts val="600"/>
                        </a:spcBef>
                        <a:spcAft>
                          <a:spcPts val="600"/>
                        </a:spcAft>
                      </a:pPr>
                      <a:r>
                        <a:rPr lang="en-US" sz="1600" b="0" i="0" dirty="0" smtClean="0">
                          <a:solidFill>
                            <a:schemeClr val="tx1"/>
                          </a:solidFill>
                          <a:effectLst/>
                          <a:latin typeface="Calibri Light" panose="020F0302020204030204" pitchFamily="34" charset="0"/>
                          <a:cs typeface="Calibri Light" panose="020F0302020204030204" pitchFamily="34" charset="0"/>
                        </a:rPr>
                        <a:t>% Diabetes </a:t>
                      </a:r>
                      <a:endParaRPr lang="en-CA" sz="1600" b="0" i="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59764" marR="59764" marT="0" marB="0" anchor="ctr">
                    <a:lnT w="6350" cap="flat" cmpd="sng" algn="ctr">
                      <a:solidFill>
                        <a:schemeClr val="bg2">
                          <a:lumMod val="75000"/>
                        </a:schemeClr>
                      </a:solidFill>
                      <a:prstDash val="dash"/>
                      <a:round/>
                      <a:headEnd type="none" w="med" len="med"/>
                      <a:tailEnd type="none" w="med" len="med"/>
                    </a:lnT>
                    <a:lnB w="6350" cap="flat" cmpd="sng" algn="ctr">
                      <a:solidFill>
                        <a:schemeClr val="bg2">
                          <a:lumMod val="75000"/>
                        </a:schemeClr>
                      </a:solidFill>
                      <a:prstDash val="dash"/>
                      <a:round/>
                      <a:headEnd type="none" w="med" len="med"/>
                      <a:tailEnd type="none" w="med" len="med"/>
                    </a:lnB>
                    <a:noFill/>
                  </a:tcPr>
                </a:tc>
                <a:tc>
                  <a:txBody>
                    <a:bodyPr/>
                    <a:lstStyle/>
                    <a:p>
                      <a:pPr algn="l">
                        <a:spcBef>
                          <a:spcPts val="600"/>
                        </a:spcBef>
                        <a:spcAft>
                          <a:spcPts val="600"/>
                        </a:spcAft>
                      </a:pPr>
                      <a:r>
                        <a:rPr lang="en-US" sz="1600" b="0" i="0" dirty="0" smtClean="0">
                          <a:solidFill>
                            <a:schemeClr val="tx1"/>
                          </a:solidFill>
                          <a:effectLst/>
                          <a:latin typeface="Calibri Light" panose="020F0302020204030204" pitchFamily="34" charset="0"/>
                          <a:cs typeface="Calibri Light" panose="020F0302020204030204" pitchFamily="34" charset="0"/>
                        </a:rPr>
                        <a:t>                37</a:t>
                      </a:r>
                      <a:endParaRPr lang="en-CA" sz="1600" b="0" i="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59764" marR="59764" marT="0" marB="0" anchor="ctr">
                    <a:lnT w="6350" cap="flat" cmpd="sng" algn="ctr">
                      <a:solidFill>
                        <a:schemeClr val="bg2">
                          <a:lumMod val="75000"/>
                        </a:schemeClr>
                      </a:solidFill>
                      <a:prstDash val="dash"/>
                      <a:round/>
                      <a:headEnd type="none" w="med" len="med"/>
                      <a:tailEnd type="none" w="med" len="med"/>
                    </a:lnT>
                    <a:lnB w="6350" cap="flat" cmpd="sng" algn="ctr">
                      <a:solidFill>
                        <a:schemeClr val="bg2">
                          <a:lumMod val="75000"/>
                        </a:schemeClr>
                      </a:solidFill>
                      <a:prstDash val="dash"/>
                      <a:round/>
                      <a:headEnd type="none" w="med" len="med"/>
                      <a:tailEnd type="none" w="med" len="med"/>
                    </a:lnB>
                    <a:noFill/>
                  </a:tcPr>
                </a:tc>
                <a:tc>
                  <a:txBody>
                    <a:bodyPr/>
                    <a:lstStyle/>
                    <a:p>
                      <a:pPr algn="ctr">
                        <a:spcBef>
                          <a:spcPts val="600"/>
                        </a:spcBef>
                        <a:spcAft>
                          <a:spcPts val="600"/>
                        </a:spcAft>
                      </a:pPr>
                      <a:r>
                        <a:rPr lang="en-US" sz="1600" b="0" i="0" dirty="0" smtClean="0">
                          <a:solidFill>
                            <a:schemeClr val="tx1"/>
                          </a:solidFill>
                          <a:effectLst/>
                          <a:latin typeface="Calibri Light" panose="020F0302020204030204" pitchFamily="34" charset="0"/>
                          <a:cs typeface="Calibri Light" panose="020F0302020204030204" pitchFamily="34" charset="0"/>
                        </a:rPr>
                        <a:t>32</a:t>
                      </a:r>
                      <a:endParaRPr lang="en-CA" sz="1600" b="0" i="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59764" marR="59764" marT="0" marB="0" anchor="ctr">
                    <a:lnR w="12700" cap="flat" cmpd="sng" algn="ctr">
                      <a:noFill/>
                      <a:prstDash val="solid"/>
                      <a:round/>
                      <a:headEnd type="none" w="med" len="med"/>
                      <a:tailEnd type="none" w="med" len="med"/>
                    </a:lnR>
                    <a:lnT w="6350" cap="flat" cmpd="sng" algn="ctr">
                      <a:solidFill>
                        <a:schemeClr val="bg2">
                          <a:lumMod val="75000"/>
                        </a:schemeClr>
                      </a:solidFill>
                      <a:prstDash val="dash"/>
                      <a:round/>
                      <a:headEnd type="none" w="med" len="med"/>
                      <a:tailEnd type="none" w="med" len="med"/>
                    </a:lnT>
                    <a:lnB w="6350" cap="flat" cmpd="sng" algn="ctr">
                      <a:solidFill>
                        <a:schemeClr val="bg2">
                          <a:lumMod val="75000"/>
                        </a:schemeClr>
                      </a:solidFill>
                      <a:prstDash val="dash"/>
                      <a:round/>
                      <a:headEnd type="none" w="med" len="med"/>
                      <a:tailEnd type="none" w="med" len="med"/>
                    </a:lnB>
                    <a:noFill/>
                  </a:tcPr>
                </a:tc>
                <a:extLst>
                  <a:ext uri="{0D108BD9-81ED-4DB2-BD59-A6C34878D82A}">
                    <a16:rowId xmlns:a16="http://schemas.microsoft.com/office/drawing/2014/main" val="10001"/>
                  </a:ext>
                </a:extLst>
              </a:tr>
              <a:tr h="182880">
                <a:tc>
                  <a:txBody>
                    <a:bodyPr/>
                    <a:lstStyle/>
                    <a:p>
                      <a:pPr algn="l">
                        <a:spcBef>
                          <a:spcPts val="600"/>
                        </a:spcBef>
                        <a:spcAft>
                          <a:spcPts val="600"/>
                        </a:spcAft>
                      </a:pPr>
                      <a:r>
                        <a:rPr lang="en-CA" sz="1600" b="0" i="0" dirty="0" smtClean="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 Hypertension </a:t>
                      </a:r>
                      <a:r>
                        <a:rPr lang="en-CA" sz="1600" b="0" i="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&amp; </a:t>
                      </a:r>
                      <a:r>
                        <a:rPr lang="en-CA" sz="1600" b="0" i="0" dirty="0" smtClean="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taking </a:t>
                      </a:r>
                      <a:r>
                        <a:rPr lang="en-CA" sz="1600" b="0" i="0" dirty="0" err="1" smtClean="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antihypertensives</a:t>
                      </a:r>
                      <a:endParaRPr lang="en-CA" sz="1600" b="0" i="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59764" marR="59764" marT="0" marB="0" anchor="ctr">
                    <a:lnT w="6350" cap="flat" cmpd="sng" algn="ctr">
                      <a:solidFill>
                        <a:schemeClr val="bg2">
                          <a:lumMod val="75000"/>
                        </a:schemeClr>
                      </a:solidFill>
                      <a:prstDash val="dash"/>
                      <a:round/>
                      <a:headEnd type="none" w="med" len="med"/>
                      <a:tailEnd type="none" w="med" len="med"/>
                    </a:lnT>
                    <a:lnB w="6350" cap="flat" cmpd="sng" algn="ctr">
                      <a:solidFill>
                        <a:schemeClr val="bg2">
                          <a:lumMod val="75000"/>
                        </a:schemeClr>
                      </a:solidFill>
                      <a:prstDash val="dash"/>
                      <a:round/>
                      <a:headEnd type="none" w="med" len="med"/>
                      <a:tailEnd type="none" w="med" len="med"/>
                    </a:lnB>
                    <a:noFill/>
                  </a:tcPr>
                </a:tc>
                <a:tc>
                  <a:txBody>
                    <a:bodyPr/>
                    <a:lstStyle/>
                    <a:p>
                      <a:pPr algn="l">
                        <a:spcBef>
                          <a:spcPts val="600"/>
                        </a:spcBef>
                        <a:spcAft>
                          <a:spcPts val="600"/>
                        </a:spcAft>
                      </a:pPr>
                      <a:r>
                        <a:rPr lang="en-CA" sz="1600" b="0" i="0" dirty="0" smtClean="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                61</a:t>
                      </a:r>
                      <a:endParaRPr lang="en-CA" sz="1600" b="0" i="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59764" marR="59764" marT="0" marB="0" anchor="ctr">
                    <a:lnT w="6350" cap="flat" cmpd="sng" algn="ctr">
                      <a:solidFill>
                        <a:schemeClr val="bg2">
                          <a:lumMod val="75000"/>
                        </a:schemeClr>
                      </a:solidFill>
                      <a:prstDash val="dash"/>
                      <a:round/>
                      <a:headEnd type="none" w="med" len="med"/>
                      <a:tailEnd type="none" w="med" len="med"/>
                    </a:lnT>
                    <a:lnB w="6350" cap="flat" cmpd="sng" algn="ctr">
                      <a:solidFill>
                        <a:schemeClr val="bg2">
                          <a:lumMod val="75000"/>
                        </a:schemeClr>
                      </a:solidFill>
                      <a:prstDash val="dash"/>
                      <a:round/>
                      <a:headEnd type="none" w="med" len="med"/>
                      <a:tailEnd type="none" w="med" len="med"/>
                    </a:lnB>
                    <a:noFill/>
                  </a:tcPr>
                </a:tc>
                <a:tc>
                  <a:txBody>
                    <a:bodyPr/>
                    <a:lstStyle/>
                    <a:p>
                      <a:pPr algn="ctr">
                        <a:spcBef>
                          <a:spcPts val="600"/>
                        </a:spcBef>
                        <a:spcAft>
                          <a:spcPts val="600"/>
                        </a:spcAft>
                      </a:pPr>
                      <a:r>
                        <a:rPr lang="en-CA" sz="1600" b="0" i="0" dirty="0" smtClean="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69</a:t>
                      </a:r>
                      <a:endParaRPr lang="en-CA" sz="1600" b="0" i="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59764" marR="59764" marT="0" marB="0" anchor="ctr">
                    <a:lnR w="12700" cap="flat" cmpd="sng" algn="ctr">
                      <a:noFill/>
                      <a:prstDash val="solid"/>
                      <a:round/>
                      <a:headEnd type="none" w="med" len="med"/>
                      <a:tailEnd type="none" w="med" len="med"/>
                    </a:lnR>
                    <a:lnT w="6350" cap="flat" cmpd="sng" algn="ctr">
                      <a:solidFill>
                        <a:schemeClr val="bg2">
                          <a:lumMod val="75000"/>
                        </a:schemeClr>
                      </a:solidFill>
                      <a:prstDash val="dash"/>
                      <a:round/>
                      <a:headEnd type="none" w="med" len="med"/>
                      <a:tailEnd type="none" w="med" len="med"/>
                    </a:lnT>
                    <a:lnB w="6350" cap="flat" cmpd="sng" algn="ctr">
                      <a:solidFill>
                        <a:schemeClr val="bg2">
                          <a:lumMod val="75000"/>
                        </a:schemeClr>
                      </a:solidFill>
                      <a:prstDash val="dash"/>
                      <a:round/>
                      <a:headEnd type="none" w="med" len="med"/>
                      <a:tailEnd type="none" w="med" len="med"/>
                    </a:lnB>
                    <a:noFill/>
                  </a:tcPr>
                </a:tc>
                <a:extLst>
                  <a:ext uri="{0D108BD9-81ED-4DB2-BD59-A6C34878D82A}">
                    <a16:rowId xmlns:a16="http://schemas.microsoft.com/office/drawing/2014/main" val="10002"/>
                  </a:ext>
                </a:extLst>
              </a:tr>
              <a:tr h="220998">
                <a:tc>
                  <a:txBody>
                    <a:bodyPr/>
                    <a:lstStyle/>
                    <a:p>
                      <a:pPr algn="l">
                        <a:spcBef>
                          <a:spcPts val="600"/>
                        </a:spcBef>
                        <a:spcAft>
                          <a:spcPts val="600"/>
                        </a:spcAft>
                      </a:pPr>
                      <a:r>
                        <a:rPr lang="en-CA" sz="1600" b="0" i="0" dirty="0" smtClean="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 Two  or</a:t>
                      </a:r>
                      <a:r>
                        <a:rPr lang="en-CA" sz="1600" b="0" i="0" baseline="0" dirty="0" smtClean="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 More </a:t>
                      </a:r>
                      <a:r>
                        <a:rPr lang="en-CA" sz="1600" b="0" i="0" dirty="0" smtClean="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Antihypertensives</a:t>
                      </a:r>
                      <a:endParaRPr lang="en-CA" sz="1600" b="0" i="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59764" marR="59764" marT="0" marB="0" anchor="ctr">
                    <a:lnT w="6350" cap="flat" cmpd="sng" algn="ctr">
                      <a:solidFill>
                        <a:schemeClr val="bg2">
                          <a:lumMod val="75000"/>
                        </a:schemeClr>
                      </a:solidFill>
                      <a:prstDash val="dash"/>
                      <a:round/>
                      <a:headEnd type="none" w="med" len="med"/>
                      <a:tailEnd type="none" w="med" len="med"/>
                    </a:lnT>
                    <a:lnB w="6350" cap="flat" cmpd="sng" algn="ctr">
                      <a:solidFill>
                        <a:schemeClr val="bg2">
                          <a:lumMod val="75000"/>
                        </a:schemeClr>
                      </a:solidFill>
                      <a:prstDash val="dash"/>
                      <a:round/>
                      <a:headEnd type="none" w="med" len="med"/>
                      <a:tailEnd type="none" w="med" len="med"/>
                    </a:lnB>
                    <a:noFill/>
                  </a:tcPr>
                </a:tc>
                <a:tc>
                  <a:txBody>
                    <a:bodyPr/>
                    <a:lstStyle/>
                    <a:p>
                      <a:pPr algn="l">
                        <a:spcBef>
                          <a:spcPts val="600"/>
                        </a:spcBef>
                        <a:spcAft>
                          <a:spcPts val="600"/>
                        </a:spcAft>
                      </a:pPr>
                      <a:r>
                        <a:rPr lang="en-CA" sz="1600" b="0" i="0" dirty="0" smtClean="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                21</a:t>
                      </a:r>
                      <a:endParaRPr lang="en-CA" sz="1600" b="0" i="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59764" marR="59764" marT="0" marB="0" anchor="ctr">
                    <a:lnT w="6350" cap="flat" cmpd="sng" algn="ctr">
                      <a:solidFill>
                        <a:schemeClr val="bg2">
                          <a:lumMod val="75000"/>
                        </a:schemeClr>
                      </a:solidFill>
                      <a:prstDash val="dash"/>
                      <a:round/>
                      <a:headEnd type="none" w="med" len="med"/>
                      <a:tailEnd type="none" w="med" len="med"/>
                    </a:lnT>
                    <a:lnB w="6350" cap="flat" cmpd="sng" algn="ctr">
                      <a:solidFill>
                        <a:schemeClr val="bg2">
                          <a:lumMod val="75000"/>
                        </a:schemeClr>
                      </a:solidFill>
                      <a:prstDash val="dash"/>
                      <a:round/>
                      <a:headEnd type="none" w="med" len="med"/>
                      <a:tailEnd type="none" w="med" len="med"/>
                    </a:lnB>
                    <a:noFill/>
                  </a:tcPr>
                </a:tc>
                <a:tc>
                  <a:txBody>
                    <a:bodyPr/>
                    <a:lstStyle/>
                    <a:p>
                      <a:pPr algn="ctr">
                        <a:spcBef>
                          <a:spcPts val="600"/>
                        </a:spcBef>
                        <a:spcAft>
                          <a:spcPts val="600"/>
                        </a:spcAft>
                      </a:pPr>
                      <a:r>
                        <a:rPr lang="en-CA" sz="1600" b="0" i="0" dirty="0" smtClean="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24</a:t>
                      </a:r>
                      <a:endParaRPr lang="en-CA" sz="1600" b="0" i="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59764" marR="59764" marT="0" marB="0" anchor="ctr">
                    <a:lnR w="12700" cap="flat" cmpd="sng" algn="ctr">
                      <a:noFill/>
                      <a:prstDash val="solid"/>
                      <a:round/>
                      <a:headEnd type="none" w="med" len="med"/>
                      <a:tailEnd type="none" w="med" len="med"/>
                    </a:lnR>
                    <a:lnT w="6350" cap="flat" cmpd="sng" algn="ctr">
                      <a:solidFill>
                        <a:schemeClr val="bg2">
                          <a:lumMod val="75000"/>
                        </a:schemeClr>
                      </a:solidFill>
                      <a:prstDash val="dash"/>
                      <a:round/>
                      <a:headEnd type="none" w="med" len="med"/>
                      <a:tailEnd type="none" w="med" len="med"/>
                    </a:lnT>
                    <a:lnB w="6350" cap="flat" cmpd="sng" algn="ctr">
                      <a:solidFill>
                        <a:schemeClr val="bg2">
                          <a:lumMod val="75000"/>
                        </a:schemeClr>
                      </a:solidFill>
                      <a:prstDash val="dash"/>
                      <a:round/>
                      <a:headEnd type="none" w="med" len="med"/>
                      <a:tailEnd type="none" w="med" len="med"/>
                    </a:lnB>
                    <a:noFill/>
                  </a:tcPr>
                </a:tc>
                <a:extLst>
                  <a:ext uri="{0D108BD9-81ED-4DB2-BD59-A6C34878D82A}">
                    <a16:rowId xmlns:a16="http://schemas.microsoft.com/office/drawing/2014/main" val="147613816"/>
                  </a:ext>
                </a:extLst>
              </a:tr>
              <a:tr h="220998">
                <a:tc>
                  <a:txBody>
                    <a:bodyPr/>
                    <a:lstStyle/>
                    <a:p>
                      <a:pPr algn="l">
                        <a:spcBef>
                          <a:spcPts val="600"/>
                        </a:spcBef>
                        <a:spcAft>
                          <a:spcPts val="600"/>
                        </a:spcAft>
                      </a:pPr>
                      <a:r>
                        <a:rPr lang="en-US" sz="1600" b="0" i="0" dirty="0" smtClean="0">
                          <a:solidFill>
                            <a:schemeClr val="tx1"/>
                          </a:solidFill>
                          <a:effectLst/>
                          <a:latin typeface="Calibri Light" panose="020F0302020204030204" pitchFamily="34" charset="0"/>
                          <a:ea typeface="+mn-ea"/>
                          <a:cs typeface="Calibri Light" panose="020F0302020204030204" pitchFamily="34" charset="0"/>
                        </a:rPr>
                        <a:t>% Newly diagnosed Hypertension</a:t>
                      </a:r>
                      <a:endParaRPr lang="en-CA" sz="1600" b="0" i="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59764" marR="59764" marT="0" marB="0" anchor="ctr">
                    <a:lnT w="6350" cap="flat" cmpd="sng" algn="ctr">
                      <a:solidFill>
                        <a:schemeClr val="bg2">
                          <a:lumMod val="75000"/>
                        </a:schemeClr>
                      </a:solidFill>
                      <a:prstDash val="dash"/>
                      <a:round/>
                      <a:headEnd type="none" w="med" len="med"/>
                      <a:tailEnd type="none" w="med" len="med"/>
                    </a:lnT>
                    <a:lnB w="12700" cap="flat" cmpd="sng" algn="ctr">
                      <a:noFill/>
                      <a:prstDash val="solid"/>
                      <a:round/>
                      <a:headEnd type="none" w="med" len="med"/>
                      <a:tailEnd type="none" w="med" len="med"/>
                    </a:lnB>
                    <a:noFill/>
                  </a:tcPr>
                </a:tc>
                <a:tc>
                  <a:txBody>
                    <a:bodyPr/>
                    <a:lstStyle/>
                    <a:p>
                      <a:pPr algn="l">
                        <a:spcBef>
                          <a:spcPts val="600"/>
                        </a:spcBef>
                        <a:spcAft>
                          <a:spcPts val="600"/>
                        </a:spcAft>
                      </a:pPr>
                      <a:r>
                        <a:rPr lang="en-US" sz="1600" b="0" i="0" dirty="0" smtClean="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                22</a:t>
                      </a:r>
                      <a:endParaRPr lang="en-CA" sz="1600" b="0" i="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59764" marR="59764" marT="0" marB="0" anchor="ctr">
                    <a:lnT w="6350" cap="flat" cmpd="sng" algn="ctr">
                      <a:solidFill>
                        <a:schemeClr val="bg2">
                          <a:lumMod val="75000"/>
                        </a:schemeClr>
                      </a:solidFill>
                      <a:prstDash val="dash"/>
                      <a:round/>
                      <a:headEnd type="none" w="med" len="med"/>
                      <a:tailEnd type="none" w="med" len="med"/>
                    </a:lnT>
                    <a:lnB w="12700" cap="flat" cmpd="sng" algn="ctr">
                      <a:noFill/>
                      <a:prstDash val="solid"/>
                      <a:round/>
                      <a:headEnd type="none" w="med" len="med"/>
                      <a:tailEnd type="none" w="med" len="med"/>
                    </a:lnB>
                    <a:noFill/>
                  </a:tcPr>
                </a:tc>
                <a:tc>
                  <a:txBody>
                    <a:bodyPr/>
                    <a:lstStyle/>
                    <a:p>
                      <a:pPr algn="ctr">
                        <a:spcBef>
                          <a:spcPts val="600"/>
                        </a:spcBef>
                        <a:spcAft>
                          <a:spcPts val="600"/>
                        </a:spcAft>
                      </a:pPr>
                      <a:r>
                        <a:rPr lang="en-US" sz="1600" b="0" i="0" dirty="0" smtClean="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25</a:t>
                      </a:r>
                      <a:endParaRPr lang="en-CA" sz="1600" b="0" i="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59764" marR="59764" marT="0" marB="0" anchor="ctr">
                    <a:lnR w="12700" cap="flat" cmpd="sng" algn="ctr">
                      <a:noFill/>
                      <a:prstDash val="solid"/>
                      <a:round/>
                      <a:headEnd type="none" w="med" len="med"/>
                      <a:tailEnd type="none" w="med" len="med"/>
                    </a:lnR>
                    <a:lnT w="6350" cap="flat" cmpd="sng" algn="ctr">
                      <a:solidFill>
                        <a:schemeClr val="bg2">
                          <a:lumMod val="75000"/>
                        </a:schemeClr>
                      </a:solidFill>
                      <a:prstDash val="dash"/>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280992351"/>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2469222720"/>
              </p:ext>
            </p:extLst>
          </p:nvPr>
        </p:nvGraphicFramePr>
        <p:xfrm>
          <a:off x="534311" y="3608369"/>
          <a:ext cx="7494070" cy="829447"/>
        </p:xfrm>
        <a:graphic>
          <a:graphicData uri="http://schemas.openxmlformats.org/drawingml/2006/table">
            <a:tbl>
              <a:tblPr firstRow="1" firstCol="1" bandRow="1">
                <a:tableStyleId>{2D5ABB26-0587-4C30-8999-92F81FD0307C}</a:tableStyleId>
              </a:tblPr>
              <a:tblGrid>
                <a:gridCol w="3691725">
                  <a:extLst>
                    <a:ext uri="{9D8B030D-6E8A-4147-A177-3AD203B41FA5}">
                      <a16:colId xmlns:a16="http://schemas.microsoft.com/office/drawing/2014/main" val="20001"/>
                    </a:ext>
                  </a:extLst>
                </a:gridCol>
                <a:gridCol w="1943421">
                  <a:extLst>
                    <a:ext uri="{9D8B030D-6E8A-4147-A177-3AD203B41FA5}">
                      <a16:colId xmlns:a16="http://schemas.microsoft.com/office/drawing/2014/main" val="20002"/>
                    </a:ext>
                  </a:extLst>
                </a:gridCol>
                <a:gridCol w="1858924">
                  <a:extLst>
                    <a:ext uri="{9D8B030D-6E8A-4147-A177-3AD203B41FA5}">
                      <a16:colId xmlns:a16="http://schemas.microsoft.com/office/drawing/2014/main" val="20003"/>
                    </a:ext>
                  </a:extLst>
                </a:gridCol>
              </a:tblGrid>
              <a:tr h="302680">
                <a:tc>
                  <a:txBody>
                    <a:bodyPr/>
                    <a:lstStyle/>
                    <a:p>
                      <a:pPr algn="l">
                        <a:spcBef>
                          <a:spcPts val="600"/>
                        </a:spcBef>
                        <a:spcAft>
                          <a:spcPts val="600"/>
                        </a:spcAft>
                      </a:pPr>
                      <a:r>
                        <a:rPr lang="en-CA" sz="1600" b="0" i="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Total </a:t>
                      </a:r>
                      <a:r>
                        <a:rPr lang="en-CA" sz="1600" b="0" i="0" dirty="0" smtClean="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Cholesterol (</a:t>
                      </a:r>
                      <a:r>
                        <a:rPr lang="en-CA" sz="1600" b="0" i="0" dirty="0" err="1" smtClean="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mmol</a:t>
                      </a:r>
                      <a:r>
                        <a:rPr lang="en-CA" sz="1600" b="0" i="0" dirty="0" smtClean="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/L)</a:t>
                      </a:r>
                      <a:endParaRPr lang="en-CA" sz="1600" b="0" i="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59764" marR="59764" marT="0" marB="0" anchor="ctr">
                    <a:lnT w="12700" cap="flat" cmpd="sng" algn="ctr">
                      <a:noFill/>
                      <a:prstDash val="solid"/>
                      <a:round/>
                      <a:headEnd type="none" w="med" len="med"/>
                      <a:tailEnd type="none" w="med" len="med"/>
                    </a:lnT>
                    <a:lnB w="6350" cap="flat" cmpd="sng" algn="ctr">
                      <a:solidFill>
                        <a:schemeClr val="bg2">
                          <a:lumMod val="75000"/>
                        </a:schemeClr>
                      </a:solidFill>
                      <a:prstDash val="dash"/>
                      <a:round/>
                      <a:headEnd type="none" w="med" len="med"/>
                      <a:tailEnd type="none" w="med" len="med"/>
                    </a:lnB>
                    <a:noFill/>
                  </a:tcPr>
                </a:tc>
                <a:tc>
                  <a:txBody>
                    <a:bodyPr/>
                    <a:lstStyle/>
                    <a:p>
                      <a:pPr algn="ctr">
                        <a:spcBef>
                          <a:spcPts val="600"/>
                        </a:spcBef>
                        <a:spcAft>
                          <a:spcPts val="600"/>
                        </a:spcAft>
                      </a:pPr>
                      <a:r>
                        <a:rPr lang="en-CA" sz="1600" b="0" i="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5.4 </a:t>
                      </a:r>
                    </a:p>
                  </a:txBody>
                  <a:tcPr marL="59764" marR="59764" marT="0" marB="0" anchor="ctr">
                    <a:lnT w="12700" cap="flat" cmpd="sng" algn="ctr">
                      <a:noFill/>
                      <a:prstDash val="solid"/>
                      <a:round/>
                      <a:headEnd type="none" w="med" len="med"/>
                      <a:tailEnd type="none" w="med" len="med"/>
                    </a:lnT>
                    <a:lnB w="6350" cap="flat" cmpd="sng" algn="ctr">
                      <a:solidFill>
                        <a:schemeClr val="bg2">
                          <a:lumMod val="75000"/>
                        </a:schemeClr>
                      </a:solidFill>
                      <a:prstDash val="dash"/>
                      <a:round/>
                      <a:headEnd type="none" w="med" len="med"/>
                      <a:tailEnd type="none" w="med" len="med"/>
                    </a:lnB>
                    <a:noFill/>
                  </a:tcPr>
                </a:tc>
                <a:tc>
                  <a:txBody>
                    <a:bodyPr/>
                    <a:lstStyle/>
                    <a:p>
                      <a:pPr algn="ctr">
                        <a:spcBef>
                          <a:spcPts val="600"/>
                        </a:spcBef>
                        <a:spcAft>
                          <a:spcPts val="600"/>
                        </a:spcAft>
                      </a:pPr>
                      <a:r>
                        <a:rPr lang="en-CA" sz="1600" b="0" i="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5.4 </a:t>
                      </a:r>
                    </a:p>
                  </a:txBody>
                  <a:tcPr marL="59764" marR="59764" marT="0" marB="0"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2">
                          <a:lumMod val="75000"/>
                        </a:schemeClr>
                      </a:solidFill>
                      <a:prstDash val="dash"/>
                      <a:round/>
                      <a:headEnd type="none" w="med" len="med"/>
                      <a:tailEnd type="none" w="med" len="med"/>
                    </a:lnB>
                    <a:noFill/>
                  </a:tcPr>
                </a:tc>
                <a:extLst>
                  <a:ext uri="{0D108BD9-81ED-4DB2-BD59-A6C34878D82A}">
                    <a16:rowId xmlns:a16="http://schemas.microsoft.com/office/drawing/2014/main" val="10000"/>
                  </a:ext>
                </a:extLst>
              </a:tr>
              <a:tr h="180252">
                <a:tc>
                  <a:txBody>
                    <a:bodyPr/>
                    <a:lstStyle/>
                    <a:p>
                      <a:pPr algn="l">
                        <a:spcBef>
                          <a:spcPts val="600"/>
                        </a:spcBef>
                        <a:spcAft>
                          <a:spcPts val="600"/>
                        </a:spcAft>
                      </a:pPr>
                      <a:r>
                        <a:rPr lang="en-US" sz="1600" b="0" i="0" dirty="0" smtClean="0">
                          <a:solidFill>
                            <a:schemeClr val="tx1"/>
                          </a:solidFill>
                          <a:effectLst/>
                          <a:latin typeface="Calibri Light" panose="020F0302020204030204" pitchFamily="34" charset="0"/>
                          <a:cs typeface="Calibri Light" panose="020F0302020204030204" pitchFamily="34" charset="0"/>
                        </a:rPr>
                        <a:t>LDL (</a:t>
                      </a:r>
                      <a:r>
                        <a:rPr lang="en-US" sz="1600" b="0" i="0" dirty="0" err="1" smtClean="0">
                          <a:solidFill>
                            <a:schemeClr val="tx1"/>
                          </a:solidFill>
                          <a:effectLst/>
                          <a:latin typeface="Calibri Light" panose="020F0302020204030204" pitchFamily="34" charset="0"/>
                          <a:cs typeface="Calibri Light" panose="020F0302020204030204" pitchFamily="34" charset="0"/>
                        </a:rPr>
                        <a:t>mmol</a:t>
                      </a:r>
                      <a:r>
                        <a:rPr lang="en-US" sz="1600" b="0" i="0" dirty="0" smtClean="0">
                          <a:solidFill>
                            <a:schemeClr val="tx1"/>
                          </a:solidFill>
                          <a:effectLst/>
                          <a:latin typeface="Calibri Light" panose="020F0302020204030204" pitchFamily="34" charset="0"/>
                          <a:cs typeface="Calibri Light" panose="020F0302020204030204" pitchFamily="34" charset="0"/>
                        </a:rPr>
                        <a:t>/L)</a:t>
                      </a:r>
                      <a:endParaRPr lang="en-CA" sz="1600" b="0" i="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59764" marR="59764" marT="0" marB="0" anchor="ctr">
                    <a:lnT w="6350" cap="flat" cmpd="sng" algn="ctr">
                      <a:solidFill>
                        <a:schemeClr val="bg2">
                          <a:lumMod val="75000"/>
                        </a:schemeClr>
                      </a:solidFill>
                      <a:prstDash val="dash"/>
                      <a:round/>
                      <a:headEnd type="none" w="med" len="med"/>
                      <a:tailEnd type="none" w="med" len="med"/>
                    </a:lnT>
                    <a:lnB w="6350" cap="flat" cmpd="sng" algn="ctr">
                      <a:solidFill>
                        <a:schemeClr val="bg2">
                          <a:lumMod val="75000"/>
                        </a:schemeClr>
                      </a:solidFill>
                      <a:prstDash val="dash"/>
                      <a:round/>
                      <a:headEnd type="none" w="med" len="med"/>
                      <a:tailEnd type="none" w="med" len="med"/>
                    </a:lnB>
                    <a:noFill/>
                  </a:tcPr>
                </a:tc>
                <a:tc>
                  <a:txBody>
                    <a:bodyPr/>
                    <a:lstStyle/>
                    <a:p>
                      <a:pPr algn="ctr">
                        <a:spcBef>
                          <a:spcPts val="600"/>
                        </a:spcBef>
                        <a:spcAft>
                          <a:spcPts val="600"/>
                        </a:spcAft>
                      </a:pPr>
                      <a:r>
                        <a:rPr lang="en-US" sz="1600" b="0" i="0" dirty="0">
                          <a:solidFill>
                            <a:schemeClr val="tx1"/>
                          </a:solidFill>
                          <a:effectLst/>
                          <a:latin typeface="Calibri Light" panose="020F0302020204030204" pitchFamily="34" charset="0"/>
                          <a:cs typeface="Calibri Light" panose="020F0302020204030204" pitchFamily="34" charset="0"/>
                        </a:rPr>
                        <a:t>3.4 </a:t>
                      </a:r>
                      <a:endParaRPr lang="en-CA" sz="1600" b="0" i="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59764" marR="59764" marT="0" marB="0" anchor="ctr">
                    <a:lnT w="6350" cap="flat" cmpd="sng" algn="ctr">
                      <a:solidFill>
                        <a:schemeClr val="bg2">
                          <a:lumMod val="75000"/>
                        </a:schemeClr>
                      </a:solidFill>
                      <a:prstDash val="dash"/>
                      <a:round/>
                      <a:headEnd type="none" w="med" len="med"/>
                      <a:tailEnd type="none" w="med" len="med"/>
                    </a:lnT>
                    <a:lnB w="6350" cap="flat" cmpd="sng" algn="ctr">
                      <a:solidFill>
                        <a:schemeClr val="bg2">
                          <a:lumMod val="75000"/>
                        </a:schemeClr>
                      </a:solidFill>
                      <a:prstDash val="dash"/>
                      <a:round/>
                      <a:headEnd type="none" w="med" len="med"/>
                      <a:tailEnd type="none" w="med" len="med"/>
                    </a:lnB>
                    <a:noFill/>
                  </a:tcPr>
                </a:tc>
                <a:tc>
                  <a:txBody>
                    <a:bodyPr/>
                    <a:lstStyle/>
                    <a:p>
                      <a:pPr algn="ctr">
                        <a:spcBef>
                          <a:spcPts val="600"/>
                        </a:spcBef>
                        <a:spcAft>
                          <a:spcPts val="600"/>
                        </a:spcAft>
                      </a:pPr>
                      <a:r>
                        <a:rPr lang="en-US" sz="1600" b="0" i="0" dirty="0">
                          <a:solidFill>
                            <a:schemeClr val="tx1"/>
                          </a:solidFill>
                          <a:effectLst/>
                          <a:latin typeface="Calibri Light" panose="020F0302020204030204" pitchFamily="34" charset="0"/>
                          <a:cs typeface="Calibri Light" panose="020F0302020204030204" pitchFamily="34" charset="0"/>
                        </a:rPr>
                        <a:t>3.3 </a:t>
                      </a:r>
                      <a:endParaRPr lang="en-CA" sz="1600" b="0" i="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59764" marR="59764" marT="0" marB="0" anchor="ctr">
                    <a:lnR w="12700" cap="flat" cmpd="sng" algn="ctr">
                      <a:noFill/>
                      <a:prstDash val="solid"/>
                      <a:round/>
                      <a:headEnd type="none" w="med" len="med"/>
                      <a:tailEnd type="none" w="med" len="med"/>
                    </a:lnR>
                    <a:lnT w="6350" cap="flat" cmpd="sng" algn="ctr">
                      <a:solidFill>
                        <a:schemeClr val="bg2">
                          <a:lumMod val="75000"/>
                        </a:schemeClr>
                      </a:solidFill>
                      <a:prstDash val="dash"/>
                      <a:round/>
                      <a:headEnd type="none" w="med" len="med"/>
                      <a:tailEnd type="none" w="med" len="med"/>
                    </a:lnT>
                    <a:lnB w="6350" cap="flat" cmpd="sng" algn="ctr">
                      <a:solidFill>
                        <a:schemeClr val="bg2">
                          <a:lumMod val="75000"/>
                        </a:schemeClr>
                      </a:solidFill>
                      <a:prstDash val="dash"/>
                      <a:round/>
                      <a:headEnd type="none" w="med" len="med"/>
                      <a:tailEnd type="none" w="med" len="med"/>
                    </a:lnB>
                    <a:noFill/>
                  </a:tcPr>
                </a:tc>
                <a:extLst>
                  <a:ext uri="{0D108BD9-81ED-4DB2-BD59-A6C34878D82A}">
                    <a16:rowId xmlns:a16="http://schemas.microsoft.com/office/drawing/2014/main" val="1454920073"/>
                  </a:ext>
                </a:extLst>
              </a:tr>
              <a:tr h="282927">
                <a:tc>
                  <a:txBody>
                    <a:bodyPr/>
                    <a:lstStyle/>
                    <a:p>
                      <a:pPr algn="l">
                        <a:spcBef>
                          <a:spcPts val="600"/>
                        </a:spcBef>
                        <a:spcAft>
                          <a:spcPts val="600"/>
                        </a:spcAft>
                      </a:pPr>
                      <a:r>
                        <a:rPr lang="en-US" sz="1600" b="0" i="0" dirty="0" smtClean="0">
                          <a:solidFill>
                            <a:schemeClr val="tx1"/>
                          </a:solidFill>
                          <a:effectLst/>
                          <a:latin typeface="Calibri Light" panose="020F0302020204030204" pitchFamily="34" charset="0"/>
                          <a:cs typeface="Calibri Light" panose="020F0302020204030204" pitchFamily="34" charset="0"/>
                        </a:rPr>
                        <a:t>Glucose (</a:t>
                      </a:r>
                      <a:r>
                        <a:rPr lang="en-US" sz="1600" b="0" i="0" dirty="0" err="1" smtClean="0">
                          <a:solidFill>
                            <a:schemeClr val="tx1"/>
                          </a:solidFill>
                          <a:effectLst/>
                          <a:latin typeface="Calibri Light" panose="020F0302020204030204" pitchFamily="34" charset="0"/>
                          <a:cs typeface="Calibri Light" panose="020F0302020204030204" pitchFamily="34" charset="0"/>
                        </a:rPr>
                        <a:t>mmol</a:t>
                      </a:r>
                      <a:r>
                        <a:rPr lang="en-US" sz="1600" b="0" i="0" dirty="0" smtClean="0">
                          <a:solidFill>
                            <a:schemeClr val="tx1"/>
                          </a:solidFill>
                          <a:effectLst/>
                          <a:latin typeface="Calibri Light" panose="020F0302020204030204" pitchFamily="34" charset="0"/>
                          <a:cs typeface="Calibri Light" panose="020F0302020204030204" pitchFamily="34" charset="0"/>
                        </a:rPr>
                        <a:t>/L)</a:t>
                      </a:r>
                      <a:endParaRPr lang="en-CA" sz="1600" b="0" i="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59764" marR="59764" marT="0" marB="0" anchor="ctr">
                    <a:lnT w="6350" cap="flat" cmpd="sng" algn="ctr">
                      <a:solidFill>
                        <a:schemeClr val="bg2">
                          <a:lumMod val="75000"/>
                        </a:schemeClr>
                      </a:solidFill>
                      <a:prstDash val="dash"/>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spcBef>
                          <a:spcPts val="600"/>
                        </a:spcBef>
                        <a:spcAft>
                          <a:spcPts val="600"/>
                        </a:spcAft>
                      </a:pPr>
                      <a:r>
                        <a:rPr lang="en-US" sz="1600" b="0" i="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6.8 </a:t>
                      </a:r>
                      <a:endParaRPr lang="en-CA" sz="1600" b="0" i="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59764" marR="59764" marT="0" marB="0" anchor="ctr">
                    <a:lnT w="6350" cap="flat" cmpd="sng" algn="ctr">
                      <a:solidFill>
                        <a:schemeClr val="bg2">
                          <a:lumMod val="75000"/>
                        </a:schemeClr>
                      </a:solidFill>
                      <a:prstDash val="dash"/>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spcBef>
                          <a:spcPts val="600"/>
                        </a:spcBef>
                        <a:spcAft>
                          <a:spcPts val="600"/>
                        </a:spcAft>
                      </a:pPr>
                      <a:r>
                        <a:rPr lang="en-US" sz="1600" b="0" i="0" dirty="0">
                          <a:solidFill>
                            <a:schemeClr val="tx1"/>
                          </a:solidFill>
                          <a:effectLst/>
                          <a:latin typeface="Calibri Light" panose="020F0302020204030204" pitchFamily="34" charset="0"/>
                          <a:cs typeface="Calibri Light" panose="020F0302020204030204" pitchFamily="34" charset="0"/>
                        </a:rPr>
                        <a:t>6.5 </a:t>
                      </a:r>
                      <a:endParaRPr lang="en-CA" sz="1600" b="0" i="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59764" marR="59764" marT="0" marB="0" anchor="ctr">
                    <a:lnR w="12700" cap="flat" cmpd="sng" algn="ctr">
                      <a:noFill/>
                      <a:prstDash val="solid"/>
                      <a:round/>
                      <a:headEnd type="none" w="med" len="med"/>
                      <a:tailEnd type="none" w="med" len="med"/>
                    </a:lnR>
                    <a:lnT w="6350" cap="flat" cmpd="sng" algn="ctr">
                      <a:solidFill>
                        <a:schemeClr val="bg2">
                          <a:lumMod val="75000"/>
                        </a:schemeClr>
                      </a:solidFill>
                      <a:prstDash val="dash"/>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388427874"/>
              </p:ext>
            </p:extLst>
          </p:nvPr>
        </p:nvGraphicFramePr>
        <p:xfrm>
          <a:off x="534311" y="2876095"/>
          <a:ext cx="7478020" cy="735979"/>
        </p:xfrm>
        <a:graphic>
          <a:graphicData uri="http://schemas.openxmlformats.org/drawingml/2006/table">
            <a:tbl>
              <a:tblPr firstRow="1" firstCol="1" bandRow="1">
                <a:tableStyleId>{2D5ABB26-0587-4C30-8999-92F81FD0307C}</a:tableStyleId>
              </a:tblPr>
              <a:tblGrid>
                <a:gridCol w="3752494">
                  <a:extLst>
                    <a:ext uri="{9D8B030D-6E8A-4147-A177-3AD203B41FA5}">
                      <a16:colId xmlns:a16="http://schemas.microsoft.com/office/drawing/2014/main" val="20001"/>
                    </a:ext>
                  </a:extLst>
                </a:gridCol>
                <a:gridCol w="1854088">
                  <a:extLst>
                    <a:ext uri="{9D8B030D-6E8A-4147-A177-3AD203B41FA5}">
                      <a16:colId xmlns:a16="http://schemas.microsoft.com/office/drawing/2014/main" val="20002"/>
                    </a:ext>
                  </a:extLst>
                </a:gridCol>
                <a:gridCol w="1871438">
                  <a:extLst>
                    <a:ext uri="{9D8B030D-6E8A-4147-A177-3AD203B41FA5}">
                      <a16:colId xmlns:a16="http://schemas.microsoft.com/office/drawing/2014/main" val="20003"/>
                    </a:ext>
                  </a:extLst>
                </a:gridCol>
              </a:tblGrid>
              <a:tr h="370219">
                <a:tc rowSpan="2">
                  <a:txBody>
                    <a:bodyPr/>
                    <a:lstStyle/>
                    <a:p>
                      <a:pPr algn="l">
                        <a:spcBef>
                          <a:spcPts val="600"/>
                        </a:spcBef>
                        <a:spcAft>
                          <a:spcPts val="600"/>
                        </a:spcAft>
                      </a:pPr>
                      <a:r>
                        <a:rPr lang="en-US" sz="1600" b="0" i="0" dirty="0" smtClean="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SBP/DBP </a:t>
                      </a:r>
                      <a:r>
                        <a:rPr lang="en-US" sz="1600" b="0" i="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(mmHg)</a:t>
                      </a:r>
                      <a:endParaRPr lang="en-CA" sz="1600" b="0" i="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59764" marR="59764" marT="0" marB="0" anchor="ctr">
                    <a:lnT w="12700" cap="flat" cmpd="sng" algn="ctr">
                      <a:solidFill>
                        <a:schemeClr val="tx1"/>
                      </a:solidFill>
                      <a:prstDash val="solid"/>
                      <a:round/>
                      <a:headEnd type="none" w="med" len="med"/>
                      <a:tailEnd type="none" w="med" len="med"/>
                    </a:lnT>
                    <a:lnB w="6350" cap="flat" cmpd="sng" algn="ctr">
                      <a:solidFill>
                        <a:schemeClr val="bg2">
                          <a:lumMod val="75000"/>
                        </a:schemeClr>
                      </a:solidFill>
                      <a:prstDash val="dash"/>
                      <a:round/>
                      <a:headEnd type="none" w="med" len="med"/>
                      <a:tailEnd type="none" w="med" len="med"/>
                    </a:lnB>
                    <a:noFill/>
                  </a:tcPr>
                </a:tc>
                <a:tc gridSpan="2">
                  <a:txBody>
                    <a:bodyPr/>
                    <a:lstStyle/>
                    <a:p>
                      <a:pPr algn="ctr">
                        <a:spcBef>
                          <a:spcPts val="600"/>
                        </a:spcBef>
                        <a:spcAft>
                          <a:spcPts val="600"/>
                        </a:spcAft>
                      </a:pPr>
                      <a:r>
                        <a:rPr lang="en-US" sz="1600" b="1" i="0" dirty="0" smtClean="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Mean</a:t>
                      </a:r>
                      <a:endParaRPr lang="en-CA" sz="1600" b="1" i="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59764" marR="59764" marT="0" marB="0" anchor="ctr">
                    <a:lnR>
                      <a:noFill/>
                    </a:lnR>
                    <a:lnT w="12700" cap="flat" cmpd="sng" algn="ctr">
                      <a:solidFill>
                        <a:schemeClr val="tx1"/>
                      </a:solidFill>
                      <a:prstDash val="solid"/>
                      <a:round/>
                      <a:headEnd type="none" w="med" len="med"/>
                      <a:tailEnd type="none" w="med" len="med"/>
                    </a:lnT>
                    <a:lnB w="6350" cap="flat" cmpd="sng" algn="ctr">
                      <a:solidFill>
                        <a:schemeClr val="bg2">
                          <a:lumMod val="75000"/>
                        </a:schemeClr>
                      </a:solidFill>
                      <a:prstDash val="dash"/>
                      <a:round/>
                      <a:headEnd type="none" w="med" len="med"/>
                      <a:tailEnd type="none" w="med" len="med"/>
                    </a:lnB>
                    <a:noFill/>
                  </a:tcPr>
                </a:tc>
                <a:tc hMerge="1">
                  <a:txBody>
                    <a:bodyPr/>
                    <a:lstStyle/>
                    <a:p>
                      <a:pPr algn="ctr">
                        <a:spcBef>
                          <a:spcPts val="600"/>
                        </a:spcBef>
                        <a:spcAft>
                          <a:spcPts val="600"/>
                        </a:spcAft>
                      </a:pPr>
                      <a:endParaRPr lang="en-CA" sz="1600" b="0" i="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59764" marR="59764" marT="0" marB="0" anchor="ct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2">
                          <a:lumMod val="75000"/>
                        </a:schemeClr>
                      </a:solidFill>
                      <a:prstDash val="dash"/>
                      <a:round/>
                      <a:headEnd type="none" w="med" len="med"/>
                      <a:tailEnd type="none" w="med" len="med"/>
                    </a:lnB>
                    <a:noFill/>
                  </a:tcPr>
                </a:tc>
                <a:extLst>
                  <a:ext uri="{0D108BD9-81ED-4DB2-BD59-A6C34878D82A}">
                    <a16:rowId xmlns:a16="http://schemas.microsoft.com/office/drawing/2014/main" val="10000"/>
                  </a:ext>
                </a:extLst>
              </a:tr>
              <a:tr h="365760">
                <a:tc vMerge="1">
                  <a:txBody>
                    <a:bodyPr/>
                    <a:lstStyle/>
                    <a:p>
                      <a:endParaRPr lang="en-CA"/>
                    </a:p>
                  </a:txBody>
                  <a:tcPr/>
                </a:tc>
                <a:tc>
                  <a:txBody>
                    <a:bodyPr/>
                    <a:lstStyle/>
                    <a:p>
                      <a:pPr marL="0" marR="0" lvl="0" indent="0" algn="ctr" defTabSz="457200" rtl="0" eaLnBrk="1" fontAlgn="auto" latinLnBrk="0" hangingPunct="1">
                        <a:lnSpc>
                          <a:spcPct val="100000"/>
                        </a:lnSpc>
                        <a:spcBef>
                          <a:spcPts val="600"/>
                        </a:spcBef>
                        <a:spcAft>
                          <a:spcPts val="600"/>
                        </a:spcAft>
                        <a:buClrTx/>
                        <a:buSzTx/>
                        <a:buFontTx/>
                        <a:buNone/>
                        <a:tabLst/>
                        <a:defRPr/>
                      </a:pPr>
                      <a:r>
                        <a:rPr lang="en-US" sz="1600" b="0" i="0" dirty="0" smtClean="0">
                          <a:solidFill>
                            <a:schemeClr val="tx1"/>
                          </a:solidFill>
                          <a:effectLst/>
                          <a:latin typeface="Calibri Light" panose="020F0302020204030204" pitchFamily="34" charset="0"/>
                          <a:cs typeface="Calibri Light" panose="020F0302020204030204" pitchFamily="34" charset="0"/>
                        </a:rPr>
                        <a:t>152/85</a:t>
                      </a:r>
                      <a:endParaRPr lang="en-CA" sz="1600" b="0" i="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59764" marR="59764" marT="0" marB="0" anchor="ctr">
                    <a:lnT w="6350" cap="flat" cmpd="sng" algn="ctr">
                      <a:solidFill>
                        <a:schemeClr val="bg2">
                          <a:lumMod val="75000"/>
                        </a:schemeClr>
                      </a:solidFill>
                      <a:prstDash val="dash"/>
                      <a:round/>
                      <a:headEnd type="none" w="med" len="med"/>
                      <a:tailEnd type="none" w="med" len="med"/>
                    </a:lnT>
                    <a:lnB w="6350" cap="flat" cmpd="sng" algn="ctr">
                      <a:solidFill>
                        <a:schemeClr val="bg2">
                          <a:lumMod val="75000"/>
                        </a:schemeClr>
                      </a:solidFill>
                      <a:prstDash val="dash"/>
                      <a:round/>
                      <a:headEnd type="none" w="med" len="med"/>
                      <a:tailEnd type="none" w="med" len="med"/>
                    </a:lnB>
                    <a:noFill/>
                  </a:tcPr>
                </a:tc>
                <a:tc>
                  <a:txBody>
                    <a:bodyPr/>
                    <a:lstStyle/>
                    <a:p>
                      <a:pPr marL="0" marR="0" lvl="0" indent="0" algn="ctr" defTabSz="457200" rtl="0" eaLnBrk="1" fontAlgn="auto" latinLnBrk="0" hangingPunct="1">
                        <a:lnSpc>
                          <a:spcPct val="100000"/>
                        </a:lnSpc>
                        <a:spcBef>
                          <a:spcPts val="600"/>
                        </a:spcBef>
                        <a:spcAft>
                          <a:spcPts val="600"/>
                        </a:spcAft>
                        <a:buClrTx/>
                        <a:buSzTx/>
                        <a:buFontTx/>
                        <a:buNone/>
                        <a:tabLst/>
                        <a:defRPr/>
                      </a:pPr>
                      <a:r>
                        <a:rPr lang="en-US" sz="1600" b="0" i="0" dirty="0" smtClean="0">
                          <a:solidFill>
                            <a:schemeClr val="tx1"/>
                          </a:solidFill>
                          <a:effectLst/>
                          <a:latin typeface="Calibri Light" panose="020F0302020204030204" pitchFamily="34" charset="0"/>
                          <a:cs typeface="Calibri Light" panose="020F0302020204030204" pitchFamily="34" charset="0"/>
                        </a:rPr>
                        <a:t>152</a:t>
                      </a:r>
                      <a:r>
                        <a:rPr lang="en-US" sz="1600" b="0" i="0" baseline="0" dirty="0" smtClean="0">
                          <a:solidFill>
                            <a:schemeClr val="tx1"/>
                          </a:solidFill>
                          <a:effectLst/>
                          <a:latin typeface="Calibri Light" panose="020F0302020204030204" pitchFamily="34" charset="0"/>
                          <a:cs typeface="Calibri Light" panose="020F0302020204030204" pitchFamily="34" charset="0"/>
                        </a:rPr>
                        <a:t>/85</a:t>
                      </a:r>
                      <a:endParaRPr lang="en-CA" sz="1600" b="0" i="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59764" marR="59764" marT="0" marB="0" anchor="ctr">
                    <a:lnR w="12700" cap="flat" cmpd="sng" algn="ctr">
                      <a:noFill/>
                      <a:prstDash val="solid"/>
                      <a:round/>
                      <a:headEnd type="none" w="med" len="med"/>
                      <a:tailEnd type="none" w="med" len="med"/>
                    </a:lnR>
                    <a:lnT w="6350" cap="flat" cmpd="sng" algn="ctr">
                      <a:solidFill>
                        <a:schemeClr val="bg2">
                          <a:lumMod val="75000"/>
                        </a:schemeClr>
                      </a:solidFill>
                      <a:prstDash val="dash"/>
                      <a:round/>
                      <a:headEnd type="none" w="med" len="med"/>
                      <a:tailEnd type="none" w="med" len="med"/>
                    </a:lnT>
                    <a:lnB w="6350" cap="flat" cmpd="sng" algn="ctr">
                      <a:solidFill>
                        <a:schemeClr val="bg2">
                          <a:lumMod val="75000"/>
                        </a:schemeClr>
                      </a:solidFill>
                      <a:prstDash val="dash"/>
                      <a:round/>
                      <a:headEnd type="none" w="med" len="med"/>
                      <a:tailEnd type="none" w="med" len="med"/>
                    </a:lnB>
                    <a:noFill/>
                  </a:tcPr>
                </a:tc>
                <a:extLst>
                  <a:ext uri="{0D108BD9-81ED-4DB2-BD59-A6C34878D82A}">
                    <a16:rowId xmlns:a16="http://schemas.microsoft.com/office/drawing/2014/main" val="3510689591"/>
                  </a:ext>
                </a:extLst>
              </a:tr>
            </a:tbl>
          </a:graphicData>
        </a:graphic>
      </p:graphicFrame>
      <p:pic>
        <p:nvPicPr>
          <p:cNvPr id="6" name="Picture 5"/>
          <p:cNvPicPr>
            <a:picLocks noChangeAspect="1"/>
          </p:cNvPicPr>
          <p:nvPr/>
        </p:nvPicPr>
        <p:blipFill>
          <a:blip r:embed="rId4"/>
          <a:stretch>
            <a:fillRect/>
          </a:stretch>
        </p:blipFill>
        <p:spPr>
          <a:xfrm>
            <a:off x="4276318" y="4544987"/>
            <a:ext cx="591363" cy="597460"/>
          </a:xfrm>
          <a:prstGeom prst="rect">
            <a:avLst/>
          </a:prstGeom>
        </p:spPr>
      </p:pic>
    </p:spTree>
    <p:extLst>
      <p:ext uri="{BB962C8B-B14F-4D97-AF65-F5344CB8AC3E}">
        <p14:creationId xmlns:p14="http://schemas.microsoft.com/office/powerpoint/2010/main" val="18257566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1127664-AD62-EE4D-BA1A-0225ADEC9430}"/>
              </a:ext>
            </a:extLst>
          </p:cNvPr>
          <p:cNvSpPr txBox="1"/>
          <p:nvPr/>
        </p:nvSpPr>
        <p:spPr>
          <a:xfrm>
            <a:off x="107504" y="195486"/>
            <a:ext cx="8712966" cy="584775"/>
          </a:xfrm>
          <a:prstGeom prst="rect">
            <a:avLst/>
          </a:prstGeom>
          <a:noFill/>
        </p:spPr>
        <p:txBody>
          <a:bodyPr wrap="square" rtlCol="0">
            <a:noAutofit/>
          </a:bodyPr>
          <a:lstStyle/>
          <a:p>
            <a:r>
              <a:rPr lang="en-US" sz="2700" dirty="0" smtClean="0">
                <a:solidFill>
                  <a:srgbClr val="A12529"/>
                </a:solidFill>
                <a:latin typeface="Helvetica" pitchFamily="2" charset="0"/>
                <a:ea typeface="Helvetica Neue Medium" panose="02000503000000020004" pitchFamily="2" charset="0"/>
                <a:cs typeface="Helvetica Neue Medium" panose="02000503000000020004" pitchFamily="2" charset="0"/>
              </a:rPr>
              <a:t>Implementation of the Intervention</a:t>
            </a:r>
            <a:endParaRPr lang="en-US" sz="2700" dirty="0">
              <a:solidFill>
                <a:srgbClr val="A12529"/>
              </a:solidFill>
              <a:latin typeface="Helvetica" pitchFamily="2" charset="0"/>
              <a:ea typeface="Helvetica Neue Medium" panose="02000503000000020004" pitchFamily="2" charset="0"/>
              <a:cs typeface="Helvetica Neue Medium" panose="02000503000000020004" pitchFamily="2" charset="0"/>
            </a:endParaRPr>
          </a:p>
        </p:txBody>
      </p:sp>
      <p:cxnSp>
        <p:nvCxnSpPr>
          <p:cNvPr id="5" name="Straight Connector 4">
            <a:extLst>
              <a:ext uri="{FF2B5EF4-FFF2-40B4-BE49-F238E27FC236}">
                <a16:creationId xmlns:a16="http://schemas.microsoft.com/office/drawing/2014/main" id="{AFD7DF2E-800E-4845-9185-7AAC6B5221F6}"/>
              </a:ext>
            </a:extLst>
          </p:cNvPr>
          <p:cNvCxnSpPr>
            <a:cxnSpLocks/>
          </p:cNvCxnSpPr>
          <p:nvPr/>
        </p:nvCxnSpPr>
        <p:spPr>
          <a:xfrm>
            <a:off x="179513" y="843558"/>
            <a:ext cx="8767226" cy="0"/>
          </a:xfrm>
          <a:prstGeom prst="line">
            <a:avLst/>
          </a:prstGeom>
          <a:ln w="15875">
            <a:solidFill>
              <a:srgbClr val="A12529"/>
            </a:solidFill>
          </a:ln>
          <a:effectLst/>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B816BE95-24BF-FE4B-93B3-04053FE5F70E}"/>
              </a:ext>
            </a:extLst>
          </p:cNvPr>
          <p:cNvSpPr txBox="1"/>
          <p:nvPr/>
        </p:nvSpPr>
        <p:spPr>
          <a:xfrm>
            <a:off x="233772" y="2802870"/>
            <a:ext cx="8712967" cy="430887"/>
          </a:xfrm>
          <a:prstGeom prst="rect">
            <a:avLst/>
          </a:prstGeom>
          <a:noFill/>
        </p:spPr>
        <p:txBody>
          <a:bodyPr wrap="square" rtlCol="0">
            <a:spAutoFit/>
          </a:bodyPr>
          <a:lstStyle/>
          <a:p>
            <a:r>
              <a:rPr lang="en-US" sz="2200" b="1" dirty="0" smtClean="0">
                <a:solidFill>
                  <a:srgbClr val="952F2E"/>
                </a:solidFill>
              </a:rPr>
              <a:t>B) Follow-up and Treatment supporters:</a:t>
            </a:r>
            <a:endParaRPr lang="en-US" sz="2200" dirty="0">
              <a:solidFill>
                <a:srgbClr val="952F2E"/>
              </a:solidFill>
            </a:endParaRPr>
          </a:p>
        </p:txBody>
      </p:sp>
      <p:sp>
        <p:nvSpPr>
          <p:cNvPr id="7" name="Rectangle 6">
            <a:extLst>
              <a:ext uri="{FF2B5EF4-FFF2-40B4-BE49-F238E27FC236}">
                <a16:creationId xmlns:a16="http://schemas.microsoft.com/office/drawing/2014/main" id="{F55011F4-8348-9A4F-B6A5-588E72ABE730}"/>
              </a:ext>
            </a:extLst>
          </p:cNvPr>
          <p:cNvSpPr/>
          <p:nvPr/>
        </p:nvSpPr>
        <p:spPr>
          <a:xfrm>
            <a:off x="233772" y="1026483"/>
            <a:ext cx="8640957" cy="430887"/>
          </a:xfrm>
          <a:prstGeom prst="rect">
            <a:avLst/>
          </a:prstGeom>
        </p:spPr>
        <p:txBody>
          <a:bodyPr wrap="square">
            <a:spAutoFit/>
          </a:bodyPr>
          <a:lstStyle/>
          <a:p>
            <a:r>
              <a:rPr lang="en-US" sz="2200" b="1" dirty="0" smtClean="0">
                <a:solidFill>
                  <a:srgbClr val="95302E"/>
                </a:solidFill>
              </a:rPr>
              <a:t>A) Agreement between NPHW and Physicians:</a:t>
            </a:r>
            <a:endParaRPr lang="en-US" sz="2200" b="1" u="sng" dirty="0">
              <a:solidFill>
                <a:srgbClr val="95302E"/>
              </a:solidFill>
            </a:endParaRPr>
          </a:p>
        </p:txBody>
      </p:sp>
      <p:pic>
        <p:nvPicPr>
          <p:cNvPr id="15" name="Picture 14">
            <a:extLst>
              <a:ext uri="{FF2B5EF4-FFF2-40B4-BE49-F238E27FC236}">
                <a16:creationId xmlns:a16="http://schemas.microsoft.com/office/drawing/2014/main" id="{2D648867-1775-EA4E-BD6D-2EFC93E84A82}"/>
              </a:ext>
            </a:extLst>
          </p:cNvPr>
          <p:cNvPicPr>
            <a:picLocks noChangeAspect="1"/>
          </p:cNvPicPr>
          <p:nvPr/>
        </p:nvPicPr>
        <p:blipFill>
          <a:blip r:embed="rId3"/>
          <a:stretch>
            <a:fillRect/>
          </a:stretch>
        </p:blipFill>
        <p:spPr>
          <a:xfrm>
            <a:off x="7772264" y="4587974"/>
            <a:ext cx="800271" cy="464602"/>
          </a:xfrm>
          <a:prstGeom prst="rect">
            <a:avLst/>
          </a:prstGeom>
        </p:spPr>
      </p:pic>
      <p:sp>
        <p:nvSpPr>
          <p:cNvPr id="16" name="Rectangle 15">
            <a:extLst>
              <a:ext uri="{FF2B5EF4-FFF2-40B4-BE49-F238E27FC236}">
                <a16:creationId xmlns:a16="http://schemas.microsoft.com/office/drawing/2014/main" id="{75D7CDE6-756B-DD4E-B28A-838A5B6A3721}"/>
              </a:ext>
            </a:extLst>
          </p:cNvPr>
          <p:cNvSpPr/>
          <p:nvPr/>
        </p:nvSpPr>
        <p:spPr>
          <a:xfrm>
            <a:off x="583116" y="3240202"/>
            <a:ext cx="7956376" cy="1323439"/>
          </a:xfrm>
          <a:prstGeom prst="rect">
            <a:avLst/>
          </a:prstGeom>
        </p:spPr>
        <p:txBody>
          <a:bodyPr wrap="square">
            <a:spAutoFit/>
          </a:bodyPr>
          <a:lstStyle/>
          <a:p>
            <a:pPr marL="285750" indent="-285750">
              <a:buFont typeface="Arial" panose="020B0604020202020204" pitchFamily="34" charset="0"/>
              <a:buChar char="•"/>
            </a:pPr>
            <a:r>
              <a:rPr lang="en-US" sz="2000" dirty="0" smtClean="0">
                <a:latin typeface="Calibri Light" panose="020F0302020204030204" pitchFamily="34" charset="0"/>
                <a:cs typeface="Calibri Light" panose="020F0302020204030204" pitchFamily="34" charset="0"/>
              </a:rPr>
              <a:t>Participants attended 94% of scheduled NPHW visits </a:t>
            </a:r>
          </a:p>
          <a:p>
            <a:pPr marL="285750" indent="-285750">
              <a:buFont typeface="Arial" panose="020B0604020202020204" pitchFamily="34" charset="0"/>
              <a:buChar char="•"/>
            </a:pPr>
            <a:r>
              <a:rPr lang="en-US" sz="2000" dirty="0" smtClean="0">
                <a:latin typeface="Calibri Light" panose="020F0302020204030204" pitchFamily="34" charset="0"/>
                <a:cs typeface="Calibri Light" panose="020F0302020204030204" pitchFamily="34" charset="0"/>
              </a:rPr>
              <a:t>Treatment Supporter present </a:t>
            </a:r>
            <a:r>
              <a:rPr lang="en-US" sz="2000" dirty="0">
                <a:latin typeface="Calibri Light" panose="020F0302020204030204" pitchFamily="34" charset="0"/>
                <a:cs typeface="Calibri Light" panose="020F0302020204030204" pitchFamily="34" charset="0"/>
              </a:rPr>
              <a:t>at </a:t>
            </a:r>
            <a:r>
              <a:rPr lang="en-US" sz="2000" dirty="0" smtClean="0">
                <a:latin typeface="Calibri Light" panose="020F0302020204030204" pitchFamily="34" charset="0"/>
                <a:cs typeface="Calibri Light" panose="020F0302020204030204" pitchFamily="34" charset="0"/>
              </a:rPr>
              <a:t>74% of visits</a:t>
            </a:r>
            <a:endParaRPr lang="en-US" sz="2000" dirty="0">
              <a:latin typeface="Calibri Light" panose="020F0302020204030204" pitchFamily="34" charset="0"/>
              <a:cs typeface="Calibri Light" panose="020F0302020204030204" pitchFamily="34" charset="0"/>
            </a:endParaRPr>
          </a:p>
          <a:p>
            <a:pPr marL="742950" lvl="1" indent="-285750">
              <a:buFont typeface="Courier New" panose="02070309020205020404" pitchFamily="49" charset="0"/>
              <a:buChar char="o"/>
            </a:pPr>
            <a:r>
              <a:rPr lang="en-US" sz="2000" dirty="0" smtClean="0">
                <a:latin typeface="Calibri Light" panose="020F0302020204030204" pitchFamily="34" charset="0"/>
                <a:cs typeface="Calibri Light" panose="020F0302020204030204" pitchFamily="34" charset="0"/>
              </a:rPr>
              <a:t>Family members (93%) , </a:t>
            </a:r>
            <a:r>
              <a:rPr lang="en-US" sz="2000" dirty="0">
                <a:latin typeface="Calibri Light" panose="020F0302020204030204" pitchFamily="34" charset="0"/>
                <a:cs typeface="Calibri Light" panose="020F0302020204030204" pitchFamily="34" charset="0"/>
              </a:rPr>
              <a:t>other individual (7</a:t>
            </a:r>
            <a:r>
              <a:rPr lang="en-US" sz="2000" dirty="0" smtClean="0">
                <a:latin typeface="Calibri Light" panose="020F0302020204030204" pitchFamily="34" charset="0"/>
                <a:cs typeface="Calibri Light" panose="020F0302020204030204" pitchFamily="34" charset="0"/>
              </a:rPr>
              <a:t>%)</a:t>
            </a:r>
            <a:endParaRPr lang="en-US" sz="2000" dirty="0">
              <a:latin typeface="Calibri Light" panose="020F0302020204030204" pitchFamily="34" charset="0"/>
              <a:cs typeface="Calibri Light" panose="020F0302020204030204" pitchFamily="34" charset="0"/>
            </a:endParaRPr>
          </a:p>
          <a:p>
            <a:endParaRPr lang="en-US" sz="2000" dirty="0"/>
          </a:p>
        </p:txBody>
      </p:sp>
      <p:sp>
        <p:nvSpPr>
          <p:cNvPr id="17" name="Rectangle 16">
            <a:extLst>
              <a:ext uri="{FF2B5EF4-FFF2-40B4-BE49-F238E27FC236}">
                <a16:creationId xmlns:a16="http://schemas.microsoft.com/office/drawing/2014/main" id="{398F79A3-1CAC-0F4D-8EA8-AC82A2EFB8D9}"/>
              </a:ext>
            </a:extLst>
          </p:cNvPr>
          <p:cNvSpPr/>
          <p:nvPr/>
        </p:nvSpPr>
        <p:spPr>
          <a:xfrm>
            <a:off x="583116" y="1581425"/>
            <a:ext cx="6966520" cy="1015663"/>
          </a:xfrm>
          <a:prstGeom prst="rect">
            <a:avLst/>
          </a:prstGeom>
        </p:spPr>
        <p:txBody>
          <a:bodyPr wrap="square">
            <a:spAutoFit/>
          </a:bodyPr>
          <a:lstStyle/>
          <a:p>
            <a:pPr marL="285750" indent="-285750">
              <a:buFont typeface="Arial" panose="020B0604020202020204" pitchFamily="34" charset="0"/>
              <a:buChar char="•"/>
            </a:pPr>
            <a:r>
              <a:rPr lang="en-US" sz="2000" dirty="0" smtClean="0">
                <a:latin typeface="Calibri Light" panose="020F0302020204030204" pitchFamily="34" charset="0"/>
                <a:cs typeface="Calibri Light" panose="020F0302020204030204" pitchFamily="34" charset="0"/>
              </a:rPr>
              <a:t>Cardiovascular Risk Assessment: </a:t>
            </a:r>
            <a:r>
              <a:rPr lang="en-US" sz="2000" dirty="0">
                <a:latin typeface="Calibri Light" panose="020F0302020204030204" pitchFamily="34" charset="0"/>
                <a:cs typeface="Calibri Light" panose="020F0302020204030204" pitchFamily="34" charset="0"/>
              </a:rPr>
              <a:t>99%</a:t>
            </a:r>
          </a:p>
          <a:p>
            <a:pPr marL="285750" indent="-285750">
              <a:buFont typeface="Arial" panose="020B0604020202020204" pitchFamily="34" charset="0"/>
              <a:buChar char="•"/>
            </a:pPr>
            <a:r>
              <a:rPr lang="en-US" sz="2000" dirty="0" smtClean="0">
                <a:latin typeface="Calibri Light" panose="020F0302020204030204" pitchFamily="34" charset="0"/>
                <a:cs typeface="Calibri Light" panose="020F0302020204030204" pitchFamily="34" charset="0"/>
              </a:rPr>
              <a:t>Contraindications to </a:t>
            </a:r>
            <a:r>
              <a:rPr lang="en-US" sz="2000" dirty="0">
                <a:latin typeface="Calibri Light" panose="020F0302020204030204" pitchFamily="34" charset="0"/>
                <a:cs typeface="Calibri Light" panose="020F0302020204030204" pitchFamily="34" charset="0"/>
              </a:rPr>
              <a:t>CV Medications: 98</a:t>
            </a:r>
            <a:r>
              <a:rPr lang="en-US" sz="2000" dirty="0" smtClean="0">
                <a:latin typeface="Calibri Light" panose="020F0302020204030204" pitchFamily="34" charset="0"/>
                <a:cs typeface="Calibri Light" panose="020F0302020204030204" pitchFamily="34" charset="0"/>
              </a:rPr>
              <a:t>%</a:t>
            </a:r>
          </a:p>
          <a:p>
            <a:pPr marL="285750" indent="-285750">
              <a:buFont typeface="Arial" panose="020B0604020202020204" pitchFamily="34" charset="0"/>
              <a:buChar char="•"/>
            </a:pPr>
            <a:r>
              <a:rPr lang="en-US" sz="2000" dirty="0" smtClean="0">
                <a:latin typeface="Calibri Light" panose="020F0302020204030204" pitchFamily="34" charset="0"/>
                <a:cs typeface="Calibri Light" panose="020F0302020204030204" pitchFamily="34" charset="0"/>
              </a:rPr>
              <a:t> </a:t>
            </a:r>
            <a:r>
              <a:rPr lang="en-US" sz="2000" dirty="0">
                <a:latin typeface="Calibri Light" panose="020F0302020204030204" pitchFamily="34" charset="0"/>
                <a:cs typeface="Calibri Light" panose="020F0302020204030204" pitchFamily="34" charset="0"/>
              </a:rPr>
              <a:t>Treatment </a:t>
            </a:r>
            <a:r>
              <a:rPr lang="en-US" sz="2000" dirty="0" smtClean="0">
                <a:latin typeface="Calibri Light" panose="020F0302020204030204" pitchFamily="34" charset="0"/>
                <a:cs typeface="Calibri Light" panose="020F0302020204030204" pitchFamily="34" charset="0"/>
              </a:rPr>
              <a:t>Recommendations: </a:t>
            </a:r>
            <a:r>
              <a:rPr lang="en-US" sz="2000" dirty="0">
                <a:latin typeface="Calibri Light" panose="020F0302020204030204" pitchFamily="34" charset="0"/>
                <a:cs typeface="Calibri Light" panose="020F0302020204030204" pitchFamily="34" charset="0"/>
              </a:rPr>
              <a:t>93%</a:t>
            </a:r>
          </a:p>
        </p:txBody>
      </p:sp>
      <p:pic>
        <p:nvPicPr>
          <p:cNvPr id="2" name="Picture 1"/>
          <p:cNvPicPr>
            <a:picLocks noChangeAspect="1"/>
          </p:cNvPicPr>
          <p:nvPr/>
        </p:nvPicPr>
        <p:blipFill>
          <a:blip r:embed="rId4"/>
          <a:stretch>
            <a:fillRect/>
          </a:stretch>
        </p:blipFill>
        <p:spPr>
          <a:xfrm>
            <a:off x="4255520" y="4521545"/>
            <a:ext cx="597460" cy="597460"/>
          </a:xfrm>
          <a:prstGeom prst="rect">
            <a:avLst/>
          </a:prstGeom>
        </p:spPr>
      </p:pic>
    </p:spTree>
    <p:extLst>
      <p:ext uri="{BB962C8B-B14F-4D97-AF65-F5344CB8AC3E}">
        <p14:creationId xmlns:p14="http://schemas.microsoft.com/office/powerpoint/2010/main" val="25377700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1127664-AD62-EE4D-BA1A-0225ADEC9430}"/>
              </a:ext>
            </a:extLst>
          </p:cNvPr>
          <p:cNvSpPr txBox="1"/>
          <p:nvPr/>
        </p:nvSpPr>
        <p:spPr>
          <a:xfrm>
            <a:off x="107504" y="203293"/>
            <a:ext cx="8712966" cy="584775"/>
          </a:xfrm>
          <a:prstGeom prst="rect">
            <a:avLst/>
          </a:prstGeom>
          <a:noFill/>
        </p:spPr>
        <p:txBody>
          <a:bodyPr wrap="square" rtlCol="0">
            <a:noAutofit/>
          </a:bodyPr>
          <a:lstStyle/>
          <a:p>
            <a:r>
              <a:rPr lang="en-US" sz="2700" dirty="0" smtClean="0">
                <a:solidFill>
                  <a:srgbClr val="A12529"/>
                </a:solidFill>
                <a:latin typeface="Helvetica" pitchFamily="2" charset="0"/>
                <a:ea typeface="Helvetica Neue Medium" panose="02000503000000020004" pitchFamily="2" charset="0"/>
                <a:cs typeface="Helvetica Neue Medium" panose="02000503000000020004" pitchFamily="2" charset="0"/>
              </a:rPr>
              <a:t>Medication and Adherence at 12 Months</a:t>
            </a:r>
            <a:endParaRPr lang="en-US" sz="2700" dirty="0">
              <a:solidFill>
                <a:srgbClr val="A12529"/>
              </a:solidFill>
              <a:latin typeface="Helvetica" pitchFamily="2" charset="0"/>
              <a:ea typeface="Helvetica Neue Medium" panose="02000503000000020004" pitchFamily="2" charset="0"/>
              <a:cs typeface="Helvetica Neue Medium" panose="02000503000000020004" pitchFamily="2" charset="0"/>
            </a:endParaRPr>
          </a:p>
        </p:txBody>
      </p:sp>
      <p:cxnSp>
        <p:nvCxnSpPr>
          <p:cNvPr id="5" name="Straight Connector 4">
            <a:extLst>
              <a:ext uri="{FF2B5EF4-FFF2-40B4-BE49-F238E27FC236}">
                <a16:creationId xmlns:a16="http://schemas.microsoft.com/office/drawing/2014/main" id="{AFD7DF2E-800E-4845-9185-7AAC6B5221F6}"/>
              </a:ext>
            </a:extLst>
          </p:cNvPr>
          <p:cNvCxnSpPr>
            <a:cxnSpLocks/>
          </p:cNvCxnSpPr>
          <p:nvPr/>
        </p:nvCxnSpPr>
        <p:spPr>
          <a:xfrm>
            <a:off x="179513" y="843558"/>
            <a:ext cx="8767226" cy="0"/>
          </a:xfrm>
          <a:prstGeom prst="line">
            <a:avLst/>
          </a:prstGeom>
          <a:ln w="15875">
            <a:solidFill>
              <a:srgbClr val="A12529"/>
            </a:solidFill>
          </a:ln>
          <a:effectLst/>
        </p:spPr>
        <p:style>
          <a:lnRef idx="2">
            <a:schemeClr val="accent1"/>
          </a:lnRef>
          <a:fillRef idx="0">
            <a:schemeClr val="accent1"/>
          </a:fillRef>
          <a:effectRef idx="1">
            <a:schemeClr val="accent1"/>
          </a:effectRef>
          <a:fontRef idx="minor">
            <a:schemeClr val="tx1"/>
          </a:fontRef>
        </p:style>
      </p:cxnSp>
      <p:pic>
        <p:nvPicPr>
          <p:cNvPr id="23" name="Picture 22">
            <a:extLst>
              <a:ext uri="{FF2B5EF4-FFF2-40B4-BE49-F238E27FC236}">
                <a16:creationId xmlns:a16="http://schemas.microsoft.com/office/drawing/2014/main" id="{29015FF2-41D2-0D46-9103-1F13EB6DEA18}"/>
              </a:ext>
            </a:extLst>
          </p:cNvPr>
          <p:cNvPicPr>
            <a:picLocks noChangeAspect="1"/>
          </p:cNvPicPr>
          <p:nvPr/>
        </p:nvPicPr>
        <p:blipFill>
          <a:blip r:embed="rId3"/>
          <a:stretch>
            <a:fillRect/>
          </a:stretch>
        </p:blipFill>
        <p:spPr>
          <a:xfrm>
            <a:off x="7668344" y="4587974"/>
            <a:ext cx="800271" cy="464602"/>
          </a:xfrm>
          <a:prstGeom prst="rect">
            <a:avLst/>
          </a:prstGeom>
        </p:spPr>
      </p:pic>
      <p:graphicFrame>
        <p:nvGraphicFramePr>
          <p:cNvPr id="9" name="Table 8">
            <a:extLst>
              <a:ext uri="{FF2B5EF4-FFF2-40B4-BE49-F238E27FC236}">
                <a16:creationId xmlns:a16="http://schemas.microsoft.com/office/drawing/2014/main" id="{D659DFC5-4FCE-4B4A-9C6B-A40932E0A53F}"/>
              </a:ext>
            </a:extLst>
          </p:cNvPr>
          <p:cNvGraphicFramePr>
            <a:graphicFrameLocks noGrp="1"/>
          </p:cNvGraphicFramePr>
          <p:nvPr>
            <p:extLst>
              <p:ext uri="{D42A27DB-BD31-4B8C-83A1-F6EECF244321}">
                <p14:modId xmlns:p14="http://schemas.microsoft.com/office/powerpoint/2010/main" val="1617719863"/>
              </p:ext>
            </p:extLst>
          </p:nvPr>
        </p:nvGraphicFramePr>
        <p:xfrm>
          <a:off x="444419" y="1147664"/>
          <a:ext cx="8056023" cy="1568102"/>
        </p:xfrm>
        <a:graphic>
          <a:graphicData uri="http://schemas.openxmlformats.org/drawingml/2006/table">
            <a:tbl>
              <a:tblPr firstRow="1" firstCol="1" bandRow="1">
                <a:tableStyleId>{2D5ABB26-0587-4C30-8999-92F81FD0307C}</a:tableStyleId>
              </a:tblPr>
              <a:tblGrid>
                <a:gridCol w="1656185">
                  <a:extLst>
                    <a:ext uri="{9D8B030D-6E8A-4147-A177-3AD203B41FA5}">
                      <a16:colId xmlns:a16="http://schemas.microsoft.com/office/drawing/2014/main" val="3377953353"/>
                    </a:ext>
                  </a:extLst>
                </a:gridCol>
                <a:gridCol w="1944216">
                  <a:extLst>
                    <a:ext uri="{9D8B030D-6E8A-4147-A177-3AD203B41FA5}">
                      <a16:colId xmlns:a16="http://schemas.microsoft.com/office/drawing/2014/main" val="2546418125"/>
                    </a:ext>
                  </a:extLst>
                </a:gridCol>
                <a:gridCol w="1256260">
                  <a:extLst>
                    <a:ext uri="{9D8B030D-6E8A-4147-A177-3AD203B41FA5}">
                      <a16:colId xmlns:a16="http://schemas.microsoft.com/office/drawing/2014/main" val="3415368383"/>
                    </a:ext>
                  </a:extLst>
                </a:gridCol>
                <a:gridCol w="1599681">
                  <a:extLst>
                    <a:ext uri="{9D8B030D-6E8A-4147-A177-3AD203B41FA5}">
                      <a16:colId xmlns:a16="http://schemas.microsoft.com/office/drawing/2014/main" val="205847838"/>
                    </a:ext>
                  </a:extLst>
                </a:gridCol>
                <a:gridCol w="1599681">
                  <a:extLst>
                    <a:ext uri="{9D8B030D-6E8A-4147-A177-3AD203B41FA5}">
                      <a16:colId xmlns:a16="http://schemas.microsoft.com/office/drawing/2014/main" val="20004"/>
                    </a:ext>
                  </a:extLst>
                </a:gridCol>
              </a:tblGrid>
              <a:tr h="348902">
                <a:tc>
                  <a:txBody>
                    <a:bodyPr/>
                    <a:lstStyle/>
                    <a:p>
                      <a:pPr algn="l">
                        <a:spcBef>
                          <a:spcPts val="600"/>
                        </a:spcBef>
                        <a:spcAft>
                          <a:spcPts val="600"/>
                        </a:spcAft>
                      </a:pPr>
                      <a:r>
                        <a:rPr lang="en-US" sz="2000" b="1" dirty="0">
                          <a:solidFill>
                            <a:schemeClr val="tx1"/>
                          </a:solidFill>
                          <a:effectLst/>
                        </a:rPr>
                        <a:t> </a:t>
                      </a:r>
                      <a:endParaRPr lang="en-CA"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764" marR="59764" marT="0" marB="0"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l">
                        <a:spcBef>
                          <a:spcPts val="600"/>
                        </a:spcBef>
                        <a:spcAft>
                          <a:spcPts val="600"/>
                        </a:spcAft>
                      </a:pPr>
                      <a:r>
                        <a:rPr lang="en-US" sz="2000" b="1" i="0" u="non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Characteristics</a:t>
                      </a:r>
                      <a:endParaRPr lang="en-CA" sz="2000" b="1" i="0" u="none"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9764" marR="59764" marT="0" marB="0" anchor="ct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spcBef>
                          <a:spcPts val="600"/>
                        </a:spcBef>
                        <a:spcAft>
                          <a:spcPts val="600"/>
                        </a:spcAft>
                      </a:pPr>
                      <a:r>
                        <a:rPr lang="en-US" sz="2000" b="1" i="0" dirty="0">
                          <a:solidFill>
                            <a:schemeClr val="tx1"/>
                          </a:solidFill>
                          <a:effectLst/>
                          <a:latin typeface="Calibri" panose="020F0502020204030204" pitchFamily="34" charset="0"/>
                          <a:cs typeface="Calibri" panose="020F0502020204030204" pitchFamily="34" charset="0"/>
                        </a:rPr>
                        <a:t>Control</a:t>
                      </a:r>
                    </a:p>
                  </a:txBody>
                  <a:tcPr marL="59764" marR="59764" marT="0" marB="0" anchor="ct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spcBef>
                          <a:spcPts val="600"/>
                        </a:spcBef>
                        <a:spcAft>
                          <a:spcPts val="600"/>
                        </a:spcAft>
                      </a:pPr>
                      <a:r>
                        <a:rPr lang="en-US" sz="2000" b="1" i="0" dirty="0">
                          <a:solidFill>
                            <a:schemeClr val="tx1"/>
                          </a:solidFill>
                          <a:effectLst/>
                          <a:latin typeface="Calibri" panose="020F0502020204030204" pitchFamily="34" charset="0"/>
                          <a:cs typeface="Calibri" panose="020F0502020204030204" pitchFamily="34" charset="0"/>
                        </a:rPr>
                        <a:t>Intervention</a:t>
                      </a:r>
                      <a:endParaRPr lang="en-CA" sz="2000" b="1" i="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9764" marR="59764" marT="0" marB="0" anchor="ct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spcBef>
                          <a:spcPts val="600"/>
                        </a:spcBef>
                        <a:spcAft>
                          <a:spcPts val="600"/>
                        </a:spcAft>
                      </a:pPr>
                      <a:r>
                        <a:rPr lang="en-CA" sz="2000" b="1" i="0" dirty="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P Value</a:t>
                      </a:r>
                      <a:endParaRPr lang="en-CA" sz="2000" b="1" i="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9764" marR="59764" marT="0" marB="0"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42884493"/>
                  </a:ext>
                </a:extLst>
              </a:tr>
              <a:tr h="281280">
                <a:tc>
                  <a:txBody>
                    <a:bodyPr/>
                    <a:lstStyle/>
                    <a:p>
                      <a:pPr algn="l">
                        <a:spcBef>
                          <a:spcPts val="600"/>
                        </a:spcBef>
                        <a:spcAft>
                          <a:spcPts val="600"/>
                        </a:spcAft>
                      </a:pPr>
                      <a:endParaRPr lang="en-CA"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764" marR="59764" marT="0" marB="0" anchor="ctr">
                    <a:lnL w="12700" cap="flat" cmpd="sng" algn="ctr">
                      <a:noFill/>
                      <a:prstDash val="solid"/>
                      <a:round/>
                      <a:headEnd type="none" w="med" len="med"/>
                      <a:tailEnd type="none" w="med" len="med"/>
                    </a:lnL>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Bef>
                          <a:spcPts val="600"/>
                        </a:spcBef>
                        <a:spcAft>
                          <a:spcPts val="600"/>
                        </a:spcAft>
                      </a:pPr>
                      <a:r>
                        <a:rPr lang="en-CA" sz="2000" b="0" i="0" dirty="0" smtClean="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Randomized </a:t>
                      </a:r>
                      <a:endParaRPr lang="en-CA" sz="2000" b="0" i="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59764" marR="59764" marT="0" marB="0" anchor="ct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600"/>
                        </a:spcBef>
                        <a:spcAft>
                          <a:spcPts val="600"/>
                        </a:spcAft>
                      </a:pPr>
                      <a:r>
                        <a:rPr lang="en-CA" sz="2000" b="0" i="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727</a:t>
                      </a:r>
                    </a:p>
                  </a:txBody>
                  <a:tcPr marL="59764" marR="59764" marT="0" marB="0" anchor="ct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600"/>
                        </a:spcBef>
                        <a:spcAft>
                          <a:spcPts val="600"/>
                        </a:spcAft>
                      </a:pPr>
                      <a:r>
                        <a:rPr lang="en-CA" sz="2000" b="0" i="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644</a:t>
                      </a:r>
                    </a:p>
                  </a:txBody>
                  <a:tcPr marL="59764" marR="59764" marT="0" marB="0" anchor="ct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600"/>
                        </a:spcBef>
                        <a:spcAft>
                          <a:spcPts val="600"/>
                        </a:spcAft>
                      </a:pPr>
                      <a:endParaRPr lang="en-CA" sz="2000" b="0" i="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59764" marR="59764" marT="0" marB="0" anchor="ctr">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21831065"/>
                  </a:ext>
                </a:extLst>
              </a:tr>
              <a:tr h="239089">
                <a:tc rowSpan="2">
                  <a:txBody>
                    <a:bodyPr/>
                    <a:lstStyle/>
                    <a:p>
                      <a:pPr algn="l">
                        <a:spcBef>
                          <a:spcPts val="600"/>
                        </a:spcBef>
                        <a:spcAft>
                          <a:spcPts val="600"/>
                        </a:spcAft>
                      </a:pPr>
                      <a:r>
                        <a:rPr lang="en-CA" sz="2000" b="1"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Medications (%)</a:t>
                      </a:r>
                      <a:endParaRPr lang="en-CA"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4727" marR="94727" marT="47364" marB="47364"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noFill/>
                  </a:tcPr>
                </a:tc>
                <a:tc>
                  <a:txBody>
                    <a:bodyPr/>
                    <a:lstStyle/>
                    <a:p>
                      <a:pPr algn="l">
                        <a:spcBef>
                          <a:spcPts val="600"/>
                        </a:spcBef>
                        <a:spcAft>
                          <a:spcPts val="600"/>
                        </a:spcAft>
                      </a:pPr>
                      <a:r>
                        <a:rPr lang="en-CA" sz="2000" b="0" i="0" dirty="0" smtClean="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 2 Antihypertensives</a:t>
                      </a:r>
                      <a:endParaRPr lang="en-CA" sz="2000" b="0" i="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59764" marR="59764" marT="0" marB="0" anchor="ctr">
                    <a:lnT w="12700" cap="flat" cmpd="sng" algn="ctr">
                      <a:solidFill>
                        <a:schemeClr val="tx1"/>
                      </a:solidFill>
                      <a:prstDash val="solid"/>
                      <a:round/>
                      <a:headEnd type="none" w="med" len="med"/>
                      <a:tailEnd type="none" w="med" len="med"/>
                    </a:lnT>
                    <a:lnB w="6350" cap="flat" cmpd="sng" algn="ctr">
                      <a:solidFill>
                        <a:schemeClr val="bg2">
                          <a:lumMod val="75000"/>
                        </a:schemeClr>
                      </a:solidFill>
                      <a:prstDash val="dash"/>
                      <a:round/>
                      <a:headEnd type="none" w="med" len="med"/>
                      <a:tailEnd type="none" w="med" len="med"/>
                    </a:lnB>
                    <a:noFill/>
                  </a:tcPr>
                </a:tc>
                <a:tc>
                  <a:txBody>
                    <a:bodyPr/>
                    <a:lstStyle/>
                    <a:p>
                      <a:pPr algn="ctr">
                        <a:spcBef>
                          <a:spcPts val="600"/>
                        </a:spcBef>
                        <a:spcAft>
                          <a:spcPts val="600"/>
                        </a:spcAft>
                      </a:pPr>
                      <a:r>
                        <a:rPr lang="en-CA" sz="2000" b="0" i="0" dirty="0" smtClean="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65 </a:t>
                      </a:r>
                      <a:endParaRPr lang="en-CA" sz="2000" b="0" i="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59764" marR="59764" marT="0" marB="0" anchor="ctr">
                    <a:lnT w="12700" cap="flat" cmpd="sng" algn="ctr">
                      <a:solidFill>
                        <a:schemeClr val="tx1"/>
                      </a:solidFill>
                      <a:prstDash val="solid"/>
                      <a:round/>
                      <a:headEnd type="none" w="med" len="med"/>
                      <a:tailEnd type="none" w="med" len="med"/>
                    </a:lnT>
                    <a:lnB w="6350" cap="flat" cmpd="sng" algn="ctr">
                      <a:solidFill>
                        <a:schemeClr val="bg2">
                          <a:lumMod val="75000"/>
                        </a:schemeClr>
                      </a:solidFill>
                      <a:prstDash val="dash"/>
                      <a:round/>
                      <a:headEnd type="none" w="med" len="med"/>
                      <a:tailEnd type="none" w="med" len="med"/>
                    </a:lnB>
                    <a:noFill/>
                  </a:tcPr>
                </a:tc>
                <a:tc>
                  <a:txBody>
                    <a:bodyPr/>
                    <a:lstStyle/>
                    <a:p>
                      <a:pPr algn="ctr">
                        <a:spcBef>
                          <a:spcPts val="600"/>
                        </a:spcBef>
                        <a:spcAft>
                          <a:spcPts val="600"/>
                        </a:spcAft>
                      </a:pPr>
                      <a:r>
                        <a:rPr lang="en-CA" sz="2000" b="0" i="0" dirty="0" smtClean="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84</a:t>
                      </a:r>
                      <a:endParaRPr lang="en-CA" sz="2000" b="0" i="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59764" marR="59764" marT="0" marB="0" anchor="ctr">
                    <a:lnT w="12700" cap="flat" cmpd="sng" algn="ctr">
                      <a:solidFill>
                        <a:schemeClr val="tx1"/>
                      </a:solidFill>
                      <a:prstDash val="solid"/>
                      <a:round/>
                      <a:headEnd type="none" w="med" len="med"/>
                      <a:tailEnd type="none" w="med" len="med"/>
                    </a:lnT>
                    <a:lnB w="6350" cap="flat" cmpd="sng" algn="ctr">
                      <a:solidFill>
                        <a:schemeClr val="bg2">
                          <a:lumMod val="75000"/>
                        </a:schemeClr>
                      </a:solidFill>
                      <a:prstDash val="dash"/>
                      <a:round/>
                      <a:headEnd type="none" w="med" len="med"/>
                      <a:tailEnd type="none" w="med" len="med"/>
                    </a:lnB>
                    <a:noFill/>
                  </a:tcPr>
                </a:tc>
                <a:tc>
                  <a:txBody>
                    <a:bodyPr/>
                    <a:lstStyle/>
                    <a:p>
                      <a:pPr algn="ctr">
                        <a:spcBef>
                          <a:spcPts val="600"/>
                        </a:spcBef>
                        <a:spcAft>
                          <a:spcPts val="600"/>
                        </a:spcAft>
                      </a:pPr>
                      <a:r>
                        <a:rPr lang="en-CA" sz="2000" b="0" i="0" dirty="0" smtClean="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P&lt;0.0001</a:t>
                      </a:r>
                      <a:endParaRPr lang="en-CA" sz="2000" b="0" i="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59764" marR="59764" marT="0" marB="0" anchor="ct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2">
                          <a:lumMod val="75000"/>
                        </a:schemeClr>
                      </a:solidFill>
                      <a:prstDash val="dash"/>
                      <a:round/>
                      <a:headEnd type="none" w="med" len="med"/>
                      <a:tailEnd type="none" w="med" len="med"/>
                    </a:lnB>
                    <a:noFill/>
                  </a:tcPr>
                </a:tc>
                <a:extLst>
                  <a:ext uri="{0D108BD9-81ED-4DB2-BD59-A6C34878D82A}">
                    <a16:rowId xmlns:a16="http://schemas.microsoft.com/office/drawing/2014/main" val="4065331910"/>
                  </a:ext>
                </a:extLst>
              </a:tr>
              <a:tr h="239089">
                <a:tc vMerge="1">
                  <a:txBody>
                    <a:bodyPr/>
                    <a:lstStyle/>
                    <a:p>
                      <a:pPr algn="l">
                        <a:spcBef>
                          <a:spcPts val="600"/>
                        </a:spcBef>
                        <a:spcAft>
                          <a:spcPts val="600"/>
                        </a:spcAft>
                      </a:pPr>
                      <a:endParaRPr lang="en-CA"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4727" marR="94727" marT="47364" marB="47364"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l">
                        <a:spcBef>
                          <a:spcPts val="600"/>
                        </a:spcBef>
                        <a:spcAft>
                          <a:spcPts val="600"/>
                        </a:spcAft>
                      </a:pPr>
                      <a:r>
                        <a:rPr lang="en-CA" sz="2000" b="0" i="0" dirty="0" smtClean="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Statins</a:t>
                      </a:r>
                      <a:endParaRPr lang="en-CA" sz="2000" b="0" i="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59764" marR="59764" marT="0" marB="0" anchor="ctr">
                    <a:lnT w="6350" cap="flat" cmpd="sng" algn="ctr">
                      <a:solidFill>
                        <a:schemeClr val="bg2">
                          <a:lumMod val="75000"/>
                        </a:schemeClr>
                      </a:solidFill>
                      <a:prstDash val="dash"/>
                      <a:round/>
                      <a:headEnd type="none" w="med" len="med"/>
                      <a:tailEnd type="none" w="med" len="med"/>
                    </a:lnT>
                    <a:lnB w="28575" cap="flat" cmpd="sng" algn="ctr">
                      <a:noFill/>
                      <a:prstDash val="solid"/>
                      <a:round/>
                      <a:headEnd type="none" w="med" len="med"/>
                      <a:tailEnd type="none" w="med" len="med"/>
                    </a:lnB>
                    <a:noFill/>
                  </a:tcPr>
                </a:tc>
                <a:tc>
                  <a:txBody>
                    <a:bodyPr/>
                    <a:lstStyle/>
                    <a:p>
                      <a:pPr algn="ctr">
                        <a:spcBef>
                          <a:spcPts val="600"/>
                        </a:spcBef>
                        <a:spcAft>
                          <a:spcPts val="600"/>
                        </a:spcAft>
                      </a:pPr>
                      <a:r>
                        <a:rPr lang="en-CA" sz="2000" b="0" i="0" dirty="0" smtClean="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38</a:t>
                      </a:r>
                      <a:endParaRPr lang="en-CA" sz="2000" b="0" i="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59764" marR="59764" marT="0" marB="0" anchor="ctr">
                    <a:lnT w="6350" cap="flat" cmpd="sng" algn="ctr">
                      <a:solidFill>
                        <a:schemeClr val="bg2">
                          <a:lumMod val="75000"/>
                        </a:schemeClr>
                      </a:solidFill>
                      <a:prstDash val="dash"/>
                      <a:round/>
                      <a:headEnd type="none" w="med" len="med"/>
                      <a:tailEnd type="none" w="med" len="med"/>
                    </a:lnT>
                    <a:lnB w="28575" cap="flat" cmpd="sng" algn="ctr">
                      <a:noFill/>
                      <a:prstDash val="solid"/>
                      <a:round/>
                      <a:headEnd type="none" w="med" len="med"/>
                      <a:tailEnd type="none" w="med" len="med"/>
                    </a:lnB>
                    <a:noFill/>
                  </a:tcPr>
                </a:tc>
                <a:tc>
                  <a:txBody>
                    <a:bodyPr/>
                    <a:lstStyle/>
                    <a:p>
                      <a:pPr algn="ctr">
                        <a:spcBef>
                          <a:spcPts val="600"/>
                        </a:spcBef>
                        <a:spcAft>
                          <a:spcPts val="600"/>
                        </a:spcAft>
                      </a:pPr>
                      <a:r>
                        <a:rPr lang="en-CA" sz="2000" b="0" i="0" dirty="0" smtClean="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84</a:t>
                      </a:r>
                      <a:endParaRPr lang="en-CA" sz="2000" b="0" i="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59764" marR="59764" marT="0" marB="0" anchor="ctr">
                    <a:lnT w="6350" cap="flat" cmpd="sng" algn="ctr">
                      <a:solidFill>
                        <a:schemeClr val="bg2">
                          <a:lumMod val="75000"/>
                        </a:schemeClr>
                      </a:solidFill>
                      <a:prstDash val="dash"/>
                      <a:round/>
                      <a:headEnd type="none" w="med" len="med"/>
                      <a:tailEnd type="none" w="med" len="med"/>
                    </a:lnT>
                    <a:lnB w="28575" cap="flat" cmpd="sng" algn="ctr">
                      <a:noFill/>
                      <a:prstDash val="solid"/>
                      <a:round/>
                      <a:headEnd type="none" w="med" len="med"/>
                      <a:tailEnd type="none" w="med" len="med"/>
                    </a:lnB>
                    <a:noFill/>
                  </a:tcPr>
                </a:tc>
                <a:tc>
                  <a:txBody>
                    <a:bodyPr/>
                    <a:lstStyle/>
                    <a:p>
                      <a:pPr algn="ctr">
                        <a:spcBef>
                          <a:spcPts val="600"/>
                        </a:spcBef>
                        <a:spcAft>
                          <a:spcPts val="600"/>
                        </a:spcAft>
                      </a:pPr>
                      <a:r>
                        <a:rPr lang="en-CA" sz="2000" b="0" i="0" dirty="0" smtClean="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P&lt; 0.0001</a:t>
                      </a:r>
                      <a:endParaRPr lang="en-CA" sz="2000" b="0" i="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59764" marR="59764" marT="0" marB="0" anchor="ctr">
                    <a:lnR w="12700" cap="flat" cmpd="sng" algn="ctr">
                      <a:noFill/>
                      <a:prstDash val="solid"/>
                      <a:round/>
                      <a:headEnd type="none" w="med" len="med"/>
                      <a:tailEnd type="none" w="med" len="med"/>
                    </a:lnR>
                    <a:lnT w="6350" cap="flat" cmpd="sng" algn="ctr">
                      <a:solidFill>
                        <a:schemeClr val="bg2">
                          <a:lumMod val="75000"/>
                        </a:schemeClr>
                      </a:solidFill>
                      <a:prstDash val="dash"/>
                      <a:round/>
                      <a:headEnd type="none" w="med" len="med"/>
                      <a:tailEnd type="none" w="med" len="med"/>
                    </a:lnT>
                    <a:lnB w="28575" cap="flat" cmpd="sng" algn="ctr">
                      <a:noFill/>
                      <a:prstDash val="solid"/>
                      <a:round/>
                      <a:headEnd type="none" w="med" len="med"/>
                      <a:tailEnd type="none" w="med" len="med"/>
                    </a:lnB>
                    <a:noFill/>
                  </a:tcPr>
                </a:tc>
                <a:extLst>
                  <a:ext uri="{0D108BD9-81ED-4DB2-BD59-A6C34878D82A}">
                    <a16:rowId xmlns:a16="http://schemas.microsoft.com/office/drawing/2014/main" val="3809177759"/>
                  </a:ext>
                </a:extLst>
              </a:tr>
            </a:tbl>
          </a:graphicData>
        </a:graphic>
      </p:graphicFrame>
      <p:sp>
        <p:nvSpPr>
          <p:cNvPr id="7" name="Rectangle 6">
            <a:extLst>
              <a:ext uri="{FF2B5EF4-FFF2-40B4-BE49-F238E27FC236}">
                <a16:creationId xmlns:a16="http://schemas.microsoft.com/office/drawing/2014/main" id="{75D7CDE6-756B-DD4E-B28A-838A5B6A3721}"/>
              </a:ext>
            </a:extLst>
          </p:cNvPr>
          <p:cNvSpPr/>
          <p:nvPr/>
        </p:nvSpPr>
        <p:spPr>
          <a:xfrm>
            <a:off x="415575" y="3147814"/>
            <a:ext cx="7956376" cy="1015663"/>
          </a:xfrm>
          <a:prstGeom prst="rect">
            <a:avLst/>
          </a:prstGeom>
        </p:spPr>
        <p:txBody>
          <a:bodyPr wrap="square">
            <a:spAutoFit/>
          </a:bodyPr>
          <a:lstStyle/>
          <a:p>
            <a:pPr marL="285750" indent="-285750">
              <a:buFont typeface="Arial" panose="020B0604020202020204" pitchFamily="34" charset="0"/>
              <a:buChar char="•"/>
            </a:pPr>
            <a:r>
              <a:rPr lang="en-US" sz="2000" dirty="0" smtClean="0">
                <a:latin typeface="Calibri Light" panose="020F0302020204030204" pitchFamily="34" charset="0"/>
                <a:cs typeface="Calibri Light" panose="020F0302020204030204" pitchFamily="34" charset="0"/>
              </a:rPr>
              <a:t>Medication adherence to </a:t>
            </a:r>
            <a:r>
              <a:rPr lang="en-US" sz="2000" dirty="0" err="1" smtClean="0">
                <a:latin typeface="Calibri Light" panose="020F0302020204030204" pitchFamily="34" charset="0"/>
                <a:cs typeface="Calibri Light" panose="020F0302020204030204" pitchFamily="34" charset="0"/>
              </a:rPr>
              <a:t>antihypertensives</a:t>
            </a:r>
            <a:r>
              <a:rPr lang="en-US" sz="2000" dirty="0" smtClean="0">
                <a:latin typeface="Calibri Light" panose="020F0302020204030204" pitchFamily="34" charset="0"/>
                <a:cs typeface="Calibri Light" panose="020F0302020204030204" pitchFamily="34" charset="0"/>
              </a:rPr>
              <a:t> was 50% greater in the intervention group, P &lt; 0.0001.</a:t>
            </a:r>
            <a:endParaRPr lang="en-US" sz="2000" dirty="0">
              <a:latin typeface="Calibri Light" panose="020F0302020204030204" pitchFamily="34" charset="0"/>
              <a:cs typeface="Calibri Light" panose="020F0302020204030204" pitchFamily="34" charset="0"/>
            </a:endParaRPr>
          </a:p>
          <a:p>
            <a:endParaRPr lang="en-US" sz="2000" dirty="0"/>
          </a:p>
        </p:txBody>
      </p:sp>
      <p:pic>
        <p:nvPicPr>
          <p:cNvPr id="2" name="Picture 1"/>
          <p:cNvPicPr>
            <a:picLocks noChangeAspect="1"/>
          </p:cNvPicPr>
          <p:nvPr/>
        </p:nvPicPr>
        <p:blipFill>
          <a:blip r:embed="rId4"/>
          <a:stretch>
            <a:fillRect/>
          </a:stretch>
        </p:blipFill>
        <p:spPr>
          <a:xfrm>
            <a:off x="4274163" y="4521545"/>
            <a:ext cx="597460" cy="597460"/>
          </a:xfrm>
          <a:prstGeom prst="rect">
            <a:avLst/>
          </a:prstGeom>
        </p:spPr>
      </p:pic>
    </p:spTree>
    <p:extLst>
      <p:ext uri="{BB962C8B-B14F-4D97-AF65-F5344CB8AC3E}">
        <p14:creationId xmlns:p14="http://schemas.microsoft.com/office/powerpoint/2010/main" val="17143643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2B0D16B3-C439-C84B-B628-2AE2D9118EF1}"/>
              </a:ext>
            </a:extLst>
          </p:cNvPr>
          <p:cNvGraphicFramePr>
            <a:graphicFrameLocks noGrp="1"/>
          </p:cNvGraphicFramePr>
          <p:nvPr>
            <p:extLst>
              <p:ext uri="{D42A27DB-BD31-4B8C-83A1-F6EECF244321}">
                <p14:modId xmlns:p14="http://schemas.microsoft.com/office/powerpoint/2010/main" val="432663441"/>
              </p:ext>
            </p:extLst>
          </p:nvPr>
        </p:nvGraphicFramePr>
        <p:xfrm>
          <a:off x="323527" y="919246"/>
          <a:ext cx="8545946" cy="2732523"/>
        </p:xfrm>
        <a:graphic>
          <a:graphicData uri="http://schemas.openxmlformats.org/drawingml/2006/table">
            <a:tbl>
              <a:tblPr firstRow="1" firstCol="1" bandRow="1">
                <a:tableStyleId>{2D5ABB26-0587-4C30-8999-92F81FD0307C}</a:tableStyleId>
              </a:tblPr>
              <a:tblGrid>
                <a:gridCol w="1728193">
                  <a:extLst>
                    <a:ext uri="{9D8B030D-6E8A-4147-A177-3AD203B41FA5}">
                      <a16:colId xmlns:a16="http://schemas.microsoft.com/office/drawing/2014/main" val="2546418125"/>
                    </a:ext>
                  </a:extLst>
                </a:gridCol>
                <a:gridCol w="646893">
                  <a:extLst>
                    <a:ext uri="{9D8B030D-6E8A-4147-A177-3AD203B41FA5}">
                      <a16:colId xmlns:a16="http://schemas.microsoft.com/office/drawing/2014/main" val="1084140002"/>
                    </a:ext>
                  </a:extLst>
                </a:gridCol>
                <a:gridCol w="1009291">
                  <a:extLst>
                    <a:ext uri="{9D8B030D-6E8A-4147-A177-3AD203B41FA5}">
                      <a16:colId xmlns:a16="http://schemas.microsoft.com/office/drawing/2014/main" val="1326556381"/>
                    </a:ext>
                  </a:extLst>
                </a:gridCol>
                <a:gridCol w="1003351">
                  <a:extLst>
                    <a:ext uri="{9D8B030D-6E8A-4147-A177-3AD203B41FA5}">
                      <a16:colId xmlns:a16="http://schemas.microsoft.com/office/drawing/2014/main" val="3415368383"/>
                    </a:ext>
                  </a:extLst>
                </a:gridCol>
                <a:gridCol w="1069216">
                  <a:extLst>
                    <a:ext uri="{9D8B030D-6E8A-4147-A177-3AD203B41FA5}">
                      <a16:colId xmlns:a16="http://schemas.microsoft.com/office/drawing/2014/main" val="205847838"/>
                    </a:ext>
                  </a:extLst>
                </a:gridCol>
                <a:gridCol w="1815865">
                  <a:extLst>
                    <a:ext uri="{9D8B030D-6E8A-4147-A177-3AD203B41FA5}">
                      <a16:colId xmlns:a16="http://schemas.microsoft.com/office/drawing/2014/main" val="305363077"/>
                    </a:ext>
                  </a:extLst>
                </a:gridCol>
                <a:gridCol w="1273137">
                  <a:extLst>
                    <a:ext uri="{9D8B030D-6E8A-4147-A177-3AD203B41FA5}">
                      <a16:colId xmlns:a16="http://schemas.microsoft.com/office/drawing/2014/main" val="20006"/>
                    </a:ext>
                  </a:extLst>
                </a:gridCol>
              </a:tblGrid>
              <a:tr h="276757">
                <a:tc>
                  <a:txBody>
                    <a:bodyPr/>
                    <a:lstStyle/>
                    <a:p>
                      <a:pPr algn="l">
                        <a:spcBef>
                          <a:spcPts val="600"/>
                        </a:spcBef>
                        <a:spcAft>
                          <a:spcPts val="600"/>
                        </a:spcAft>
                      </a:pPr>
                      <a:r>
                        <a:rPr lang="en-CA" sz="1350" b="1" i="0" u="non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Outcome</a:t>
                      </a:r>
                    </a:p>
                  </a:txBody>
                  <a:tcPr marL="59764" marR="59764" marT="0" marB="0" anchor="ct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gridSpan="2">
                  <a:txBody>
                    <a:bodyPr/>
                    <a:lstStyle/>
                    <a:p>
                      <a:pPr algn="ctr">
                        <a:spcBef>
                          <a:spcPts val="600"/>
                        </a:spcBef>
                        <a:spcAft>
                          <a:spcPts val="600"/>
                        </a:spcAft>
                      </a:pPr>
                      <a:r>
                        <a:rPr lang="en-US" sz="1350" b="1" i="0" dirty="0">
                          <a:solidFill>
                            <a:schemeClr val="tx1"/>
                          </a:solidFill>
                          <a:effectLst/>
                          <a:latin typeface="Calibri" panose="020F0502020204030204" pitchFamily="34" charset="0"/>
                          <a:cs typeface="Calibri" panose="020F0502020204030204" pitchFamily="34" charset="0"/>
                        </a:rPr>
                        <a:t>Baseline</a:t>
                      </a:r>
                    </a:p>
                  </a:txBody>
                  <a:tcPr marL="59764" marR="59764" marT="0" marB="0" anchor="ct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hMerge="1">
                  <a:txBody>
                    <a:bodyPr/>
                    <a:lstStyle/>
                    <a:p>
                      <a:pPr algn="ctr">
                        <a:spcBef>
                          <a:spcPts val="600"/>
                        </a:spcBef>
                        <a:spcAft>
                          <a:spcPts val="600"/>
                        </a:spcAft>
                      </a:pPr>
                      <a:endParaRPr lang="en-US" sz="1400" b="1" i="0" dirty="0">
                        <a:solidFill>
                          <a:schemeClr val="tx1"/>
                        </a:solidFill>
                        <a:effectLst/>
                        <a:latin typeface="Calibri" panose="020F0502020204030204" pitchFamily="34" charset="0"/>
                        <a:cs typeface="Calibri" panose="020F0502020204030204" pitchFamily="34" charset="0"/>
                      </a:endParaRPr>
                    </a:p>
                  </a:txBody>
                  <a:tcPr marL="59764" marR="59764" marT="0" marB="0" anchor="ctr">
                    <a:lnT w="12700" cap="flat" cmpd="sng" algn="ctr">
                      <a:noFill/>
                      <a:prstDash val="solid"/>
                      <a:round/>
                      <a:headEnd type="none" w="med" len="med"/>
                      <a:tailEnd type="none" w="med" len="med"/>
                    </a:lnT>
                    <a:lnB w="28575" cap="flat" cmpd="sng" algn="ctr">
                      <a:noFill/>
                      <a:prstDash val="solid"/>
                      <a:round/>
                      <a:headEnd type="none" w="med" len="med"/>
                      <a:tailEnd type="none" w="med" len="med"/>
                    </a:lnB>
                    <a:noFill/>
                  </a:tcPr>
                </a:tc>
                <a:tc gridSpan="2">
                  <a:txBody>
                    <a:bodyPr/>
                    <a:lstStyle/>
                    <a:p>
                      <a:pPr algn="ctr">
                        <a:spcBef>
                          <a:spcPts val="600"/>
                        </a:spcBef>
                        <a:spcAft>
                          <a:spcPts val="600"/>
                        </a:spcAft>
                      </a:pPr>
                      <a:r>
                        <a:rPr lang="en-US" sz="1350" b="1" i="0" dirty="0">
                          <a:solidFill>
                            <a:schemeClr val="tx1"/>
                          </a:solidFill>
                          <a:effectLst/>
                          <a:latin typeface="Calibri" panose="020F0502020204030204" pitchFamily="34" charset="0"/>
                          <a:cs typeface="Calibri" panose="020F0502020204030204" pitchFamily="34" charset="0"/>
                        </a:rPr>
                        <a:t>Change at 12 </a:t>
                      </a:r>
                      <a:r>
                        <a:rPr lang="en-US" sz="1350" b="1" i="0" dirty="0" smtClean="0">
                          <a:solidFill>
                            <a:schemeClr val="tx1"/>
                          </a:solidFill>
                          <a:effectLst/>
                          <a:latin typeface="Calibri" panose="020F0502020204030204" pitchFamily="34" charset="0"/>
                          <a:cs typeface="Calibri" panose="020F0502020204030204" pitchFamily="34" charset="0"/>
                        </a:rPr>
                        <a:t>Months </a:t>
                      </a:r>
                      <a:r>
                        <a:rPr lang="en-US" sz="1350" b="1" i="0" dirty="0">
                          <a:solidFill>
                            <a:schemeClr val="tx1"/>
                          </a:solidFill>
                          <a:effectLst/>
                          <a:latin typeface="Calibri" panose="020F0502020204030204" pitchFamily="34" charset="0"/>
                          <a:cs typeface="Calibri" panose="020F0502020204030204" pitchFamily="34" charset="0"/>
                        </a:rPr>
                        <a:t>from </a:t>
                      </a:r>
                      <a:r>
                        <a:rPr lang="en-US" sz="1350" b="1" i="0" dirty="0" smtClean="0">
                          <a:solidFill>
                            <a:schemeClr val="tx1"/>
                          </a:solidFill>
                          <a:effectLst/>
                          <a:latin typeface="Calibri" panose="020F0502020204030204" pitchFamily="34" charset="0"/>
                          <a:cs typeface="Calibri" panose="020F0502020204030204" pitchFamily="34" charset="0"/>
                        </a:rPr>
                        <a:t>Baseline</a:t>
                      </a:r>
                      <a:endParaRPr lang="en-US" sz="1350" b="1" i="0" dirty="0">
                        <a:solidFill>
                          <a:schemeClr val="tx1"/>
                        </a:solidFill>
                        <a:effectLst/>
                        <a:latin typeface="Calibri" panose="020F0502020204030204" pitchFamily="34" charset="0"/>
                        <a:cs typeface="Calibri" panose="020F0502020204030204" pitchFamily="34" charset="0"/>
                      </a:endParaRPr>
                    </a:p>
                  </a:txBody>
                  <a:tcPr marL="59764" marR="59764" marT="0" marB="0" anchor="ct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hMerge="1">
                  <a:txBody>
                    <a:bodyPr/>
                    <a:lstStyle/>
                    <a:p>
                      <a:pPr algn="l">
                        <a:spcBef>
                          <a:spcPts val="600"/>
                        </a:spcBef>
                        <a:spcAft>
                          <a:spcPts val="600"/>
                        </a:spcAft>
                      </a:pPr>
                      <a:endParaRPr lang="en-CA" sz="1400" b="1" i="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9764" marR="59764" marT="0" marB="0"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noFill/>
                  </a:tcPr>
                </a:tc>
                <a:tc>
                  <a:txBody>
                    <a:bodyPr/>
                    <a:lstStyle/>
                    <a:p>
                      <a:pPr marL="0" marR="0" lvl="0" indent="0" algn="ctr" defTabSz="457200" rtl="0" eaLnBrk="1" fontAlgn="auto" latinLnBrk="0" hangingPunct="1">
                        <a:lnSpc>
                          <a:spcPct val="100000"/>
                        </a:lnSpc>
                        <a:spcBef>
                          <a:spcPts val="600"/>
                        </a:spcBef>
                        <a:spcAft>
                          <a:spcPts val="600"/>
                        </a:spcAft>
                        <a:buClrTx/>
                        <a:buSzTx/>
                        <a:buFontTx/>
                        <a:buNone/>
                        <a:tabLst/>
                        <a:defRPr/>
                      </a:pPr>
                      <a:r>
                        <a:rPr lang="en-CA" sz="1350" b="1" i="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Difference in Change </a:t>
                      </a:r>
                      <a:r>
                        <a:rPr lang="en-CA" sz="1350" b="1" i="0" dirty="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(Intervention- Control)</a:t>
                      </a:r>
                      <a:endParaRPr lang="en-CA" sz="1350" b="1" i="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9764" marR="59764" marT="0" marB="0" anchor="ct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marL="0" marR="0" lvl="0" indent="0" algn="ctr" defTabSz="457200" rtl="0" eaLnBrk="1" fontAlgn="auto" latinLnBrk="0" hangingPunct="1">
                        <a:lnSpc>
                          <a:spcPct val="100000"/>
                        </a:lnSpc>
                        <a:spcBef>
                          <a:spcPts val="600"/>
                        </a:spcBef>
                        <a:spcAft>
                          <a:spcPts val="600"/>
                        </a:spcAft>
                        <a:buClrTx/>
                        <a:buSzTx/>
                        <a:buFontTx/>
                        <a:buNone/>
                        <a:tabLst/>
                        <a:defRPr/>
                      </a:pPr>
                      <a:r>
                        <a:rPr lang="en-CA" sz="1350" b="1" i="0" dirty="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P-Value</a:t>
                      </a:r>
                      <a:endParaRPr lang="en-CA" sz="1350" b="1" i="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9764" marR="59764" marT="0" marB="0" anchor="ctr">
                    <a:lnR>
                      <a:noFill/>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42884493"/>
                  </a:ext>
                </a:extLst>
              </a:tr>
              <a:tr h="580468">
                <a:tc>
                  <a:txBody>
                    <a:bodyPr/>
                    <a:lstStyle/>
                    <a:p>
                      <a:pPr marL="0" marR="0" lvl="0" indent="0" algn="l" defTabSz="457200" rtl="0" eaLnBrk="1" fontAlgn="auto" latinLnBrk="0" hangingPunct="1">
                        <a:lnSpc>
                          <a:spcPct val="100000"/>
                        </a:lnSpc>
                        <a:spcBef>
                          <a:spcPts val="600"/>
                        </a:spcBef>
                        <a:spcAft>
                          <a:spcPts val="600"/>
                        </a:spcAft>
                        <a:buClrTx/>
                        <a:buSzTx/>
                        <a:buFontTx/>
                        <a:buNone/>
                        <a:tabLst/>
                        <a:defRPr/>
                      </a:pPr>
                      <a:endParaRPr lang="en-CA" sz="1350" b="1" i="0" u="none"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9764" marR="59764" marT="0" marB="0" anchor="ctr">
                    <a:lnL>
                      <a:noFill/>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600"/>
                        </a:spcAft>
                      </a:pPr>
                      <a:r>
                        <a:rPr lang="en-CA" sz="1100" b="1" i="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Control             (n = 727)</a:t>
                      </a:r>
                    </a:p>
                  </a:txBody>
                  <a:tcPr marL="59764" marR="59764" marT="0" marB="0" anchor="ctr">
                    <a:lnL w="12700" cap="flat" cmpd="sng" algn="ctr">
                      <a:solidFill>
                        <a:schemeClr val="tx1"/>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600"/>
                        </a:spcAft>
                      </a:pPr>
                      <a:r>
                        <a:rPr lang="en-CA" sz="1100" b="1" i="0" dirty="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Intervention </a:t>
                      </a:r>
                    </a:p>
                    <a:p>
                      <a:pPr algn="ctr">
                        <a:spcBef>
                          <a:spcPts val="600"/>
                        </a:spcBef>
                        <a:spcAft>
                          <a:spcPts val="600"/>
                        </a:spcAft>
                      </a:pPr>
                      <a:r>
                        <a:rPr lang="en-CA" sz="1100" b="1" i="0" dirty="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r>
                        <a:rPr lang="en-CA" sz="1100" b="1" i="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n = 644)</a:t>
                      </a:r>
                    </a:p>
                  </a:txBody>
                  <a:tcPr marL="59764" marR="59764" marT="0" marB="0" anchor="ctr">
                    <a:lnL>
                      <a:noFill/>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600"/>
                        </a:spcAft>
                      </a:pPr>
                      <a:r>
                        <a:rPr lang="en-CA" sz="1100" b="1" i="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Control                      (n = 692)    </a:t>
                      </a:r>
                    </a:p>
                  </a:txBody>
                  <a:tcPr marL="59764" marR="59764" marT="0" marB="0" anchor="ctr">
                    <a:lnL w="12700" cap="flat" cmpd="sng" algn="ctr">
                      <a:solidFill>
                        <a:schemeClr val="tx1"/>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600"/>
                        </a:spcAft>
                      </a:pPr>
                      <a:r>
                        <a:rPr lang="en-CA" sz="1100" b="1" i="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Intervention                (n = 607)</a:t>
                      </a:r>
                    </a:p>
                  </a:txBody>
                  <a:tcPr marL="59764" marR="59764" marT="0" marB="0" anchor="ctr">
                    <a:lnL>
                      <a:noFill/>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600"/>
                        </a:spcAft>
                      </a:pPr>
                      <a:endParaRPr lang="en-CA" sz="1200" b="1" i="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9764" marR="5976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600"/>
                        </a:spcAft>
                      </a:pPr>
                      <a:endParaRPr lang="en-CA" sz="1200" b="1" i="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9764" marR="59764"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21831065"/>
                  </a:ext>
                </a:extLst>
              </a:tr>
              <a:tr h="327671">
                <a:tc>
                  <a:txBody>
                    <a:bodyPr/>
                    <a:lstStyle/>
                    <a:p>
                      <a:pPr algn="l">
                        <a:spcBef>
                          <a:spcPts val="600"/>
                        </a:spcBef>
                        <a:spcAft>
                          <a:spcPts val="600"/>
                        </a:spcAft>
                      </a:pPr>
                      <a:r>
                        <a:rPr lang="en-US" sz="1400" b="0" i="0" kern="1200" dirty="0" smtClean="0">
                          <a:solidFill>
                            <a:schemeClr val="tx1"/>
                          </a:solidFill>
                          <a:effectLst/>
                          <a:latin typeface="Calibri Light" panose="020F0302020204030204" pitchFamily="34" charset="0"/>
                          <a:ea typeface="+mn-ea"/>
                          <a:cs typeface="Calibri Light" panose="020F0302020204030204" pitchFamily="34" charset="0"/>
                        </a:rPr>
                        <a:t>FRS </a:t>
                      </a:r>
                      <a:r>
                        <a:rPr lang="en-US" sz="1400" b="0" i="0" kern="1200" dirty="0">
                          <a:solidFill>
                            <a:schemeClr val="tx1"/>
                          </a:solidFill>
                          <a:effectLst/>
                          <a:latin typeface="Calibri Light" panose="020F0302020204030204" pitchFamily="34" charset="0"/>
                          <a:ea typeface="+mn-ea"/>
                          <a:cs typeface="Calibri Light" panose="020F0302020204030204" pitchFamily="34" charset="0"/>
                        </a:rPr>
                        <a:t>10-Year Risk </a:t>
                      </a:r>
                      <a:r>
                        <a:rPr lang="en-US" sz="1400" b="0" i="0" kern="1200" dirty="0" smtClean="0">
                          <a:solidFill>
                            <a:schemeClr val="tx1"/>
                          </a:solidFill>
                          <a:effectLst/>
                          <a:latin typeface="Calibri Light" panose="020F0302020204030204" pitchFamily="34" charset="0"/>
                          <a:ea typeface="+mn-ea"/>
                          <a:cs typeface="Calibri Light" panose="020F0302020204030204" pitchFamily="34" charset="0"/>
                        </a:rPr>
                        <a:t>(%)</a:t>
                      </a:r>
                      <a:r>
                        <a:rPr lang="en-CA" sz="1400" b="0" i="0" kern="1200" dirty="0" smtClean="0">
                          <a:solidFill>
                            <a:schemeClr val="tx1"/>
                          </a:solidFill>
                          <a:effectLst/>
                          <a:latin typeface="Calibri Light" panose="020F0302020204030204" pitchFamily="34" charset="0"/>
                          <a:ea typeface="+mn-ea"/>
                          <a:cs typeface="Calibri Light" panose="020F0302020204030204" pitchFamily="34" charset="0"/>
                        </a:rPr>
                        <a:t> </a:t>
                      </a:r>
                      <a:endParaRPr lang="en-CA" sz="1400" b="0" i="0" kern="1200" dirty="0">
                        <a:solidFill>
                          <a:schemeClr val="tx1"/>
                        </a:solidFill>
                        <a:effectLst/>
                        <a:latin typeface="Calibri Light" panose="020F0302020204030204" pitchFamily="34" charset="0"/>
                        <a:ea typeface="+mn-ea"/>
                        <a:cs typeface="Calibri Light" panose="020F0302020204030204" pitchFamily="34" charset="0"/>
                      </a:endParaRPr>
                    </a:p>
                  </a:txBody>
                  <a:tcPr marL="59764" marR="59764"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878787"/>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600"/>
                        </a:spcAft>
                      </a:pPr>
                      <a:r>
                        <a:rPr lang="en-CA" sz="1400" b="0" i="0" dirty="0" smtClean="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35.5</a:t>
                      </a:r>
                      <a:endParaRPr lang="en-CA" sz="1400" b="0" i="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59764" marR="59764"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6350" cap="flat" cmpd="sng" algn="ctr">
                      <a:solidFill>
                        <a:srgbClr val="878787"/>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600"/>
                        </a:spcBef>
                        <a:spcAft>
                          <a:spcPts val="600"/>
                        </a:spcAft>
                        <a:buClrTx/>
                        <a:buSzTx/>
                        <a:buFontTx/>
                        <a:buNone/>
                        <a:tabLst/>
                        <a:defRPr/>
                      </a:pPr>
                      <a:r>
                        <a:rPr lang="en-CA" sz="1400" b="0" i="0" dirty="0" smtClean="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32.6 </a:t>
                      </a:r>
                      <a:endParaRPr lang="en-CA" sz="1400" b="0" i="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59764" marR="59764"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878787"/>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600"/>
                        </a:spcAft>
                      </a:pPr>
                      <a:r>
                        <a:rPr lang="en-US" sz="1400" b="0" i="0" dirty="0">
                          <a:solidFill>
                            <a:schemeClr val="tx1"/>
                          </a:solidFill>
                          <a:effectLst/>
                          <a:latin typeface="Calibri Light" panose="020F0302020204030204" pitchFamily="34" charset="0"/>
                          <a:cs typeface="Calibri Light" panose="020F0302020204030204" pitchFamily="34" charset="0"/>
                        </a:rPr>
                        <a:t>-</a:t>
                      </a:r>
                      <a:r>
                        <a:rPr lang="en-US" sz="1400" b="0" i="0" dirty="0" smtClean="0">
                          <a:solidFill>
                            <a:schemeClr val="tx1"/>
                          </a:solidFill>
                          <a:effectLst/>
                          <a:latin typeface="Calibri Light" panose="020F0302020204030204" pitchFamily="34" charset="0"/>
                          <a:cs typeface="Calibri Light" panose="020F0302020204030204" pitchFamily="34" charset="0"/>
                        </a:rPr>
                        <a:t>6.40</a:t>
                      </a:r>
                      <a:endParaRPr lang="en-CA" sz="1400" b="0" i="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59764" marR="59764"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6350" cap="flat" cmpd="sng" algn="ctr">
                      <a:solidFill>
                        <a:srgbClr val="878787"/>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600"/>
                        </a:spcAft>
                      </a:pPr>
                      <a:r>
                        <a:rPr lang="en-US" sz="1400" b="0" i="0" dirty="0">
                          <a:solidFill>
                            <a:schemeClr val="tx1"/>
                          </a:solidFill>
                          <a:effectLst/>
                          <a:latin typeface="Calibri Light" panose="020F0302020204030204" pitchFamily="34" charset="0"/>
                          <a:cs typeface="Calibri Light" panose="020F0302020204030204" pitchFamily="34" charset="0"/>
                        </a:rPr>
                        <a:t>-</a:t>
                      </a:r>
                      <a:r>
                        <a:rPr lang="en-US" sz="1400" b="0" i="0" dirty="0" smtClean="0">
                          <a:solidFill>
                            <a:schemeClr val="tx1"/>
                          </a:solidFill>
                          <a:effectLst/>
                          <a:latin typeface="Calibri Light" panose="020F0302020204030204" pitchFamily="34" charset="0"/>
                          <a:cs typeface="Calibri Light" panose="020F0302020204030204" pitchFamily="34" charset="0"/>
                        </a:rPr>
                        <a:t>11.17</a:t>
                      </a:r>
                      <a:endParaRPr lang="en-CA" sz="1400" b="0" i="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59764" marR="59764"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878787"/>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600"/>
                        </a:spcAft>
                      </a:pPr>
                      <a:r>
                        <a:rPr lang="en-CA" sz="1400" b="0" i="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a:t>
                      </a:r>
                      <a:r>
                        <a:rPr lang="en-CA" sz="1400" b="0" i="0" dirty="0" smtClean="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4.78</a:t>
                      </a:r>
                      <a:endParaRPr lang="en-CA" sz="1400" b="0" i="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59764" marR="5976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878787"/>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600"/>
                        </a:spcAft>
                      </a:pPr>
                      <a:r>
                        <a:rPr lang="en-CA" sz="1400" b="0" i="0" dirty="0" smtClean="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&lt;0.0001</a:t>
                      </a:r>
                      <a:endParaRPr lang="en-CA" sz="1400" b="0" i="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59764" marR="59764"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878787"/>
                      </a:solid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64092316"/>
                  </a:ext>
                </a:extLst>
              </a:tr>
              <a:tr h="353226">
                <a:tc>
                  <a:txBody>
                    <a:bodyPr/>
                    <a:lstStyle/>
                    <a:p>
                      <a:pPr algn="l">
                        <a:spcBef>
                          <a:spcPts val="600"/>
                        </a:spcBef>
                        <a:spcAft>
                          <a:spcPts val="600"/>
                        </a:spcAft>
                      </a:pPr>
                      <a:r>
                        <a:rPr lang="en-CA" sz="1400" b="0" i="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LDL (mmol/L): </a:t>
                      </a:r>
                      <a:r>
                        <a:rPr lang="en-CA" sz="1400" b="0" i="0" dirty="0" smtClean="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Mean</a:t>
                      </a:r>
                      <a:endParaRPr lang="en-CA" sz="1400" b="0" i="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59764" marR="59764" marT="0" marB="0" anchor="ctr">
                    <a:lnL>
                      <a:noFill/>
                    </a:lnL>
                    <a:lnR w="12700" cap="flat" cmpd="sng" algn="ctr">
                      <a:solidFill>
                        <a:schemeClr val="tx1"/>
                      </a:solidFill>
                      <a:prstDash val="solid"/>
                      <a:round/>
                      <a:headEnd type="none" w="med" len="med"/>
                      <a:tailEnd type="none" w="med" len="med"/>
                    </a:lnR>
                    <a:lnT w="6350" cap="flat" cmpd="sng" algn="ctr">
                      <a:solidFill>
                        <a:srgbClr val="878787"/>
                      </a:solidFill>
                      <a:prstDash val="dash"/>
                      <a:round/>
                      <a:headEnd type="none" w="med" len="med"/>
                      <a:tailEnd type="none" w="med" len="med"/>
                    </a:lnT>
                    <a:lnB w="6350" cap="flat" cmpd="sng" algn="ctr">
                      <a:solidFill>
                        <a:srgbClr val="878787"/>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600"/>
                        </a:spcAft>
                      </a:pPr>
                      <a:r>
                        <a:rPr lang="en-CA" sz="1400" b="0" i="0" dirty="0" smtClean="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3.4 </a:t>
                      </a:r>
                      <a:endParaRPr lang="en-CA" sz="1400" b="0" i="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59764" marR="59764" marT="0" marB="0" anchor="ctr">
                    <a:lnL w="12700" cap="flat" cmpd="sng" algn="ctr">
                      <a:solidFill>
                        <a:schemeClr val="tx1"/>
                      </a:solidFill>
                      <a:prstDash val="solid"/>
                      <a:round/>
                      <a:headEnd type="none" w="med" len="med"/>
                      <a:tailEnd type="none" w="med" len="med"/>
                    </a:lnL>
                    <a:lnR>
                      <a:noFill/>
                    </a:lnR>
                    <a:lnT w="6350" cap="flat" cmpd="sng" algn="ctr">
                      <a:solidFill>
                        <a:srgbClr val="878787"/>
                      </a:solidFill>
                      <a:prstDash val="dash"/>
                      <a:round/>
                      <a:headEnd type="none" w="med" len="med"/>
                      <a:tailEnd type="none" w="med" len="med"/>
                    </a:lnT>
                    <a:lnB w="6350" cap="flat" cmpd="sng" algn="ctr">
                      <a:solidFill>
                        <a:srgbClr val="878787"/>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600"/>
                        </a:spcAft>
                      </a:pPr>
                      <a:r>
                        <a:rPr lang="en-CA" sz="1400" b="0" i="0" dirty="0" smtClean="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3.3</a:t>
                      </a:r>
                      <a:endParaRPr lang="en-CA" sz="1400" b="0" i="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59764" marR="59764" marT="0" marB="0" anchor="ctr">
                    <a:lnL>
                      <a:noFill/>
                    </a:lnL>
                    <a:lnR w="12700" cap="flat" cmpd="sng" algn="ctr">
                      <a:solidFill>
                        <a:schemeClr val="tx1"/>
                      </a:solidFill>
                      <a:prstDash val="solid"/>
                      <a:round/>
                      <a:headEnd type="none" w="med" len="med"/>
                      <a:tailEnd type="none" w="med" len="med"/>
                    </a:lnR>
                    <a:lnT w="6350" cap="flat" cmpd="sng" algn="ctr">
                      <a:solidFill>
                        <a:srgbClr val="878787"/>
                      </a:solidFill>
                      <a:prstDash val="dash"/>
                      <a:round/>
                      <a:headEnd type="none" w="med" len="med"/>
                      <a:tailEnd type="none" w="med" len="med"/>
                    </a:lnT>
                    <a:lnB w="6350" cap="flat" cmpd="sng" algn="ctr">
                      <a:solidFill>
                        <a:srgbClr val="878787"/>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600"/>
                        </a:spcAft>
                      </a:pPr>
                      <a:r>
                        <a:rPr lang="en-CA" sz="1400" b="0" i="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a:t>
                      </a:r>
                      <a:r>
                        <a:rPr lang="en-CA" sz="1400" b="0" i="0" dirty="0" smtClean="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0.19</a:t>
                      </a:r>
                      <a:endParaRPr lang="en-CA" sz="1400" b="0" i="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59764" marR="59764" marT="0" marB="0" anchor="ctr">
                    <a:lnL w="12700" cap="flat" cmpd="sng" algn="ctr">
                      <a:solidFill>
                        <a:schemeClr val="tx1"/>
                      </a:solidFill>
                      <a:prstDash val="solid"/>
                      <a:round/>
                      <a:headEnd type="none" w="med" len="med"/>
                      <a:tailEnd type="none" w="med" len="med"/>
                    </a:lnL>
                    <a:lnR>
                      <a:noFill/>
                    </a:lnR>
                    <a:lnT w="6350" cap="flat" cmpd="sng" algn="ctr">
                      <a:solidFill>
                        <a:srgbClr val="878787"/>
                      </a:solidFill>
                      <a:prstDash val="dash"/>
                      <a:round/>
                      <a:headEnd type="none" w="med" len="med"/>
                      <a:tailEnd type="none" w="med" len="med"/>
                    </a:lnT>
                    <a:lnB w="6350" cap="flat" cmpd="sng" algn="ctr">
                      <a:solidFill>
                        <a:srgbClr val="878787"/>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600"/>
                        </a:spcAft>
                      </a:pPr>
                      <a:r>
                        <a:rPr lang="en-CA" sz="1400" b="0" i="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a:t>
                      </a:r>
                      <a:r>
                        <a:rPr lang="en-CA" sz="1400" b="0" i="0" dirty="0" smtClean="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0.60</a:t>
                      </a:r>
                      <a:endParaRPr lang="en-CA" sz="1400" b="0" i="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59764" marR="59764" marT="0" marB="0" anchor="ctr">
                    <a:lnL>
                      <a:noFill/>
                    </a:lnL>
                    <a:lnR w="12700" cap="flat" cmpd="sng" algn="ctr">
                      <a:solidFill>
                        <a:schemeClr val="tx1"/>
                      </a:solidFill>
                      <a:prstDash val="solid"/>
                      <a:round/>
                      <a:headEnd type="none" w="med" len="med"/>
                      <a:tailEnd type="none" w="med" len="med"/>
                    </a:lnR>
                    <a:lnT w="6350" cap="flat" cmpd="sng" algn="ctr">
                      <a:solidFill>
                        <a:srgbClr val="878787"/>
                      </a:solidFill>
                      <a:prstDash val="dash"/>
                      <a:round/>
                      <a:headEnd type="none" w="med" len="med"/>
                      <a:tailEnd type="none" w="med" len="med"/>
                    </a:lnT>
                    <a:lnB w="6350" cap="flat" cmpd="sng" algn="ctr">
                      <a:solidFill>
                        <a:srgbClr val="878787"/>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600"/>
                        </a:spcAft>
                      </a:pPr>
                      <a:r>
                        <a:rPr lang="en-CA" sz="1400" b="0" i="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a:t>
                      </a:r>
                      <a:r>
                        <a:rPr lang="en-CA" sz="1400" b="0" i="0" dirty="0" smtClean="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0.41</a:t>
                      </a:r>
                      <a:endParaRPr lang="en-CA" sz="1400" b="0" i="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59764" marR="5976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878787"/>
                      </a:solidFill>
                      <a:prstDash val="dash"/>
                      <a:round/>
                      <a:headEnd type="none" w="med" len="med"/>
                      <a:tailEnd type="none" w="med" len="med"/>
                    </a:lnT>
                    <a:lnB w="6350" cap="flat" cmpd="sng" algn="ctr">
                      <a:solidFill>
                        <a:srgbClr val="878787"/>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600"/>
                        </a:spcAft>
                      </a:pPr>
                      <a:r>
                        <a:rPr lang="en-CA" sz="1400" b="0" i="0" dirty="0" smtClean="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&lt;0.0001</a:t>
                      </a:r>
                      <a:endParaRPr lang="en-CA" sz="1400" b="0" i="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59764" marR="59764"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78787"/>
                      </a:solidFill>
                      <a:prstDash val="dash"/>
                      <a:round/>
                      <a:headEnd type="none" w="med" len="med"/>
                      <a:tailEnd type="none" w="med" len="med"/>
                    </a:lnT>
                    <a:lnB w="6350" cap="flat" cmpd="sng" algn="ctr">
                      <a:solidFill>
                        <a:srgbClr val="878787"/>
                      </a:solid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30546311"/>
                  </a:ext>
                </a:extLst>
              </a:tr>
              <a:tr h="353226">
                <a:tc>
                  <a:txBody>
                    <a:bodyPr/>
                    <a:lstStyle/>
                    <a:p>
                      <a:pPr algn="l">
                        <a:spcBef>
                          <a:spcPts val="600"/>
                        </a:spcBef>
                        <a:spcAft>
                          <a:spcPts val="600"/>
                        </a:spcAft>
                      </a:pPr>
                      <a:r>
                        <a:rPr lang="en-CA" sz="1400" b="0" i="0" kern="1200" dirty="0">
                          <a:solidFill>
                            <a:schemeClr val="tx1"/>
                          </a:solidFill>
                          <a:effectLst/>
                          <a:latin typeface="Calibri Light" panose="020F0302020204030204" pitchFamily="34" charset="0"/>
                          <a:ea typeface="+mn-ea"/>
                          <a:cs typeface="Calibri Light" panose="020F0302020204030204" pitchFamily="34" charset="0"/>
                        </a:rPr>
                        <a:t>SBP (mmHg): </a:t>
                      </a:r>
                      <a:r>
                        <a:rPr lang="en-CA" sz="1400" b="0" i="0" kern="1200" dirty="0" smtClean="0">
                          <a:solidFill>
                            <a:schemeClr val="tx1"/>
                          </a:solidFill>
                          <a:effectLst/>
                          <a:latin typeface="Calibri Light" panose="020F0302020204030204" pitchFamily="34" charset="0"/>
                          <a:ea typeface="+mn-ea"/>
                          <a:cs typeface="Calibri Light" panose="020F0302020204030204" pitchFamily="34" charset="0"/>
                        </a:rPr>
                        <a:t>Mean</a:t>
                      </a:r>
                      <a:endParaRPr lang="en-CA" sz="1400" b="0" i="0" kern="1200" dirty="0">
                        <a:solidFill>
                          <a:schemeClr val="tx1"/>
                        </a:solidFill>
                        <a:effectLst/>
                        <a:latin typeface="Calibri Light" panose="020F0302020204030204" pitchFamily="34" charset="0"/>
                        <a:ea typeface="+mn-ea"/>
                        <a:cs typeface="Calibri Light" panose="020F0302020204030204" pitchFamily="34" charset="0"/>
                      </a:endParaRPr>
                    </a:p>
                  </a:txBody>
                  <a:tcPr marL="59764" marR="59764" marT="0" marB="0" anchor="ctr">
                    <a:lnL>
                      <a:noFill/>
                    </a:lnL>
                    <a:lnR w="12700" cap="flat" cmpd="sng" algn="ctr">
                      <a:solidFill>
                        <a:schemeClr val="tx1"/>
                      </a:solidFill>
                      <a:prstDash val="solid"/>
                      <a:round/>
                      <a:headEnd type="none" w="med" len="med"/>
                      <a:tailEnd type="none" w="med" len="med"/>
                    </a:lnR>
                    <a:lnT w="6350" cap="flat" cmpd="sng" algn="ctr">
                      <a:solidFill>
                        <a:srgbClr val="878787"/>
                      </a:solidFill>
                      <a:prstDash val="dash"/>
                      <a:round/>
                      <a:headEnd type="none" w="med" len="med"/>
                      <a:tailEnd type="none" w="med" len="med"/>
                    </a:lnT>
                    <a:lnB w="6350" cap="flat" cmpd="sng" algn="ctr">
                      <a:solidFill>
                        <a:srgbClr val="878787"/>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600"/>
                        </a:spcAft>
                      </a:pPr>
                      <a:r>
                        <a:rPr lang="en-CA" sz="1400" b="0" i="0" dirty="0" smtClean="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151.8</a:t>
                      </a:r>
                      <a:endParaRPr lang="en-CA" sz="1400" b="0" i="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59764" marR="59764" marT="0" marB="0" anchor="ctr">
                    <a:lnL w="12700" cap="flat" cmpd="sng" algn="ctr">
                      <a:solidFill>
                        <a:schemeClr val="tx1"/>
                      </a:solidFill>
                      <a:prstDash val="solid"/>
                      <a:round/>
                      <a:headEnd type="none" w="med" len="med"/>
                      <a:tailEnd type="none" w="med" len="med"/>
                    </a:lnL>
                    <a:lnR>
                      <a:noFill/>
                    </a:lnR>
                    <a:lnT w="6350" cap="flat" cmpd="sng" algn="ctr">
                      <a:solidFill>
                        <a:srgbClr val="878787"/>
                      </a:solidFill>
                      <a:prstDash val="dash"/>
                      <a:round/>
                      <a:headEnd type="none" w="med" len="med"/>
                      <a:tailEnd type="none" w="med" len="med"/>
                    </a:lnT>
                    <a:lnB w="6350" cap="flat" cmpd="sng" algn="ctr">
                      <a:solidFill>
                        <a:srgbClr val="878787"/>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600"/>
                        </a:spcBef>
                        <a:spcAft>
                          <a:spcPts val="600"/>
                        </a:spcAft>
                        <a:buClrTx/>
                        <a:buSzTx/>
                        <a:buFontTx/>
                        <a:buNone/>
                        <a:tabLst/>
                        <a:defRPr/>
                      </a:pPr>
                      <a:r>
                        <a:rPr lang="en-CA" sz="1400" b="0" i="0" dirty="0" smtClean="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152.05</a:t>
                      </a:r>
                      <a:endParaRPr lang="en-CA" sz="1400" b="0" i="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59764" marR="59764" marT="0" marB="0" anchor="ctr">
                    <a:lnL>
                      <a:noFill/>
                    </a:lnL>
                    <a:lnR w="12700" cap="flat" cmpd="sng" algn="ctr">
                      <a:solidFill>
                        <a:schemeClr val="tx1"/>
                      </a:solidFill>
                      <a:prstDash val="solid"/>
                      <a:round/>
                      <a:headEnd type="none" w="med" len="med"/>
                      <a:tailEnd type="none" w="med" len="med"/>
                    </a:lnR>
                    <a:lnT w="6350" cap="flat" cmpd="sng" algn="ctr">
                      <a:solidFill>
                        <a:srgbClr val="878787"/>
                      </a:solidFill>
                      <a:prstDash val="dash"/>
                      <a:round/>
                      <a:headEnd type="none" w="med" len="med"/>
                      <a:tailEnd type="none" w="med" len="med"/>
                    </a:lnT>
                    <a:lnB w="6350" cap="flat" cmpd="sng" algn="ctr">
                      <a:solidFill>
                        <a:srgbClr val="878787"/>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600"/>
                        </a:spcAft>
                      </a:pPr>
                      <a:r>
                        <a:rPr lang="en-US" sz="1400" b="0" i="0" dirty="0">
                          <a:solidFill>
                            <a:schemeClr val="tx1"/>
                          </a:solidFill>
                          <a:effectLst/>
                          <a:latin typeface="Calibri Light" panose="020F0302020204030204" pitchFamily="34" charset="0"/>
                          <a:cs typeface="Calibri Light" panose="020F0302020204030204" pitchFamily="34" charset="0"/>
                        </a:rPr>
                        <a:t>-</a:t>
                      </a:r>
                      <a:r>
                        <a:rPr lang="en-US" sz="1400" b="0" i="0" dirty="0" smtClean="0">
                          <a:solidFill>
                            <a:schemeClr val="tx1"/>
                          </a:solidFill>
                          <a:effectLst/>
                          <a:latin typeface="Calibri Light" panose="020F0302020204030204" pitchFamily="34" charset="0"/>
                          <a:cs typeface="Calibri Light" panose="020F0302020204030204" pitchFamily="34" charset="0"/>
                        </a:rPr>
                        <a:t>9.7</a:t>
                      </a:r>
                      <a:endParaRPr lang="en-CA" sz="1400" b="0" i="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59764" marR="59764" marT="0" marB="0" anchor="ctr">
                    <a:lnL w="12700" cap="flat" cmpd="sng" algn="ctr">
                      <a:solidFill>
                        <a:schemeClr val="tx1"/>
                      </a:solidFill>
                      <a:prstDash val="solid"/>
                      <a:round/>
                      <a:headEnd type="none" w="med" len="med"/>
                      <a:tailEnd type="none" w="med" len="med"/>
                    </a:lnL>
                    <a:lnR>
                      <a:noFill/>
                    </a:lnR>
                    <a:lnT w="6350" cap="flat" cmpd="sng" algn="ctr">
                      <a:solidFill>
                        <a:srgbClr val="878787"/>
                      </a:solidFill>
                      <a:prstDash val="dash"/>
                      <a:round/>
                      <a:headEnd type="none" w="med" len="med"/>
                      <a:tailEnd type="none" w="med" len="med"/>
                    </a:lnT>
                    <a:lnB w="6350" cap="flat" cmpd="sng" algn="ctr">
                      <a:solidFill>
                        <a:srgbClr val="878787"/>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600"/>
                        </a:spcAft>
                      </a:pPr>
                      <a:r>
                        <a:rPr lang="en-US" sz="1400" b="0" i="0" dirty="0">
                          <a:solidFill>
                            <a:schemeClr val="tx1"/>
                          </a:solidFill>
                          <a:effectLst/>
                          <a:latin typeface="Calibri Light" panose="020F0302020204030204" pitchFamily="34" charset="0"/>
                          <a:cs typeface="Calibri Light" panose="020F0302020204030204" pitchFamily="34" charset="0"/>
                        </a:rPr>
                        <a:t>-</a:t>
                      </a:r>
                      <a:r>
                        <a:rPr lang="en-US" sz="1400" b="0" i="0" dirty="0" smtClean="0">
                          <a:solidFill>
                            <a:schemeClr val="tx1"/>
                          </a:solidFill>
                          <a:effectLst/>
                          <a:latin typeface="Calibri Light" panose="020F0302020204030204" pitchFamily="34" charset="0"/>
                          <a:cs typeface="Calibri Light" panose="020F0302020204030204" pitchFamily="34" charset="0"/>
                        </a:rPr>
                        <a:t>21.1</a:t>
                      </a:r>
                      <a:endParaRPr lang="en-CA" sz="1400" b="0" i="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59764" marR="59764" marT="0" marB="0" anchor="ctr">
                    <a:lnL>
                      <a:noFill/>
                    </a:lnL>
                    <a:lnR w="12700" cap="flat" cmpd="sng" algn="ctr">
                      <a:solidFill>
                        <a:schemeClr val="tx1"/>
                      </a:solidFill>
                      <a:prstDash val="solid"/>
                      <a:round/>
                      <a:headEnd type="none" w="med" len="med"/>
                      <a:tailEnd type="none" w="med" len="med"/>
                    </a:lnR>
                    <a:lnT w="6350" cap="flat" cmpd="sng" algn="ctr">
                      <a:solidFill>
                        <a:srgbClr val="878787"/>
                      </a:solidFill>
                      <a:prstDash val="dash"/>
                      <a:round/>
                      <a:headEnd type="none" w="med" len="med"/>
                      <a:tailEnd type="none" w="med" len="med"/>
                    </a:lnT>
                    <a:lnB w="6350" cap="flat" cmpd="sng" algn="ctr">
                      <a:solidFill>
                        <a:srgbClr val="878787"/>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600"/>
                        </a:spcAft>
                      </a:pPr>
                      <a:r>
                        <a:rPr lang="en-CA" sz="1400" b="0" i="0" dirty="0" smtClean="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-11.4</a:t>
                      </a:r>
                      <a:endParaRPr lang="en-CA" sz="1400" b="0" i="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59764" marR="5976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878787"/>
                      </a:solidFill>
                      <a:prstDash val="dash"/>
                      <a:round/>
                      <a:headEnd type="none" w="med" len="med"/>
                      <a:tailEnd type="none" w="med" len="med"/>
                    </a:lnT>
                    <a:lnB w="6350" cap="flat" cmpd="sng" algn="ctr">
                      <a:solidFill>
                        <a:srgbClr val="878787"/>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600"/>
                        </a:spcBef>
                        <a:spcAft>
                          <a:spcPts val="600"/>
                        </a:spcAft>
                        <a:buClrTx/>
                        <a:buSzTx/>
                        <a:buFontTx/>
                        <a:buNone/>
                        <a:tabLst/>
                        <a:defRPr/>
                      </a:pPr>
                      <a:r>
                        <a:rPr kumimoji="0" lang="en-CA" sz="1400" b="0" i="0" u="none" strike="noStrike" kern="1200" cap="none" spc="0" normalizeH="0" baseline="0" noProof="0" dirty="0" smtClean="0">
                          <a:ln>
                            <a:noFill/>
                          </a:ln>
                          <a:solidFill>
                            <a:prstClr val="black"/>
                          </a:solidFill>
                          <a:effectLst/>
                          <a:uLnTx/>
                          <a:uFillTx/>
                          <a:latin typeface="Calibri Light" panose="020F0302020204030204" pitchFamily="34" charset="0"/>
                          <a:ea typeface="Calibri" panose="020F0502020204030204" pitchFamily="34" charset="0"/>
                          <a:cs typeface="Calibri Light" panose="020F0302020204030204" pitchFamily="34" charset="0"/>
                        </a:rPr>
                        <a:t>&lt;0.0001</a:t>
                      </a:r>
                    </a:p>
                  </a:txBody>
                  <a:tcPr marL="59764" marR="59764"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78787"/>
                      </a:solidFill>
                      <a:prstDash val="dash"/>
                      <a:round/>
                      <a:headEnd type="none" w="med" len="med"/>
                      <a:tailEnd type="none" w="med" len="med"/>
                    </a:lnT>
                    <a:lnB w="6350" cap="flat" cmpd="sng" algn="ctr">
                      <a:solidFill>
                        <a:srgbClr val="878787"/>
                      </a:solid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53226">
                <a:tc>
                  <a:txBody>
                    <a:bodyPr/>
                    <a:lstStyle/>
                    <a:p>
                      <a:pPr algn="l">
                        <a:spcBef>
                          <a:spcPts val="600"/>
                        </a:spcBef>
                        <a:spcAft>
                          <a:spcPts val="600"/>
                        </a:spcAft>
                      </a:pPr>
                      <a:r>
                        <a:rPr lang="en-US" sz="1400" b="0" i="0" dirty="0">
                          <a:solidFill>
                            <a:schemeClr val="tx1"/>
                          </a:solidFill>
                          <a:effectLst/>
                          <a:latin typeface="Calibri Light" panose="020F0302020204030204" pitchFamily="34" charset="0"/>
                          <a:cs typeface="Calibri Light" panose="020F0302020204030204" pitchFamily="34" charset="0"/>
                        </a:rPr>
                        <a:t>DBP (mmHg): </a:t>
                      </a:r>
                      <a:r>
                        <a:rPr lang="en-US" sz="1400" b="0" i="0" dirty="0" smtClean="0">
                          <a:solidFill>
                            <a:schemeClr val="tx1"/>
                          </a:solidFill>
                          <a:effectLst/>
                          <a:latin typeface="Calibri Light" panose="020F0302020204030204" pitchFamily="34" charset="0"/>
                          <a:cs typeface="Calibri Light" panose="020F0302020204030204" pitchFamily="34" charset="0"/>
                        </a:rPr>
                        <a:t>Mean</a:t>
                      </a:r>
                      <a:endParaRPr lang="en-CA" sz="1400" b="0" i="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59764" marR="59764" marT="0" marB="0" anchor="ctr">
                    <a:lnL>
                      <a:noFill/>
                    </a:lnL>
                    <a:lnR w="12700" cap="flat" cmpd="sng" algn="ctr">
                      <a:solidFill>
                        <a:schemeClr val="tx1"/>
                      </a:solidFill>
                      <a:prstDash val="solid"/>
                      <a:round/>
                      <a:headEnd type="none" w="med" len="med"/>
                      <a:tailEnd type="none" w="med" len="med"/>
                    </a:lnR>
                    <a:lnT w="6350" cap="flat" cmpd="sng" algn="ctr">
                      <a:solidFill>
                        <a:srgbClr val="878787"/>
                      </a:solidFill>
                      <a:prstDash val="dash"/>
                      <a:round/>
                      <a:headEnd type="none" w="med" len="med"/>
                      <a:tailEnd type="none" w="med" len="med"/>
                    </a:lnT>
                    <a:lnB w="6350" cap="flat" cmpd="sng" algn="ctr">
                      <a:solidFill>
                        <a:srgbClr val="878787"/>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600"/>
                        </a:spcAft>
                      </a:pPr>
                      <a:r>
                        <a:rPr lang="en-CA" sz="1400" b="0" i="0" dirty="0" smtClean="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85.3</a:t>
                      </a:r>
                      <a:endParaRPr lang="en-CA" sz="1400" b="0" i="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59764" marR="59764" marT="0" marB="0" anchor="ctr">
                    <a:lnL w="12700" cap="flat" cmpd="sng" algn="ctr">
                      <a:solidFill>
                        <a:schemeClr val="tx1"/>
                      </a:solidFill>
                      <a:prstDash val="solid"/>
                      <a:round/>
                      <a:headEnd type="none" w="med" len="med"/>
                      <a:tailEnd type="none" w="med" len="med"/>
                    </a:lnL>
                    <a:lnR>
                      <a:noFill/>
                    </a:lnR>
                    <a:lnT w="6350" cap="flat" cmpd="sng" algn="ctr">
                      <a:solidFill>
                        <a:srgbClr val="878787"/>
                      </a:solidFill>
                      <a:prstDash val="dash"/>
                      <a:round/>
                      <a:headEnd type="none" w="med" len="med"/>
                      <a:tailEnd type="none" w="med" len="med"/>
                    </a:lnT>
                    <a:lnB w="6350" cap="flat" cmpd="sng" algn="ctr">
                      <a:solidFill>
                        <a:srgbClr val="878787"/>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600"/>
                        </a:spcAft>
                      </a:pPr>
                      <a:r>
                        <a:rPr lang="en-CA" sz="1400" b="0" i="0" dirty="0" smtClean="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84.72</a:t>
                      </a:r>
                      <a:endParaRPr lang="en-CA" sz="1400" b="0" i="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59764" marR="59764" marT="0" marB="0" anchor="ctr">
                    <a:lnL>
                      <a:noFill/>
                    </a:lnL>
                    <a:lnR w="12700" cap="flat" cmpd="sng" algn="ctr">
                      <a:solidFill>
                        <a:schemeClr val="tx1"/>
                      </a:solidFill>
                      <a:prstDash val="solid"/>
                      <a:round/>
                      <a:headEnd type="none" w="med" len="med"/>
                      <a:tailEnd type="none" w="med" len="med"/>
                    </a:lnR>
                    <a:lnT w="6350" cap="flat" cmpd="sng" algn="ctr">
                      <a:solidFill>
                        <a:srgbClr val="878787"/>
                      </a:solidFill>
                      <a:prstDash val="dash"/>
                      <a:round/>
                      <a:headEnd type="none" w="med" len="med"/>
                      <a:tailEnd type="none" w="med" len="med"/>
                    </a:lnT>
                    <a:lnB w="6350" cap="flat" cmpd="sng" algn="ctr">
                      <a:solidFill>
                        <a:srgbClr val="878787"/>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600"/>
                        </a:spcAft>
                      </a:pPr>
                      <a:r>
                        <a:rPr lang="en-US" sz="1400" b="0" i="0" dirty="0">
                          <a:solidFill>
                            <a:schemeClr val="tx1"/>
                          </a:solidFill>
                          <a:effectLst/>
                          <a:latin typeface="Calibri Light" panose="020F0302020204030204" pitchFamily="34" charset="0"/>
                          <a:cs typeface="Calibri Light" panose="020F0302020204030204" pitchFamily="34" charset="0"/>
                        </a:rPr>
                        <a:t>-</a:t>
                      </a:r>
                      <a:r>
                        <a:rPr lang="en-US" sz="1400" b="0" i="0" dirty="0" smtClean="0">
                          <a:solidFill>
                            <a:schemeClr val="tx1"/>
                          </a:solidFill>
                          <a:effectLst/>
                          <a:latin typeface="Calibri Light" panose="020F0302020204030204" pitchFamily="34" charset="0"/>
                          <a:cs typeface="Calibri Light" panose="020F0302020204030204" pitchFamily="34" charset="0"/>
                        </a:rPr>
                        <a:t>2.9</a:t>
                      </a:r>
                      <a:endParaRPr lang="en-CA" sz="1400" b="0" i="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59764" marR="59764" marT="0" marB="0" anchor="ctr">
                    <a:lnL w="12700" cap="flat" cmpd="sng" algn="ctr">
                      <a:solidFill>
                        <a:schemeClr val="tx1"/>
                      </a:solidFill>
                      <a:prstDash val="solid"/>
                      <a:round/>
                      <a:headEnd type="none" w="med" len="med"/>
                      <a:tailEnd type="none" w="med" len="med"/>
                    </a:lnL>
                    <a:lnR>
                      <a:noFill/>
                    </a:lnR>
                    <a:lnT w="6350" cap="flat" cmpd="sng" algn="ctr">
                      <a:solidFill>
                        <a:srgbClr val="878787"/>
                      </a:solidFill>
                      <a:prstDash val="dash"/>
                      <a:round/>
                      <a:headEnd type="none" w="med" len="med"/>
                      <a:tailEnd type="none" w="med" len="med"/>
                    </a:lnT>
                    <a:lnB w="6350" cap="flat" cmpd="sng" algn="ctr">
                      <a:solidFill>
                        <a:srgbClr val="878787"/>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600"/>
                        </a:spcAft>
                      </a:pPr>
                      <a:r>
                        <a:rPr lang="en-US" sz="1400" b="0" i="0" dirty="0">
                          <a:solidFill>
                            <a:schemeClr val="tx1"/>
                          </a:solidFill>
                          <a:effectLst/>
                          <a:latin typeface="Calibri Light" panose="020F0302020204030204" pitchFamily="34" charset="0"/>
                          <a:cs typeface="Calibri Light" panose="020F0302020204030204" pitchFamily="34" charset="0"/>
                        </a:rPr>
                        <a:t>-</a:t>
                      </a:r>
                      <a:r>
                        <a:rPr lang="en-US" sz="1400" b="0" i="0" dirty="0" smtClean="0">
                          <a:solidFill>
                            <a:schemeClr val="tx1"/>
                          </a:solidFill>
                          <a:effectLst/>
                          <a:latin typeface="Calibri Light" panose="020F0302020204030204" pitchFamily="34" charset="0"/>
                          <a:cs typeface="Calibri Light" panose="020F0302020204030204" pitchFamily="34" charset="0"/>
                        </a:rPr>
                        <a:t>6.9</a:t>
                      </a:r>
                      <a:endParaRPr lang="en-CA" sz="1400" b="0" i="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59764" marR="59764" marT="0" marB="0" anchor="ctr">
                    <a:lnL>
                      <a:noFill/>
                    </a:lnL>
                    <a:lnR w="12700" cap="flat" cmpd="sng" algn="ctr">
                      <a:solidFill>
                        <a:schemeClr val="tx1"/>
                      </a:solidFill>
                      <a:prstDash val="solid"/>
                      <a:round/>
                      <a:headEnd type="none" w="med" len="med"/>
                      <a:tailEnd type="none" w="med" len="med"/>
                    </a:lnR>
                    <a:lnT w="6350" cap="flat" cmpd="sng" algn="ctr">
                      <a:solidFill>
                        <a:srgbClr val="878787"/>
                      </a:solidFill>
                      <a:prstDash val="dash"/>
                      <a:round/>
                      <a:headEnd type="none" w="med" len="med"/>
                      <a:tailEnd type="none" w="med" len="med"/>
                    </a:lnT>
                    <a:lnB w="6350" cap="flat" cmpd="sng" algn="ctr">
                      <a:solidFill>
                        <a:srgbClr val="878787"/>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600"/>
                        </a:spcAft>
                      </a:pPr>
                      <a:r>
                        <a:rPr lang="en-CA" sz="1400" b="0" i="0" dirty="0" smtClean="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-4</a:t>
                      </a:r>
                      <a:endParaRPr lang="en-CA" sz="1400" b="0" i="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59764" marR="5976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878787"/>
                      </a:solidFill>
                      <a:prstDash val="dash"/>
                      <a:round/>
                      <a:headEnd type="none" w="med" len="med"/>
                      <a:tailEnd type="none" w="med" len="med"/>
                    </a:lnT>
                    <a:lnB w="6350" cap="flat" cmpd="sng" algn="ctr">
                      <a:solidFill>
                        <a:srgbClr val="878787"/>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600"/>
                        </a:spcBef>
                        <a:spcAft>
                          <a:spcPts val="600"/>
                        </a:spcAft>
                        <a:buClrTx/>
                        <a:buSzTx/>
                        <a:buFontTx/>
                        <a:buNone/>
                        <a:tabLst/>
                        <a:defRPr/>
                      </a:pPr>
                      <a:r>
                        <a:rPr kumimoji="0" lang="en-CA" sz="1400" b="0" i="0" u="none" strike="noStrike" kern="1200" cap="none" spc="0" normalizeH="0" baseline="0" noProof="0" dirty="0" smtClean="0">
                          <a:ln>
                            <a:noFill/>
                          </a:ln>
                          <a:solidFill>
                            <a:prstClr val="black"/>
                          </a:solidFill>
                          <a:effectLst/>
                          <a:uLnTx/>
                          <a:uFillTx/>
                          <a:latin typeface="Calibri Light" panose="020F0302020204030204" pitchFamily="34" charset="0"/>
                          <a:ea typeface="Calibri" panose="020F0502020204030204" pitchFamily="34" charset="0"/>
                          <a:cs typeface="Calibri Light" panose="020F0302020204030204" pitchFamily="34" charset="0"/>
                        </a:rPr>
                        <a:t>&lt;0.0001</a:t>
                      </a:r>
                    </a:p>
                  </a:txBody>
                  <a:tcPr marL="59764" marR="59764"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78787"/>
                      </a:solidFill>
                      <a:prstDash val="dash"/>
                      <a:round/>
                      <a:headEnd type="none" w="med" len="med"/>
                      <a:tailEnd type="none" w="med" len="med"/>
                    </a:lnT>
                    <a:lnB w="6350" cap="flat" cmpd="sng" algn="ctr">
                      <a:solidFill>
                        <a:srgbClr val="878787"/>
                      </a:solid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53226">
                <a:tc>
                  <a:txBody>
                    <a:bodyPr/>
                    <a:lstStyle/>
                    <a:p>
                      <a:pPr algn="l">
                        <a:spcBef>
                          <a:spcPts val="600"/>
                        </a:spcBef>
                        <a:spcAft>
                          <a:spcPts val="600"/>
                        </a:spcAft>
                      </a:pPr>
                      <a:r>
                        <a:rPr lang="en-US" sz="1400" b="0" i="0" dirty="0" smtClean="0">
                          <a:solidFill>
                            <a:schemeClr val="tx1"/>
                          </a:solidFill>
                          <a:effectLst/>
                          <a:latin typeface="Calibri Light" panose="020F0302020204030204" pitchFamily="34" charset="0"/>
                          <a:cs typeface="Calibri Light" panose="020F0302020204030204" pitchFamily="34" charset="0"/>
                        </a:rPr>
                        <a:t>SBP </a:t>
                      </a:r>
                      <a:r>
                        <a:rPr lang="en-US" sz="1400" b="0" i="0" dirty="0">
                          <a:solidFill>
                            <a:schemeClr val="tx1"/>
                          </a:solidFill>
                          <a:effectLst/>
                          <a:latin typeface="Calibri Light" panose="020F0302020204030204" pitchFamily="34" charset="0"/>
                          <a:cs typeface="Calibri Light" panose="020F0302020204030204" pitchFamily="34" charset="0"/>
                        </a:rPr>
                        <a:t>&lt; 140mmHg: </a:t>
                      </a:r>
                      <a:r>
                        <a:rPr lang="en-US" sz="1400" b="0" i="0" dirty="0" smtClean="0">
                          <a:solidFill>
                            <a:schemeClr val="tx1"/>
                          </a:solidFill>
                          <a:effectLst/>
                          <a:latin typeface="Calibri Light" panose="020F0302020204030204" pitchFamily="34" charset="0"/>
                          <a:cs typeface="Calibri Light" panose="020F0302020204030204" pitchFamily="34" charset="0"/>
                        </a:rPr>
                        <a:t>%*</a:t>
                      </a:r>
                      <a:endParaRPr lang="en-CA" sz="1400" b="0" i="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59764" marR="59764" marT="0" marB="0" anchor="ctr">
                    <a:lnL>
                      <a:noFill/>
                    </a:lnL>
                    <a:lnR w="12700" cap="flat" cmpd="sng" algn="ctr">
                      <a:solidFill>
                        <a:schemeClr val="tx1"/>
                      </a:solidFill>
                      <a:prstDash val="solid"/>
                      <a:round/>
                      <a:headEnd type="none" w="med" len="med"/>
                      <a:tailEnd type="none" w="med" len="med"/>
                    </a:lnR>
                    <a:lnT w="6350" cap="flat" cmpd="sng" algn="ctr">
                      <a:solidFill>
                        <a:srgbClr val="878787"/>
                      </a:solidFill>
                      <a:prstDash val="dash"/>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600"/>
                        </a:spcAft>
                      </a:pPr>
                      <a:r>
                        <a:rPr lang="en-CA" sz="1400" b="0" i="0" kern="1200" dirty="0" smtClean="0">
                          <a:solidFill>
                            <a:schemeClr val="tx1"/>
                          </a:solidFill>
                          <a:effectLst/>
                          <a:latin typeface="Calibri Light" panose="020F0302020204030204" pitchFamily="34" charset="0"/>
                          <a:cs typeface="Calibri Light" panose="020F0302020204030204" pitchFamily="34" charset="0"/>
                        </a:rPr>
                        <a:t>17.2</a:t>
                      </a:r>
                      <a:endParaRPr lang="en-CA" sz="1400" b="0" i="0" kern="120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59764" marR="59764" marT="0" marB="0" anchor="ctr">
                    <a:lnL w="12700" cap="flat" cmpd="sng" algn="ctr">
                      <a:solidFill>
                        <a:schemeClr val="tx1"/>
                      </a:solidFill>
                      <a:prstDash val="solid"/>
                      <a:round/>
                      <a:headEnd type="none" w="med" len="med"/>
                      <a:tailEnd type="none" w="med" len="med"/>
                    </a:lnL>
                    <a:lnR>
                      <a:noFill/>
                    </a:lnR>
                    <a:lnT w="6350" cap="flat" cmpd="sng" algn="ctr">
                      <a:solidFill>
                        <a:srgbClr val="878787"/>
                      </a:solidFill>
                      <a:prstDash val="dash"/>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600"/>
                        </a:spcAft>
                      </a:pPr>
                      <a:r>
                        <a:rPr lang="en-CA" sz="1400" b="0" i="0" dirty="0" smtClean="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11.5</a:t>
                      </a:r>
                      <a:endParaRPr lang="en-CA" sz="1400" b="0" i="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59764" marR="59764" marT="0" marB="0" anchor="ctr">
                    <a:lnL>
                      <a:noFill/>
                    </a:lnL>
                    <a:lnR w="12700" cap="flat" cmpd="sng" algn="ctr">
                      <a:solidFill>
                        <a:schemeClr val="tx1"/>
                      </a:solidFill>
                      <a:prstDash val="solid"/>
                      <a:round/>
                      <a:headEnd type="none" w="med" len="med"/>
                      <a:tailEnd type="none" w="med" len="med"/>
                    </a:lnR>
                    <a:lnT w="6350" cap="flat" cmpd="sng" algn="ctr">
                      <a:solidFill>
                        <a:srgbClr val="878787"/>
                      </a:solidFill>
                      <a:prstDash val="dash"/>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600"/>
                        </a:spcAft>
                      </a:pPr>
                      <a:r>
                        <a:rPr lang="en-US" sz="1400" b="0" i="0" dirty="0" smtClean="0">
                          <a:solidFill>
                            <a:schemeClr val="tx1"/>
                          </a:solidFill>
                          <a:effectLst/>
                          <a:latin typeface="Calibri Light" panose="020F0302020204030204" pitchFamily="34" charset="0"/>
                          <a:cs typeface="Calibri Light" panose="020F0302020204030204" pitchFamily="34" charset="0"/>
                        </a:rPr>
                        <a:t>30.4</a:t>
                      </a:r>
                      <a:endParaRPr lang="en-CA" sz="1400" b="0" i="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59764" marR="59764" marT="0" marB="0" anchor="ctr">
                    <a:lnL w="12700" cap="flat" cmpd="sng" algn="ctr">
                      <a:solidFill>
                        <a:schemeClr val="tx1"/>
                      </a:solidFill>
                      <a:prstDash val="solid"/>
                      <a:round/>
                      <a:headEnd type="none" w="med" len="med"/>
                      <a:tailEnd type="none" w="med" len="med"/>
                    </a:lnL>
                    <a:lnR>
                      <a:noFill/>
                    </a:lnR>
                    <a:lnT w="6350" cap="flat" cmpd="sng" algn="ctr">
                      <a:solidFill>
                        <a:srgbClr val="878787"/>
                      </a:solidFill>
                      <a:prstDash val="dash"/>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600"/>
                        </a:spcAft>
                      </a:pPr>
                      <a:r>
                        <a:rPr lang="en-US" sz="1400" b="0" i="0" dirty="0" smtClean="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68.9</a:t>
                      </a:r>
                      <a:endParaRPr lang="en-CA" sz="1400" b="0" i="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59764" marR="59764" marT="0" marB="0" anchor="ctr">
                    <a:lnL>
                      <a:noFill/>
                    </a:lnL>
                    <a:lnR w="12700" cap="flat" cmpd="sng" algn="ctr">
                      <a:solidFill>
                        <a:schemeClr val="tx1"/>
                      </a:solidFill>
                      <a:prstDash val="solid"/>
                      <a:round/>
                      <a:headEnd type="none" w="med" len="med"/>
                      <a:tailEnd type="none" w="med" len="med"/>
                    </a:lnR>
                    <a:lnT w="6350" cap="flat" cmpd="sng" algn="ctr">
                      <a:solidFill>
                        <a:srgbClr val="878787"/>
                      </a:solidFill>
                      <a:prstDash val="dash"/>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600"/>
                        </a:spcAft>
                      </a:pPr>
                      <a:r>
                        <a:rPr lang="en-CA" sz="1400" b="0" i="0" dirty="0" smtClean="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+38.5</a:t>
                      </a:r>
                      <a:endParaRPr lang="en-CA" sz="1400" b="0" i="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59764" marR="5976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878787"/>
                      </a:solidFill>
                      <a:prstDash val="dash"/>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600"/>
                        </a:spcBef>
                        <a:spcAft>
                          <a:spcPts val="600"/>
                        </a:spcAft>
                        <a:buClrTx/>
                        <a:buSzTx/>
                        <a:buFontTx/>
                        <a:buNone/>
                        <a:tabLst/>
                        <a:defRPr/>
                      </a:pPr>
                      <a:r>
                        <a:rPr kumimoji="0" lang="en-CA" sz="1400" b="0" i="0" u="none" strike="noStrike" kern="1200" cap="none" spc="0" normalizeH="0" baseline="0" noProof="0" dirty="0" smtClean="0">
                          <a:ln>
                            <a:noFill/>
                          </a:ln>
                          <a:solidFill>
                            <a:prstClr val="black"/>
                          </a:solidFill>
                          <a:effectLst/>
                          <a:uLnTx/>
                          <a:uFillTx/>
                          <a:latin typeface="Calibri Light" panose="020F0302020204030204" pitchFamily="34" charset="0"/>
                          <a:ea typeface="Calibri" panose="020F0502020204030204" pitchFamily="34" charset="0"/>
                          <a:cs typeface="Calibri Light" panose="020F0302020204030204" pitchFamily="34" charset="0"/>
                        </a:rPr>
                        <a:t>&lt;0.0001</a:t>
                      </a:r>
                    </a:p>
                  </a:txBody>
                  <a:tcPr marL="59764" marR="59764"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78787"/>
                      </a:solidFill>
                      <a:prstDash val="dash"/>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sp>
        <p:nvSpPr>
          <p:cNvPr id="6" name="TextBox 5">
            <a:extLst>
              <a:ext uri="{FF2B5EF4-FFF2-40B4-BE49-F238E27FC236}">
                <a16:creationId xmlns:a16="http://schemas.microsoft.com/office/drawing/2014/main" id="{1534F074-2CA0-194D-873A-9182C296351B}"/>
              </a:ext>
            </a:extLst>
          </p:cNvPr>
          <p:cNvSpPr txBox="1"/>
          <p:nvPr/>
        </p:nvSpPr>
        <p:spPr>
          <a:xfrm>
            <a:off x="156507" y="142141"/>
            <a:ext cx="8712966" cy="584775"/>
          </a:xfrm>
          <a:prstGeom prst="rect">
            <a:avLst/>
          </a:prstGeom>
          <a:noFill/>
        </p:spPr>
        <p:txBody>
          <a:bodyPr wrap="square" rtlCol="0">
            <a:noAutofit/>
          </a:bodyPr>
          <a:lstStyle/>
          <a:p>
            <a:r>
              <a:rPr lang="en-US" sz="2700" dirty="0" smtClean="0">
                <a:solidFill>
                  <a:srgbClr val="A12529"/>
                </a:solidFill>
                <a:latin typeface="Helvetica" pitchFamily="2" charset="0"/>
                <a:ea typeface="Helvetica Neue Medium" panose="02000503000000020004" pitchFamily="2" charset="0"/>
                <a:cs typeface="Helvetica Neue Medium" panose="02000503000000020004" pitchFamily="2" charset="0"/>
              </a:rPr>
              <a:t>1</a:t>
            </a:r>
            <a:r>
              <a:rPr lang="en-US" sz="2700" baseline="30000" dirty="0" smtClean="0">
                <a:solidFill>
                  <a:srgbClr val="A12529"/>
                </a:solidFill>
                <a:latin typeface="Helvetica" pitchFamily="2" charset="0"/>
                <a:ea typeface="Helvetica Neue Medium" panose="02000503000000020004" pitchFamily="2" charset="0"/>
                <a:cs typeface="Helvetica Neue Medium" panose="02000503000000020004" pitchFamily="2" charset="0"/>
              </a:rPr>
              <a:t>o </a:t>
            </a:r>
            <a:r>
              <a:rPr lang="en-US" sz="2700" dirty="0" smtClean="0">
                <a:solidFill>
                  <a:srgbClr val="A12529"/>
                </a:solidFill>
                <a:latin typeface="Helvetica" pitchFamily="2" charset="0"/>
                <a:ea typeface="Helvetica Neue Medium" panose="02000503000000020004" pitchFamily="2" charset="0"/>
                <a:cs typeface="Helvetica Neue Medium" panose="02000503000000020004" pitchFamily="2" charset="0"/>
              </a:rPr>
              <a:t>and 2</a:t>
            </a:r>
            <a:r>
              <a:rPr lang="en-US" sz="2700" baseline="30000" dirty="0">
                <a:solidFill>
                  <a:srgbClr val="A12529"/>
                </a:solidFill>
                <a:latin typeface="Helvetica" pitchFamily="2" charset="0"/>
                <a:ea typeface="Helvetica Neue Medium" panose="02000503000000020004" pitchFamily="2" charset="0"/>
                <a:cs typeface="Helvetica Neue Medium" panose="02000503000000020004" pitchFamily="2" charset="0"/>
              </a:rPr>
              <a:t>o</a:t>
            </a:r>
            <a:r>
              <a:rPr lang="en-US" sz="2700" dirty="0" smtClean="0">
                <a:solidFill>
                  <a:srgbClr val="A12529"/>
                </a:solidFill>
                <a:latin typeface="Helvetica" pitchFamily="2" charset="0"/>
                <a:ea typeface="Helvetica Neue Medium" panose="02000503000000020004" pitchFamily="2" charset="0"/>
                <a:cs typeface="Helvetica Neue Medium" panose="02000503000000020004" pitchFamily="2" charset="0"/>
              </a:rPr>
              <a:t> Outcomes </a:t>
            </a:r>
            <a:r>
              <a:rPr lang="en-US" sz="2700" dirty="0">
                <a:solidFill>
                  <a:srgbClr val="A12529"/>
                </a:solidFill>
                <a:latin typeface="Helvetica" pitchFamily="2" charset="0"/>
                <a:ea typeface="Helvetica Neue Medium" panose="02000503000000020004" pitchFamily="2" charset="0"/>
                <a:cs typeface="Helvetica Neue Medium" panose="02000503000000020004" pitchFamily="2" charset="0"/>
              </a:rPr>
              <a:t>at 12 Months</a:t>
            </a:r>
          </a:p>
        </p:txBody>
      </p:sp>
      <p:pic>
        <p:nvPicPr>
          <p:cNvPr id="8" name="Picture 7">
            <a:extLst>
              <a:ext uri="{FF2B5EF4-FFF2-40B4-BE49-F238E27FC236}">
                <a16:creationId xmlns:a16="http://schemas.microsoft.com/office/drawing/2014/main" id="{9F2FBC40-3176-CF47-AB40-D7763A348AB2}"/>
              </a:ext>
            </a:extLst>
          </p:cNvPr>
          <p:cNvPicPr>
            <a:picLocks noChangeAspect="1"/>
          </p:cNvPicPr>
          <p:nvPr/>
        </p:nvPicPr>
        <p:blipFill>
          <a:blip r:embed="rId3"/>
          <a:stretch>
            <a:fillRect/>
          </a:stretch>
        </p:blipFill>
        <p:spPr>
          <a:xfrm>
            <a:off x="7668344" y="4587974"/>
            <a:ext cx="800271" cy="464602"/>
          </a:xfrm>
          <a:prstGeom prst="rect">
            <a:avLst/>
          </a:prstGeom>
        </p:spPr>
      </p:pic>
      <p:pic>
        <p:nvPicPr>
          <p:cNvPr id="2" name="Picture 1"/>
          <p:cNvPicPr>
            <a:picLocks noChangeAspect="1"/>
          </p:cNvPicPr>
          <p:nvPr/>
        </p:nvPicPr>
        <p:blipFill>
          <a:blip r:embed="rId4"/>
          <a:stretch>
            <a:fillRect/>
          </a:stretch>
        </p:blipFill>
        <p:spPr>
          <a:xfrm>
            <a:off x="4306414" y="4522882"/>
            <a:ext cx="597460" cy="597460"/>
          </a:xfrm>
          <a:prstGeom prst="rect">
            <a:avLst/>
          </a:prstGeom>
        </p:spPr>
      </p:pic>
      <p:sp>
        <p:nvSpPr>
          <p:cNvPr id="7" name="TextBox 6"/>
          <p:cNvSpPr txBox="1"/>
          <p:nvPr/>
        </p:nvSpPr>
        <p:spPr>
          <a:xfrm>
            <a:off x="549450" y="3935205"/>
            <a:ext cx="8111388" cy="369332"/>
          </a:xfrm>
          <a:prstGeom prst="rect">
            <a:avLst/>
          </a:prstGeom>
          <a:noFill/>
        </p:spPr>
        <p:txBody>
          <a:bodyPr wrap="none" rtlCol="0">
            <a:spAutoFit/>
          </a:bodyPr>
          <a:lstStyle/>
          <a:p>
            <a:r>
              <a:rPr lang="en-US" dirty="0" smtClean="0"/>
              <a:t>*Controlled systolic blood pressure at 12 months: 48% control and 80</a:t>
            </a:r>
            <a:r>
              <a:rPr lang="en-US" dirty="0"/>
              <a:t>% intervention </a:t>
            </a:r>
            <a:endParaRPr lang="en-CA" dirty="0"/>
          </a:p>
        </p:txBody>
      </p:sp>
    </p:spTree>
    <p:extLst>
      <p:ext uri="{BB962C8B-B14F-4D97-AF65-F5344CB8AC3E}">
        <p14:creationId xmlns:p14="http://schemas.microsoft.com/office/powerpoint/2010/main" val="32787149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417BF82-CD43-CC4E-917E-8E120AD76980}"/>
              </a:ext>
            </a:extLst>
          </p:cNvPr>
          <p:cNvSpPr txBox="1"/>
          <p:nvPr/>
        </p:nvSpPr>
        <p:spPr>
          <a:xfrm>
            <a:off x="156507" y="192690"/>
            <a:ext cx="7583845" cy="578860"/>
          </a:xfrm>
          <a:prstGeom prst="rect">
            <a:avLst/>
          </a:prstGeom>
          <a:noFill/>
        </p:spPr>
        <p:txBody>
          <a:bodyPr wrap="square" rtlCol="0">
            <a:noAutofit/>
          </a:bodyPr>
          <a:lstStyle/>
          <a:p>
            <a:r>
              <a:rPr lang="en-US" sz="2100" dirty="0" smtClean="0">
                <a:solidFill>
                  <a:srgbClr val="A12529"/>
                </a:solidFill>
                <a:latin typeface="Helvetica" pitchFamily="2" charset="0"/>
                <a:ea typeface="Helvetica Neue Medium" panose="02000503000000020004" pitchFamily="2" charset="0"/>
                <a:cs typeface="Helvetica Neue Medium" panose="02000503000000020004" pitchFamily="2" charset="0"/>
              </a:rPr>
              <a:t>Subgroup Analysis of the Primary Outcome (FRS)</a:t>
            </a:r>
            <a:endParaRPr lang="en-US" sz="2100" i="1" dirty="0">
              <a:solidFill>
                <a:srgbClr val="FF0000"/>
              </a:solidFill>
              <a:latin typeface="Helvetica" pitchFamily="2" charset="0"/>
              <a:ea typeface="Helvetica Neue Medium" panose="02000503000000020004" pitchFamily="2" charset="0"/>
              <a:cs typeface="Helvetica Neue Medium" panose="02000503000000020004" pitchFamily="2" charset="0"/>
            </a:endParaRPr>
          </a:p>
        </p:txBody>
      </p:sp>
      <p:pic>
        <p:nvPicPr>
          <p:cNvPr id="10" name="Picture 9">
            <a:extLst>
              <a:ext uri="{FF2B5EF4-FFF2-40B4-BE49-F238E27FC236}">
                <a16:creationId xmlns:a16="http://schemas.microsoft.com/office/drawing/2014/main" id="{18D46AA7-CAA0-0A4F-B5B3-3B538100B98C}"/>
              </a:ext>
            </a:extLst>
          </p:cNvPr>
          <p:cNvPicPr>
            <a:picLocks noChangeAspect="1"/>
          </p:cNvPicPr>
          <p:nvPr/>
        </p:nvPicPr>
        <p:blipFill>
          <a:blip r:embed="rId3"/>
          <a:stretch>
            <a:fillRect/>
          </a:stretch>
        </p:blipFill>
        <p:spPr>
          <a:xfrm>
            <a:off x="7668344" y="4627429"/>
            <a:ext cx="800271" cy="464602"/>
          </a:xfrm>
          <a:prstGeom prst="rect">
            <a:avLst/>
          </a:prstGeom>
        </p:spPr>
      </p:pic>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l="3832" t="19112" r="8039" b="3075"/>
          <a:stretch/>
        </p:blipFill>
        <p:spPr>
          <a:xfrm>
            <a:off x="827584" y="699542"/>
            <a:ext cx="7776864" cy="3744416"/>
          </a:xfrm>
          <a:prstGeom prst="rect">
            <a:avLst/>
          </a:prstGeom>
        </p:spPr>
      </p:pic>
      <p:pic>
        <p:nvPicPr>
          <p:cNvPr id="3" name="Picture 2"/>
          <p:cNvPicPr>
            <a:picLocks noChangeAspect="1"/>
          </p:cNvPicPr>
          <p:nvPr/>
        </p:nvPicPr>
        <p:blipFill>
          <a:blip r:embed="rId5"/>
          <a:stretch>
            <a:fillRect/>
          </a:stretch>
        </p:blipFill>
        <p:spPr>
          <a:xfrm>
            <a:off x="4453290" y="4561000"/>
            <a:ext cx="597460" cy="597460"/>
          </a:xfrm>
          <a:prstGeom prst="rect">
            <a:avLst/>
          </a:prstGeom>
        </p:spPr>
      </p:pic>
    </p:spTree>
    <p:extLst>
      <p:ext uri="{BB962C8B-B14F-4D97-AF65-F5344CB8AC3E}">
        <p14:creationId xmlns:p14="http://schemas.microsoft.com/office/powerpoint/2010/main" val="38826850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4CB9F10-9B97-E14D-9CC4-DD34EB9525E1}"/>
              </a:ext>
            </a:extLst>
          </p:cNvPr>
          <p:cNvSpPr txBox="1"/>
          <p:nvPr/>
        </p:nvSpPr>
        <p:spPr>
          <a:xfrm>
            <a:off x="156507" y="192690"/>
            <a:ext cx="3623405" cy="584775"/>
          </a:xfrm>
          <a:prstGeom prst="rect">
            <a:avLst/>
          </a:prstGeom>
          <a:noFill/>
        </p:spPr>
        <p:txBody>
          <a:bodyPr wrap="square" rtlCol="0">
            <a:noAutofit/>
          </a:bodyPr>
          <a:lstStyle/>
          <a:p>
            <a:endParaRPr lang="en-US" sz="2700" dirty="0">
              <a:solidFill>
                <a:srgbClr val="A12529"/>
              </a:solidFill>
              <a:latin typeface="Helvetica Neue Medium" panose="02000503000000020004" pitchFamily="2" charset="0"/>
              <a:ea typeface="Helvetica Neue Medium" panose="02000503000000020004" pitchFamily="2" charset="0"/>
              <a:cs typeface="Helvetica Neue Medium" panose="02000503000000020004" pitchFamily="2" charset="0"/>
            </a:endParaRPr>
          </a:p>
        </p:txBody>
      </p:sp>
      <p:sp>
        <p:nvSpPr>
          <p:cNvPr id="32" name="TextBox 31">
            <a:extLst>
              <a:ext uri="{FF2B5EF4-FFF2-40B4-BE49-F238E27FC236}">
                <a16:creationId xmlns:a16="http://schemas.microsoft.com/office/drawing/2014/main" id="{D0BD871C-F788-C445-B789-C5CA406041FF}"/>
              </a:ext>
            </a:extLst>
          </p:cNvPr>
          <p:cNvSpPr txBox="1"/>
          <p:nvPr/>
        </p:nvSpPr>
        <p:spPr>
          <a:xfrm>
            <a:off x="467544" y="203328"/>
            <a:ext cx="4176464" cy="584775"/>
          </a:xfrm>
          <a:prstGeom prst="rect">
            <a:avLst/>
          </a:prstGeom>
          <a:noFill/>
        </p:spPr>
        <p:txBody>
          <a:bodyPr wrap="square" rtlCol="0">
            <a:noAutofit/>
          </a:bodyPr>
          <a:lstStyle/>
          <a:p>
            <a:r>
              <a:rPr lang="en-US" sz="2700" dirty="0" smtClean="0">
                <a:solidFill>
                  <a:srgbClr val="A12529"/>
                </a:solidFill>
                <a:latin typeface="Helvetica" pitchFamily="2" charset="0"/>
                <a:ea typeface="Helvetica Neue Medium" panose="02000503000000020004" pitchFamily="2" charset="0"/>
                <a:cs typeface="Helvetica Neue Medium" panose="02000503000000020004" pitchFamily="2" charset="0"/>
              </a:rPr>
              <a:t>Change in:  (1) SBP</a:t>
            </a:r>
            <a:endParaRPr lang="en-US" sz="2700" dirty="0">
              <a:solidFill>
                <a:srgbClr val="FF0000"/>
              </a:solidFill>
              <a:latin typeface="Helvetica" pitchFamily="2" charset="0"/>
              <a:ea typeface="Helvetica Neue Medium" panose="02000503000000020004" pitchFamily="2" charset="0"/>
              <a:cs typeface="Helvetica Neue Medium" panose="02000503000000020004" pitchFamily="2" charset="0"/>
            </a:endParaRPr>
          </a:p>
        </p:txBody>
      </p:sp>
      <p:pic>
        <p:nvPicPr>
          <p:cNvPr id="33" name="Picture 32">
            <a:extLst>
              <a:ext uri="{FF2B5EF4-FFF2-40B4-BE49-F238E27FC236}">
                <a16:creationId xmlns:a16="http://schemas.microsoft.com/office/drawing/2014/main" id="{69D19DB1-8CCB-0747-88B2-4EFF3EE8E18A}"/>
              </a:ext>
            </a:extLst>
          </p:cNvPr>
          <p:cNvPicPr>
            <a:picLocks noChangeAspect="1"/>
          </p:cNvPicPr>
          <p:nvPr/>
        </p:nvPicPr>
        <p:blipFill>
          <a:blip r:embed="rId3"/>
          <a:stretch>
            <a:fillRect/>
          </a:stretch>
        </p:blipFill>
        <p:spPr>
          <a:xfrm>
            <a:off x="7772264" y="4587974"/>
            <a:ext cx="800271" cy="464602"/>
          </a:xfrm>
          <a:prstGeom prst="rect">
            <a:avLst/>
          </a:prstGeom>
        </p:spPr>
      </p:pic>
      <p:graphicFrame>
        <p:nvGraphicFramePr>
          <p:cNvPr id="9" name="Chart 8"/>
          <p:cNvGraphicFramePr/>
          <p:nvPr>
            <p:extLst>
              <p:ext uri="{D42A27DB-BD31-4B8C-83A1-F6EECF244321}">
                <p14:modId xmlns:p14="http://schemas.microsoft.com/office/powerpoint/2010/main" val="101419119"/>
              </p:ext>
            </p:extLst>
          </p:nvPr>
        </p:nvGraphicFramePr>
        <p:xfrm>
          <a:off x="0" y="744711"/>
          <a:ext cx="5377595" cy="372183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Chart 14"/>
          <p:cNvGraphicFramePr/>
          <p:nvPr>
            <p:extLst>
              <p:ext uri="{D42A27DB-BD31-4B8C-83A1-F6EECF244321}">
                <p14:modId xmlns:p14="http://schemas.microsoft.com/office/powerpoint/2010/main" val="318878983"/>
              </p:ext>
            </p:extLst>
          </p:nvPr>
        </p:nvGraphicFramePr>
        <p:xfrm>
          <a:off x="4588406" y="866142"/>
          <a:ext cx="4749011" cy="3600400"/>
        </p:xfrm>
        <a:graphic>
          <a:graphicData uri="http://schemas.openxmlformats.org/drawingml/2006/chart">
            <c:chart xmlns:c="http://schemas.openxmlformats.org/drawingml/2006/chart" xmlns:r="http://schemas.openxmlformats.org/officeDocument/2006/relationships" r:id="rId5"/>
          </a:graphicData>
        </a:graphic>
      </p:graphicFrame>
      <p:sp>
        <p:nvSpPr>
          <p:cNvPr id="16" name="Rectangle 15"/>
          <p:cNvSpPr/>
          <p:nvPr/>
        </p:nvSpPr>
        <p:spPr>
          <a:xfrm>
            <a:off x="2410321" y="2403891"/>
            <a:ext cx="829073" cy="646331"/>
          </a:xfrm>
          <a:prstGeom prst="rect">
            <a:avLst/>
          </a:prstGeom>
        </p:spPr>
        <p:txBody>
          <a:bodyPr wrap="none">
            <a:spAutoFit/>
          </a:bodyPr>
          <a:lstStyle/>
          <a:p>
            <a:r>
              <a:rPr lang="en-US" dirty="0"/>
              <a:t>∆ </a:t>
            </a:r>
            <a:r>
              <a:rPr lang="en-US" dirty="0" smtClean="0"/>
              <a:t>11.1 </a:t>
            </a:r>
          </a:p>
          <a:p>
            <a:r>
              <a:rPr lang="en-US" dirty="0" smtClean="0"/>
              <a:t>mmHg</a:t>
            </a:r>
            <a:endParaRPr lang="en-US" dirty="0"/>
          </a:p>
        </p:txBody>
      </p:sp>
      <p:sp>
        <p:nvSpPr>
          <p:cNvPr id="17" name="Rectangle 16"/>
          <p:cNvSpPr/>
          <p:nvPr/>
        </p:nvSpPr>
        <p:spPr>
          <a:xfrm>
            <a:off x="3789389" y="2431855"/>
            <a:ext cx="806631" cy="646331"/>
          </a:xfrm>
          <a:prstGeom prst="rect">
            <a:avLst/>
          </a:prstGeom>
        </p:spPr>
        <p:txBody>
          <a:bodyPr wrap="none">
            <a:spAutoFit/>
          </a:bodyPr>
          <a:lstStyle/>
          <a:p>
            <a:r>
              <a:rPr lang="en-US" dirty="0"/>
              <a:t>∆ </a:t>
            </a:r>
            <a:r>
              <a:rPr lang="en-US" dirty="0" smtClean="0"/>
              <a:t>11.4</a:t>
            </a:r>
          </a:p>
          <a:p>
            <a:r>
              <a:rPr lang="en-US" dirty="0" smtClean="0"/>
              <a:t>mmHg</a:t>
            </a:r>
            <a:endParaRPr lang="en-US" dirty="0"/>
          </a:p>
        </p:txBody>
      </p:sp>
      <p:sp>
        <p:nvSpPr>
          <p:cNvPr id="18" name="TextBox 17"/>
          <p:cNvSpPr txBox="1"/>
          <p:nvPr/>
        </p:nvSpPr>
        <p:spPr>
          <a:xfrm>
            <a:off x="8094357" y="2020011"/>
            <a:ext cx="915635" cy="646331"/>
          </a:xfrm>
          <a:prstGeom prst="rect">
            <a:avLst/>
          </a:prstGeom>
          <a:noFill/>
        </p:spPr>
        <p:txBody>
          <a:bodyPr wrap="none" rtlCol="0">
            <a:spAutoFit/>
          </a:bodyPr>
          <a:lstStyle/>
          <a:p>
            <a:r>
              <a:rPr lang="en-US" dirty="0" smtClean="0"/>
              <a:t>∆ 0.4 </a:t>
            </a:r>
          </a:p>
          <a:p>
            <a:r>
              <a:rPr lang="en-US" dirty="0" err="1" smtClean="0"/>
              <a:t>mmol</a:t>
            </a:r>
            <a:r>
              <a:rPr lang="en-US" dirty="0" smtClean="0"/>
              <a:t>/L</a:t>
            </a:r>
            <a:endParaRPr lang="en-US" dirty="0"/>
          </a:p>
        </p:txBody>
      </p:sp>
      <p:sp>
        <p:nvSpPr>
          <p:cNvPr id="2" name="Rectangle 1"/>
          <p:cNvSpPr/>
          <p:nvPr/>
        </p:nvSpPr>
        <p:spPr>
          <a:xfrm>
            <a:off x="6254883" y="192690"/>
            <a:ext cx="1338828" cy="507831"/>
          </a:xfrm>
          <a:prstGeom prst="rect">
            <a:avLst/>
          </a:prstGeom>
        </p:spPr>
        <p:txBody>
          <a:bodyPr wrap="none">
            <a:spAutoFit/>
          </a:bodyPr>
          <a:lstStyle/>
          <a:p>
            <a:pPr lvl="0"/>
            <a:r>
              <a:rPr lang="en-US" sz="2700" dirty="0" smtClean="0">
                <a:solidFill>
                  <a:srgbClr val="A12529"/>
                </a:solidFill>
                <a:latin typeface="Helvetica" pitchFamily="2" charset="0"/>
                <a:ea typeface="Helvetica Neue Medium" panose="02000503000000020004" pitchFamily="2" charset="0"/>
                <a:cs typeface="Helvetica Neue Medium" panose="02000503000000020004" pitchFamily="2" charset="0"/>
              </a:rPr>
              <a:t>(2) LDL</a:t>
            </a:r>
            <a:endParaRPr lang="en-US" sz="2700" dirty="0">
              <a:solidFill>
                <a:srgbClr val="FF0000"/>
              </a:solidFill>
              <a:latin typeface="Helvetica" pitchFamily="2" charset="0"/>
              <a:ea typeface="Helvetica Neue Medium" panose="02000503000000020004" pitchFamily="2" charset="0"/>
              <a:cs typeface="Helvetica Neue Medium" panose="02000503000000020004" pitchFamily="2" charset="0"/>
            </a:endParaRPr>
          </a:p>
        </p:txBody>
      </p:sp>
      <p:sp>
        <p:nvSpPr>
          <p:cNvPr id="3" name="TextBox 2"/>
          <p:cNvSpPr txBox="1"/>
          <p:nvPr/>
        </p:nvSpPr>
        <p:spPr>
          <a:xfrm>
            <a:off x="4363996" y="4152213"/>
            <a:ext cx="1061509" cy="369332"/>
          </a:xfrm>
          <a:prstGeom prst="rect">
            <a:avLst/>
          </a:prstGeom>
          <a:noFill/>
        </p:spPr>
        <p:txBody>
          <a:bodyPr wrap="none" rtlCol="0">
            <a:spAutoFit/>
          </a:bodyPr>
          <a:lstStyle/>
          <a:p>
            <a:r>
              <a:rPr lang="en-US" dirty="0" smtClean="0"/>
              <a:t>P&lt;0.0001</a:t>
            </a:r>
            <a:endParaRPr lang="en-CA" dirty="0"/>
          </a:p>
        </p:txBody>
      </p:sp>
      <p:pic>
        <p:nvPicPr>
          <p:cNvPr id="4" name="Picture 3"/>
          <p:cNvPicPr>
            <a:picLocks noChangeAspect="1"/>
          </p:cNvPicPr>
          <p:nvPr/>
        </p:nvPicPr>
        <p:blipFill>
          <a:blip r:embed="rId6"/>
          <a:stretch>
            <a:fillRect/>
          </a:stretch>
        </p:blipFill>
        <p:spPr>
          <a:xfrm>
            <a:off x="4596020" y="4521545"/>
            <a:ext cx="597460" cy="597460"/>
          </a:xfrm>
          <a:prstGeom prst="rect">
            <a:avLst/>
          </a:prstGeom>
        </p:spPr>
      </p:pic>
    </p:spTree>
    <p:extLst>
      <p:ext uri="{BB962C8B-B14F-4D97-AF65-F5344CB8AC3E}">
        <p14:creationId xmlns:p14="http://schemas.microsoft.com/office/powerpoint/2010/main" val="38718643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2B0D16B3-C439-C84B-B628-2AE2D9118EF1}"/>
              </a:ext>
            </a:extLst>
          </p:cNvPr>
          <p:cNvGraphicFramePr>
            <a:graphicFrameLocks noGrp="1"/>
          </p:cNvGraphicFramePr>
          <p:nvPr>
            <p:extLst>
              <p:ext uri="{D42A27DB-BD31-4B8C-83A1-F6EECF244321}">
                <p14:modId xmlns:p14="http://schemas.microsoft.com/office/powerpoint/2010/main" val="336484588"/>
              </p:ext>
            </p:extLst>
          </p:nvPr>
        </p:nvGraphicFramePr>
        <p:xfrm>
          <a:off x="539552" y="612532"/>
          <a:ext cx="8136901" cy="3477596"/>
        </p:xfrm>
        <a:graphic>
          <a:graphicData uri="http://schemas.openxmlformats.org/drawingml/2006/table">
            <a:tbl>
              <a:tblPr firstRow="1" firstCol="1" bandRow="1">
                <a:tableStyleId>{2D5ABB26-0587-4C30-8999-92F81FD0307C}</a:tableStyleId>
              </a:tblPr>
              <a:tblGrid>
                <a:gridCol w="2687415">
                  <a:extLst>
                    <a:ext uri="{9D8B030D-6E8A-4147-A177-3AD203B41FA5}">
                      <a16:colId xmlns:a16="http://schemas.microsoft.com/office/drawing/2014/main" val="2546418125"/>
                    </a:ext>
                  </a:extLst>
                </a:gridCol>
                <a:gridCol w="150246">
                  <a:extLst>
                    <a:ext uri="{9D8B030D-6E8A-4147-A177-3AD203B41FA5}">
                      <a16:colId xmlns:a16="http://schemas.microsoft.com/office/drawing/2014/main" val="1084140002"/>
                    </a:ext>
                  </a:extLst>
                </a:gridCol>
                <a:gridCol w="150246">
                  <a:extLst>
                    <a:ext uri="{9D8B030D-6E8A-4147-A177-3AD203B41FA5}">
                      <a16:colId xmlns:a16="http://schemas.microsoft.com/office/drawing/2014/main" val="2239230314"/>
                    </a:ext>
                  </a:extLst>
                </a:gridCol>
                <a:gridCol w="1706569">
                  <a:extLst>
                    <a:ext uri="{9D8B030D-6E8A-4147-A177-3AD203B41FA5}">
                      <a16:colId xmlns:a16="http://schemas.microsoft.com/office/drawing/2014/main" val="3415368383"/>
                    </a:ext>
                  </a:extLst>
                </a:gridCol>
                <a:gridCol w="1202910">
                  <a:extLst>
                    <a:ext uri="{9D8B030D-6E8A-4147-A177-3AD203B41FA5}">
                      <a16:colId xmlns:a16="http://schemas.microsoft.com/office/drawing/2014/main" val="205847838"/>
                    </a:ext>
                  </a:extLst>
                </a:gridCol>
                <a:gridCol w="2239515">
                  <a:extLst>
                    <a:ext uri="{9D8B030D-6E8A-4147-A177-3AD203B41FA5}">
                      <a16:colId xmlns:a16="http://schemas.microsoft.com/office/drawing/2014/main" val="3012417188"/>
                    </a:ext>
                  </a:extLst>
                </a:gridCol>
              </a:tblGrid>
              <a:tr h="748623">
                <a:tc>
                  <a:txBody>
                    <a:bodyPr/>
                    <a:lstStyle/>
                    <a:p>
                      <a:pPr algn="l">
                        <a:spcBef>
                          <a:spcPts val="600"/>
                        </a:spcBef>
                        <a:spcAft>
                          <a:spcPts val="600"/>
                        </a:spcAft>
                      </a:pPr>
                      <a:r>
                        <a:rPr lang="en-CA" sz="1400" b="1" i="0" u="none" dirty="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Outcome*</a:t>
                      </a:r>
                      <a:endParaRPr lang="en-CA" sz="1400" b="1" i="0" u="none"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9764" marR="59764" marT="0" marB="0" anchor="ct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gridSpan="2">
                  <a:txBody>
                    <a:bodyPr/>
                    <a:lstStyle/>
                    <a:p>
                      <a:pPr algn="ctr">
                        <a:spcBef>
                          <a:spcPts val="600"/>
                        </a:spcBef>
                        <a:spcAft>
                          <a:spcPts val="600"/>
                        </a:spcAft>
                      </a:pPr>
                      <a:endParaRPr lang="en-US" sz="1400" b="1" i="0" dirty="0">
                        <a:solidFill>
                          <a:schemeClr val="tx1"/>
                        </a:solidFill>
                        <a:effectLst/>
                        <a:latin typeface="Calibri" panose="020F0502020204030204" pitchFamily="34" charset="0"/>
                        <a:cs typeface="Calibri" panose="020F0502020204030204" pitchFamily="34" charset="0"/>
                      </a:endParaRPr>
                    </a:p>
                  </a:txBody>
                  <a:tcPr marL="59764" marR="59764" marT="0" marB="0" anchor="ct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hMerge="1">
                  <a:txBody>
                    <a:bodyPr/>
                    <a:lstStyle/>
                    <a:p>
                      <a:endParaRPr lang="en-CA"/>
                    </a:p>
                  </a:txBody>
                  <a:tcPr/>
                </a:tc>
                <a:tc gridSpan="2">
                  <a:txBody>
                    <a:bodyPr/>
                    <a:lstStyle/>
                    <a:p>
                      <a:pPr algn="ctr">
                        <a:spcBef>
                          <a:spcPts val="600"/>
                        </a:spcBef>
                        <a:spcAft>
                          <a:spcPts val="600"/>
                        </a:spcAft>
                      </a:pPr>
                      <a:r>
                        <a:rPr lang="en-US" sz="1400" b="1" i="0" dirty="0">
                          <a:solidFill>
                            <a:schemeClr val="tx1"/>
                          </a:solidFill>
                          <a:effectLst/>
                          <a:latin typeface="Calibri" panose="020F0502020204030204" pitchFamily="34" charset="0"/>
                          <a:cs typeface="Calibri" panose="020F0502020204030204" pitchFamily="34" charset="0"/>
                        </a:rPr>
                        <a:t>Change at 12 Months From </a:t>
                      </a:r>
                      <a:r>
                        <a:rPr lang="en-US" sz="1400" b="1" i="0" dirty="0" smtClean="0">
                          <a:solidFill>
                            <a:schemeClr val="tx1"/>
                          </a:solidFill>
                          <a:effectLst/>
                          <a:latin typeface="Calibri" panose="020F0502020204030204" pitchFamily="34" charset="0"/>
                          <a:cs typeface="Calibri" panose="020F0502020204030204" pitchFamily="34" charset="0"/>
                        </a:rPr>
                        <a:t>Baseline</a:t>
                      </a:r>
                      <a:endParaRPr lang="en-US" sz="1400" b="1" i="0" dirty="0">
                        <a:solidFill>
                          <a:schemeClr val="tx1"/>
                        </a:solidFill>
                        <a:effectLst/>
                        <a:latin typeface="Calibri" panose="020F0502020204030204" pitchFamily="34" charset="0"/>
                        <a:cs typeface="Calibri" panose="020F0502020204030204" pitchFamily="34" charset="0"/>
                      </a:endParaRPr>
                    </a:p>
                  </a:txBody>
                  <a:tcPr marL="59764" marR="59764" marT="0" marB="0" anchor="ct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hMerge="1">
                  <a:txBody>
                    <a:bodyPr/>
                    <a:lstStyle/>
                    <a:p>
                      <a:pPr algn="l">
                        <a:spcBef>
                          <a:spcPts val="600"/>
                        </a:spcBef>
                        <a:spcAft>
                          <a:spcPts val="600"/>
                        </a:spcAft>
                      </a:pPr>
                      <a:endParaRPr lang="en-CA" sz="1400" b="1" i="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9764" marR="59764" marT="0" marB="0"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noFill/>
                  </a:tcPr>
                </a:tc>
                <a:tc>
                  <a:txBody>
                    <a:bodyPr/>
                    <a:lstStyle/>
                    <a:p>
                      <a:pPr algn="ctr">
                        <a:spcBef>
                          <a:spcPts val="600"/>
                        </a:spcBef>
                        <a:spcAft>
                          <a:spcPts val="600"/>
                        </a:spcAft>
                      </a:pPr>
                      <a:r>
                        <a:rPr lang="en-US" sz="1400" b="1" i="0" dirty="0" smtClean="0">
                          <a:solidFill>
                            <a:schemeClr val="tx1"/>
                          </a:solidFill>
                          <a:effectLst/>
                          <a:latin typeface="Calibri" panose="020F0502020204030204" pitchFamily="34" charset="0"/>
                          <a:cs typeface="Calibri" panose="020F0502020204030204" pitchFamily="34" charset="0"/>
                        </a:rPr>
                        <a:t> </a:t>
                      </a:r>
                      <a:r>
                        <a:rPr lang="en-US" sz="1400" b="1" i="0" dirty="0">
                          <a:solidFill>
                            <a:schemeClr val="tx1"/>
                          </a:solidFill>
                          <a:effectLst/>
                          <a:latin typeface="Calibri" panose="020F0502020204030204" pitchFamily="34" charset="0"/>
                          <a:cs typeface="Calibri" panose="020F0502020204030204" pitchFamily="34" charset="0"/>
                        </a:rPr>
                        <a:t>Intervention </a:t>
                      </a:r>
                      <a:r>
                        <a:rPr lang="en-US" sz="1400" b="1" i="0" dirty="0" smtClean="0">
                          <a:solidFill>
                            <a:schemeClr val="tx1"/>
                          </a:solidFill>
                          <a:effectLst/>
                          <a:latin typeface="Calibri" panose="020F0502020204030204" pitchFamily="34" charset="0"/>
                          <a:cs typeface="Calibri" panose="020F0502020204030204" pitchFamily="34" charset="0"/>
                        </a:rPr>
                        <a:t>vs </a:t>
                      </a:r>
                      <a:r>
                        <a:rPr lang="en-US" sz="1400" b="1" i="0" dirty="0">
                          <a:solidFill>
                            <a:schemeClr val="tx1"/>
                          </a:solidFill>
                          <a:effectLst/>
                          <a:latin typeface="Calibri" panose="020F0502020204030204" pitchFamily="34" charset="0"/>
                          <a:cs typeface="Calibri" panose="020F0502020204030204" pitchFamily="34" charset="0"/>
                        </a:rPr>
                        <a:t>Control at 12 </a:t>
                      </a:r>
                      <a:r>
                        <a:rPr lang="en-US" sz="1400" b="1" i="0" dirty="0" smtClean="0">
                          <a:solidFill>
                            <a:schemeClr val="tx1"/>
                          </a:solidFill>
                          <a:effectLst/>
                          <a:latin typeface="Calibri" panose="020F0502020204030204" pitchFamily="34" charset="0"/>
                          <a:cs typeface="Calibri" panose="020F0502020204030204" pitchFamily="34" charset="0"/>
                        </a:rPr>
                        <a:t>Months</a:t>
                      </a:r>
                      <a:endParaRPr lang="en-US" sz="1400" b="1" i="0" dirty="0">
                        <a:solidFill>
                          <a:schemeClr val="tx1"/>
                        </a:solidFill>
                        <a:effectLst/>
                        <a:latin typeface="Calibri" panose="020F0502020204030204" pitchFamily="34" charset="0"/>
                        <a:cs typeface="Calibri" panose="020F0502020204030204" pitchFamily="34" charset="0"/>
                      </a:endParaRPr>
                    </a:p>
                  </a:txBody>
                  <a:tcPr marL="59764" marR="59764" marT="0" marB="0" anchor="ctr">
                    <a:lnR>
                      <a:noFill/>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42884493"/>
                  </a:ext>
                </a:extLst>
              </a:tr>
              <a:tr h="503951">
                <a:tc>
                  <a:txBody>
                    <a:bodyPr/>
                    <a:lstStyle/>
                    <a:p>
                      <a:pPr marL="0" marR="0" lvl="0" indent="0" algn="l" defTabSz="457200" rtl="0" eaLnBrk="1" fontAlgn="auto" latinLnBrk="0" hangingPunct="1">
                        <a:lnSpc>
                          <a:spcPct val="100000"/>
                        </a:lnSpc>
                        <a:spcBef>
                          <a:spcPts val="600"/>
                        </a:spcBef>
                        <a:spcAft>
                          <a:spcPts val="600"/>
                        </a:spcAft>
                        <a:buClrTx/>
                        <a:buSzTx/>
                        <a:buFontTx/>
                        <a:buNone/>
                        <a:tabLst/>
                        <a:defRPr/>
                      </a:pPr>
                      <a:endParaRPr lang="en-CA" sz="1400" b="1" i="0" u="none"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9764" marR="59764" marT="0" marB="0" anchor="ctr">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600"/>
                        </a:spcAft>
                      </a:pPr>
                      <a:endParaRPr lang="en-CA" sz="1400" b="1" i="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9764" marR="59764" marT="0" marB="0" anchor="ctr">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CA" dirty="0"/>
                    </a:p>
                  </a:txBody>
                  <a:tcPr marL="59764" marR="59764" marT="0" marB="0" anchor="ctr">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600"/>
                        </a:spcAft>
                      </a:pPr>
                      <a:r>
                        <a:rPr lang="en-CA" sz="1400" b="1" i="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Control                         (n = 692)    </a:t>
                      </a:r>
                    </a:p>
                  </a:txBody>
                  <a:tcPr marL="59764" marR="59764" marT="0" marB="0" anchor="ctr">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600"/>
                        </a:spcAft>
                      </a:pPr>
                      <a:r>
                        <a:rPr lang="en-CA" sz="1400" b="1" i="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Intervention                (n = 607)</a:t>
                      </a:r>
                    </a:p>
                  </a:txBody>
                  <a:tcPr marL="59764" marR="59764" marT="0" marB="0" anchor="ctr">
                    <a:lnL>
                      <a:noFill/>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600"/>
                        </a:spcAft>
                      </a:pPr>
                      <a:r>
                        <a:rPr lang="en-CA" sz="1400" b="1" i="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P-Value</a:t>
                      </a:r>
                    </a:p>
                  </a:txBody>
                  <a:tcPr marL="59764" marR="59764" marT="0" marB="0" anchor="ctr">
                    <a:lnL>
                      <a:noFill/>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21831065"/>
                  </a:ext>
                </a:extLst>
              </a:tr>
              <a:tr h="284477">
                <a:tc>
                  <a:txBody>
                    <a:bodyPr/>
                    <a:lstStyle/>
                    <a:p>
                      <a:pPr algn="l">
                        <a:spcBef>
                          <a:spcPts val="600"/>
                        </a:spcBef>
                        <a:spcAft>
                          <a:spcPts val="600"/>
                        </a:spcAft>
                      </a:pPr>
                      <a:r>
                        <a:rPr lang="en-US" sz="1700" b="0" i="0" dirty="0" smtClean="0">
                          <a:solidFill>
                            <a:schemeClr val="tx1"/>
                          </a:solidFill>
                          <a:effectLst/>
                          <a:latin typeface="Calibri Light" panose="020F0302020204030204" pitchFamily="34" charset="0"/>
                          <a:cs typeface="Calibri Light" panose="020F0302020204030204" pitchFamily="34" charset="0"/>
                        </a:rPr>
                        <a:t>Non-Lab-Based INTERHEART </a:t>
                      </a:r>
                      <a:r>
                        <a:rPr lang="en-US" sz="1700" b="0" i="0" dirty="0">
                          <a:solidFill>
                            <a:schemeClr val="tx1"/>
                          </a:solidFill>
                          <a:effectLst/>
                          <a:latin typeface="Calibri Light" panose="020F0302020204030204" pitchFamily="34" charset="0"/>
                          <a:cs typeface="Calibri Light" panose="020F0302020204030204" pitchFamily="34" charset="0"/>
                        </a:rPr>
                        <a:t>Risk Score</a:t>
                      </a:r>
                      <a:endParaRPr lang="en-CA" sz="1700" b="0" i="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59764" marR="59764" marT="0" marB="0" anchor="ctr">
                    <a:lnL>
                      <a:noFill/>
                    </a:lnL>
                    <a:lnR>
                      <a:noFill/>
                    </a:lnR>
                    <a:lnT w="12700" cap="flat" cmpd="sng" algn="ctr">
                      <a:solidFill>
                        <a:schemeClr val="tx1"/>
                      </a:solidFill>
                      <a:prstDash val="solid"/>
                      <a:round/>
                      <a:headEnd type="none" w="med" len="med"/>
                      <a:tailEnd type="none" w="med" len="med"/>
                    </a:lnT>
                    <a:lnB w="6350" cap="flat" cmpd="sng" algn="ctr">
                      <a:solidFill>
                        <a:srgbClr val="878787"/>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600"/>
                        </a:spcAft>
                      </a:pPr>
                      <a:endParaRPr lang="en-CA" sz="1700" b="0" i="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59764" marR="59764" marT="0" marB="0" anchor="ctr">
                    <a:lnL>
                      <a:noFill/>
                    </a:lnL>
                    <a:lnR>
                      <a:noFill/>
                    </a:lnR>
                    <a:lnT w="12700" cap="flat" cmpd="sng" algn="ctr">
                      <a:solidFill>
                        <a:schemeClr val="tx1"/>
                      </a:solidFill>
                      <a:prstDash val="solid"/>
                      <a:round/>
                      <a:headEnd type="none" w="med" len="med"/>
                      <a:tailEnd type="none" w="med" len="med"/>
                    </a:lnT>
                    <a:lnB w="6350" cap="flat" cmpd="sng" algn="ctr">
                      <a:solidFill>
                        <a:srgbClr val="878787"/>
                      </a:solidFill>
                      <a:prstDash val="dash"/>
                      <a:round/>
                      <a:headEnd type="none" w="med" len="med"/>
                      <a:tailEnd type="none" w="med" len="med"/>
                    </a:lnB>
                    <a:lnTlToBr w="12700" cmpd="sng">
                      <a:noFill/>
                      <a:prstDash val="solid"/>
                    </a:lnTlToBr>
                    <a:lnBlToTr w="12700" cmpd="sng">
                      <a:noFill/>
                      <a:prstDash val="solid"/>
                    </a:lnBlToTr>
                    <a:noFill/>
                  </a:tcPr>
                </a:tc>
                <a:tc>
                  <a:txBody>
                    <a:bodyPr/>
                    <a:lstStyle/>
                    <a:p>
                      <a:endParaRPr lang="en-CA" sz="1700" dirty="0"/>
                    </a:p>
                  </a:txBody>
                  <a:tcPr marL="59764" marR="59764" marT="0" marB="0" anchor="ctr">
                    <a:lnL>
                      <a:noFill/>
                    </a:lnL>
                    <a:lnR>
                      <a:noFill/>
                    </a:lnR>
                    <a:lnT w="12700" cap="flat" cmpd="sng" algn="ctr">
                      <a:solidFill>
                        <a:schemeClr val="tx1"/>
                      </a:solidFill>
                      <a:prstDash val="solid"/>
                      <a:round/>
                      <a:headEnd type="none" w="med" len="med"/>
                      <a:tailEnd type="none" w="med" len="med"/>
                    </a:lnT>
                    <a:lnB w="6350" cap="flat" cmpd="sng" algn="ctr">
                      <a:solidFill>
                        <a:srgbClr val="878787"/>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600"/>
                        </a:spcAft>
                      </a:pPr>
                      <a:r>
                        <a:rPr lang="en-US" sz="1700" b="0" i="0" dirty="0">
                          <a:solidFill>
                            <a:schemeClr val="tx1"/>
                          </a:solidFill>
                          <a:effectLst/>
                          <a:latin typeface="Calibri Light" panose="020F0302020204030204" pitchFamily="34" charset="0"/>
                          <a:cs typeface="Calibri Light" panose="020F0302020204030204" pitchFamily="34" charset="0"/>
                        </a:rPr>
                        <a:t>-</a:t>
                      </a:r>
                      <a:r>
                        <a:rPr lang="en-US" sz="1700" b="0" i="0" dirty="0" smtClean="0">
                          <a:solidFill>
                            <a:schemeClr val="tx1"/>
                          </a:solidFill>
                          <a:effectLst/>
                          <a:latin typeface="Calibri Light" panose="020F0302020204030204" pitchFamily="34" charset="0"/>
                          <a:cs typeface="Calibri Light" panose="020F0302020204030204" pitchFamily="34" charset="0"/>
                        </a:rPr>
                        <a:t>1.9</a:t>
                      </a:r>
                      <a:endParaRPr lang="en-CA" sz="1700" b="0" i="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59764" marR="59764" marT="0" marB="0" anchor="ctr">
                    <a:lnL>
                      <a:noFill/>
                    </a:lnL>
                    <a:lnR>
                      <a:noFill/>
                    </a:lnR>
                    <a:lnT w="12700" cap="flat" cmpd="sng" algn="ctr">
                      <a:solidFill>
                        <a:schemeClr val="tx1"/>
                      </a:solidFill>
                      <a:prstDash val="solid"/>
                      <a:round/>
                      <a:headEnd type="none" w="med" len="med"/>
                      <a:tailEnd type="none" w="med" len="med"/>
                    </a:lnT>
                    <a:lnB w="6350" cap="flat" cmpd="sng" algn="ctr">
                      <a:solidFill>
                        <a:srgbClr val="878787"/>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600"/>
                        </a:spcAft>
                      </a:pPr>
                      <a:r>
                        <a:rPr lang="en-US" sz="1700" b="0" i="0" dirty="0">
                          <a:solidFill>
                            <a:schemeClr val="tx1"/>
                          </a:solidFill>
                          <a:effectLst/>
                          <a:latin typeface="Calibri Light" panose="020F0302020204030204" pitchFamily="34" charset="0"/>
                          <a:cs typeface="Calibri Light" panose="020F0302020204030204" pitchFamily="34" charset="0"/>
                        </a:rPr>
                        <a:t>-</a:t>
                      </a:r>
                      <a:r>
                        <a:rPr lang="en-US" sz="1700" b="0" i="0" dirty="0" smtClean="0">
                          <a:solidFill>
                            <a:schemeClr val="tx1"/>
                          </a:solidFill>
                          <a:effectLst/>
                          <a:latin typeface="Calibri Light" panose="020F0302020204030204" pitchFamily="34" charset="0"/>
                          <a:cs typeface="Calibri Light" panose="020F0302020204030204" pitchFamily="34" charset="0"/>
                        </a:rPr>
                        <a:t>4.9</a:t>
                      </a:r>
                      <a:endParaRPr lang="en-CA" sz="1700" b="0" i="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59764" marR="59764" marT="0" marB="0" anchor="ctr">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878787"/>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600"/>
                        </a:spcAft>
                      </a:pPr>
                      <a:r>
                        <a:rPr lang="en-CA" sz="1700" b="0" i="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&lt;0.0001</a:t>
                      </a:r>
                    </a:p>
                  </a:txBody>
                  <a:tcPr marL="59764" marR="59764" marT="0" marB="0" anchor="ctr">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878787"/>
                      </a:solid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637421"/>
                  </a:ext>
                </a:extLst>
              </a:tr>
              <a:tr h="284477">
                <a:tc>
                  <a:txBody>
                    <a:bodyPr/>
                    <a:lstStyle/>
                    <a:p>
                      <a:pPr algn="l">
                        <a:spcBef>
                          <a:spcPts val="600"/>
                        </a:spcBef>
                        <a:spcAft>
                          <a:spcPts val="600"/>
                        </a:spcAft>
                      </a:pPr>
                      <a:r>
                        <a:rPr lang="en-CA" sz="1700" b="0" i="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Physically Active: </a:t>
                      </a:r>
                      <a:r>
                        <a:rPr lang="en-CA" sz="1700" b="0" i="0" dirty="0" smtClean="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a:t>
                      </a:r>
                      <a:endParaRPr lang="en-CA" sz="1700" b="0" i="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59764" marR="59764" marT="0" marB="0" anchor="ctr">
                    <a:lnL>
                      <a:noFill/>
                    </a:lnL>
                    <a:lnR>
                      <a:noFill/>
                    </a:lnR>
                    <a:lnT w="6350" cap="flat" cmpd="sng" algn="ctr">
                      <a:solidFill>
                        <a:srgbClr val="878787"/>
                      </a:solidFill>
                      <a:prstDash val="dash"/>
                      <a:round/>
                      <a:headEnd type="none" w="med" len="med"/>
                      <a:tailEnd type="none" w="med" len="med"/>
                    </a:lnT>
                    <a:lnB w="6350" cap="flat" cmpd="sng" algn="ctr">
                      <a:solidFill>
                        <a:srgbClr val="878787"/>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600"/>
                        </a:spcAft>
                      </a:pPr>
                      <a:endParaRPr lang="en-CA" sz="1700" b="0" i="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59764" marR="59764" marT="0" marB="0" anchor="ctr">
                    <a:lnL>
                      <a:noFill/>
                    </a:lnL>
                    <a:lnR>
                      <a:noFill/>
                    </a:lnR>
                    <a:lnT w="6350" cap="flat" cmpd="sng" algn="ctr">
                      <a:solidFill>
                        <a:srgbClr val="878787"/>
                      </a:solidFill>
                      <a:prstDash val="dash"/>
                      <a:round/>
                      <a:headEnd type="none" w="med" len="med"/>
                      <a:tailEnd type="none" w="med" len="med"/>
                    </a:lnT>
                    <a:lnB w="6350" cap="flat" cmpd="sng" algn="ctr">
                      <a:solidFill>
                        <a:srgbClr val="878787"/>
                      </a:solidFill>
                      <a:prstDash val="dash"/>
                      <a:round/>
                      <a:headEnd type="none" w="med" len="med"/>
                      <a:tailEnd type="none" w="med" len="med"/>
                    </a:lnB>
                    <a:lnTlToBr w="12700" cmpd="sng">
                      <a:noFill/>
                      <a:prstDash val="solid"/>
                    </a:lnTlToBr>
                    <a:lnBlToTr w="12700" cmpd="sng">
                      <a:noFill/>
                      <a:prstDash val="solid"/>
                    </a:lnBlToTr>
                    <a:noFill/>
                  </a:tcPr>
                </a:tc>
                <a:tc>
                  <a:txBody>
                    <a:bodyPr/>
                    <a:lstStyle/>
                    <a:p>
                      <a:endParaRPr lang="en-CA" sz="1700" dirty="0"/>
                    </a:p>
                  </a:txBody>
                  <a:tcPr marL="59764" marR="59764" marT="0" marB="0" anchor="ctr">
                    <a:lnL>
                      <a:noFill/>
                    </a:lnL>
                    <a:lnR>
                      <a:noFill/>
                    </a:lnR>
                    <a:lnT w="6350" cap="flat" cmpd="sng" algn="ctr">
                      <a:solidFill>
                        <a:srgbClr val="878787"/>
                      </a:solidFill>
                      <a:prstDash val="dash"/>
                      <a:round/>
                      <a:headEnd type="none" w="med" len="med"/>
                      <a:tailEnd type="none" w="med" len="med"/>
                    </a:lnT>
                    <a:lnB w="6350" cap="flat" cmpd="sng" algn="ctr">
                      <a:solidFill>
                        <a:srgbClr val="878787"/>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600"/>
                        </a:spcAft>
                      </a:pPr>
                      <a:r>
                        <a:rPr lang="en-CA" sz="1700" b="0" i="0" dirty="0" smtClean="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20.2</a:t>
                      </a:r>
                      <a:endParaRPr lang="en-CA" sz="1700" b="0" i="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59764" marR="59764" marT="0" marB="0" anchor="ctr">
                    <a:lnL>
                      <a:noFill/>
                    </a:lnL>
                    <a:lnR>
                      <a:noFill/>
                    </a:lnR>
                    <a:lnT w="6350" cap="flat" cmpd="sng" algn="ctr">
                      <a:solidFill>
                        <a:srgbClr val="878787"/>
                      </a:solidFill>
                      <a:prstDash val="dash"/>
                      <a:round/>
                      <a:headEnd type="none" w="med" len="med"/>
                      <a:tailEnd type="none" w="med" len="med"/>
                    </a:lnT>
                    <a:lnB w="6350" cap="flat" cmpd="sng" algn="ctr">
                      <a:solidFill>
                        <a:srgbClr val="878787"/>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600"/>
                        </a:spcAft>
                      </a:pPr>
                      <a:r>
                        <a:rPr lang="en-CA" sz="1700" b="0" i="0" dirty="0" smtClean="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23.0</a:t>
                      </a:r>
                      <a:endParaRPr lang="en-CA" sz="1700" b="0" i="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59764" marR="59764" marT="0" marB="0" anchor="ctr">
                    <a:lnL>
                      <a:noFill/>
                    </a:lnL>
                    <a:lnR w="12700" cap="flat" cmpd="sng" algn="ctr">
                      <a:noFill/>
                      <a:prstDash val="solid"/>
                      <a:round/>
                      <a:headEnd type="none" w="med" len="med"/>
                      <a:tailEnd type="none" w="med" len="med"/>
                    </a:lnR>
                    <a:lnT w="6350" cap="flat" cmpd="sng" algn="ctr">
                      <a:solidFill>
                        <a:srgbClr val="878787"/>
                      </a:solidFill>
                      <a:prstDash val="dash"/>
                      <a:round/>
                      <a:headEnd type="none" w="med" len="med"/>
                      <a:tailEnd type="none" w="med" len="med"/>
                    </a:lnT>
                    <a:lnB w="6350" cap="flat" cmpd="sng" algn="ctr">
                      <a:solidFill>
                        <a:srgbClr val="878787"/>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600"/>
                        </a:spcAft>
                      </a:pPr>
                      <a:r>
                        <a:rPr lang="en-CA" sz="1700" b="0" i="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0.0467</a:t>
                      </a:r>
                    </a:p>
                  </a:txBody>
                  <a:tcPr marL="59764" marR="59764" marT="0" marB="0" anchor="ctr">
                    <a:lnL>
                      <a:noFill/>
                    </a:lnL>
                    <a:lnR w="12700" cap="flat" cmpd="sng" algn="ctr">
                      <a:noFill/>
                      <a:prstDash val="solid"/>
                      <a:round/>
                      <a:headEnd type="none" w="med" len="med"/>
                      <a:tailEnd type="none" w="med" len="med"/>
                    </a:lnR>
                    <a:lnT w="6350" cap="flat" cmpd="sng" algn="ctr">
                      <a:solidFill>
                        <a:srgbClr val="878787"/>
                      </a:solidFill>
                      <a:prstDash val="dash"/>
                      <a:round/>
                      <a:headEnd type="none" w="med" len="med"/>
                      <a:tailEnd type="none" w="med" len="med"/>
                    </a:lnT>
                    <a:lnB w="6350" cap="flat" cmpd="sng" algn="ctr">
                      <a:solidFill>
                        <a:srgbClr val="878787"/>
                      </a:solid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34905541"/>
                  </a:ext>
                </a:extLst>
              </a:tr>
              <a:tr h="284477">
                <a:tc>
                  <a:txBody>
                    <a:bodyPr/>
                    <a:lstStyle/>
                    <a:p>
                      <a:pPr algn="l">
                        <a:spcBef>
                          <a:spcPts val="600"/>
                        </a:spcBef>
                        <a:spcAft>
                          <a:spcPts val="600"/>
                        </a:spcAft>
                      </a:pPr>
                      <a:r>
                        <a:rPr lang="en-CA" sz="1700" b="0" i="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Daily </a:t>
                      </a:r>
                      <a:r>
                        <a:rPr lang="en-CA" sz="1700" b="0" i="0" dirty="0" smtClean="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 </a:t>
                      </a:r>
                      <a:r>
                        <a:rPr lang="en-CA" sz="1700" b="0" i="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Vegetables: </a:t>
                      </a:r>
                      <a:r>
                        <a:rPr lang="en-CA" sz="1700" b="0" i="0" dirty="0" smtClean="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a:t>
                      </a:r>
                      <a:endParaRPr lang="en-CA" sz="1700" b="0" i="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59764" marR="59764" marT="0" marB="0" anchor="ctr">
                    <a:lnL>
                      <a:noFill/>
                    </a:lnL>
                    <a:lnR>
                      <a:noFill/>
                    </a:lnR>
                    <a:lnT w="6350" cap="flat" cmpd="sng" algn="ctr">
                      <a:solidFill>
                        <a:srgbClr val="878787"/>
                      </a:solidFill>
                      <a:prstDash val="dash"/>
                      <a:round/>
                      <a:headEnd type="none" w="med" len="med"/>
                      <a:tailEnd type="none" w="med" len="med"/>
                    </a:lnT>
                    <a:lnB w="6350" cap="flat" cmpd="sng" algn="ctr">
                      <a:solidFill>
                        <a:srgbClr val="878787"/>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600"/>
                        </a:spcAft>
                      </a:pPr>
                      <a:endParaRPr lang="en-CA" sz="1700" b="0" i="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59764" marR="59764" marT="0" marB="0" anchor="ctr">
                    <a:lnL>
                      <a:noFill/>
                    </a:lnL>
                    <a:lnR>
                      <a:noFill/>
                    </a:lnR>
                    <a:lnT w="6350" cap="flat" cmpd="sng" algn="ctr">
                      <a:solidFill>
                        <a:srgbClr val="878787"/>
                      </a:solidFill>
                      <a:prstDash val="dash"/>
                      <a:round/>
                      <a:headEnd type="none" w="med" len="med"/>
                      <a:tailEnd type="none" w="med" len="med"/>
                    </a:lnT>
                    <a:lnB w="6350" cap="flat" cmpd="sng" algn="ctr">
                      <a:solidFill>
                        <a:srgbClr val="878787"/>
                      </a:solidFill>
                      <a:prstDash val="dash"/>
                      <a:round/>
                      <a:headEnd type="none" w="med" len="med"/>
                      <a:tailEnd type="none" w="med" len="med"/>
                    </a:lnB>
                    <a:lnTlToBr w="12700" cmpd="sng">
                      <a:noFill/>
                      <a:prstDash val="solid"/>
                    </a:lnTlToBr>
                    <a:lnBlToTr w="12700" cmpd="sng">
                      <a:noFill/>
                      <a:prstDash val="solid"/>
                    </a:lnBlToTr>
                    <a:noFill/>
                  </a:tcPr>
                </a:tc>
                <a:tc>
                  <a:txBody>
                    <a:bodyPr/>
                    <a:lstStyle/>
                    <a:p>
                      <a:endParaRPr lang="en-CA" sz="1700" dirty="0"/>
                    </a:p>
                  </a:txBody>
                  <a:tcPr marL="59764" marR="59764" marT="0" marB="0" anchor="ctr">
                    <a:lnL>
                      <a:noFill/>
                    </a:lnL>
                    <a:lnR>
                      <a:noFill/>
                    </a:lnR>
                    <a:lnT w="6350" cap="flat" cmpd="sng" algn="ctr">
                      <a:solidFill>
                        <a:srgbClr val="878787"/>
                      </a:solidFill>
                      <a:prstDash val="dash"/>
                      <a:round/>
                      <a:headEnd type="none" w="med" len="med"/>
                      <a:tailEnd type="none" w="med" len="med"/>
                    </a:lnT>
                    <a:lnB w="6350" cap="flat" cmpd="sng" algn="ctr">
                      <a:solidFill>
                        <a:srgbClr val="878787"/>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600"/>
                        </a:spcAft>
                      </a:pPr>
                      <a:r>
                        <a:rPr lang="en-CA" sz="1700" b="0" i="0" dirty="0" smtClean="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7.3</a:t>
                      </a:r>
                      <a:endParaRPr lang="en-CA" sz="1700" b="0" i="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59764" marR="59764" marT="0" marB="0" anchor="ctr">
                    <a:lnL>
                      <a:noFill/>
                    </a:lnL>
                    <a:lnR>
                      <a:noFill/>
                    </a:lnR>
                    <a:lnT w="6350" cap="flat" cmpd="sng" algn="ctr">
                      <a:solidFill>
                        <a:srgbClr val="878787"/>
                      </a:solidFill>
                      <a:prstDash val="dash"/>
                      <a:round/>
                      <a:headEnd type="none" w="med" len="med"/>
                      <a:tailEnd type="none" w="med" len="med"/>
                    </a:lnT>
                    <a:lnB w="6350" cap="flat" cmpd="sng" algn="ctr">
                      <a:solidFill>
                        <a:srgbClr val="878787"/>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600"/>
                        </a:spcAft>
                      </a:pPr>
                      <a:r>
                        <a:rPr lang="en-CA" sz="1700" b="0" i="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15.4 </a:t>
                      </a:r>
                    </a:p>
                  </a:txBody>
                  <a:tcPr marL="59764" marR="59764" marT="0" marB="0" anchor="ctr">
                    <a:lnL>
                      <a:noFill/>
                    </a:lnL>
                    <a:lnR w="12700" cap="flat" cmpd="sng" algn="ctr">
                      <a:noFill/>
                      <a:prstDash val="solid"/>
                      <a:round/>
                      <a:headEnd type="none" w="med" len="med"/>
                      <a:tailEnd type="none" w="med" len="med"/>
                    </a:lnR>
                    <a:lnT w="6350" cap="flat" cmpd="sng" algn="ctr">
                      <a:solidFill>
                        <a:srgbClr val="878787"/>
                      </a:solidFill>
                      <a:prstDash val="dash"/>
                      <a:round/>
                      <a:headEnd type="none" w="med" len="med"/>
                      <a:tailEnd type="none" w="med" len="med"/>
                    </a:lnT>
                    <a:lnB w="6350" cap="flat" cmpd="sng" algn="ctr">
                      <a:solidFill>
                        <a:srgbClr val="878787"/>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600"/>
                        </a:spcAft>
                      </a:pPr>
                      <a:r>
                        <a:rPr lang="en-CA" sz="1700" b="0" i="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0.0070</a:t>
                      </a:r>
                    </a:p>
                  </a:txBody>
                  <a:tcPr marL="59764" marR="59764" marT="0" marB="0" anchor="ctr">
                    <a:lnL>
                      <a:noFill/>
                    </a:lnL>
                    <a:lnR w="12700" cap="flat" cmpd="sng" algn="ctr">
                      <a:noFill/>
                      <a:prstDash val="solid"/>
                      <a:round/>
                      <a:headEnd type="none" w="med" len="med"/>
                      <a:tailEnd type="none" w="med" len="med"/>
                    </a:lnR>
                    <a:lnT w="6350" cap="flat" cmpd="sng" algn="ctr">
                      <a:solidFill>
                        <a:srgbClr val="878787"/>
                      </a:solidFill>
                      <a:prstDash val="dash"/>
                      <a:round/>
                      <a:headEnd type="none" w="med" len="med"/>
                      <a:tailEnd type="none" w="med" len="med"/>
                    </a:lnT>
                    <a:lnB w="6350" cap="flat" cmpd="sng" algn="ctr">
                      <a:solidFill>
                        <a:srgbClr val="878787"/>
                      </a:solid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284477">
                <a:tc>
                  <a:txBody>
                    <a:bodyPr/>
                    <a:lstStyle/>
                    <a:p>
                      <a:pPr algn="l">
                        <a:spcBef>
                          <a:spcPts val="600"/>
                        </a:spcBef>
                        <a:spcAft>
                          <a:spcPts val="600"/>
                        </a:spcAft>
                      </a:pPr>
                      <a:r>
                        <a:rPr lang="en-CA" sz="1700" b="0" i="0" kern="1200" dirty="0">
                          <a:solidFill>
                            <a:schemeClr val="tx1"/>
                          </a:solidFill>
                          <a:effectLst/>
                          <a:latin typeface="Calibri Light" panose="020F0302020204030204" pitchFamily="34" charset="0"/>
                          <a:ea typeface="+mn-ea"/>
                          <a:cs typeface="Calibri Light" panose="020F0302020204030204" pitchFamily="34" charset="0"/>
                        </a:rPr>
                        <a:t>Daily </a:t>
                      </a:r>
                      <a:r>
                        <a:rPr lang="en-CA" sz="1700" b="0" i="0" kern="1200" dirty="0" smtClean="0">
                          <a:solidFill>
                            <a:schemeClr val="tx1"/>
                          </a:solidFill>
                          <a:effectLst/>
                          <a:latin typeface="Calibri Light" panose="020F0302020204030204" pitchFamily="34" charset="0"/>
                          <a:ea typeface="+mn-ea"/>
                          <a:cs typeface="Calibri Light" panose="020F0302020204030204" pitchFamily="34" charset="0"/>
                        </a:rPr>
                        <a:t> </a:t>
                      </a:r>
                      <a:r>
                        <a:rPr lang="en-CA" sz="1700" b="0" i="0" kern="1200" dirty="0">
                          <a:solidFill>
                            <a:schemeClr val="tx1"/>
                          </a:solidFill>
                          <a:effectLst/>
                          <a:latin typeface="Calibri Light" panose="020F0302020204030204" pitchFamily="34" charset="0"/>
                          <a:ea typeface="+mn-ea"/>
                          <a:cs typeface="Calibri Light" panose="020F0302020204030204" pitchFamily="34" charset="0"/>
                        </a:rPr>
                        <a:t>Fruits: </a:t>
                      </a:r>
                      <a:r>
                        <a:rPr lang="en-CA" sz="1700" b="0" i="0" kern="1200" dirty="0" smtClean="0">
                          <a:solidFill>
                            <a:schemeClr val="tx1"/>
                          </a:solidFill>
                          <a:effectLst/>
                          <a:latin typeface="Calibri Light" panose="020F0302020204030204" pitchFamily="34" charset="0"/>
                          <a:ea typeface="+mn-ea"/>
                          <a:cs typeface="Calibri Light" panose="020F0302020204030204" pitchFamily="34" charset="0"/>
                        </a:rPr>
                        <a:t>%</a:t>
                      </a:r>
                      <a:endParaRPr lang="en-CA" sz="1700" b="0" i="0" kern="1200" dirty="0">
                        <a:solidFill>
                          <a:schemeClr val="tx1"/>
                        </a:solidFill>
                        <a:effectLst/>
                        <a:latin typeface="Calibri Light" panose="020F0302020204030204" pitchFamily="34" charset="0"/>
                        <a:ea typeface="+mn-ea"/>
                        <a:cs typeface="Calibri Light" panose="020F0302020204030204" pitchFamily="34" charset="0"/>
                      </a:endParaRPr>
                    </a:p>
                  </a:txBody>
                  <a:tcPr marL="59764" marR="59764" marT="0" marB="0" anchor="ctr">
                    <a:lnL>
                      <a:noFill/>
                    </a:lnL>
                    <a:lnR>
                      <a:noFill/>
                    </a:lnR>
                    <a:lnT w="6350" cap="flat" cmpd="sng" algn="ctr">
                      <a:solidFill>
                        <a:srgbClr val="878787"/>
                      </a:solidFill>
                      <a:prstDash val="dash"/>
                      <a:round/>
                      <a:headEnd type="none" w="med" len="med"/>
                      <a:tailEnd type="none" w="med" len="med"/>
                    </a:lnT>
                    <a:lnB w="6350" cap="flat" cmpd="sng" algn="ctr">
                      <a:solidFill>
                        <a:srgbClr val="878787"/>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600"/>
                        </a:spcAft>
                      </a:pPr>
                      <a:endParaRPr lang="en-CA" sz="1700" b="0" i="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59764" marR="59764" marT="0" marB="0" anchor="ctr">
                    <a:lnL>
                      <a:noFill/>
                    </a:lnL>
                    <a:lnR>
                      <a:noFill/>
                    </a:lnR>
                    <a:lnT w="6350" cap="flat" cmpd="sng" algn="ctr">
                      <a:solidFill>
                        <a:srgbClr val="878787"/>
                      </a:solidFill>
                      <a:prstDash val="dash"/>
                      <a:round/>
                      <a:headEnd type="none" w="med" len="med"/>
                      <a:tailEnd type="none" w="med" len="med"/>
                    </a:lnT>
                    <a:lnB w="6350" cap="flat" cmpd="sng" algn="ctr">
                      <a:solidFill>
                        <a:srgbClr val="878787"/>
                      </a:solidFill>
                      <a:prstDash val="dash"/>
                      <a:round/>
                      <a:headEnd type="none" w="med" len="med"/>
                      <a:tailEnd type="none" w="med" len="med"/>
                    </a:lnB>
                    <a:lnTlToBr w="12700" cmpd="sng">
                      <a:noFill/>
                      <a:prstDash val="solid"/>
                    </a:lnTlToBr>
                    <a:lnBlToTr w="12700" cmpd="sng">
                      <a:noFill/>
                      <a:prstDash val="solid"/>
                    </a:lnBlToTr>
                    <a:noFill/>
                  </a:tcPr>
                </a:tc>
                <a:tc>
                  <a:txBody>
                    <a:bodyPr/>
                    <a:lstStyle/>
                    <a:p>
                      <a:endParaRPr lang="en-CA" sz="1700" dirty="0"/>
                    </a:p>
                  </a:txBody>
                  <a:tcPr marL="59764" marR="59764" marT="0" marB="0" anchor="ctr">
                    <a:lnL>
                      <a:noFill/>
                    </a:lnL>
                    <a:lnR>
                      <a:noFill/>
                    </a:lnR>
                    <a:lnT w="6350" cap="flat" cmpd="sng" algn="ctr">
                      <a:solidFill>
                        <a:srgbClr val="878787"/>
                      </a:solidFill>
                      <a:prstDash val="dash"/>
                      <a:round/>
                      <a:headEnd type="none" w="med" len="med"/>
                      <a:tailEnd type="none" w="med" len="med"/>
                    </a:lnT>
                    <a:lnB w="6350" cap="flat" cmpd="sng" algn="ctr">
                      <a:solidFill>
                        <a:srgbClr val="878787"/>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600"/>
                        </a:spcAft>
                      </a:pPr>
                      <a:r>
                        <a:rPr lang="en-US" sz="1700" b="0" i="0" dirty="0" smtClean="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6.6</a:t>
                      </a:r>
                      <a:endParaRPr lang="en-CA" sz="1700" b="0" i="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59764" marR="59764" marT="0" marB="0" anchor="ctr">
                    <a:lnL>
                      <a:noFill/>
                    </a:lnL>
                    <a:lnR>
                      <a:noFill/>
                    </a:lnR>
                    <a:lnT w="6350" cap="flat" cmpd="sng" algn="ctr">
                      <a:solidFill>
                        <a:srgbClr val="878787"/>
                      </a:solidFill>
                      <a:prstDash val="dash"/>
                      <a:round/>
                      <a:headEnd type="none" w="med" len="med"/>
                      <a:tailEnd type="none" w="med" len="med"/>
                    </a:lnT>
                    <a:lnB w="6350" cap="flat" cmpd="sng" algn="ctr">
                      <a:solidFill>
                        <a:srgbClr val="878787"/>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600"/>
                        </a:spcAft>
                      </a:pPr>
                      <a:r>
                        <a:rPr lang="en-US" sz="1700" b="0" i="0" dirty="0" smtClean="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21.6</a:t>
                      </a:r>
                      <a:endParaRPr lang="en-CA" sz="1700" b="0" i="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59764" marR="59764" marT="0" marB="0" anchor="ctr">
                    <a:lnL>
                      <a:noFill/>
                    </a:lnL>
                    <a:lnR w="12700" cap="flat" cmpd="sng" algn="ctr">
                      <a:noFill/>
                      <a:prstDash val="solid"/>
                      <a:round/>
                      <a:headEnd type="none" w="med" len="med"/>
                      <a:tailEnd type="none" w="med" len="med"/>
                    </a:lnR>
                    <a:lnT w="6350" cap="flat" cmpd="sng" algn="ctr">
                      <a:solidFill>
                        <a:srgbClr val="878787"/>
                      </a:solidFill>
                      <a:prstDash val="dash"/>
                      <a:round/>
                      <a:headEnd type="none" w="med" len="med"/>
                      <a:tailEnd type="none" w="med" len="med"/>
                    </a:lnT>
                    <a:lnB w="6350" cap="flat" cmpd="sng" algn="ctr">
                      <a:solidFill>
                        <a:srgbClr val="878787"/>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600"/>
                        </a:spcAft>
                      </a:pPr>
                      <a:r>
                        <a:rPr lang="en-CA" sz="1700" b="0" i="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0.0910</a:t>
                      </a:r>
                    </a:p>
                  </a:txBody>
                  <a:tcPr marL="59764" marR="59764" marT="0" marB="0" anchor="ctr">
                    <a:lnL>
                      <a:noFill/>
                    </a:lnL>
                    <a:lnR w="12700" cap="flat" cmpd="sng" algn="ctr">
                      <a:noFill/>
                      <a:prstDash val="solid"/>
                      <a:round/>
                      <a:headEnd type="none" w="med" len="med"/>
                      <a:tailEnd type="none" w="med" len="med"/>
                    </a:lnR>
                    <a:lnT w="6350" cap="flat" cmpd="sng" algn="ctr">
                      <a:solidFill>
                        <a:srgbClr val="878787"/>
                      </a:solidFill>
                      <a:prstDash val="dash"/>
                      <a:round/>
                      <a:headEnd type="none" w="med" len="med"/>
                      <a:tailEnd type="none" w="med" len="med"/>
                    </a:lnT>
                    <a:lnB w="6350" cap="flat" cmpd="sng" algn="ctr">
                      <a:solidFill>
                        <a:srgbClr val="878787"/>
                      </a:solid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284477">
                <a:tc>
                  <a:txBody>
                    <a:bodyPr/>
                    <a:lstStyle/>
                    <a:p>
                      <a:pPr algn="l">
                        <a:spcBef>
                          <a:spcPts val="600"/>
                        </a:spcBef>
                        <a:spcAft>
                          <a:spcPts val="600"/>
                        </a:spcAft>
                      </a:pPr>
                      <a:r>
                        <a:rPr lang="en-US" sz="1700" b="0" i="0" dirty="0" smtClean="0">
                          <a:solidFill>
                            <a:schemeClr val="tx1"/>
                          </a:solidFill>
                          <a:effectLst/>
                          <a:latin typeface="Calibri Light" panose="020F0302020204030204" pitchFamily="34" charset="0"/>
                          <a:cs typeface="Calibri Light" panose="020F0302020204030204" pitchFamily="34" charset="0"/>
                        </a:rPr>
                        <a:t>Daily </a:t>
                      </a:r>
                      <a:r>
                        <a:rPr lang="en-US" sz="1700" b="0" i="0" dirty="0">
                          <a:solidFill>
                            <a:schemeClr val="tx1"/>
                          </a:solidFill>
                          <a:effectLst/>
                          <a:latin typeface="Calibri Light" panose="020F0302020204030204" pitchFamily="34" charset="0"/>
                          <a:cs typeface="Calibri Light" panose="020F0302020204030204" pitchFamily="34" charset="0"/>
                        </a:rPr>
                        <a:t>Salty Foods: </a:t>
                      </a:r>
                      <a:r>
                        <a:rPr lang="en-US" sz="1700" b="0" i="0" dirty="0" smtClean="0">
                          <a:solidFill>
                            <a:schemeClr val="tx1"/>
                          </a:solidFill>
                          <a:effectLst/>
                          <a:latin typeface="Calibri Light" panose="020F0302020204030204" pitchFamily="34" charset="0"/>
                          <a:cs typeface="Calibri Light" panose="020F0302020204030204" pitchFamily="34" charset="0"/>
                        </a:rPr>
                        <a:t>%</a:t>
                      </a:r>
                      <a:endParaRPr lang="en-CA" sz="1700" b="0" i="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59764" marR="59764" marT="0" marB="0" anchor="ctr">
                    <a:lnL>
                      <a:noFill/>
                    </a:lnL>
                    <a:lnR>
                      <a:noFill/>
                    </a:lnR>
                    <a:lnT w="6350" cap="flat" cmpd="sng" algn="ctr">
                      <a:solidFill>
                        <a:srgbClr val="878787"/>
                      </a:solidFill>
                      <a:prstDash val="dash"/>
                      <a:round/>
                      <a:headEnd type="none" w="med" len="med"/>
                      <a:tailEnd type="none" w="med" len="med"/>
                    </a:lnT>
                    <a:lnB w="6350" cap="flat" cmpd="sng" algn="ctr">
                      <a:solidFill>
                        <a:srgbClr val="878787"/>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600"/>
                        </a:spcAft>
                      </a:pPr>
                      <a:endParaRPr lang="en-CA" sz="1700" b="0" i="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59764" marR="59764" marT="0" marB="0" anchor="ctr">
                    <a:lnL>
                      <a:noFill/>
                    </a:lnL>
                    <a:lnR>
                      <a:noFill/>
                    </a:lnR>
                    <a:lnT w="6350" cap="flat" cmpd="sng" algn="ctr">
                      <a:solidFill>
                        <a:srgbClr val="878787"/>
                      </a:solidFill>
                      <a:prstDash val="dash"/>
                      <a:round/>
                      <a:headEnd type="none" w="med" len="med"/>
                      <a:tailEnd type="none" w="med" len="med"/>
                    </a:lnT>
                    <a:lnB w="6350" cap="flat" cmpd="sng" algn="ctr">
                      <a:solidFill>
                        <a:srgbClr val="878787"/>
                      </a:solidFill>
                      <a:prstDash val="dash"/>
                      <a:round/>
                      <a:headEnd type="none" w="med" len="med"/>
                      <a:tailEnd type="none" w="med" len="med"/>
                    </a:lnB>
                    <a:lnTlToBr w="12700" cmpd="sng">
                      <a:noFill/>
                      <a:prstDash val="solid"/>
                    </a:lnTlToBr>
                    <a:lnBlToTr w="12700" cmpd="sng">
                      <a:noFill/>
                      <a:prstDash val="solid"/>
                    </a:lnBlToTr>
                    <a:noFill/>
                  </a:tcPr>
                </a:tc>
                <a:tc>
                  <a:txBody>
                    <a:bodyPr/>
                    <a:lstStyle/>
                    <a:p>
                      <a:endParaRPr lang="en-CA" sz="1700" dirty="0"/>
                    </a:p>
                  </a:txBody>
                  <a:tcPr marL="59764" marR="59764" marT="0" marB="0" anchor="ctr">
                    <a:lnL>
                      <a:noFill/>
                    </a:lnL>
                    <a:lnR>
                      <a:noFill/>
                    </a:lnR>
                    <a:lnT w="6350" cap="flat" cmpd="sng" algn="ctr">
                      <a:solidFill>
                        <a:srgbClr val="878787"/>
                      </a:solidFill>
                      <a:prstDash val="dash"/>
                      <a:round/>
                      <a:headEnd type="none" w="med" len="med"/>
                      <a:tailEnd type="none" w="med" len="med"/>
                    </a:lnT>
                    <a:lnB w="6350" cap="flat" cmpd="sng" algn="ctr">
                      <a:solidFill>
                        <a:srgbClr val="878787"/>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600"/>
                        </a:spcAft>
                      </a:pPr>
                      <a:r>
                        <a:rPr lang="en-US" sz="1700" b="0" i="0" dirty="0">
                          <a:solidFill>
                            <a:schemeClr val="tx1"/>
                          </a:solidFill>
                          <a:effectLst/>
                          <a:latin typeface="Calibri Light" panose="020F0302020204030204" pitchFamily="34" charset="0"/>
                          <a:cs typeface="Calibri Light" panose="020F0302020204030204" pitchFamily="34" charset="0"/>
                        </a:rPr>
                        <a:t>-</a:t>
                      </a:r>
                      <a:r>
                        <a:rPr lang="en-US" sz="1700" b="0" i="0" dirty="0" smtClean="0">
                          <a:solidFill>
                            <a:schemeClr val="tx1"/>
                          </a:solidFill>
                          <a:effectLst/>
                          <a:latin typeface="Calibri Light" panose="020F0302020204030204" pitchFamily="34" charset="0"/>
                          <a:cs typeface="Calibri Light" panose="020F0302020204030204" pitchFamily="34" charset="0"/>
                        </a:rPr>
                        <a:t>7.9</a:t>
                      </a:r>
                      <a:endParaRPr lang="en-CA" sz="1700" b="0" i="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59764" marR="59764" marT="0" marB="0" anchor="ctr">
                    <a:lnL>
                      <a:noFill/>
                    </a:lnL>
                    <a:lnR>
                      <a:noFill/>
                    </a:lnR>
                    <a:lnT w="6350" cap="flat" cmpd="sng" algn="ctr">
                      <a:solidFill>
                        <a:srgbClr val="878787"/>
                      </a:solidFill>
                      <a:prstDash val="dash"/>
                      <a:round/>
                      <a:headEnd type="none" w="med" len="med"/>
                      <a:tailEnd type="none" w="med" len="med"/>
                    </a:lnT>
                    <a:lnB w="6350" cap="flat" cmpd="sng" algn="ctr">
                      <a:solidFill>
                        <a:srgbClr val="878787"/>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600"/>
                        </a:spcAft>
                      </a:pPr>
                      <a:r>
                        <a:rPr lang="en-US" sz="1700" b="0" i="0" dirty="0">
                          <a:solidFill>
                            <a:schemeClr val="tx1"/>
                          </a:solidFill>
                          <a:effectLst/>
                          <a:latin typeface="Calibri Light" panose="020F0302020204030204" pitchFamily="34" charset="0"/>
                          <a:cs typeface="Calibri Light" panose="020F0302020204030204" pitchFamily="34" charset="0"/>
                        </a:rPr>
                        <a:t>-</a:t>
                      </a:r>
                      <a:r>
                        <a:rPr lang="en-US" sz="1700" b="0" i="0" dirty="0" smtClean="0">
                          <a:solidFill>
                            <a:schemeClr val="tx1"/>
                          </a:solidFill>
                          <a:effectLst/>
                          <a:latin typeface="Calibri Light" panose="020F0302020204030204" pitchFamily="34" charset="0"/>
                          <a:cs typeface="Calibri Light" panose="020F0302020204030204" pitchFamily="34" charset="0"/>
                        </a:rPr>
                        <a:t>14.6</a:t>
                      </a:r>
                      <a:endParaRPr lang="en-CA" sz="1700" b="0" i="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59764" marR="59764" marT="0" marB="0" anchor="ctr">
                    <a:lnL>
                      <a:noFill/>
                    </a:lnL>
                    <a:lnR w="12700" cap="flat" cmpd="sng" algn="ctr">
                      <a:noFill/>
                      <a:prstDash val="solid"/>
                      <a:round/>
                      <a:headEnd type="none" w="med" len="med"/>
                      <a:tailEnd type="none" w="med" len="med"/>
                    </a:lnR>
                    <a:lnT w="6350" cap="flat" cmpd="sng" algn="ctr">
                      <a:solidFill>
                        <a:srgbClr val="878787"/>
                      </a:solidFill>
                      <a:prstDash val="dash"/>
                      <a:round/>
                      <a:headEnd type="none" w="med" len="med"/>
                      <a:tailEnd type="none" w="med" len="med"/>
                    </a:lnT>
                    <a:lnB w="6350" cap="flat" cmpd="sng" algn="ctr">
                      <a:solidFill>
                        <a:srgbClr val="878787"/>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600"/>
                        </a:spcAft>
                      </a:pPr>
                      <a:r>
                        <a:rPr lang="en-CA" sz="1700" b="0" i="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0.0275</a:t>
                      </a:r>
                    </a:p>
                  </a:txBody>
                  <a:tcPr marL="59764" marR="59764" marT="0" marB="0" anchor="ctr">
                    <a:lnL>
                      <a:noFill/>
                    </a:lnL>
                    <a:lnR w="12700" cap="flat" cmpd="sng" algn="ctr">
                      <a:noFill/>
                      <a:prstDash val="solid"/>
                      <a:round/>
                      <a:headEnd type="none" w="med" len="med"/>
                      <a:tailEnd type="none" w="med" len="med"/>
                    </a:lnR>
                    <a:lnT w="6350" cap="flat" cmpd="sng" algn="ctr">
                      <a:solidFill>
                        <a:srgbClr val="878787"/>
                      </a:solidFill>
                      <a:prstDash val="dash"/>
                      <a:round/>
                      <a:headEnd type="none" w="med" len="med"/>
                      <a:tailEnd type="none" w="med" len="med"/>
                    </a:lnT>
                    <a:lnB w="6350" cap="flat" cmpd="sng" algn="ctr">
                      <a:solidFill>
                        <a:srgbClr val="878787"/>
                      </a:solid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284477">
                <a:tc>
                  <a:txBody>
                    <a:bodyPr/>
                    <a:lstStyle/>
                    <a:p>
                      <a:pPr algn="l">
                        <a:spcBef>
                          <a:spcPts val="600"/>
                        </a:spcBef>
                        <a:spcAft>
                          <a:spcPts val="600"/>
                        </a:spcAft>
                      </a:pPr>
                      <a:r>
                        <a:rPr lang="en-US" sz="1700" b="0" i="0" dirty="0">
                          <a:solidFill>
                            <a:schemeClr val="tx1"/>
                          </a:solidFill>
                          <a:effectLst/>
                          <a:latin typeface="Calibri Light" panose="020F0302020204030204" pitchFamily="34" charset="0"/>
                          <a:cs typeface="Calibri Light" panose="020F0302020204030204" pitchFamily="34" charset="0"/>
                        </a:rPr>
                        <a:t>Fried/Fast Food </a:t>
                      </a:r>
                      <a:r>
                        <a:rPr lang="en-US" sz="1700" b="0" i="0" dirty="0">
                          <a:solidFill>
                            <a:schemeClr val="tx1"/>
                          </a:solidFill>
                          <a:effectLst/>
                          <a:latin typeface="Calibri Light" panose="020F0302020204030204" pitchFamily="34" charset="0"/>
                          <a:cs typeface="Calibri Light" panose="020F0302020204030204" pitchFamily="34" charset="0"/>
                          <a:sym typeface="Symbol" pitchFamily="2" charset="2"/>
                        </a:rPr>
                        <a:t> 3/Week: </a:t>
                      </a:r>
                      <a:r>
                        <a:rPr lang="en-US" sz="1700" b="0" i="0" dirty="0" smtClean="0">
                          <a:solidFill>
                            <a:schemeClr val="tx1"/>
                          </a:solidFill>
                          <a:effectLst/>
                          <a:latin typeface="Calibri Light" panose="020F0302020204030204" pitchFamily="34" charset="0"/>
                          <a:cs typeface="Calibri Light" panose="020F0302020204030204" pitchFamily="34" charset="0"/>
                          <a:sym typeface="Symbol" pitchFamily="2" charset="2"/>
                        </a:rPr>
                        <a:t>%</a:t>
                      </a:r>
                      <a:endParaRPr lang="en-CA" sz="1700" b="0" i="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59764" marR="59764" marT="0" marB="0" anchor="ctr">
                    <a:lnL>
                      <a:noFill/>
                    </a:lnL>
                    <a:lnR>
                      <a:noFill/>
                    </a:lnR>
                    <a:lnT w="6350" cap="flat" cmpd="sng" algn="ctr">
                      <a:solidFill>
                        <a:srgbClr val="878787"/>
                      </a:solidFill>
                      <a:prstDash val="dash"/>
                      <a:round/>
                      <a:headEnd type="none" w="med" len="med"/>
                      <a:tailEnd type="none" w="med" len="med"/>
                    </a:lnT>
                    <a:lnB w="6350" cap="flat" cmpd="sng" algn="ctr">
                      <a:solidFill>
                        <a:srgbClr val="878787"/>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600"/>
                        </a:spcAft>
                      </a:pPr>
                      <a:endParaRPr lang="en-CA" sz="1700" b="0" i="0" kern="120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59764" marR="59764" marT="0" marB="0" anchor="ctr">
                    <a:lnL>
                      <a:noFill/>
                    </a:lnL>
                    <a:lnR>
                      <a:noFill/>
                    </a:lnR>
                    <a:lnT w="6350" cap="flat" cmpd="sng" algn="ctr">
                      <a:solidFill>
                        <a:srgbClr val="878787"/>
                      </a:solidFill>
                      <a:prstDash val="dash"/>
                      <a:round/>
                      <a:headEnd type="none" w="med" len="med"/>
                      <a:tailEnd type="none" w="med" len="med"/>
                    </a:lnT>
                    <a:lnB w="6350" cap="flat" cmpd="sng" algn="ctr">
                      <a:solidFill>
                        <a:srgbClr val="878787"/>
                      </a:solidFill>
                      <a:prstDash val="dash"/>
                      <a:round/>
                      <a:headEnd type="none" w="med" len="med"/>
                      <a:tailEnd type="none" w="med" len="med"/>
                    </a:lnB>
                    <a:lnTlToBr w="12700" cmpd="sng">
                      <a:noFill/>
                      <a:prstDash val="solid"/>
                    </a:lnTlToBr>
                    <a:lnBlToTr w="12700" cmpd="sng">
                      <a:noFill/>
                      <a:prstDash val="solid"/>
                    </a:lnBlToTr>
                    <a:noFill/>
                  </a:tcPr>
                </a:tc>
                <a:tc>
                  <a:txBody>
                    <a:bodyPr/>
                    <a:lstStyle/>
                    <a:p>
                      <a:endParaRPr lang="en-CA" sz="1700" dirty="0"/>
                    </a:p>
                  </a:txBody>
                  <a:tcPr marL="59764" marR="59764" marT="0" marB="0" anchor="ctr">
                    <a:lnL>
                      <a:noFill/>
                    </a:lnL>
                    <a:lnR>
                      <a:noFill/>
                    </a:lnR>
                    <a:lnT w="6350" cap="flat" cmpd="sng" algn="ctr">
                      <a:solidFill>
                        <a:srgbClr val="878787"/>
                      </a:solidFill>
                      <a:prstDash val="dash"/>
                      <a:round/>
                      <a:headEnd type="none" w="med" len="med"/>
                      <a:tailEnd type="none" w="med" len="med"/>
                    </a:lnT>
                    <a:lnB w="6350" cap="flat" cmpd="sng" algn="ctr">
                      <a:solidFill>
                        <a:srgbClr val="878787"/>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600"/>
                        </a:spcAft>
                      </a:pPr>
                      <a:r>
                        <a:rPr lang="en-US" sz="1700" b="0" i="0" dirty="0" smtClean="0">
                          <a:solidFill>
                            <a:schemeClr val="tx1"/>
                          </a:solidFill>
                          <a:effectLst/>
                          <a:latin typeface="Calibri Light" panose="020F0302020204030204" pitchFamily="34" charset="0"/>
                          <a:cs typeface="Calibri Light" panose="020F0302020204030204" pitchFamily="34" charset="0"/>
                        </a:rPr>
                        <a:t>6.9</a:t>
                      </a:r>
                      <a:endParaRPr lang="en-CA" sz="1700" b="0" i="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59764" marR="59764" marT="0" marB="0" anchor="ctr">
                    <a:lnL>
                      <a:noFill/>
                    </a:lnL>
                    <a:lnR>
                      <a:noFill/>
                    </a:lnR>
                    <a:lnT w="6350" cap="flat" cmpd="sng" algn="ctr">
                      <a:solidFill>
                        <a:srgbClr val="878787"/>
                      </a:solidFill>
                      <a:prstDash val="dash"/>
                      <a:round/>
                      <a:headEnd type="none" w="med" len="med"/>
                      <a:tailEnd type="none" w="med" len="med"/>
                    </a:lnT>
                    <a:lnB w="6350" cap="flat" cmpd="sng" algn="ctr">
                      <a:solidFill>
                        <a:srgbClr val="878787"/>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600"/>
                        </a:spcAft>
                      </a:pPr>
                      <a:r>
                        <a:rPr lang="en-US" sz="1700" b="0" i="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a:t>
                      </a:r>
                      <a:r>
                        <a:rPr lang="en-US" sz="1700" b="0" i="0" dirty="0" smtClean="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2.7</a:t>
                      </a:r>
                      <a:endParaRPr lang="en-CA" sz="1700" b="0" i="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59764" marR="59764" marT="0" marB="0" anchor="ctr">
                    <a:lnL>
                      <a:noFill/>
                    </a:lnL>
                    <a:lnR w="12700" cap="flat" cmpd="sng" algn="ctr">
                      <a:noFill/>
                      <a:prstDash val="solid"/>
                      <a:round/>
                      <a:headEnd type="none" w="med" len="med"/>
                      <a:tailEnd type="none" w="med" len="med"/>
                    </a:lnR>
                    <a:lnT w="6350" cap="flat" cmpd="sng" algn="ctr">
                      <a:solidFill>
                        <a:srgbClr val="878787"/>
                      </a:solidFill>
                      <a:prstDash val="dash"/>
                      <a:round/>
                      <a:headEnd type="none" w="med" len="med"/>
                      <a:tailEnd type="none" w="med" len="med"/>
                    </a:lnT>
                    <a:lnB w="6350" cap="flat" cmpd="sng" algn="ctr">
                      <a:solidFill>
                        <a:srgbClr val="878787"/>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600"/>
                        </a:spcAft>
                      </a:pPr>
                      <a:r>
                        <a:rPr lang="en-CA" sz="1700" b="0" i="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0.0786</a:t>
                      </a:r>
                    </a:p>
                  </a:txBody>
                  <a:tcPr marL="59764" marR="59764" marT="0" marB="0" anchor="ctr">
                    <a:lnL>
                      <a:noFill/>
                    </a:lnL>
                    <a:lnR w="12700" cap="flat" cmpd="sng" algn="ctr">
                      <a:noFill/>
                      <a:prstDash val="solid"/>
                      <a:round/>
                      <a:headEnd type="none" w="med" len="med"/>
                      <a:tailEnd type="none" w="med" len="med"/>
                    </a:lnR>
                    <a:lnT w="6350" cap="flat" cmpd="sng" algn="ctr">
                      <a:solidFill>
                        <a:srgbClr val="878787"/>
                      </a:solidFill>
                      <a:prstDash val="dash"/>
                      <a:round/>
                      <a:headEnd type="none" w="med" len="med"/>
                      <a:tailEnd type="none" w="med" len="med"/>
                    </a:lnT>
                    <a:lnB w="6350" cap="flat" cmpd="sng" algn="ctr">
                      <a:solidFill>
                        <a:srgbClr val="878787"/>
                      </a:solid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284477">
                <a:tc>
                  <a:txBody>
                    <a:bodyPr/>
                    <a:lstStyle/>
                    <a:p>
                      <a:pPr algn="l">
                        <a:spcBef>
                          <a:spcPts val="600"/>
                        </a:spcBef>
                        <a:spcAft>
                          <a:spcPts val="600"/>
                        </a:spcAft>
                      </a:pPr>
                      <a:r>
                        <a:rPr lang="en-CA" sz="1700" b="0" i="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Daily </a:t>
                      </a:r>
                      <a:r>
                        <a:rPr lang="en-CA" sz="1700" b="0" i="0" dirty="0" smtClean="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 </a:t>
                      </a:r>
                      <a:r>
                        <a:rPr lang="en-CA" sz="1700" b="0" i="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Meat/Poultry: </a:t>
                      </a:r>
                      <a:r>
                        <a:rPr lang="en-CA" sz="1700" b="0" i="0" dirty="0" smtClean="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a:t>
                      </a:r>
                      <a:endParaRPr lang="en-CA" sz="1700" b="0" i="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59764" marR="59764" marT="0" marB="0" anchor="ctr">
                    <a:lnL>
                      <a:noFill/>
                    </a:lnL>
                    <a:lnR>
                      <a:noFill/>
                    </a:lnR>
                    <a:lnT w="6350" cap="flat" cmpd="sng" algn="ctr">
                      <a:solidFill>
                        <a:srgbClr val="878787"/>
                      </a:solidFill>
                      <a:prstDash val="dash"/>
                      <a:round/>
                      <a:headEnd type="none" w="med" len="med"/>
                      <a:tailEnd type="none" w="med" len="med"/>
                    </a:lnT>
                    <a:lnB w="6350" cap="flat" cmpd="sng" algn="ctr">
                      <a:solidFill>
                        <a:srgbClr val="878787"/>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600"/>
                        </a:spcAft>
                      </a:pPr>
                      <a:endParaRPr lang="en-CA" sz="1700" b="0" i="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59764" marR="59764" marT="0" marB="0" anchor="ctr">
                    <a:lnL>
                      <a:noFill/>
                    </a:lnL>
                    <a:lnR>
                      <a:noFill/>
                    </a:lnR>
                    <a:lnT w="6350" cap="flat" cmpd="sng" algn="ctr">
                      <a:solidFill>
                        <a:srgbClr val="878787"/>
                      </a:solidFill>
                      <a:prstDash val="dash"/>
                      <a:round/>
                      <a:headEnd type="none" w="med" len="med"/>
                      <a:tailEnd type="none" w="med" len="med"/>
                    </a:lnT>
                    <a:lnB w="6350" cap="flat" cmpd="sng" algn="ctr">
                      <a:solidFill>
                        <a:srgbClr val="878787"/>
                      </a:solidFill>
                      <a:prstDash val="dash"/>
                      <a:round/>
                      <a:headEnd type="none" w="med" len="med"/>
                      <a:tailEnd type="none" w="med" len="med"/>
                    </a:lnB>
                    <a:lnTlToBr w="12700" cmpd="sng">
                      <a:noFill/>
                      <a:prstDash val="solid"/>
                    </a:lnTlToBr>
                    <a:lnBlToTr w="12700" cmpd="sng">
                      <a:noFill/>
                      <a:prstDash val="solid"/>
                    </a:lnBlToTr>
                    <a:noFill/>
                  </a:tcPr>
                </a:tc>
                <a:tc>
                  <a:txBody>
                    <a:bodyPr/>
                    <a:lstStyle/>
                    <a:p>
                      <a:endParaRPr lang="en-CA" sz="1700" dirty="0"/>
                    </a:p>
                  </a:txBody>
                  <a:tcPr marL="59764" marR="59764" marT="0" marB="0" anchor="ctr">
                    <a:lnL>
                      <a:noFill/>
                    </a:lnL>
                    <a:lnR>
                      <a:noFill/>
                    </a:lnR>
                    <a:lnT w="6350" cap="flat" cmpd="sng" algn="ctr">
                      <a:solidFill>
                        <a:srgbClr val="878787"/>
                      </a:solidFill>
                      <a:prstDash val="dash"/>
                      <a:round/>
                      <a:headEnd type="none" w="med" len="med"/>
                      <a:tailEnd type="none" w="med" len="med"/>
                    </a:lnT>
                    <a:lnB w="6350" cap="flat" cmpd="sng" algn="ctr">
                      <a:solidFill>
                        <a:srgbClr val="878787"/>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600"/>
                        </a:spcAft>
                      </a:pPr>
                      <a:r>
                        <a:rPr lang="en-CA" sz="1700" b="0" i="0" dirty="0" smtClean="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0.1</a:t>
                      </a:r>
                      <a:endParaRPr lang="en-CA" sz="1700" b="0" i="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59764" marR="59764" marT="0" marB="0" anchor="ctr">
                    <a:lnL>
                      <a:noFill/>
                    </a:lnL>
                    <a:lnR>
                      <a:noFill/>
                    </a:lnR>
                    <a:lnT w="6350" cap="flat" cmpd="sng" algn="ctr">
                      <a:solidFill>
                        <a:srgbClr val="878787"/>
                      </a:solidFill>
                      <a:prstDash val="dash"/>
                      <a:round/>
                      <a:headEnd type="none" w="med" len="med"/>
                      <a:tailEnd type="none" w="med" len="med"/>
                    </a:lnT>
                    <a:lnB w="6350" cap="flat" cmpd="sng" algn="ctr">
                      <a:solidFill>
                        <a:srgbClr val="878787"/>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600"/>
                        </a:spcAft>
                      </a:pPr>
                      <a:r>
                        <a:rPr lang="en-CA" sz="1700" b="0" i="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a:t>
                      </a:r>
                      <a:r>
                        <a:rPr lang="en-CA" sz="1700" b="0" i="0" dirty="0" smtClean="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6.0</a:t>
                      </a:r>
                      <a:endParaRPr lang="en-CA" sz="1700" b="0" i="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59764" marR="59764" marT="0" marB="0" anchor="ctr">
                    <a:lnL>
                      <a:noFill/>
                    </a:lnL>
                    <a:lnR w="12700" cap="flat" cmpd="sng" algn="ctr">
                      <a:noFill/>
                      <a:prstDash val="solid"/>
                      <a:round/>
                      <a:headEnd type="none" w="med" len="med"/>
                      <a:tailEnd type="none" w="med" len="med"/>
                    </a:lnR>
                    <a:lnT w="6350" cap="flat" cmpd="sng" algn="ctr">
                      <a:solidFill>
                        <a:srgbClr val="878787"/>
                      </a:solidFill>
                      <a:prstDash val="dash"/>
                      <a:round/>
                      <a:headEnd type="none" w="med" len="med"/>
                      <a:tailEnd type="none" w="med" len="med"/>
                    </a:lnT>
                    <a:lnB w="6350" cap="flat" cmpd="sng" algn="ctr">
                      <a:solidFill>
                        <a:srgbClr val="878787"/>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600"/>
                        </a:spcAft>
                      </a:pPr>
                      <a:r>
                        <a:rPr lang="en-CA" sz="1700" b="0" i="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0.1061</a:t>
                      </a:r>
                    </a:p>
                  </a:txBody>
                  <a:tcPr marL="59764" marR="59764" marT="0" marB="0" anchor="ctr">
                    <a:lnL>
                      <a:noFill/>
                    </a:lnL>
                    <a:lnR w="12700" cap="flat" cmpd="sng" algn="ctr">
                      <a:noFill/>
                      <a:prstDash val="solid"/>
                      <a:round/>
                      <a:headEnd type="none" w="med" len="med"/>
                      <a:tailEnd type="none" w="med" len="med"/>
                    </a:lnR>
                    <a:lnT w="6350" cap="flat" cmpd="sng" algn="ctr">
                      <a:solidFill>
                        <a:srgbClr val="878787"/>
                      </a:solidFill>
                      <a:prstDash val="dash"/>
                      <a:round/>
                      <a:headEnd type="none" w="med" len="med"/>
                      <a:tailEnd type="none" w="med" len="med"/>
                    </a:lnT>
                    <a:lnB w="6350" cap="flat" cmpd="sng" algn="ctr">
                      <a:solidFill>
                        <a:srgbClr val="878787"/>
                      </a:solid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bl>
          </a:graphicData>
        </a:graphic>
      </p:graphicFrame>
      <p:sp>
        <p:nvSpPr>
          <p:cNvPr id="8" name="TextBox 7">
            <a:extLst>
              <a:ext uri="{FF2B5EF4-FFF2-40B4-BE49-F238E27FC236}">
                <a16:creationId xmlns:a16="http://schemas.microsoft.com/office/drawing/2014/main" id="{2569CA29-6587-E948-B8DE-96E317ABBCA6}"/>
              </a:ext>
            </a:extLst>
          </p:cNvPr>
          <p:cNvSpPr txBox="1"/>
          <p:nvPr/>
        </p:nvSpPr>
        <p:spPr>
          <a:xfrm>
            <a:off x="251520" y="51470"/>
            <a:ext cx="7799869" cy="584775"/>
          </a:xfrm>
          <a:prstGeom prst="rect">
            <a:avLst/>
          </a:prstGeom>
          <a:noFill/>
        </p:spPr>
        <p:txBody>
          <a:bodyPr wrap="square" rtlCol="0">
            <a:noAutofit/>
          </a:bodyPr>
          <a:lstStyle/>
          <a:p>
            <a:r>
              <a:rPr lang="en-US" sz="2400" dirty="0">
                <a:solidFill>
                  <a:srgbClr val="A12529"/>
                </a:solidFill>
                <a:latin typeface="Helvetica" pitchFamily="2" charset="0"/>
                <a:ea typeface="Helvetica Neue Medium" panose="02000503000000020004" pitchFamily="2" charset="0"/>
                <a:cs typeface="Helvetica Neue Medium" panose="02000503000000020004" pitchFamily="2" charset="0"/>
              </a:rPr>
              <a:t>2</a:t>
            </a:r>
            <a:r>
              <a:rPr lang="en-US" sz="2400" baseline="30000" dirty="0" smtClean="0">
                <a:solidFill>
                  <a:srgbClr val="A12529"/>
                </a:solidFill>
                <a:latin typeface="Helvetica" pitchFamily="2" charset="0"/>
                <a:ea typeface="Helvetica Neue Medium" panose="02000503000000020004" pitchFamily="2" charset="0"/>
                <a:cs typeface="Helvetica Neue Medium" panose="02000503000000020004" pitchFamily="2" charset="0"/>
              </a:rPr>
              <a:t>o </a:t>
            </a:r>
            <a:r>
              <a:rPr lang="en-US" sz="2400" dirty="0">
                <a:solidFill>
                  <a:srgbClr val="A12529"/>
                </a:solidFill>
                <a:latin typeface="Helvetica" pitchFamily="2" charset="0"/>
                <a:ea typeface="Helvetica Neue Medium" panose="02000503000000020004" pitchFamily="2" charset="0"/>
                <a:cs typeface="Helvetica Neue Medium" panose="02000503000000020004" pitchFamily="2" charset="0"/>
              </a:rPr>
              <a:t>and </a:t>
            </a:r>
            <a:r>
              <a:rPr lang="en-US" sz="2400" dirty="0" smtClean="0">
                <a:solidFill>
                  <a:srgbClr val="A12529"/>
                </a:solidFill>
                <a:latin typeface="Helvetica" pitchFamily="2" charset="0"/>
                <a:ea typeface="Helvetica Neue Medium" panose="02000503000000020004" pitchFamily="2" charset="0"/>
                <a:cs typeface="Helvetica Neue Medium" panose="02000503000000020004" pitchFamily="2" charset="0"/>
              </a:rPr>
              <a:t>3</a:t>
            </a:r>
            <a:r>
              <a:rPr lang="en-US" sz="2400" baseline="30000" dirty="0" smtClean="0">
                <a:solidFill>
                  <a:srgbClr val="A12529"/>
                </a:solidFill>
                <a:latin typeface="Helvetica" pitchFamily="2" charset="0"/>
                <a:ea typeface="Helvetica Neue Medium" panose="02000503000000020004" pitchFamily="2" charset="0"/>
                <a:cs typeface="Helvetica Neue Medium" panose="02000503000000020004" pitchFamily="2" charset="0"/>
              </a:rPr>
              <a:t>o</a:t>
            </a:r>
            <a:r>
              <a:rPr lang="en-US" sz="2400" dirty="0" smtClean="0">
                <a:solidFill>
                  <a:srgbClr val="A12529"/>
                </a:solidFill>
                <a:latin typeface="Helvetica" pitchFamily="2" charset="0"/>
                <a:ea typeface="Helvetica Neue Medium" panose="02000503000000020004" pitchFamily="2" charset="0"/>
                <a:cs typeface="Helvetica Neue Medium" panose="02000503000000020004" pitchFamily="2" charset="0"/>
              </a:rPr>
              <a:t> Outcomes </a:t>
            </a:r>
            <a:r>
              <a:rPr lang="en-US" sz="2400" dirty="0">
                <a:solidFill>
                  <a:srgbClr val="A12529"/>
                </a:solidFill>
                <a:latin typeface="Helvetica" pitchFamily="2" charset="0"/>
                <a:ea typeface="Helvetica Neue Medium" panose="02000503000000020004" pitchFamily="2" charset="0"/>
                <a:cs typeface="Helvetica Neue Medium" panose="02000503000000020004" pitchFamily="2" charset="0"/>
              </a:rPr>
              <a:t>at 12 </a:t>
            </a:r>
            <a:r>
              <a:rPr lang="en-US" sz="2400" dirty="0" smtClean="0">
                <a:solidFill>
                  <a:srgbClr val="A12529"/>
                </a:solidFill>
                <a:latin typeface="Helvetica" pitchFamily="2" charset="0"/>
                <a:ea typeface="Helvetica Neue Medium" panose="02000503000000020004" pitchFamily="2" charset="0"/>
                <a:cs typeface="Helvetica Neue Medium" panose="02000503000000020004" pitchFamily="2" charset="0"/>
              </a:rPr>
              <a:t>Months</a:t>
            </a:r>
            <a:endParaRPr lang="en-US" sz="1200" dirty="0">
              <a:solidFill>
                <a:srgbClr val="FF0000"/>
              </a:solidFill>
              <a:latin typeface="Helvetica" pitchFamily="2" charset="0"/>
              <a:ea typeface="Helvetica Neue Medium" panose="02000503000000020004" pitchFamily="2" charset="0"/>
              <a:cs typeface="Helvetica Neue Medium" panose="02000503000000020004" pitchFamily="2" charset="0"/>
            </a:endParaRPr>
          </a:p>
        </p:txBody>
      </p:sp>
      <p:pic>
        <p:nvPicPr>
          <p:cNvPr id="10" name="Picture 9">
            <a:extLst>
              <a:ext uri="{FF2B5EF4-FFF2-40B4-BE49-F238E27FC236}">
                <a16:creationId xmlns:a16="http://schemas.microsoft.com/office/drawing/2014/main" id="{5F59E89D-5802-F646-AFD4-BC0AD35E2875}"/>
              </a:ext>
            </a:extLst>
          </p:cNvPr>
          <p:cNvPicPr>
            <a:picLocks noChangeAspect="1"/>
          </p:cNvPicPr>
          <p:nvPr/>
        </p:nvPicPr>
        <p:blipFill>
          <a:blip r:embed="rId3"/>
          <a:stretch>
            <a:fillRect/>
          </a:stretch>
        </p:blipFill>
        <p:spPr>
          <a:xfrm>
            <a:off x="7668344" y="4587974"/>
            <a:ext cx="800271" cy="464602"/>
          </a:xfrm>
          <a:prstGeom prst="rect">
            <a:avLst/>
          </a:prstGeom>
        </p:spPr>
      </p:pic>
      <p:sp>
        <p:nvSpPr>
          <p:cNvPr id="2" name="TextBox 1"/>
          <p:cNvSpPr txBox="1"/>
          <p:nvPr/>
        </p:nvSpPr>
        <p:spPr>
          <a:xfrm>
            <a:off x="2299321" y="4090128"/>
            <a:ext cx="5142818" cy="369332"/>
          </a:xfrm>
          <a:prstGeom prst="rect">
            <a:avLst/>
          </a:prstGeom>
          <a:noFill/>
        </p:spPr>
        <p:txBody>
          <a:bodyPr wrap="none" rtlCol="0">
            <a:spAutoFit/>
          </a:bodyPr>
          <a:lstStyle/>
          <a:p>
            <a:r>
              <a:rPr lang="en-US" dirty="0" smtClean="0"/>
              <a:t>*No Change in smoking, weight, stress or depression</a:t>
            </a:r>
            <a:endParaRPr lang="en-US" dirty="0"/>
          </a:p>
        </p:txBody>
      </p:sp>
      <p:pic>
        <p:nvPicPr>
          <p:cNvPr id="3" name="Picture 2"/>
          <p:cNvPicPr>
            <a:picLocks noChangeAspect="1"/>
          </p:cNvPicPr>
          <p:nvPr/>
        </p:nvPicPr>
        <p:blipFill>
          <a:blip r:embed="rId4"/>
          <a:stretch>
            <a:fillRect/>
          </a:stretch>
        </p:blipFill>
        <p:spPr>
          <a:xfrm>
            <a:off x="4309272" y="4459460"/>
            <a:ext cx="597460" cy="597460"/>
          </a:xfrm>
          <a:prstGeom prst="rect">
            <a:avLst/>
          </a:prstGeom>
        </p:spPr>
      </p:pic>
    </p:spTree>
    <p:extLst>
      <p:ext uri="{BB962C8B-B14F-4D97-AF65-F5344CB8AC3E}">
        <p14:creationId xmlns:p14="http://schemas.microsoft.com/office/powerpoint/2010/main" val="28082948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7C92BD3-E2C0-F445-8AB5-41F361559318}"/>
              </a:ext>
            </a:extLst>
          </p:cNvPr>
          <p:cNvSpPr txBox="1"/>
          <p:nvPr/>
        </p:nvSpPr>
        <p:spPr>
          <a:xfrm>
            <a:off x="107504" y="203293"/>
            <a:ext cx="8712966" cy="584775"/>
          </a:xfrm>
          <a:prstGeom prst="rect">
            <a:avLst/>
          </a:prstGeom>
          <a:noFill/>
        </p:spPr>
        <p:txBody>
          <a:bodyPr wrap="square" rtlCol="0">
            <a:noAutofit/>
          </a:bodyPr>
          <a:lstStyle/>
          <a:p>
            <a:r>
              <a:rPr lang="en-US" sz="2700" dirty="0" smtClean="0">
                <a:solidFill>
                  <a:srgbClr val="A12529"/>
                </a:solidFill>
                <a:latin typeface="Helvetica" pitchFamily="2" charset="0"/>
                <a:ea typeface="Helvetica Neue Medium" panose="02000503000000020004" pitchFamily="2" charset="0"/>
                <a:cs typeface="Helvetica Neue Medium" panose="02000503000000020004" pitchFamily="2" charset="0"/>
              </a:rPr>
              <a:t>Conclusion </a:t>
            </a:r>
            <a:endParaRPr lang="en-US" sz="2700" dirty="0">
              <a:solidFill>
                <a:srgbClr val="A12529"/>
              </a:solidFill>
              <a:latin typeface="Helvetica" pitchFamily="2" charset="0"/>
              <a:ea typeface="Helvetica Neue Medium" panose="02000503000000020004" pitchFamily="2" charset="0"/>
              <a:cs typeface="Helvetica Neue Medium" panose="02000503000000020004" pitchFamily="2" charset="0"/>
            </a:endParaRPr>
          </a:p>
        </p:txBody>
      </p:sp>
      <p:cxnSp>
        <p:nvCxnSpPr>
          <p:cNvPr id="6" name="Straight Connector 5">
            <a:extLst>
              <a:ext uri="{FF2B5EF4-FFF2-40B4-BE49-F238E27FC236}">
                <a16:creationId xmlns:a16="http://schemas.microsoft.com/office/drawing/2014/main" id="{3E2D66EA-B93F-154B-B174-E5D7B9EC86B1}"/>
              </a:ext>
            </a:extLst>
          </p:cNvPr>
          <p:cNvCxnSpPr>
            <a:cxnSpLocks/>
          </p:cNvCxnSpPr>
          <p:nvPr/>
        </p:nvCxnSpPr>
        <p:spPr>
          <a:xfrm>
            <a:off x="179513" y="843558"/>
            <a:ext cx="8712967" cy="0"/>
          </a:xfrm>
          <a:prstGeom prst="line">
            <a:avLst/>
          </a:prstGeom>
          <a:ln w="15875">
            <a:solidFill>
              <a:srgbClr val="A12529"/>
            </a:solidFill>
          </a:ln>
          <a:effectLst/>
        </p:spPr>
        <p:style>
          <a:lnRef idx="2">
            <a:schemeClr val="accent1"/>
          </a:lnRef>
          <a:fillRef idx="0">
            <a:schemeClr val="accent1"/>
          </a:fillRef>
          <a:effectRef idx="1">
            <a:schemeClr val="accent1"/>
          </a:effectRef>
          <a:fontRef idx="minor">
            <a:schemeClr val="tx1"/>
          </a:fontRef>
        </p:style>
      </p:cxnSp>
      <p:sp>
        <p:nvSpPr>
          <p:cNvPr id="17" name="Rectangle 16">
            <a:extLst>
              <a:ext uri="{FF2B5EF4-FFF2-40B4-BE49-F238E27FC236}">
                <a16:creationId xmlns:a16="http://schemas.microsoft.com/office/drawing/2014/main" id="{C132E498-3AAF-2240-ABD0-F3C8A4EA1475}"/>
              </a:ext>
            </a:extLst>
          </p:cNvPr>
          <p:cNvSpPr/>
          <p:nvPr/>
        </p:nvSpPr>
        <p:spPr>
          <a:xfrm>
            <a:off x="315345" y="1131590"/>
            <a:ext cx="8289103" cy="3385542"/>
          </a:xfrm>
          <a:prstGeom prst="rect">
            <a:avLst/>
          </a:prstGeom>
        </p:spPr>
        <p:txBody>
          <a:bodyPr wrap="square">
            <a:spAutoFit/>
          </a:bodyPr>
          <a:lstStyle/>
          <a:p>
            <a:pPr marL="342900" indent="-342900" algn="just">
              <a:lnSpc>
                <a:spcPct val="107000"/>
              </a:lnSpc>
              <a:spcAft>
                <a:spcPts val="0"/>
              </a:spcAft>
              <a:buFont typeface="Arial" panose="020B0604020202020204" pitchFamily="34" charset="0"/>
              <a:buChar char="•"/>
            </a:pPr>
            <a:r>
              <a:rPr lang="en-US" sz="2000" dirty="0" smtClean="0">
                <a:latin typeface="Calibri Light" panose="020F0302020204030204" pitchFamily="34" charset="0"/>
                <a:ea typeface="Calibri" panose="020F0502020204030204" pitchFamily="34" charset="0"/>
                <a:cs typeface="Calibri Light" panose="020F0302020204030204" pitchFamily="34" charset="0"/>
              </a:rPr>
              <a:t>A </a:t>
            </a:r>
            <a:r>
              <a:rPr lang="en-US" sz="2000" dirty="0">
                <a:latin typeface="Calibri Light" panose="020F0302020204030204" pitchFamily="34" charset="0"/>
                <a:ea typeface="Calibri" panose="020F0502020204030204" pitchFamily="34" charset="0"/>
                <a:cs typeface="Calibri Light" panose="020F0302020204030204" pitchFamily="34" charset="0"/>
              </a:rPr>
              <a:t>comprehensive model of care led by NPHWs, </a:t>
            </a:r>
            <a:r>
              <a:rPr lang="en-US" sz="2000" dirty="0" smtClean="0">
                <a:latin typeface="Calibri Light" panose="020F0302020204030204" pitchFamily="34" charset="0"/>
                <a:ea typeface="Calibri" panose="020F0502020204030204" pitchFamily="34" charset="0"/>
                <a:cs typeface="Calibri Light" panose="020F0302020204030204" pitchFamily="34" charset="0"/>
              </a:rPr>
              <a:t>guided by algorithms on a tablet, involving </a:t>
            </a:r>
            <a:r>
              <a:rPr lang="en-US" sz="2000" dirty="0">
                <a:latin typeface="Calibri Light" panose="020F0302020204030204" pitchFamily="34" charset="0"/>
                <a:ea typeface="Calibri" panose="020F0502020204030204" pitchFamily="34" charset="0"/>
                <a:cs typeface="Calibri Light" panose="020F0302020204030204" pitchFamily="34" charset="0"/>
              </a:rPr>
              <a:t>primary care physicians and </a:t>
            </a:r>
            <a:r>
              <a:rPr lang="en-US" sz="2000" dirty="0" smtClean="0">
                <a:latin typeface="Calibri Light" panose="020F0302020204030204" pitchFamily="34" charset="0"/>
                <a:ea typeface="Calibri" panose="020F0502020204030204" pitchFamily="34" charset="0"/>
                <a:cs typeface="Calibri Light" panose="020F0302020204030204" pitchFamily="34" charset="0"/>
              </a:rPr>
              <a:t>family, along with the provision of free antihypertensive drugs and a statin, </a:t>
            </a:r>
            <a:r>
              <a:rPr lang="en-US" sz="2000" u="sng" dirty="0" smtClean="0">
                <a:latin typeface="Calibri Light" panose="020F0302020204030204" pitchFamily="34" charset="0"/>
                <a:ea typeface="Calibri" panose="020F0502020204030204" pitchFamily="34" charset="0"/>
                <a:cs typeface="Calibri Light" panose="020F0302020204030204" pitchFamily="34" charset="0"/>
              </a:rPr>
              <a:t>substantially</a:t>
            </a:r>
            <a:r>
              <a:rPr lang="en-US" sz="2000" dirty="0" smtClean="0">
                <a:latin typeface="Calibri Light" panose="020F0302020204030204" pitchFamily="34" charset="0"/>
                <a:ea typeface="Calibri" panose="020F0502020204030204" pitchFamily="34" charset="0"/>
                <a:cs typeface="Calibri Light" panose="020F0302020204030204" pitchFamily="34" charset="0"/>
              </a:rPr>
              <a:t> </a:t>
            </a:r>
            <a:r>
              <a:rPr lang="en-US" sz="2000" dirty="0">
                <a:latin typeface="Calibri Light" panose="020F0302020204030204" pitchFamily="34" charset="0"/>
                <a:ea typeface="Calibri" panose="020F0502020204030204" pitchFamily="34" charset="0"/>
                <a:cs typeface="Calibri Light" panose="020F0302020204030204" pitchFamily="34" charset="0"/>
              </a:rPr>
              <a:t>improved </a:t>
            </a:r>
            <a:r>
              <a:rPr lang="en-US" sz="2000" dirty="0" smtClean="0">
                <a:latin typeface="Calibri Light" panose="020F0302020204030204" pitchFamily="34" charset="0"/>
                <a:ea typeface="Calibri" panose="020F0502020204030204" pitchFamily="34" charset="0"/>
                <a:cs typeface="Calibri Light" panose="020F0302020204030204" pitchFamily="34" charset="0"/>
              </a:rPr>
              <a:t>CVD risk and blood pressure.</a:t>
            </a:r>
          </a:p>
          <a:p>
            <a:pPr marL="342900" indent="-342900" algn="just">
              <a:lnSpc>
                <a:spcPct val="107000"/>
              </a:lnSpc>
              <a:spcAft>
                <a:spcPts val="0"/>
              </a:spcAft>
              <a:buFont typeface="Arial" panose="020B0604020202020204" pitchFamily="34" charset="0"/>
              <a:buChar char="•"/>
            </a:pPr>
            <a:endParaRPr lang="en-US" sz="2000" dirty="0">
              <a:latin typeface="Calibri Light" panose="020F0302020204030204" pitchFamily="34" charset="0"/>
              <a:ea typeface="Calibri" panose="020F0502020204030204" pitchFamily="34" charset="0"/>
              <a:cs typeface="Calibri Light" panose="020F0302020204030204" pitchFamily="34" charset="0"/>
            </a:endParaRPr>
          </a:p>
          <a:p>
            <a:pPr marL="342900" indent="-342900" algn="just">
              <a:lnSpc>
                <a:spcPct val="107000"/>
              </a:lnSpc>
              <a:spcAft>
                <a:spcPts val="0"/>
              </a:spcAft>
              <a:buFont typeface="Arial" panose="020B0604020202020204" pitchFamily="34" charset="0"/>
              <a:buChar char="•"/>
            </a:pPr>
            <a:r>
              <a:rPr lang="en-US" sz="2000" u="sng" dirty="0" smtClean="0">
                <a:latin typeface="Calibri Light" panose="020F0302020204030204" pitchFamily="34" charset="0"/>
                <a:ea typeface="Calibri" panose="020F0502020204030204" pitchFamily="34" charset="0"/>
                <a:cs typeface="Calibri Light" panose="020F0302020204030204" pitchFamily="34" charset="0"/>
              </a:rPr>
              <a:t>Success</a:t>
            </a:r>
            <a:r>
              <a:rPr lang="en-US" sz="2000" dirty="0" smtClean="0">
                <a:latin typeface="Calibri Light" panose="020F0302020204030204" pitchFamily="34" charset="0"/>
                <a:ea typeface="Calibri" panose="020F0502020204030204" pitchFamily="34" charset="0"/>
                <a:cs typeface="Calibri Light" panose="020F0302020204030204" pitchFamily="34" charset="0"/>
              </a:rPr>
              <a:t> of the HOPE 4 NPHW-led strategy:</a:t>
            </a:r>
          </a:p>
          <a:p>
            <a:pPr marL="914400" lvl="1" indent="-457200" algn="just">
              <a:lnSpc>
                <a:spcPct val="107000"/>
              </a:lnSpc>
              <a:buFont typeface="+mj-lt"/>
              <a:buAutoNum type="arabicPeriod"/>
            </a:pPr>
            <a:r>
              <a:rPr lang="en-US" sz="2000" dirty="0">
                <a:latin typeface="Calibri Light" panose="020F0302020204030204" pitchFamily="34" charset="0"/>
                <a:ea typeface="Calibri" panose="020F0502020204030204" pitchFamily="34" charset="0"/>
                <a:cs typeface="Calibri Light" panose="020F0302020204030204" pitchFamily="34" charset="0"/>
              </a:rPr>
              <a:t>Simultaneously addressed multiple barriers to CVD risk</a:t>
            </a:r>
          </a:p>
          <a:p>
            <a:pPr marL="914400" lvl="1" indent="-457200" algn="just">
              <a:lnSpc>
                <a:spcPct val="107000"/>
              </a:lnSpc>
              <a:buFont typeface="+mj-lt"/>
              <a:buAutoNum type="arabicPeriod"/>
            </a:pPr>
            <a:r>
              <a:rPr lang="en-US" sz="2000" dirty="0" smtClean="0">
                <a:latin typeface="Calibri Light" panose="020F0302020204030204" pitchFamily="34" charset="0"/>
                <a:ea typeface="Calibri" panose="020F0502020204030204" pitchFamily="34" charset="0"/>
                <a:cs typeface="Calibri Light" panose="020F0302020204030204" pitchFamily="34" charset="0"/>
              </a:rPr>
              <a:t>Community-based intervention adapted to local context</a:t>
            </a:r>
          </a:p>
          <a:p>
            <a:pPr marL="914400" lvl="1" indent="-457200" algn="just">
              <a:lnSpc>
                <a:spcPct val="107000"/>
              </a:lnSpc>
              <a:buFont typeface="+mj-lt"/>
              <a:buAutoNum type="arabicPeriod"/>
            </a:pPr>
            <a:r>
              <a:rPr lang="en-US" sz="2000" dirty="0" smtClean="0">
                <a:latin typeface="Calibri Light" panose="020F0302020204030204" pitchFamily="34" charset="0"/>
                <a:ea typeface="Calibri" panose="020F0502020204030204" pitchFamily="34" charset="0"/>
                <a:cs typeface="Calibri Light" panose="020F0302020204030204" pitchFamily="34" charset="0"/>
              </a:rPr>
              <a:t>Reinforcing adherence with treatment supporters</a:t>
            </a:r>
            <a:endParaRPr lang="en-CA" sz="2000" dirty="0" smtClean="0">
              <a:latin typeface="Calibri Light" panose="020F0302020204030204" pitchFamily="34" charset="0"/>
              <a:ea typeface="Calibri" panose="020F0502020204030204" pitchFamily="34" charset="0"/>
              <a:cs typeface="Calibri Light" panose="020F0302020204030204" pitchFamily="34" charset="0"/>
            </a:endParaRPr>
          </a:p>
          <a:p>
            <a:pPr marL="914400" lvl="1" indent="-457200" algn="just">
              <a:lnSpc>
                <a:spcPct val="107000"/>
              </a:lnSpc>
              <a:buFont typeface="+mj-lt"/>
              <a:buAutoNum type="arabicPeriod"/>
            </a:pPr>
            <a:r>
              <a:rPr lang="en-US" sz="2000" dirty="0" smtClean="0">
                <a:latin typeface="Calibri Light" panose="020F0302020204030204" pitchFamily="34" charset="0"/>
                <a:ea typeface="Calibri" panose="020F0502020204030204" pitchFamily="34" charset="0"/>
                <a:cs typeface="Calibri Light" panose="020F0302020204030204" pitchFamily="34" charset="0"/>
              </a:rPr>
              <a:t>Comprehensive intervention with computer-based algorithms</a:t>
            </a:r>
          </a:p>
        </p:txBody>
      </p:sp>
      <p:pic>
        <p:nvPicPr>
          <p:cNvPr id="18" name="Picture 17">
            <a:extLst>
              <a:ext uri="{FF2B5EF4-FFF2-40B4-BE49-F238E27FC236}">
                <a16:creationId xmlns:a16="http://schemas.microsoft.com/office/drawing/2014/main" id="{97A01CD0-D919-A744-A1EB-70FD629F838D}"/>
              </a:ext>
            </a:extLst>
          </p:cNvPr>
          <p:cNvPicPr>
            <a:picLocks noChangeAspect="1"/>
          </p:cNvPicPr>
          <p:nvPr/>
        </p:nvPicPr>
        <p:blipFill>
          <a:blip r:embed="rId3"/>
          <a:stretch>
            <a:fillRect/>
          </a:stretch>
        </p:blipFill>
        <p:spPr>
          <a:xfrm>
            <a:off x="7740352" y="4652604"/>
            <a:ext cx="800271" cy="464602"/>
          </a:xfrm>
          <a:prstGeom prst="rect">
            <a:avLst/>
          </a:prstGeom>
        </p:spPr>
      </p:pic>
      <p:pic>
        <p:nvPicPr>
          <p:cNvPr id="2" name="Picture 1"/>
          <p:cNvPicPr>
            <a:picLocks noChangeAspect="1"/>
          </p:cNvPicPr>
          <p:nvPr/>
        </p:nvPicPr>
        <p:blipFill>
          <a:blip r:embed="rId4"/>
          <a:stretch>
            <a:fillRect/>
          </a:stretch>
        </p:blipFill>
        <p:spPr>
          <a:xfrm>
            <a:off x="4469186" y="4506433"/>
            <a:ext cx="597460" cy="597460"/>
          </a:xfrm>
          <a:prstGeom prst="rect">
            <a:avLst/>
          </a:prstGeom>
        </p:spPr>
      </p:pic>
    </p:spTree>
    <p:extLst>
      <p:ext uri="{BB962C8B-B14F-4D97-AF65-F5344CB8AC3E}">
        <p14:creationId xmlns:p14="http://schemas.microsoft.com/office/powerpoint/2010/main" val="15204482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7C92BD3-E2C0-F445-8AB5-41F361559318}"/>
              </a:ext>
            </a:extLst>
          </p:cNvPr>
          <p:cNvSpPr txBox="1"/>
          <p:nvPr/>
        </p:nvSpPr>
        <p:spPr>
          <a:xfrm>
            <a:off x="107504" y="203293"/>
            <a:ext cx="8712966" cy="584775"/>
          </a:xfrm>
          <a:prstGeom prst="rect">
            <a:avLst/>
          </a:prstGeom>
          <a:noFill/>
        </p:spPr>
        <p:txBody>
          <a:bodyPr wrap="square" rtlCol="0">
            <a:noAutofit/>
          </a:bodyPr>
          <a:lstStyle/>
          <a:p>
            <a:r>
              <a:rPr lang="en-US" sz="2700" dirty="0" smtClean="0">
                <a:solidFill>
                  <a:srgbClr val="A12529"/>
                </a:solidFill>
                <a:latin typeface="Helvetica" pitchFamily="2" charset="0"/>
                <a:ea typeface="Helvetica Neue Medium" panose="02000503000000020004" pitchFamily="2" charset="0"/>
                <a:cs typeface="Helvetica Neue Medium" panose="02000503000000020004" pitchFamily="2" charset="0"/>
              </a:rPr>
              <a:t>Implications </a:t>
            </a:r>
            <a:endParaRPr lang="en-US" sz="2700" dirty="0">
              <a:solidFill>
                <a:srgbClr val="A12529"/>
              </a:solidFill>
              <a:latin typeface="Helvetica" pitchFamily="2" charset="0"/>
              <a:ea typeface="Helvetica Neue Medium" panose="02000503000000020004" pitchFamily="2" charset="0"/>
              <a:cs typeface="Helvetica Neue Medium" panose="02000503000000020004" pitchFamily="2" charset="0"/>
            </a:endParaRPr>
          </a:p>
        </p:txBody>
      </p:sp>
      <p:cxnSp>
        <p:nvCxnSpPr>
          <p:cNvPr id="6" name="Straight Connector 5">
            <a:extLst>
              <a:ext uri="{FF2B5EF4-FFF2-40B4-BE49-F238E27FC236}">
                <a16:creationId xmlns:a16="http://schemas.microsoft.com/office/drawing/2014/main" id="{3E2D66EA-B93F-154B-B174-E5D7B9EC86B1}"/>
              </a:ext>
            </a:extLst>
          </p:cNvPr>
          <p:cNvCxnSpPr>
            <a:cxnSpLocks/>
          </p:cNvCxnSpPr>
          <p:nvPr/>
        </p:nvCxnSpPr>
        <p:spPr>
          <a:xfrm>
            <a:off x="179513" y="843558"/>
            <a:ext cx="8712967" cy="0"/>
          </a:xfrm>
          <a:prstGeom prst="line">
            <a:avLst/>
          </a:prstGeom>
          <a:ln w="15875">
            <a:solidFill>
              <a:srgbClr val="A12529"/>
            </a:solidFill>
          </a:ln>
          <a:effectLst/>
        </p:spPr>
        <p:style>
          <a:lnRef idx="2">
            <a:schemeClr val="accent1"/>
          </a:lnRef>
          <a:fillRef idx="0">
            <a:schemeClr val="accent1"/>
          </a:fillRef>
          <a:effectRef idx="1">
            <a:schemeClr val="accent1"/>
          </a:effectRef>
          <a:fontRef idx="minor">
            <a:schemeClr val="tx1"/>
          </a:fontRef>
        </p:style>
      </p:cxnSp>
      <p:sp>
        <p:nvSpPr>
          <p:cNvPr id="17" name="Rectangle 16">
            <a:extLst>
              <a:ext uri="{FF2B5EF4-FFF2-40B4-BE49-F238E27FC236}">
                <a16:creationId xmlns:a16="http://schemas.microsoft.com/office/drawing/2014/main" id="{C132E498-3AAF-2240-ABD0-F3C8A4EA1475}"/>
              </a:ext>
            </a:extLst>
          </p:cNvPr>
          <p:cNvSpPr/>
          <p:nvPr/>
        </p:nvSpPr>
        <p:spPr>
          <a:xfrm>
            <a:off x="319435" y="1895705"/>
            <a:ext cx="8289103" cy="1409617"/>
          </a:xfrm>
          <a:prstGeom prst="rect">
            <a:avLst/>
          </a:prstGeom>
        </p:spPr>
        <p:txBody>
          <a:bodyPr wrap="square">
            <a:spAutoFit/>
          </a:bodyPr>
          <a:lstStyle/>
          <a:p>
            <a:pPr marL="288925" indent="-288925">
              <a:lnSpc>
                <a:spcPct val="107000"/>
              </a:lnSpc>
              <a:spcAft>
                <a:spcPts val="0"/>
              </a:spcAft>
              <a:buFont typeface="Arial" panose="020B0604020202020204" pitchFamily="34" charset="0"/>
              <a:buChar char="•"/>
            </a:pPr>
            <a:r>
              <a:rPr lang="en-US" sz="2000" dirty="0">
                <a:latin typeface="Calibri Light" panose="020F0302020204030204" pitchFamily="34" charset="0"/>
                <a:ea typeface="Calibri" panose="020F0502020204030204" pitchFamily="34" charset="0"/>
                <a:cs typeface="Calibri Light" panose="020F0302020204030204" pitchFamily="34" charset="0"/>
              </a:rPr>
              <a:t>Adaptation of the HOPE 4 strategy to specific contexts and their widespread implementation, including community </a:t>
            </a:r>
            <a:r>
              <a:rPr lang="en-US" sz="2000" dirty="0" smtClean="0">
                <a:latin typeface="Calibri Light" panose="020F0302020204030204" pitchFamily="34" charset="0"/>
                <a:ea typeface="Calibri" panose="020F0502020204030204" pitchFamily="34" charset="0"/>
                <a:cs typeface="Calibri Light" panose="020F0302020204030204" pitchFamily="34" charset="0"/>
              </a:rPr>
              <a:t>screening, can achieve the </a:t>
            </a:r>
            <a:r>
              <a:rPr lang="en-US" sz="2000" dirty="0">
                <a:latin typeface="Calibri Light" panose="020F0302020204030204" pitchFamily="34" charset="0"/>
                <a:ea typeface="Calibri" panose="020F0502020204030204" pitchFamily="34" charset="0"/>
                <a:cs typeface="Calibri Light" panose="020F0302020204030204" pitchFamily="34" charset="0"/>
              </a:rPr>
              <a:t>United Nations General Assembly Action </a:t>
            </a:r>
            <a:r>
              <a:rPr lang="en-US" sz="2000" dirty="0" smtClean="0">
                <a:latin typeface="Calibri Light" panose="020F0302020204030204" pitchFamily="34" charset="0"/>
                <a:ea typeface="Calibri" panose="020F0502020204030204" pitchFamily="34" charset="0"/>
                <a:cs typeface="Calibri Light" panose="020F0302020204030204" pitchFamily="34" charset="0"/>
              </a:rPr>
              <a:t>Plan </a:t>
            </a:r>
            <a:r>
              <a:rPr lang="en-US" sz="2000" dirty="0">
                <a:latin typeface="Calibri Light" panose="020F0302020204030204" pitchFamily="34" charset="0"/>
                <a:ea typeface="Calibri" panose="020F0502020204030204" pitchFamily="34" charset="0"/>
                <a:cs typeface="Calibri Light" panose="020F0302020204030204" pitchFamily="34" charset="0"/>
              </a:rPr>
              <a:t>for a</a:t>
            </a:r>
            <a:r>
              <a:rPr lang="en-CA" sz="2000" dirty="0">
                <a:latin typeface="Calibri Light" panose="020F0302020204030204" pitchFamily="34" charset="0"/>
                <a:ea typeface="Calibri" panose="020F0502020204030204" pitchFamily="34" charset="0"/>
                <a:cs typeface="Calibri Light" panose="020F0302020204030204" pitchFamily="34" charset="0"/>
              </a:rPr>
              <a:t> one-third reduction in premature mortality from CVD  </a:t>
            </a:r>
          </a:p>
        </p:txBody>
      </p:sp>
      <p:pic>
        <p:nvPicPr>
          <p:cNvPr id="18" name="Picture 17">
            <a:extLst>
              <a:ext uri="{FF2B5EF4-FFF2-40B4-BE49-F238E27FC236}">
                <a16:creationId xmlns:a16="http://schemas.microsoft.com/office/drawing/2014/main" id="{97A01CD0-D919-A744-A1EB-70FD629F838D}"/>
              </a:ext>
            </a:extLst>
          </p:cNvPr>
          <p:cNvPicPr>
            <a:picLocks noChangeAspect="1"/>
          </p:cNvPicPr>
          <p:nvPr/>
        </p:nvPicPr>
        <p:blipFill>
          <a:blip r:embed="rId3"/>
          <a:stretch>
            <a:fillRect/>
          </a:stretch>
        </p:blipFill>
        <p:spPr>
          <a:xfrm>
            <a:off x="7740352" y="4652604"/>
            <a:ext cx="800271" cy="464602"/>
          </a:xfrm>
          <a:prstGeom prst="rect">
            <a:avLst/>
          </a:prstGeom>
        </p:spPr>
      </p:pic>
      <p:pic>
        <p:nvPicPr>
          <p:cNvPr id="2" name="Picture 1"/>
          <p:cNvPicPr>
            <a:picLocks noChangeAspect="1"/>
          </p:cNvPicPr>
          <p:nvPr/>
        </p:nvPicPr>
        <p:blipFill>
          <a:blip r:embed="rId4"/>
          <a:stretch>
            <a:fillRect/>
          </a:stretch>
        </p:blipFill>
        <p:spPr>
          <a:xfrm>
            <a:off x="3419872" y="4453830"/>
            <a:ext cx="597460" cy="597460"/>
          </a:xfrm>
          <a:prstGeom prst="rect">
            <a:avLst/>
          </a:prstGeom>
        </p:spPr>
      </p:pic>
    </p:spTree>
    <p:extLst>
      <p:ext uri="{BB962C8B-B14F-4D97-AF65-F5344CB8AC3E}">
        <p14:creationId xmlns:p14="http://schemas.microsoft.com/office/powerpoint/2010/main" val="42817344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A8DC8BA-9CA9-2E49-B9E2-EF4EDE33E0A1}"/>
              </a:ext>
            </a:extLst>
          </p:cNvPr>
          <p:cNvSpPr txBox="1"/>
          <p:nvPr/>
        </p:nvSpPr>
        <p:spPr>
          <a:xfrm>
            <a:off x="97122" y="195486"/>
            <a:ext cx="8075278" cy="584775"/>
          </a:xfrm>
          <a:prstGeom prst="rect">
            <a:avLst/>
          </a:prstGeom>
          <a:noFill/>
        </p:spPr>
        <p:txBody>
          <a:bodyPr wrap="square" rtlCol="0">
            <a:noAutofit/>
          </a:bodyPr>
          <a:lstStyle/>
          <a:p>
            <a:r>
              <a:rPr lang="en-US" sz="2800" dirty="0" smtClean="0">
                <a:solidFill>
                  <a:srgbClr val="A02730"/>
                </a:solidFill>
                <a:latin typeface="Helvetica" pitchFamily="2" charset="0"/>
                <a:ea typeface="Helvetica Neue Medium" panose="02000503000000020004" pitchFamily="2" charset="0"/>
                <a:cs typeface="Helvetica Neue Medium" panose="02000503000000020004" pitchFamily="2" charset="0"/>
              </a:rPr>
              <a:t>Disclosures/Funding</a:t>
            </a:r>
            <a:endParaRPr lang="en-US" sz="2800" dirty="0">
              <a:solidFill>
                <a:srgbClr val="A02730"/>
              </a:solidFill>
              <a:latin typeface="Helvetica" pitchFamily="2" charset="0"/>
              <a:ea typeface="Helvetica Neue Medium" panose="02000503000000020004" pitchFamily="2" charset="0"/>
              <a:cs typeface="Helvetica Neue Medium" panose="02000503000000020004" pitchFamily="2" charset="0"/>
            </a:endParaRPr>
          </a:p>
        </p:txBody>
      </p:sp>
      <p:sp>
        <p:nvSpPr>
          <p:cNvPr id="7" name="Rectangle 6">
            <a:extLst>
              <a:ext uri="{FF2B5EF4-FFF2-40B4-BE49-F238E27FC236}">
                <a16:creationId xmlns:a16="http://schemas.microsoft.com/office/drawing/2014/main" id="{EF1C76DE-7480-384E-866A-C63F2AA54C90}"/>
              </a:ext>
            </a:extLst>
          </p:cNvPr>
          <p:cNvSpPr/>
          <p:nvPr/>
        </p:nvSpPr>
        <p:spPr>
          <a:xfrm>
            <a:off x="179512" y="987574"/>
            <a:ext cx="8424936" cy="2952328"/>
          </a:xfrm>
          <a:prstGeom prst="rect">
            <a:avLst/>
          </a:prstGeom>
        </p:spPr>
        <p:txBody>
          <a:bodyPr wrap="square">
            <a:noAutofit/>
          </a:bodyPr>
          <a:lstStyle/>
          <a:p>
            <a:endParaRPr lang="en-US" sz="1900" dirty="0">
              <a:latin typeface="Calibri Light" panose="020F0302020204030204" pitchFamily="34" charset="0"/>
              <a:ea typeface="Tahoma" panose="020B0604030504040204" pitchFamily="34" charset="0"/>
              <a:cs typeface="Calibri Light" panose="020F0302020204030204" pitchFamily="34" charset="0"/>
            </a:endParaRPr>
          </a:p>
          <a:p>
            <a:endParaRPr lang="en-US" dirty="0">
              <a:latin typeface="Calibri Light" panose="020F0302020204030204" pitchFamily="34" charset="0"/>
              <a:ea typeface="Tahoma" panose="020B0604030504040204" pitchFamily="34" charset="0"/>
              <a:cs typeface="Calibri Light" panose="020F0302020204030204" pitchFamily="34" charset="0"/>
            </a:endParaRPr>
          </a:p>
          <a:p>
            <a:endParaRPr lang="en-US" dirty="0">
              <a:latin typeface="Calibri Light" panose="020F0302020204030204" pitchFamily="34" charset="0"/>
              <a:ea typeface="Tahoma" panose="020B0604030504040204" pitchFamily="34" charset="0"/>
              <a:cs typeface="Calibri Light" panose="020F0302020204030204" pitchFamily="34" charset="0"/>
            </a:endParaRPr>
          </a:p>
          <a:p>
            <a:pPr lvl="1"/>
            <a:endParaRPr lang="en-US" dirty="0">
              <a:latin typeface="Calibri Light" panose="020F0302020204030204" pitchFamily="34" charset="0"/>
              <a:ea typeface="Tahoma" panose="020B0604030504040204" pitchFamily="34" charset="0"/>
              <a:cs typeface="Calibri Light" panose="020F0302020204030204" pitchFamily="34" charset="0"/>
            </a:endParaRPr>
          </a:p>
        </p:txBody>
      </p:sp>
      <p:cxnSp>
        <p:nvCxnSpPr>
          <p:cNvPr id="9" name="Straight Connector 8">
            <a:extLst>
              <a:ext uri="{FF2B5EF4-FFF2-40B4-BE49-F238E27FC236}">
                <a16:creationId xmlns:a16="http://schemas.microsoft.com/office/drawing/2014/main" id="{FD573068-A8C1-C948-BE3F-12B054C67994}"/>
              </a:ext>
            </a:extLst>
          </p:cNvPr>
          <p:cNvCxnSpPr>
            <a:cxnSpLocks/>
          </p:cNvCxnSpPr>
          <p:nvPr/>
        </p:nvCxnSpPr>
        <p:spPr>
          <a:xfrm>
            <a:off x="179513" y="843558"/>
            <a:ext cx="8767226" cy="0"/>
          </a:xfrm>
          <a:prstGeom prst="line">
            <a:avLst/>
          </a:prstGeom>
          <a:ln w="15875">
            <a:solidFill>
              <a:srgbClr val="A12529"/>
            </a:solidFill>
          </a:ln>
          <a:effectLst/>
        </p:spPr>
        <p:style>
          <a:lnRef idx="2">
            <a:schemeClr val="accent1"/>
          </a:lnRef>
          <a:fillRef idx="0">
            <a:schemeClr val="accent1"/>
          </a:fillRef>
          <a:effectRef idx="1">
            <a:schemeClr val="accent1"/>
          </a:effectRef>
          <a:fontRef idx="minor">
            <a:schemeClr val="tx1"/>
          </a:fontRef>
        </p:style>
      </p:cxnSp>
      <p:pic>
        <p:nvPicPr>
          <p:cNvPr id="33" name="Picture 32">
            <a:extLst>
              <a:ext uri="{FF2B5EF4-FFF2-40B4-BE49-F238E27FC236}">
                <a16:creationId xmlns:a16="http://schemas.microsoft.com/office/drawing/2014/main" id="{9B181BE8-0E7A-F144-8D81-62F555912A5E}"/>
              </a:ext>
            </a:extLst>
          </p:cNvPr>
          <p:cNvPicPr>
            <a:picLocks noChangeAspect="1"/>
          </p:cNvPicPr>
          <p:nvPr/>
        </p:nvPicPr>
        <p:blipFill>
          <a:blip r:embed="rId5"/>
          <a:stretch>
            <a:fillRect/>
          </a:stretch>
        </p:blipFill>
        <p:spPr>
          <a:xfrm>
            <a:off x="7668344" y="4613573"/>
            <a:ext cx="800271" cy="464602"/>
          </a:xfrm>
          <a:prstGeom prst="rect">
            <a:avLst/>
          </a:prstGeom>
        </p:spPr>
      </p:pic>
      <p:sp>
        <p:nvSpPr>
          <p:cNvPr id="2" name="Rectangle 1"/>
          <p:cNvSpPr/>
          <p:nvPr/>
        </p:nvSpPr>
        <p:spPr>
          <a:xfrm>
            <a:off x="395536" y="1021092"/>
            <a:ext cx="8280920" cy="3477875"/>
          </a:xfrm>
          <a:prstGeom prst="rect">
            <a:avLst/>
          </a:prstGeom>
        </p:spPr>
        <p:txBody>
          <a:bodyPr wrap="square">
            <a:spAutoFit/>
          </a:bodyPr>
          <a:lstStyle/>
          <a:p>
            <a:pPr marL="285750" indent="-285750">
              <a:buFont typeface="Arial" panose="020B0604020202020204" pitchFamily="34" charset="0"/>
              <a:buChar char="•"/>
            </a:pPr>
            <a:r>
              <a:rPr lang="en-US" sz="2000" dirty="0" smtClean="0">
                <a:solidFill>
                  <a:srgbClr val="000000"/>
                </a:solidFill>
                <a:latin typeface="ScalaLancetPro"/>
              </a:rPr>
              <a:t>Grants for the conduct of this study:</a:t>
            </a:r>
          </a:p>
          <a:p>
            <a:pPr marL="742950" lvl="1" indent="-285750">
              <a:buFont typeface="Arial" panose="020B0604020202020204" pitchFamily="34" charset="0"/>
              <a:buChar char="•"/>
            </a:pPr>
            <a:r>
              <a:rPr lang="en-US" sz="2000" dirty="0" smtClean="0">
                <a:solidFill>
                  <a:srgbClr val="000000"/>
                </a:solidFill>
                <a:latin typeface="ScalaLancetPro"/>
              </a:rPr>
              <a:t>Global Alliance for Chronic Diseases</a:t>
            </a:r>
          </a:p>
          <a:p>
            <a:pPr marL="742950" lvl="1" indent="-285750">
              <a:buFont typeface="Arial" panose="020B0604020202020204" pitchFamily="34" charset="0"/>
              <a:buChar char="•"/>
            </a:pPr>
            <a:r>
              <a:rPr lang="en-US" sz="2000" dirty="0" smtClean="0">
                <a:solidFill>
                  <a:srgbClr val="000000"/>
                </a:solidFill>
                <a:latin typeface="ScalaLancetPro"/>
              </a:rPr>
              <a:t>Grand </a:t>
            </a:r>
            <a:r>
              <a:rPr lang="en-US" sz="2000" dirty="0">
                <a:solidFill>
                  <a:srgbClr val="000000"/>
                </a:solidFill>
                <a:latin typeface="ScalaLancetPro"/>
              </a:rPr>
              <a:t>Challenges </a:t>
            </a:r>
            <a:r>
              <a:rPr lang="en-US" sz="2000" dirty="0" smtClean="0">
                <a:solidFill>
                  <a:srgbClr val="000000"/>
                </a:solidFill>
                <a:latin typeface="ScalaLancetPro"/>
              </a:rPr>
              <a:t>Canada</a:t>
            </a:r>
          </a:p>
          <a:p>
            <a:pPr marL="742950" lvl="1" indent="-285750">
              <a:buFont typeface="Arial" panose="020B0604020202020204" pitchFamily="34" charset="0"/>
              <a:buChar char="•"/>
            </a:pPr>
            <a:r>
              <a:rPr lang="en-US" sz="2000" dirty="0" smtClean="0">
                <a:solidFill>
                  <a:srgbClr val="000000"/>
                </a:solidFill>
                <a:latin typeface="ScalaLancetPro"/>
              </a:rPr>
              <a:t>Canadian Institute for Health Research</a:t>
            </a:r>
          </a:p>
          <a:p>
            <a:pPr marL="742950" lvl="1" indent="-285750">
              <a:buFont typeface="Arial" panose="020B0604020202020204" pitchFamily="34" charset="0"/>
              <a:buChar char="•"/>
            </a:pPr>
            <a:r>
              <a:rPr lang="en-US" sz="2000" dirty="0" smtClean="0">
                <a:solidFill>
                  <a:srgbClr val="000000"/>
                </a:solidFill>
                <a:latin typeface="ScalaLancetPro"/>
              </a:rPr>
              <a:t>Ontario </a:t>
            </a:r>
            <a:r>
              <a:rPr lang="en-US" sz="2000" dirty="0">
                <a:solidFill>
                  <a:srgbClr val="000000"/>
                </a:solidFill>
                <a:latin typeface="ScalaLancetPro"/>
              </a:rPr>
              <a:t>Ministry of Health and Long-Term </a:t>
            </a:r>
            <a:r>
              <a:rPr lang="en-US" sz="2000" dirty="0" smtClean="0">
                <a:solidFill>
                  <a:srgbClr val="000000"/>
                </a:solidFill>
                <a:latin typeface="ScalaLancetPro"/>
              </a:rPr>
              <a:t>Care</a:t>
            </a:r>
          </a:p>
          <a:p>
            <a:pPr marL="742950" lvl="1" indent="-285750">
              <a:buFont typeface="Arial" panose="020B0604020202020204" pitchFamily="34" charset="0"/>
              <a:buChar char="•"/>
            </a:pPr>
            <a:r>
              <a:rPr lang="en-US" sz="2000" dirty="0" smtClean="0">
                <a:solidFill>
                  <a:srgbClr val="000000"/>
                </a:solidFill>
                <a:latin typeface="ScalaLancetPro"/>
              </a:rPr>
              <a:t>Boehringer Ingelheim</a:t>
            </a:r>
          </a:p>
          <a:p>
            <a:pPr marL="742950" lvl="1" indent="-285750">
              <a:buFont typeface="Arial" panose="020B0604020202020204" pitchFamily="34" charset="0"/>
              <a:buChar char="•"/>
            </a:pPr>
            <a:r>
              <a:rPr lang="en-US" sz="2000" dirty="0" smtClean="0">
                <a:solidFill>
                  <a:srgbClr val="000000"/>
                </a:solidFill>
                <a:latin typeface="ScalaLancetPro"/>
              </a:rPr>
              <a:t>The Department of </a:t>
            </a:r>
            <a:r>
              <a:rPr lang="en-US" sz="2000" dirty="0">
                <a:solidFill>
                  <a:srgbClr val="000000"/>
                </a:solidFill>
                <a:latin typeface="ScalaLancetPro"/>
              </a:rPr>
              <a:t>Management of Non-Communicable Disease</a:t>
            </a:r>
            <a:r>
              <a:rPr lang="en-US" sz="2000" dirty="0" smtClean="0">
                <a:solidFill>
                  <a:srgbClr val="000000"/>
                </a:solidFill>
                <a:latin typeface="ScalaLancetPro"/>
              </a:rPr>
              <a:t>, World Health Organization</a:t>
            </a:r>
          </a:p>
          <a:p>
            <a:pPr marL="742950" lvl="1" indent="-285750">
              <a:buFont typeface="Arial" panose="020B0604020202020204" pitchFamily="34" charset="0"/>
              <a:buChar char="•"/>
            </a:pPr>
            <a:r>
              <a:rPr lang="en-US" sz="2000" dirty="0" smtClean="0">
                <a:solidFill>
                  <a:srgbClr val="000000"/>
                </a:solidFill>
                <a:latin typeface="ScalaLancetPro"/>
              </a:rPr>
              <a:t>Population Health Research Institute, HHS Research Institute</a:t>
            </a:r>
          </a:p>
          <a:p>
            <a:pPr marL="742950" lvl="1" indent="-285750">
              <a:buFont typeface="Arial" panose="020B0604020202020204" pitchFamily="34" charset="0"/>
              <a:buChar char="•"/>
            </a:pPr>
            <a:r>
              <a:rPr lang="en-US" sz="2000" dirty="0" smtClean="0">
                <a:solidFill>
                  <a:srgbClr val="000000"/>
                </a:solidFill>
                <a:latin typeface="ScalaLancetPro"/>
              </a:rPr>
              <a:t>Faculty </a:t>
            </a:r>
            <a:r>
              <a:rPr lang="en-US" sz="2000" dirty="0">
                <a:solidFill>
                  <a:srgbClr val="000000"/>
                </a:solidFill>
                <a:latin typeface="ScalaLancetPro"/>
              </a:rPr>
              <a:t>of Medicine, </a:t>
            </a:r>
            <a:r>
              <a:rPr lang="en-US" sz="2000" dirty="0" smtClean="0">
                <a:solidFill>
                  <a:srgbClr val="000000"/>
                </a:solidFill>
                <a:latin typeface="ScalaLancetPro"/>
              </a:rPr>
              <a:t>Universiti Teknologi </a:t>
            </a:r>
            <a:r>
              <a:rPr lang="en-US" sz="2000" dirty="0">
                <a:solidFill>
                  <a:srgbClr val="000000"/>
                </a:solidFill>
                <a:latin typeface="ScalaLancetPro"/>
              </a:rPr>
              <a:t>MARA, </a:t>
            </a:r>
            <a:r>
              <a:rPr lang="en-US" sz="2000" dirty="0" smtClean="0">
                <a:solidFill>
                  <a:srgbClr val="000000"/>
                </a:solidFill>
                <a:latin typeface="ScalaLancetPro"/>
              </a:rPr>
              <a:t>Selayang</a:t>
            </a:r>
          </a:p>
          <a:p>
            <a:pPr marL="742950" lvl="1" indent="-285750">
              <a:buFont typeface="Arial" panose="020B0604020202020204" pitchFamily="34" charset="0"/>
              <a:buChar char="•"/>
            </a:pPr>
            <a:r>
              <a:rPr lang="en-US" sz="2000" dirty="0" smtClean="0">
                <a:solidFill>
                  <a:srgbClr val="000000"/>
                </a:solidFill>
                <a:latin typeface="ScalaLancetPro"/>
              </a:rPr>
              <a:t>Santander </a:t>
            </a:r>
            <a:r>
              <a:rPr lang="en-US" sz="2000" dirty="0">
                <a:solidFill>
                  <a:srgbClr val="000000"/>
                </a:solidFill>
                <a:latin typeface="ScalaLancetPro"/>
              </a:rPr>
              <a:t>Departmental Secretary of </a:t>
            </a:r>
            <a:r>
              <a:rPr lang="en-US" sz="2000" dirty="0" smtClean="0">
                <a:solidFill>
                  <a:srgbClr val="000000"/>
                </a:solidFill>
                <a:latin typeface="ScalaLancetPro"/>
              </a:rPr>
              <a:t>Health</a:t>
            </a:r>
            <a:endParaRPr lang="en-US" sz="1400" dirty="0"/>
          </a:p>
        </p:txBody>
      </p:sp>
      <p:pic>
        <p:nvPicPr>
          <p:cNvPr id="4" name="Picture 3"/>
          <p:cNvPicPr>
            <a:picLocks noChangeAspect="1"/>
          </p:cNvPicPr>
          <p:nvPr/>
        </p:nvPicPr>
        <p:blipFill>
          <a:blip r:embed="rId6"/>
          <a:stretch>
            <a:fillRect/>
          </a:stretch>
        </p:blipFill>
        <p:spPr>
          <a:xfrm>
            <a:off x="4240314" y="4471711"/>
            <a:ext cx="591363" cy="597460"/>
          </a:xfrm>
          <a:prstGeom prst="rect">
            <a:avLst/>
          </a:prstGeom>
        </p:spPr>
      </p:pic>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623300" y="4622800"/>
            <a:ext cx="304800" cy="304800"/>
          </a:xfrm>
          <a:prstGeom prst="rect">
            <a:avLst/>
          </a:prstGeom>
        </p:spPr>
      </p:pic>
    </p:spTree>
    <p:extLst>
      <p:ext uri="{BB962C8B-B14F-4D97-AF65-F5344CB8AC3E}">
        <p14:creationId xmlns:p14="http://schemas.microsoft.com/office/powerpoint/2010/main" val="292339384"/>
      </p:ext>
    </p:extLst>
  </p:cSld>
  <p:clrMapOvr>
    <a:masterClrMapping/>
  </p:clrMapOvr>
  <mc:AlternateContent xmlns:mc="http://schemas.openxmlformats.org/markup-compatibility/2006" xmlns:p14="http://schemas.microsoft.com/office/powerpoint/2010/main">
    <mc:Choice Requires="p14">
      <p:transition spd="slow" p14:dur="2000" advTm="1268"/>
    </mc:Choice>
    <mc:Fallback xmlns="">
      <p:transition spd="slow" advTm="126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95551A8A-83EC-FC43-9E14-8DCB9EAA4981}"/>
              </a:ext>
            </a:extLst>
          </p:cNvPr>
          <p:cNvCxnSpPr>
            <a:cxnSpLocks/>
          </p:cNvCxnSpPr>
          <p:nvPr/>
        </p:nvCxnSpPr>
        <p:spPr>
          <a:xfrm>
            <a:off x="179513" y="843558"/>
            <a:ext cx="8793158" cy="0"/>
          </a:xfrm>
          <a:prstGeom prst="line">
            <a:avLst/>
          </a:prstGeom>
          <a:ln w="15875">
            <a:solidFill>
              <a:srgbClr val="A12529"/>
            </a:solidFill>
          </a:ln>
          <a:effectLst/>
        </p:spPr>
        <p:style>
          <a:lnRef idx="2">
            <a:schemeClr val="accent1"/>
          </a:lnRef>
          <a:fillRef idx="0">
            <a:schemeClr val="accent1"/>
          </a:fillRef>
          <a:effectRef idx="1">
            <a:schemeClr val="accent1"/>
          </a:effectRef>
          <a:fontRef idx="minor">
            <a:schemeClr val="tx1"/>
          </a:fontRef>
        </p:style>
      </p:cxnSp>
      <p:pic>
        <p:nvPicPr>
          <p:cNvPr id="13" name="Picture 12">
            <a:extLst>
              <a:ext uri="{FF2B5EF4-FFF2-40B4-BE49-F238E27FC236}">
                <a16:creationId xmlns:a16="http://schemas.microsoft.com/office/drawing/2014/main" id="{D9ECB43E-657E-604A-B61B-CE2AF0653CFD}"/>
              </a:ext>
            </a:extLst>
          </p:cNvPr>
          <p:cNvPicPr>
            <a:picLocks noChangeAspect="1"/>
          </p:cNvPicPr>
          <p:nvPr/>
        </p:nvPicPr>
        <p:blipFill>
          <a:blip r:embed="rId3"/>
          <a:stretch>
            <a:fillRect/>
          </a:stretch>
        </p:blipFill>
        <p:spPr>
          <a:xfrm>
            <a:off x="7740352" y="4587974"/>
            <a:ext cx="800271" cy="464602"/>
          </a:xfrm>
          <a:prstGeom prst="rect">
            <a:avLst/>
          </a:prstGeom>
        </p:spPr>
      </p:pic>
      <p:pic>
        <p:nvPicPr>
          <p:cNvPr id="2" name="Picture 1"/>
          <p:cNvPicPr>
            <a:picLocks noChangeAspect="1"/>
          </p:cNvPicPr>
          <p:nvPr/>
        </p:nvPicPr>
        <p:blipFill>
          <a:blip r:embed="rId4"/>
          <a:stretch>
            <a:fillRect/>
          </a:stretch>
        </p:blipFill>
        <p:spPr>
          <a:xfrm>
            <a:off x="0" y="1551752"/>
            <a:ext cx="9144000" cy="2039995"/>
          </a:xfrm>
          <a:prstGeom prst="rect">
            <a:avLst/>
          </a:prstGeom>
        </p:spPr>
      </p:pic>
      <p:sp>
        <p:nvSpPr>
          <p:cNvPr id="7" name="TextBox 6">
            <a:extLst>
              <a:ext uri="{FF2B5EF4-FFF2-40B4-BE49-F238E27FC236}">
                <a16:creationId xmlns:a16="http://schemas.microsoft.com/office/drawing/2014/main" id="{8882E99B-328A-0244-886F-78FEF29BAD9F}"/>
              </a:ext>
            </a:extLst>
          </p:cNvPr>
          <p:cNvSpPr txBox="1"/>
          <p:nvPr/>
        </p:nvSpPr>
        <p:spPr>
          <a:xfrm>
            <a:off x="97122" y="195486"/>
            <a:ext cx="6984775" cy="584775"/>
          </a:xfrm>
          <a:prstGeom prst="rect">
            <a:avLst/>
          </a:prstGeom>
          <a:noFill/>
        </p:spPr>
        <p:txBody>
          <a:bodyPr wrap="square" rtlCol="0">
            <a:noAutofit/>
          </a:bodyPr>
          <a:lstStyle/>
          <a:p>
            <a:r>
              <a:rPr lang="en-US" sz="2800" dirty="0" smtClean="0">
                <a:solidFill>
                  <a:srgbClr val="A02730"/>
                </a:solidFill>
                <a:latin typeface="Helvetica" pitchFamily="2" charset="0"/>
                <a:ea typeface="Helvetica Neue Medium" panose="02000503000000020004" pitchFamily="2" charset="0"/>
                <a:cs typeface="Helvetica Neue Medium" panose="02000503000000020004" pitchFamily="2" charset="0"/>
              </a:rPr>
              <a:t>Today in </a:t>
            </a:r>
            <a:r>
              <a:rPr lang="en-US" sz="2800" i="1" dirty="0" smtClean="0">
                <a:solidFill>
                  <a:srgbClr val="A02730"/>
                </a:solidFill>
                <a:latin typeface="Helvetica" pitchFamily="2" charset="0"/>
                <a:ea typeface="Helvetica Neue Medium" panose="02000503000000020004" pitchFamily="2" charset="0"/>
                <a:cs typeface="Helvetica Neue Medium" panose="02000503000000020004" pitchFamily="2" charset="0"/>
              </a:rPr>
              <a:t>The Lancet</a:t>
            </a:r>
            <a:endParaRPr lang="en-US" sz="2800" i="1" dirty="0">
              <a:solidFill>
                <a:srgbClr val="A02730"/>
              </a:solidFill>
              <a:latin typeface="Helvetica" pitchFamily="2" charset="0"/>
              <a:ea typeface="Helvetica Neue Medium" panose="02000503000000020004" pitchFamily="2" charset="0"/>
              <a:cs typeface="Helvetica Neue Medium" panose="02000503000000020004" pitchFamily="2" charset="0"/>
            </a:endParaRPr>
          </a:p>
        </p:txBody>
      </p:sp>
    </p:spTree>
    <p:extLst>
      <p:ext uri="{BB962C8B-B14F-4D97-AF65-F5344CB8AC3E}">
        <p14:creationId xmlns:p14="http://schemas.microsoft.com/office/powerpoint/2010/main" val="20735292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A8DC8BA-9CA9-2E49-B9E2-EF4EDE33E0A1}"/>
              </a:ext>
            </a:extLst>
          </p:cNvPr>
          <p:cNvSpPr txBox="1"/>
          <p:nvPr/>
        </p:nvSpPr>
        <p:spPr>
          <a:xfrm>
            <a:off x="97122" y="195486"/>
            <a:ext cx="8075278" cy="584775"/>
          </a:xfrm>
          <a:prstGeom prst="rect">
            <a:avLst/>
          </a:prstGeom>
          <a:noFill/>
        </p:spPr>
        <p:txBody>
          <a:bodyPr wrap="square" rtlCol="0">
            <a:noAutofit/>
          </a:bodyPr>
          <a:lstStyle/>
          <a:p>
            <a:r>
              <a:rPr lang="en-US" sz="2800" dirty="0" smtClean="0">
                <a:solidFill>
                  <a:srgbClr val="A02730"/>
                </a:solidFill>
                <a:latin typeface="Helvetica" pitchFamily="2" charset="0"/>
                <a:ea typeface="Helvetica Neue Medium" panose="02000503000000020004" pitchFamily="2" charset="0"/>
                <a:cs typeface="Helvetica Neue Medium" panose="02000503000000020004" pitchFamily="2" charset="0"/>
              </a:rPr>
              <a:t>Background</a:t>
            </a:r>
            <a:endParaRPr lang="en-US" sz="2800" dirty="0">
              <a:solidFill>
                <a:srgbClr val="A02730"/>
              </a:solidFill>
              <a:latin typeface="Helvetica" pitchFamily="2" charset="0"/>
              <a:ea typeface="Helvetica Neue Medium" panose="02000503000000020004" pitchFamily="2" charset="0"/>
              <a:cs typeface="Helvetica Neue Medium" panose="02000503000000020004" pitchFamily="2" charset="0"/>
            </a:endParaRPr>
          </a:p>
        </p:txBody>
      </p:sp>
      <p:sp>
        <p:nvSpPr>
          <p:cNvPr id="7" name="Rectangle 6">
            <a:extLst>
              <a:ext uri="{FF2B5EF4-FFF2-40B4-BE49-F238E27FC236}">
                <a16:creationId xmlns:a16="http://schemas.microsoft.com/office/drawing/2014/main" id="{EF1C76DE-7480-384E-866A-C63F2AA54C90}"/>
              </a:ext>
            </a:extLst>
          </p:cNvPr>
          <p:cNvSpPr/>
          <p:nvPr/>
        </p:nvSpPr>
        <p:spPr>
          <a:xfrm>
            <a:off x="179512" y="957381"/>
            <a:ext cx="8136904" cy="3625999"/>
          </a:xfrm>
          <a:prstGeom prst="rect">
            <a:avLst/>
          </a:prstGeom>
        </p:spPr>
        <p:txBody>
          <a:bodyPr wrap="square">
            <a:noAutofit/>
          </a:bodyPr>
          <a:lstStyle/>
          <a:p>
            <a:pPr marL="285750" indent="-285750">
              <a:buFont typeface="Arial" panose="020B0604020202020204" pitchFamily="34" charset="0"/>
              <a:buChar char="•"/>
            </a:pPr>
            <a:r>
              <a:rPr lang="en-US" sz="1900" dirty="0">
                <a:latin typeface="Calibri Light" panose="020F0302020204030204" pitchFamily="34" charset="0"/>
                <a:ea typeface="Tahoma" panose="020B0604030504040204" pitchFamily="34" charset="0"/>
                <a:cs typeface="Calibri Light" panose="020F0302020204030204" pitchFamily="34" charset="0"/>
              </a:rPr>
              <a:t>Hypertension is the leading cause of cardiovascular disease (CVD) worldwide/ There is clear evidence that lowering BP will reduce CVD and mortality.</a:t>
            </a:r>
          </a:p>
          <a:p>
            <a:pPr marL="285750" indent="-285750">
              <a:buFont typeface="Arial" panose="020B0604020202020204" pitchFamily="34" charset="0"/>
              <a:buChar char="•"/>
            </a:pPr>
            <a:endParaRPr lang="en-US" sz="1900" dirty="0">
              <a:latin typeface="Calibri Light" panose="020F0302020204030204" pitchFamily="34" charset="0"/>
              <a:ea typeface="Tahoma" panose="020B0604030504040204" pitchFamily="34" charset="0"/>
              <a:cs typeface="Calibri Light" panose="020F0302020204030204" pitchFamily="34" charset="0"/>
            </a:endParaRPr>
          </a:p>
          <a:p>
            <a:pPr marL="285750" indent="-285750">
              <a:buFont typeface="Arial" panose="020B0604020202020204" pitchFamily="34" charset="0"/>
              <a:buChar char="•"/>
            </a:pPr>
            <a:r>
              <a:rPr lang="en-US" sz="1900" dirty="0">
                <a:latin typeface="Calibri Light" panose="020F0302020204030204" pitchFamily="34" charset="0"/>
                <a:ea typeface="Tahoma" panose="020B0604030504040204" pitchFamily="34" charset="0"/>
                <a:cs typeface="Calibri Light" panose="020F0302020204030204" pitchFamily="34" charset="0"/>
              </a:rPr>
              <a:t>Yet, hypertension detection, treatment, and control is low </a:t>
            </a:r>
            <a:r>
              <a:rPr lang="en-US" sz="1900" dirty="0" smtClean="0">
                <a:latin typeface="Calibri Light" panose="020F0302020204030204" pitchFamily="34" charset="0"/>
                <a:ea typeface="Tahoma" panose="020B0604030504040204" pitchFamily="34" charset="0"/>
                <a:cs typeface="Calibri Light" panose="020F0302020204030204" pitchFamily="34" charset="0"/>
              </a:rPr>
              <a:t>globally.</a:t>
            </a:r>
            <a:endParaRPr lang="en-US" sz="1900" dirty="0">
              <a:latin typeface="Calibri Light" panose="020F0302020204030204" pitchFamily="34" charset="0"/>
              <a:ea typeface="Tahoma" panose="020B0604030504040204" pitchFamily="34" charset="0"/>
              <a:cs typeface="Calibri Light" panose="020F0302020204030204" pitchFamily="34" charset="0"/>
            </a:endParaRPr>
          </a:p>
          <a:p>
            <a:pPr marL="285750" indent="-285750">
              <a:buFont typeface="Arial" panose="020B0604020202020204" pitchFamily="34" charset="0"/>
              <a:buChar char="•"/>
            </a:pPr>
            <a:endParaRPr lang="en-US" sz="1900" dirty="0">
              <a:latin typeface="Calibri Light" panose="020F0302020204030204" pitchFamily="34" charset="0"/>
              <a:ea typeface="Tahoma" panose="020B0604030504040204" pitchFamily="34" charset="0"/>
              <a:cs typeface="Calibri Light" panose="020F0302020204030204" pitchFamily="34" charset="0"/>
            </a:endParaRPr>
          </a:p>
          <a:p>
            <a:pPr marL="285750" indent="-285750">
              <a:buFont typeface="Arial" panose="020B0604020202020204" pitchFamily="34" charset="0"/>
              <a:buChar char="•"/>
            </a:pPr>
            <a:r>
              <a:rPr lang="en-US" sz="1900" dirty="0">
                <a:latin typeface="Calibri Light" panose="020F0302020204030204" pitchFamily="34" charset="0"/>
                <a:ea typeface="Tahoma" panose="020B0604030504040204" pitchFamily="34" charset="0"/>
                <a:cs typeface="Calibri Light" panose="020F0302020204030204" pitchFamily="34" charset="0"/>
              </a:rPr>
              <a:t>Combination of 2 or more low-dose </a:t>
            </a:r>
            <a:r>
              <a:rPr lang="en-US" sz="1900" dirty="0" err="1">
                <a:latin typeface="Calibri Light" panose="020F0302020204030204" pitchFamily="34" charset="0"/>
                <a:ea typeface="Tahoma" panose="020B0604030504040204" pitchFamily="34" charset="0"/>
                <a:cs typeface="Calibri Light" panose="020F0302020204030204" pitchFamily="34" charset="0"/>
              </a:rPr>
              <a:t>antihypertensives</a:t>
            </a:r>
            <a:r>
              <a:rPr lang="en-US" sz="1900" dirty="0">
                <a:latin typeface="Calibri Light" panose="020F0302020204030204" pitchFamily="34" charset="0"/>
                <a:ea typeface="Tahoma" panose="020B0604030504040204" pitchFamily="34" charset="0"/>
                <a:cs typeface="Calibri Light" panose="020F0302020204030204" pitchFamily="34" charset="0"/>
              </a:rPr>
              <a:t> is more effective and has less adverse effects than a high dose single agent</a:t>
            </a:r>
          </a:p>
          <a:p>
            <a:pPr marL="285750" indent="-285750">
              <a:buFont typeface="Arial" panose="020B0604020202020204" pitchFamily="34" charset="0"/>
              <a:buChar char="•"/>
            </a:pPr>
            <a:endParaRPr lang="en-US" sz="1900" dirty="0">
              <a:latin typeface="Calibri Light" panose="020F0302020204030204" pitchFamily="34" charset="0"/>
              <a:ea typeface="Tahoma" panose="020B0604030504040204" pitchFamily="34" charset="0"/>
              <a:cs typeface="Calibri Light" panose="020F0302020204030204" pitchFamily="34" charset="0"/>
            </a:endParaRPr>
          </a:p>
          <a:p>
            <a:pPr marL="285750" indent="-285750">
              <a:buFont typeface="Arial" panose="020B0604020202020204" pitchFamily="34" charset="0"/>
              <a:buChar char="•"/>
            </a:pPr>
            <a:r>
              <a:rPr lang="en-US" sz="1900" dirty="0">
                <a:latin typeface="Calibri Light" panose="020F0302020204030204" pitchFamily="34" charset="0"/>
                <a:ea typeface="Tahoma" panose="020B0604030504040204" pitchFamily="34" charset="0"/>
                <a:cs typeface="Calibri Light" panose="020F0302020204030204" pitchFamily="34" charset="0"/>
              </a:rPr>
              <a:t>Statins reduce CVD in hypertension (</a:t>
            </a:r>
            <a:r>
              <a:rPr lang="en-US" sz="1900" dirty="0" smtClean="0">
                <a:latin typeface="Calibri Light" panose="020F0302020204030204" pitchFamily="34" charset="0"/>
                <a:ea typeface="Tahoma" panose="020B0604030504040204" pitchFamily="34" charset="0"/>
                <a:cs typeface="Calibri Light" panose="020F0302020204030204" pitchFamily="34" charset="0"/>
              </a:rPr>
              <a:t>ASCOT, </a:t>
            </a:r>
            <a:r>
              <a:rPr lang="en-US" sz="1900" dirty="0">
                <a:latin typeface="Calibri Light" panose="020F0302020204030204" pitchFamily="34" charset="0"/>
                <a:ea typeface="Tahoma" panose="020B0604030504040204" pitchFamily="34" charset="0"/>
                <a:cs typeface="Calibri Light" panose="020F0302020204030204" pitchFamily="34" charset="0"/>
              </a:rPr>
              <a:t>HOPE 3) but use is very low (&lt;5%)</a:t>
            </a:r>
          </a:p>
          <a:p>
            <a:pPr marL="285750" indent="-285750">
              <a:buFont typeface="Arial" panose="020B0604020202020204" pitchFamily="34" charset="0"/>
              <a:buChar char="•"/>
            </a:pPr>
            <a:endParaRPr lang="en-US" sz="1900" dirty="0">
              <a:latin typeface="Calibri Light" panose="020F0302020204030204" pitchFamily="34" charset="0"/>
              <a:ea typeface="Tahoma" panose="020B0604030504040204" pitchFamily="34" charset="0"/>
              <a:cs typeface="Calibri Light" panose="020F0302020204030204" pitchFamily="34" charset="0"/>
            </a:endParaRPr>
          </a:p>
          <a:p>
            <a:pPr marL="285750" indent="-285750">
              <a:buFont typeface="Arial" panose="020B0604020202020204" pitchFamily="34" charset="0"/>
              <a:buChar char="•"/>
            </a:pPr>
            <a:r>
              <a:rPr lang="en-US" sz="2000" b="1" i="1" dirty="0">
                <a:latin typeface="Calibri Light" panose="020F0302020204030204" pitchFamily="34" charset="0"/>
                <a:ea typeface="Tahoma" panose="020B0604030504040204" pitchFamily="34" charset="0"/>
                <a:cs typeface="Calibri Light" panose="020F0302020204030204" pitchFamily="34" charset="0"/>
              </a:rPr>
              <a:t>Combined BP + LDL lowering has the potential to reduce CVD events by &gt;50%</a:t>
            </a:r>
          </a:p>
          <a:p>
            <a:pPr marL="285750" indent="-285750">
              <a:buFont typeface="Arial" panose="020B0604020202020204" pitchFamily="34" charset="0"/>
              <a:buChar char="•"/>
            </a:pPr>
            <a:endParaRPr lang="en-US" dirty="0">
              <a:latin typeface="Calibri Light" panose="020F0302020204030204" pitchFamily="34" charset="0"/>
              <a:ea typeface="Tahoma" panose="020B0604030504040204" pitchFamily="34" charset="0"/>
              <a:cs typeface="Calibri Light" panose="020F0302020204030204" pitchFamily="34" charset="0"/>
            </a:endParaRPr>
          </a:p>
          <a:p>
            <a:pPr lvl="1"/>
            <a:endParaRPr lang="en-US" dirty="0">
              <a:latin typeface="Calibri Light" panose="020F0302020204030204" pitchFamily="34" charset="0"/>
              <a:ea typeface="Tahoma" panose="020B0604030504040204" pitchFamily="34" charset="0"/>
              <a:cs typeface="Calibri Light" panose="020F0302020204030204" pitchFamily="34" charset="0"/>
            </a:endParaRPr>
          </a:p>
        </p:txBody>
      </p:sp>
      <p:cxnSp>
        <p:nvCxnSpPr>
          <p:cNvPr id="9" name="Straight Connector 8">
            <a:extLst>
              <a:ext uri="{FF2B5EF4-FFF2-40B4-BE49-F238E27FC236}">
                <a16:creationId xmlns:a16="http://schemas.microsoft.com/office/drawing/2014/main" id="{FD573068-A8C1-C948-BE3F-12B054C67994}"/>
              </a:ext>
            </a:extLst>
          </p:cNvPr>
          <p:cNvCxnSpPr>
            <a:cxnSpLocks/>
          </p:cNvCxnSpPr>
          <p:nvPr/>
        </p:nvCxnSpPr>
        <p:spPr>
          <a:xfrm>
            <a:off x="179513" y="843558"/>
            <a:ext cx="8767226" cy="0"/>
          </a:xfrm>
          <a:prstGeom prst="line">
            <a:avLst/>
          </a:prstGeom>
          <a:ln w="15875">
            <a:solidFill>
              <a:srgbClr val="A12529"/>
            </a:solidFill>
          </a:ln>
          <a:effectLst/>
        </p:spPr>
        <p:style>
          <a:lnRef idx="2">
            <a:schemeClr val="accent1"/>
          </a:lnRef>
          <a:fillRef idx="0">
            <a:schemeClr val="accent1"/>
          </a:fillRef>
          <a:effectRef idx="1">
            <a:schemeClr val="accent1"/>
          </a:effectRef>
          <a:fontRef idx="minor">
            <a:schemeClr val="tx1"/>
          </a:fontRef>
        </p:style>
      </p:cxnSp>
      <p:pic>
        <p:nvPicPr>
          <p:cNvPr id="33" name="Picture 32">
            <a:extLst>
              <a:ext uri="{FF2B5EF4-FFF2-40B4-BE49-F238E27FC236}">
                <a16:creationId xmlns:a16="http://schemas.microsoft.com/office/drawing/2014/main" id="{9B181BE8-0E7A-F144-8D81-62F555912A5E}"/>
              </a:ext>
            </a:extLst>
          </p:cNvPr>
          <p:cNvPicPr>
            <a:picLocks noChangeAspect="1"/>
          </p:cNvPicPr>
          <p:nvPr/>
        </p:nvPicPr>
        <p:blipFill>
          <a:blip r:embed="rId3"/>
          <a:stretch>
            <a:fillRect/>
          </a:stretch>
        </p:blipFill>
        <p:spPr>
          <a:xfrm>
            <a:off x="7668344" y="4613573"/>
            <a:ext cx="800271" cy="464602"/>
          </a:xfrm>
          <a:prstGeom prst="rect">
            <a:avLst/>
          </a:prstGeom>
        </p:spPr>
      </p:pic>
      <p:pic>
        <p:nvPicPr>
          <p:cNvPr id="2" name="Picture 1"/>
          <p:cNvPicPr>
            <a:picLocks noChangeAspect="1"/>
          </p:cNvPicPr>
          <p:nvPr/>
        </p:nvPicPr>
        <p:blipFill>
          <a:blip r:embed="rId4"/>
          <a:stretch>
            <a:fillRect/>
          </a:stretch>
        </p:blipFill>
        <p:spPr>
          <a:xfrm>
            <a:off x="4355976" y="4503516"/>
            <a:ext cx="591363" cy="597460"/>
          </a:xfrm>
          <a:prstGeom prst="rect">
            <a:avLst/>
          </a:prstGeom>
        </p:spPr>
      </p:pic>
    </p:spTree>
    <p:extLst>
      <p:ext uri="{BB962C8B-B14F-4D97-AF65-F5344CB8AC3E}">
        <p14:creationId xmlns:p14="http://schemas.microsoft.com/office/powerpoint/2010/main" val="37135034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A8DC8BA-9CA9-2E49-B9E2-EF4EDE33E0A1}"/>
              </a:ext>
            </a:extLst>
          </p:cNvPr>
          <p:cNvSpPr txBox="1"/>
          <p:nvPr/>
        </p:nvSpPr>
        <p:spPr>
          <a:xfrm>
            <a:off x="97122" y="195486"/>
            <a:ext cx="8075278" cy="584775"/>
          </a:xfrm>
          <a:prstGeom prst="rect">
            <a:avLst/>
          </a:prstGeom>
          <a:noFill/>
        </p:spPr>
        <p:txBody>
          <a:bodyPr wrap="square" rtlCol="0">
            <a:noAutofit/>
          </a:bodyPr>
          <a:lstStyle/>
          <a:p>
            <a:r>
              <a:rPr lang="en-US" sz="2800" dirty="0" smtClean="0">
                <a:solidFill>
                  <a:srgbClr val="A02730"/>
                </a:solidFill>
                <a:latin typeface="Helvetica" pitchFamily="2" charset="0"/>
                <a:ea typeface="Helvetica Neue Medium" panose="02000503000000020004" pitchFamily="2" charset="0"/>
                <a:cs typeface="Helvetica Neue Medium" panose="02000503000000020004" pitchFamily="2" charset="0"/>
              </a:rPr>
              <a:t>Goals of the HOPE 4 Program</a:t>
            </a:r>
            <a:endParaRPr lang="en-US" sz="2800" dirty="0">
              <a:solidFill>
                <a:srgbClr val="A02730"/>
              </a:solidFill>
              <a:latin typeface="Helvetica" pitchFamily="2" charset="0"/>
              <a:ea typeface="Helvetica Neue Medium" panose="02000503000000020004" pitchFamily="2" charset="0"/>
              <a:cs typeface="Helvetica Neue Medium" panose="02000503000000020004" pitchFamily="2" charset="0"/>
            </a:endParaRPr>
          </a:p>
        </p:txBody>
      </p:sp>
      <p:sp>
        <p:nvSpPr>
          <p:cNvPr id="7" name="Rectangle 6">
            <a:extLst>
              <a:ext uri="{FF2B5EF4-FFF2-40B4-BE49-F238E27FC236}">
                <a16:creationId xmlns:a16="http://schemas.microsoft.com/office/drawing/2014/main" id="{EF1C76DE-7480-384E-866A-C63F2AA54C90}"/>
              </a:ext>
            </a:extLst>
          </p:cNvPr>
          <p:cNvSpPr/>
          <p:nvPr/>
        </p:nvSpPr>
        <p:spPr>
          <a:xfrm>
            <a:off x="306934" y="886428"/>
            <a:ext cx="8136904" cy="3625999"/>
          </a:xfrm>
          <a:prstGeom prst="rect">
            <a:avLst/>
          </a:prstGeom>
        </p:spPr>
        <p:txBody>
          <a:bodyPr wrap="square">
            <a:noAutofit/>
          </a:bodyPr>
          <a:lstStyle/>
          <a:p>
            <a:pPr marL="285750" indent="-285750">
              <a:buFont typeface="Arial" panose="020B0604020202020204" pitchFamily="34" charset="0"/>
              <a:buChar char="•"/>
            </a:pPr>
            <a:r>
              <a:rPr lang="en-US" sz="2000" dirty="0">
                <a:latin typeface="Calibri Light" panose="020F0302020204030204" pitchFamily="34" charset="0"/>
                <a:ea typeface="Tahoma" panose="020B0604030504040204" pitchFamily="34" charset="0"/>
                <a:cs typeface="Calibri Light" panose="020F0302020204030204" pitchFamily="34" charset="0"/>
              </a:rPr>
              <a:t>I</a:t>
            </a:r>
            <a:r>
              <a:rPr lang="en-US" sz="2000" dirty="0" smtClean="0">
                <a:latin typeface="Calibri Light" panose="020F0302020204030204" pitchFamily="34" charset="0"/>
                <a:ea typeface="Tahoma" panose="020B0604030504040204" pitchFamily="34" charset="0"/>
                <a:cs typeface="Calibri Light" panose="020F0302020204030204" pitchFamily="34" charset="0"/>
              </a:rPr>
              <a:t>mproving the control of hypertension and cardiovascular risk factors in people with hypertension in the community:</a:t>
            </a:r>
            <a:endParaRPr lang="en-US" sz="2000" dirty="0">
              <a:latin typeface="Calibri Light" panose="020F0302020204030204" pitchFamily="34" charset="0"/>
              <a:ea typeface="Tahoma" panose="020B0604030504040204" pitchFamily="34" charset="0"/>
              <a:cs typeface="Calibri Light" panose="020F0302020204030204" pitchFamily="34" charset="0"/>
            </a:endParaRPr>
          </a:p>
          <a:p>
            <a:endParaRPr lang="en-US" sz="2000" dirty="0">
              <a:latin typeface="Calibri Light" panose="020F0302020204030204" pitchFamily="34" charset="0"/>
              <a:ea typeface="Tahoma" panose="020B0604030504040204" pitchFamily="34" charset="0"/>
              <a:cs typeface="Calibri Light" panose="020F0302020204030204" pitchFamily="34" charset="0"/>
            </a:endParaRPr>
          </a:p>
          <a:p>
            <a:pPr lvl="1"/>
            <a:r>
              <a:rPr lang="en-US" sz="2000" b="1" u="sng" dirty="0" smtClean="0">
                <a:latin typeface="Calibri Light" panose="020F0302020204030204" pitchFamily="34" charset="0"/>
                <a:ea typeface="Tahoma" panose="020B0604030504040204" pitchFamily="34" charset="0"/>
                <a:cs typeface="Calibri Light" panose="020F0302020204030204" pitchFamily="34" charset="0"/>
              </a:rPr>
              <a:t>Step 1</a:t>
            </a:r>
            <a:r>
              <a:rPr lang="en-US" sz="2000" dirty="0" smtClean="0">
                <a:latin typeface="Calibri Light" panose="020F0302020204030204" pitchFamily="34" charset="0"/>
                <a:ea typeface="Tahoma" panose="020B0604030504040204" pitchFamily="34" charset="0"/>
                <a:cs typeface="Calibri Light" panose="020F0302020204030204" pitchFamily="34" charset="0"/>
              </a:rPr>
              <a:t>: Identified </a:t>
            </a:r>
            <a:r>
              <a:rPr lang="en-US" sz="2000" i="1" dirty="0">
                <a:latin typeface="Calibri Light" panose="020F0302020204030204" pitchFamily="34" charset="0"/>
                <a:ea typeface="Tahoma" panose="020B0604030504040204" pitchFamily="34" charset="0"/>
                <a:cs typeface="Calibri Light" panose="020F0302020204030204" pitchFamily="34" charset="0"/>
              </a:rPr>
              <a:t>contextual barriers</a:t>
            </a:r>
            <a:r>
              <a:rPr lang="en-US" sz="2000" dirty="0">
                <a:latin typeface="Calibri Light" panose="020F0302020204030204" pitchFamily="34" charset="0"/>
                <a:ea typeface="Tahoma" panose="020B0604030504040204" pitchFamily="34" charset="0"/>
                <a:cs typeface="Calibri Light" panose="020F0302020204030204" pitchFamily="34" charset="0"/>
              </a:rPr>
              <a:t> to hypertension management </a:t>
            </a:r>
            <a:r>
              <a:rPr lang="en-US" sz="2000" dirty="0" smtClean="0">
                <a:latin typeface="Calibri Light" panose="020F0302020204030204" pitchFamily="34" charset="0"/>
                <a:ea typeface="Tahoma" panose="020B0604030504040204" pitchFamily="34" charset="0"/>
                <a:cs typeface="Calibri Light" panose="020F0302020204030204" pitchFamily="34" charset="0"/>
              </a:rPr>
              <a:t> through systematic reviews and health system appraisals in Colombia and Malaysia.</a:t>
            </a:r>
          </a:p>
          <a:p>
            <a:pPr lvl="1"/>
            <a:endParaRPr lang="en-US" sz="2000" dirty="0">
              <a:latin typeface="Calibri Light" panose="020F0302020204030204" pitchFamily="34" charset="0"/>
              <a:ea typeface="Tahoma" panose="020B0604030504040204" pitchFamily="34" charset="0"/>
              <a:cs typeface="Calibri Light" panose="020F0302020204030204" pitchFamily="34" charset="0"/>
            </a:endParaRPr>
          </a:p>
          <a:p>
            <a:pPr lvl="1"/>
            <a:r>
              <a:rPr lang="en-US" sz="2000" b="1" u="sng" dirty="0" smtClean="0">
                <a:latin typeface="Calibri Light" panose="020F0302020204030204" pitchFamily="34" charset="0"/>
                <a:ea typeface="Tahoma" panose="020B0604030504040204" pitchFamily="34" charset="0"/>
                <a:cs typeface="Calibri Light" panose="020F0302020204030204" pitchFamily="34" charset="0"/>
              </a:rPr>
              <a:t>Step 2:</a:t>
            </a:r>
            <a:r>
              <a:rPr lang="en-US" sz="2000" u="sng" dirty="0" smtClean="0">
                <a:latin typeface="Calibri Light" panose="020F0302020204030204" pitchFamily="34" charset="0"/>
                <a:ea typeface="Tahoma" panose="020B0604030504040204" pitchFamily="34" charset="0"/>
                <a:cs typeface="Calibri Light" panose="020F0302020204030204" pitchFamily="34" charset="0"/>
              </a:rPr>
              <a:t> </a:t>
            </a:r>
            <a:r>
              <a:rPr lang="en-US" sz="2000" dirty="0" smtClean="0">
                <a:latin typeface="Calibri Light" panose="020F0302020204030204" pitchFamily="34" charset="0"/>
                <a:ea typeface="Tahoma" panose="020B0604030504040204" pitchFamily="34" charset="0"/>
                <a:cs typeface="Calibri Light" panose="020F0302020204030204" pitchFamily="34" charset="0"/>
              </a:rPr>
              <a:t>Developed a community-based comprehensive intervention informed by Step 1</a:t>
            </a:r>
          </a:p>
          <a:p>
            <a:pPr lvl="2"/>
            <a:endParaRPr lang="en-US" sz="2000" dirty="0" smtClean="0">
              <a:latin typeface="Calibri Light" panose="020F0302020204030204" pitchFamily="34" charset="0"/>
              <a:ea typeface="Tahoma" panose="020B0604030504040204" pitchFamily="34" charset="0"/>
              <a:cs typeface="Calibri Light" panose="020F0302020204030204" pitchFamily="34" charset="0"/>
            </a:endParaRPr>
          </a:p>
          <a:p>
            <a:pPr lvl="1"/>
            <a:r>
              <a:rPr lang="en-US" sz="2000" b="1" u="sng" dirty="0" smtClean="0">
                <a:latin typeface="Calibri Light" panose="020F0302020204030204" pitchFamily="34" charset="0"/>
                <a:ea typeface="Tahoma" panose="020B0604030504040204" pitchFamily="34" charset="0"/>
                <a:cs typeface="Calibri Light" panose="020F0302020204030204" pitchFamily="34" charset="0"/>
              </a:rPr>
              <a:t>Step 3</a:t>
            </a:r>
            <a:r>
              <a:rPr lang="en-US" sz="2000" dirty="0" smtClean="0">
                <a:latin typeface="Calibri Light" panose="020F0302020204030204" pitchFamily="34" charset="0"/>
                <a:ea typeface="Tahoma" panose="020B0604030504040204" pitchFamily="34" charset="0"/>
                <a:cs typeface="Calibri Light" panose="020F0302020204030204" pitchFamily="34" charset="0"/>
              </a:rPr>
              <a:t>: Evaluation in a cluster-randomized controlled</a:t>
            </a:r>
            <a:endParaRPr lang="en-US" dirty="0">
              <a:latin typeface="Calibri Light" panose="020F0302020204030204" pitchFamily="34" charset="0"/>
              <a:ea typeface="Tahoma" panose="020B0604030504040204" pitchFamily="34" charset="0"/>
              <a:cs typeface="Calibri Light" panose="020F0302020204030204" pitchFamily="34" charset="0"/>
            </a:endParaRPr>
          </a:p>
        </p:txBody>
      </p:sp>
      <p:cxnSp>
        <p:nvCxnSpPr>
          <p:cNvPr id="9" name="Straight Connector 8">
            <a:extLst>
              <a:ext uri="{FF2B5EF4-FFF2-40B4-BE49-F238E27FC236}">
                <a16:creationId xmlns:a16="http://schemas.microsoft.com/office/drawing/2014/main" id="{FD573068-A8C1-C948-BE3F-12B054C67994}"/>
              </a:ext>
            </a:extLst>
          </p:cNvPr>
          <p:cNvCxnSpPr>
            <a:cxnSpLocks/>
          </p:cNvCxnSpPr>
          <p:nvPr/>
        </p:nvCxnSpPr>
        <p:spPr>
          <a:xfrm>
            <a:off x="179513" y="843558"/>
            <a:ext cx="8767226" cy="0"/>
          </a:xfrm>
          <a:prstGeom prst="line">
            <a:avLst/>
          </a:prstGeom>
          <a:ln w="15875">
            <a:solidFill>
              <a:srgbClr val="A12529"/>
            </a:solidFill>
          </a:ln>
          <a:effectLst/>
        </p:spPr>
        <p:style>
          <a:lnRef idx="2">
            <a:schemeClr val="accent1"/>
          </a:lnRef>
          <a:fillRef idx="0">
            <a:schemeClr val="accent1"/>
          </a:fillRef>
          <a:effectRef idx="1">
            <a:schemeClr val="accent1"/>
          </a:effectRef>
          <a:fontRef idx="minor">
            <a:schemeClr val="tx1"/>
          </a:fontRef>
        </p:style>
      </p:cxnSp>
      <p:pic>
        <p:nvPicPr>
          <p:cNvPr id="33" name="Picture 32">
            <a:extLst>
              <a:ext uri="{FF2B5EF4-FFF2-40B4-BE49-F238E27FC236}">
                <a16:creationId xmlns:a16="http://schemas.microsoft.com/office/drawing/2014/main" id="{9B181BE8-0E7A-F144-8D81-62F555912A5E}"/>
              </a:ext>
            </a:extLst>
          </p:cNvPr>
          <p:cNvPicPr>
            <a:picLocks noChangeAspect="1"/>
          </p:cNvPicPr>
          <p:nvPr/>
        </p:nvPicPr>
        <p:blipFill>
          <a:blip r:embed="rId3"/>
          <a:stretch>
            <a:fillRect/>
          </a:stretch>
        </p:blipFill>
        <p:spPr>
          <a:xfrm>
            <a:off x="7668344" y="4613573"/>
            <a:ext cx="800271" cy="464602"/>
          </a:xfrm>
          <a:prstGeom prst="rect">
            <a:avLst/>
          </a:prstGeom>
        </p:spPr>
      </p:pic>
      <p:sp>
        <p:nvSpPr>
          <p:cNvPr id="6" name="TextBox 5">
            <a:extLst>
              <a:ext uri="{FF2B5EF4-FFF2-40B4-BE49-F238E27FC236}">
                <a16:creationId xmlns:a16="http://schemas.microsoft.com/office/drawing/2014/main" id="{8FC18286-DCD1-D14C-9302-AF50B28358B3}"/>
              </a:ext>
            </a:extLst>
          </p:cNvPr>
          <p:cNvSpPr txBox="1"/>
          <p:nvPr/>
        </p:nvSpPr>
        <p:spPr>
          <a:xfrm>
            <a:off x="1835696" y="2486612"/>
            <a:ext cx="4176464" cy="261610"/>
          </a:xfrm>
          <a:prstGeom prst="rect">
            <a:avLst/>
          </a:prstGeom>
          <a:noFill/>
        </p:spPr>
        <p:txBody>
          <a:bodyPr wrap="square" rtlCol="0">
            <a:spAutoFit/>
          </a:bodyPr>
          <a:lstStyle/>
          <a:p>
            <a:r>
              <a:rPr lang="en-US" sz="1100" dirty="0" smtClean="0">
                <a:latin typeface="Calibri Light" panose="020F0302020204030204" pitchFamily="34" charset="0"/>
                <a:cs typeface="Calibri Light" panose="020F0302020204030204" pitchFamily="34" charset="0"/>
              </a:rPr>
              <a:t>(</a:t>
            </a:r>
            <a:r>
              <a:rPr lang="en-US" sz="1100" dirty="0" err="1" smtClean="0">
                <a:latin typeface="Calibri Light" panose="020F0302020204030204" pitchFamily="34" charset="0"/>
                <a:cs typeface="Calibri Light" panose="020F0302020204030204" pitchFamily="34" charset="0"/>
              </a:rPr>
              <a:t>Khatib</a:t>
            </a:r>
            <a:r>
              <a:rPr lang="en-US" sz="1100" dirty="0" smtClean="0">
                <a:latin typeface="Calibri Light" panose="020F0302020204030204" pitchFamily="34" charset="0"/>
                <a:cs typeface="Calibri Light" panose="020F0302020204030204" pitchFamily="34" charset="0"/>
              </a:rPr>
              <a:t> 2014 </a:t>
            </a:r>
            <a:r>
              <a:rPr lang="en-US" sz="1100" dirty="0" err="1" smtClean="0">
                <a:latin typeface="Calibri Light" panose="020F0302020204030204" pitchFamily="34" charset="0"/>
                <a:cs typeface="Calibri Light" panose="020F0302020204030204" pitchFamily="34" charset="0"/>
              </a:rPr>
              <a:t>Risso</a:t>
            </a:r>
            <a:r>
              <a:rPr lang="en-US" sz="1100" dirty="0" smtClean="0">
                <a:latin typeface="Calibri Light" panose="020F0302020204030204" pitchFamily="34" charset="0"/>
                <a:cs typeface="Calibri Light" panose="020F0302020204030204" pitchFamily="34" charset="0"/>
              </a:rPr>
              <a:t>-Gill 2015, </a:t>
            </a:r>
            <a:r>
              <a:rPr lang="en-US" sz="1100" dirty="0" err="1" smtClean="0">
                <a:latin typeface="Calibri Light" panose="020F0302020204030204" pitchFamily="34" charset="0"/>
                <a:cs typeface="Calibri Light" panose="020F0302020204030204" pitchFamily="34" charset="0"/>
              </a:rPr>
              <a:t>Legido</a:t>
            </a:r>
            <a:r>
              <a:rPr lang="en-US" sz="1100" dirty="0" smtClean="0">
                <a:latin typeface="Calibri Light" panose="020F0302020204030204" pitchFamily="34" charset="0"/>
                <a:cs typeface="Calibri Light" panose="020F0302020204030204" pitchFamily="34" charset="0"/>
              </a:rPr>
              <a:t>-Quigley </a:t>
            </a:r>
            <a:r>
              <a:rPr lang="en-US" sz="1100" dirty="0">
                <a:latin typeface="Calibri Light" panose="020F0302020204030204" pitchFamily="34" charset="0"/>
                <a:cs typeface="Calibri Light" panose="020F0302020204030204" pitchFamily="34" charset="0"/>
              </a:rPr>
              <a:t>H </a:t>
            </a:r>
            <a:r>
              <a:rPr lang="en-US" sz="1100" dirty="0" smtClean="0">
                <a:latin typeface="Calibri Light" panose="020F0302020204030204" pitchFamily="34" charset="0"/>
                <a:cs typeface="Calibri Light" panose="020F0302020204030204" pitchFamily="34" charset="0"/>
              </a:rPr>
              <a:t>2015, </a:t>
            </a:r>
            <a:r>
              <a:rPr lang="en-US" sz="1100" dirty="0" err="1" smtClean="0">
                <a:latin typeface="Calibri Light" panose="020F0302020204030204" pitchFamily="34" charset="0"/>
                <a:cs typeface="Calibri Light" panose="020F0302020204030204" pitchFamily="34" charset="0"/>
              </a:rPr>
              <a:t>Maimarisl</a:t>
            </a:r>
            <a:r>
              <a:rPr lang="en-US" sz="1100" dirty="0" smtClean="0">
                <a:latin typeface="Calibri Light" panose="020F0302020204030204" pitchFamily="34" charset="0"/>
                <a:cs typeface="Calibri Light" panose="020F0302020204030204" pitchFamily="34" charset="0"/>
              </a:rPr>
              <a:t>. 2013)</a:t>
            </a:r>
            <a:endParaRPr lang="en-US" sz="1100" dirty="0">
              <a:latin typeface="Calibri Light" panose="020F0302020204030204" pitchFamily="34" charset="0"/>
              <a:cs typeface="Calibri Light" panose="020F0302020204030204" pitchFamily="34" charset="0"/>
            </a:endParaRPr>
          </a:p>
        </p:txBody>
      </p:sp>
      <p:pic>
        <p:nvPicPr>
          <p:cNvPr id="2" name="Picture 1"/>
          <p:cNvPicPr>
            <a:picLocks noChangeAspect="1"/>
          </p:cNvPicPr>
          <p:nvPr/>
        </p:nvPicPr>
        <p:blipFill>
          <a:blip r:embed="rId4"/>
          <a:stretch>
            <a:fillRect/>
          </a:stretch>
        </p:blipFill>
        <p:spPr>
          <a:xfrm>
            <a:off x="4427984" y="4494081"/>
            <a:ext cx="591363" cy="597460"/>
          </a:xfrm>
          <a:prstGeom prst="rect">
            <a:avLst/>
          </a:prstGeom>
        </p:spPr>
      </p:pic>
    </p:spTree>
    <p:extLst>
      <p:ext uri="{BB962C8B-B14F-4D97-AF65-F5344CB8AC3E}">
        <p14:creationId xmlns:p14="http://schemas.microsoft.com/office/powerpoint/2010/main" val="13232453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416FE803-DCD2-D54F-83BD-69F909BC5BDA}"/>
              </a:ext>
            </a:extLst>
          </p:cNvPr>
          <p:cNvSpPr txBox="1">
            <a:spLocks/>
          </p:cNvSpPr>
          <p:nvPr/>
        </p:nvSpPr>
        <p:spPr>
          <a:xfrm>
            <a:off x="8531424" y="9279575"/>
            <a:ext cx="2743200" cy="365125"/>
          </a:xfrm>
          <a:prstGeom prst="rect">
            <a:avLst/>
          </a:prstGeom>
        </p:spPr>
        <p:txBody>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849CAA3-E1D4-42EE-9F79-D4526709ABA1}" type="slidenum">
              <a:rPr lang="en-US" sz="1600" smtClean="0"/>
              <a:pPr/>
              <a:t>5</a:t>
            </a:fld>
            <a:endParaRPr lang="en-US" sz="1600" dirty="0"/>
          </a:p>
        </p:txBody>
      </p:sp>
      <p:sp>
        <p:nvSpPr>
          <p:cNvPr id="7" name="Rectangle 6">
            <a:extLst>
              <a:ext uri="{FF2B5EF4-FFF2-40B4-BE49-F238E27FC236}">
                <a16:creationId xmlns:a16="http://schemas.microsoft.com/office/drawing/2014/main" id="{7B91B27D-DA60-B348-AB4F-5987BA667A83}"/>
              </a:ext>
            </a:extLst>
          </p:cNvPr>
          <p:cNvSpPr/>
          <p:nvPr/>
        </p:nvSpPr>
        <p:spPr>
          <a:xfrm>
            <a:off x="6875849" y="8998369"/>
            <a:ext cx="2706703" cy="584775"/>
          </a:xfrm>
          <a:prstGeom prst="rect">
            <a:avLst/>
          </a:prstGeom>
        </p:spPr>
        <p:txBody>
          <a:bodyPr wrap="none">
            <a:spAutoFit/>
          </a:bodyPr>
          <a:lstStyle/>
          <a:p>
            <a:r>
              <a:rPr lang="en-US" sz="1600" dirty="0"/>
              <a:t>Schwalm et al. AHJ 2018</a:t>
            </a:r>
          </a:p>
          <a:p>
            <a:r>
              <a:rPr lang="en-US" sz="1600" dirty="0"/>
              <a:t>Khan et al. Global Hearts 2017</a:t>
            </a:r>
          </a:p>
        </p:txBody>
      </p:sp>
      <p:sp>
        <p:nvSpPr>
          <p:cNvPr id="10" name="TextBox 9">
            <a:extLst>
              <a:ext uri="{FF2B5EF4-FFF2-40B4-BE49-F238E27FC236}">
                <a16:creationId xmlns:a16="http://schemas.microsoft.com/office/drawing/2014/main" id="{ADF1E8EB-4AD5-5146-A239-770CA26A9927}"/>
              </a:ext>
            </a:extLst>
          </p:cNvPr>
          <p:cNvSpPr txBox="1"/>
          <p:nvPr/>
        </p:nvSpPr>
        <p:spPr>
          <a:xfrm>
            <a:off x="2189360" y="118180"/>
            <a:ext cx="6984775" cy="584775"/>
          </a:xfrm>
          <a:prstGeom prst="rect">
            <a:avLst/>
          </a:prstGeom>
          <a:noFill/>
        </p:spPr>
        <p:txBody>
          <a:bodyPr wrap="square" rtlCol="0">
            <a:noAutofit/>
          </a:bodyPr>
          <a:lstStyle/>
          <a:p>
            <a:r>
              <a:rPr lang="en-US" sz="3200" b="1" dirty="0">
                <a:solidFill>
                  <a:schemeClr val="bg1"/>
                </a:solidFill>
                <a:latin typeface="Calibri" panose="020F0502020204030204" pitchFamily="34" charset="0"/>
                <a:ea typeface="Tahoma" panose="020B0604030504040204" pitchFamily="34" charset="0"/>
                <a:cs typeface="Calibri" panose="020F0502020204030204" pitchFamily="34" charset="0"/>
              </a:rPr>
              <a:t>HOPE 4 STUDY OVERVIEW</a:t>
            </a:r>
          </a:p>
        </p:txBody>
      </p:sp>
      <p:sp>
        <p:nvSpPr>
          <p:cNvPr id="19" name="TextBox 18">
            <a:extLst>
              <a:ext uri="{FF2B5EF4-FFF2-40B4-BE49-F238E27FC236}">
                <a16:creationId xmlns:a16="http://schemas.microsoft.com/office/drawing/2014/main" id="{3CB23DB5-4A47-F941-96B3-6736FA2C6365}"/>
              </a:ext>
            </a:extLst>
          </p:cNvPr>
          <p:cNvSpPr txBox="1"/>
          <p:nvPr/>
        </p:nvSpPr>
        <p:spPr>
          <a:xfrm>
            <a:off x="97122" y="118179"/>
            <a:ext cx="8712966" cy="584775"/>
          </a:xfrm>
          <a:prstGeom prst="rect">
            <a:avLst/>
          </a:prstGeom>
          <a:noFill/>
        </p:spPr>
        <p:txBody>
          <a:bodyPr wrap="square" rtlCol="0">
            <a:noAutofit/>
          </a:bodyPr>
          <a:lstStyle/>
          <a:p>
            <a:r>
              <a:rPr lang="en-US" sz="2700" dirty="0">
                <a:solidFill>
                  <a:srgbClr val="A12529"/>
                </a:solidFill>
                <a:latin typeface="Helvetica" pitchFamily="2" charset="0"/>
                <a:ea typeface="Helvetica Neue Medium" panose="02000503000000020004" pitchFamily="2" charset="0"/>
                <a:cs typeface="Helvetica Neue Medium" panose="02000503000000020004" pitchFamily="2" charset="0"/>
              </a:rPr>
              <a:t>HOPE 4 </a:t>
            </a:r>
            <a:r>
              <a:rPr lang="en-US" sz="2700" dirty="0" smtClean="0">
                <a:solidFill>
                  <a:srgbClr val="A12529"/>
                </a:solidFill>
                <a:latin typeface="Helvetica" pitchFamily="2" charset="0"/>
                <a:ea typeface="Helvetica Neue Medium" panose="02000503000000020004" pitchFamily="2" charset="0"/>
                <a:cs typeface="Helvetica Neue Medium" panose="02000503000000020004" pitchFamily="2" charset="0"/>
              </a:rPr>
              <a:t>Intervention</a:t>
            </a:r>
            <a:endParaRPr lang="en-US" sz="2000" dirty="0">
              <a:solidFill>
                <a:srgbClr val="FF0000"/>
              </a:solidFill>
              <a:latin typeface="Helvetica" pitchFamily="2" charset="0"/>
              <a:ea typeface="Helvetica Neue Medium" panose="02000503000000020004" pitchFamily="2" charset="0"/>
              <a:cs typeface="Helvetica Neue Medium" panose="02000503000000020004" pitchFamily="2" charset="0"/>
            </a:endParaRPr>
          </a:p>
        </p:txBody>
      </p:sp>
      <p:cxnSp>
        <p:nvCxnSpPr>
          <p:cNvPr id="20" name="Straight Connector 19">
            <a:extLst>
              <a:ext uri="{FF2B5EF4-FFF2-40B4-BE49-F238E27FC236}">
                <a16:creationId xmlns:a16="http://schemas.microsoft.com/office/drawing/2014/main" id="{5440B914-48A8-CB40-9187-1632C74CBA39}"/>
              </a:ext>
            </a:extLst>
          </p:cNvPr>
          <p:cNvCxnSpPr>
            <a:cxnSpLocks/>
          </p:cNvCxnSpPr>
          <p:nvPr/>
        </p:nvCxnSpPr>
        <p:spPr>
          <a:xfrm>
            <a:off x="179513" y="843558"/>
            <a:ext cx="8767226" cy="0"/>
          </a:xfrm>
          <a:prstGeom prst="line">
            <a:avLst/>
          </a:prstGeom>
          <a:ln w="15875">
            <a:solidFill>
              <a:srgbClr val="A12529"/>
            </a:solidFill>
          </a:ln>
          <a:effectLst/>
        </p:spPr>
        <p:style>
          <a:lnRef idx="2">
            <a:schemeClr val="accent1"/>
          </a:lnRef>
          <a:fillRef idx="0">
            <a:schemeClr val="accent1"/>
          </a:fillRef>
          <a:effectRef idx="1">
            <a:schemeClr val="accent1"/>
          </a:effectRef>
          <a:fontRef idx="minor">
            <a:schemeClr val="tx1"/>
          </a:fontRef>
        </p:style>
      </p:cxnSp>
      <p:pic>
        <p:nvPicPr>
          <p:cNvPr id="27" name="Picture 26">
            <a:extLst>
              <a:ext uri="{FF2B5EF4-FFF2-40B4-BE49-F238E27FC236}">
                <a16:creationId xmlns:a16="http://schemas.microsoft.com/office/drawing/2014/main" id="{7BF993E8-9CFE-8842-82DC-6C780B580538}"/>
              </a:ext>
            </a:extLst>
          </p:cNvPr>
          <p:cNvPicPr>
            <a:picLocks noChangeAspect="1"/>
          </p:cNvPicPr>
          <p:nvPr/>
        </p:nvPicPr>
        <p:blipFill>
          <a:blip r:embed="rId3"/>
          <a:stretch>
            <a:fillRect/>
          </a:stretch>
        </p:blipFill>
        <p:spPr>
          <a:xfrm>
            <a:off x="7751325" y="4642440"/>
            <a:ext cx="800271" cy="464602"/>
          </a:xfrm>
          <a:prstGeom prst="rect">
            <a:avLst/>
          </a:prstGeom>
        </p:spPr>
      </p:pic>
      <p:graphicFrame>
        <p:nvGraphicFramePr>
          <p:cNvPr id="2" name="Diagram 1"/>
          <p:cNvGraphicFramePr/>
          <p:nvPr>
            <p:extLst>
              <p:ext uri="{D42A27DB-BD31-4B8C-83A1-F6EECF244321}">
                <p14:modId xmlns:p14="http://schemas.microsoft.com/office/powerpoint/2010/main" val="1203575211"/>
              </p:ext>
            </p:extLst>
          </p:nvPr>
        </p:nvGraphicFramePr>
        <p:xfrm>
          <a:off x="-457126" y="984161"/>
          <a:ext cx="10051113" cy="346330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 name="Picture 2"/>
          <p:cNvPicPr>
            <a:picLocks noChangeAspect="1"/>
          </p:cNvPicPr>
          <p:nvPr/>
        </p:nvPicPr>
        <p:blipFill>
          <a:blip r:embed="rId9"/>
          <a:stretch>
            <a:fillRect/>
          </a:stretch>
        </p:blipFill>
        <p:spPr>
          <a:xfrm>
            <a:off x="4157923" y="4509582"/>
            <a:ext cx="591363" cy="597460"/>
          </a:xfrm>
          <a:prstGeom prst="rect">
            <a:avLst/>
          </a:prstGeom>
        </p:spPr>
      </p:pic>
    </p:spTree>
    <p:extLst>
      <p:ext uri="{BB962C8B-B14F-4D97-AF65-F5344CB8AC3E}">
        <p14:creationId xmlns:p14="http://schemas.microsoft.com/office/powerpoint/2010/main" val="22653089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A8DC8BA-9CA9-2E49-B9E2-EF4EDE33E0A1}"/>
              </a:ext>
            </a:extLst>
          </p:cNvPr>
          <p:cNvSpPr txBox="1"/>
          <p:nvPr/>
        </p:nvSpPr>
        <p:spPr>
          <a:xfrm>
            <a:off x="97122" y="195486"/>
            <a:ext cx="8075278" cy="584775"/>
          </a:xfrm>
          <a:prstGeom prst="rect">
            <a:avLst/>
          </a:prstGeom>
          <a:noFill/>
        </p:spPr>
        <p:txBody>
          <a:bodyPr wrap="square" rtlCol="0">
            <a:noAutofit/>
          </a:bodyPr>
          <a:lstStyle/>
          <a:p>
            <a:r>
              <a:rPr lang="en-US" sz="2800" dirty="0" smtClean="0">
                <a:solidFill>
                  <a:srgbClr val="A02730"/>
                </a:solidFill>
                <a:latin typeface="Helvetica" pitchFamily="2" charset="0"/>
                <a:ea typeface="Helvetica Neue Medium" panose="02000503000000020004" pitchFamily="2" charset="0"/>
                <a:cs typeface="Helvetica Neue Medium" panose="02000503000000020004" pitchFamily="2" charset="0"/>
              </a:rPr>
              <a:t>Non-Physician Health Worker Curriculum</a:t>
            </a:r>
            <a:endParaRPr lang="en-US" sz="2800" dirty="0">
              <a:solidFill>
                <a:srgbClr val="FF0000"/>
              </a:solidFill>
              <a:latin typeface="Helvetica" pitchFamily="2" charset="0"/>
              <a:ea typeface="Helvetica Neue Medium" panose="02000503000000020004" pitchFamily="2" charset="0"/>
              <a:cs typeface="Helvetica Neue Medium" panose="02000503000000020004" pitchFamily="2" charset="0"/>
            </a:endParaRPr>
          </a:p>
        </p:txBody>
      </p:sp>
      <p:sp>
        <p:nvSpPr>
          <p:cNvPr id="7" name="Rectangle 6">
            <a:extLst>
              <a:ext uri="{FF2B5EF4-FFF2-40B4-BE49-F238E27FC236}">
                <a16:creationId xmlns:a16="http://schemas.microsoft.com/office/drawing/2014/main" id="{EF1C76DE-7480-384E-866A-C63F2AA54C90}"/>
              </a:ext>
            </a:extLst>
          </p:cNvPr>
          <p:cNvSpPr/>
          <p:nvPr/>
        </p:nvSpPr>
        <p:spPr>
          <a:xfrm>
            <a:off x="179512" y="987574"/>
            <a:ext cx="8136904" cy="3625999"/>
          </a:xfrm>
          <a:prstGeom prst="rect">
            <a:avLst/>
          </a:prstGeom>
        </p:spPr>
        <p:txBody>
          <a:bodyPr wrap="square">
            <a:noAutofit/>
          </a:bodyPr>
          <a:lstStyle/>
          <a:p>
            <a:pPr marL="285750" indent="-285750">
              <a:buFont typeface="Arial" panose="020B0604020202020204" pitchFamily="34" charset="0"/>
              <a:buChar char="•"/>
            </a:pPr>
            <a:endParaRPr lang="en-US" dirty="0" smtClean="0">
              <a:latin typeface="Calibri Light" panose="020F0302020204030204" pitchFamily="34" charset="0"/>
              <a:ea typeface="Tahoma" panose="020B0604030504040204" pitchFamily="34" charset="0"/>
              <a:cs typeface="Calibri Light" panose="020F0302020204030204" pitchFamily="34" charset="0"/>
            </a:endParaRPr>
          </a:p>
          <a:p>
            <a:pPr lvl="1"/>
            <a:endParaRPr lang="en-US" dirty="0">
              <a:latin typeface="Calibri Light" panose="020F0302020204030204" pitchFamily="34" charset="0"/>
              <a:ea typeface="Tahoma" panose="020B0604030504040204" pitchFamily="34" charset="0"/>
              <a:cs typeface="Calibri Light" panose="020F0302020204030204" pitchFamily="34" charset="0"/>
            </a:endParaRPr>
          </a:p>
        </p:txBody>
      </p:sp>
      <p:cxnSp>
        <p:nvCxnSpPr>
          <p:cNvPr id="9" name="Straight Connector 8">
            <a:extLst>
              <a:ext uri="{FF2B5EF4-FFF2-40B4-BE49-F238E27FC236}">
                <a16:creationId xmlns:a16="http://schemas.microsoft.com/office/drawing/2014/main" id="{FD573068-A8C1-C948-BE3F-12B054C67994}"/>
              </a:ext>
            </a:extLst>
          </p:cNvPr>
          <p:cNvCxnSpPr>
            <a:cxnSpLocks/>
          </p:cNvCxnSpPr>
          <p:nvPr/>
        </p:nvCxnSpPr>
        <p:spPr>
          <a:xfrm>
            <a:off x="179513" y="843558"/>
            <a:ext cx="8767226" cy="0"/>
          </a:xfrm>
          <a:prstGeom prst="line">
            <a:avLst/>
          </a:prstGeom>
          <a:ln w="15875">
            <a:solidFill>
              <a:srgbClr val="A12529"/>
            </a:solidFill>
          </a:ln>
          <a:effectLst/>
        </p:spPr>
        <p:style>
          <a:lnRef idx="2">
            <a:schemeClr val="accent1"/>
          </a:lnRef>
          <a:fillRef idx="0">
            <a:schemeClr val="accent1"/>
          </a:fillRef>
          <a:effectRef idx="1">
            <a:schemeClr val="accent1"/>
          </a:effectRef>
          <a:fontRef idx="minor">
            <a:schemeClr val="tx1"/>
          </a:fontRef>
        </p:style>
      </p:cxnSp>
      <p:pic>
        <p:nvPicPr>
          <p:cNvPr id="33" name="Picture 32">
            <a:extLst>
              <a:ext uri="{FF2B5EF4-FFF2-40B4-BE49-F238E27FC236}">
                <a16:creationId xmlns:a16="http://schemas.microsoft.com/office/drawing/2014/main" id="{9B181BE8-0E7A-F144-8D81-62F555912A5E}"/>
              </a:ext>
            </a:extLst>
          </p:cNvPr>
          <p:cNvPicPr>
            <a:picLocks noChangeAspect="1"/>
          </p:cNvPicPr>
          <p:nvPr/>
        </p:nvPicPr>
        <p:blipFill>
          <a:blip r:embed="rId3"/>
          <a:stretch>
            <a:fillRect/>
          </a:stretch>
        </p:blipFill>
        <p:spPr>
          <a:xfrm>
            <a:off x="7668344" y="4613573"/>
            <a:ext cx="800271" cy="464602"/>
          </a:xfrm>
          <a:prstGeom prst="rect">
            <a:avLst/>
          </a:prstGeom>
        </p:spPr>
      </p:pic>
      <p:graphicFrame>
        <p:nvGraphicFramePr>
          <p:cNvPr id="11" name="Table 10"/>
          <p:cNvGraphicFramePr>
            <a:graphicFrameLocks noGrp="1"/>
          </p:cNvGraphicFramePr>
          <p:nvPr>
            <p:extLst>
              <p:ext uri="{D42A27DB-BD31-4B8C-83A1-F6EECF244321}">
                <p14:modId xmlns:p14="http://schemas.microsoft.com/office/powerpoint/2010/main" val="3401275582"/>
              </p:ext>
            </p:extLst>
          </p:nvPr>
        </p:nvGraphicFramePr>
        <p:xfrm>
          <a:off x="4932040" y="1013860"/>
          <a:ext cx="3738943" cy="3486378"/>
        </p:xfrm>
        <a:graphic>
          <a:graphicData uri="http://schemas.openxmlformats.org/drawingml/2006/table">
            <a:tbl>
              <a:tblPr firstRow="1" bandRow="1"/>
              <a:tblGrid>
                <a:gridCol w="3738943">
                  <a:extLst>
                    <a:ext uri="{9D8B030D-6E8A-4147-A177-3AD203B41FA5}">
                      <a16:colId xmlns:a16="http://schemas.microsoft.com/office/drawing/2014/main" val="20000"/>
                    </a:ext>
                  </a:extLst>
                </a:gridCol>
              </a:tblGrid>
              <a:tr h="235401">
                <a:tc>
                  <a:txBody>
                    <a:bodyPr/>
                    <a:lstStyle>
                      <a:lvl1pPr marL="0" algn="l" defTabSz="457200" rtl="0" eaLnBrk="1" latinLnBrk="0" hangingPunct="1">
                        <a:defRPr sz="1800" b="1" kern="1200">
                          <a:solidFill>
                            <a:schemeClr val="tx1"/>
                          </a:solidFill>
                          <a:latin typeface="Times New Roman"/>
                          <a:cs typeface="Lucida Sans Unicode"/>
                        </a:defRPr>
                      </a:lvl1pPr>
                      <a:lvl2pPr marL="457200" algn="l" defTabSz="457200" rtl="0" eaLnBrk="1" latinLnBrk="0" hangingPunct="1">
                        <a:defRPr sz="1800" b="1" kern="1200">
                          <a:solidFill>
                            <a:schemeClr val="tx1"/>
                          </a:solidFill>
                          <a:latin typeface="Times New Roman"/>
                          <a:cs typeface="Lucida Sans Unicode"/>
                        </a:defRPr>
                      </a:lvl2pPr>
                      <a:lvl3pPr marL="914400" algn="l" defTabSz="457200" rtl="0" eaLnBrk="1" latinLnBrk="0" hangingPunct="1">
                        <a:defRPr sz="1800" b="1" kern="1200">
                          <a:solidFill>
                            <a:schemeClr val="tx1"/>
                          </a:solidFill>
                          <a:latin typeface="Times New Roman"/>
                          <a:cs typeface="Lucida Sans Unicode"/>
                        </a:defRPr>
                      </a:lvl3pPr>
                      <a:lvl4pPr marL="1371600" algn="l" defTabSz="457200" rtl="0" eaLnBrk="1" latinLnBrk="0" hangingPunct="1">
                        <a:defRPr sz="1800" b="1" kern="1200">
                          <a:solidFill>
                            <a:schemeClr val="tx1"/>
                          </a:solidFill>
                          <a:latin typeface="Times New Roman"/>
                          <a:cs typeface="Lucida Sans Unicode"/>
                        </a:defRPr>
                      </a:lvl4pPr>
                      <a:lvl5pPr marL="1828800" algn="l" defTabSz="457200" rtl="0" eaLnBrk="1" latinLnBrk="0" hangingPunct="1">
                        <a:defRPr sz="1800" b="1" kern="1200">
                          <a:solidFill>
                            <a:schemeClr val="tx1"/>
                          </a:solidFill>
                          <a:latin typeface="Times New Roman"/>
                          <a:cs typeface="Lucida Sans Unicode"/>
                        </a:defRPr>
                      </a:lvl5pPr>
                      <a:lvl6pPr marL="2286000" algn="l" defTabSz="457200" rtl="0" eaLnBrk="1" latinLnBrk="0" hangingPunct="1">
                        <a:defRPr sz="1800" b="1" kern="1200">
                          <a:solidFill>
                            <a:schemeClr val="tx1"/>
                          </a:solidFill>
                          <a:latin typeface="Times New Roman"/>
                          <a:cs typeface="Lucida Sans Unicode"/>
                        </a:defRPr>
                      </a:lvl6pPr>
                      <a:lvl7pPr marL="2743200" algn="l" defTabSz="457200" rtl="0" eaLnBrk="1" latinLnBrk="0" hangingPunct="1">
                        <a:defRPr sz="1800" b="1" kern="1200">
                          <a:solidFill>
                            <a:schemeClr val="tx1"/>
                          </a:solidFill>
                          <a:latin typeface="Times New Roman"/>
                          <a:cs typeface="Lucida Sans Unicode"/>
                        </a:defRPr>
                      </a:lvl7pPr>
                      <a:lvl8pPr marL="3200400" algn="l" defTabSz="457200" rtl="0" eaLnBrk="1" latinLnBrk="0" hangingPunct="1">
                        <a:defRPr sz="1800" b="1" kern="1200">
                          <a:solidFill>
                            <a:schemeClr val="tx1"/>
                          </a:solidFill>
                          <a:latin typeface="Times New Roman"/>
                          <a:cs typeface="Lucida Sans Unicode"/>
                        </a:defRPr>
                      </a:lvl8pPr>
                      <a:lvl9pPr marL="3657600" algn="l" defTabSz="457200" rtl="0" eaLnBrk="1" latinLnBrk="0" hangingPunct="1">
                        <a:defRPr sz="1800" b="1" kern="1200">
                          <a:solidFill>
                            <a:schemeClr val="tx1"/>
                          </a:solidFill>
                          <a:latin typeface="Times New Roman"/>
                          <a:cs typeface="Lucida Sans Unicode"/>
                        </a:defRPr>
                      </a:lvl9pPr>
                    </a:lstStyle>
                    <a:p>
                      <a:pPr algn="ctr"/>
                      <a:r>
                        <a:rPr lang="en-CA" sz="1400" dirty="0" smtClean="0"/>
                        <a:t>Modules</a:t>
                      </a:r>
                      <a:endParaRPr lang="en-CA" sz="1400" dirty="0"/>
                    </a:p>
                  </a:txBody>
                  <a:tcPr>
                    <a:lnL>
                      <a:noFill/>
                    </a:lnL>
                    <a:lnR>
                      <a:no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28583">
                <a:tc>
                  <a:txBody>
                    <a:bodyPr/>
                    <a:lstStyle>
                      <a:lvl1pPr marL="0" algn="l" defTabSz="457200" rtl="0" eaLnBrk="1" latinLnBrk="0" hangingPunct="1">
                        <a:defRPr sz="1800" kern="1200">
                          <a:solidFill>
                            <a:schemeClr val="tx1"/>
                          </a:solidFill>
                          <a:latin typeface="Times New Roman"/>
                          <a:cs typeface="Lucida Sans Unicode"/>
                        </a:defRPr>
                      </a:lvl1pPr>
                      <a:lvl2pPr marL="457200" algn="l" defTabSz="457200" rtl="0" eaLnBrk="1" latinLnBrk="0" hangingPunct="1">
                        <a:defRPr sz="1800" kern="1200">
                          <a:solidFill>
                            <a:schemeClr val="tx1"/>
                          </a:solidFill>
                          <a:latin typeface="Times New Roman"/>
                          <a:cs typeface="Lucida Sans Unicode"/>
                        </a:defRPr>
                      </a:lvl2pPr>
                      <a:lvl3pPr marL="914400" algn="l" defTabSz="457200" rtl="0" eaLnBrk="1" latinLnBrk="0" hangingPunct="1">
                        <a:defRPr sz="1800" kern="1200">
                          <a:solidFill>
                            <a:schemeClr val="tx1"/>
                          </a:solidFill>
                          <a:latin typeface="Times New Roman"/>
                          <a:cs typeface="Lucida Sans Unicode"/>
                        </a:defRPr>
                      </a:lvl3pPr>
                      <a:lvl4pPr marL="1371600" algn="l" defTabSz="457200" rtl="0" eaLnBrk="1" latinLnBrk="0" hangingPunct="1">
                        <a:defRPr sz="1800" kern="1200">
                          <a:solidFill>
                            <a:schemeClr val="tx1"/>
                          </a:solidFill>
                          <a:latin typeface="Times New Roman"/>
                          <a:cs typeface="Lucida Sans Unicode"/>
                        </a:defRPr>
                      </a:lvl4pPr>
                      <a:lvl5pPr marL="1828800" algn="l" defTabSz="457200" rtl="0" eaLnBrk="1" latinLnBrk="0" hangingPunct="1">
                        <a:defRPr sz="1800" kern="1200">
                          <a:solidFill>
                            <a:schemeClr val="tx1"/>
                          </a:solidFill>
                          <a:latin typeface="Times New Roman"/>
                          <a:cs typeface="Lucida Sans Unicode"/>
                        </a:defRPr>
                      </a:lvl5pPr>
                      <a:lvl6pPr marL="2286000" algn="l" defTabSz="457200" rtl="0" eaLnBrk="1" latinLnBrk="0" hangingPunct="1">
                        <a:defRPr sz="1800" kern="1200">
                          <a:solidFill>
                            <a:schemeClr val="tx1"/>
                          </a:solidFill>
                          <a:latin typeface="Times New Roman"/>
                          <a:cs typeface="Lucida Sans Unicode"/>
                        </a:defRPr>
                      </a:lvl6pPr>
                      <a:lvl7pPr marL="2743200" algn="l" defTabSz="457200" rtl="0" eaLnBrk="1" latinLnBrk="0" hangingPunct="1">
                        <a:defRPr sz="1800" kern="1200">
                          <a:solidFill>
                            <a:schemeClr val="tx1"/>
                          </a:solidFill>
                          <a:latin typeface="Times New Roman"/>
                          <a:cs typeface="Lucida Sans Unicode"/>
                        </a:defRPr>
                      </a:lvl7pPr>
                      <a:lvl8pPr marL="3200400" algn="l" defTabSz="457200" rtl="0" eaLnBrk="1" latinLnBrk="0" hangingPunct="1">
                        <a:defRPr sz="1800" kern="1200">
                          <a:solidFill>
                            <a:schemeClr val="tx1"/>
                          </a:solidFill>
                          <a:latin typeface="Times New Roman"/>
                          <a:cs typeface="Lucida Sans Unicode"/>
                        </a:defRPr>
                      </a:lvl8pPr>
                      <a:lvl9pPr marL="3657600" algn="l" defTabSz="457200" rtl="0" eaLnBrk="1" latinLnBrk="0" hangingPunct="1">
                        <a:defRPr sz="1800" kern="1200">
                          <a:solidFill>
                            <a:schemeClr val="tx1"/>
                          </a:solidFill>
                          <a:latin typeface="Times New Roman"/>
                          <a:cs typeface="Lucida Sans Unicode"/>
                        </a:defRPr>
                      </a:lvl9pPr>
                    </a:lstStyle>
                    <a:p>
                      <a:pPr algn="ctr"/>
                      <a:r>
                        <a:rPr lang="en-CA" sz="1400" dirty="0" smtClean="0"/>
                        <a:t>1. Health and Disease</a:t>
                      </a:r>
                      <a:endParaRPr lang="en-CA" sz="1400" dirty="0"/>
                    </a:p>
                  </a:txBody>
                  <a:tcPr>
                    <a:lnL>
                      <a:noFill/>
                    </a:lnL>
                    <a:lnR>
                      <a:noFill/>
                    </a:lnR>
                    <a:lnT w="12700" cmpd="sng">
                      <a:solidFill>
                        <a:srgbClr val="000000"/>
                      </a:solidFill>
                    </a:lnT>
                    <a:lnB>
                      <a:noFill/>
                    </a:lnB>
                    <a:lnTlToBr w="12700" cmpd="sng">
                      <a:noFill/>
                      <a:prstDash val="solid"/>
                    </a:lnTlToBr>
                    <a:lnBlToTr w="12700" cmpd="sng">
                      <a:noFill/>
                      <a:prstDash val="solid"/>
                    </a:lnBlToTr>
                    <a:solidFill>
                      <a:srgbClr val="952F2E">
                        <a:alpha val="20000"/>
                      </a:srgbClr>
                    </a:solidFill>
                  </a:tcPr>
                </a:tc>
                <a:extLst>
                  <a:ext uri="{0D108BD9-81ED-4DB2-BD59-A6C34878D82A}">
                    <a16:rowId xmlns:a16="http://schemas.microsoft.com/office/drawing/2014/main" val="10001"/>
                  </a:ext>
                </a:extLst>
              </a:tr>
              <a:tr h="387719">
                <a:tc>
                  <a:txBody>
                    <a:bodyPr/>
                    <a:lstStyle>
                      <a:lvl1pPr marL="0" algn="l" defTabSz="457200" rtl="0" eaLnBrk="1" latinLnBrk="0" hangingPunct="1">
                        <a:defRPr sz="1800" kern="1200">
                          <a:solidFill>
                            <a:schemeClr val="tx1"/>
                          </a:solidFill>
                          <a:latin typeface="Times New Roman"/>
                          <a:cs typeface="Lucida Sans Unicode"/>
                        </a:defRPr>
                      </a:lvl1pPr>
                      <a:lvl2pPr marL="457200" algn="l" defTabSz="457200" rtl="0" eaLnBrk="1" latinLnBrk="0" hangingPunct="1">
                        <a:defRPr sz="1800" kern="1200">
                          <a:solidFill>
                            <a:schemeClr val="tx1"/>
                          </a:solidFill>
                          <a:latin typeface="Times New Roman"/>
                          <a:cs typeface="Lucida Sans Unicode"/>
                        </a:defRPr>
                      </a:lvl2pPr>
                      <a:lvl3pPr marL="914400" algn="l" defTabSz="457200" rtl="0" eaLnBrk="1" latinLnBrk="0" hangingPunct="1">
                        <a:defRPr sz="1800" kern="1200">
                          <a:solidFill>
                            <a:schemeClr val="tx1"/>
                          </a:solidFill>
                          <a:latin typeface="Times New Roman"/>
                          <a:cs typeface="Lucida Sans Unicode"/>
                        </a:defRPr>
                      </a:lvl3pPr>
                      <a:lvl4pPr marL="1371600" algn="l" defTabSz="457200" rtl="0" eaLnBrk="1" latinLnBrk="0" hangingPunct="1">
                        <a:defRPr sz="1800" kern="1200">
                          <a:solidFill>
                            <a:schemeClr val="tx1"/>
                          </a:solidFill>
                          <a:latin typeface="Times New Roman"/>
                          <a:cs typeface="Lucida Sans Unicode"/>
                        </a:defRPr>
                      </a:lvl4pPr>
                      <a:lvl5pPr marL="1828800" algn="l" defTabSz="457200" rtl="0" eaLnBrk="1" latinLnBrk="0" hangingPunct="1">
                        <a:defRPr sz="1800" kern="1200">
                          <a:solidFill>
                            <a:schemeClr val="tx1"/>
                          </a:solidFill>
                          <a:latin typeface="Times New Roman"/>
                          <a:cs typeface="Lucida Sans Unicode"/>
                        </a:defRPr>
                      </a:lvl5pPr>
                      <a:lvl6pPr marL="2286000" algn="l" defTabSz="457200" rtl="0" eaLnBrk="1" latinLnBrk="0" hangingPunct="1">
                        <a:defRPr sz="1800" kern="1200">
                          <a:solidFill>
                            <a:schemeClr val="tx1"/>
                          </a:solidFill>
                          <a:latin typeface="Times New Roman"/>
                          <a:cs typeface="Lucida Sans Unicode"/>
                        </a:defRPr>
                      </a:lvl6pPr>
                      <a:lvl7pPr marL="2743200" algn="l" defTabSz="457200" rtl="0" eaLnBrk="1" latinLnBrk="0" hangingPunct="1">
                        <a:defRPr sz="1800" kern="1200">
                          <a:solidFill>
                            <a:schemeClr val="tx1"/>
                          </a:solidFill>
                          <a:latin typeface="Times New Roman"/>
                          <a:cs typeface="Lucida Sans Unicode"/>
                        </a:defRPr>
                      </a:lvl7pPr>
                      <a:lvl8pPr marL="3200400" algn="l" defTabSz="457200" rtl="0" eaLnBrk="1" latinLnBrk="0" hangingPunct="1">
                        <a:defRPr sz="1800" kern="1200">
                          <a:solidFill>
                            <a:schemeClr val="tx1"/>
                          </a:solidFill>
                          <a:latin typeface="Times New Roman"/>
                          <a:cs typeface="Lucida Sans Unicode"/>
                        </a:defRPr>
                      </a:lvl8pPr>
                      <a:lvl9pPr marL="3657600" algn="l" defTabSz="457200" rtl="0" eaLnBrk="1" latinLnBrk="0" hangingPunct="1">
                        <a:defRPr sz="1800" kern="1200">
                          <a:solidFill>
                            <a:schemeClr val="tx1"/>
                          </a:solidFill>
                          <a:latin typeface="Times New Roman"/>
                          <a:cs typeface="Lucida Sans Unicode"/>
                        </a:defRPr>
                      </a:lvl9pPr>
                    </a:lstStyle>
                    <a:p>
                      <a:pPr algn="ctr"/>
                      <a:r>
                        <a:rPr lang="en-CA" sz="1400" dirty="0" smtClean="0"/>
                        <a:t>2. Organization and Communication Skills</a:t>
                      </a:r>
                      <a:endParaRPr lang="en-CA" sz="1400" dirty="0"/>
                    </a:p>
                  </a:txBody>
                  <a:tcP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87719">
                <a:tc>
                  <a:txBody>
                    <a:bodyPr/>
                    <a:lstStyle>
                      <a:lvl1pPr marL="0" algn="l" defTabSz="457200" rtl="0" eaLnBrk="1" latinLnBrk="0" hangingPunct="1">
                        <a:defRPr sz="1800" kern="1200">
                          <a:solidFill>
                            <a:schemeClr val="tx1"/>
                          </a:solidFill>
                          <a:latin typeface="Times New Roman"/>
                          <a:cs typeface="Lucida Sans Unicode"/>
                        </a:defRPr>
                      </a:lvl1pPr>
                      <a:lvl2pPr marL="457200" algn="l" defTabSz="457200" rtl="0" eaLnBrk="1" latinLnBrk="0" hangingPunct="1">
                        <a:defRPr sz="1800" kern="1200">
                          <a:solidFill>
                            <a:schemeClr val="tx1"/>
                          </a:solidFill>
                          <a:latin typeface="Times New Roman"/>
                          <a:cs typeface="Lucida Sans Unicode"/>
                        </a:defRPr>
                      </a:lvl2pPr>
                      <a:lvl3pPr marL="914400" algn="l" defTabSz="457200" rtl="0" eaLnBrk="1" latinLnBrk="0" hangingPunct="1">
                        <a:defRPr sz="1800" kern="1200">
                          <a:solidFill>
                            <a:schemeClr val="tx1"/>
                          </a:solidFill>
                          <a:latin typeface="Times New Roman"/>
                          <a:cs typeface="Lucida Sans Unicode"/>
                        </a:defRPr>
                      </a:lvl3pPr>
                      <a:lvl4pPr marL="1371600" algn="l" defTabSz="457200" rtl="0" eaLnBrk="1" latinLnBrk="0" hangingPunct="1">
                        <a:defRPr sz="1800" kern="1200">
                          <a:solidFill>
                            <a:schemeClr val="tx1"/>
                          </a:solidFill>
                          <a:latin typeface="Times New Roman"/>
                          <a:cs typeface="Lucida Sans Unicode"/>
                        </a:defRPr>
                      </a:lvl4pPr>
                      <a:lvl5pPr marL="1828800" algn="l" defTabSz="457200" rtl="0" eaLnBrk="1" latinLnBrk="0" hangingPunct="1">
                        <a:defRPr sz="1800" kern="1200">
                          <a:solidFill>
                            <a:schemeClr val="tx1"/>
                          </a:solidFill>
                          <a:latin typeface="Times New Roman"/>
                          <a:cs typeface="Lucida Sans Unicode"/>
                        </a:defRPr>
                      </a:lvl5pPr>
                      <a:lvl6pPr marL="2286000" algn="l" defTabSz="457200" rtl="0" eaLnBrk="1" latinLnBrk="0" hangingPunct="1">
                        <a:defRPr sz="1800" kern="1200">
                          <a:solidFill>
                            <a:schemeClr val="tx1"/>
                          </a:solidFill>
                          <a:latin typeface="Times New Roman"/>
                          <a:cs typeface="Lucida Sans Unicode"/>
                        </a:defRPr>
                      </a:lvl6pPr>
                      <a:lvl7pPr marL="2743200" algn="l" defTabSz="457200" rtl="0" eaLnBrk="1" latinLnBrk="0" hangingPunct="1">
                        <a:defRPr sz="1800" kern="1200">
                          <a:solidFill>
                            <a:schemeClr val="tx1"/>
                          </a:solidFill>
                          <a:latin typeface="Times New Roman"/>
                          <a:cs typeface="Lucida Sans Unicode"/>
                        </a:defRPr>
                      </a:lvl7pPr>
                      <a:lvl8pPr marL="3200400" algn="l" defTabSz="457200" rtl="0" eaLnBrk="1" latinLnBrk="0" hangingPunct="1">
                        <a:defRPr sz="1800" kern="1200">
                          <a:solidFill>
                            <a:schemeClr val="tx1"/>
                          </a:solidFill>
                          <a:latin typeface="Times New Roman"/>
                          <a:cs typeface="Lucida Sans Unicode"/>
                        </a:defRPr>
                      </a:lvl8pPr>
                      <a:lvl9pPr marL="3657600" algn="l" defTabSz="457200" rtl="0" eaLnBrk="1" latinLnBrk="0" hangingPunct="1">
                        <a:defRPr sz="1800" kern="1200">
                          <a:solidFill>
                            <a:schemeClr val="tx1"/>
                          </a:solidFill>
                          <a:latin typeface="Times New Roman"/>
                          <a:cs typeface="Lucida Sans Unicode"/>
                        </a:defRPr>
                      </a:lvl9pPr>
                    </a:lstStyle>
                    <a:p>
                      <a:pPr algn="ctr"/>
                      <a:r>
                        <a:rPr lang="en-CA" sz="1400" dirty="0" smtClean="0"/>
                        <a:t>3. The Cardiovascular (CV) System</a:t>
                      </a:r>
                      <a:endParaRPr lang="en-CA" sz="1400" dirty="0"/>
                    </a:p>
                  </a:txBody>
                  <a:tcPr>
                    <a:lnL>
                      <a:noFill/>
                    </a:lnL>
                    <a:lnR>
                      <a:noFill/>
                    </a:lnR>
                    <a:lnT>
                      <a:noFill/>
                    </a:lnT>
                    <a:lnB>
                      <a:noFill/>
                    </a:lnB>
                    <a:lnTlToBr w="12700" cmpd="sng">
                      <a:noFill/>
                      <a:prstDash val="solid"/>
                    </a:lnTlToBr>
                    <a:lnBlToTr w="12700" cmpd="sng">
                      <a:noFill/>
                      <a:prstDash val="solid"/>
                    </a:lnBlToTr>
                    <a:solidFill>
                      <a:srgbClr val="95302D">
                        <a:alpha val="20000"/>
                      </a:srgbClr>
                    </a:solidFill>
                  </a:tcPr>
                </a:tc>
                <a:extLst>
                  <a:ext uri="{0D108BD9-81ED-4DB2-BD59-A6C34878D82A}">
                    <a16:rowId xmlns:a16="http://schemas.microsoft.com/office/drawing/2014/main" val="10003"/>
                  </a:ext>
                </a:extLst>
              </a:tr>
              <a:tr h="387719">
                <a:tc>
                  <a:txBody>
                    <a:bodyPr/>
                    <a:lstStyle>
                      <a:lvl1pPr marL="0" algn="l" defTabSz="457200" rtl="0" eaLnBrk="1" latinLnBrk="0" hangingPunct="1">
                        <a:defRPr sz="1800" kern="1200">
                          <a:solidFill>
                            <a:schemeClr val="tx1"/>
                          </a:solidFill>
                          <a:latin typeface="Times New Roman"/>
                          <a:cs typeface="Lucida Sans Unicode"/>
                        </a:defRPr>
                      </a:lvl1pPr>
                      <a:lvl2pPr marL="457200" algn="l" defTabSz="457200" rtl="0" eaLnBrk="1" latinLnBrk="0" hangingPunct="1">
                        <a:defRPr sz="1800" kern="1200">
                          <a:solidFill>
                            <a:schemeClr val="tx1"/>
                          </a:solidFill>
                          <a:latin typeface="Times New Roman"/>
                          <a:cs typeface="Lucida Sans Unicode"/>
                        </a:defRPr>
                      </a:lvl2pPr>
                      <a:lvl3pPr marL="914400" algn="l" defTabSz="457200" rtl="0" eaLnBrk="1" latinLnBrk="0" hangingPunct="1">
                        <a:defRPr sz="1800" kern="1200">
                          <a:solidFill>
                            <a:schemeClr val="tx1"/>
                          </a:solidFill>
                          <a:latin typeface="Times New Roman"/>
                          <a:cs typeface="Lucida Sans Unicode"/>
                        </a:defRPr>
                      </a:lvl3pPr>
                      <a:lvl4pPr marL="1371600" algn="l" defTabSz="457200" rtl="0" eaLnBrk="1" latinLnBrk="0" hangingPunct="1">
                        <a:defRPr sz="1800" kern="1200">
                          <a:solidFill>
                            <a:schemeClr val="tx1"/>
                          </a:solidFill>
                          <a:latin typeface="Times New Roman"/>
                          <a:cs typeface="Lucida Sans Unicode"/>
                        </a:defRPr>
                      </a:lvl4pPr>
                      <a:lvl5pPr marL="1828800" algn="l" defTabSz="457200" rtl="0" eaLnBrk="1" latinLnBrk="0" hangingPunct="1">
                        <a:defRPr sz="1800" kern="1200">
                          <a:solidFill>
                            <a:schemeClr val="tx1"/>
                          </a:solidFill>
                          <a:latin typeface="Times New Roman"/>
                          <a:cs typeface="Lucida Sans Unicode"/>
                        </a:defRPr>
                      </a:lvl5pPr>
                      <a:lvl6pPr marL="2286000" algn="l" defTabSz="457200" rtl="0" eaLnBrk="1" latinLnBrk="0" hangingPunct="1">
                        <a:defRPr sz="1800" kern="1200">
                          <a:solidFill>
                            <a:schemeClr val="tx1"/>
                          </a:solidFill>
                          <a:latin typeface="Times New Roman"/>
                          <a:cs typeface="Lucida Sans Unicode"/>
                        </a:defRPr>
                      </a:lvl6pPr>
                      <a:lvl7pPr marL="2743200" algn="l" defTabSz="457200" rtl="0" eaLnBrk="1" latinLnBrk="0" hangingPunct="1">
                        <a:defRPr sz="1800" kern="1200">
                          <a:solidFill>
                            <a:schemeClr val="tx1"/>
                          </a:solidFill>
                          <a:latin typeface="Times New Roman"/>
                          <a:cs typeface="Lucida Sans Unicode"/>
                        </a:defRPr>
                      </a:lvl7pPr>
                      <a:lvl8pPr marL="3200400" algn="l" defTabSz="457200" rtl="0" eaLnBrk="1" latinLnBrk="0" hangingPunct="1">
                        <a:defRPr sz="1800" kern="1200">
                          <a:solidFill>
                            <a:schemeClr val="tx1"/>
                          </a:solidFill>
                          <a:latin typeface="Times New Roman"/>
                          <a:cs typeface="Lucida Sans Unicode"/>
                        </a:defRPr>
                      </a:lvl8pPr>
                      <a:lvl9pPr marL="3657600" algn="l" defTabSz="457200" rtl="0" eaLnBrk="1" latinLnBrk="0" hangingPunct="1">
                        <a:defRPr sz="1800" kern="1200">
                          <a:solidFill>
                            <a:schemeClr val="tx1"/>
                          </a:solidFill>
                          <a:latin typeface="Times New Roman"/>
                          <a:cs typeface="Lucida Sans Unicode"/>
                        </a:defRPr>
                      </a:lvl9pPr>
                    </a:lstStyle>
                    <a:p>
                      <a:pPr algn="ctr"/>
                      <a:r>
                        <a:rPr lang="en-CA" sz="1400" dirty="0" smtClean="0"/>
                        <a:t>4. Risk Factors for</a:t>
                      </a:r>
                      <a:r>
                        <a:rPr lang="en-CA" sz="1400" baseline="0" dirty="0" smtClean="0"/>
                        <a:t> Cardiovascular Disease</a:t>
                      </a:r>
                      <a:endParaRPr lang="en-CA" sz="1400" dirty="0"/>
                    </a:p>
                  </a:txBody>
                  <a:tcP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35401">
                <a:tc>
                  <a:txBody>
                    <a:bodyPr/>
                    <a:lstStyle>
                      <a:lvl1pPr marL="0" algn="l" defTabSz="457200" rtl="0" eaLnBrk="1" latinLnBrk="0" hangingPunct="1">
                        <a:defRPr sz="1800" kern="1200">
                          <a:solidFill>
                            <a:schemeClr val="tx1"/>
                          </a:solidFill>
                          <a:latin typeface="Times New Roman"/>
                          <a:cs typeface="Lucida Sans Unicode"/>
                        </a:defRPr>
                      </a:lvl1pPr>
                      <a:lvl2pPr marL="457200" algn="l" defTabSz="457200" rtl="0" eaLnBrk="1" latinLnBrk="0" hangingPunct="1">
                        <a:defRPr sz="1800" kern="1200">
                          <a:solidFill>
                            <a:schemeClr val="tx1"/>
                          </a:solidFill>
                          <a:latin typeface="Times New Roman"/>
                          <a:cs typeface="Lucida Sans Unicode"/>
                        </a:defRPr>
                      </a:lvl2pPr>
                      <a:lvl3pPr marL="914400" algn="l" defTabSz="457200" rtl="0" eaLnBrk="1" latinLnBrk="0" hangingPunct="1">
                        <a:defRPr sz="1800" kern="1200">
                          <a:solidFill>
                            <a:schemeClr val="tx1"/>
                          </a:solidFill>
                          <a:latin typeface="Times New Roman"/>
                          <a:cs typeface="Lucida Sans Unicode"/>
                        </a:defRPr>
                      </a:lvl3pPr>
                      <a:lvl4pPr marL="1371600" algn="l" defTabSz="457200" rtl="0" eaLnBrk="1" latinLnBrk="0" hangingPunct="1">
                        <a:defRPr sz="1800" kern="1200">
                          <a:solidFill>
                            <a:schemeClr val="tx1"/>
                          </a:solidFill>
                          <a:latin typeface="Times New Roman"/>
                          <a:cs typeface="Lucida Sans Unicode"/>
                        </a:defRPr>
                      </a:lvl4pPr>
                      <a:lvl5pPr marL="1828800" algn="l" defTabSz="457200" rtl="0" eaLnBrk="1" latinLnBrk="0" hangingPunct="1">
                        <a:defRPr sz="1800" kern="1200">
                          <a:solidFill>
                            <a:schemeClr val="tx1"/>
                          </a:solidFill>
                          <a:latin typeface="Times New Roman"/>
                          <a:cs typeface="Lucida Sans Unicode"/>
                        </a:defRPr>
                      </a:lvl5pPr>
                      <a:lvl6pPr marL="2286000" algn="l" defTabSz="457200" rtl="0" eaLnBrk="1" latinLnBrk="0" hangingPunct="1">
                        <a:defRPr sz="1800" kern="1200">
                          <a:solidFill>
                            <a:schemeClr val="tx1"/>
                          </a:solidFill>
                          <a:latin typeface="Times New Roman"/>
                          <a:cs typeface="Lucida Sans Unicode"/>
                        </a:defRPr>
                      </a:lvl6pPr>
                      <a:lvl7pPr marL="2743200" algn="l" defTabSz="457200" rtl="0" eaLnBrk="1" latinLnBrk="0" hangingPunct="1">
                        <a:defRPr sz="1800" kern="1200">
                          <a:solidFill>
                            <a:schemeClr val="tx1"/>
                          </a:solidFill>
                          <a:latin typeface="Times New Roman"/>
                          <a:cs typeface="Lucida Sans Unicode"/>
                        </a:defRPr>
                      </a:lvl7pPr>
                      <a:lvl8pPr marL="3200400" algn="l" defTabSz="457200" rtl="0" eaLnBrk="1" latinLnBrk="0" hangingPunct="1">
                        <a:defRPr sz="1800" kern="1200">
                          <a:solidFill>
                            <a:schemeClr val="tx1"/>
                          </a:solidFill>
                          <a:latin typeface="Times New Roman"/>
                          <a:cs typeface="Lucida Sans Unicode"/>
                        </a:defRPr>
                      </a:lvl8pPr>
                      <a:lvl9pPr marL="3657600" algn="l" defTabSz="457200" rtl="0" eaLnBrk="1" latinLnBrk="0" hangingPunct="1">
                        <a:defRPr sz="1800" kern="1200">
                          <a:solidFill>
                            <a:schemeClr val="tx1"/>
                          </a:solidFill>
                          <a:latin typeface="Times New Roman"/>
                          <a:cs typeface="Lucida Sans Unicode"/>
                        </a:defRPr>
                      </a:lvl9pPr>
                    </a:lstStyle>
                    <a:p>
                      <a:pPr algn="ctr"/>
                      <a:r>
                        <a:rPr lang="en-CA" sz="1400" dirty="0" smtClean="0"/>
                        <a:t>5. CV</a:t>
                      </a:r>
                      <a:r>
                        <a:rPr lang="en-CA" sz="1400" baseline="0" dirty="0" smtClean="0"/>
                        <a:t> Risk Assessment</a:t>
                      </a:r>
                      <a:endParaRPr lang="en-CA" sz="1400" dirty="0"/>
                    </a:p>
                  </a:txBody>
                  <a:tcPr>
                    <a:lnL>
                      <a:noFill/>
                    </a:lnL>
                    <a:lnR>
                      <a:noFill/>
                    </a:lnR>
                    <a:lnT>
                      <a:noFill/>
                    </a:lnT>
                    <a:lnB>
                      <a:noFill/>
                    </a:lnB>
                    <a:lnTlToBr w="12700" cmpd="sng">
                      <a:noFill/>
                      <a:prstDash val="solid"/>
                    </a:lnTlToBr>
                    <a:lnBlToTr w="12700" cmpd="sng">
                      <a:noFill/>
                      <a:prstDash val="solid"/>
                    </a:lnBlToTr>
                    <a:solidFill>
                      <a:srgbClr val="952F2F">
                        <a:alpha val="20000"/>
                      </a:srgbClr>
                    </a:solidFill>
                  </a:tcPr>
                </a:tc>
                <a:extLst>
                  <a:ext uri="{0D108BD9-81ED-4DB2-BD59-A6C34878D82A}">
                    <a16:rowId xmlns:a16="http://schemas.microsoft.com/office/drawing/2014/main" val="10005"/>
                  </a:ext>
                </a:extLst>
              </a:tr>
              <a:tr h="387719">
                <a:tc>
                  <a:txBody>
                    <a:bodyPr/>
                    <a:lstStyle>
                      <a:lvl1pPr marL="0" algn="l" defTabSz="457200" rtl="0" eaLnBrk="1" latinLnBrk="0" hangingPunct="1">
                        <a:defRPr sz="1800" kern="1200">
                          <a:solidFill>
                            <a:schemeClr val="tx1"/>
                          </a:solidFill>
                          <a:latin typeface="Times New Roman"/>
                          <a:cs typeface="Lucida Sans Unicode"/>
                        </a:defRPr>
                      </a:lvl1pPr>
                      <a:lvl2pPr marL="457200" algn="l" defTabSz="457200" rtl="0" eaLnBrk="1" latinLnBrk="0" hangingPunct="1">
                        <a:defRPr sz="1800" kern="1200">
                          <a:solidFill>
                            <a:schemeClr val="tx1"/>
                          </a:solidFill>
                          <a:latin typeface="Times New Roman"/>
                          <a:cs typeface="Lucida Sans Unicode"/>
                        </a:defRPr>
                      </a:lvl2pPr>
                      <a:lvl3pPr marL="914400" algn="l" defTabSz="457200" rtl="0" eaLnBrk="1" latinLnBrk="0" hangingPunct="1">
                        <a:defRPr sz="1800" kern="1200">
                          <a:solidFill>
                            <a:schemeClr val="tx1"/>
                          </a:solidFill>
                          <a:latin typeface="Times New Roman"/>
                          <a:cs typeface="Lucida Sans Unicode"/>
                        </a:defRPr>
                      </a:lvl3pPr>
                      <a:lvl4pPr marL="1371600" algn="l" defTabSz="457200" rtl="0" eaLnBrk="1" latinLnBrk="0" hangingPunct="1">
                        <a:defRPr sz="1800" kern="1200">
                          <a:solidFill>
                            <a:schemeClr val="tx1"/>
                          </a:solidFill>
                          <a:latin typeface="Times New Roman"/>
                          <a:cs typeface="Lucida Sans Unicode"/>
                        </a:defRPr>
                      </a:lvl4pPr>
                      <a:lvl5pPr marL="1828800" algn="l" defTabSz="457200" rtl="0" eaLnBrk="1" latinLnBrk="0" hangingPunct="1">
                        <a:defRPr sz="1800" kern="1200">
                          <a:solidFill>
                            <a:schemeClr val="tx1"/>
                          </a:solidFill>
                          <a:latin typeface="Times New Roman"/>
                          <a:cs typeface="Lucida Sans Unicode"/>
                        </a:defRPr>
                      </a:lvl5pPr>
                      <a:lvl6pPr marL="2286000" algn="l" defTabSz="457200" rtl="0" eaLnBrk="1" latinLnBrk="0" hangingPunct="1">
                        <a:defRPr sz="1800" kern="1200">
                          <a:solidFill>
                            <a:schemeClr val="tx1"/>
                          </a:solidFill>
                          <a:latin typeface="Times New Roman"/>
                          <a:cs typeface="Lucida Sans Unicode"/>
                        </a:defRPr>
                      </a:lvl6pPr>
                      <a:lvl7pPr marL="2743200" algn="l" defTabSz="457200" rtl="0" eaLnBrk="1" latinLnBrk="0" hangingPunct="1">
                        <a:defRPr sz="1800" kern="1200">
                          <a:solidFill>
                            <a:schemeClr val="tx1"/>
                          </a:solidFill>
                          <a:latin typeface="Times New Roman"/>
                          <a:cs typeface="Lucida Sans Unicode"/>
                        </a:defRPr>
                      </a:lvl7pPr>
                      <a:lvl8pPr marL="3200400" algn="l" defTabSz="457200" rtl="0" eaLnBrk="1" latinLnBrk="0" hangingPunct="1">
                        <a:defRPr sz="1800" kern="1200">
                          <a:solidFill>
                            <a:schemeClr val="tx1"/>
                          </a:solidFill>
                          <a:latin typeface="Times New Roman"/>
                          <a:cs typeface="Lucida Sans Unicode"/>
                        </a:defRPr>
                      </a:lvl8pPr>
                      <a:lvl9pPr marL="3657600" algn="l" defTabSz="457200" rtl="0" eaLnBrk="1" latinLnBrk="0" hangingPunct="1">
                        <a:defRPr sz="1800" kern="1200">
                          <a:solidFill>
                            <a:schemeClr val="tx1"/>
                          </a:solidFill>
                          <a:latin typeface="Times New Roman"/>
                          <a:cs typeface="Lucida Sans Unicode"/>
                        </a:defRPr>
                      </a:lvl9pPr>
                    </a:lstStyle>
                    <a:p>
                      <a:pPr algn="ctr"/>
                      <a:r>
                        <a:rPr lang="en-CA" sz="1400" dirty="0" smtClean="0"/>
                        <a:t>6. CV Risk Prevention &amp;</a:t>
                      </a:r>
                      <a:r>
                        <a:rPr lang="en-CA" sz="1400" baseline="0" dirty="0" smtClean="0"/>
                        <a:t> Treatment</a:t>
                      </a:r>
                      <a:endParaRPr lang="en-CA" sz="1400" dirty="0"/>
                    </a:p>
                  </a:txBody>
                  <a:tcP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87719">
                <a:tc>
                  <a:txBody>
                    <a:bodyPr/>
                    <a:lstStyle>
                      <a:lvl1pPr marL="0" algn="l" defTabSz="457200" rtl="0" eaLnBrk="1" latinLnBrk="0" hangingPunct="1">
                        <a:defRPr sz="1800" kern="1200">
                          <a:solidFill>
                            <a:schemeClr val="tx1"/>
                          </a:solidFill>
                          <a:latin typeface="Times New Roman"/>
                          <a:cs typeface="Lucida Sans Unicode"/>
                        </a:defRPr>
                      </a:lvl1pPr>
                      <a:lvl2pPr marL="457200" algn="l" defTabSz="457200" rtl="0" eaLnBrk="1" latinLnBrk="0" hangingPunct="1">
                        <a:defRPr sz="1800" kern="1200">
                          <a:solidFill>
                            <a:schemeClr val="tx1"/>
                          </a:solidFill>
                          <a:latin typeface="Times New Roman"/>
                          <a:cs typeface="Lucida Sans Unicode"/>
                        </a:defRPr>
                      </a:lvl2pPr>
                      <a:lvl3pPr marL="914400" algn="l" defTabSz="457200" rtl="0" eaLnBrk="1" latinLnBrk="0" hangingPunct="1">
                        <a:defRPr sz="1800" kern="1200">
                          <a:solidFill>
                            <a:schemeClr val="tx1"/>
                          </a:solidFill>
                          <a:latin typeface="Times New Roman"/>
                          <a:cs typeface="Lucida Sans Unicode"/>
                        </a:defRPr>
                      </a:lvl3pPr>
                      <a:lvl4pPr marL="1371600" algn="l" defTabSz="457200" rtl="0" eaLnBrk="1" latinLnBrk="0" hangingPunct="1">
                        <a:defRPr sz="1800" kern="1200">
                          <a:solidFill>
                            <a:schemeClr val="tx1"/>
                          </a:solidFill>
                          <a:latin typeface="Times New Roman"/>
                          <a:cs typeface="Lucida Sans Unicode"/>
                        </a:defRPr>
                      </a:lvl4pPr>
                      <a:lvl5pPr marL="1828800" algn="l" defTabSz="457200" rtl="0" eaLnBrk="1" latinLnBrk="0" hangingPunct="1">
                        <a:defRPr sz="1800" kern="1200">
                          <a:solidFill>
                            <a:schemeClr val="tx1"/>
                          </a:solidFill>
                          <a:latin typeface="Times New Roman"/>
                          <a:cs typeface="Lucida Sans Unicode"/>
                        </a:defRPr>
                      </a:lvl5pPr>
                      <a:lvl6pPr marL="2286000" algn="l" defTabSz="457200" rtl="0" eaLnBrk="1" latinLnBrk="0" hangingPunct="1">
                        <a:defRPr sz="1800" kern="1200">
                          <a:solidFill>
                            <a:schemeClr val="tx1"/>
                          </a:solidFill>
                          <a:latin typeface="Times New Roman"/>
                          <a:cs typeface="Lucida Sans Unicode"/>
                        </a:defRPr>
                      </a:lvl6pPr>
                      <a:lvl7pPr marL="2743200" algn="l" defTabSz="457200" rtl="0" eaLnBrk="1" latinLnBrk="0" hangingPunct="1">
                        <a:defRPr sz="1800" kern="1200">
                          <a:solidFill>
                            <a:schemeClr val="tx1"/>
                          </a:solidFill>
                          <a:latin typeface="Times New Roman"/>
                          <a:cs typeface="Lucida Sans Unicode"/>
                        </a:defRPr>
                      </a:lvl7pPr>
                      <a:lvl8pPr marL="3200400" algn="l" defTabSz="457200" rtl="0" eaLnBrk="1" latinLnBrk="0" hangingPunct="1">
                        <a:defRPr sz="1800" kern="1200">
                          <a:solidFill>
                            <a:schemeClr val="tx1"/>
                          </a:solidFill>
                          <a:latin typeface="Times New Roman"/>
                          <a:cs typeface="Lucida Sans Unicode"/>
                        </a:defRPr>
                      </a:lvl8pPr>
                      <a:lvl9pPr marL="3657600" algn="l" defTabSz="457200" rtl="0" eaLnBrk="1" latinLnBrk="0" hangingPunct="1">
                        <a:defRPr sz="1800" kern="1200">
                          <a:solidFill>
                            <a:schemeClr val="tx1"/>
                          </a:solidFill>
                          <a:latin typeface="Times New Roman"/>
                          <a:cs typeface="Lucida Sans Unicode"/>
                        </a:defRPr>
                      </a:lvl9pPr>
                    </a:lstStyle>
                    <a:p>
                      <a:pPr algn="ctr"/>
                      <a:r>
                        <a:rPr lang="en-CA" sz="1400" dirty="0" smtClean="0"/>
                        <a:t>7. Pharmacological Management</a:t>
                      </a:r>
                      <a:r>
                        <a:rPr lang="en-CA" sz="1400" baseline="0" dirty="0" smtClean="0"/>
                        <a:t> of CVD</a:t>
                      </a:r>
                      <a:endParaRPr lang="en-CA" sz="1400" dirty="0"/>
                    </a:p>
                  </a:txBody>
                  <a:tcPr>
                    <a:lnL>
                      <a:noFill/>
                    </a:lnL>
                    <a:lnR>
                      <a:noFill/>
                    </a:lnR>
                    <a:lnT>
                      <a:noFill/>
                    </a:lnT>
                    <a:lnB>
                      <a:noFill/>
                    </a:lnB>
                    <a:lnTlToBr w="12700" cmpd="sng">
                      <a:noFill/>
                      <a:prstDash val="solid"/>
                    </a:lnTlToBr>
                    <a:lnBlToTr w="12700" cmpd="sng">
                      <a:noFill/>
                      <a:prstDash val="solid"/>
                    </a:lnBlToTr>
                    <a:solidFill>
                      <a:srgbClr val="952F2E">
                        <a:alpha val="20000"/>
                      </a:srgbClr>
                    </a:solidFill>
                  </a:tcPr>
                </a:tc>
                <a:extLst>
                  <a:ext uri="{0D108BD9-81ED-4DB2-BD59-A6C34878D82A}">
                    <a16:rowId xmlns:a16="http://schemas.microsoft.com/office/drawing/2014/main" val="10007"/>
                  </a:ext>
                </a:extLst>
              </a:tr>
              <a:tr h="301292">
                <a:tc>
                  <a:txBody>
                    <a:bodyPr/>
                    <a:lstStyle>
                      <a:lvl1pPr marL="0" algn="l" defTabSz="457200" rtl="0" eaLnBrk="1" latinLnBrk="0" hangingPunct="1">
                        <a:defRPr sz="1800" kern="1200">
                          <a:solidFill>
                            <a:schemeClr val="tx1"/>
                          </a:solidFill>
                          <a:latin typeface="Times New Roman"/>
                          <a:cs typeface="Lucida Sans Unicode"/>
                        </a:defRPr>
                      </a:lvl1pPr>
                      <a:lvl2pPr marL="457200" algn="l" defTabSz="457200" rtl="0" eaLnBrk="1" latinLnBrk="0" hangingPunct="1">
                        <a:defRPr sz="1800" kern="1200">
                          <a:solidFill>
                            <a:schemeClr val="tx1"/>
                          </a:solidFill>
                          <a:latin typeface="Times New Roman"/>
                          <a:cs typeface="Lucida Sans Unicode"/>
                        </a:defRPr>
                      </a:lvl2pPr>
                      <a:lvl3pPr marL="914400" algn="l" defTabSz="457200" rtl="0" eaLnBrk="1" latinLnBrk="0" hangingPunct="1">
                        <a:defRPr sz="1800" kern="1200">
                          <a:solidFill>
                            <a:schemeClr val="tx1"/>
                          </a:solidFill>
                          <a:latin typeface="Times New Roman"/>
                          <a:cs typeface="Lucida Sans Unicode"/>
                        </a:defRPr>
                      </a:lvl3pPr>
                      <a:lvl4pPr marL="1371600" algn="l" defTabSz="457200" rtl="0" eaLnBrk="1" latinLnBrk="0" hangingPunct="1">
                        <a:defRPr sz="1800" kern="1200">
                          <a:solidFill>
                            <a:schemeClr val="tx1"/>
                          </a:solidFill>
                          <a:latin typeface="Times New Roman"/>
                          <a:cs typeface="Lucida Sans Unicode"/>
                        </a:defRPr>
                      </a:lvl4pPr>
                      <a:lvl5pPr marL="1828800" algn="l" defTabSz="457200" rtl="0" eaLnBrk="1" latinLnBrk="0" hangingPunct="1">
                        <a:defRPr sz="1800" kern="1200">
                          <a:solidFill>
                            <a:schemeClr val="tx1"/>
                          </a:solidFill>
                          <a:latin typeface="Times New Roman"/>
                          <a:cs typeface="Lucida Sans Unicode"/>
                        </a:defRPr>
                      </a:lvl5pPr>
                      <a:lvl6pPr marL="2286000" algn="l" defTabSz="457200" rtl="0" eaLnBrk="1" latinLnBrk="0" hangingPunct="1">
                        <a:defRPr sz="1800" kern="1200">
                          <a:solidFill>
                            <a:schemeClr val="tx1"/>
                          </a:solidFill>
                          <a:latin typeface="Times New Roman"/>
                          <a:cs typeface="Lucida Sans Unicode"/>
                        </a:defRPr>
                      </a:lvl6pPr>
                      <a:lvl7pPr marL="2743200" algn="l" defTabSz="457200" rtl="0" eaLnBrk="1" latinLnBrk="0" hangingPunct="1">
                        <a:defRPr sz="1800" kern="1200">
                          <a:solidFill>
                            <a:schemeClr val="tx1"/>
                          </a:solidFill>
                          <a:latin typeface="Times New Roman"/>
                          <a:cs typeface="Lucida Sans Unicode"/>
                        </a:defRPr>
                      </a:lvl7pPr>
                      <a:lvl8pPr marL="3200400" algn="l" defTabSz="457200" rtl="0" eaLnBrk="1" latinLnBrk="0" hangingPunct="1">
                        <a:defRPr sz="1800" kern="1200">
                          <a:solidFill>
                            <a:schemeClr val="tx1"/>
                          </a:solidFill>
                          <a:latin typeface="Times New Roman"/>
                          <a:cs typeface="Lucida Sans Unicode"/>
                        </a:defRPr>
                      </a:lvl8pPr>
                      <a:lvl9pPr marL="3657600" algn="l" defTabSz="457200" rtl="0" eaLnBrk="1" latinLnBrk="0" hangingPunct="1">
                        <a:defRPr sz="1800" kern="1200">
                          <a:solidFill>
                            <a:schemeClr val="tx1"/>
                          </a:solidFill>
                          <a:latin typeface="Times New Roman"/>
                          <a:cs typeface="Lucida Sans Unicode"/>
                        </a:defRPr>
                      </a:lvl9pPr>
                    </a:lstStyle>
                    <a:p>
                      <a:pPr algn="ctr"/>
                      <a:r>
                        <a:rPr lang="en-CA" sz="1400" dirty="0" smtClean="0"/>
                        <a:t>8. Country Specific Training</a:t>
                      </a:r>
                      <a:endParaRPr lang="en-CA" sz="1400" dirty="0"/>
                    </a:p>
                  </a:txBody>
                  <a:tcP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235401">
                <a:tc>
                  <a:txBody>
                    <a:bodyPr/>
                    <a:lstStyle>
                      <a:lvl1pPr marL="0" algn="l" defTabSz="457200" rtl="0" eaLnBrk="1" latinLnBrk="0" hangingPunct="1">
                        <a:defRPr sz="1800" kern="1200">
                          <a:solidFill>
                            <a:schemeClr val="tx1"/>
                          </a:solidFill>
                          <a:latin typeface="Times New Roman"/>
                          <a:cs typeface="Lucida Sans Unicode"/>
                        </a:defRPr>
                      </a:lvl1pPr>
                      <a:lvl2pPr marL="457200" algn="l" defTabSz="457200" rtl="0" eaLnBrk="1" latinLnBrk="0" hangingPunct="1">
                        <a:defRPr sz="1800" kern="1200">
                          <a:solidFill>
                            <a:schemeClr val="tx1"/>
                          </a:solidFill>
                          <a:latin typeface="Times New Roman"/>
                          <a:cs typeface="Lucida Sans Unicode"/>
                        </a:defRPr>
                      </a:lvl2pPr>
                      <a:lvl3pPr marL="914400" algn="l" defTabSz="457200" rtl="0" eaLnBrk="1" latinLnBrk="0" hangingPunct="1">
                        <a:defRPr sz="1800" kern="1200">
                          <a:solidFill>
                            <a:schemeClr val="tx1"/>
                          </a:solidFill>
                          <a:latin typeface="Times New Roman"/>
                          <a:cs typeface="Lucida Sans Unicode"/>
                        </a:defRPr>
                      </a:lvl3pPr>
                      <a:lvl4pPr marL="1371600" algn="l" defTabSz="457200" rtl="0" eaLnBrk="1" latinLnBrk="0" hangingPunct="1">
                        <a:defRPr sz="1800" kern="1200">
                          <a:solidFill>
                            <a:schemeClr val="tx1"/>
                          </a:solidFill>
                          <a:latin typeface="Times New Roman"/>
                          <a:cs typeface="Lucida Sans Unicode"/>
                        </a:defRPr>
                      </a:lvl4pPr>
                      <a:lvl5pPr marL="1828800" algn="l" defTabSz="457200" rtl="0" eaLnBrk="1" latinLnBrk="0" hangingPunct="1">
                        <a:defRPr sz="1800" kern="1200">
                          <a:solidFill>
                            <a:schemeClr val="tx1"/>
                          </a:solidFill>
                          <a:latin typeface="Times New Roman"/>
                          <a:cs typeface="Lucida Sans Unicode"/>
                        </a:defRPr>
                      </a:lvl5pPr>
                      <a:lvl6pPr marL="2286000" algn="l" defTabSz="457200" rtl="0" eaLnBrk="1" latinLnBrk="0" hangingPunct="1">
                        <a:defRPr sz="1800" kern="1200">
                          <a:solidFill>
                            <a:schemeClr val="tx1"/>
                          </a:solidFill>
                          <a:latin typeface="Times New Roman"/>
                          <a:cs typeface="Lucida Sans Unicode"/>
                        </a:defRPr>
                      </a:lvl6pPr>
                      <a:lvl7pPr marL="2743200" algn="l" defTabSz="457200" rtl="0" eaLnBrk="1" latinLnBrk="0" hangingPunct="1">
                        <a:defRPr sz="1800" kern="1200">
                          <a:solidFill>
                            <a:schemeClr val="tx1"/>
                          </a:solidFill>
                          <a:latin typeface="Times New Roman"/>
                          <a:cs typeface="Lucida Sans Unicode"/>
                        </a:defRPr>
                      </a:lvl7pPr>
                      <a:lvl8pPr marL="3200400" algn="l" defTabSz="457200" rtl="0" eaLnBrk="1" latinLnBrk="0" hangingPunct="1">
                        <a:defRPr sz="1800" kern="1200">
                          <a:solidFill>
                            <a:schemeClr val="tx1"/>
                          </a:solidFill>
                          <a:latin typeface="Times New Roman"/>
                          <a:cs typeface="Lucida Sans Unicode"/>
                        </a:defRPr>
                      </a:lvl8pPr>
                      <a:lvl9pPr marL="3657600" algn="l" defTabSz="457200" rtl="0" eaLnBrk="1" latinLnBrk="0" hangingPunct="1">
                        <a:defRPr sz="1800" kern="1200">
                          <a:solidFill>
                            <a:schemeClr val="tx1"/>
                          </a:solidFill>
                          <a:latin typeface="Times New Roman"/>
                          <a:cs typeface="Lucida Sans Unicode"/>
                        </a:defRPr>
                      </a:lvl9pPr>
                    </a:lstStyle>
                    <a:p>
                      <a:pPr algn="ctr"/>
                      <a:r>
                        <a:rPr lang="en-CA" sz="1400" dirty="0" smtClean="0"/>
                        <a:t>9.</a:t>
                      </a:r>
                      <a:r>
                        <a:rPr lang="en-CA" sz="1400" baseline="0" dirty="0" smtClean="0"/>
                        <a:t> Clinical Evaluation</a:t>
                      </a:r>
                      <a:endParaRPr lang="en-CA" sz="1400" dirty="0"/>
                    </a:p>
                  </a:txBody>
                  <a:tcPr>
                    <a:lnL>
                      <a:noFill/>
                    </a:lnL>
                    <a:lnR>
                      <a:noFill/>
                    </a:lnR>
                    <a:lnT>
                      <a:noFill/>
                    </a:lnT>
                    <a:lnB w="12700" cmpd="sng">
                      <a:solidFill>
                        <a:srgbClr val="000000"/>
                      </a:solidFill>
                    </a:lnB>
                    <a:lnTlToBr w="12700" cmpd="sng">
                      <a:noFill/>
                      <a:prstDash val="solid"/>
                    </a:lnTlToBr>
                    <a:lnBlToTr w="12700" cmpd="sng">
                      <a:noFill/>
                      <a:prstDash val="solid"/>
                    </a:lnBlToTr>
                    <a:solidFill>
                      <a:srgbClr val="95302D">
                        <a:alpha val="20000"/>
                      </a:srgbClr>
                    </a:solidFill>
                  </a:tcPr>
                </a:tc>
                <a:extLst>
                  <a:ext uri="{0D108BD9-81ED-4DB2-BD59-A6C34878D82A}">
                    <a16:rowId xmlns:a16="http://schemas.microsoft.com/office/drawing/2014/main" val="10009"/>
                  </a:ext>
                </a:extLst>
              </a:tr>
            </a:tbl>
          </a:graphicData>
        </a:graphic>
      </p:graphicFrame>
      <p:sp>
        <p:nvSpPr>
          <p:cNvPr id="12" name="Rectangle 11">
            <a:extLst>
              <a:ext uri="{FF2B5EF4-FFF2-40B4-BE49-F238E27FC236}">
                <a16:creationId xmlns:a16="http://schemas.microsoft.com/office/drawing/2014/main" id="{717D85DE-712D-8641-9EB5-C9F662A93B9A}"/>
              </a:ext>
            </a:extLst>
          </p:cNvPr>
          <p:cNvSpPr/>
          <p:nvPr/>
        </p:nvSpPr>
        <p:spPr>
          <a:xfrm>
            <a:off x="-135080" y="947858"/>
            <a:ext cx="4383044" cy="3385542"/>
          </a:xfrm>
          <a:prstGeom prst="rect">
            <a:avLst/>
          </a:prstGeom>
        </p:spPr>
        <p:txBody>
          <a:bodyPr wrap="square">
            <a:spAutoFit/>
          </a:bodyPr>
          <a:lstStyle/>
          <a:p>
            <a:pPr marL="1257300" lvl="2" indent="-342900">
              <a:buFont typeface="+mj-lt"/>
              <a:buAutoNum type="alphaLcPeriod"/>
            </a:pPr>
            <a:endParaRPr lang="en-US" sz="1600" dirty="0">
              <a:latin typeface="Calibri Light" panose="020F0302020204030204" pitchFamily="34" charset="0"/>
              <a:cs typeface="Calibri Light" panose="020F0302020204030204" pitchFamily="34" charset="0"/>
            </a:endParaRPr>
          </a:p>
          <a:p>
            <a:pPr marL="742950" lvl="1" indent="-285750">
              <a:buFont typeface="Arial" panose="020B0604020202020204" pitchFamily="34" charset="0"/>
              <a:buChar char="•"/>
            </a:pPr>
            <a:r>
              <a:rPr lang="en-US" dirty="0" smtClean="0">
                <a:latin typeface="Calibri Light" panose="020F0302020204030204" pitchFamily="34" charset="0"/>
                <a:cs typeface="Calibri Light" panose="020F0302020204030204" pitchFamily="34" charset="0"/>
              </a:rPr>
              <a:t>Developed, tested, </a:t>
            </a:r>
            <a:r>
              <a:rPr lang="en-US" dirty="0">
                <a:latin typeface="Calibri Light" panose="020F0302020204030204" pitchFamily="34" charset="0"/>
                <a:cs typeface="Calibri Light" panose="020F0302020204030204" pitchFamily="34" charset="0"/>
              </a:rPr>
              <a:t>and </a:t>
            </a:r>
            <a:r>
              <a:rPr lang="en-US" dirty="0" smtClean="0">
                <a:latin typeface="Calibri Light" panose="020F0302020204030204" pitchFamily="34" charset="0"/>
                <a:cs typeface="Calibri Light" panose="020F0302020204030204" pitchFamily="34" charset="0"/>
              </a:rPr>
              <a:t>implemented a one-week training </a:t>
            </a:r>
            <a:r>
              <a:rPr lang="en-US" dirty="0">
                <a:latin typeface="Calibri Light" panose="020F0302020204030204" pitchFamily="34" charset="0"/>
                <a:cs typeface="Calibri Light" panose="020F0302020204030204" pitchFamily="34" charset="0"/>
              </a:rPr>
              <a:t>curriculum </a:t>
            </a:r>
            <a:r>
              <a:rPr lang="en-US" dirty="0" smtClean="0">
                <a:latin typeface="Calibri Light" panose="020F0302020204030204" pitchFamily="34" charset="0"/>
                <a:cs typeface="Calibri Light" panose="020F0302020204030204" pitchFamily="34" charset="0"/>
              </a:rPr>
              <a:t>for NPHW on </a:t>
            </a:r>
            <a:r>
              <a:rPr lang="en-US" dirty="0">
                <a:latin typeface="Calibri Light" panose="020F0302020204030204" pitchFamily="34" charset="0"/>
                <a:cs typeface="Calibri Light" panose="020F0302020204030204" pitchFamily="34" charset="0"/>
              </a:rPr>
              <a:t>CVD </a:t>
            </a:r>
            <a:r>
              <a:rPr lang="en-US" dirty="0" smtClean="0">
                <a:latin typeface="Calibri Light" panose="020F0302020204030204" pitchFamily="34" charset="0"/>
                <a:cs typeface="Calibri Light" panose="020F0302020204030204" pitchFamily="34" charset="0"/>
              </a:rPr>
              <a:t>risk assessment and management</a:t>
            </a:r>
          </a:p>
          <a:p>
            <a:pPr marL="742950" lvl="1" indent="-285750">
              <a:buFont typeface="Arial" panose="020B0604020202020204" pitchFamily="34" charset="0"/>
              <a:buChar char="•"/>
            </a:pPr>
            <a:endParaRPr lang="en-US" dirty="0" smtClean="0">
              <a:latin typeface="Calibri Light" panose="020F0302020204030204" pitchFamily="34" charset="0"/>
              <a:cs typeface="Calibri Light" panose="020F0302020204030204" pitchFamily="34" charset="0"/>
            </a:endParaRPr>
          </a:p>
          <a:p>
            <a:pPr marL="742950" lvl="1" indent="-285750">
              <a:buFont typeface="Arial" panose="020B0604020202020204" pitchFamily="34" charset="0"/>
              <a:buChar char="•"/>
            </a:pPr>
            <a:endParaRPr lang="en-US" dirty="0">
              <a:latin typeface="Calibri Light" panose="020F0302020204030204" pitchFamily="34" charset="0"/>
              <a:cs typeface="Calibri Light" panose="020F0302020204030204" pitchFamily="34" charset="0"/>
            </a:endParaRPr>
          </a:p>
          <a:p>
            <a:pPr marL="742950" lvl="1" indent="-285750">
              <a:buFont typeface="Arial" panose="020B0604020202020204" pitchFamily="34" charset="0"/>
              <a:buChar char="•"/>
            </a:pPr>
            <a:r>
              <a:rPr lang="en-US" dirty="0" smtClean="0">
                <a:latin typeface="Calibri Light" panose="020F0302020204030204" pitchFamily="34" charset="0"/>
                <a:cs typeface="Calibri Light" panose="020F0302020204030204" pitchFamily="34" charset="0"/>
              </a:rPr>
              <a:t>The </a:t>
            </a:r>
            <a:r>
              <a:rPr lang="en-US" dirty="0">
                <a:latin typeface="Calibri Light" panose="020F0302020204030204" pitchFamily="34" charset="0"/>
                <a:cs typeface="Calibri Light" panose="020F0302020204030204" pitchFamily="34" charset="0"/>
              </a:rPr>
              <a:t>HOPE-4 curriculum has been adapted </a:t>
            </a:r>
            <a:r>
              <a:rPr lang="en-US" dirty="0" smtClean="0">
                <a:latin typeface="Calibri Light" panose="020F0302020204030204" pitchFamily="34" charset="0"/>
                <a:cs typeface="Calibri Light" panose="020F0302020204030204" pitchFamily="34" charset="0"/>
              </a:rPr>
              <a:t>to </a:t>
            </a:r>
            <a:r>
              <a:rPr lang="en-US" dirty="0">
                <a:latin typeface="Calibri Light" panose="020F0302020204030204" pitchFamily="34" charset="0"/>
                <a:cs typeface="Calibri Light" panose="020F0302020204030204" pitchFamily="34" charset="0"/>
              </a:rPr>
              <a:t>the </a:t>
            </a:r>
            <a:r>
              <a:rPr lang="en-US" dirty="0" smtClean="0">
                <a:latin typeface="Calibri Light" panose="020F0302020204030204" pitchFamily="34" charset="0"/>
                <a:cs typeface="Calibri Light" panose="020F0302020204030204" pitchFamily="34" charset="0"/>
              </a:rPr>
              <a:t>WHO’s </a:t>
            </a:r>
            <a:r>
              <a:rPr lang="en-US" dirty="0">
                <a:latin typeface="Calibri Light" panose="020F0302020204030204" pitchFamily="34" charset="0"/>
                <a:cs typeface="Calibri Light" panose="020F0302020204030204" pitchFamily="34" charset="0"/>
              </a:rPr>
              <a:t>HEARTS Technical </a:t>
            </a:r>
            <a:r>
              <a:rPr lang="en-US" dirty="0" smtClean="0">
                <a:latin typeface="Calibri Light" panose="020F0302020204030204" pitchFamily="34" charset="0"/>
                <a:cs typeface="Calibri Light" panose="020F0302020204030204" pitchFamily="34" charset="0"/>
              </a:rPr>
              <a:t>Package(2016) </a:t>
            </a:r>
            <a:r>
              <a:rPr lang="en-US" dirty="0">
                <a:latin typeface="Calibri Light" panose="020F0302020204030204" pitchFamily="34" charset="0"/>
                <a:cs typeface="Calibri Light" panose="020F0302020204030204" pitchFamily="34" charset="0"/>
              </a:rPr>
              <a:t>to improve management of CVD in primary health care</a:t>
            </a:r>
            <a:endParaRPr lang="en-US" sz="1600" dirty="0">
              <a:latin typeface="Calibri Light" panose="020F0302020204030204" pitchFamily="34" charset="0"/>
              <a:cs typeface="Calibri Light" panose="020F0302020204030204" pitchFamily="34" charset="0"/>
            </a:endParaRPr>
          </a:p>
        </p:txBody>
      </p:sp>
      <p:pic>
        <p:nvPicPr>
          <p:cNvPr id="2" name="Picture 1"/>
          <p:cNvPicPr>
            <a:picLocks noChangeAspect="1"/>
          </p:cNvPicPr>
          <p:nvPr/>
        </p:nvPicPr>
        <p:blipFill>
          <a:blip r:embed="rId4"/>
          <a:stretch>
            <a:fillRect/>
          </a:stretch>
        </p:blipFill>
        <p:spPr>
          <a:xfrm>
            <a:off x="4340677" y="4522156"/>
            <a:ext cx="591363" cy="597460"/>
          </a:xfrm>
          <a:prstGeom prst="rect">
            <a:avLst/>
          </a:prstGeom>
        </p:spPr>
      </p:pic>
      <p:sp>
        <p:nvSpPr>
          <p:cNvPr id="5" name="Rectangle 4"/>
          <p:cNvSpPr/>
          <p:nvPr/>
        </p:nvSpPr>
        <p:spPr>
          <a:xfrm>
            <a:off x="5471635" y="4558817"/>
            <a:ext cx="1968809" cy="307777"/>
          </a:xfrm>
          <a:prstGeom prst="rect">
            <a:avLst/>
          </a:prstGeom>
        </p:spPr>
        <p:txBody>
          <a:bodyPr wrap="none">
            <a:spAutoFit/>
          </a:bodyPr>
          <a:lstStyle/>
          <a:p>
            <a:r>
              <a:rPr lang="en-US" sz="1400" dirty="0" smtClean="0">
                <a:solidFill>
                  <a:schemeClr val="tx1">
                    <a:lumMod val="50000"/>
                    <a:lumOff val="50000"/>
                  </a:schemeClr>
                </a:solidFill>
              </a:rPr>
              <a:t>Khan. Global Heart </a:t>
            </a:r>
            <a:r>
              <a:rPr lang="en-US" sz="1400" dirty="0">
                <a:solidFill>
                  <a:schemeClr val="tx1">
                    <a:lumMod val="50000"/>
                    <a:lumOff val="50000"/>
                  </a:schemeClr>
                </a:solidFill>
              </a:rPr>
              <a:t>2017</a:t>
            </a:r>
            <a:endParaRPr lang="en-CA" sz="1400" dirty="0">
              <a:solidFill>
                <a:schemeClr val="tx1">
                  <a:lumMod val="50000"/>
                  <a:lumOff val="50000"/>
                </a:schemeClr>
              </a:solidFill>
            </a:endParaRPr>
          </a:p>
        </p:txBody>
      </p:sp>
    </p:spTree>
    <p:extLst>
      <p:ext uri="{BB962C8B-B14F-4D97-AF65-F5344CB8AC3E}">
        <p14:creationId xmlns:p14="http://schemas.microsoft.com/office/powerpoint/2010/main" val="40952045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416FE803-DCD2-D54F-83BD-69F909BC5BDA}"/>
              </a:ext>
            </a:extLst>
          </p:cNvPr>
          <p:cNvSpPr txBox="1">
            <a:spLocks/>
          </p:cNvSpPr>
          <p:nvPr/>
        </p:nvSpPr>
        <p:spPr>
          <a:xfrm>
            <a:off x="8531424" y="9279575"/>
            <a:ext cx="2743200" cy="365125"/>
          </a:xfrm>
          <a:prstGeom prst="rect">
            <a:avLst/>
          </a:prstGeom>
        </p:spPr>
        <p:txBody>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849CAA3-E1D4-42EE-9F79-D4526709ABA1}" type="slidenum">
              <a:rPr lang="en-US" sz="1600" smtClean="0"/>
              <a:pPr/>
              <a:t>7</a:t>
            </a:fld>
            <a:endParaRPr lang="en-US" sz="1600" dirty="0"/>
          </a:p>
        </p:txBody>
      </p:sp>
      <p:sp>
        <p:nvSpPr>
          <p:cNvPr id="10" name="TextBox 9">
            <a:extLst>
              <a:ext uri="{FF2B5EF4-FFF2-40B4-BE49-F238E27FC236}">
                <a16:creationId xmlns:a16="http://schemas.microsoft.com/office/drawing/2014/main" id="{ADF1E8EB-4AD5-5146-A239-770CA26A9927}"/>
              </a:ext>
            </a:extLst>
          </p:cNvPr>
          <p:cNvSpPr txBox="1"/>
          <p:nvPr/>
        </p:nvSpPr>
        <p:spPr>
          <a:xfrm>
            <a:off x="2189360" y="313155"/>
            <a:ext cx="6984775" cy="584775"/>
          </a:xfrm>
          <a:prstGeom prst="rect">
            <a:avLst/>
          </a:prstGeom>
          <a:noFill/>
        </p:spPr>
        <p:txBody>
          <a:bodyPr wrap="square" rtlCol="0">
            <a:noAutofit/>
          </a:bodyPr>
          <a:lstStyle/>
          <a:p>
            <a:r>
              <a:rPr lang="en-US" sz="3200" b="1" dirty="0">
                <a:solidFill>
                  <a:schemeClr val="bg1"/>
                </a:solidFill>
                <a:latin typeface="Calibri" panose="020F0502020204030204" pitchFamily="34" charset="0"/>
                <a:ea typeface="Tahoma" panose="020B0604030504040204" pitchFamily="34" charset="0"/>
                <a:cs typeface="Calibri" panose="020F0502020204030204" pitchFamily="34" charset="0"/>
              </a:rPr>
              <a:t>HOPE 4 STUDY OVERVIEW</a:t>
            </a:r>
          </a:p>
        </p:txBody>
      </p:sp>
      <p:sp>
        <p:nvSpPr>
          <p:cNvPr id="19" name="TextBox 18">
            <a:extLst>
              <a:ext uri="{FF2B5EF4-FFF2-40B4-BE49-F238E27FC236}">
                <a16:creationId xmlns:a16="http://schemas.microsoft.com/office/drawing/2014/main" id="{3CB23DB5-4A47-F941-96B3-6736FA2C6365}"/>
              </a:ext>
            </a:extLst>
          </p:cNvPr>
          <p:cNvSpPr txBox="1"/>
          <p:nvPr/>
        </p:nvSpPr>
        <p:spPr>
          <a:xfrm>
            <a:off x="97122" y="195486"/>
            <a:ext cx="8712966" cy="584775"/>
          </a:xfrm>
          <a:prstGeom prst="rect">
            <a:avLst/>
          </a:prstGeom>
          <a:noFill/>
        </p:spPr>
        <p:txBody>
          <a:bodyPr wrap="square" rtlCol="0">
            <a:noAutofit/>
          </a:bodyPr>
          <a:lstStyle/>
          <a:p>
            <a:r>
              <a:rPr lang="en-US" sz="2700" dirty="0" smtClean="0">
                <a:solidFill>
                  <a:srgbClr val="A12529"/>
                </a:solidFill>
                <a:latin typeface="Helvetica" pitchFamily="2" charset="0"/>
                <a:ea typeface="Helvetica Neue Medium" panose="02000503000000020004" pitchFamily="2" charset="0"/>
                <a:cs typeface="Helvetica Neue Medium" panose="02000503000000020004" pitchFamily="2" charset="0"/>
              </a:rPr>
              <a:t>HOPE 4 Study</a:t>
            </a:r>
            <a:endParaRPr lang="en-US" sz="2700" dirty="0">
              <a:solidFill>
                <a:srgbClr val="A12529"/>
              </a:solidFill>
              <a:latin typeface="Helvetica" pitchFamily="2" charset="0"/>
              <a:ea typeface="Helvetica Neue Medium" panose="02000503000000020004" pitchFamily="2" charset="0"/>
              <a:cs typeface="Helvetica Neue Medium" panose="02000503000000020004" pitchFamily="2" charset="0"/>
            </a:endParaRPr>
          </a:p>
        </p:txBody>
      </p:sp>
      <p:cxnSp>
        <p:nvCxnSpPr>
          <p:cNvPr id="20" name="Straight Connector 19">
            <a:extLst>
              <a:ext uri="{FF2B5EF4-FFF2-40B4-BE49-F238E27FC236}">
                <a16:creationId xmlns:a16="http://schemas.microsoft.com/office/drawing/2014/main" id="{5440B914-48A8-CB40-9187-1632C74CBA39}"/>
              </a:ext>
            </a:extLst>
          </p:cNvPr>
          <p:cNvCxnSpPr>
            <a:cxnSpLocks/>
          </p:cNvCxnSpPr>
          <p:nvPr/>
        </p:nvCxnSpPr>
        <p:spPr>
          <a:xfrm>
            <a:off x="179513" y="843558"/>
            <a:ext cx="8767226" cy="0"/>
          </a:xfrm>
          <a:prstGeom prst="line">
            <a:avLst/>
          </a:prstGeom>
          <a:ln w="15875">
            <a:solidFill>
              <a:srgbClr val="A12529"/>
            </a:solidFill>
          </a:ln>
          <a:effectLst/>
        </p:spPr>
        <p:style>
          <a:lnRef idx="2">
            <a:schemeClr val="accent1"/>
          </a:lnRef>
          <a:fillRef idx="0">
            <a:schemeClr val="accent1"/>
          </a:fillRef>
          <a:effectRef idx="1">
            <a:schemeClr val="accent1"/>
          </a:effectRef>
          <a:fontRef idx="minor">
            <a:schemeClr val="tx1"/>
          </a:fontRef>
        </p:style>
      </p:cxnSp>
      <p:pic>
        <p:nvPicPr>
          <p:cNvPr id="27" name="Picture 26">
            <a:extLst>
              <a:ext uri="{FF2B5EF4-FFF2-40B4-BE49-F238E27FC236}">
                <a16:creationId xmlns:a16="http://schemas.microsoft.com/office/drawing/2014/main" id="{7BF993E8-9CFE-8842-82DC-6C780B580538}"/>
              </a:ext>
            </a:extLst>
          </p:cNvPr>
          <p:cNvPicPr>
            <a:picLocks noChangeAspect="1"/>
          </p:cNvPicPr>
          <p:nvPr/>
        </p:nvPicPr>
        <p:blipFill>
          <a:blip r:embed="rId3"/>
          <a:stretch>
            <a:fillRect/>
          </a:stretch>
        </p:blipFill>
        <p:spPr>
          <a:xfrm>
            <a:off x="7668344" y="4624150"/>
            <a:ext cx="800271" cy="464602"/>
          </a:xfrm>
          <a:prstGeom prst="rect">
            <a:avLst/>
          </a:prstGeom>
        </p:spPr>
      </p:pic>
      <p:sp>
        <p:nvSpPr>
          <p:cNvPr id="45" name="Rectangle 44">
            <a:extLst>
              <a:ext uri="{FF2B5EF4-FFF2-40B4-BE49-F238E27FC236}">
                <a16:creationId xmlns:a16="http://schemas.microsoft.com/office/drawing/2014/main" id="{98F4D0CD-8294-EE47-9934-3E666B08418F}"/>
              </a:ext>
            </a:extLst>
          </p:cNvPr>
          <p:cNvSpPr/>
          <p:nvPr/>
        </p:nvSpPr>
        <p:spPr>
          <a:xfrm>
            <a:off x="-106593" y="3926397"/>
            <a:ext cx="9216515" cy="335757"/>
          </a:xfrm>
          <a:prstGeom prst="rect">
            <a:avLst/>
          </a:prstGeom>
        </p:spPr>
        <p:txBody>
          <a:bodyPr wrap="square">
            <a:noAutofit/>
          </a:bodyPr>
          <a:lstStyle/>
          <a:p>
            <a:pPr marL="742950" lvl="1" indent="-285750">
              <a:buFont typeface="Arial" panose="020B0604020202020204" pitchFamily="34" charset="0"/>
              <a:buChar char="•"/>
            </a:pPr>
            <a:r>
              <a:rPr lang="en-CA" sz="1900" dirty="0">
                <a:latin typeface="Calibri Light" panose="020F0302020204030204" pitchFamily="34" charset="0"/>
                <a:cs typeface="Calibri Light" panose="020F0302020204030204" pitchFamily="34" charset="0"/>
                <a:sym typeface="Symbol" pitchFamily="2" charset="2"/>
              </a:rPr>
              <a:t></a:t>
            </a:r>
            <a:r>
              <a:rPr lang="en-CA" sz="1900" b="1" dirty="0">
                <a:sym typeface="Symbol" pitchFamily="2" charset="2"/>
              </a:rPr>
              <a:t> </a:t>
            </a:r>
            <a:r>
              <a:rPr lang="en-US" sz="1900" dirty="0">
                <a:latin typeface="Calibri Light" panose="020F0302020204030204" pitchFamily="34" charset="0"/>
                <a:cs typeface="Calibri Light" panose="020F0302020204030204" pitchFamily="34" charset="0"/>
              </a:rPr>
              <a:t>50 </a:t>
            </a:r>
            <a:r>
              <a:rPr lang="en-US" sz="1900" dirty="0" smtClean="0">
                <a:latin typeface="Calibri Light" panose="020F0302020204030204" pitchFamily="34" charset="0"/>
                <a:cs typeface="Calibri Light" panose="020F0302020204030204" pitchFamily="34" charset="0"/>
              </a:rPr>
              <a:t>years: new </a:t>
            </a:r>
            <a:r>
              <a:rPr lang="en-US" sz="1900" dirty="0">
                <a:latin typeface="Calibri Light" panose="020F0302020204030204" pitchFamily="34" charset="0"/>
                <a:cs typeface="Calibri Light" panose="020F0302020204030204" pitchFamily="34" charset="0"/>
              </a:rPr>
              <a:t>or uncontrolled hypertension (SBP &gt; 140 mmHg)</a:t>
            </a:r>
          </a:p>
        </p:txBody>
      </p:sp>
      <p:sp>
        <p:nvSpPr>
          <p:cNvPr id="46" name="TextBox 45">
            <a:extLst>
              <a:ext uri="{FF2B5EF4-FFF2-40B4-BE49-F238E27FC236}">
                <a16:creationId xmlns:a16="http://schemas.microsoft.com/office/drawing/2014/main" id="{E646E38C-47B8-754C-BB6D-128C6F0647CF}"/>
              </a:ext>
            </a:extLst>
          </p:cNvPr>
          <p:cNvSpPr txBox="1"/>
          <p:nvPr/>
        </p:nvSpPr>
        <p:spPr>
          <a:xfrm>
            <a:off x="179513" y="3387001"/>
            <a:ext cx="4038824" cy="363736"/>
          </a:xfrm>
          <a:prstGeom prst="rect">
            <a:avLst/>
          </a:prstGeom>
          <a:noFill/>
        </p:spPr>
        <p:txBody>
          <a:bodyPr wrap="square" rtlCol="0">
            <a:noAutofit/>
          </a:bodyPr>
          <a:lstStyle/>
          <a:p>
            <a:r>
              <a:rPr lang="en-US" sz="2200" b="1" dirty="0">
                <a:solidFill>
                  <a:srgbClr val="893832"/>
                </a:solidFill>
              </a:rPr>
              <a:t>2)  STUDY PARTICIPANTS </a:t>
            </a:r>
          </a:p>
        </p:txBody>
      </p:sp>
      <p:sp>
        <p:nvSpPr>
          <p:cNvPr id="12" name="TextBox 11">
            <a:extLst>
              <a:ext uri="{FF2B5EF4-FFF2-40B4-BE49-F238E27FC236}">
                <a16:creationId xmlns:a16="http://schemas.microsoft.com/office/drawing/2014/main" id="{2041096F-461F-BC4D-84DB-8A2904D0C17B}"/>
              </a:ext>
            </a:extLst>
          </p:cNvPr>
          <p:cNvSpPr txBox="1"/>
          <p:nvPr/>
        </p:nvSpPr>
        <p:spPr>
          <a:xfrm>
            <a:off x="107503" y="1004124"/>
            <a:ext cx="4038824" cy="415498"/>
          </a:xfrm>
          <a:prstGeom prst="rect">
            <a:avLst/>
          </a:prstGeom>
          <a:noFill/>
        </p:spPr>
        <p:txBody>
          <a:bodyPr wrap="square" rtlCol="0">
            <a:spAutoFit/>
          </a:bodyPr>
          <a:lstStyle/>
          <a:p>
            <a:r>
              <a:rPr lang="en-US" sz="2100" b="1" dirty="0">
                <a:solidFill>
                  <a:srgbClr val="95312E"/>
                </a:solidFill>
              </a:rPr>
              <a:t>1)  STUDY DESIGN</a:t>
            </a:r>
          </a:p>
        </p:txBody>
      </p:sp>
      <p:sp>
        <p:nvSpPr>
          <p:cNvPr id="14" name="Rectangle 13">
            <a:extLst>
              <a:ext uri="{FF2B5EF4-FFF2-40B4-BE49-F238E27FC236}">
                <a16:creationId xmlns:a16="http://schemas.microsoft.com/office/drawing/2014/main" id="{717D85DE-712D-8641-9EB5-C9F662A93B9A}"/>
              </a:ext>
            </a:extLst>
          </p:cNvPr>
          <p:cNvSpPr/>
          <p:nvPr/>
        </p:nvSpPr>
        <p:spPr>
          <a:xfrm>
            <a:off x="-48600" y="1163112"/>
            <a:ext cx="8424938" cy="2246769"/>
          </a:xfrm>
          <a:prstGeom prst="rect">
            <a:avLst/>
          </a:prstGeom>
        </p:spPr>
        <p:txBody>
          <a:bodyPr wrap="square">
            <a:spAutoFit/>
          </a:bodyPr>
          <a:lstStyle/>
          <a:p>
            <a:pPr marL="1257300" lvl="2" indent="-342900">
              <a:buFont typeface="+mj-lt"/>
              <a:buAutoNum type="alphaLcPeriod"/>
            </a:pPr>
            <a:endParaRPr lang="en-US" sz="1600" dirty="0">
              <a:latin typeface="Calibri Light" panose="020F0302020204030204" pitchFamily="34" charset="0"/>
              <a:cs typeface="Calibri Light" panose="020F0302020204030204" pitchFamily="34" charset="0"/>
            </a:endParaRPr>
          </a:p>
          <a:p>
            <a:pPr marL="742950" lvl="1" indent="-285750">
              <a:buFont typeface="Arial" panose="020B0604020202020204" pitchFamily="34" charset="0"/>
              <a:buChar char="•"/>
            </a:pPr>
            <a:r>
              <a:rPr lang="en-US" dirty="0">
                <a:latin typeface="Calibri Light" panose="020F0302020204030204" pitchFamily="34" charset="0"/>
                <a:cs typeface="Calibri Light" panose="020F0302020204030204" pitchFamily="34" charset="0"/>
              </a:rPr>
              <a:t>Parallel-group, </a:t>
            </a:r>
            <a:r>
              <a:rPr lang="en-US" dirty="0" smtClean="0">
                <a:latin typeface="Calibri Light" panose="020F0302020204030204" pitchFamily="34" charset="0"/>
                <a:cs typeface="Calibri Light" panose="020F0302020204030204" pitchFamily="34" charset="0"/>
              </a:rPr>
              <a:t>cluster-randomized </a:t>
            </a:r>
            <a:r>
              <a:rPr lang="en-US" dirty="0">
                <a:latin typeface="Calibri Light" panose="020F0302020204030204" pitchFamily="34" charset="0"/>
                <a:cs typeface="Calibri Light" panose="020F0302020204030204" pitchFamily="34" charset="0"/>
              </a:rPr>
              <a:t>controlled trial </a:t>
            </a:r>
          </a:p>
          <a:p>
            <a:pPr marL="742950" lvl="1" indent="-285750">
              <a:buFont typeface="Arial" panose="020B0604020202020204" pitchFamily="34" charset="0"/>
              <a:buChar char="•"/>
            </a:pPr>
            <a:endParaRPr lang="en-US" dirty="0">
              <a:latin typeface="Calibri Light" panose="020F0302020204030204" pitchFamily="34" charset="0"/>
              <a:cs typeface="Calibri Light" panose="020F0302020204030204" pitchFamily="34" charset="0"/>
            </a:endParaRPr>
          </a:p>
          <a:p>
            <a:pPr marL="742950" lvl="1" indent="-285750">
              <a:buFont typeface="Arial" panose="020B0604020202020204" pitchFamily="34" charset="0"/>
              <a:buChar char="•"/>
            </a:pPr>
            <a:r>
              <a:rPr lang="en-US" dirty="0">
                <a:latin typeface="Calibri Light" panose="020F0302020204030204" pitchFamily="34" charset="0"/>
                <a:cs typeface="Calibri Light" panose="020F0302020204030204" pitchFamily="34" charset="0"/>
              </a:rPr>
              <a:t>30 urban and rural communities from Colombia and Malaysia</a:t>
            </a:r>
          </a:p>
          <a:p>
            <a:pPr marL="742950" lvl="1" indent="-285750">
              <a:buFont typeface="Arial" panose="020B0604020202020204" pitchFamily="34" charset="0"/>
              <a:buChar char="•"/>
            </a:pPr>
            <a:endParaRPr lang="en-US" dirty="0">
              <a:latin typeface="Calibri Light" panose="020F0302020204030204" pitchFamily="34" charset="0"/>
              <a:cs typeface="Calibri Light" panose="020F0302020204030204" pitchFamily="34" charset="0"/>
            </a:endParaRPr>
          </a:p>
          <a:p>
            <a:pPr marL="742950" lvl="1" indent="-285750">
              <a:buFont typeface="Arial" panose="020B0604020202020204" pitchFamily="34" charset="0"/>
              <a:buChar char="•"/>
            </a:pPr>
            <a:r>
              <a:rPr lang="en-US" dirty="0">
                <a:latin typeface="Calibri Light" panose="020F0302020204030204" pitchFamily="34" charset="0"/>
                <a:cs typeface="Calibri Light" panose="020F0302020204030204" pitchFamily="34" charset="0"/>
              </a:rPr>
              <a:t>Communities randomized to usual care or </a:t>
            </a:r>
            <a:r>
              <a:rPr lang="en-US" dirty="0" smtClean="0">
                <a:latin typeface="Calibri Light" panose="020F0302020204030204" pitchFamily="34" charset="0"/>
                <a:cs typeface="Calibri Light" panose="020F0302020204030204" pitchFamily="34" charset="0"/>
              </a:rPr>
              <a:t>a comprehensive </a:t>
            </a:r>
            <a:r>
              <a:rPr lang="en-US" dirty="0">
                <a:latin typeface="Calibri Light" panose="020F0302020204030204" pitchFamily="34" charset="0"/>
                <a:cs typeface="Calibri Light" panose="020F0302020204030204" pitchFamily="34" charset="0"/>
              </a:rPr>
              <a:t>CVD risk detection and management program for 12 months</a:t>
            </a:r>
          </a:p>
          <a:p>
            <a:pPr lvl="2"/>
            <a:endParaRPr lang="en-US" sz="1600" dirty="0">
              <a:latin typeface="Calibri Light" panose="020F0302020204030204" pitchFamily="34" charset="0"/>
              <a:cs typeface="Calibri Light" panose="020F0302020204030204" pitchFamily="34" charset="0"/>
            </a:endParaRPr>
          </a:p>
        </p:txBody>
      </p:sp>
      <p:pic>
        <p:nvPicPr>
          <p:cNvPr id="2" name="Picture 1"/>
          <p:cNvPicPr>
            <a:picLocks noChangeAspect="1"/>
          </p:cNvPicPr>
          <p:nvPr/>
        </p:nvPicPr>
        <p:blipFill>
          <a:blip r:embed="rId4"/>
          <a:stretch>
            <a:fillRect/>
          </a:stretch>
        </p:blipFill>
        <p:spPr>
          <a:xfrm>
            <a:off x="4301511" y="4482288"/>
            <a:ext cx="591363" cy="597460"/>
          </a:xfrm>
          <a:prstGeom prst="rect">
            <a:avLst/>
          </a:prstGeom>
        </p:spPr>
      </p:pic>
    </p:spTree>
    <p:extLst>
      <p:ext uri="{BB962C8B-B14F-4D97-AF65-F5344CB8AC3E}">
        <p14:creationId xmlns:p14="http://schemas.microsoft.com/office/powerpoint/2010/main" val="31928433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1FA3E725-9DF6-B541-A60C-C5B3F0479ACF}"/>
              </a:ext>
            </a:extLst>
          </p:cNvPr>
          <p:cNvSpPr/>
          <p:nvPr/>
        </p:nvSpPr>
        <p:spPr>
          <a:xfrm>
            <a:off x="179512" y="936827"/>
            <a:ext cx="8737088" cy="113086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Slide Number Placeholder 3">
            <a:extLst>
              <a:ext uri="{FF2B5EF4-FFF2-40B4-BE49-F238E27FC236}">
                <a16:creationId xmlns:a16="http://schemas.microsoft.com/office/drawing/2014/main" id="{416FE803-DCD2-D54F-83BD-69F909BC5BDA}"/>
              </a:ext>
            </a:extLst>
          </p:cNvPr>
          <p:cNvSpPr txBox="1">
            <a:spLocks/>
          </p:cNvSpPr>
          <p:nvPr/>
        </p:nvSpPr>
        <p:spPr>
          <a:xfrm>
            <a:off x="8531424" y="9279575"/>
            <a:ext cx="2743200" cy="365125"/>
          </a:xfrm>
          <a:prstGeom prst="rect">
            <a:avLst/>
          </a:prstGeom>
        </p:spPr>
        <p:txBody>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849CAA3-E1D4-42EE-9F79-D4526709ABA1}" type="slidenum">
              <a:rPr lang="en-US" sz="1600" smtClean="0"/>
              <a:pPr/>
              <a:t>8</a:t>
            </a:fld>
            <a:endParaRPr lang="en-US" sz="1600" dirty="0"/>
          </a:p>
        </p:txBody>
      </p:sp>
      <p:sp>
        <p:nvSpPr>
          <p:cNvPr id="7" name="Rectangle 6">
            <a:extLst>
              <a:ext uri="{FF2B5EF4-FFF2-40B4-BE49-F238E27FC236}">
                <a16:creationId xmlns:a16="http://schemas.microsoft.com/office/drawing/2014/main" id="{7B91B27D-DA60-B348-AB4F-5987BA667A83}"/>
              </a:ext>
            </a:extLst>
          </p:cNvPr>
          <p:cNvSpPr/>
          <p:nvPr/>
        </p:nvSpPr>
        <p:spPr>
          <a:xfrm>
            <a:off x="6875849" y="8998369"/>
            <a:ext cx="2706703" cy="584775"/>
          </a:xfrm>
          <a:prstGeom prst="rect">
            <a:avLst/>
          </a:prstGeom>
        </p:spPr>
        <p:txBody>
          <a:bodyPr wrap="none">
            <a:spAutoFit/>
          </a:bodyPr>
          <a:lstStyle/>
          <a:p>
            <a:r>
              <a:rPr lang="en-US" sz="1600" dirty="0"/>
              <a:t>Schwalm et al. AHJ 2018</a:t>
            </a:r>
          </a:p>
          <a:p>
            <a:r>
              <a:rPr lang="en-US" sz="1600" dirty="0"/>
              <a:t>Khan et al. Global Hearts 2017</a:t>
            </a:r>
          </a:p>
        </p:txBody>
      </p:sp>
      <p:sp>
        <p:nvSpPr>
          <p:cNvPr id="10" name="TextBox 9">
            <a:extLst>
              <a:ext uri="{FF2B5EF4-FFF2-40B4-BE49-F238E27FC236}">
                <a16:creationId xmlns:a16="http://schemas.microsoft.com/office/drawing/2014/main" id="{ADF1E8EB-4AD5-5146-A239-770CA26A9927}"/>
              </a:ext>
            </a:extLst>
          </p:cNvPr>
          <p:cNvSpPr txBox="1"/>
          <p:nvPr/>
        </p:nvSpPr>
        <p:spPr>
          <a:xfrm>
            <a:off x="2189360" y="313155"/>
            <a:ext cx="6984775" cy="584775"/>
          </a:xfrm>
          <a:prstGeom prst="rect">
            <a:avLst/>
          </a:prstGeom>
          <a:noFill/>
        </p:spPr>
        <p:txBody>
          <a:bodyPr wrap="square" rtlCol="0">
            <a:noAutofit/>
          </a:bodyPr>
          <a:lstStyle/>
          <a:p>
            <a:r>
              <a:rPr lang="en-US" sz="3200" b="1" dirty="0">
                <a:solidFill>
                  <a:schemeClr val="bg1"/>
                </a:solidFill>
                <a:latin typeface="Calibri" panose="020F0502020204030204" pitchFamily="34" charset="0"/>
                <a:ea typeface="Tahoma" panose="020B0604030504040204" pitchFamily="34" charset="0"/>
                <a:cs typeface="Calibri" panose="020F0502020204030204" pitchFamily="34" charset="0"/>
              </a:rPr>
              <a:t>HOPE 4 STUDY OVERVIEW</a:t>
            </a:r>
          </a:p>
        </p:txBody>
      </p:sp>
      <p:sp>
        <p:nvSpPr>
          <p:cNvPr id="19" name="TextBox 18">
            <a:extLst>
              <a:ext uri="{FF2B5EF4-FFF2-40B4-BE49-F238E27FC236}">
                <a16:creationId xmlns:a16="http://schemas.microsoft.com/office/drawing/2014/main" id="{3CB23DB5-4A47-F941-96B3-6736FA2C6365}"/>
              </a:ext>
            </a:extLst>
          </p:cNvPr>
          <p:cNvSpPr txBox="1"/>
          <p:nvPr/>
        </p:nvSpPr>
        <p:spPr>
          <a:xfrm>
            <a:off x="97122" y="195486"/>
            <a:ext cx="8712966" cy="584775"/>
          </a:xfrm>
          <a:prstGeom prst="rect">
            <a:avLst/>
          </a:prstGeom>
          <a:noFill/>
        </p:spPr>
        <p:txBody>
          <a:bodyPr wrap="square" rtlCol="0">
            <a:noAutofit/>
          </a:bodyPr>
          <a:lstStyle/>
          <a:p>
            <a:r>
              <a:rPr lang="en-US" sz="2700" dirty="0" smtClean="0">
                <a:solidFill>
                  <a:srgbClr val="A12529"/>
                </a:solidFill>
                <a:latin typeface="Helvetica" pitchFamily="2" charset="0"/>
                <a:ea typeface="Helvetica Neue Medium" panose="02000503000000020004" pitchFamily="2" charset="0"/>
                <a:cs typeface="Helvetica Neue Medium" panose="02000503000000020004" pitchFamily="2" charset="0"/>
              </a:rPr>
              <a:t>Study Outcomes (12 months)</a:t>
            </a:r>
            <a:endParaRPr lang="en-US" sz="2700" dirty="0">
              <a:solidFill>
                <a:srgbClr val="A12529"/>
              </a:solidFill>
              <a:latin typeface="Helvetica" pitchFamily="2" charset="0"/>
              <a:ea typeface="Helvetica Neue Medium" panose="02000503000000020004" pitchFamily="2" charset="0"/>
              <a:cs typeface="Helvetica Neue Medium" panose="02000503000000020004" pitchFamily="2" charset="0"/>
            </a:endParaRPr>
          </a:p>
        </p:txBody>
      </p:sp>
      <p:cxnSp>
        <p:nvCxnSpPr>
          <p:cNvPr id="20" name="Straight Connector 19">
            <a:extLst>
              <a:ext uri="{FF2B5EF4-FFF2-40B4-BE49-F238E27FC236}">
                <a16:creationId xmlns:a16="http://schemas.microsoft.com/office/drawing/2014/main" id="{5440B914-48A8-CB40-9187-1632C74CBA39}"/>
              </a:ext>
            </a:extLst>
          </p:cNvPr>
          <p:cNvCxnSpPr>
            <a:cxnSpLocks/>
          </p:cNvCxnSpPr>
          <p:nvPr/>
        </p:nvCxnSpPr>
        <p:spPr>
          <a:xfrm>
            <a:off x="179513" y="771550"/>
            <a:ext cx="8767226" cy="0"/>
          </a:xfrm>
          <a:prstGeom prst="line">
            <a:avLst/>
          </a:prstGeom>
          <a:ln w="15875">
            <a:solidFill>
              <a:srgbClr val="A12529"/>
            </a:solidFill>
          </a:ln>
          <a:effectLst/>
        </p:spPr>
        <p:style>
          <a:lnRef idx="2">
            <a:schemeClr val="accent1"/>
          </a:lnRef>
          <a:fillRef idx="0">
            <a:schemeClr val="accent1"/>
          </a:fillRef>
          <a:effectRef idx="1">
            <a:schemeClr val="accent1"/>
          </a:effectRef>
          <a:fontRef idx="minor">
            <a:schemeClr val="tx1"/>
          </a:fontRef>
        </p:style>
      </p:cxnSp>
      <p:sp>
        <p:nvSpPr>
          <p:cNvPr id="9" name="Rectangle 8">
            <a:extLst>
              <a:ext uri="{FF2B5EF4-FFF2-40B4-BE49-F238E27FC236}">
                <a16:creationId xmlns:a16="http://schemas.microsoft.com/office/drawing/2014/main" id="{B6766281-EA7D-034B-AED4-9BDF254085A9}"/>
              </a:ext>
            </a:extLst>
          </p:cNvPr>
          <p:cNvSpPr/>
          <p:nvPr/>
        </p:nvSpPr>
        <p:spPr>
          <a:xfrm>
            <a:off x="216024" y="971564"/>
            <a:ext cx="4572000" cy="440121"/>
          </a:xfrm>
          <a:prstGeom prst="rect">
            <a:avLst/>
          </a:prstGeom>
        </p:spPr>
        <p:txBody>
          <a:bodyPr>
            <a:noAutofit/>
          </a:bodyPr>
          <a:lstStyle/>
          <a:p>
            <a:r>
              <a:rPr lang="en-US" sz="2000" b="1" dirty="0"/>
              <a:t>1)  </a:t>
            </a:r>
            <a:r>
              <a:rPr lang="en-US" sz="2000" b="1" dirty="0" smtClean="0"/>
              <a:t>Primary  </a:t>
            </a:r>
            <a:endParaRPr lang="en-US" sz="2000" b="1" dirty="0"/>
          </a:p>
        </p:txBody>
      </p:sp>
      <p:sp>
        <p:nvSpPr>
          <p:cNvPr id="16" name="Rectangle 15">
            <a:extLst>
              <a:ext uri="{FF2B5EF4-FFF2-40B4-BE49-F238E27FC236}">
                <a16:creationId xmlns:a16="http://schemas.microsoft.com/office/drawing/2014/main" id="{2B4654D0-4234-C84E-BB16-8329E69E0B66}"/>
              </a:ext>
            </a:extLst>
          </p:cNvPr>
          <p:cNvSpPr/>
          <p:nvPr/>
        </p:nvSpPr>
        <p:spPr>
          <a:xfrm>
            <a:off x="35496" y="1361129"/>
            <a:ext cx="8640960" cy="615553"/>
          </a:xfrm>
          <a:prstGeom prst="rect">
            <a:avLst/>
          </a:prstGeom>
        </p:spPr>
        <p:txBody>
          <a:bodyPr wrap="square">
            <a:spAutoFit/>
          </a:bodyPr>
          <a:lstStyle/>
          <a:p>
            <a:pPr marL="742950" lvl="1" indent="-285750">
              <a:buFont typeface="Arial" panose="020B0604020202020204" pitchFamily="34" charset="0"/>
              <a:buChar char="•"/>
            </a:pPr>
            <a:r>
              <a:rPr lang="en-US" sz="1700" dirty="0">
                <a:latin typeface="Calibri Light" panose="020F0302020204030204" pitchFamily="34" charset="0"/>
                <a:ea typeface="Helvetica Neue" panose="02000503000000020004" pitchFamily="2" charset="0"/>
                <a:cs typeface="Calibri Light" panose="020F0302020204030204" pitchFamily="34" charset="0"/>
              </a:rPr>
              <a:t>Mean difference in </a:t>
            </a:r>
            <a:r>
              <a:rPr lang="en-US" sz="1700" dirty="0" smtClean="0">
                <a:latin typeface="Calibri Light" panose="020F0302020204030204" pitchFamily="34" charset="0"/>
                <a:ea typeface="Helvetica Neue" panose="02000503000000020004" pitchFamily="2" charset="0"/>
                <a:cs typeface="Calibri Light" panose="020F0302020204030204" pitchFamily="34" charset="0"/>
              </a:rPr>
              <a:t>change in Framingham </a:t>
            </a:r>
            <a:r>
              <a:rPr lang="en-US" sz="1700" dirty="0">
                <a:latin typeface="Calibri Light" panose="020F0302020204030204" pitchFamily="34" charset="0"/>
                <a:ea typeface="Helvetica Neue" panose="02000503000000020004" pitchFamily="2" charset="0"/>
                <a:cs typeface="Calibri Light" panose="020F0302020204030204" pitchFamily="34" charset="0"/>
              </a:rPr>
              <a:t>Risk Score </a:t>
            </a:r>
            <a:r>
              <a:rPr lang="en-US" sz="1700" dirty="0" smtClean="0">
                <a:latin typeface="Calibri Light" panose="020F0302020204030204" pitchFamily="34" charset="0"/>
                <a:ea typeface="Helvetica Neue" panose="02000503000000020004" pitchFamily="2" charset="0"/>
                <a:cs typeface="Calibri Light" panose="020F0302020204030204" pitchFamily="34" charset="0"/>
              </a:rPr>
              <a:t>(FRS) </a:t>
            </a:r>
            <a:r>
              <a:rPr lang="en-US" sz="1700" dirty="0">
                <a:latin typeface="Calibri Light" panose="020F0302020204030204" pitchFamily="34" charset="0"/>
                <a:ea typeface="Helvetica Neue" panose="02000503000000020004" pitchFamily="2" charset="0"/>
                <a:cs typeface="Calibri Light" panose="020F0302020204030204" pitchFamily="34" charset="0"/>
              </a:rPr>
              <a:t>between intervention and </a:t>
            </a:r>
            <a:r>
              <a:rPr lang="en-US" sz="1700" dirty="0" smtClean="0">
                <a:latin typeface="Calibri Light" panose="020F0302020204030204" pitchFamily="34" charset="0"/>
                <a:ea typeface="Helvetica Neue" panose="02000503000000020004" pitchFamily="2" charset="0"/>
                <a:cs typeface="Calibri Light" panose="020F0302020204030204" pitchFamily="34" charset="0"/>
              </a:rPr>
              <a:t>control</a:t>
            </a:r>
            <a:endParaRPr lang="en-US" sz="1700" dirty="0">
              <a:latin typeface="Calibri Light" panose="020F0302020204030204" pitchFamily="34" charset="0"/>
              <a:ea typeface="Helvetica Neue" panose="02000503000000020004" pitchFamily="2" charset="0"/>
              <a:cs typeface="Calibri Light" panose="020F0302020204030204" pitchFamily="34" charset="0"/>
            </a:endParaRPr>
          </a:p>
        </p:txBody>
      </p:sp>
      <p:sp>
        <p:nvSpPr>
          <p:cNvPr id="21" name="Rectangle 20">
            <a:extLst>
              <a:ext uri="{FF2B5EF4-FFF2-40B4-BE49-F238E27FC236}">
                <a16:creationId xmlns:a16="http://schemas.microsoft.com/office/drawing/2014/main" id="{4D8184AD-6650-4D45-B55C-423D7EDEBD9D}"/>
              </a:ext>
            </a:extLst>
          </p:cNvPr>
          <p:cNvSpPr/>
          <p:nvPr/>
        </p:nvSpPr>
        <p:spPr>
          <a:xfrm>
            <a:off x="216024" y="2202418"/>
            <a:ext cx="5076056" cy="400110"/>
          </a:xfrm>
          <a:prstGeom prst="rect">
            <a:avLst/>
          </a:prstGeom>
        </p:spPr>
        <p:txBody>
          <a:bodyPr wrap="square">
            <a:spAutoFit/>
          </a:bodyPr>
          <a:lstStyle/>
          <a:p>
            <a:r>
              <a:rPr lang="en-US" sz="2000" b="1" dirty="0"/>
              <a:t>2)  </a:t>
            </a:r>
            <a:r>
              <a:rPr lang="en-US" sz="2000" b="1" dirty="0" smtClean="0"/>
              <a:t>Other Outcomes (Difference in Changes)</a:t>
            </a:r>
            <a:endParaRPr lang="en-US" sz="2000" b="1" dirty="0"/>
          </a:p>
        </p:txBody>
      </p:sp>
      <p:sp>
        <p:nvSpPr>
          <p:cNvPr id="18" name="Rectangle 17">
            <a:extLst>
              <a:ext uri="{FF2B5EF4-FFF2-40B4-BE49-F238E27FC236}">
                <a16:creationId xmlns:a16="http://schemas.microsoft.com/office/drawing/2014/main" id="{A339C290-44CD-7E44-8906-EDAD3433B9FB}"/>
              </a:ext>
            </a:extLst>
          </p:cNvPr>
          <p:cNvSpPr/>
          <p:nvPr/>
        </p:nvSpPr>
        <p:spPr>
          <a:xfrm>
            <a:off x="118465" y="2628076"/>
            <a:ext cx="8774015" cy="1815882"/>
          </a:xfrm>
          <a:prstGeom prst="rect">
            <a:avLst/>
          </a:prstGeom>
        </p:spPr>
        <p:txBody>
          <a:bodyPr wrap="square">
            <a:spAutoFit/>
          </a:bodyPr>
          <a:lstStyle/>
          <a:p>
            <a:pPr marL="742950" lvl="1" indent="-285750">
              <a:buFont typeface="Arial" panose="020B0604020202020204" pitchFamily="34" charset="0"/>
              <a:buChar char="•"/>
            </a:pPr>
            <a:r>
              <a:rPr lang="en-US" sz="1600" dirty="0" smtClean="0">
                <a:latin typeface="Calibri Light" panose="020F0302020204030204" pitchFamily="34" charset="0"/>
                <a:cs typeface="Calibri Light" panose="020F0302020204030204" pitchFamily="34" charset="0"/>
              </a:rPr>
              <a:t>SBP </a:t>
            </a:r>
            <a:r>
              <a:rPr lang="en-US" sz="1600" dirty="0">
                <a:latin typeface="Calibri Light" panose="020F0302020204030204" pitchFamily="34" charset="0"/>
                <a:cs typeface="Calibri Light" panose="020F0302020204030204" pitchFamily="34" charset="0"/>
              </a:rPr>
              <a:t>between the intervention and control </a:t>
            </a:r>
          </a:p>
          <a:p>
            <a:pPr marL="742950" lvl="1" indent="-285750">
              <a:buFont typeface="Arial" panose="020B0604020202020204" pitchFamily="34" charset="0"/>
              <a:buChar char="•"/>
            </a:pPr>
            <a:endParaRPr lang="en-US" sz="1600" dirty="0" smtClean="0">
              <a:latin typeface="Calibri Light" panose="020F0302020204030204" pitchFamily="34" charset="0"/>
              <a:cs typeface="Calibri Light" panose="020F0302020204030204" pitchFamily="34" charset="0"/>
            </a:endParaRPr>
          </a:p>
          <a:p>
            <a:pPr marL="742950" lvl="1" indent="-285750">
              <a:buFont typeface="Arial" panose="020B0604020202020204" pitchFamily="34" charset="0"/>
              <a:buChar char="•"/>
            </a:pPr>
            <a:r>
              <a:rPr lang="en-US" sz="1600" dirty="0">
                <a:latin typeface="Calibri Light" panose="020F0302020204030204" pitchFamily="34" charset="0"/>
                <a:cs typeface="Calibri Light" panose="020F0302020204030204" pitchFamily="34" charset="0"/>
              </a:rPr>
              <a:t>Proportion of participants with well-controlled SBP (SBP &lt; 140 mmHg) </a:t>
            </a:r>
          </a:p>
          <a:p>
            <a:pPr marL="742950" lvl="1" indent="-285750">
              <a:buFont typeface="Arial" panose="020B0604020202020204" pitchFamily="34" charset="0"/>
              <a:buChar char="•"/>
            </a:pPr>
            <a:endParaRPr lang="en-US" sz="1600" dirty="0" smtClean="0">
              <a:latin typeface="Calibri Light" panose="020F0302020204030204" pitchFamily="34" charset="0"/>
              <a:cs typeface="Calibri Light" panose="020F0302020204030204" pitchFamily="34" charset="0"/>
            </a:endParaRPr>
          </a:p>
          <a:p>
            <a:pPr marL="742950" lvl="1" indent="-285750">
              <a:buFont typeface="Arial" panose="020B0604020202020204" pitchFamily="34" charset="0"/>
              <a:buChar char="•"/>
            </a:pPr>
            <a:r>
              <a:rPr lang="en-US" sz="1600" dirty="0" smtClean="0">
                <a:latin typeface="Calibri Light" panose="020F0302020204030204" pitchFamily="34" charset="0"/>
                <a:cs typeface="Calibri Light" panose="020F0302020204030204" pitchFamily="34" charset="0"/>
              </a:rPr>
              <a:t>LDL</a:t>
            </a:r>
            <a:r>
              <a:rPr lang="en-US" sz="1600" dirty="0">
                <a:latin typeface="Calibri Light" panose="020F0302020204030204" pitchFamily="34" charset="0"/>
                <a:cs typeface="Calibri Light" panose="020F0302020204030204" pitchFamily="34" charset="0"/>
              </a:rPr>
              <a:t>, </a:t>
            </a:r>
            <a:r>
              <a:rPr lang="en-US" sz="1600" dirty="0" smtClean="0">
                <a:latin typeface="Calibri Light" panose="020F0302020204030204" pitchFamily="34" charset="0"/>
                <a:cs typeface="Calibri Light" panose="020F0302020204030204" pitchFamily="34" charset="0"/>
              </a:rPr>
              <a:t>total </a:t>
            </a:r>
            <a:r>
              <a:rPr lang="en-US" sz="1600" dirty="0">
                <a:latin typeface="Calibri Light" panose="020F0302020204030204" pitchFamily="34" charset="0"/>
                <a:cs typeface="Calibri Light" panose="020F0302020204030204" pitchFamily="34" charset="0"/>
              </a:rPr>
              <a:t>cholesterol, </a:t>
            </a:r>
            <a:r>
              <a:rPr lang="en-US" sz="1600" dirty="0" smtClean="0">
                <a:latin typeface="Calibri Light" panose="020F0302020204030204" pitchFamily="34" charset="0"/>
                <a:cs typeface="Calibri Light" panose="020F0302020204030204" pitchFamily="34" charset="0"/>
              </a:rPr>
              <a:t>and </a:t>
            </a:r>
            <a:r>
              <a:rPr lang="en-US" sz="1600" dirty="0">
                <a:latin typeface="Calibri Light" panose="020F0302020204030204" pitchFamily="34" charset="0"/>
                <a:cs typeface="Calibri Light" panose="020F0302020204030204" pitchFamily="34" charset="0"/>
              </a:rPr>
              <a:t>glucose </a:t>
            </a:r>
            <a:r>
              <a:rPr lang="en-US" sz="1600" dirty="0" smtClean="0">
                <a:latin typeface="Calibri Light" panose="020F0302020204030204" pitchFamily="34" charset="0"/>
                <a:cs typeface="Calibri Light" panose="020F0302020204030204" pitchFamily="34" charset="0"/>
              </a:rPr>
              <a:t>levels</a:t>
            </a:r>
            <a:endParaRPr lang="en-US" sz="1600" dirty="0">
              <a:latin typeface="Calibri Light" panose="020F0302020204030204" pitchFamily="34" charset="0"/>
              <a:cs typeface="Calibri Light" panose="020F0302020204030204" pitchFamily="34" charset="0"/>
            </a:endParaRPr>
          </a:p>
          <a:p>
            <a:pPr marL="742950" lvl="1" indent="-285750">
              <a:buFont typeface="Arial" panose="020B0604020202020204" pitchFamily="34" charset="0"/>
              <a:buChar char="•"/>
            </a:pPr>
            <a:endParaRPr lang="en-US" sz="1600" dirty="0" smtClean="0">
              <a:latin typeface="Calibri Light" panose="020F0302020204030204" pitchFamily="34" charset="0"/>
              <a:cs typeface="Calibri Light" panose="020F0302020204030204" pitchFamily="34" charset="0"/>
            </a:endParaRPr>
          </a:p>
          <a:p>
            <a:pPr marL="742950" lvl="1" indent="-285750">
              <a:buFont typeface="Arial" panose="020B0604020202020204" pitchFamily="34" charset="0"/>
              <a:buChar char="•"/>
            </a:pPr>
            <a:r>
              <a:rPr lang="en-US" sz="1600" dirty="0">
                <a:latin typeface="Calibri Light" panose="020F0302020204030204" pitchFamily="34" charset="0"/>
                <a:cs typeface="Calibri Light" panose="020F0302020204030204" pitchFamily="34" charset="0"/>
              </a:rPr>
              <a:t>S</a:t>
            </a:r>
            <a:r>
              <a:rPr lang="en-US" sz="1600" dirty="0" smtClean="0">
                <a:latin typeface="Calibri Light" panose="020F0302020204030204" pitchFamily="34" charset="0"/>
                <a:cs typeface="Calibri Light" panose="020F0302020204030204" pitchFamily="34" charset="0"/>
              </a:rPr>
              <a:t>moking and other health </a:t>
            </a:r>
            <a:r>
              <a:rPr lang="en-US" sz="1600" dirty="0" err="1" smtClean="0">
                <a:latin typeface="Calibri Light" panose="020F0302020204030204" pitchFamily="34" charset="0"/>
                <a:cs typeface="Calibri Light" panose="020F0302020204030204" pitchFamily="34" charset="0"/>
              </a:rPr>
              <a:t>behaviours</a:t>
            </a:r>
            <a:endParaRPr lang="en-US" sz="1600" dirty="0">
              <a:latin typeface="Calibri Light" panose="020F0302020204030204" pitchFamily="34" charset="0"/>
              <a:cs typeface="Calibri Light" panose="020F0302020204030204" pitchFamily="34" charset="0"/>
            </a:endParaRPr>
          </a:p>
        </p:txBody>
      </p:sp>
      <p:pic>
        <p:nvPicPr>
          <p:cNvPr id="38" name="Picture 37">
            <a:extLst>
              <a:ext uri="{FF2B5EF4-FFF2-40B4-BE49-F238E27FC236}">
                <a16:creationId xmlns:a16="http://schemas.microsoft.com/office/drawing/2014/main" id="{FF19FAC3-F9F8-C247-ACBD-8BB040D447E4}"/>
              </a:ext>
            </a:extLst>
          </p:cNvPr>
          <p:cNvPicPr>
            <a:picLocks noChangeAspect="1"/>
          </p:cNvPicPr>
          <p:nvPr/>
        </p:nvPicPr>
        <p:blipFill>
          <a:blip r:embed="rId3"/>
          <a:stretch>
            <a:fillRect/>
          </a:stretch>
        </p:blipFill>
        <p:spPr>
          <a:xfrm>
            <a:off x="7731153" y="4616976"/>
            <a:ext cx="800271" cy="464602"/>
          </a:xfrm>
          <a:prstGeom prst="rect">
            <a:avLst/>
          </a:prstGeom>
        </p:spPr>
      </p:pic>
    </p:spTree>
    <p:extLst>
      <p:ext uri="{BB962C8B-B14F-4D97-AF65-F5344CB8AC3E}">
        <p14:creationId xmlns:p14="http://schemas.microsoft.com/office/powerpoint/2010/main" val="15298511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A184CF1-1C92-2747-B530-71D65EC06ED7}"/>
              </a:ext>
            </a:extLst>
          </p:cNvPr>
          <p:cNvGrpSpPr/>
          <p:nvPr/>
        </p:nvGrpSpPr>
        <p:grpSpPr>
          <a:xfrm>
            <a:off x="1691680" y="339502"/>
            <a:ext cx="6137258" cy="3951281"/>
            <a:chOff x="3207221" y="257448"/>
            <a:chExt cx="6065281" cy="3989685"/>
          </a:xfrm>
        </p:grpSpPr>
        <p:cxnSp>
          <p:nvCxnSpPr>
            <p:cNvPr id="6" name="Straight Arrow Connector 5">
              <a:extLst>
                <a:ext uri="{FF2B5EF4-FFF2-40B4-BE49-F238E27FC236}">
                  <a16:creationId xmlns:a16="http://schemas.microsoft.com/office/drawing/2014/main" id="{CBD8F077-8A6D-D347-8007-3E8EFA39B978}"/>
                </a:ext>
              </a:extLst>
            </p:cNvPr>
            <p:cNvCxnSpPr>
              <a:cxnSpLocks/>
            </p:cNvCxnSpPr>
            <p:nvPr/>
          </p:nvCxnSpPr>
          <p:spPr>
            <a:xfrm>
              <a:off x="5104763" y="2314698"/>
              <a:ext cx="0" cy="129575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73B2E1B4-005F-264A-9B4C-817DAABF620F}"/>
                </a:ext>
              </a:extLst>
            </p:cNvPr>
            <p:cNvCxnSpPr>
              <a:cxnSpLocks/>
            </p:cNvCxnSpPr>
            <p:nvPr/>
          </p:nvCxnSpPr>
          <p:spPr>
            <a:xfrm>
              <a:off x="7005183" y="2387427"/>
              <a:ext cx="0" cy="122303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4" name="Rectangle 13">
              <a:extLst>
                <a:ext uri="{FF2B5EF4-FFF2-40B4-BE49-F238E27FC236}">
                  <a16:creationId xmlns:a16="http://schemas.microsoft.com/office/drawing/2014/main" id="{276466FE-62AC-8049-9A61-07F0A2E1AFAC}"/>
                </a:ext>
              </a:extLst>
            </p:cNvPr>
            <p:cNvSpPr/>
            <p:nvPr/>
          </p:nvSpPr>
          <p:spPr>
            <a:xfrm>
              <a:off x="3645971" y="401046"/>
              <a:ext cx="5137267" cy="1108527"/>
            </a:xfrm>
            <a:prstGeom prst="rect">
              <a:avLst/>
            </a:prstGeom>
            <a:solidFill>
              <a:srgbClr val="A12529">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cxnSp>
          <p:nvCxnSpPr>
            <p:cNvPr id="16" name="Straight Arrow Connector 15">
              <a:extLst>
                <a:ext uri="{FF2B5EF4-FFF2-40B4-BE49-F238E27FC236}">
                  <a16:creationId xmlns:a16="http://schemas.microsoft.com/office/drawing/2014/main" id="{38A6E487-9023-254F-8F81-4CC1C7E6F1AB}"/>
                </a:ext>
              </a:extLst>
            </p:cNvPr>
            <p:cNvCxnSpPr>
              <a:cxnSpLocks/>
            </p:cNvCxnSpPr>
            <p:nvPr/>
          </p:nvCxnSpPr>
          <p:spPr>
            <a:xfrm>
              <a:off x="7005182" y="1990744"/>
              <a:ext cx="1" cy="30405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7" name="Straight Arrow Connector 16">
              <a:extLst>
                <a:ext uri="{FF2B5EF4-FFF2-40B4-BE49-F238E27FC236}">
                  <a16:creationId xmlns:a16="http://schemas.microsoft.com/office/drawing/2014/main" id="{1D4F1F74-B6A5-3742-A59C-FBEB708194D5}"/>
                </a:ext>
              </a:extLst>
            </p:cNvPr>
            <p:cNvCxnSpPr>
              <a:cxnSpLocks/>
            </p:cNvCxnSpPr>
            <p:nvPr/>
          </p:nvCxnSpPr>
          <p:spPr>
            <a:xfrm>
              <a:off x="5148520" y="1981539"/>
              <a:ext cx="5070" cy="31039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9" name="Rectangle 18">
              <a:extLst>
                <a:ext uri="{FF2B5EF4-FFF2-40B4-BE49-F238E27FC236}">
                  <a16:creationId xmlns:a16="http://schemas.microsoft.com/office/drawing/2014/main" id="{CD44BBDF-08B3-8C43-9117-8BA69DADB86F}"/>
                </a:ext>
              </a:extLst>
            </p:cNvPr>
            <p:cNvSpPr/>
            <p:nvPr/>
          </p:nvSpPr>
          <p:spPr>
            <a:xfrm>
              <a:off x="6297349" y="2354100"/>
              <a:ext cx="2975153" cy="1033167"/>
            </a:xfrm>
            <a:prstGeom prst="rect">
              <a:avLst/>
            </a:prstGeom>
            <a:solidFill>
              <a:schemeClr val="bg1">
                <a:lumMod val="85000"/>
              </a:schemeClr>
            </a:solidFill>
            <a:ln>
              <a:noFill/>
            </a:ln>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600" b="1" dirty="0" smtClean="0">
                  <a:solidFill>
                    <a:schemeClr val="tx1"/>
                  </a:solidFill>
                  <a:latin typeface="Arial" panose="020B0604020202020204" pitchFamily="34" charset="0"/>
                  <a:cs typeface="Arial" panose="020B0604020202020204" pitchFamily="34" charset="0"/>
                </a:rPr>
                <a:t>Intervention</a:t>
              </a:r>
            </a:p>
            <a:p>
              <a:pPr algn="ctr"/>
              <a:r>
                <a:rPr lang="en-US" sz="1600" dirty="0" smtClean="0">
                  <a:solidFill>
                    <a:schemeClr val="tx1"/>
                  </a:solidFill>
                  <a:latin typeface="Arial" panose="020B0604020202020204" pitchFamily="34" charset="0"/>
                  <a:cs typeface="Arial" panose="020B0604020202020204" pitchFamily="34" charset="0"/>
                </a:rPr>
                <a:t>14 Communities Randomized</a:t>
              </a:r>
            </a:p>
            <a:p>
              <a:pPr algn="ctr"/>
              <a:r>
                <a:rPr lang="en-US" sz="1600" dirty="0" smtClean="0">
                  <a:solidFill>
                    <a:schemeClr val="tx1"/>
                  </a:solidFill>
                  <a:latin typeface="Arial" panose="020B0604020202020204" pitchFamily="34" charset="0"/>
                  <a:cs typeface="Arial" panose="020B0604020202020204" pitchFamily="34" charset="0"/>
                </a:rPr>
                <a:t>644 participants </a:t>
              </a:r>
              <a:endParaRPr lang="en-US" sz="1600" dirty="0">
                <a:solidFill>
                  <a:schemeClr val="tx1"/>
                </a:solidFill>
                <a:latin typeface="Arial" panose="020B0604020202020204" pitchFamily="34" charset="0"/>
                <a:cs typeface="Arial" panose="020B0604020202020204" pitchFamily="34" charset="0"/>
              </a:endParaRPr>
            </a:p>
          </p:txBody>
        </p:sp>
        <p:sp>
          <p:nvSpPr>
            <p:cNvPr id="20" name="Rectangle 19">
              <a:extLst>
                <a:ext uri="{FF2B5EF4-FFF2-40B4-BE49-F238E27FC236}">
                  <a16:creationId xmlns:a16="http://schemas.microsoft.com/office/drawing/2014/main" id="{123BB45C-B8FC-F349-8AFF-3187853EFDC0}"/>
                </a:ext>
              </a:extLst>
            </p:cNvPr>
            <p:cNvSpPr/>
            <p:nvPr/>
          </p:nvSpPr>
          <p:spPr>
            <a:xfrm>
              <a:off x="3207221" y="2354100"/>
              <a:ext cx="2847752" cy="1012538"/>
            </a:xfrm>
            <a:prstGeom prst="rect">
              <a:avLst/>
            </a:prstGeom>
            <a:solidFill>
              <a:srgbClr val="F2F2F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600" b="1" dirty="0" smtClean="0">
                  <a:solidFill>
                    <a:schemeClr val="tx1"/>
                  </a:solidFill>
                  <a:latin typeface="Arial" panose="020B0604020202020204" pitchFamily="34" charset="0"/>
                  <a:cs typeface="Arial" panose="020B0604020202020204" pitchFamily="34" charset="0"/>
                </a:rPr>
                <a:t>Control</a:t>
              </a:r>
            </a:p>
            <a:p>
              <a:pPr algn="ctr"/>
              <a:r>
                <a:rPr lang="en-US" sz="1600" dirty="0" smtClean="0">
                  <a:solidFill>
                    <a:schemeClr val="tx1"/>
                  </a:solidFill>
                  <a:latin typeface="Arial" panose="020B0604020202020204" pitchFamily="34" charset="0"/>
                  <a:cs typeface="Arial" panose="020B0604020202020204" pitchFamily="34" charset="0"/>
                </a:rPr>
                <a:t>16 Communities Randomized</a:t>
              </a:r>
            </a:p>
            <a:p>
              <a:pPr algn="ctr"/>
              <a:r>
                <a:rPr lang="en-US" sz="1600" dirty="0" smtClean="0">
                  <a:solidFill>
                    <a:schemeClr val="tx1"/>
                  </a:solidFill>
                  <a:latin typeface="Arial" panose="020B0604020202020204" pitchFamily="34" charset="0"/>
                  <a:cs typeface="Arial" panose="020B0604020202020204" pitchFamily="34" charset="0"/>
                </a:rPr>
                <a:t>727 participants</a:t>
              </a:r>
              <a:endParaRPr lang="en-US" sz="1600" dirty="0">
                <a:solidFill>
                  <a:schemeClr val="tx1"/>
                </a:solidFill>
                <a:latin typeface="Arial" panose="020B0604020202020204" pitchFamily="34" charset="0"/>
                <a:cs typeface="Arial" panose="020B0604020202020204" pitchFamily="34" charset="0"/>
              </a:endParaRPr>
            </a:p>
          </p:txBody>
        </p:sp>
        <p:sp>
          <p:nvSpPr>
            <p:cNvPr id="32" name="Rectangle 31">
              <a:extLst>
                <a:ext uri="{FF2B5EF4-FFF2-40B4-BE49-F238E27FC236}">
                  <a16:creationId xmlns:a16="http://schemas.microsoft.com/office/drawing/2014/main" id="{BB090CDA-3796-3E4E-90FF-A4D4093A7400}"/>
                </a:ext>
              </a:extLst>
            </p:cNvPr>
            <p:cNvSpPr/>
            <p:nvPr/>
          </p:nvSpPr>
          <p:spPr>
            <a:xfrm>
              <a:off x="6112641" y="1850832"/>
              <a:ext cx="81984" cy="4247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cxnSp>
          <p:nvCxnSpPr>
            <p:cNvPr id="33" name="Straight Connector 32">
              <a:extLst>
                <a:ext uri="{FF2B5EF4-FFF2-40B4-BE49-F238E27FC236}">
                  <a16:creationId xmlns:a16="http://schemas.microsoft.com/office/drawing/2014/main" id="{9D8D9DED-B387-6347-B11C-2AABD743EC23}"/>
                </a:ext>
              </a:extLst>
            </p:cNvPr>
            <p:cNvCxnSpPr/>
            <p:nvPr/>
          </p:nvCxnSpPr>
          <p:spPr>
            <a:xfrm flipH="1">
              <a:off x="6297349" y="1998001"/>
              <a:ext cx="70783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15441D4-7B9B-E04D-886A-9D6421264983}"/>
                </a:ext>
              </a:extLst>
            </p:cNvPr>
            <p:cNvCxnSpPr>
              <a:cxnSpLocks/>
            </p:cNvCxnSpPr>
            <p:nvPr/>
          </p:nvCxnSpPr>
          <p:spPr>
            <a:xfrm flipH="1">
              <a:off x="5153591" y="1998001"/>
              <a:ext cx="11954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B90173DB-B151-1B4E-8715-5E6A1B184463}"/>
                </a:ext>
              </a:extLst>
            </p:cNvPr>
            <p:cNvCxnSpPr>
              <a:cxnSpLocks/>
            </p:cNvCxnSpPr>
            <p:nvPr/>
          </p:nvCxnSpPr>
          <p:spPr>
            <a:xfrm>
              <a:off x="6150021" y="1117044"/>
              <a:ext cx="3612" cy="82964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6" name="Rectangle 35">
              <a:extLst>
                <a:ext uri="{FF2B5EF4-FFF2-40B4-BE49-F238E27FC236}">
                  <a16:creationId xmlns:a16="http://schemas.microsoft.com/office/drawing/2014/main" id="{E01063D2-787F-E145-910C-1B7702E7CA34}"/>
                </a:ext>
              </a:extLst>
            </p:cNvPr>
            <p:cNvSpPr/>
            <p:nvPr/>
          </p:nvSpPr>
          <p:spPr>
            <a:xfrm>
              <a:off x="3645969" y="1055948"/>
              <a:ext cx="5137269" cy="627391"/>
            </a:xfrm>
            <a:prstGeom prst="rect">
              <a:avLst/>
            </a:prstGeom>
            <a:solidFill>
              <a:srgbClr val="A12529"/>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600" dirty="0" smtClean="0">
                  <a:latin typeface="Arial" panose="020B0604020202020204" pitchFamily="34" charset="0"/>
                  <a:cs typeface="Arial" panose="020B0604020202020204" pitchFamily="34" charset="0"/>
                </a:rPr>
                <a:t>1900 Eligible Individuals</a:t>
              </a:r>
            </a:p>
            <a:p>
              <a:pPr algn="ctr"/>
              <a:r>
                <a:rPr lang="en-US" sz="1600" dirty="0" smtClean="0">
                  <a:latin typeface="Arial" panose="020B0604020202020204" pitchFamily="34" charset="0"/>
                  <a:cs typeface="Arial" panose="020B0604020202020204" pitchFamily="34" charset="0"/>
                </a:rPr>
                <a:t>1371 Consented</a:t>
              </a:r>
              <a:endParaRPr lang="en-US" sz="1600" dirty="0">
                <a:latin typeface="Arial" panose="020B0604020202020204" pitchFamily="34" charset="0"/>
                <a:cs typeface="Arial" panose="020B0604020202020204" pitchFamily="34" charset="0"/>
              </a:endParaRPr>
            </a:p>
          </p:txBody>
        </p:sp>
        <p:sp>
          <p:nvSpPr>
            <p:cNvPr id="37" name="Rectangle 36">
              <a:extLst>
                <a:ext uri="{FF2B5EF4-FFF2-40B4-BE49-F238E27FC236}">
                  <a16:creationId xmlns:a16="http://schemas.microsoft.com/office/drawing/2014/main" id="{8D282BF8-BA92-DA45-9C29-31203147CF7F}"/>
                </a:ext>
              </a:extLst>
            </p:cNvPr>
            <p:cNvSpPr/>
            <p:nvPr/>
          </p:nvSpPr>
          <p:spPr>
            <a:xfrm>
              <a:off x="3645971" y="257448"/>
              <a:ext cx="5137268" cy="626059"/>
            </a:xfrm>
            <a:prstGeom prst="rect">
              <a:avLst/>
            </a:prstGeom>
            <a:solidFill>
              <a:srgbClr val="A12529"/>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600" dirty="0" smtClean="0">
                  <a:latin typeface="Arial" panose="020B0604020202020204" pitchFamily="34" charset="0"/>
                  <a:cs typeface="Arial" panose="020B0604020202020204" pitchFamily="34" charset="0"/>
                </a:rPr>
                <a:t>4904 Individuals </a:t>
              </a:r>
              <a:r>
                <a:rPr lang="en-US" sz="1600" dirty="0">
                  <a:latin typeface="Arial" panose="020B0604020202020204" pitchFamily="34" charset="0"/>
                  <a:cs typeface="Arial" panose="020B0604020202020204" pitchFamily="34" charset="0"/>
                </a:rPr>
                <a:t>Screened </a:t>
              </a:r>
            </a:p>
            <a:p>
              <a:pPr algn="ctr"/>
              <a:r>
                <a:rPr lang="en-US" sz="1600" dirty="0" smtClean="0">
                  <a:latin typeface="Arial" panose="020B0604020202020204" pitchFamily="34" charset="0"/>
                  <a:cs typeface="Arial" panose="020B0604020202020204" pitchFamily="34" charset="0"/>
                </a:rPr>
                <a:t>15 </a:t>
              </a:r>
              <a:r>
                <a:rPr lang="en-US" sz="1600" dirty="0">
                  <a:latin typeface="Arial" panose="020B0604020202020204" pitchFamily="34" charset="0"/>
                  <a:cs typeface="Arial" panose="020B0604020202020204" pitchFamily="34" charset="0"/>
                </a:rPr>
                <a:t>communities Malaysia and 15 </a:t>
              </a:r>
              <a:r>
                <a:rPr lang="en-US" sz="1600" dirty="0" smtClean="0">
                  <a:latin typeface="Arial" panose="020B0604020202020204" pitchFamily="34" charset="0"/>
                  <a:cs typeface="Arial" panose="020B0604020202020204" pitchFamily="34" charset="0"/>
                </a:rPr>
                <a:t>Colombia </a:t>
              </a:r>
              <a:endParaRPr lang="en-US" sz="1600" dirty="0">
                <a:latin typeface="Arial" panose="020B0604020202020204" pitchFamily="34" charset="0"/>
                <a:cs typeface="Arial" panose="020B0604020202020204" pitchFamily="34" charset="0"/>
              </a:endParaRPr>
            </a:p>
          </p:txBody>
        </p:sp>
        <p:sp>
          <p:nvSpPr>
            <p:cNvPr id="41" name="Rectangle 40">
              <a:extLst>
                <a:ext uri="{FF2B5EF4-FFF2-40B4-BE49-F238E27FC236}">
                  <a16:creationId xmlns:a16="http://schemas.microsoft.com/office/drawing/2014/main" id="{38AD151B-5A6F-A242-9EF7-93366CF6CE49}"/>
                </a:ext>
              </a:extLst>
            </p:cNvPr>
            <p:cNvSpPr/>
            <p:nvPr/>
          </p:nvSpPr>
          <p:spPr>
            <a:xfrm>
              <a:off x="4115846" y="3664837"/>
              <a:ext cx="4005597" cy="582296"/>
            </a:xfrm>
            <a:prstGeom prst="rect">
              <a:avLst/>
            </a:prstGeom>
            <a:solidFill>
              <a:schemeClr val="tx2">
                <a:lumMod val="60000"/>
                <a:lumOff val="4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600" dirty="0" smtClean="0">
                  <a:latin typeface="Arial" panose="020B0604020202020204" pitchFamily="34" charset="0"/>
                  <a:cs typeface="Arial" panose="020B0604020202020204" pitchFamily="34" charset="0"/>
                </a:rPr>
                <a:t>97% with Primary </a:t>
              </a:r>
              <a:r>
                <a:rPr lang="en-US" sz="1600" dirty="0">
                  <a:latin typeface="Arial" panose="020B0604020202020204" pitchFamily="34" charset="0"/>
                  <a:cs typeface="Arial" panose="020B0604020202020204" pitchFamily="34" charset="0"/>
                </a:rPr>
                <a:t>Outcome at 12 </a:t>
              </a:r>
              <a:r>
                <a:rPr lang="en-US" sz="1600" dirty="0" smtClean="0">
                  <a:latin typeface="Arial" panose="020B0604020202020204" pitchFamily="34" charset="0"/>
                  <a:cs typeface="Arial" panose="020B0604020202020204" pitchFamily="34" charset="0"/>
                </a:rPr>
                <a:t>Mos</a:t>
              </a:r>
              <a:endParaRPr lang="en-US" sz="1600" dirty="0">
                <a:latin typeface="Arial" panose="020B0604020202020204" pitchFamily="34" charset="0"/>
                <a:cs typeface="Arial" panose="020B0604020202020204" pitchFamily="34" charset="0"/>
              </a:endParaRPr>
            </a:p>
          </p:txBody>
        </p:sp>
      </p:grpSp>
      <p:pic>
        <p:nvPicPr>
          <p:cNvPr id="53" name="Picture 52">
            <a:extLst>
              <a:ext uri="{FF2B5EF4-FFF2-40B4-BE49-F238E27FC236}">
                <a16:creationId xmlns:a16="http://schemas.microsoft.com/office/drawing/2014/main" id="{5B14D89C-7113-F742-A738-0373330973D1}"/>
              </a:ext>
            </a:extLst>
          </p:cNvPr>
          <p:cNvPicPr>
            <a:picLocks noChangeAspect="1"/>
          </p:cNvPicPr>
          <p:nvPr/>
        </p:nvPicPr>
        <p:blipFill>
          <a:blip r:embed="rId3"/>
          <a:stretch>
            <a:fillRect/>
          </a:stretch>
        </p:blipFill>
        <p:spPr>
          <a:xfrm>
            <a:off x="7668344" y="4606858"/>
            <a:ext cx="800271" cy="464602"/>
          </a:xfrm>
          <a:prstGeom prst="rect">
            <a:avLst/>
          </a:prstGeom>
        </p:spPr>
      </p:pic>
      <p:sp>
        <p:nvSpPr>
          <p:cNvPr id="42" name="TextBox 41">
            <a:extLst>
              <a:ext uri="{FF2B5EF4-FFF2-40B4-BE49-F238E27FC236}">
                <a16:creationId xmlns:a16="http://schemas.microsoft.com/office/drawing/2014/main" id="{2041096F-461F-BC4D-84DB-8A2904D0C17B}"/>
              </a:ext>
            </a:extLst>
          </p:cNvPr>
          <p:cNvSpPr txBox="1"/>
          <p:nvPr/>
        </p:nvSpPr>
        <p:spPr>
          <a:xfrm>
            <a:off x="179512" y="267494"/>
            <a:ext cx="1512168" cy="923330"/>
          </a:xfrm>
          <a:prstGeom prst="rect">
            <a:avLst/>
          </a:prstGeom>
          <a:noFill/>
        </p:spPr>
        <p:txBody>
          <a:bodyPr wrap="square" rtlCol="0">
            <a:spAutoFit/>
          </a:bodyPr>
          <a:lstStyle/>
          <a:p>
            <a:r>
              <a:rPr lang="en-US" sz="2700" dirty="0" smtClean="0">
                <a:solidFill>
                  <a:srgbClr val="95312E"/>
                </a:solidFill>
                <a:latin typeface="Helvetica" pitchFamily="2" charset="0"/>
              </a:rPr>
              <a:t>Study </a:t>
            </a:r>
          </a:p>
          <a:p>
            <a:r>
              <a:rPr lang="en-US" sz="2700" dirty="0" smtClean="0">
                <a:solidFill>
                  <a:srgbClr val="95312E"/>
                </a:solidFill>
                <a:latin typeface="Helvetica" pitchFamily="2" charset="0"/>
              </a:rPr>
              <a:t>Profile</a:t>
            </a:r>
            <a:endParaRPr lang="en-US" sz="2700" dirty="0">
              <a:solidFill>
                <a:srgbClr val="FF0000"/>
              </a:solidFill>
              <a:latin typeface="Helvetica" pitchFamily="2" charset="0"/>
            </a:endParaRPr>
          </a:p>
        </p:txBody>
      </p:sp>
      <p:pic>
        <p:nvPicPr>
          <p:cNvPr id="2" name="Picture 1"/>
          <p:cNvPicPr>
            <a:picLocks noChangeAspect="1"/>
          </p:cNvPicPr>
          <p:nvPr/>
        </p:nvPicPr>
        <p:blipFill>
          <a:blip r:embed="rId4"/>
          <a:stretch>
            <a:fillRect/>
          </a:stretch>
        </p:blipFill>
        <p:spPr>
          <a:xfrm>
            <a:off x="4132740" y="4573734"/>
            <a:ext cx="591363" cy="597460"/>
          </a:xfrm>
          <a:prstGeom prst="rect">
            <a:avLst/>
          </a:prstGeom>
        </p:spPr>
      </p:pic>
    </p:spTree>
    <p:extLst>
      <p:ext uri="{BB962C8B-B14F-4D97-AF65-F5344CB8AC3E}">
        <p14:creationId xmlns:p14="http://schemas.microsoft.com/office/powerpoint/2010/main" val="276861008"/>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Démonstration">
      <a:dk1>
        <a:sysClr val="windowText" lastClr="000000"/>
      </a:dk1>
      <a:lt1>
        <a:sysClr val="window" lastClr="FFFFFF"/>
      </a:lt1>
      <a:dk2>
        <a:srgbClr val="1C3264"/>
      </a:dk2>
      <a:lt2>
        <a:srgbClr val="CCCCCC"/>
      </a:lt2>
      <a:accent1>
        <a:srgbClr val="3399FF"/>
      </a:accent1>
      <a:accent2>
        <a:srgbClr val="69FFFF"/>
      </a:accent2>
      <a:accent3>
        <a:srgbClr val="CCFF33"/>
      </a:accent3>
      <a:accent4>
        <a:srgbClr val="3333FF"/>
      </a:accent4>
      <a:accent5>
        <a:srgbClr val="9933FF"/>
      </a:accent5>
      <a:accent6>
        <a:srgbClr val="FF33FF"/>
      </a:accent6>
      <a:hlink>
        <a:srgbClr val="6699FF"/>
      </a:hlink>
      <a:folHlink>
        <a:srgbClr val="9999CC"/>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32114</TotalTime>
  <Words>2832</Words>
  <Application>Microsoft Office PowerPoint</Application>
  <PresentationFormat>On-screen Show (16:9)</PresentationFormat>
  <Paragraphs>389</Paragraphs>
  <Slides>20</Slides>
  <Notes>20</Notes>
  <HiddenSlides>0</HiddenSlides>
  <MMClips>2</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20</vt:i4>
      </vt:variant>
    </vt:vector>
  </HeadingPairs>
  <TitlesOfParts>
    <vt:vector size="35" baseType="lpstr">
      <vt:lpstr>Arial</vt:lpstr>
      <vt:lpstr>Calibri</vt:lpstr>
      <vt:lpstr>Calibri Light</vt:lpstr>
      <vt:lpstr>Courier New</vt:lpstr>
      <vt:lpstr>Gill Sans MT</vt:lpstr>
      <vt:lpstr>Helvetica</vt:lpstr>
      <vt:lpstr>Helvetica Neue</vt:lpstr>
      <vt:lpstr>Helvetica Neue Light</vt:lpstr>
      <vt:lpstr>Helvetica Neue Medium</vt:lpstr>
      <vt:lpstr>Lucida Sans Unicode</vt:lpstr>
      <vt:lpstr>ScalaLancetPro</vt:lpstr>
      <vt:lpstr>Symbol</vt:lpstr>
      <vt:lpstr>Tahoma</vt:lpstr>
      <vt:lpstr>Times New Roman</vt:lpstr>
      <vt:lpstr>Thème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Hobby One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Romain Lembo</dc:creator>
  <cp:lastModifiedBy>schwalj</cp:lastModifiedBy>
  <cp:revision>374</cp:revision>
  <cp:lastPrinted>2019-08-28T00:36:37Z</cp:lastPrinted>
  <dcterms:created xsi:type="dcterms:W3CDTF">2019-04-30T14:22:00Z</dcterms:created>
  <dcterms:modified xsi:type="dcterms:W3CDTF">2019-09-01T07:33:32Z</dcterms:modified>
</cp:coreProperties>
</file>