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4"/>
  </p:notesMasterIdLst>
  <p:sldIdLst>
    <p:sldId id="284" r:id="rId4"/>
    <p:sldId id="286" r:id="rId5"/>
    <p:sldId id="287" r:id="rId6"/>
    <p:sldId id="291" r:id="rId7"/>
    <p:sldId id="337" r:id="rId8"/>
    <p:sldId id="325" r:id="rId9"/>
    <p:sldId id="326" r:id="rId10"/>
    <p:sldId id="341" r:id="rId11"/>
    <p:sldId id="329" r:id="rId12"/>
    <p:sldId id="340" r:id="rId13"/>
    <p:sldId id="299" r:id="rId14"/>
    <p:sldId id="335" r:id="rId15"/>
    <p:sldId id="320" r:id="rId16"/>
    <p:sldId id="311" r:id="rId17"/>
    <p:sldId id="338" r:id="rId18"/>
    <p:sldId id="315" r:id="rId19"/>
    <p:sldId id="321" r:id="rId20"/>
    <p:sldId id="330" r:id="rId21"/>
    <p:sldId id="334" r:id="rId22"/>
    <p:sldId id="256" r:id="rId23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C39BE1"/>
    <a:srgbClr val="E0E7F8"/>
    <a:srgbClr val="F5F7FD"/>
    <a:srgbClr val="7030A0"/>
    <a:srgbClr val="FF0066"/>
    <a:srgbClr val="FF6699"/>
    <a:srgbClr val="FF33CC"/>
    <a:srgbClr val="00808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6" autoAdjust="0"/>
    <p:restoredTop sz="95470" autoAdjust="0"/>
  </p:normalViewPr>
  <p:slideViewPr>
    <p:cSldViewPr>
      <p:cViewPr varScale="1">
        <p:scale>
          <a:sx n="61" d="100"/>
          <a:sy n="61" d="100"/>
        </p:scale>
        <p:origin x="464" y="64"/>
      </p:cViewPr>
      <p:guideLst>
        <p:guide orient="horz" pos="288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AC10B-1376-447B-802F-D02E45A0B3D6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82599-F2DD-42B3-9993-F58FA92D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8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0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2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6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23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8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6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3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9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0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82599-F2DD-42B3-9993-F58FA92D8D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7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12192000" cy="5943600"/>
          </a:xfrm>
          <a:prstGeom prst="rect">
            <a:avLst/>
          </a:prstGeom>
          <a:solidFill>
            <a:srgbClr val="3B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914402"/>
            <a:ext cx="97536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3" name="Picture 52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62475"/>
            <a:ext cx="2966752" cy="690993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9070848" y="6172203"/>
            <a:ext cx="2653792" cy="453613"/>
            <a:chOff x="6163056" y="5867400"/>
            <a:chExt cx="2633848" cy="576072"/>
          </a:xfrm>
        </p:grpSpPr>
        <p:pic>
          <p:nvPicPr>
            <p:cNvPr id="54" name="Picture 53" descr="HHS_RGB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55" name="Picture 54" descr="Mac_CMYK_HS-tagline.em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9200" y="2633475"/>
            <a:ext cx="97536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" y="3300"/>
            <a:ext cx="1295400" cy="1060200"/>
          </a:xfrm>
          <a:prstGeom prst="rect">
            <a:avLst/>
          </a:prstGeom>
          <a:noFill/>
        </p:spPr>
      </p:pic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1202267" y="304800"/>
            <a:ext cx="9787467" cy="457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600" b="1" i="0">
                <a:solidFill>
                  <a:srgbClr val="002060"/>
                </a:solidFill>
                <a:effectLst/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pic>
        <p:nvPicPr>
          <p:cNvPr id="7" name="Picture 6" descr="PHRI_VisualIdentity_Primary_Colour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2428799" cy="5826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9601200" y="6424784"/>
            <a:ext cx="2352040" cy="377416"/>
            <a:chOff x="6163056" y="5867400"/>
            <a:chExt cx="2633848" cy="576072"/>
          </a:xfrm>
        </p:grpSpPr>
        <p:pic>
          <p:nvPicPr>
            <p:cNvPr id="9" name="Picture 8" descr="HHS_RGB.em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10" name="Picture 9" descr="Mac_CMYK_HS-tagline.emf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 userDrawn="1"/>
        </p:nvCxnSpPr>
        <p:spPr>
          <a:xfrm flipV="1">
            <a:off x="7200" y="6248400"/>
            <a:ext cx="12161520" cy="27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9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1202268" y="839156"/>
            <a:ext cx="9787467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1200912" y="1609346"/>
            <a:ext cx="9790176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93670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5715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33"/>
          <p:cNvSpPr txBox="1"/>
          <p:nvPr userDrawn="1"/>
        </p:nvSpPr>
        <p:spPr>
          <a:xfrm>
            <a:off x="9302496" y="6172200"/>
            <a:ext cx="243840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sz="18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8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8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800" b="0" dirty="0">
              <a:latin typeface="Arial"/>
              <a:cs typeface="Arial"/>
            </a:endParaRPr>
          </a:p>
        </p:txBody>
      </p:sp>
      <p:pic>
        <p:nvPicPr>
          <p:cNvPr id="9" name="Picture 8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43600"/>
            <a:ext cx="2944456" cy="685800"/>
          </a:xfrm>
          <a:prstGeom prst="rect">
            <a:avLst/>
          </a:prstGeom>
        </p:spPr>
      </p:pic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1202268" y="839156"/>
            <a:ext cx="9787467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1200912" y="1609346"/>
            <a:ext cx="9790176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5715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33"/>
          <p:cNvSpPr txBox="1"/>
          <p:nvPr userDrawn="1"/>
        </p:nvSpPr>
        <p:spPr>
          <a:xfrm>
            <a:off x="609600" y="6291075"/>
            <a:ext cx="22098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11" name="Picture 10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4" y="5925312"/>
            <a:ext cx="2473343" cy="576072"/>
          </a:xfrm>
          <a:prstGeom prst="rect">
            <a:avLst/>
          </a:prstGeom>
        </p:spPr>
      </p:pic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1202268" y="839156"/>
            <a:ext cx="9787467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1200912" y="1609346"/>
            <a:ext cx="9790176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06146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67600" y="0"/>
            <a:ext cx="4724400" cy="5715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1202267" y="839155"/>
            <a:ext cx="57912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7924800" y="838202"/>
            <a:ext cx="36576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2" name="object 33"/>
          <p:cNvSpPr txBox="1"/>
          <p:nvPr userDrawn="1"/>
        </p:nvSpPr>
        <p:spPr>
          <a:xfrm>
            <a:off x="9302496" y="6172200"/>
            <a:ext cx="243840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sz="18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8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8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800" b="0" dirty="0">
              <a:latin typeface="Arial"/>
              <a:cs typeface="Arial"/>
            </a:endParaRPr>
          </a:p>
        </p:txBody>
      </p:sp>
      <p:pic>
        <p:nvPicPr>
          <p:cNvPr id="13" name="Picture 12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43600"/>
            <a:ext cx="2944456" cy="685800"/>
          </a:xfrm>
          <a:prstGeom prst="rect">
            <a:avLst/>
          </a:prstGeom>
        </p:spPr>
      </p:pic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1200912" y="2057402"/>
            <a:ext cx="57912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67600" y="0"/>
            <a:ext cx="4724400" cy="5715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33"/>
          <p:cNvSpPr txBox="1"/>
          <p:nvPr userDrawn="1"/>
        </p:nvSpPr>
        <p:spPr>
          <a:xfrm>
            <a:off x="609600" y="6291075"/>
            <a:ext cx="22098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10" name="Picture 9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4" y="5925312"/>
            <a:ext cx="2473343" cy="576072"/>
          </a:xfrm>
          <a:prstGeom prst="rect">
            <a:avLst/>
          </a:prstGeom>
        </p:spPr>
      </p:pic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1202267" y="839155"/>
            <a:ext cx="57912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7924800" y="838202"/>
            <a:ext cx="36576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1200912" y="2057402"/>
            <a:ext cx="57912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9073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67600" y="0"/>
            <a:ext cx="4724400" cy="6858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1202267" y="839155"/>
            <a:ext cx="57912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7924800" y="838202"/>
            <a:ext cx="36576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1200912" y="2057402"/>
            <a:ext cx="57912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796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1202267" y="839155"/>
            <a:ext cx="57912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7924800" y="838202"/>
            <a:ext cx="36576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1200912" y="2057402"/>
            <a:ext cx="57912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09818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2268" y="839156"/>
            <a:ext cx="9787467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5943600"/>
          </a:xfrm>
          <a:prstGeom prst="rect">
            <a:avLst/>
          </a:prstGeom>
          <a:solidFill>
            <a:srgbClr val="CC1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1219200" y="914402"/>
            <a:ext cx="97536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1219200" y="2633475"/>
            <a:ext cx="97536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62475"/>
            <a:ext cx="2966752" cy="69099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9070848" y="6172203"/>
            <a:ext cx="2653792" cy="453613"/>
            <a:chOff x="6163056" y="5867400"/>
            <a:chExt cx="2633848" cy="576072"/>
          </a:xfrm>
        </p:grpSpPr>
        <p:pic>
          <p:nvPicPr>
            <p:cNvPr id="16" name="Picture 15" descr="HHS_RGB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17" name="Picture 16" descr="Mac_CMYK_HS-tagline.em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0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95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9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2833302"/>
            <a:ext cx="12192000" cy="276999"/>
          </a:xfrm>
        </p:spPr>
        <p:txBody>
          <a:bodyPr vert="horz"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1219200" y="914401"/>
            <a:ext cx="97536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18" name="Holder 3"/>
          <p:cNvSpPr>
            <a:spLocks noGrp="1"/>
          </p:cNvSpPr>
          <p:nvPr>
            <p:ph type="subTitle" idx="4"/>
          </p:nvPr>
        </p:nvSpPr>
        <p:spPr>
          <a:xfrm>
            <a:off x="1219200" y="2633475"/>
            <a:ext cx="97536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62475"/>
            <a:ext cx="2966752" cy="690993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9070848" y="6172203"/>
            <a:ext cx="2653792" cy="453613"/>
            <a:chOff x="6163056" y="5867400"/>
            <a:chExt cx="2633848" cy="576072"/>
          </a:xfrm>
        </p:grpSpPr>
        <p:pic>
          <p:nvPicPr>
            <p:cNvPr id="12" name="Picture 11" descr="HHS_RGB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19" name="Picture 18" descr="Mac_CMYK_HS-tagline.em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8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070848" y="6172203"/>
            <a:ext cx="2653792" cy="453613"/>
            <a:chOff x="6163056" y="5867400"/>
            <a:chExt cx="2633848" cy="576072"/>
          </a:xfrm>
        </p:grpSpPr>
        <p:pic>
          <p:nvPicPr>
            <p:cNvPr id="20" name="Picture 19" descr="HHS_RGB.em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21" name="Picture 20" descr="Mac_CMYK_HS-tagline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sp>
        <p:nvSpPr>
          <p:cNvPr id="15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2833302"/>
            <a:ext cx="12192000" cy="276999"/>
          </a:xfrm>
        </p:spPr>
        <p:txBody>
          <a:bodyPr vert="horz"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1219200" y="914401"/>
            <a:ext cx="97536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1219200" y="2633475"/>
            <a:ext cx="97536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22" name="object 33"/>
          <p:cNvSpPr txBox="1"/>
          <p:nvPr userDrawn="1"/>
        </p:nvSpPr>
        <p:spPr>
          <a:xfrm>
            <a:off x="609600" y="6291075"/>
            <a:ext cx="22098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23" name="Picture 22" descr="PHRI_VisualIdentity_Primary_Colour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4" y="5925312"/>
            <a:ext cx="2473343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 userDrawn="1"/>
        </p:nvSpPr>
        <p:spPr>
          <a:xfrm>
            <a:off x="4352072" y="0"/>
            <a:ext cx="783992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1202268" y="839156"/>
            <a:ext cx="9787467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9302496" y="6172200"/>
            <a:ext cx="243840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sz="18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8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8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800" b="0" dirty="0">
              <a:latin typeface="Arial"/>
              <a:cs typeface="Arial"/>
            </a:endParaRPr>
          </a:p>
        </p:txBody>
      </p:sp>
      <p:pic>
        <p:nvPicPr>
          <p:cNvPr id="10" name="Picture 9" descr="PHRI_VisualIdentity_Primary_Colour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43600"/>
            <a:ext cx="2944456" cy="6858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1200912" y="1609346"/>
            <a:ext cx="9790176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8454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 userDrawn="1"/>
        </p:nvSpPr>
        <p:spPr>
          <a:xfrm>
            <a:off x="4352072" y="0"/>
            <a:ext cx="783992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33"/>
          <p:cNvSpPr txBox="1"/>
          <p:nvPr userDrawn="1"/>
        </p:nvSpPr>
        <p:spPr>
          <a:xfrm>
            <a:off x="609600" y="6291075"/>
            <a:ext cx="22098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10" name="Picture 9" descr="PHRI_VisualIdentity_Primary_Colour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4" y="5925312"/>
            <a:ext cx="2473343" cy="576072"/>
          </a:xfrm>
          <a:prstGeom prst="rect">
            <a:avLst/>
          </a:prstGeom>
        </p:spPr>
      </p:pic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1202268" y="839156"/>
            <a:ext cx="9787467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1200912" y="1609346"/>
            <a:ext cx="9790176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13464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/>
          <p:cNvSpPr txBox="1"/>
          <p:nvPr userDrawn="1"/>
        </p:nvSpPr>
        <p:spPr>
          <a:xfrm>
            <a:off x="9302496" y="6172200"/>
            <a:ext cx="243840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sz="18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8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8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800" b="0" dirty="0">
              <a:latin typeface="Arial"/>
              <a:cs typeface="Arial"/>
            </a:endParaRPr>
          </a:p>
        </p:txBody>
      </p:sp>
      <p:pic>
        <p:nvPicPr>
          <p:cNvPr id="10" name="Picture 9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43600"/>
            <a:ext cx="2944456" cy="685800"/>
          </a:xfrm>
          <a:prstGeom prst="rect">
            <a:avLst/>
          </a:prstGeom>
        </p:spPr>
      </p:pic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1202268" y="839156"/>
            <a:ext cx="9787467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1200912" y="1609346"/>
            <a:ext cx="9790176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16842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/>
          <p:cNvSpPr txBox="1"/>
          <p:nvPr userDrawn="1"/>
        </p:nvSpPr>
        <p:spPr>
          <a:xfrm>
            <a:off x="609600" y="6291075"/>
            <a:ext cx="22098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10" name="Picture 9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4" y="5925312"/>
            <a:ext cx="2473343" cy="576072"/>
          </a:xfrm>
          <a:prstGeom prst="rect">
            <a:avLst/>
          </a:prstGeom>
        </p:spPr>
      </p:pic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1202268" y="839156"/>
            <a:ext cx="9787467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1200912" y="1609346"/>
            <a:ext cx="9790176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11261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4352072" y="0"/>
            <a:ext cx="783992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1202268" y="839156"/>
            <a:ext cx="9787467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1200912" y="1609346"/>
            <a:ext cx="9790176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05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2268" y="1613858"/>
            <a:ext cx="97874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2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2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1200912" y="841248"/>
            <a:ext cx="9790176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67" r:id="rId5"/>
    <p:sldLayoutId id="2147483677" r:id="rId6"/>
    <p:sldLayoutId id="2147483679" r:id="rId7"/>
    <p:sldLayoutId id="2147483678" r:id="rId8"/>
    <p:sldLayoutId id="2147483668" r:id="rId9"/>
    <p:sldLayoutId id="2147483672" r:id="rId10"/>
    <p:sldLayoutId id="2147483669" r:id="rId11"/>
    <p:sldLayoutId id="2147483662" r:id="rId12"/>
    <p:sldLayoutId id="2147483680" r:id="rId13"/>
    <p:sldLayoutId id="2147483663" r:id="rId14"/>
    <p:sldLayoutId id="2147483681" r:id="rId15"/>
    <p:sldLayoutId id="2147483675" r:id="rId16"/>
    <p:sldLayoutId id="2147483676" r:id="rId17"/>
    <p:sldLayoutId id="2147483664" r:id="rId18"/>
    <p:sldLayoutId id="2147483665" r:id="rId19"/>
    <p:sldLayoutId id="2147483683" r:id="rId20"/>
    <p:sldLayoutId id="2147483684" r:id="rId21"/>
  </p:sldLayoutIdLst>
  <p:txStyles>
    <p:titleStyle>
      <a:lvl1pPr>
        <a:defRPr sz="3000">
          <a:solidFill>
            <a:srgbClr val="1C4A7C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r="73810" b="71587"/>
          <a:stretch/>
        </p:blipFill>
        <p:spPr>
          <a:xfrm>
            <a:off x="1828800" y="304800"/>
            <a:ext cx="1410533" cy="1315029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28600" y="4275992"/>
            <a:ext cx="1173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en-US" sz="2000" b="1" spc="20" dirty="0"/>
              <a:t>Shamir R. Mehta MD, MSc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1600" b="1" spc="20" dirty="0"/>
              <a:t>Population Health Research Institute, McMaster University and Hamilton Health Sciences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b="1" spc="20" dirty="0"/>
              <a:t/>
            </a:r>
            <a:br>
              <a:rPr lang="en-US" b="1" spc="20" dirty="0"/>
            </a:br>
            <a:r>
              <a:rPr lang="en-US" sz="1600" b="1" spc="20" dirty="0"/>
              <a:t>on behalf of the COMPLETE Trial Executive &amp; Steering Committees and Investigators</a:t>
            </a:r>
            <a:endParaRPr lang="en-US" b="1" spc="2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2133600"/>
            <a:ext cx="11430000" cy="2133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 b="0" i="0">
                <a:solidFill>
                  <a:srgbClr val="1C4A7C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 defTabSz="914400">
              <a:lnSpc>
                <a:spcPct val="110000"/>
              </a:lnSpc>
              <a:spcAft>
                <a:spcPts val="300"/>
              </a:spcAft>
            </a:pPr>
            <a:r>
              <a:rPr lang="en-US" sz="2400" b="1" kern="0" spc="20" dirty="0">
                <a:solidFill>
                  <a:schemeClr val="tx1"/>
                </a:solidFill>
                <a:latin typeface="+mj-lt"/>
              </a:rPr>
              <a:t>  A</a:t>
            </a:r>
            <a:r>
              <a:rPr lang="en-US" sz="2400" b="1" kern="0" spc="2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randomized, comparative effectiveness study of </a:t>
            </a:r>
          </a:p>
          <a:p>
            <a:pPr algn="ctr" defTabSz="914400">
              <a:lnSpc>
                <a:spcPct val="110000"/>
              </a:lnSpc>
              <a:spcAft>
                <a:spcPts val="300"/>
              </a:spcAft>
            </a:pPr>
            <a:r>
              <a:rPr lang="en-US" sz="2400" b="1" kern="0" spc="2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complete versus culprit-only revascularization strategies </a:t>
            </a:r>
          </a:p>
          <a:p>
            <a:pPr algn="ctr" defTabSz="914400">
              <a:lnSpc>
                <a:spcPct val="110000"/>
              </a:lnSpc>
              <a:spcAft>
                <a:spcPts val="300"/>
              </a:spcAft>
            </a:pPr>
            <a:r>
              <a:rPr lang="en-US" sz="2400" b="1" kern="0" spc="2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treat </a:t>
            </a:r>
            <a:r>
              <a:rPr lang="en-US" sz="2400" b="1" kern="0" spc="2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multivessel</a:t>
            </a:r>
            <a:r>
              <a:rPr lang="en-US" sz="2400" b="1" kern="0" spc="2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disease after early percutaneous coronary </a:t>
            </a:r>
          </a:p>
          <a:p>
            <a:pPr algn="ctr" defTabSz="914400">
              <a:lnSpc>
                <a:spcPct val="110000"/>
              </a:lnSpc>
              <a:spcAft>
                <a:spcPts val="300"/>
              </a:spcAft>
            </a:pPr>
            <a:r>
              <a:rPr lang="en-US" sz="2400" b="1" kern="0" spc="2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intervention for ST-segment elevation myocardial infarction</a:t>
            </a:r>
            <a:endParaRPr lang="en-US" sz="2400" b="1" kern="0" spc="2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772216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5867400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636419"/>
            <a:ext cx="6247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pc="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TRIAL</a:t>
            </a:r>
          </a:p>
        </p:txBody>
      </p:sp>
    </p:spTree>
    <p:extLst>
      <p:ext uri="{BB962C8B-B14F-4D97-AF65-F5344CB8AC3E}">
        <p14:creationId xmlns:p14="http://schemas.microsoft.com/office/powerpoint/2010/main" val="177377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26305"/>
              </p:ext>
            </p:extLst>
          </p:nvPr>
        </p:nvGraphicFramePr>
        <p:xfrm>
          <a:off x="6384121" y="971318"/>
          <a:ext cx="5029199" cy="521208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12627">
                  <a:extLst>
                    <a:ext uri="{9D8B030D-6E8A-4147-A177-3AD203B41FA5}">
                      <a16:colId xmlns:a16="http://schemas.microsoft.com/office/drawing/2014/main" val="3959993574"/>
                    </a:ext>
                  </a:extLst>
                </a:gridCol>
                <a:gridCol w="1258286">
                  <a:extLst>
                    <a:ext uri="{9D8B030D-6E8A-4147-A177-3AD203B41FA5}">
                      <a16:colId xmlns:a16="http://schemas.microsoft.com/office/drawing/2014/main" val="2671823411"/>
                    </a:ext>
                  </a:extLst>
                </a:gridCol>
                <a:gridCol w="1258286">
                  <a:extLst>
                    <a:ext uri="{9D8B030D-6E8A-4147-A177-3AD203B41FA5}">
                      <a16:colId xmlns:a16="http://schemas.microsoft.com/office/drawing/2014/main" val="1077700937"/>
                    </a:ext>
                  </a:extLst>
                </a:gridCol>
              </a:tblGrid>
              <a:tr h="454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Complete</a:t>
                      </a:r>
                      <a:b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N=2016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Culprit-only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N=2025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85977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NCL diameter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 </a:t>
                      </a: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mm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2.9 </a:t>
                      </a:r>
                      <a:r>
                        <a:rPr lang="en-US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mm</a:t>
                      </a: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NCL stenosis (visual)             </a:t>
                      </a:r>
                      <a:endParaRPr lang="hr-HR" sz="1400" b="1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79.3</a:t>
                      </a: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78.7</a:t>
                      </a:r>
                      <a:r>
                        <a:rPr lang="en-US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NCL stenosis (visual)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27432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50-69% and FFR&lt;0.80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0.8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0.6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27432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70-79%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41.3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45.1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27432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80-89%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33.5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32.6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27432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90-99%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22.3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19.7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27432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100%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2.0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75240"/>
                  </a:ext>
                </a:extLst>
              </a:tr>
              <a:tr h="3161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SYNTAX score (Cor</a:t>
                      </a:r>
                      <a:r>
                        <a:rPr lang="en-US" sz="1400" b="1" baseline="0" dirty="0">
                          <a:effectLst/>
                        </a:rPr>
                        <a:t>e Lab)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815849"/>
                  </a:ext>
                </a:extLst>
              </a:tr>
              <a:tr h="316163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Baseline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16.3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16.0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163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Culprit lesion specific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8.8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8.6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37867"/>
                  </a:ext>
                </a:extLst>
              </a:tr>
              <a:tr h="316163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Non-culprit lesion specific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4.5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4.5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37271"/>
                  </a:ext>
                </a:extLst>
              </a:tr>
              <a:tr h="316163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Residual (after index PCI)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7.2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  <a:effectLst/>
                        </a:rPr>
                        <a:t>7.0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0307"/>
                  </a:ext>
                </a:extLst>
              </a:tr>
              <a:tr h="243337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949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607013"/>
              </p:ext>
            </p:extLst>
          </p:nvPr>
        </p:nvGraphicFramePr>
        <p:xfrm>
          <a:off x="1131774" y="971331"/>
          <a:ext cx="5029201" cy="521207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624345">
                  <a:extLst>
                    <a:ext uri="{9D8B030D-6E8A-4147-A177-3AD203B41FA5}">
                      <a16:colId xmlns:a16="http://schemas.microsoft.com/office/drawing/2014/main" val="3959993574"/>
                    </a:ext>
                  </a:extLst>
                </a:gridCol>
                <a:gridCol w="1202428">
                  <a:extLst>
                    <a:ext uri="{9D8B030D-6E8A-4147-A177-3AD203B41FA5}">
                      <a16:colId xmlns:a16="http://schemas.microsoft.com/office/drawing/2014/main" val="2671823411"/>
                    </a:ext>
                  </a:extLst>
                </a:gridCol>
                <a:gridCol w="1202428">
                  <a:extLst>
                    <a:ext uri="{9D8B030D-6E8A-4147-A177-3AD203B41FA5}">
                      <a16:colId xmlns:a16="http://schemas.microsoft.com/office/drawing/2014/main" val="1077700937"/>
                    </a:ext>
                  </a:extLst>
                </a:gridCol>
              </a:tblGrid>
              <a:tr h="464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Complete</a:t>
                      </a:r>
                      <a:b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N=2016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Culprit-only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N=2025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85977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Index PCI for STEMI                                         </a:t>
                      </a:r>
                      <a:endParaRPr lang="en-US" sz="14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 Primary</a:t>
                      </a:r>
                      <a:endParaRPr lang="en-US" sz="14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91.9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93.1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Pharmaco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-invasive</a:t>
                      </a:r>
                      <a:endParaRPr lang="en-US" sz="14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3.2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3.0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 Rescue                                            </a:t>
                      </a:r>
                      <a:endParaRPr lang="en-US" sz="14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4.9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3.9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Radial access</a:t>
                      </a:r>
                      <a:endParaRPr lang="en-US" sz="14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80.8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80.7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Residual diseased vessels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75240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 1                        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76.1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 77.1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815849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 ≥2 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23.9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22.9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37867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NCL location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37271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Left main    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0.4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0.1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0307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LAD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38.0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41.2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183835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  Proximal LAD                          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9.8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10.4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544875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  Mid LAD                                 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21.7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23.7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04463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Circumflex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36.4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35.6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250973"/>
                  </a:ext>
                </a:extLst>
              </a:tr>
              <a:tr h="338295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RCA      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25.3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23.2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69215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7" y="152400"/>
            <a:ext cx="9787467" cy="457200"/>
          </a:xfrm>
        </p:spPr>
        <p:txBody>
          <a:bodyPr/>
          <a:lstStyle/>
          <a:p>
            <a:r>
              <a:rPr lang="en-US" dirty="0"/>
              <a:t>Procedural Characteristics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2133600"/>
            <a:ext cx="79248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u="sng">
                <a:solidFill>
                  <a:srgbClr val="002060"/>
                </a:solidFill>
              </a:defRPr>
            </a:lvl1pPr>
          </a:lstStyle>
          <a:p>
            <a:pPr algn="ctr"/>
            <a:r>
              <a:rPr lang="en-US" sz="2400" u="none" dirty="0"/>
              <a:t>Complete revascularization was achieved in </a:t>
            </a:r>
            <a:r>
              <a:rPr lang="en-US" sz="2400" u="none" dirty="0">
                <a:solidFill>
                  <a:srgbClr val="C00000"/>
                </a:solidFill>
              </a:rPr>
              <a:t>90.1</a:t>
            </a:r>
            <a:r>
              <a:rPr lang="en-US" sz="2000" u="none" dirty="0">
                <a:solidFill>
                  <a:srgbClr val="C00000"/>
                </a:solidFill>
              </a:rPr>
              <a:t>%</a:t>
            </a:r>
            <a:r>
              <a:rPr lang="en-US" sz="2400" u="none" dirty="0"/>
              <a:t> after NCL PCI (SYNTAX score = 0) </a:t>
            </a:r>
          </a:p>
        </p:txBody>
      </p:sp>
    </p:spTree>
    <p:extLst>
      <p:ext uri="{BB962C8B-B14F-4D97-AF65-F5344CB8AC3E}">
        <p14:creationId xmlns:p14="http://schemas.microsoft.com/office/powerpoint/2010/main" val="231672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6"/>
          <a:stretch/>
        </p:blipFill>
        <p:spPr>
          <a:xfrm>
            <a:off x="1752176" y="820992"/>
            <a:ext cx="8306224" cy="5410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625622" y="2052935"/>
            <a:ext cx="2172390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Hazard Ratio 0.74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95% CI 0.60-0.91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P=0.004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7372" y="4267200"/>
            <a:ext cx="3063659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NNT (median 3 years) = 37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1999" cy="457200"/>
          </a:xfrm>
        </p:spPr>
        <p:txBody>
          <a:bodyPr/>
          <a:lstStyle/>
          <a:p>
            <a:r>
              <a:rPr lang="en-US" sz="2800" dirty="0"/>
              <a:t>First Co-Primary Outcome: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CV Death or New MI</a:t>
            </a:r>
          </a:p>
        </p:txBody>
      </p:sp>
    </p:spTree>
    <p:extLst>
      <p:ext uri="{BB962C8B-B14F-4D97-AF65-F5344CB8AC3E}">
        <p14:creationId xmlns:p14="http://schemas.microsoft.com/office/powerpoint/2010/main" val="139932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0"/>
          <a:stretch/>
        </p:blipFill>
        <p:spPr>
          <a:xfrm>
            <a:off x="1742769" y="857864"/>
            <a:ext cx="8229599" cy="5334000"/>
          </a:xfrm>
          <a:prstGeom prst="rect">
            <a:avLst/>
          </a:prstGeom>
          <a:solidFill>
            <a:srgbClr val="E0E7F8"/>
          </a:solidFill>
        </p:spPr>
      </p:pic>
      <p:sp>
        <p:nvSpPr>
          <p:cNvPr id="4" name="TextBox 3"/>
          <p:cNvSpPr txBox="1"/>
          <p:nvPr/>
        </p:nvSpPr>
        <p:spPr>
          <a:xfrm>
            <a:off x="3581400" y="1836483"/>
            <a:ext cx="2172390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Hazard Ratio 0.51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95% CI 0.43-0.61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P &lt; 0.001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4274883"/>
            <a:ext cx="3063659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NNT (median 3 years) = 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1999" cy="457200"/>
          </a:xfrm>
        </p:spPr>
        <p:txBody>
          <a:bodyPr/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Co-Primary Outcome:</a:t>
            </a:r>
            <a:br>
              <a:rPr lang="en-US" sz="2800" dirty="0"/>
            </a:br>
            <a:r>
              <a:rPr lang="en-US" sz="3200" dirty="0"/>
              <a:t>CV Death, New MI, or IDR</a:t>
            </a:r>
          </a:p>
        </p:txBody>
      </p:sp>
    </p:spTree>
    <p:extLst>
      <p:ext uri="{BB962C8B-B14F-4D97-AF65-F5344CB8AC3E}">
        <p14:creationId xmlns:p14="http://schemas.microsoft.com/office/powerpoint/2010/main" val="106104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46326"/>
              </p:ext>
            </p:extLst>
          </p:nvPr>
        </p:nvGraphicFramePr>
        <p:xfrm>
          <a:off x="1219200" y="968370"/>
          <a:ext cx="10058400" cy="505143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138219">
                  <a:extLst>
                    <a:ext uri="{9D8B030D-6E8A-4147-A177-3AD203B41FA5}">
                      <a16:colId xmlns:a16="http://schemas.microsoft.com/office/drawing/2014/main" val="36453461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43025691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1715378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2474243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292367971"/>
                    </a:ext>
                  </a:extLst>
                </a:gridCol>
                <a:gridCol w="1850746">
                  <a:extLst>
                    <a:ext uri="{9D8B030D-6E8A-4147-A177-3AD203B41FA5}">
                      <a16:colId xmlns:a16="http://schemas.microsoft.com/office/drawing/2014/main" val="2142755287"/>
                    </a:ext>
                  </a:extLst>
                </a:gridCol>
                <a:gridCol w="1046075">
                  <a:extLst>
                    <a:ext uri="{9D8B030D-6E8A-4147-A177-3AD203B41FA5}">
                      <a16:colId xmlns:a16="http://schemas.microsoft.com/office/drawing/2014/main" val="1831495238"/>
                    </a:ext>
                  </a:extLst>
                </a:gridCol>
              </a:tblGrid>
              <a:tr h="51086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Complete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effectLst/>
                        </a:rPr>
                        <a:t>Revasc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b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N=2016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Culprit</a:t>
                      </a:r>
                      <a:r>
                        <a:rPr lang="en-US" sz="1400" b="1" baseline="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Lesion Only</a:t>
                      </a:r>
                      <a:b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N=2025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HR (95% CI)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P value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6448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N</a:t>
                      </a:r>
                      <a:r>
                        <a:rPr lang="en-US" sz="1400" b="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(%)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%/year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N</a:t>
                      </a:r>
                      <a:r>
                        <a:rPr lang="en-US" sz="1400" b="0" baseline="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(%)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%/year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2676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2676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56098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Co-Primary Outcomes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014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  CV death or MI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158 (7.8)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2.7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213 (10.5)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3.7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0.74 (0.60-0.91)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0.004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8210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  CV death, MI or IDR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179 (8.9)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3.1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339 (16.7)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6.2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0.51 (0.43-0.61)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&lt;0.001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235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Key Secondary Outcome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0803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889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400" b="0" dirty="0">
                          <a:effectLst/>
                        </a:rPr>
                        <a:t>CV death, MI, IDR, </a:t>
                      </a:r>
                    </a:p>
                    <a:p>
                      <a:pPr marL="88900" marR="0" inden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400" b="0" dirty="0">
                          <a:effectLst/>
                        </a:rPr>
                        <a:t>unstable angina or class IV HF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272 (13.5)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4.9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426 (21.0)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8.1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0.62 (0.53-0.72)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&lt;0.001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38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Other Secondary Outcomes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21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  MI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109 (5.4)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1.9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160 (7.9)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2.8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0.68 (0.53-0.86)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>
                          <a:effectLst/>
                        </a:rPr>
                        <a:t>0.002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93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  IDR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29 (1.4)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0.5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160 (7.9)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2.8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0.18 (0.12-0.26)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&lt;0.001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518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  Unstable Angina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70 (3.5)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1.2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130 (6.4)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2.2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0.53 (0.40-0.71)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&lt;0.001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3401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  CV death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59 (2.9)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1.0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64 (3.2)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1.0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0.93 (0.65-1.32)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0.68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4928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  All-cause Death                                          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96 (4.8)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1.6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106 (5.2)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1.7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0.91 (0.69-1.20)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0.51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61249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020261" y="5854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2267" y="228600"/>
            <a:ext cx="9787467" cy="457200"/>
          </a:xfrm>
        </p:spPr>
        <p:txBody>
          <a:bodyPr/>
          <a:lstStyle/>
          <a:p>
            <a:r>
              <a:rPr lang="en-US" dirty="0"/>
              <a:t>Efficacy Outcomes</a:t>
            </a:r>
          </a:p>
        </p:txBody>
      </p:sp>
    </p:spTree>
    <p:extLst>
      <p:ext uri="{BB962C8B-B14F-4D97-AF65-F5344CB8AC3E}">
        <p14:creationId xmlns:p14="http://schemas.microsoft.com/office/powerpoint/2010/main" val="13840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987928"/>
              </p:ext>
            </p:extLst>
          </p:nvPr>
        </p:nvGraphicFramePr>
        <p:xfrm>
          <a:off x="1200150" y="1143000"/>
          <a:ext cx="9791700" cy="44799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26155">
                  <a:extLst>
                    <a:ext uri="{9D8B030D-6E8A-4147-A177-3AD203B41FA5}">
                      <a16:colId xmlns:a16="http://schemas.microsoft.com/office/drawing/2014/main" val="688626574"/>
                    </a:ext>
                  </a:extLst>
                </a:gridCol>
                <a:gridCol w="1383569">
                  <a:extLst>
                    <a:ext uri="{9D8B030D-6E8A-4147-A177-3AD203B41FA5}">
                      <a16:colId xmlns:a16="http://schemas.microsoft.com/office/drawing/2014/main" val="4108146128"/>
                    </a:ext>
                  </a:extLst>
                </a:gridCol>
                <a:gridCol w="1383569">
                  <a:extLst>
                    <a:ext uri="{9D8B030D-6E8A-4147-A177-3AD203B41FA5}">
                      <a16:colId xmlns:a16="http://schemas.microsoft.com/office/drawing/2014/main" val="3669379237"/>
                    </a:ext>
                  </a:extLst>
                </a:gridCol>
                <a:gridCol w="1383569">
                  <a:extLst>
                    <a:ext uri="{9D8B030D-6E8A-4147-A177-3AD203B41FA5}">
                      <a16:colId xmlns:a16="http://schemas.microsoft.com/office/drawing/2014/main" val="3488301130"/>
                    </a:ext>
                  </a:extLst>
                </a:gridCol>
                <a:gridCol w="1383569">
                  <a:extLst>
                    <a:ext uri="{9D8B030D-6E8A-4147-A177-3AD203B41FA5}">
                      <a16:colId xmlns:a16="http://schemas.microsoft.com/office/drawing/2014/main" val="338002684"/>
                    </a:ext>
                  </a:extLst>
                </a:gridCol>
                <a:gridCol w="2031269">
                  <a:extLst>
                    <a:ext uri="{9D8B030D-6E8A-4147-A177-3AD203B41FA5}">
                      <a16:colId xmlns:a16="http://schemas.microsoft.com/office/drawing/2014/main" val="303351892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Complete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effectLst/>
                        </a:rPr>
                        <a:t>Revasc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b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N=2016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Culprit</a:t>
                      </a:r>
                      <a:r>
                        <a:rPr lang="en-US" sz="1400" b="1" baseline="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Lesion Only</a:t>
                      </a:r>
                      <a:b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N=2025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HR (95% CI)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839188"/>
                  </a:ext>
                </a:extLst>
              </a:tr>
              <a:tr h="1828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N</a:t>
                      </a:r>
                      <a:r>
                        <a:rPr lang="en-US" sz="1400" b="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(%)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%/year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N (%)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%/year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4372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Subtype of MI                                                                            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8440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    NSTEMI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66 (3.27)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1.11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105 (5.19)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1.78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0.63 (0.46-0.85)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0740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    STEMI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43 (2.13)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0.72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53 (2.62)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0.88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0.81 (0.54-1.22)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91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Universal</a:t>
                      </a:r>
                      <a:r>
                        <a:rPr lang="en-US" sz="1400" b="1" baseline="0" dirty="0">
                          <a:effectLst/>
                        </a:rPr>
                        <a:t> MI Definition</a:t>
                      </a:r>
                      <a:r>
                        <a:rPr lang="en-US" sz="1400" b="1" dirty="0">
                          <a:effectLst/>
                        </a:rPr>
                        <a:t>                                                                      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310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    Type 1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63 (3.13)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1.05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128 (6.32)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2.17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0.49 (0.36-0.66)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2017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    Type 2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16 (0.79)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0.26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13 (0.64)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0.21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1.24 (0.60-2.58)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405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    Type 3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4 (0.20)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0.07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1 (0.05)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0.02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4.04 (0.45-36.17)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850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    Type 4a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16 (0.79)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0.27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8 (0.40)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0.13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2.01 (0.86-4.70)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3756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    Type 4b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8 (0.40)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0.13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13 (0.64)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0.21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0.62 (0.26-1.49)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7811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    Type 5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1 (0.05)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0.02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1 (0.05)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0.02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</a:rPr>
                        <a:t>1.00 (0.06-15.92)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96537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Sub-types of MI</a:t>
            </a:r>
          </a:p>
        </p:txBody>
      </p:sp>
    </p:spTree>
    <p:extLst>
      <p:ext uri="{BB962C8B-B14F-4D97-AF65-F5344CB8AC3E}">
        <p14:creationId xmlns:p14="http://schemas.microsoft.com/office/powerpoint/2010/main" val="47049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56503" y="1676400"/>
            <a:ext cx="10473497" cy="4495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28016" y="3886200"/>
            <a:ext cx="4348784" cy="1350050"/>
            <a:chOff x="528016" y="2307550"/>
            <a:chExt cx="4348784" cy="1350050"/>
          </a:xfrm>
        </p:grpSpPr>
        <p:pic>
          <p:nvPicPr>
            <p:cNvPr id="24" name="Picture 2" descr="forestplot_withP_FINA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92" r="75803" b="78593"/>
            <a:stretch/>
          </p:blipFill>
          <p:spPr bwMode="auto">
            <a:xfrm>
              <a:off x="528016" y="2819400"/>
              <a:ext cx="4348784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5400" y="2307550"/>
              <a:ext cx="2929007" cy="369332"/>
            </a:xfrm>
            <a:prstGeom prst="rect">
              <a:avLst/>
            </a:prstGeom>
            <a:solidFill>
              <a:srgbClr val="E0E7F8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CV death, New MI, or IDR</a:t>
              </a:r>
            </a:p>
          </p:txBody>
        </p:sp>
      </p:grpSp>
      <p:pic>
        <p:nvPicPr>
          <p:cNvPr id="26" name="Picture 2" descr="forestplot_withP_FI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3" t="15192" r="2590" b="78593"/>
          <a:stretch/>
        </p:blipFill>
        <p:spPr bwMode="auto">
          <a:xfrm>
            <a:off x="4876800" y="4398050"/>
            <a:ext cx="668116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43272" y="1752985"/>
            <a:ext cx="651056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Complete             Culprit Only                                                HR (95% CI)    Interaction P</a:t>
            </a:r>
          </a:p>
          <a:p>
            <a:r>
              <a:rPr lang="en-US" sz="1100" i="1" dirty="0"/>
              <a:t>no. of events/total no. (%/</a:t>
            </a:r>
            <a:r>
              <a:rPr lang="en-US" sz="1100" i="1" dirty="0" err="1"/>
              <a:t>yr</a:t>
            </a:r>
            <a:r>
              <a:rPr lang="en-US" sz="1100" i="1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67656" y="3891270"/>
            <a:ext cx="66404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Complete             Culprit Only                                                HR (95% CI)       Interaction P</a:t>
            </a:r>
          </a:p>
          <a:p>
            <a:r>
              <a:rPr lang="en-US" sz="1100" i="1" dirty="0"/>
              <a:t>no. of events/total no. (%/</a:t>
            </a:r>
            <a:r>
              <a:rPr lang="en-US" sz="1100" i="1" dirty="0" err="1"/>
              <a:t>yr</a:t>
            </a:r>
            <a:r>
              <a:rPr lang="en-US" sz="1100" i="1" dirty="0"/>
              <a:t>)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71600" y="2246048"/>
            <a:ext cx="95765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62241" y="4398050"/>
            <a:ext cx="95765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85872" y="1046202"/>
            <a:ext cx="8101128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Actual Median Time to study NCL PCI in Complete Group</a:t>
            </a:r>
          </a:p>
          <a:p>
            <a:pPr algn="ctr"/>
            <a:endParaRPr lang="en-US" sz="200" b="1" u="sng" dirty="0">
              <a:solidFill>
                <a:srgbClr val="002060"/>
              </a:solidFill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</a:rPr>
              <a:t>During initial hospitalization: </a:t>
            </a:r>
            <a:r>
              <a:rPr lang="en-US" sz="1400" b="1" dirty="0">
                <a:solidFill>
                  <a:srgbClr val="002060"/>
                </a:solidFill>
              </a:rPr>
              <a:t>1 day </a:t>
            </a:r>
            <a:r>
              <a:rPr lang="en-US" sz="1400" dirty="0">
                <a:solidFill>
                  <a:srgbClr val="002060"/>
                </a:solidFill>
              </a:rPr>
              <a:t>(IQR 1-3); </a:t>
            </a:r>
            <a:r>
              <a:rPr lang="en-US" sz="1400" b="1" dirty="0">
                <a:solidFill>
                  <a:srgbClr val="002060"/>
                </a:solidFill>
              </a:rPr>
              <a:t>After Hospital Discharge: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23 days </a:t>
            </a:r>
            <a:r>
              <a:rPr lang="en-US" sz="1400" dirty="0">
                <a:solidFill>
                  <a:srgbClr val="002060"/>
                </a:solidFill>
              </a:rPr>
              <a:t>(IQR 12.5-33.5)</a:t>
            </a:r>
          </a:p>
        </p:txBody>
      </p:sp>
      <p:pic>
        <p:nvPicPr>
          <p:cNvPr id="27" name="Picture 2" descr="forestplot_withP_FI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4" t="89113" r="10934" b="1168"/>
          <a:stretch/>
        </p:blipFill>
        <p:spPr bwMode="auto">
          <a:xfrm>
            <a:off x="6784848" y="5236250"/>
            <a:ext cx="3276600" cy="13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forestplot_withP_FI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0" t="89139" r="48148" b="3516"/>
          <a:stretch/>
        </p:blipFill>
        <p:spPr bwMode="auto">
          <a:xfrm>
            <a:off x="6949440" y="3008413"/>
            <a:ext cx="289560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3"/>
          <p:cNvSpPr txBox="1">
            <a:spLocks noGrp="1"/>
          </p:cNvSpPr>
          <p:nvPr>
            <p:ph type="title"/>
          </p:nvPr>
        </p:nvSpPr>
        <p:spPr>
          <a:xfrm>
            <a:off x="1289304" y="141530"/>
            <a:ext cx="9787467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 b="0" i="0">
                <a:solidFill>
                  <a:srgbClr val="1C4A7C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600" b="1" dirty="0">
                <a:solidFill>
                  <a:srgbClr val="002060"/>
                </a:solidFill>
              </a:rPr>
              <a:t>Timing of Non-Culprit Lesion PCI: </a:t>
            </a:r>
          </a:p>
          <a:p>
            <a:r>
              <a:rPr lang="en-US" sz="2600" b="1" dirty="0">
                <a:solidFill>
                  <a:srgbClr val="002060"/>
                </a:solidFill>
              </a:rPr>
              <a:t>During or After Index Hospitalization</a:t>
            </a:r>
          </a:p>
        </p:txBody>
      </p:sp>
      <p:pic>
        <p:nvPicPr>
          <p:cNvPr id="33" name="Picture 2" descr="forestplot_withP_FI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15192" r="42098" b="78593"/>
          <a:stretch/>
        </p:blipFill>
        <p:spPr bwMode="auto">
          <a:xfrm>
            <a:off x="1289304" y="2254639"/>
            <a:ext cx="9643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295400" y="1752600"/>
            <a:ext cx="2339102" cy="369332"/>
          </a:xfrm>
          <a:prstGeom prst="rect">
            <a:avLst/>
          </a:prstGeom>
          <a:solidFill>
            <a:srgbClr val="E0E7F8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CV death or New MI</a:t>
            </a:r>
          </a:p>
        </p:txBody>
      </p:sp>
    </p:spTree>
    <p:extLst>
      <p:ext uri="{BB962C8B-B14F-4D97-AF65-F5344CB8AC3E}">
        <p14:creationId xmlns:p14="http://schemas.microsoft.com/office/powerpoint/2010/main" val="16060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990600"/>
            <a:ext cx="11353800" cy="5105400"/>
            <a:chOff x="874551" y="1295400"/>
            <a:chExt cx="9793448" cy="4313976"/>
          </a:xfrm>
          <a:noFill/>
        </p:grpSpPr>
        <p:pic>
          <p:nvPicPr>
            <p:cNvPr id="3074" name="Picture 2" descr="forestplot_withP_FINA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14" r="40289" b="84647"/>
            <a:stretch/>
          </p:blipFill>
          <p:spPr bwMode="auto">
            <a:xfrm>
              <a:off x="874551" y="1295400"/>
              <a:ext cx="9793448" cy="1433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 descr="forestplot_withP_FINA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22" r="40289" b="61628"/>
            <a:stretch/>
          </p:blipFill>
          <p:spPr bwMode="auto">
            <a:xfrm>
              <a:off x="874551" y="2686344"/>
              <a:ext cx="9793448" cy="2148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forestplot_withP_FINA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95" r="40289" b="4601"/>
            <a:stretch/>
          </p:blipFill>
          <p:spPr bwMode="auto">
            <a:xfrm>
              <a:off x="874551" y="4783896"/>
              <a:ext cx="9793448" cy="825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Main Pre-Defined Subgroup Analyses</a:t>
            </a:r>
          </a:p>
        </p:txBody>
      </p:sp>
    </p:spTree>
    <p:extLst>
      <p:ext uri="{BB962C8B-B14F-4D97-AF65-F5344CB8AC3E}">
        <p14:creationId xmlns:p14="http://schemas.microsoft.com/office/powerpoint/2010/main" val="40578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95747"/>
              </p:ext>
            </p:extLst>
          </p:nvPr>
        </p:nvGraphicFramePr>
        <p:xfrm>
          <a:off x="609600" y="1376319"/>
          <a:ext cx="11277604" cy="388148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4534616"/>
                    </a:ext>
                  </a:extLst>
                </a:gridCol>
                <a:gridCol w="1189826">
                  <a:extLst>
                    <a:ext uri="{9D8B030D-6E8A-4147-A177-3AD203B41FA5}">
                      <a16:colId xmlns:a16="http://schemas.microsoft.com/office/drawing/2014/main" val="2430256913"/>
                    </a:ext>
                  </a:extLst>
                </a:gridCol>
                <a:gridCol w="1189826">
                  <a:extLst>
                    <a:ext uri="{9D8B030D-6E8A-4147-A177-3AD203B41FA5}">
                      <a16:colId xmlns:a16="http://schemas.microsoft.com/office/drawing/2014/main" val="4017153780"/>
                    </a:ext>
                  </a:extLst>
                </a:gridCol>
                <a:gridCol w="1189826">
                  <a:extLst>
                    <a:ext uri="{9D8B030D-6E8A-4147-A177-3AD203B41FA5}">
                      <a16:colId xmlns:a16="http://schemas.microsoft.com/office/drawing/2014/main" val="3624742437"/>
                    </a:ext>
                  </a:extLst>
                </a:gridCol>
                <a:gridCol w="1189826">
                  <a:extLst>
                    <a:ext uri="{9D8B030D-6E8A-4147-A177-3AD203B41FA5}">
                      <a16:colId xmlns:a16="http://schemas.microsoft.com/office/drawing/2014/main" val="2292367971"/>
                    </a:ext>
                  </a:extLst>
                </a:gridCol>
                <a:gridCol w="1807860">
                  <a:extLst>
                    <a:ext uri="{9D8B030D-6E8A-4147-A177-3AD203B41FA5}">
                      <a16:colId xmlns:a16="http://schemas.microsoft.com/office/drawing/2014/main" val="2142755287"/>
                    </a:ext>
                  </a:extLst>
                </a:gridCol>
                <a:gridCol w="1205240">
                  <a:extLst>
                    <a:ext uri="{9D8B030D-6E8A-4147-A177-3AD203B41FA5}">
                      <a16:colId xmlns:a16="http://schemas.microsoft.com/office/drawing/2014/main" val="1831495238"/>
                    </a:ext>
                  </a:extLst>
                </a:gridCol>
              </a:tblGrid>
              <a:tr h="55416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7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Complete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effectLst/>
                        </a:rPr>
                        <a:t>Revasc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b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N=2016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Culprit</a:t>
                      </a:r>
                      <a:r>
                        <a:rPr lang="en-US" sz="1400" b="1" baseline="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Lesion Only</a:t>
                      </a:r>
                      <a:b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N=2025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HR (95% CI)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7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P value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64489"/>
                  </a:ext>
                </a:extLst>
              </a:tr>
              <a:tr h="39676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N</a:t>
                      </a:r>
                      <a:r>
                        <a:rPr lang="en-US" sz="1400" b="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(%)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</a:rPr>
                        <a:t>%/year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N</a:t>
                      </a:r>
                      <a:r>
                        <a:rPr lang="en-US" sz="1400" b="0" baseline="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(%)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</a:rPr>
                        <a:t>%/year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2676" marT="0" marB="0" anchor="ctr"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7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2676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2676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5609872"/>
                  </a:ext>
                </a:extLst>
              </a:tr>
              <a:tr h="418651">
                <a:tc>
                  <a:txBody>
                    <a:bodyPr/>
                    <a:lstStyle/>
                    <a:p>
                      <a:pPr marL="0" marR="0" indent="166688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Stroke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(1.9)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(1.4)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1.31 (0.81-2.13)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25996"/>
                  </a:ext>
                </a:extLst>
              </a:tr>
              <a:tr h="418651">
                <a:tc>
                  <a:txBody>
                    <a:bodyPr/>
                    <a:lstStyle/>
                    <a:p>
                      <a:pPr marL="0" marR="0" indent="166688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Stent thrombosis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(1.3)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(0.9)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 (0.76-2.49)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190428"/>
                  </a:ext>
                </a:extLst>
              </a:tr>
              <a:tr h="418651">
                <a:tc>
                  <a:txBody>
                    <a:bodyPr/>
                    <a:lstStyle/>
                    <a:p>
                      <a:pPr marL="0" marR="0" indent="166688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cause death or new MI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 (9.6)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 (12.4)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 (0.64-0.93)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51">
                <a:tc>
                  <a:txBody>
                    <a:bodyPr/>
                    <a:lstStyle/>
                    <a:p>
                      <a:pPr marL="0" marR="0" indent="166688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Major bleeding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(2.9)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(2.2)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 (0.90-1.97)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2355"/>
                  </a:ext>
                </a:extLst>
              </a:tr>
              <a:tr h="418651">
                <a:tc>
                  <a:txBody>
                    <a:bodyPr/>
                    <a:lstStyle/>
                    <a:p>
                      <a:pPr marL="0" marR="0" indent="166688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Contrast-associated acute kidney injury</a:t>
                      </a:r>
                      <a:r>
                        <a:rPr lang="en-US" sz="1400" b="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(1.5)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(0.9)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1.59 (0.89-2.84)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00370"/>
                  </a:ext>
                </a:extLst>
              </a:tr>
              <a:tr h="418651">
                <a:tc>
                  <a:txBody>
                    <a:bodyPr/>
                    <a:lstStyle/>
                    <a:p>
                      <a:pPr marL="0" marR="0" indent="166688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NYHA class IV heart failure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(2.9)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(2.8)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 (0.72-1.50)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080380"/>
                  </a:ext>
                </a:extLst>
              </a:tr>
              <a:tr h="418651">
                <a:tc>
                  <a:txBody>
                    <a:bodyPr/>
                    <a:lstStyle/>
                    <a:p>
                      <a:pPr marL="0" marR="0" indent="166688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Clinically non-significant bleeding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(1.6)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(1.3)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 (0.71-1.99)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4395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6584" y="5605046"/>
            <a:ext cx="1094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 T</a:t>
            </a:r>
            <a:r>
              <a:rPr lang="en-US" sz="1400" dirty="0"/>
              <a:t>here were 7 vs 0 patients with AKI associated with complete </a:t>
            </a:r>
            <a:r>
              <a:rPr lang="en-US" sz="1400" dirty="0" err="1"/>
              <a:t>revasc</a:t>
            </a:r>
            <a:r>
              <a:rPr lang="en-US" sz="1400" dirty="0"/>
              <a:t> during index hospitalization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Other Outcomes</a:t>
            </a:r>
          </a:p>
        </p:txBody>
      </p:sp>
    </p:spTree>
    <p:extLst>
      <p:ext uri="{BB962C8B-B14F-4D97-AF65-F5344CB8AC3E}">
        <p14:creationId xmlns:p14="http://schemas.microsoft.com/office/powerpoint/2010/main" val="148932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04037" y="1221462"/>
            <a:ext cx="109839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200" dirty="0">
                <a:solidFill>
                  <a:srgbClr val="002060"/>
                </a:solidFill>
              </a:rPr>
              <a:t>In patients with STEMI and multi-vessel coronary artery disease: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Compared with culprit-lesion-only PCI, routine non-culprit lesion PCI with the goal of complete revascularization: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2060"/>
              </a:solidFill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2060"/>
                </a:solidFill>
              </a:rPr>
              <a:t>Reduced CV death or new MI by 26%</a:t>
            </a:r>
            <a:r>
              <a:rPr lang="en-US" sz="2200" dirty="0">
                <a:solidFill>
                  <a:srgbClr val="002060"/>
                </a:solidFill>
              </a:rPr>
              <a:t> (P=0.004), NNT = 37 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2060"/>
                </a:solidFill>
              </a:rPr>
              <a:t>Reduced CV death, new MI or IDR by 49% </a:t>
            </a:r>
            <a:r>
              <a:rPr lang="en-US" sz="2200" dirty="0">
                <a:solidFill>
                  <a:srgbClr val="002060"/>
                </a:solidFill>
              </a:rPr>
              <a:t>(P&lt;0.001), NNT = 13 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The benefit of complete revascularization was similar in those undergoing non-culprit lesion PCI during the index hospitalization (median 1 day) and several weeks after hospital discharge (median 3 weeks)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There were no significant differences in bleeding, stent thrombosis, AKI or stroke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6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4800" y="1066800"/>
          <a:ext cx="2438400" cy="152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797134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Executive Committee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712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S.R. Mehta (Study PI)</a:t>
                      </a:r>
                    </a:p>
                    <a:p>
                      <a:r>
                        <a:rPr lang="en-US" sz="1400" dirty="0"/>
                        <a:t>D.A. Wood (Study Co-PI)</a:t>
                      </a:r>
                    </a:p>
                    <a:p>
                      <a:r>
                        <a:rPr lang="en-US" sz="1400" dirty="0"/>
                        <a:t>J.A. Cairns (SC Chair)</a:t>
                      </a:r>
                    </a:p>
                    <a:p>
                      <a:r>
                        <a:rPr lang="en-US" sz="1400" dirty="0"/>
                        <a:t>R. Mehran</a:t>
                      </a:r>
                    </a:p>
                    <a:p>
                      <a:r>
                        <a:rPr lang="en-US" sz="1400" dirty="0"/>
                        <a:t>R.F. </a:t>
                      </a:r>
                      <a:r>
                        <a:rPr lang="en-US" sz="1400" dirty="0" err="1"/>
                        <a:t>Storey</a:t>
                      </a:r>
                      <a:endParaRPr lang="en-US" sz="14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122784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501890" y="2743200"/>
          <a:ext cx="2971800" cy="195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79713482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2115949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Canadian Steering Committee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16739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1258888" algn="l"/>
                          <a:tab pos="4165600" algn="l"/>
                          <a:tab pos="7780338" algn="l"/>
                        </a:tabLst>
                      </a:pPr>
                      <a:r>
                        <a:rPr lang="en-US" sz="1400" dirty="0"/>
                        <a:t>J.A. Cairns</a:t>
                      </a:r>
                    </a:p>
                    <a:p>
                      <a:pPr>
                        <a:tabLst>
                          <a:tab pos="1258888" algn="l"/>
                          <a:tab pos="4165600" algn="l"/>
                          <a:tab pos="7780338" algn="l"/>
                        </a:tabLst>
                      </a:pPr>
                      <a:r>
                        <a:rPr lang="en-US" sz="1400" dirty="0"/>
                        <a:t>D.A. Wood</a:t>
                      </a:r>
                    </a:p>
                    <a:p>
                      <a:pPr>
                        <a:tabLst>
                          <a:tab pos="1258888" algn="l"/>
                          <a:tab pos="4165600" algn="l"/>
                          <a:tab pos="7780338" algn="l"/>
                        </a:tabLst>
                      </a:pPr>
                      <a:r>
                        <a:rPr lang="en-US" sz="1400" dirty="0"/>
                        <a:t>W.J. Cantor</a:t>
                      </a:r>
                    </a:p>
                    <a:p>
                      <a:pPr>
                        <a:tabLst>
                          <a:tab pos="1258888" algn="l"/>
                          <a:tab pos="4165600" algn="l"/>
                          <a:tab pos="7780338" algn="l"/>
                        </a:tabLst>
                      </a:pPr>
                      <a:r>
                        <a:rPr lang="en-US" sz="1400" dirty="0"/>
                        <a:t>S. Jolly</a:t>
                      </a:r>
                    </a:p>
                    <a:p>
                      <a:pPr>
                        <a:tabLst>
                          <a:tab pos="1258888" algn="l"/>
                          <a:tab pos="4165600" algn="l"/>
                          <a:tab pos="7780338" algn="l"/>
                        </a:tabLst>
                      </a:pPr>
                      <a:r>
                        <a:rPr lang="en-US" sz="1400" dirty="0"/>
                        <a:t>S. </a:t>
                      </a:r>
                      <a:r>
                        <a:rPr lang="en-US" sz="1400" dirty="0" err="1"/>
                        <a:t>Lavi</a:t>
                      </a:r>
                      <a:endParaRPr lang="en-US" sz="1400" dirty="0"/>
                    </a:p>
                    <a:p>
                      <a:pPr>
                        <a:tabLst>
                          <a:tab pos="1258888" algn="l"/>
                          <a:tab pos="4165600" algn="l"/>
                          <a:tab pos="7780338" algn="l"/>
                        </a:tabLst>
                      </a:pPr>
                      <a:r>
                        <a:rPr lang="en-US" sz="1400" dirty="0"/>
                        <a:t>R. Whitlock</a:t>
                      </a:r>
                    </a:p>
                    <a:p>
                      <a:pPr>
                        <a:tabLst>
                          <a:tab pos="1258888" algn="l"/>
                          <a:tab pos="4165600" algn="l"/>
                          <a:tab pos="7780338" algn="l"/>
                        </a:tabLst>
                      </a:pPr>
                      <a:r>
                        <a:rPr lang="en-US" sz="1400" dirty="0"/>
                        <a:t>R.C. Welsh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S.R.</a:t>
                      </a:r>
                      <a:r>
                        <a:rPr lang="en-US" sz="1400" baseline="0" dirty="0"/>
                        <a:t> Mehta</a:t>
                      </a:r>
                    </a:p>
                    <a:p>
                      <a:r>
                        <a:rPr lang="en-US" sz="1400" baseline="0" dirty="0"/>
                        <a:t>K.R. Bainey</a:t>
                      </a:r>
                    </a:p>
                    <a:p>
                      <a:r>
                        <a:rPr lang="en-US" sz="1400" baseline="0" dirty="0"/>
                        <a:t>V. </a:t>
                      </a:r>
                      <a:r>
                        <a:rPr lang="en-US" sz="1400" baseline="0" dirty="0" err="1"/>
                        <a:t>Dzavik</a:t>
                      </a:r>
                      <a:endParaRPr lang="en-US" sz="1400" baseline="0" dirty="0"/>
                    </a:p>
                    <a:p>
                      <a:r>
                        <a:rPr lang="en-US" sz="1400" baseline="0" dirty="0"/>
                        <a:t>A. </a:t>
                      </a:r>
                      <a:r>
                        <a:rPr lang="en-US" sz="1400" baseline="0" dirty="0" err="1"/>
                        <a:t>Lamy</a:t>
                      </a:r>
                      <a:endParaRPr lang="en-US" sz="1400" baseline="0" dirty="0"/>
                    </a:p>
                    <a:p>
                      <a:r>
                        <a:rPr lang="en-US" sz="1400" baseline="0" dirty="0"/>
                        <a:t>J.F. </a:t>
                      </a:r>
                      <a:r>
                        <a:rPr lang="en-US" sz="1400" baseline="0" dirty="0" err="1"/>
                        <a:t>Tanguay</a:t>
                      </a:r>
                      <a:endParaRPr lang="en-US" sz="1400" baseline="0" dirty="0"/>
                    </a:p>
                    <a:p>
                      <a:r>
                        <a:rPr lang="en-US" sz="1400" baseline="0" dirty="0"/>
                        <a:t>T. </a:t>
                      </a:r>
                      <a:r>
                        <a:rPr lang="en-US" sz="1400" baseline="0" dirty="0" err="1"/>
                        <a:t>Sheth</a:t>
                      </a:r>
                      <a:endParaRPr lang="en-US" sz="1400" baseline="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746285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477000" y="4211320"/>
          <a:ext cx="4724400" cy="195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79713482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2629511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PHRI Central Coordinating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</a:rPr>
                        <a:t> Centre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902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Study Team:</a:t>
                      </a:r>
                    </a:p>
                    <a:p>
                      <a:r>
                        <a:rPr lang="en-US" sz="1400" dirty="0"/>
                        <a:t>B. Meeks (Program Manager)</a:t>
                      </a:r>
                    </a:p>
                    <a:p>
                      <a:r>
                        <a:rPr lang="en-US" sz="1400" dirty="0"/>
                        <a:t>Helen Nguyen (Coordinator)</a:t>
                      </a:r>
                    </a:p>
                    <a:p>
                      <a:r>
                        <a:rPr lang="en-US" sz="1400" baseline="0" dirty="0"/>
                        <a:t>E. </a:t>
                      </a:r>
                      <a:r>
                        <a:rPr lang="en-US" sz="1400" baseline="0" dirty="0" err="1"/>
                        <a:t>Makaji</a:t>
                      </a:r>
                      <a:endParaRPr lang="en-US" sz="1400" baseline="0" dirty="0"/>
                    </a:p>
                    <a:p>
                      <a:r>
                        <a:rPr lang="en-US" sz="1400" baseline="0" dirty="0"/>
                        <a:t>R. Manojlovic</a:t>
                      </a:r>
                    </a:p>
                    <a:p>
                      <a:r>
                        <a:rPr lang="en-US" sz="1400" baseline="0" dirty="0"/>
                        <a:t>L. Whalen</a:t>
                      </a:r>
                    </a:p>
                    <a:p>
                      <a:r>
                        <a:rPr lang="en-US" sz="1400" baseline="0" dirty="0"/>
                        <a:t>C. Agrippa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Statisticians: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J. Wang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J. Nakamya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P. Gao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H. Jung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S.I. Bangdiwala</a:t>
                      </a:r>
                      <a:endParaRPr lang="en-US" sz="14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696969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0" y="2743200"/>
          <a:ext cx="2971800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79713482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2115949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International Steering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</a:rPr>
                        <a:t> Committee</a:t>
                      </a:r>
                    </a:p>
                    <a:p>
                      <a:r>
                        <a:rPr lang="en-US" sz="1400" baseline="0" dirty="0"/>
                        <a:t>Executive Committee and:</a:t>
                      </a:r>
                      <a:endParaRPr lang="en-US" sz="14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6712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K.F. Alhabib</a:t>
                      </a:r>
                    </a:p>
                    <a:p>
                      <a:r>
                        <a:rPr lang="en-US" sz="1400" dirty="0"/>
                        <a:t>A. </a:t>
                      </a:r>
                      <a:r>
                        <a:rPr lang="en-US" sz="1400" dirty="0" err="1"/>
                        <a:t>Avezum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D.P. Faxon	</a:t>
                      </a:r>
                    </a:p>
                    <a:p>
                      <a:r>
                        <a:rPr lang="en-US" sz="1400" dirty="0"/>
                        <a:t>O. </a:t>
                      </a:r>
                      <a:r>
                        <a:rPr lang="en-US" sz="1400" dirty="0" err="1"/>
                        <a:t>Hlinomaz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M. </a:t>
                      </a:r>
                      <a:r>
                        <a:rPr lang="en-US" sz="1400" dirty="0" err="1"/>
                        <a:t>Keltai</a:t>
                      </a:r>
                      <a:r>
                        <a:rPr lang="en-US" sz="1400" dirty="0"/>
                        <a:t>	</a:t>
                      </a:r>
                    </a:p>
                    <a:p>
                      <a:r>
                        <a:rPr lang="en-US" sz="1400" dirty="0"/>
                        <a:t>J. Lopez-</a:t>
                      </a:r>
                      <a:r>
                        <a:rPr lang="en-US" sz="1400" dirty="0" err="1"/>
                        <a:t>Sendon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C. </a:t>
                      </a:r>
                      <a:r>
                        <a:rPr lang="en-US" sz="1400" dirty="0" err="1"/>
                        <a:t>Naber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S.V. Rao</a:t>
                      </a:r>
                    </a:p>
                    <a:p>
                      <a:r>
                        <a:rPr lang="en-US" sz="1400" dirty="0"/>
                        <a:t>R.C. Welsh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J. </a:t>
                      </a:r>
                      <a:r>
                        <a:rPr lang="en-US" sz="1400" dirty="0" err="1"/>
                        <a:t>Amerena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G. Di Pasquale</a:t>
                      </a:r>
                    </a:p>
                    <a:p>
                      <a:r>
                        <a:rPr lang="en-US" sz="1400" dirty="0"/>
                        <a:t>L. Feldman</a:t>
                      </a:r>
                    </a:p>
                    <a:p>
                      <a:r>
                        <a:rPr lang="en-US" sz="1400" dirty="0"/>
                        <a:t>S. James</a:t>
                      </a:r>
                    </a:p>
                    <a:p>
                      <a:r>
                        <a:rPr lang="en-US" sz="1400" dirty="0"/>
                        <a:t>B.S. Lewis</a:t>
                      </a:r>
                    </a:p>
                    <a:p>
                      <a:r>
                        <a:rPr lang="en-US" sz="1400" dirty="0"/>
                        <a:t>L. Mauri</a:t>
                      </a:r>
                    </a:p>
                    <a:p>
                      <a:r>
                        <a:rPr lang="en-US" sz="1400" dirty="0"/>
                        <a:t>K. Niemela</a:t>
                      </a:r>
                    </a:p>
                    <a:p>
                      <a:r>
                        <a:rPr lang="en-US" sz="1400" dirty="0"/>
                        <a:t>P.G. Steg</a:t>
                      </a:r>
                    </a:p>
                    <a:p>
                      <a:r>
                        <a:rPr lang="en-US" sz="1400" dirty="0"/>
                        <a:t>Y. Yang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122784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501890" y="4953000"/>
          <a:ext cx="24384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849550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Senior Scientific Advisor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01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S. Yusuf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678652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501890" y="1066800"/>
          <a:ext cx="2438400" cy="1536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531028408"/>
                    </a:ext>
                  </a:extLst>
                </a:gridCol>
              </a:tblGrid>
              <a:tr h="3783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Data Monitoring Committee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407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C.B. Granger (Chair)</a:t>
                      </a:r>
                    </a:p>
                    <a:p>
                      <a:r>
                        <a:rPr lang="en-US" sz="1400" dirty="0"/>
                        <a:t>D.L. Bhatt</a:t>
                      </a:r>
                    </a:p>
                    <a:p>
                      <a:r>
                        <a:rPr lang="en-US" sz="1400" dirty="0"/>
                        <a:t>J.W. Eikelboom</a:t>
                      </a:r>
                    </a:p>
                    <a:p>
                      <a:r>
                        <a:rPr lang="en-US" sz="1400" dirty="0"/>
                        <a:t>K.A.A. Fox</a:t>
                      </a:r>
                    </a:p>
                    <a:p>
                      <a:r>
                        <a:rPr lang="en-US" sz="1400" dirty="0"/>
                        <a:t>S. </a:t>
                      </a:r>
                      <a:r>
                        <a:rPr lang="en-US" sz="1400" dirty="0" err="1"/>
                        <a:t>Pocock</a:t>
                      </a:r>
                      <a:endParaRPr lang="en-US" sz="14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79496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477000" y="1066800"/>
          <a:ext cx="6019800" cy="152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9800">
                  <a:extLst>
                    <a:ext uri="{9D8B030D-6E8A-4147-A177-3AD203B41FA5}">
                      <a16:colId xmlns:a16="http://schemas.microsoft.com/office/drawing/2014/main" val="2409352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Adjudication Committee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73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K.R. Bainey (Chair), M. </a:t>
                      </a:r>
                      <a:r>
                        <a:rPr lang="en-US" sz="1400" dirty="0" err="1"/>
                        <a:t>Rokoss</a:t>
                      </a:r>
                      <a:r>
                        <a:rPr lang="en-US" sz="1400" dirty="0"/>
                        <a:t>, M. </a:t>
                      </a:r>
                      <a:r>
                        <a:rPr lang="en-US" sz="1400" dirty="0" err="1"/>
                        <a:t>Bossard</a:t>
                      </a:r>
                      <a:r>
                        <a:rPr lang="en-US" sz="1400" dirty="0"/>
                        <a:t>, D. Topic, D. Halon, </a:t>
                      </a:r>
                    </a:p>
                    <a:p>
                      <a:r>
                        <a:rPr lang="en-US" sz="1400" dirty="0"/>
                        <a:t>F. </a:t>
                      </a:r>
                      <a:r>
                        <a:rPr lang="en-US" sz="1400" dirty="0" err="1"/>
                        <a:t>Moccetti</a:t>
                      </a:r>
                      <a:r>
                        <a:rPr lang="en-US" sz="1400" dirty="0"/>
                        <a:t>, L. De Luca, N. Pinilla-</a:t>
                      </a:r>
                      <a:r>
                        <a:rPr lang="en-US" sz="1400" dirty="0" err="1"/>
                        <a:t>Echeverri</a:t>
                      </a:r>
                      <a:r>
                        <a:rPr lang="en-US" sz="1400" dirty="0"/>
                        <a:t>, M. </a:t>
                      </a:r>
                      <a:r>
                        <a:rPr lang="en-US" sz="1400" dirty="0" err="1"/>
                        <a:t>Sibbald</a:t>
                      </a:r>
                      <a:r>
                        <a:rPr lang="en-US" sz="1400" dirty="0"/>
                        <a:t>, </a:t>
                      </a:r>
                    </a:p>
                    <a:p>
                      <a:r>
                        <a:rPr lang="en-US" sz="1400" dirty="0"/>
                        <a:t>J. </a:t>
                      </a:r>
                      <a:r>
                        <a:rPr lang="en-US" sz="1400" dirty="0" err="1"/>
                        <a:t>Sanchis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Forés</a:t>
                      </a:r>
                      <a:r>
                        <a:rPr lang="en-US" sz="1400" dirty="0"/>
                        <a:t>, G. Oliveira, V. </a:t>
                      </a:r>
                      <a:r>
                        <a:rPr lang="en-US" sz="1400" dirty="0" err="1"/>
                        <a:t>Zeniou</a:t>
                      </a:r>
                      <a:r>
                        <a:rPr lang="en-US" sz="1400" dirty="0"/>
                        <a:t>, G.J. Fodor, P.K. Cheung, </a:t>
                      </a:r>
                    </a:p>
                    <a:p>
                      <a:r>
                        <a:rPr lang="en-US" sz="1400" dirty="0"/>
                        <a:t>G. </a:t>
                      </a:r>
                      <a:r>
                        <a:rPr lang="en-US" sz="1400" dirty="0" err="1"/>
                        <a:t>Helft</a:t>
                      </a:r>
                      <a:r>
                        <a:rPr lang="en-US" sz="1400" dirty="0"/>
                        <a:t>, G. </a:t>
                      </a:r>
                      <a:r>
                        <a:rPr lang="en-US" sz="1400" dirty="0" err="1"/>
                        <a:t>Gyenes</a:t>
                      </a:r>
                      <a:r>
                        <a:rPr lang="en-US" sz="1400" dirty="0"/>
                        <a:t>, D.H. Kim, A. </a:t>
                      </a:r>
                      <a:r>
                        <a:rPr lang="en-US" sz="1400" dirty="0" err="1"/>
                        <a:t>Bagai</a:t>
                      </a:r>
                      <a:r>
                        <a:rPr lang="en-US" sz="1400" dirty="0"/>
                        <a:t>, I. Sanchez Perez, T. Lai, </a:t>
                      </a:r>
                    </a:p>
                    <a:p>
                      <a:r>
                        <a:rPr lang="en-US" sz="1400" dirty="0"/>
                        <a:t>D. </a:t>
                      </a:r>
                      <a:r>
                        <a:rPr lang="en-US" sz="1400" dirty="0" err="1"/>
                        <a:t>Mancevski</a:t>
                      </a:r>
                      <a:r>
                        <a:rPr lang="en-US" sz="1400" dirty="0"/>
                        <a:t>, P. </a:t>
                      </a:r>
                      <a:r>
                        <a:rPr lang="en-US" sz="1400" dirty="0" err="1"/>
                        <a:t>Domsik</a:t>
                      </a:r>
                      <a:r>
                        <a:rPr lang="en-US" sz="1400" dirty="0"/>
                        <a:t>, T.W. </a:t>
                      </a:r>
                      <a:r>
                        <a:rPr lang="en-US" sz="1400" dirty="0" err="1"/>
                        <a:t>Hruczkowski</a:t>
                      </a:r>
                      <a:r>
                        <a:rPr lang="en-US" sz="1400" dirty="0"/>
                        <a:t>, P. </a:t>
                      </a:r>
                      <a:r>
                        <a:rPr lang="en-US" sz="1400" dirty="0" err="1"/>
                        <a:t>Buderova</a:t>
                      </a:r>
                      <a:r>
                        <a:rPr lang="en-US" sz="1400" dirty="0"/>
                        <a:t>, P. </a:t>
                      </a:r>
                      <a:r>
                        <a:rPr lang="en-US" sz="1400" dirty="0" err="1"/>
                        <a:t>Lamelas</a:t>
                      </a:r>
                      <a:endParaRPr lang="en-US" sz="14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229577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477000" y="2743200"/>
          <a:ext cx="6019800" cy="131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9800">
                  <a:extLst>
                    <a:ext uri="{9D8B030D-6E8A-4147-A177-3AD203B41FA5}">
                      <a16:colId xmlns:a16="http://schemas.microsoft.com/office/drawing/2014/main" val="3771570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Angiographic Core Lab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52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N. Pinilla-</a:t>
                      </a:r>
                      <a:r>
                        <a:rPr lang="en-US" sz="1400" dirty="0" err="1"/>
                        <a:t>Echeverri</a:t>
                      </a:r>
                      <a:r>
                        <a:rPr lang="en-US" sz="1400" dirty="0"/>
                        <a:t>, T. </a:t>
                      </a:r>
                      <a:r>
                        <a:rPr lang="en-US" sz="1400" dirty="0" err="1"/>
                        <a:t>Sheth</a:t>
                      </a:r>
                      <a:r>
                        <a:rPr lang="en-US" sz="1400" dirty="0"/>
                        <a:t> (Director), S.R. Mehta, M. Stanton, </a:t>
                      </a:r>
                    </a:p>
                    <a:p>
                      <a:r>
                        <a:rPr lang="en-US" sz="1400" dirty="0"/>
                        <a:t>R. </a:t>
                      </a:r>
                      <a:r>
                        <a:rPr lang="en-US" sz="1400" dirty="0" err="1"/>
                        <a:t>Moxham</a:t>
                      </a:r>
                      <a:r>
                        <a:rPr lang="en-US" sz="1400" dirty="0"/>
                        <a:t>, C. Panton, L. </a:t>
                      </a:r>
                      <a:r>
                        <a:rPr lang="en-US" sz="1400" dirty="0" err="1"/>
                        <a:t>Sandham</a:t>
                      </a:r>
                      <a:r>
                        <a:rPr lang="en-US" sz="1400" dirty="0"/>
                        <a:t>, N. Sahami, P. </a:t>
                      </a:r>
                      <a:r>
                        <a:rPr lang="en-US" sz="1400" dirty="0" err="1"/>
                        <a:t>Lamelas</a:t>
                      </a:r>
                      <a:r>
                        <a:rPr lang="en-US" sz="1400" dirty="0"/>
                        <a:t>, </a:t>
                      </a:r>
                    </a:p>
                    <a:p>
                      <a:r>
                        <a:rPr lang="en-US" sz="1400" dirty="0"/>
                        <a:t>S. Chandran, J. Winter, S. </a:t>
                      </a:r>
                      <a:r>
                        <a:rPr lang="en-US" sz="1400" dirty="0" err="1"/>
                        <a:t>Khouj</a:t>
                      </a:r>
                      <a:r>
                        <a:rPr lang="en-US" sz="1400" dirty="0"/>
                        <a:t>, A. </a:t>
                      </a:r>
                      <a:r>
                        <a:rPr lang="en-US" sz="1400" dirty="0" err="1"/>
                        <a:t>Alazzoni</a:t>
                      </a:r>
                      <a:r>
                        <a:rPr lang="en-US" sz="1400" dirty="0"/>
                        <a:t>, M. </a:t>
                      </a:r>
                      <a:r>
                        <a:rPr lang="en-US" sz="1400" dirty="0" err="1"/>
                        <a:t>Bossard</a:t>
                      </a:r>
                      <a:r>
                        <a:rPr lang="en-US" sz="1400" dirty="0"/>
                        <a:t>, A. </a:t>
                      </a:r>
                      <a:r>
                        <a:rPr lang="en-US" sz="1400" dirty="0" err="1"/>
                        <a:t>Alshehri</a:t>
                      </a:r>
                      <a:r>
                        <a:rPr lang="en-US" sz="1400" dirty="0"/>
                        <a:t>, </a:t>
                      </a:r>
                    </a:p>
                    <a:p>
                      <a:r>
                        <a:rPr lang="en-US" sz="1400" dirty="0"/>
                        <a:t>S. Al-</a:t>
                      </a:r>
                      <a:r>
                        <a:rPr lang="en-US" sz="1400" dirty="0" err="1"/>
                        <a:t>Maashani</a:t>
                      </a:r>
                      <a:r>
                        <a:rPr lang="en-US" sz="1400" dirty="0"/>
                        <a:t>, J. </a:t>
                      </a:r>
                      <a:r>
                        <a:rPr lang="en-US" sz="1400" dirty="0" err="1"/>
                        <a:t>Paikin</a:t>
                      </a:r>
                      <a:r>
                        <a:rPr lang="en-US" sz="1400" dirty="0"/>
                        <a:t>, A. Al-Saleh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616128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0704" y="5562600"/>
            <a:ext cx="300283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i="1" dirty="0"/>
              <a:t>We thank all investigators, </a:t>
            </a:r>
          </a:p>
          <a:p>
            <a:pPr algn="ctr"/>
            <a:r>
              <a:rPr lang="en-US" sz="1400" i="1" dirty="0"/>
              <a:t>study coordinators and participants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612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78081"/>
            <a:ext cx="10820400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The COMPLETE Trial was funded by the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Canadian Institutes of Health Research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and the Population Health Research Institute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with additional unrestricted grants from AstraZeneca and Boston Scientific.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Coordinated by the Population Health Research Institute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Hamilton, Canada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3272339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1440" y="6207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1989C-8F7D-1C40-8E37-CD6A3870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169" y="-304800"/>
            <a:ext cx="12207137" cy="8991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A7EDAB-766D-C247-9A43-E23BD2B9A92C}"/>
              </a:ext>
            </a:extLst>
          </p:cNvPr>
          <p:cNvSpPr txBox="1">
            <a:spLocks/>
          </p:cNvSpPr>
          <p:nvPr/>
        </p:nvSpPr>
        <p:spPr>
          <a:xfrm>
            <a:off x="4157133" y="6172200"/>
            <a:ext cx="9787467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0">
                <a:solidFill>
                  <a:srgbClr val="1C4A7C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400" kern="0" dirty="0"/>
              <a:t>Available online at </a:t>
            </a:r>
            <a:r>
              <a:rPr lang="en-US" sz="2400" kern="0" dirty="0" err="1"/>
              <a:t>NEJM.org</a:t>
            </a:r>
            <a:endParaRPr lang="en-US" sz="240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644AD-524B-6944-9B66-FCC812F2F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63" y="-381000"/>
            <a:ext cx="12207137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9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5800" y="1263987"/>
            <a:ext cx="108966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Patients undergoing primary PCI to the culprit lesion for STEMI are often found to have multivessel CAD, with 1 or more angiographically significant non-culprit lesions.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There is uncertainty on how best to manage these non-culprit lesions: 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2060"/>
                </a:solidFill>
              </a:rPr>
              <a:t>Routinely revascularize them with PCI?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2060"/>
                </a:solidFill>
              </a:rPr>
              <a:t>Manage them conservatively with guideline-directed medical therapy alone?</a:t>
            </a:r>
          </a:p>
          <a:p>
            <a:pPr marL="342900" indent="-342900" algn="ctr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Prior RCT’s have shown non-culprit lesion PCI reduces revascularization but none were powered to detect moderate reductions in hard clinical outcomes such as CV death or MI.</a:t>
            </a:r>
            <a:r>
              <a:rPr lang="en-US" sz="2000" baseline="30000" dirty="0">
                <a:solidFill>
                  <a:srgbClr val="002060"/>
                </a:solidFill>
              </a:rPr>
              <a:t> </a:t>
            </a:r>
            <a:r>
              <a:rPr lang="en-US" sz="1400" baseline="30000" dirty="0">
                <a:solidFill>
                  <a:srgbClr val="002060"/>
                </a:solidFill>
              </a:rPr>
              <a:t>1-4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Meta-analyses have suggested a possible reduction in CV death or MI, but this result is fragile and no single RCT has been adequately powered to confirm this.</a:t>
            </a:r>
            <a:r>
              <a:rPr lang="en-US" sz="1400" baseline="30000" dirty="0">
                <a:solidFill>
                  <a:srgbClr val="002060"/>
                </a:solidFill>
              </a:rPr>
              <a:t>5</a:t>
            </a:r>
            <a:endParaRPr lang="en-US" sz="2000" baseline="30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b="1" baseline="30000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US" sz="2000" b="1" baseline="30000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b="1" dirty="0">
                <a:solidFill>
                  <a:srgbClr val="002060"/>
                </a:solidFill>
              </a:rPr>
              <a:t>The COMPLETE trial was designed to address this evidence gap.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7" y="228600"/>
            <a:ext cx="9787467" cy="4572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48800" y="5413841"/>
            <a:ext cx="2584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indent="-111125">
              <a:buFont typeface="+mj-lt"/>
              <a:buAutoNum type="arabicPeriod"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Wald et al. </a:t>
            </a:r>
            <a:r>
              <a:rPr lang="en-CA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</a:t>
            </a:r>
            <a:r>
              <a:rPr lang="en-CA" sz="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Engl</a:t>
            </a:r>
            <a:r>
              <a:rPr lang="en-CA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 Med 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2013;369:1115-23.</a:t>
            </a:r>
          </a:p>
          <a:p>
            <a:pPr marL="111125" indent="-111125">
              <a:buFont typeface="+mj-lt"/>
              <a:buAutoNum type="arabicPeriod"/>
            </a:pP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Gershlick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</a:t>
            </a:r>
            <a:r>
              <a:rPr lang="en-CA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 Am </a:t>
            </a:r>
            <a:r>
              <a:rPr lang="en-CA" sz="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</a:t>
            </a:r>
            <a:r>
              <a:rPr lang="en-CA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Cardiol</a:t>
            </a:r>
            <a:r>
              <a:rPr lang="en-CA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2015;65:963-72.</a:t>
            </a:r>
          </a:p>
          <a:p>
            <a:pPr marL="111125" indent="-111125">
              <a:buFont typeface="+mj-lt"/>
              <a:buAutoNum type="arabicPeriod"/>
            </a:pPr>
            <a:r>
              <a:rPr lang="en-CA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Engstrom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</a:t>
            </a:r>
            <a:r>
              <a:rPr lang="en-CA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Lancet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2015;386:665-71.</a:t>
            </a:r>
          </a:p>
          <a:p>
            <a:pPr marL="111125" indent="-111125">
              <a:buFont typeface="+mj-lt"/>
              <a:buAutoNum type="arabicPeriod"/>
            </a:pP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Smits et al. </a:t>
            </a:r>
            <a:r>
              <a:rPr lang="en-CA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</a:t>
            </a:r>
            <a:r>
              <a:rPr lang="en-CA" sz="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Engl</a:t>
            </a:r>
            <a:r>
              <a:rPr lang="en-CA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 Med 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2017;376:1234-44.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5" indent="-111125">
              <a:buFont typeface="+mj-lt"/>
              <a:buAutoNum type="arabicPeriod"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Bainey et al. </a:t>
            </a:r>
            <a:r>
              <a:rPr lang="en-CA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J </a:t>
            </a:r>
            <a:r>
              <a:rPr lang="en-CA" sz="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Cardiol</a:t>
            </a:r>
            <a:r>
              <a:rPr lang="en-CA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2016;32:1542-51.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6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7" y="304800"/>
            <a:ext cx="9787467" cy="457200"/>
          </a:xfrm>
        </p:spPr>
        <p:txBody>
          <a:bodyPr/>
          <a:lstStyle/>
          <a:p>
            <a:r>
              <a:rPr lang="en-US" dirty="0"/>
              <a:t>Primary Objective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4294967295"/>
          </p:nvPr>
        </p:nvSpPr>
        <p:spPr>
          <a:xfrm>
            <a:off x="1286933" y="1289844"/>
            <a:ext cx="9618134" cy="42783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rgbClr val="002060"/>
                </a:solidFill>
                <a:ea typeface="+mj-ea"/>
                <a:cs typeface="+mj-cs"/>
              </a:rPr>
              <a:t>In patients presenting with STEMI and multi-vessel coronary artery disease who have undergone culprit-lesion PCI, the objective is:</a:t>
            </a:r>
          </a:p>
          <a:p>
            <a:pPr algn="l">
              <a:lnSpc>
                <a:spcPct val="150000"/>
              </a:lnSpc>
            </a:pPr>
            <a:endParaRPr lang="en-US" sz="2000" i="1" dirty="0">
              <a:solidFill>
                <a:srgbClr val="002060"/>
              </a:solidFill>
              <a:ea typeface="+mj-ea"/>
              <a:cs typeface="+mj-cs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ea typeface="+mj-ea"/>
                <a:cs typeface="+mj-cs"/>
              </a:rPr>
              <a:t>To determine whether a strategy of routine, staged non-culprit lesion PCI with the </a:t>
            </a:r>
            <a:r>
              <a:rPr lang="en-US" sz="2000" u="sng" dirty="0">
                <a:solidFill>
                  <a:srgbClr val="002060"/>
                </a:solidFill>
                <a:ea typeface="+mj-ea"/>
                <a:cs typeface="+mj-cs"/>
              </a:rPr>
              <a:t>goal of complete revascularization</a:t>
            </a:r>
            <a:r>
              <a:rPr lang="en-US" sz="2000" dirty="0">
                <a:solidFill>
                  <a:srgbClr val="002060"/>
                </a:solidFill>
                <a:ea typeface="+mj-ea"/>
                <a:cs typeface="+mj-cs"/>
              </a:rPr>
              <a:t> is superior to a strategy of culprit lesion-only PCI in reducing the composite of CV death or new MI.</a:t>
            </a:r>
          </a:p>
        </p:txBody>
      </p:sp>
    </p:spTree>
    <p:extLst>
      <p:ext uri="{BB962C8B-B14F-4D97-AF65-F5344CB8AC3E}">
        <p14:creationId xmlns:p14="http://schemas.microsoft.com/office/powerpoint/2010/main" val="267948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88179"/>
            <a:ext cx="2057400" cy="685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Trial Design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0" y="1039971"/>
            <a:ext cx="3429000" cy="521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r>
              <a:rPr lang="en-US" sz="1200" dirty="0"/>
              <a:t>Exclusion Criteria:  Intent to revascularize NCL, </a:t>
            </a:r>
          </a:p>
          <a:p>
            <a:r>
              <a:rPr lang="en-US" sz="1200" dirty="0"/>
              <a:t>planned surgical revascularization, prior CABG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484" y="3648310"/>
            <a:ext cx="2057400" cy="413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Everolimus</a:t>
            </a:r>
            <a:r>
              <a:rPr lang="en-US" sz="1200" dirty="0"/>
              <a:t>-eluting stents</a:t>
            </a:r>
          </a:p>
          <a:p>
            <a:r>
              <a:rPr lang="en-US" sz="1200" dirty="0"/>
              <a:t> strongly recommended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2240" y="228600"/>
            <a:ext cx="7315200" cy="802874"/>
          </a:xfrm>
          <a:prstGeom prst="rect">
            <a:avLst/>
          </a:prstGeom>
          <a:gradFill flip="none" rotWithShape="1">
            <a:gsLst>
              <a:gs pos="0">
                <a:srgbClr val="F2AC3A"/>
              </a:gs>
              <a:gs pos="84000">
                <a:srgbClr val="F0B75A"/>
              </a:gs>
              <a:gs pos="35000">
                <a:srgbClr val="F3B043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en-US" sz="1600" b="1" cap="small" dirty="0"/>
              <a:t>STEMI with </a:t>
            </a:r>
            <a:r>
              <a:rPr lang="en-US" sz="1600" b="1" cap="small" dirty="0" err="1"/>
              <a:t>Multivessel</a:t>
            </a:r>
            <a:r>
              <a:rPr lang="en-US" sz="1600" b="1" cap="small" dirty="0"/>
              <a:t> CAD and successful PCI to the Culprit Lesion</a:t>
            </a:r>
          </a:p>
          <a:p>
            <a:pPr algn="ctr"/>
            <a:r>
              <a:rPr lang="en-US" sz="1200" dirty="0"/>
              <a:t>MVD defined as at least one additional non-culprit lesion ≥ 2.5 mm diameter </a:t>
            </a:r>
          </a:p>
          <a:p>
            <a:pPr algn="ctr"/>
            <a:r>
              <a:rPr lang="en-US" sz="1200" dirty="0"/>
              <a:t>and ≥70% stenosis or 50-69% with FFR ≤0.80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583" y="1414548"/>
            <a:ext cx="4108514" cy="62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en-US" sz="1200" b="1" dirty="0"/>
              <a:t>RANDOMIZATION</a:t>
            </a:r>
          </a:p>
          <a:p>
            <a:pPr algn="ctr"/>
            <a:r>
              <a:rPr lang="en-US" sz="1200" b="1" dirty="0"/>
              <a:t>Stratified for intended timing of NCL PCI</a:t>
            </a:r>
            <a:r>
              <a:rPr lang="en-US" sz="1200" dirty="0"/>
              <a:t>:</a:t>
            </a:r>
          </a:p>
          <a:p>
            <a:pPr algn="ctr"/>
            <a:r>
              <a:rPr lang="en-US" sz="1200" dirty="0"/>
              <a:t>During initial hospitalization or after discharge (max 45 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5070617"/>
            <a:ext cx="82296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endParaRPr lang="en-US" sz="500" b="1" cap="small" dirty="0"/>
          </a:p>
          <a:p>
            <a:r>
              <a:rPr lang="en-US" sz="1400" b="1" cap="small" dirty="0"/>
              <a:t>Co-primary Outcomes:</a:t>
            </a:r>
            <a:r>
              <a:rPr lang="en-US" sz="1400" dirty="0"/>
              <a:t>	1. Composite of CV death or new MI</a:t>
            </a:r>
          </a:p>
          <a:p>
            <a:r>
              <a:rPr lang="en-US" sz="1400" dirty="0"/>
              <a:t>					2. Composite of CV death, new MI or IDR</a:t>
            </a:r>
          </a:p>
          <a:p>
            <a:endParaRPr lang="en-US" sz="1050" dirty="0"/>
          </a:p>
          <a:p>
            <a:r>
              <a:rPr lang="en-US" sz="1400" b="1" cap="small" dirty="0"/>
              <a:t>Key Secondary Outcome:</a:t>
            </a:r>
            <a:r>
              <a:rPr lang="en-US" sz="1400" b="1" dirty="0"/>
              <a:t>  </a:t>
            </a:r>
            <a:r>
              <a:rPr lang="en-US" sz="1400" dirty="0"/>
              <a:t>CV death, new MI, IDR, unstable angina, NYHA class IV heart failure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3300" y="4736321"/>
            <a:ext cx="3017520" cy="3926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en-US" sz="1600" b="1" cap="small" dirty="0"/>
              <a:t>Median Follow-up:  3 years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30680" y="2538189"/>
            <a:ext cx="9418320" cy="1043464"/>
            <a:chOff x="1478280" y="2438400"/>
            <a:chExt cx="9418320" cy="1066800"/>
          </a:xfrm>
        </p:grpSpPr>
        <p:sp>
          <p:nvSpPr>
            <p:cNvPr id="6" name="TextBox 5"/>
            <p:cNvSpPr txBox="1"/>
            <p:nvPr/>
          </p:nvSpPr>
          <p:spPr>
            <a:xfrm>
              <a:off x="1478280" y="2438400"/>
              <a:ext cx="4389120" cy="106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600" b="1" cap="small" dirty="0"/>
                <a:t>Complete Revascularization</a:t>
              </a:r>
            </a:p>
            <a:p>
              <a:pPr algn="ctr"/>
              <a:r>
                <a:rPr lang="en-US" sz="1200" dirty="0"/>
                <a:t>Routine staged PCI* of all suitable non-culprit lesions</a:t>
              </a:r>
            </a:p>
            <a:p>
              <a:pPr algn="ctr"/>
              <a:r>
                <a:rPr lang="en-US" sz="1200" dirty="0"/>
                <a:t>with the goal of complete revascularization</a:t>
              </a:r>
            </a:p>
            <a:p>
              <a:pPr algn="ctr"/>
              <a:r>
                <a:rPr lang="en-US" sz="1400" dirty="0"/>
                <a:t>N=2016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07480" y="2438400"/>
              <a:ext cx="4389120" cy="1066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600" b="1" cap="small" dirty="0"/>
                <a:t>Culprit-Lesion-Only Revascularization</a:t>
              </a:r>
            </a:p>
            <a:p>
              <a:pPr algn="ctr"/>
              <a:r>
                <a:rPr lang="en-US" sz="1200" dirty="0"/>
                <a:t>No further revascularization of non-culprit lesions, </a:t>
              </a:r>
            </a:p>
            <a:p>
              <a:pPr algn="ctr"/>
              <a:r>
                <a:rPr lang="en-US" sz="1200" dirty="0"/>
                <a:t>guideline-directed medical therapy alone</a:t>
              </a:r>
            </a:p>
            <a:p>
              <a:pPr algn="ctr"/>
              <a:r>
                <a:rPr lang="en-US" sz="1400" dirty="0"/>
                <a:t>N=2025</a:t>
              </a:r>
            </a:p>
          </p:txBody>
        </p:sp>
      </p:grpSp>
      <p:cxnSp>
        <p:nvCxnSpPr>
          <p:cNvPr id="19" name="Straight Arrow Connector 18"/>
          <p:cNvCxnSpPr>
            <a:stCxn id="3" idx="2"/>
            <a:endCxn id="4" idx="0"/>
          </p:cNvCxnSpPr>
          <p:nvPr/>
        </p:nvCxnSpPr>
        <p:spPr>
          <a:xfrm>
            <a:off x="6339840" y="1031474"/>
            <a:ext cx="0" cy="383074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6" idx="0"/>
          </p:cNvCxnSpPr>
          <p:nvPr/>
        </p:nvCxnSpPr>
        <p:spPr>
          <a:xfrm flipH="1">
            <a:off x="3825240" y="2035816"/>
            <a:ext cx="2514600" cy="502373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8" idx="0"/>
          </p:cNvCxnSpPr>
          <p:nvPr/>
        </p:nvCxnSpPr>
        <p:spPr>
          <a:xfrm>
            <a:off x="6339840" y="2035816"/>
            <a:ext cx="2514600" cy="502373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2"/>
          </p:cNvCxnSpPr>
          <p:nvPr/>
        </p:nvCxnSpPr>
        <p:spPr>
          <a:xfrm rot="16200000" flipH="1">
            <a:off x="4499372" y="2907521"/>
            <a:ext cx="1166336" cy="2514600"/>
          </a:xfrm>
          <a:prstGeom prst="bentConnector3">
            <a:avLst>
              <a:gd name="adj1" fmla="val 74233"/>
            </a:avLst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8" idx="2"/>
          </p:cNvCxnSpPr>
          <p:nvPr/>
        </p:nvCxnSpPr>
        <p:spPr>
          <a:xfrm rot="5400000">
            <a:off x="7013972" y="2907521"/>
            <a:ext cx="1166336" cy="2514600"/>
          </a:xfrm>
          <a:prstGeom prst="bentConnector3">
            <a:avLst>
              <a:gd name="adj1" fmla="val 74232"/>
            </a:avLst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2884" y="3785094"/>
            <a:ext cx="7493912" cy="52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en-US" sz="1400" b="1" dirty="0"/>
              <a:t>Guideline-Directed Medical Therapy</a:t>
            </a:r>
          </a:p>
          <a:p>
            <a:pPr algn="ctr"/>
            <a:r>
              <a:rPr lang="en-US" sz="1200" dirty="0"/>
              <a:t>ASA, P2Y12 inhibitor (</a:t>
            </a:r>
            <a:r>
              <a:rPr lang="en-US" sz="1200" dirty="0" err="1"/>
              <a:t>Ticagrelor</a:t>
            </a:r>
            <a:r>
              <a:rPr lang="en-US" sz="1200" dirty="0"/>
              <a:t> strongly recommended), Statin, BB, ACE/ARB + Risk Factor Modification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6656" y="1670566"/>
            <a:ext cx="4700144" cy="691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r>
              <a:rPr lang="en-US" sz="1100" b="1" dirty="0"/>
              <a:t>Actual Time to study NCL PCI in Complete Group (median)</a:t>
            </a:r>
          </a:p>
          <a:p>
            <a:r>
              <a:rPr lang="en-US" sz="1100" dirty="0"/>
              <a:t>During initial hospitalization: 1 day (IQR 1-3)</a:t>
            </a:r>
          </a:p>
          <a:p>
            <a:r>
              <a:rPr lang="en-US" sz="1100" dirty="0"/>
              <a:t>After hospital discharge: 23 days (IQR 12.5-33.5)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39840" y="1219200"/>
            <a:ext cx="2042160" cy="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0" y="6248400"/>
            <a:ext cx="12168720" cy="609600"/>
            <a:chOff x="0" y="6248400"/>
            <a:chExt cx="12168720" cy="609600"/>
          </a:xfrm>
        </p:grpSpPr>
        <p:pic>
          <p:nvPicPr>
            <p:cNvPr id="20" name="Picture 19" descr="PHRI_VisualIdentity_Primary_Colour.e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5400"/>
              <a:ext cx="2428799" cy="582600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9601200" y="6424784"/>
              <a:ext cx="2352040" cy="377416"/>
              <a:chOff x="6163056" y="5867400"/>
              <a:chExt cx="2633848" cy="576072"/>
            </a:xfrm>
          </p:grpSpPr>
          <p:pic>
            <p:nvPicPr>
              <p:cNvPr id="24" name="Picture 23" descr="HHS_RGB.emf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3056" y="5867400"/>
                <a:ext cx="1377521" cy="484631"/>
              </a:xfrm>
              <a:prstGeom prst="rect">
                <a:avLst/>
              </a:prstGeom>
            </p:spPr>
          </p:pic>
          <p:pic>
            <p:nvPicPr>
              <p:cNvPr id="26" name="Picture 25" descr="Mac_CMYK_HS-tagline.emf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4112" y="5867400"/>
                <a:ext cx="1042792" cy="576072"/>
              </a:xfrm>
              <a:prstGeom prst="rect">
                <a:avLst/>
              </a:prstGeom>
            </p:spPr>
          </p:pic>
        </p:grpSp>
        <p:cxnSp>
          <p:nvCxnSpPr>
            <p:cNvPr id="27" name="Straight Connector 26"/>
            <p:cNvCxnSpPr/>
            <p:nvPr/>
          </p:nvCxnSpPr>
          <p:spPr>
            <a:xfrm flipV="1">
              <a:off x="7200" y="6248400"/>
              <a:ext cx="12161520" cy="270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9"/>
          <a:stretch/>
        </p:blipFill>
        <p:spPr bwMode="auto">
          <a:xfrm>
            <a:off x="381000" y="77333"/>
            <a:ext cx="1295400" cy="758700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5F6F7D2-8632-C643-B593-F22F17082AC7}"/>
              </a:ext>
            </a:extLst>
          </p:cNvPr>
          <p:cNvSpPr txBox="1"/>
          <p:nvPr/>
        </p:nvSpPr>
        <p:spPr>
          <a:xfrm>
            <a:off x="4953000" y="6477000"/>
            <a:ext cx="2653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Mehta SR et al. 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 Heart J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2019; 215:157-166. </a:t>
            </a:r>
          </a:p>
        </p:txBody>
      </p:sp>
    </p:spTree>
    <p:extLst>
      <p:ext uri="{BB962C8B-B14F-4D97-AF65-F5344CB8AC3E}">
        <p14:creationId xmlns:p14="http://schemas.microsoft.com/office/powerpoint/2010/main" val="292674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" r="13595"/>
          <a:stretch/>
        </p:blipFill>
        <p:spPr>
          <a:xfrm>
            <a:off x="744860" y="990600"/>
            <a:ext cx="7187702" cy="4876800"/>
          </a:xfrm>
          <a:prstGeom prst="rect">
            <a:avLst/>
          </a:prstGeom>
        </p:spPr>
      </p:pic>
      <p:sp>
        <p:nvSpPr>
          <p:cNvPr id="16" name="Title 3"/>
          <p:cNvSpPr txBox="1">
            <a:spLocks/>
          </p:cNvSpPr>
          <p:nvPr/>
        </p:nvSpPr>
        <p:spPr>
          <a:xfrm>
            <a:off x="2628900" y="864835"/>
            <a:ext cx="6934200" cy="5067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000" b="0" i="0">
                <a:solidFill>
                  <a:srgbClr val="1C4A7C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 defTabSz="914400"/>
            <a:r>
              <a:rPr lang="en-US" sz="2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centers, 31 countries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69276" y="3165383"/>
            <a:ext cx="1413913" cy="523220"/>
            <a:chOff x="345638" y="3377427"/>
            <a:chExt cx="1413913" cy="523220"/>
          </a:xfrm>
        </p:grpSpPr>
        <p:sp>
          <p:nvSpPr>
            <p:cNvPr id="2" name="Rectangular Callout 1"/>
            <p:cNvSpPr/>
            <p:nvPr/>
          </p:nvSpPr>
          <p:spPr>
            <a:xfrm rot="10800000">
              <a:off x="345638" y="3383405"/>
              <a:ext cx="1361738" cy="515061"/>
            </a:xfrm>
            <a:prstGeom prst="wedgeRectCallout">
              <a:avLst>
                <a:gd name="adj1" fmla="val -41154"/>
                <a:gd name="adj2" fmla="val 81272"/>
              </a:avLst>
            </a:prstGeom>
            <a:solidFill>
              <a:srgbClr val="0099CC">
                <a:alpha val="64706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638" y="3377427"/>
              <a:ext cx="14139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350" b="1" dirty="0"/>
                <a:t>North America</a:t>
              </a:r>
            </a:p>
            <a:p>
              <a:pPr algn="ctr" defTabSz="914400"/>
              <a:r>
                <a:rPr lang="en-US" sz="1350" b="1" dirty="0"/>
                <a:t>1778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38197" y="4831603"/>
            <a:ext cx="1442767" cy="533400"/>
            <a:chOff x="538433" y="5419072"/>
            <a:chExt cx="1442767" cy="533400"/>
          </a:xfrm>
        </p:grpSpPr>
        <p:sp>
          <p:nvSpPr>
            <p:cNvPr id="28" name="Rectangular Callout 27"/>
            <p:cNvSpPr/>
            <p:nvPr/>
          </p:nvSpPr>
          <p:spPr>
            <a:xfrm rot="10800000">
              <a:off x="591493" y="5419072"/>
              <a:ext cx="1361738" cy="500186"/>
            </a:xfrm>
            <a:prstGeom prst="wedgeRectCallout">
              <a:avLst>
                <a:gd name="adj1" fmla="val -43805"/>
                <a:gd name="adj2" fmla="val 90659"/>
              </a:avLst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8433" y="5429252"/>
              <a:ext cx="1442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350" b="1" dirty="0"/>
                <a:t>South America</a:t>
              </a:r>
            </a:p>
            <a:p>
              <a:pPr algn="ctr" defTabSz="914400"/>
              <a:r>
                <a:rPr lang="en-US" sz="1350" b="1" dirty="0"/>
                <a:t>105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05200" y="4374403"/>
            <a:ext cx="899804" cy="523220"/>
            <a:chOff x="4950703" y="5742876"/>
            <a:chExt cx="899804" cy="523220"/>
          </a:xfrm>
        </p:grpSpPr>
        <p:sp>
          <p:nvSpPr>
            <p:cNvPr id="31" name="Rectangular Callout 30"/>
            <p:cNvSpPr/>
            <p:nvPr/>
          </p:nvSpPr>
          <p:spPr>
            <a:xfrm rot="10800000">
              <a:off x="4950703" y="5742876"/>
              <a:ext cx="899804" cy="488581"/>
            </a:xfrm>
            <a:prstGeom prst="wedgeRectCallout">
              <a:avLst>
                <a:gd name="adj1" fmla="val -43805"/>
                <a:gd name="adj2" fmla="val 90659"/>
              </a:avLst>
            </a:prstGeom>
            <a:solidFill>
              <a:srgbClr val="FFFF00">
                <a:alpha val="65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82869" y="5742876"/>
              <a:ext cx="6928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350" b="1" dirty="0"/>
                <a:t>Africa</a:t>
              </a:r>
            </a:p>
            <a:p>
              <a:pPr algn="ctr" defTabSz="914400"/>
              <a:r>
                <a:rPr lang="en-US" sz="1350" b="1" dirty="0"/>
                <a:t>47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94910" y="2712655"/>
            <a:ext cx="879450" cy="523220"/>
            <a:chOff x="5029200" y="6546873"/>
            <a:chExt cx="838200" cy="523220"/>
          </a:xfrm>
        </p:grpSpPr>
        <p:sp>
          <p:nvSpPr>
            <p:cNvPr id="33" name="Rectangular Callout 32"/>
            <p:cNvSpPr/>
            <p:nvPr/>
          </p:nvSpPr>
          <p:spPr>
            <a:xfrm flipH="1">
              <a:off x="5029200" y="6546873"/>
              <a:ext cx="838200" cy="488409"/>
            </a:xfrm>
            <a:prstGeom prst="wedgeRectCallout">
              <a:avLst>
                <a:gd name="adj1" fmla="val -41222"/>
                <a:gd name="adj2" fmla="val 96937"/>
              </a:avLst>
            </a:prstGeom>
            <a:solidFill>
              <a:srgbClr val="FF3300">
                <a:alpha val="70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9200" y="6546873"/>
              <a:ext cx="801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350" b="1" dirty="0"/>
                <a:t>Europe</a:t>
              </a:r>
            </a:p>
            <a:p>
              <a:pPr algn="ctr" defTabSz="914400"/>
              <a:r>
                <a:rPr lang="en-US" sz="1350" b="1" dirty="0"/>
                <a:t>1907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86600" y="3686421"/>
            <a:ext cx="1199367" cy="574964"/>
            <a:chOff x="5410200" y="6158726"/>
            <a:chExt cx="1199367" cy="574964"/>
          </a:xfrm>
        </p:grpSpPr>
        <p:sp>
          <p:nvSpPr>
            <p:cNvPr id="35" name="Rectangular Callout 34"/>
            <p:cNvSpPr/>
            <p:nvPr/>
          </p:nvSpPr>
          <p:spPr>
            <a:xfrm rot="10800000">
              <a:off x="5410200" y="6158726"/>
              <a:ext cx="1143000" cy="574959"/>
            </a:xfrm>
            <a:prstGeom prst="wedgeRectCallout">
              <a:avLst>
                <a:gd name="adj1" fmla="val 93415"/>
                <a:gd name="adj2" fmla="val 19511"/>
              </a:avLst>
            </a:prstGeom>
            <a:solidFill>
              <a:srgbClr val="92D050">
                <a:alpha val="65000"/>
              </a:srgbClr>
            </a:solidFill>
            <a:ln w="127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6210470"/>
              <a:ext cx="1199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350" b="1" dirty="0"/>
                <a:t>Asia-Pacific</a:t>
              </a:r>
            </a:p>
            <a:p>
              <a:pPr algn="ctr" defTabSz="914400"/>
              <a:r>
                <a:rPr lang="en-US" sz="1350" b="1" dirty="0"/>
                <a:t>149</a:t>
              </a:r>
            </a:p>
          </p:txBody>
        </p:sp>
      </p:grpSp>
      <p:sp>
        <p:nvSpPr>
          <p:cNvPr id="37" name="Rectangular Callout 36"/>
          <p:cNvSpPr/>
          <p:nvPr/>
        </p:nvSpPr>
        <p:spPr>
          <a:xfrm rot="10800000">
            <a:off x="5140835" y="4364507"/>
            <a:ext cx="1065358" cy="533116"/>
          </a:xfrm>
          <a:prstGeom prst="wedgeRectCallout">
            <a:avLst>
              <a:gd name="adj1" fmla="val 56480"/>
              <a:gd name="adj2" fmla="val 107400"/>
            </a:avLst>
          </a:prstGeom>
          <a:solidFill>
            <a:srgbClr val="FF0066">
              <a:alpha val="65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4374403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350" b="1" dirty="0"/>
              <a:t>Middle East</a:t>
            </a:r>
          </a:p>
          <a:p>
            <a:pPr algn="ctr" defTabSz="914400"/>
            <a:r>
              <a:rPr lang="en-US" sz="1350" b="1" dirty="0"/>
              <a:t>55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45309"/>
              </p:ext>
            </p:extLst>
          </p:nvPr>
        </p:nvGraphicFramePr>
        <p:xfrm>
          <a:off x="8608310" y="990600"/>
          <a:ext cx="3381240" cy="4876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620">
                  <a:extLst>
                    <a:ext uri="{9D8B030D-6E8A-4147-A177-3AD203B41FA5}">
                      <a16:colId xmlns:a16="http://schemas.microsoft.com/office/drawing/2014/main" val="1014624292"/>
                    </a:ext>
                  </a:extLst>
                </a:gridCol>
                <a:gridCol w="1690620">
                  <a:extLst>
                    <a:ext uri="{9D8B030D-6E8A-4147-A177-3AD203B41FA5}">
                      <a16:colId xmlns:a16="http://schemas.microsoft.com/office/drawing/2014/main" val="1666666699"/>
                    </a:ext>
                  </a:extLst>
                </a:gridCol>
              </a:tblGrid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Australia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Lithuania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63701655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Austria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Macedonia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13272604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Belgium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Mexico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0244313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Brazil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Poland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37766131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Canada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Portugal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0096208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China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Romania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238001339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Colombia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Saudi Arabia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67571721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Czech</a:t>
                      </a:r>
                      <a:r>
                        <a:rPr lang="en-US" sz="1400" b="1" i="1" baseline="0" dirty="0"/>
                        <a:t> Republic</a:t>
                      </a:r>
                      <a:endParaRPr lang="en-US" sz="1400" b="1" i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Serbia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47504991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Finland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South Africa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175608484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France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Spain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25132585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Germany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Sweden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93293962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Greece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Switzerland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297072974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Hungary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Tunisia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23485828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Israel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United Kingdom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921158382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Italy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USA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94358569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Kuwait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1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80792950"/>
                  </a:ext>
                </a:extLst>
              </a:tr>
            </a:tbl>
          </a:graphicData>
        </a:graphic>
      </p:graphicFrame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Recruitment</a:t>
            </a:r>
          </a:p>
        </p:txBody>
      </p:sp>
    </p:spTree>
    <p:extLst>
      <p:ext uri="{BB962C8B-B14F-4D97-AF65-F5344CB8AC3E}">
        <p14:creationId xmlns:p14="http://schemas.microsoft.com/office/powerpoint/2010/main" val="11078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10819"/>
            <a:ext cx="1112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Study Power: </a:t>
            </a:r>
            <a:r>
              <a:rPr lang="en-US" sz="2000" dirty="0">
                <a:solidFill>
                  <a:srgbClr val="002060"/>
                </a:solidFill>
              </a:rPr>
              <a:t>80% power for CVD/MI and 89% power for CVD/MI/IDR to detect a 22% HRR. </a:t>
            </a:r>
          </a:p>
          <a:p>
            <a:pPr marL="344488">
              <a:buClr>
                <a:srgbClr val="FF0000"/>
              </a:buClr>
            </a:pPr>
            <a:endParaRPr lang="en-US" sz="800" dirty="0">
              <a:solidFill>
                <a:srgbClr val="002060"/>
              </a:solidFill>
            </a:endParaRPr>
          </a:p>
          <a:p>
            <a:pPr marL="344488">
              <a:buClr>
                <a:srgbClr val="FF0000"/>
              </a:buClr>
            </a:pPr>
            <a:r>
              <a:rPr lang="en-US" sz="1600" dirty="0">
                <a:solidFill>
                  <a:srgbClr val="002060"/>
                </a:solidFill>
              </a:rPr>
              <a:t>To preserve the overall type I error rate of 5% for the testing of both co-primary outcomes, the first co-primary outcome was tested at a P value of 0.045 and the second at a P value of 0.0119*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Recruitment Period: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February 1, 2013 – March 6, 2017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Angiographic Core Lab: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Central</a:t>
            </a:r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review of all coronary angiograms in the trial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Analysis: </a:t>
            </a:r>
            <a:r>
              <a:rPr lang="en-US" sz="2000" dirty="0">
                <a:solidFill>
                  <a:srgbClr val="002060"/>
                </a:solidFill>
              </a:rPr>
              <a:t>Intention-to-treat, Cox proportional hazards model</a:t>
            </a:r>
            <a:r>
              <a:rPr lang="en-CA" sz="2000" dirty="0">
                <a:solidFill>
                  <a:srgbClr val="002060"/>
                </a:solidFill>
              </a:rPr>
              <a:t>, stratified by intended timing of revascularization, stratified </a:t>
            </a:r>
            <a:r>
              <a:rPr lang="en-US" sz="2000" dirty="0">
                <a:solidFill>
                  <a:srgbClr val="002060"/>
                </a:solidFill>
              </a:rPr>
              <a:t>log rank test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Follow-up (vital status): </a:t>
            </a:r>
            <a:r>
              <a:rPr lang="en-US" sz="2000" dirty="0">
                <a:solidFill>
                  <a:srgbClr val="002060"/>
                </a:solidFill>
              </a:rPr>
              <a:t>99.1% in </a:t>
            </a:r>
            <a:r>
              <a:rPr lang="en-US" sz="2000" i="1" dirty="0">
                <a:solidFill>
                  <a:srgbClr val="002060"/>
                </a:solidFill>
              </a:rPr>
              <a:t>Complete</a:t>
            </a:r>
            <a:r>
              <a:rPr lang="en-US" sz="2000" dirty="0">
                <a:solidFill>
                  <a:srgbClr val="002060"/>
                </a:solidFill>
              </a:rPr>
              <a:t> group and 99.3% </a:t>
            </a:r>
            <a:r>
              <a:rPr lang="en-US" sz="2000" i="1" dirty="0">
                <a:solidFill>
                  <a:srgbClr val="002060"/>
                </a:solidFill>
              </a:rPr>
              <a:t>Culprit-Lesion-only </a:t>
            </a:r>
            <a:r>
              <a:rPr lang="en-US" sz="2000" dirty="0">
                <a:solidFill>
                  <a:srgbClr val="002060"/>
                </a:solidFill>
              </a:rPr>
              <a:t>group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Crossover in first 45 days: </a:t>
            </a:r>
            <a:r>
              <a:rPr lang="en-US" sz="2000" dirty="0">
                <a:solidFill>
                  <a:srgbClr val="002060"/>
                </a:solidFill>
              </a:rPr>
              <a:t>		From </a:t>
            </a:r>
            <a:r>
              <a:rPr lang="en-US" sz="2000" i="1" dirty="0">
                <a:solidFill>
                  <a:srgbClr val="002060"/>
                </a:solidFill>
              </a:rPr>
              <a:t>Complete </a:t>
            </a:r>
            <a:r>
              <a:rPr lang="en-US" sz="2000" i="1" dirty="0" err="1">
                <a:solidFill>
                  <a:srgbClr val="002060"/>
                </a:solidFill>
              </a:rPr>
              <a:t>Revasc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to </a:t>
            </a:r>
            <a:r>
              <a:rPr lang="en-US" sz="2000" i="1" dirty="0">
                <a:solidFill>
                  <a:srgbClr val="002060"/>
                </a:solidFill>
              </a:rPr>
              <a:t>Culprit-Lesion-only </a:t>
            </a:r>
            <a:r>
              <a:rPr lang="en-US" sz="2000" dirty="0">
                <a:solidFill>
                  <a:srgbClr val="002060"/>
                </a:solidFill>
              </a:rPr>
              <a:t>= 3.9%										From </a:t>
            </a:r>
            <a:r>
              <a:rPr lang="en-US" sz="2000" i="1" dirty="0">
                <a:solidFill>
                  <a:srgbClr val="002060"/>
                </a:solidFill>
              </a:rPr>
              <a:t>Culprit-Lesion-only </a:t>
            </a:r>
            <a:r>
              <a:rPr lang="en-US" sz="2000" dirty="0">
                <a:solidFill>
                  <a:srgbClr val="002060"/>
                </a:solidFill>
              </a:rPr>
              <a:t>to </a:t>
            </a:r>
            <a:r>
              <a:rPr lang="en-US" sz="2000" i="1" dirty="0">
                <a:solidFill>
                  <a:srgbClr val="002060"/>
                </a:solidFill>
              </a:rPr>
              <a:t>Complete </a:t>
            </a:r>
            <a:r>
              <a:rPr lang="en-US" sz="2000" i="1" dirty="0" err="1">
                <a:solidFill>
                  <a:srgbClr val="002060"/>
                </a:solidFill>
              </a:rPr>
              <a:t>Revasc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=  4.7%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Power and Follow-up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DFE6D-7AA7-F846-A314-35C09822AABE}"/>
              </a:ext>
            </a:extLst>
          </p:cNvPr>
          <p:cNvSpPr txBox="1"/>
          <p:nvPr/>
        </p:nvSpPr>
        <p:spPr>
          <a:xfrm>
            <a:off x="4876800" y="6477000"/>
            <a:ext cx="3249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*Mehta SR et al.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 Heart J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2019; 215:157-166. </a:t>
            </a:r>
          </a:p>
        </p:txBody>
      </p:sp>
    </p:spTree>
    <p:extLst>
      <p:ext uri="{BB962C8B-B14F-4D97-AF65-F5344CB8AC3E}">
        <p14:creationId xmlns:p14="http://schemas.microsoft.com/office/powerpoint/2010/main" val="98605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628900" y="331435"/>
            <a:ext cx="6934200" cy="73536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3000" b="0" i="0">
                <a:solidFill>
                  <a:srgbClr val="1C4A7C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 defTabSz="914400"/>
            <a:r>
              <a:rPr lang="en-US" sz="4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Characteristics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90394"/>
              </p:ext>
            </p:extLst>
          </p:nvPr>
        </p:nvGraphicFramePr>
        <p:xfrm>
          <a:off x="1066800" y="1066800"/>
          <a:ext cx="5303520" cy="484375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216468">
                  <a:extLst>
                    <a:ext uri="{9D8B030D-6E8A-4147-A177-3AD203B41FA5}">
                      <a16:colId xmlns:a16="http://schemas.microsoft.com/office/drawing/2014/main" val="3226334022"/>
                    </a:ext>
                  </a:extLst>
                </a:gridCol>
                <a:gridCol w="1477054">
                  <a:extLst>
                    <a:ext uri="{9D8B030D-6E8A-4147-A177-3AD203B41FA5}">
                      <a16:colId xmlns:a16="http://schemas.microsoft.com/office/drawing/2014/main" val="3922696412"/>
                    </a:ext>
                  </a:extLst>
                </a:gridCol>
                <a:gridCol w="1609998">
                  <a:extLst>
                    <a:ext uri="{9D8B030D-6E8A-4147-A177-3AD203B41FA5}">
                      <a16:colId xmlns:a16="http://schemas.microsoft.com/office/drawing/2014/main" val="2950186889"/>
                    </a:ext>
                  </a:extLst>
                </a:gridCol>
              </a:tblGrid>
              <a:tr h="514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5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b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N=2016</a:t>
                      </a:r>
                    </a:p>
                  </a:txBody>
                  <a:tcPr marL="30259" marR="30259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Culprit-only</a:t>
                      </a:r>
                      <a:b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N=2025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69911"/>
                  </a:ext>
                </a:extLst>
              </a:tr>
              <a:tr h="33303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3025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61.6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62.4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868214"/>
                  </a:ext>
                </a:extLst>
              </a:tr>
              <a:tr h="33303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(% male)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3025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79.1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025265"/>
                  </a:ext>
                </a:extLst>
              </a:tr>
              <a:tr h="33303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(%)                                                           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3025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74675"/>
                  </a:ext>
                </a:extLst>
              </a:tr>
              <a:tr h="33303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renal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insuff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(%)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3025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101477"/>
                  </a:ext>
                </a:extLst>
              </a:tr>
              <a:tr h="33303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MI (%)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3025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841643"/>
                  </a:ext>
                </a:extLst>
              </a:tr>
              <a:tr h="33303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smoker (%)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3025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40.6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885966"/>
                  </a:ext>
                </a:extLst>
              </a:tr>
              <a:tr h="33303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 (%)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3025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7549"/>
                  </a:ext>
                </a:extLst>
              </a:tr>
              <a:tr h="33303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Dyslipidemia (%)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3025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37.9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39.4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58536"/>
                  </a:ext>
                </a:extLst>
              </a:tr>
              <a:tr h="33303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PCI (%)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3025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187950"/>
                  </a:ext>
                </a:extLst>
              </a:tr>
              <a:tr h="33303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stroke (%)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3025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0387"/>
                  </a:ext>
                </a:extLst>
              </a:tr>
              <a:tr h="33303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Hemoglobin A1C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2903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185492"/>
                  </a:ext>
                </a:extLst>
              </a:tr>
              <a:tr h="33303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 (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mmol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2903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89908"/>
                  </a:ext>
                </a:extLst>
              </a:tr>
              <a:tr h="33303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Creatinine (µ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/L)                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2903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84.7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85.2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6457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92314"/>
              </p:ext>
            </p:extLst>
          </p:nvPr>
        </p:nvGraphicFramePr>
        <p:xfrm>
          <a:off x="6476999" y="1066802"/>
          <a:ext cx="5120640" cy="484637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438401">
                  <a:extLst>
                    <a:ext uri="{9D8B030D-6E8A-4147-A177-3AD203B41FA5}">
                      <a16:colId xmlns:a16="http://schemas.microsoft.com/office/drawing/2014/main" val="322633402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922696412"/>
                    </a:ext>
                  </a:extLst>
                </a:gridCol>
                <a:gridCol w="1386839">
                  <a:extLst>
                    <a:ext uri="{9D8B030D-6E8A-4147-A177-3AD203B41FA5}">
                      <a16:colId xmlns:a16="http://schemas.microsoft.com/office/drawing/2014/main" val="2950186889"/>
                    </a:ext>
                  </a:extLst>
                </a:gridCol>
              </a:tblGrid>
              <a:tr h="5160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b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N=2016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Culprit-only</a:t>
                      </a:r>
                      <a:b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N=2025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59" marR="30259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69911"/>
                  </a:ext>
                </a:extLst>
              </a:tr>
              <a:tr h="33309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Sx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onset to Culprit PCI (%)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2903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868214"/>
                  </a:ext>
                </a:extLst>
              </a:tr>
              <a:tr h="33309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&lt;6 hours                                                                     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2903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69.4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67.1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025265"/>
                  </a:ext>
                </a:extLst>
              </a:tr>
              <a:tr h="33309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6~12 hours                                                                   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2903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892469"/>
                  </a:ext>
                </a:extLst>
              </a:tr>
              <a:tr h="33309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&gt;12 hours                                                                    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2903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74675"/>
                  </a:ext>
                </a:extLst>
              </a:tr>
              <a:tr h="33309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Discharge Meds (%)                                              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2903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101477"/>
                  </a:ext>
                </a:extLst>
              </a:tr>
              <a:tr h="33309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ASA                                                                          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2903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99.5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13195"/>
                  </a:ext>
                </a:extLst>
              </a:tr>
              <a:tr h="33309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P2Y12 Inhibitor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2903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841643"/>
                  </a:ext>
                </a:extLst>
              </a:tr>
              <a:tr h="3330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Ticagrelor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                       </a:t>
                      </a:r>
                    </a:p>
                  </a:txBody>
                  <a:tcPr marL="82296"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64.4</a:t>
                      </a:r>
                    </a:p>
                  </a:txBody>
                  <a:tcPr marL="38100" marR="381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63.3</a:t>
                      </a:r>
                    </a:p>
                  </a:txBody>
                  <a:tcPr marL="38100" marR="38100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885966"/>
                  </a:ext>
                </a:extLst>
              </a:tr>
              <a:tr h="3330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Prasugrel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                        </a:t>
                      </a:r>
                    </a:p>
                  </a:txBody>
                  <a:tcPr marL="82296"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38100" marR="381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38100" marR="38100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7549"/>
                  </a:ext>
                </a:extLst>
              </a:tr>
              <a:tr h="3330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400" b="1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Clopidogrel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                      </a:t>
                      </a:r>
                    </a:p>
                  </a:txBody>
                  <a:tcPr marL="82296"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25.6</a:t>
                      </a:r>
                    </a:p>
                  </a:txBody>
                  <a:tcPr marL="38100" marR="381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28.2</a:t>
                      </a:r>
                    </a:p>
                  </a:txBody>
                  <a:tcPr marL="38100" marR="38100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58536"/>
                  </a:ext>
                </a:extLst>
              </a:tr>
              <a:tr h="33309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Beta blocker                                                                 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2903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187950"/>
                  </a:ext>
                </a:extLst>
              </a:tr>
              <a:tr h="33309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ACEi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/ARB                                                                     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2903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0387"/>
                  </a:ext>
                </a:extLst>
              </a:tr>
              <a:tr h="333099">
                <a:tc>
                  <a:txBody>
                    <a:bodyPr/>
                    <a:lstStyle/>
                    <a:p>
                      <a:pPr marL="2921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Statin                                                                       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2903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032" marR="29032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46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7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26305"/>
              </p:ext>
            </p:extLst>
          </p:nvPr>
        </p:nvGraphicFramePr>
        <p:xfrm>
          <a:off x="6384121" y="971318"/>
          <a:ext cx="5029199" cy="521208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12627">
                  <a:extLst>
                    <a:ext uri="{9D8B030D-6E8A-4147-A177-3AD203B41FA5}">
                      <a16:colId xmlns:a16="http://schemas.microsoft.com/office/drawing/2014/main" val="3959993574"/>
                    </a:ext>
                  </a:extLst>
                </a:gridCol>
                <a:gridCol w="1258286">
                  <a:extLst>
                    <a:ext uri="{9D8B030D-6E8A-4147-A177-3AD203B41FA5}">
                      <a16:colId xmlns:a16="http://schemas.microsoft.com/office/drawing/2014/main" val="2671823411"/>
                    </a:ext>
                  </a:extLst>
                </a:gridCol>
                <a:gridCol w="1258286">
                  <a:extLst>
                    <a:ext uri="{9D8B030D-6E8A-4147-A177-3AD203B41FA5}">
                      <a16:colId xmlns:a16="http://schemas.microsoft.com/office/drawing/2014/main" val="1077700937"/>
                    </a:ext>
                  </a:extLst>
                </a:gridCol>
              </a:tblGrid>
              <a:tr h="454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Complete</a:t>
                      </a:r>
                      <a:b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N=2016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Culprit-only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N=2025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85977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NCL diameter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 </a:t>
                      </a: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mm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2.9 </a:t>
                      </a:r>
                      <a:r>
                        <a:rPr lang="en-US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mm</a:t>
                      </a: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NCL stenosis (visual)             </a:t>
                      </a:r>
                      <a:endParaRPr lang="hr-HR" sz="1400" b="1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79.3</a:t>
                      </a: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78.7</a:t>
                      </a:r>
                      <a:r>
                        <a:rPr lang="en-US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NCL stenosis (visual)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27432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50-69% and FFR&lt;0.80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0.8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0.6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27432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70-79%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41.3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45.1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27432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80-89%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33.5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32.6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27432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90-99%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22.3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19.7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marL="27432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100%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R="38100" marT="127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2.0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75240"/>
                  </a:ext>
                </a:extLst>
              </a:tr>
              <a:tr h="3161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SYNTAX score (Cor</a:t>
                      </a:r>
                      <a:r>
                        <a:rPr lang="en-US" sz="1400" b="1" baseline="0" dirty="0">
                          <a:effectLst/>
                        </a:rPr>
                        <a:t>e Lab)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815849"/>
                  </a:ext>
                </a:extLst>
              </a:tr>
              <a:tr h="316163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Baseline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16.3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16.0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163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Culprit lesion specific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8.8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8.6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37867"/>
                  </a:ext>
                </a:extLst>
              </a:tr>
              <a:tr h="316163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Non-culprit lesion specific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4.5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</a:rPr>
                        <a:t>4.5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37271"/>
                  </a:ext>
                </a:extLst>
              </a:tr>
              <a:tr h="316163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Residual (after index PCI)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7.2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030A0"/>
                          </a:solidFill>
                          <a:effectLst/>
                        </a:rPr>
                        <a:t>7.0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0307"/>
                  </a:ext>
                </a:extLst>
              </a:tr>
              <a:tr h="243337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949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784324"/>
              </p:ext>
            </p:extLst>
          </p:nvPr>
        </p:nvGraphicFramePr>
        <p:xfrm>
          <a:off x="1131774" y="971331"/>
          <a:ext cx="5029201" cy="521207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624345">
                  <a:extLst>
                    <a:ext uri="{9D8B030D-6E8A-4147-A177-3AD203B41FA5}">
                      <a16:colId xmlns:a16="http://schemas.microsoft.com/office/drawing/2014/main" val="3959993574"/>
                    </a:ext>
                  </a:extLst>
                </a:gridCol>
                <a:gridCol w="1202428">
                  <a:extLst>
                    <a:ext uri="{9D8B030D-6E8A-4147-A177-3AD203B41FA5}">
                      <a16:colId xmlns:a16="http://schemas.microsoft.com/office/drawing/2014/main" val="2671823411"/>
                    </a:ext>
                  </a:extLst>
                </a:gridCol>
                <a:gridCol w="1202428">
                  <a:extLst>
                    <a:ext uri="{9D8B030D-6E8A-4147-A177-3AD203B41FA5}">
                      <a16:colId xmlns:a16="http://schemas.microsoft.com/office/drawing/2014/main" val="1077700937"/>
                    </a:ext>
                  </a:extLst>
                </a:gridCol>
              </a:tblGrid>
              <a:tr h="464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Complete</a:t>
                      </a:r>
                      <a:b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N=2016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Culprit-only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N=2025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06" marR="481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85977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Index PCI for STEMI                                         </a:t>
                      </a:r>
                      <a:endParaRPr lang="en-US" sz="14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 Primary</a:t>
                      </a:r>
                      <a:endParaRPr lang="en-US" sz="14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91.9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93.1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Pharmaco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-invasive</a:t>
                      </a:r>
                      <a:endParaRPr lang="en-US" sz="14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3.2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3.0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  Rescue                                            </a:t>
                      </a:r>
                      <a:endParaRPr lang="en-US" sz="14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4.9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3.9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Radial access</a:t>
                      </a:r>
                      <a:endParaRPr lang="en-US" sz="14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80.8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80.7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Residual diseased vessels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75240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 1                        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76.1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 77.1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815849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 ≥2 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23.9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22.9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37867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NCL location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37271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Left main    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0.4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0.1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0307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LAD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38.0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41.2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183835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  Proximal LAD                          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9.8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10.4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544875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  Mid LAD                                 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21.7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23.7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04463"/>
                  </a:ext>
                </a:extLst>
              </a:tr>
              <a:tr h="314924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Circumflex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36.4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35.6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250973"/>
                  </a:ext>
                </a:extLst>
              </a:tr>
              <a:tr h="338295">
                <a:tc>
                  <a:txBody>
                    <a:bodyPr/>
                    <a:lstStyle/>
                    <a:p>
                      <a:pPr marL="292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  RCA                             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381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25.3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23.2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69215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7" y="152400"/>
            <a:ext cx="9787467" cy="457200"/>
          </a:xfrm>
        </p:spPr>
        <p:txBody>
          <a:bodyPr/>
          <a:lstStyle/>
          <a:p>
            <a:r>
              <a:rPr lang="en-US" dirty="0"/>
              <a:t>Procedural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195281783"/>
      </p:ext>
    </p:extLst>
  </p:cSld>
  <p:clrMapOvr>
    <a:masterClrMapping/>
  </p:clrMapOvr>
</p:sld>
</file>

<file path=ppt/theme/theme1.xml><?xml version="1.0" encoding="utf-8"?>
<a:theme xmlns:a="http://schemas.openxmlformats.org/drawingml/2006/main" name="PHR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2C5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RI_PowerPoint_Template [Read-Only]" id="{3344A022-0D6A-441A-AB99-FE4B48C81447}" vid="{A1AF6D60-FB49-4457-BC75-9951A65E9A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F339CF7017E540B9C55DE133B933F4" ma:contentTypeVersion="1" ma:contentTypeDescription="Create a new document." ma:contentTypeScope="" ma:versionID="ed0b41e93e2cdead44ffc1b82e1bee70">
  <xsd:schema xmlns:xsd="http://www.w3.org/2001/XMLSchema" xmlns:xs="http://www.w3.org/2001/XMLSchema" xmlns:p="http://schemas.microsoft.com/office/2006/metadata/properties" xmlns:ns2="b9d1a5da-6838-4321-bf6f-b5b7eabf766b" targetNamespace="http://schemas.microsoft.com/office/2006/metadata/properties" ma:root="true" ma:fieldsID="d3f2bf7d1bc0732fe1ef036624c14694" ns2:_="">
    <xsd:import namespace="b9d1a5da-6838-4321-bf6f-b5b7eabf766b"/>
    <xsd:element name="properties">
      <xsd:complexType>
        <xsd:sequence>
          <xsd:element name="documentManagement">
            <xsd:complexType>
              <xsd:all>
                <xsd:element ref="ns2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d1a5da-6838-4321-bf6f-b5b7eabf766b" elementFormDefault="qualified">
    <xsd:import namespace="http://schemas.microsoft.com/office/2006/documentManagement/types"/>
    <xsd:import namespace="http://schemas.microsoft.com/office/infopath/2007/PartnerControls"/>
    <xsd:element name="Download_x0020_a_x0020_copy" ma:index="8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4831DE-EA71-4ED4-BD90-8D971BFE1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d1a5da-6838-4321-bf6f-b5b7eabf7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EDDC34-AD96-479E-BF52-6EA12C6711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14257</TotalTime>
  <Words>2378</Words>
  <Application>Microsoft Office PowerPoint</Application>
  <PresentationFormat>Widescreen</PresentationFormat>
  <Paragraphs>741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Verdana</vt:lpstr>
      <vt:lpstr>Wingdings</vt:lpstr>
      <vt:lpstr>PHRI Theme</vt:lpstr>
      <vt:lpstr>PowerPoint Presentation</vt:lpstr>
      <vt:lpstr>Disclosures</vt:lpstr>
      <vt:lpstr>Background</vt:lpstr>
      <vt:lpstr>Primary Objective</vt:lpstr>
      <vt:lpstr>COMPLETE Trial Design</vt:lpstr>
      <vt:lpstr>Global Recruitment</vt:lpstr>
      <vt:lpstr>Study Power and Follow-up</vt:lpstr>
      <vt:lpstr>PowerPoint Presentation</vt:lpstr>
      <vt:lpstr>Procedural Characteristics</vt:lpstr>
      <vt:lpstr>Procedural Characteristics</vt:lpstr>
      <vt:lpstr>First Co-Primary Outcome:  CV Death or New MI</vt:lpstr>
      <vt:lpstr>2nd Co-Primary Outcome: CV Death, New MI, or IDR</vt:lpstr>
      <vt:lpstr>Efficacy Outcomes</vt:lpstr>
      <vt:lpstr>Sub-types of MI</vt:lpstr>
      <vt:lpstr>Timing of Non-Culprit Lesion PCI:  During or After Index Hospitalization</vt:lpstr>
      <vt:lpstr>Main Pre-Defined Subgroup Analyses</vt:lpstr>
      <vt:lpstr>Safety and Other Outcomes</vt:lpstr>
      <vt:lpstr>Conclusions </vt:lpstr>
      <vt:lpstr>Acknowledgments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presention to  be placed here</dc:title>
  <dc:creator>Nguyen, Helen</dc:creator>
  <cp:lastModifiedBy>Menzel,Nicholas (BIDMC - Cardiology)</cp:lastModifiedBy>
  <cp:revision>456</cp:revision>
  <cp:lastPrinted>2019-07-23T14:13:17Z</cp:lastPrinted>
  <dcterms:created xsi:type="dcterms:W3CDTF">2017-05-04T20:11:38Z</dcterms:created>
  <dcterms:modified xsi:type="dcterms:W3CDTF">2019-09-01T17:32:09Z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2017-05-04T00:00:00Z</vt:filetime>
  </property>
  <property fmtid="{D5CDD505-2E9C-101B-9397-08002B2CF9AE}" pid="5" name="ContentTypeId">
    <vt:lpwstr>0x01010026F339CF7017E540B9C55DE133B933F4</vt:lpwstr>
  </property>
  <property fmtid="{D5CDD505-2E9C-101B-9397-08002B2CF9AE}" pid="6" name="Download a copy">
    <vt:lpwstr/>
  </property>
</Properties>
</file>