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3" r:id="rId3"/>
    <p:sldId id="257" r:id="rId4"/>
    <p:sldId id="322" r:id="rId5"/>
    <p:sldId id="323" r:id="rId6"/>
    <p:sldId id="259" r:id="rId7"/>
    <p:sldId id="260" r:id="rId8"/>
    <p:sldId id="261" r:id="rId9"/>
    <p:sldId id="262" r:id="rId10"/>
    <p:sldId id="325" r:id="rId11"/>
    <p:sldId id="305" r:id="rId12"/>
    <p:sldId id="265" r:id="rId13"/>
    <p:sldId id="326" r:id="rId14"/>
    <p:sldId id="327" r:id="rId15"/>
    <p:sldId id="328" r:id="rId16"/>
    <p:sldId id="329" r:id="rId17"/>
    <p:sldId id="353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8" r:id="rId30"/>
    <p:sldId id="349" r:id="rId31"/>
    <p:sldId id="279" r:id="rId32"/>
    <p:sldId id="280" r:id="rId33"/>
    <p:sldId id="343" r:id="rId34"/>
    <p:sldId id="344" r:id="rId35"/>
    <p:sldId id="352" r:id="rId36"/>
    <p:sldId id="345" r:id="rId37"/>
    <p:sldId id="321" r:id="rId38"/>
    <p:sldId id="346" r:id="rId39"/>
    <p:sldId id="347" r:id="rId40"/>
    <p:sldId id="350" r:id="rId41"/>
    <p:sldId id="296" r:id="rId42"/>
    <p:sldId id="295" r:id="rId43"/>
    <p:sldId id="351" r:id="rId44"/>
    <p:sldId id="301" r:id="rId45"/>
    <p:sldId id="302" r:id="rId46"/>
    <p:sldId id="303" r:id="rId47"/>
    <p:sldId id="30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2BF"/>
    <a:srgbClr val="01206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ndr06\Desktop\TW_TABLES_SUBGROUPS_Forest%20plots_late%20breaker%20slid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ndr06\Desktop\TW_TABLES_SUBGROUPS_Forest%20plots_late%20breaker%20slid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12-month Follow-up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31781250000000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12266240157481"/>
          <c:y val="0.20166846457433696"/>
          <c:w val="0.60812733759842519"/>
          <c:h val="0.72356985790194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Ticagrelor + Placebo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Ticagrelor</c:v>
                </c:pt>
                <c:pt idx="1">
                  <c:v>Study Drug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87.1</c:v>
                </c:pt>
                <c:pt idx="1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D-4850-A2E3-57D3B73CDD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Ticagrelor + Aspirin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Ticagrelor</c:v>
                </c:pt>
                <c:pt idx="1">
                  <c:v>Study Drug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85.9</c:v>
                </c:pt>
                <c:pt idx="1">
                  <c:v>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6D-4850-A2E3-57D3B73CD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83331624"/>
        <c:axId val="383335888"/>
      </c:barChart>
      <c:catAx>
        <c:axId val="38333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335888"/>
        <c:crosses val="autoZero"/>
        <c:auto val="1"/>
        <c:lblAlgn val="ctr"/>
        <c:lblOffset val="100"/>
        <c:noMultiLvlLbl val="0"/>
      </c:catAx>
      <c:valAx>
        <c:axId val="38333588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33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31926673228345"/>
          <c:y val="8.7331252245750515E-2"/>
          <c:w val="0.65730893208661423"/>
          <c:h val="4.9070983713466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6-month Follow-up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31781250000000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12266240157481"/>
          <c:y val="0.20166846457433696"/>
          <c:w val="0.60812733759842519"/>
          <c:h val="0.72356985790194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Ticagrelor + Placebo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Ticagrelor</c:v>
                </c:pt>
                <c:pt idx="1">
                  <c:v>Study Drug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93.9</c:v>
                </c:pt>
                <c:pt idx="1">
                  <c:v>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C-49EF-B28E-04FAD352ED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Ticagrelor + Aspirin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Ticagrelor</c:v>
                </c:pt>
                <c:pt idx="1">
                  <c:v>Study Drug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92.8</c:v>
                </c:pt>
                <c:pt idx="1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C-49EF-B28E-04FAD352E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83331624"/>
        <c:axId val="383335888"/>
      </c:barChart>
      <c:catAx>
        <c:axId val="38333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335888"/>
        <c:crosses val="autoZero"/>
        <c:auto val="1"/>
        <c:lblAlgn val="ctr"/>
        <c:lblOffset val="100"/>
        <c:noMultiLvlLbl val="0"/>
      </c:catAx>
      <c:valAx>
        <c:axId val="38333588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33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88176673228345"/>
          <c:y val="8.7331252245750515E-2"/>
          <c:w val="0.65730893208661423"/>
          <c:h val="4.9070983713466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7597103988759E-2"/>
          <c:y val="2.6228791465497375E-2"/>
          <c:w val="0.9308563968996908"/>
          <c:h val="0.8142400603291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Ticagrelor + Placebo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BARC 3 or 5</c:v>
                </c:pt>
                <c:pt idx="1">
                  <c:v>TIMI major</c:v>
                </c:pt>
                <c:pt idx="2">
                  <c:v>GUSTO moderate or severe</c:v>
                </c:pt>
                <c:pt idx="3">
                  <c:v>ISTH major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0.01</c:v>
                </c:pt>
                <c:pt idx="1">
                  <c:v>5.0000000000000001E-3</c:v>
                </c:pt>
                <c:pt idx="2">
                  <c:v>7.0000000000000001E-3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1-4D8F-AB9B-9D76E3527F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Ticagrelor + Aspirin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BARC 3 or 5</c:v>
                </c:pt>
                <c:pt idx="1">
                  <c:v>TIMI major</c:v>
                </c:pt>
                <c:pt idx="2">
                  <c:v>GUSTO moderate or severe</c:v>
                </c:pt>
                <c:pt idx="3">
                  <c:v>ISTH major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0.02</c:v>
                </c:pt>
                <c:pt idx="1">
                  <c:v>0.01</c:v>
                </c:pt>
                <c:pt idx="2">
                  <c:v>1.4E-2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61-4D8F-AB9B-9D76E3527F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2637400"/>
        <c:axId val="552636416"/>
      </c:barChart>
      <c:catAx>
        <c:axId val="55263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2636416"/>
        <c:crosses val="autoZero"/>
        <c:auto val="1"/>
        <c:lblAlgn val="ctr"/>
        <c:lblOffset val="100"/>
        <c:noMultiLvlLbl val="0"/>
      </c:catAx>
      <c:valAx>
        <c:axId val="552636416"/>
        <c:scaling>
          <c:orientation val="minMax"/>
          <c:max val="5.000000000000001E-2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263740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18602362204722"/>
          <c:y val="6.476946309368202E-2"/>
          <c:w val="0.41711294291338585"/>
          <c:h val="6.6255888466218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7597103988759E-2"/>
          <c:y val="0.12118389232175207"/>
          <c:w val="0.9308563968996908"/>
          <c:h val="0.7044310438097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Ticagrelor + Placebo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CV Death, MI or Ischemic Stroke</c:v>
                </c:pt>
                <c:pt idx="1">
                  <c:v>All-cause Death</c:v>
                </c:pt>
                <c:pt idx="2">
                  <c:v>MI, any</c:v>
                </c:pt>
                <c:pt idx="3">
                  <c:v>Stroke, any</c:v>
                </c:pt>
                <c:pt idx="4">
                  <c:v>Stent thrombosis
(definite/probable)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3.5999999999999997E-2</c:v>
                </c:pt>
                <c:pt idx="1">
                  <c:v>0.01</c:v>
                </c:pt>
                <c:pt idx="2">
                  <c:v>2.7E-2</c:v>
                </c:pt>
                <c:pt idx="3">
                  <c:v>5.0000000000000001E-3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0-40EB-AC72-90B25DB32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Ticagrelor + Aspirin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CV Death, MI or Ischemic Stroke</c:v>
                </c:pt>
                <c:pt idx="1">
                  <c:v>All-cause Death</c:v>
                </c:pt>
                <c:pt idx="2">
                  <c:v>MI, any</c:v>
                </c:pt>
                <c:pt idx="3">
                  <c:v>Stroke, any</c:v>
                </c:pt>
                <c:pt idx="4">
                  <c:v>Stent thrombosis
(definite/probable)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3.6999999999999998E-2</c:v>
                </c:pt>
                <c:pt idx="1">
                  <c:v>1.2999999999999999E-2</c:v>
                </c:pt>
                <c:pt idx="2">
                  <c:v>2.7E-2</c:v>
                </c:pt>
                <c:pt idx="3">
                  <c:v>3.0000000000000001E-3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0-40EB-AC72-90B25DB32B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2637400"/>
        <c:axId val="552636416"/>
      </c:barChart>
      <c:catAx>
        <c:axId val="55263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2636416"/>
        <c:crosses val="autoZero"/>
        <c:auto val="1"/>
        <c:lblAlgn val="ctr"/>
        <c:lblOffset val="100"/>
        <c:noMultiLvlLbl val="0"/>
      </c:catAx>
      <c:valAx>
        <c:axId val="552636416"/>
        <c:scaling>
          <c:orientation val="minMax"/>
          <c:max val="5.000000000000001E-2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263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51935695538056"/>
          <c:y val="1.7026412433042249E-2"/>
          <c:w val="0.41711294291338585"/>
          <c:h val="6.6255888466218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2060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5"/>
            <c:marker>
              <c:symbol val="diamond"/>
              <c:size val="12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388-4D13-BC5E-C75C3F8E4089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'Forest plot Bleeding M15'!$G$4:$G$25</c:f>
                <c:numCache>
                  <c:formatCode>General</c:formatCode>
                  <c:ptCount val="22"/>
                  <c:pt idx="1">
                    <c:v>0.22000000000000008</c:v>
                  </c:pt>
                  <c:pt idx="2">
                    <c:v>0.15999999999999992</c:v>
                  </c:pt>
                  <c:pt idx="4">
                    <c:v>0.14999999999999991</c:v>
                  </c:pt>
                  <c:pt idx="5">
                    <c:v>0.26</c:v>
                  </c:pt>
                  <c:pt idx="7">
                    <c:v>0.16000000000000003</c:v>
                  </c:pt>
                  <c:pt idx="8">
                    <c:v>0.26</c:v>
                  </c:pt>
                  <c:pt idx="10">
                    <c:v>0.19999999999999996</c:v>
                  </c:pt>
                  <c:pt idx="11">
                    <c:v>0.20999999999999996</c:v>
                  </c:pt>
                  <c:pt idx="12">
                    <c:v>0.35000000000000009</c:v>
                  </c:pt>
                  <c:pt idx="14">
                    <c:v>0.30000000000000004</c:v>
                  </c:pt>
                  <c:pt idx="15">
                    <c:v>0.14000000000000001</c:v>
                  </c:pt>
                  <c:pt idx="17">
                    <c:v>0.27</c:v>
                  </c:pt>
                  <c:pt idx="18">
                    <c:v>0.15000000000000002</c:v>
                  </c:pt>
                  <c:pt idx="20">
                    <c:v>0.21999999999999997</c:v>
                  </c:pt>
                  <c:pt idx="21">
                    <c:v>0.17000000000000004</c:v>
                  </c:pt>
                </c:numCache>
              </c:numRef>
            </c:plus>
            <c:minus>
              <c:numRef>
                <c:f>'Forest plot Bleeding M15'!$H$4:$H$25</c:f>
                <c:numCache>
                  <c:formatCode>General</c:formatCode>
                  <c:ptCount val="22"/>
                  <c:pt idx="1">
                    <c:v>0.16999999999999998</c:v>
                  </c:pt>
                  <c:pt idx="2">
                    <c:v>0.13000000000000006</c:v>
                  </c:pt>
                  <c:pt idx="4">
                    <c:v>0.12000000000000005</c:v>
                  </c:pt>
                  <c:pt idx="5">
                    <c:v>0.17999999999999994</c:v>
                  </c:pt>
                  <c:pt idx="7">
                    <c:v>0.10999999999999999</c:v>
                  </c:pt>
                  <c:pt idx="8">
                    <c:v>0.18000000000000005</c:v>
                  </c:pt>
                  <c:pt idx="10">
                    <c:v>0.16000000000000003</c:v>
                  </c:pt>
                  <c:pt idx="11">
                    <c:v>0.13</c:v>
                  </c:pt>
                  <c:pt idx="12">
                    <c:v>0.21999999999999997</c:v>
                  </c:pt>
                  <c:pt idx="14">
                    <c:v>0.21999999999999997</c:v>
                  </c:pt>
                  <c:pt idx="15">
                    <c:v>0.10999999999999999</c:v>
                  </c:pt>
                  <c:pt idx="17">
                    <c:v>0.18999999999999995</c:v>
                  </c:pt>
                  <c:pt idx="18">
                    <c:v>0.10999999999999999</c:v>
                  </c:pt>
                  <c:pt idx="20">
                    <c:v>0.16000000000000003</c:v>
                  </c:pt>
                  <c:pt idx="21">
                    <c:v>0.12999999999999995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2060"/>
                </a:solidFill>
                <a:round/>
              </a:ln>
              <a:effectLst/>
            </c:spPr>
          </c:errBars>
          <c:xVal>
            <c:numRef>
              <c:f>'Forest plot Bleeding M15'!$D$4:$D$25</c:f>
              <c:numCache>
                <c:formatCode>General</c:formatCode>
                <c:ptCount val="22"/>
                <c:pt idx="1">
                  <c:v>0.59</c:v>
                </c:pt>
                <c:pt idx="2">
                  <c:v>0.54</c:v>
                </c:pt>
                <c:pt idx="4">
                  <c:v>0.55000000000000004</c:v>
                </c:pt>
                <c:pt idx="5">
                  <c:v>0.56999999999999995</c:v>
                </c:pt>
                <c:pt idx="7">
                  <c:v>0.5</c:v>
                </c:pt>
                <c:pt idx="8">
                  <c:v>0.65</c:v>
                </c:pt>
                <c:pt idx="10">
                  <c:v>0.65</c:v>
                </c:pt>
                <c:pt idx="11">
                  <c:v>0.4</c:v>
                </c:pt>
                <c:pt idx="12">
                  <c:v>0.56999999999999995</c:v>
                </c:pt>
                <c:pt idx="14">
                  <c:v>0.76</c:v>
                </c:pt>
                <c:pt idx="15">
                  <c:v>0.47</c:v>
                </c:pt>
                <c:pt idx="17">
                  <c:v>0.7</c:v>
                </c:pt>
                <c:pt idx="18">
                  <c:v>0.47</c:v>
                </c:pt>
                <c:pt idx="20">
                  <c:v>0.53</c:v>
                </c:pt>
                <c:pt idx="21">
                  <c:v>0.56999999999999995</c:v>
                </c:pt>
              </c:numCache>
            </c:numRef>
          </c:xVal>
          <c:yVal>
            <c:numRef>
              <c:f>'Forest plot Bleeding M15'!$C$4:$C$25</c:f>
              <c:numCache>
                <c:formatCode>General</c:formatCode>
                <c:ptCount val="22"/>
                <c:pt idx="0">
                  <c:v>22</c:v>
                </c:pt>
                <c:pt idx="1">
                  <c:v>21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16</c:v>
                </c:pt>
                <c:pt idx="7">
                  <c:v>15</c:v>
                </c:pt>
                <c:pt idx="8">
                  <c:v>14</c:v>
                </c:pt>
                <c:pt idx="9">
                  <c:v>13</c:v>
                </c:pt>
                <c:pt idx="10">
                  <c:v>12</c:v>
                </c:pt>
                <c:pt idx="11">
                  <c:v>11</c:v>
                </c:pt>
                <c:pt idx="12">
                  <c:v>10</c:v>
                </c:pt>
                <c:pt idx="13">
                  <c:v>9</c:v>
                </c:pt>
                <c:pt idx="14">
                  <c:v>8</c:v>
                </c:pt>
                <c:pt idx="15">
                  <c:v>7</c:v>
                </c:pt>
                <c:pt idx="16">
                  <c:v>6</c:v>
                </c:pt>
                <c:pt idx="17">
                  <c:v>5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88-4D13-BC5E-C75C3F8E4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659296"/>
        <c:axId val="362660280"/>
      </c:scatterChart>
      <c:valAx>
        <c:axId val="362659296"/>
        <c:scaling>
          <c:logBase val="10"/>
          <c:orientation val="minMax"/>
          <c:max val="10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2660280"/>
        <c:crossesAt val="0"/>
        <c:crossBetween val="midCat"/>
        <c:majorUnit val="10"/>
      </c:valAx>
      <c:valAx>
        <c:axId val="362660280"/>
        <c:scaling>
          <c:orientation val="minMax"/>
          <c:max val="22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659296"/>
        <c:crosses val="autoZero"/>
        <c:crossBetween val="midCat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'Forest plot Ischemic M15'!$G$4:$G$25</c:f>
                <c:numCache>
                  <c:formatCode>General</c:formatCode>
                  <c:ptCount val="22"/>
                  <c:pt idx="1">
                    <c:v>0.41000000000000014</c:v>
                  </c:pt>
                  <c:pt idx="2">
                    <c:v>0.37999999999999989</c:v>
                  </c:pt>
                  <c:pt idx="4">
                    <c:v>0.31000000000000005</c:v>
                  </c:pt>
                  <c:pt idx="5">
                    <c:v>0.66999999999999993</c:v>
                  </c:pt>
                  <c:pt idx="7">
                    <c:v>0.49</c:v>
                  </c:pt>
                  <c:pt idx="8">
                    <c:v>0.32000000000000006</c:v>
                  </c:pt>
                  <c:pt idx="10">
                    <c:v>0.41999999999999993</c:v>
                  </c:pt>
                  <c:pt idx="11">
                    <c:v>0.49</c:v>
                  </c:pt>
                  <c:pt idx="12">
                    <c:v>0.67</c:v>
                  </c:pt>
                  <c:pt idx="14">
                    <c:v>0.60999999999999988</c:v>
                  </c:pt>
                  <c:pt idx="15">
                    <c:v>0.31000000000000005</c:v>
                  </c:pt>
                  <c:pt idx="17">
                    <c:v>0.48</c:v>
                  </c:pt>
                  <c:pt idx="18">
                    <c:v>0.32999999999999996</c:v>
                  </c:pt>
                  <c:pt idx="20">
                    <c:v>0.45000000000000007</c:v>
                  </c:pt>
                  <c:pt idx="21">
                    <c:v>0.33999999999999986</c:v>
                  </c:pt>
                </c:numCache>
              </c:numRef>
            </c:plus>
            <c:minus>
              <c:numRef>
                <c:f>'Forest plot Ischemic M15'!$H$4:$H$25</c:f>
                <c:numCache>
                  <c:formatCode>General</c:formatCode>
                  <c:ptCount val="22"/>
                  <c:pt idx="1">
                    <c:v>0.28999999999999992</c:v>
                  </c:pt>
                  <c:pt idx="2">
                    <c:v>0.27</c:v>
                  </c:pt>
                  <c:pt idx="4">
                    <c:v>0.22999999999999998</c:v>
                  </c:pt>
                  <c:pt idx="5">
                    <c:v>0.4</c:v>
                  </c:pt>
                  <c:pt idx="7">
                    <c:v>0.35</c:v>
                  </c:pt>
                  <c:pt idx="8">
                    <c:v>0.21999999999999997</c:v>
                  </c:pt>
                  <c:pt idx="10">
                    <c:v>0.30000000000000004</c:v>
                  </c:pt>
                  <c:pt idx="11">
                    <c:v>0.33000000000000007</c:v>
                  </c:pt>
                  <c:pt idx="12">
                    <c:v>0.32</c:v>
                  </c:pt>
                  <c:pt idx="14">
                    <c:v>0.39</c:v>
                  </c:pt>
                  <c:pt idx="15">
                    <c:v>0.24</c:v>
                  </c:pt>
                  <c:pt idx="17">
                    <c:v>0.34000000000000008</c:v>
                  </c:pt>
                  <c:pt idx="18">
                    <c:v>0.24</c:v>
                  </c:pt>
                  <c:pt idx="20">
                    <c:v>0.27</c:v>
                  </c:pt>
                  <c:pt idx="21">
                    <c:v>0.25000000000000011</c:v>
                  </c:pt>
                </c:numCache>
              </c:numRef>
            </c:minus>
            <c:spPr>
              <a:noFill/>
              <a:ln w="28575" cap="flat" cmpd="sng" algn="ctr">
                <a:solidFill>
                  <a:srgbClr val="002060"/>
                </a:solidFill>
                <a:round/>
              </a:ln>
              <a:effectLst/>
            </c:spPr>
          </c:errBars>
          <c:xVal>
            <c:numRef>
              <c:f>'Forest plot Ischemic M15'!$D$4:$D$25</c:f>
              <c:numCache>
                <c:formatCode>General</c:formatCode>
                <c:ptCount val="22"/>
                <c:pt idx="1">
                  <c:v>0.94</c:v>
                </c:pt>
                <c:pt idx="2">
                  <c:v>1.02</c:v>
                </c:pt>
                <c:pt idx="4">
                  <c:v>0.98</c:v>
                </c:pt>
                <c:pt idx="5">
                  <c:v>0.99</c:v>
                </c:pt>
                <c:pt idx="7">
                  <c:v>1.24</c:v>
                </c:pt>
                <c:pt idx="8">
                  <c:v>0.77</c:v>
                </c:pt>
                <c:pt idx="10">
                  <c:v>1</c:v>
                </c:pt>
                <c:pt idx="11">
                  <c:v>1.1000000000000001</c:v>
                </c:pt>
                <c:pt idx="12">
                  <c:v>0.62</c:v>
                </c:pt>
                <c:pt idx="14">
                  <c:v>1.06</c:v>
                </c:pt>
                <c:pt idx="15">
                  <c:v>0.97</c:v>
                </c:pt>
                <c:pt idx="17">
                  <c:v>1.1000000000000001</c:v>
                </c:pt>
                <c:pt idx="18">
                  <c:v>0.91</c:v>
                </c:pt>
                <c:pt idx="20">
                  <c:v>0.67</c:v>
                </c:pt>
                <c:pt idx="21">
                  <c:v>1.08</c:v>
                </c:pt>
              </c:numCache>
            </c:numRef>
          </c:xVal>
          <c:yVal>
            <c:numRef>
              <c:f>'Forest plot Ischemic M15'!$C$4:$C$25</c:f>
              <c:numCache>
                <c:formatCode>General</c:formatCode>
                <c:ptCount val="22"/>
                <c:pt idx="0">
                  <c:v>22</c:v>
                </c:pt>
                <c:pt idx="1">
                  <c:v>21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16</c:v>
                </c:pt>
                <c:pt idx="7">
                  <c:v>15</c:v>
                </c:pt>
                <c:pt idx="8">
                  <c:v>14</c:v>
                </c:pt>
                <c:pt idx="9">
                  <c:v>13</c:v>
                </c:pt>
                <c:pt idx="10">
                  <c:v>12</c:v>
                </c:pt>
                <c:pt idx="11">
                  <c:v>11</c:v>
                </c:pt>
                <c:pt idx="12">
                  <c:v>10</c:v>
                </c:pt>
                <c:pt idx="13">
                  <c:v>9</c:v>
                </c:pt>
                <c:pt idx="14">
                  <c:v>8</c:v>
                </c:pt>
                <c:pt idx="15">
                  <c:v>7</c:v>
                </c:pt>
                <c:pt idx="16">
                  <c:v>6</c:v>
                </c:pt>
                <c:pt idx="17">
                  <c:v>5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C4-4F84-9C48-97538F8F9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659296"/>
        <c:axId val="362660280"/>
      </c:scatterChart>
      <c:valAx>
        <c:axId val="362659296"/>
        <c:scaling>
          <c:logBase val="10"/>
          <c:orientation val="minMax"/>
          <c:max val="1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2660280"/>
        <c:crossesAt val="0"/>
        <c:crossBetween val="midCat"/>
        <c:majorUnit val="10"/>
      </c:valAx>
      <c:valAx>
        <c:axId val="362660280"/>
        <c:scaling>
          <c:orientation val="minMax"/>
          <c:max val="22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659296"/>
        <c:crosses val="autoZero"/>
        <c:crossBetween val="midCat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E495B5E9-BDB5-4A03-ADB9-689D6368212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BF8B2D3E-18CC-4F24-878C-843D56BF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2D3E-18CC-4F24-878C-843D56BFE0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46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2D3E-18CC-4F24-878C-843D56BFE0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B2D3E-18CC-4F24-878C-843D56BFE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437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2D3E-18CC-4F24-878C-843D56BFE0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2D3E-18CC-4F24-878C-843D56BFE0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76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2D3E-18CC-4F24-878C-843D56BFE0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5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2D3E-18CC-4F24-878C-843D56BFE0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2D3E-18CC-4F24-878C-843D56BFE0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7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2D3E-18CC-4F24-878C-843D56BFE0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7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B7305-6530-4571-9D7D-4669690AB8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2D3E-18CC-4F24-878C-843D56BFE0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7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2D3E-18CC-4F24-878C-843D56BFE0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C3137-240D-474A-A391-961451BB76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9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C3137-240D-474A-A391-961451BB76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9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9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9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3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2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3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9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D25A-70F2-4E0A-911F-7ACE4950027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34F5-A33A-400A-BAAF-12BB497F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3045" y="1777992"/>
            <a:ext cx="10949355" cy="2070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icagrelor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Asp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 or 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Hi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-Risk Patients After Coronary In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ervention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1055" y="3833444"/>
            <a:ext cx="12170664" cy="202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  <a:defRPr/>
            </a:pPr>
            <a:endParaRPr lang="en-US" sz="1600" b="1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0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Roxana Mehran, MD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 behalf of the TWILIGHT Investigators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Icahn School of Medicine at Mount Sinai, New York, NY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190" y="66784"/>
            <a:ext cx="3591519" cy="1897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53AD7-1028-D04B-B4F8-915ABE9C816D}"/>
              </a:ext>
            </a:extLst>
          </p:cNvPr>
          <p:cNvSpPr txBox="1"/>
          <p:nvPr/>
        </p:nvSpPr>
        <p:spPr>
          <a:xfrm>
            <a:off x="2670092" y="6297761"/>
            <a:ext cx="6880807" cy="355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i="1" dirty="0">
                <a:solidFill>
                  <a:srgbClr val="001F61"/>
                </a:solidFill>
              </a:rPr>
              <a:t>ClinicalTrials.gov Number: NCT02270242</a:t>
            </a:r>
          </a:p>
        </p:txBody>
      </p:sp>
    </p:spTree>
    <p:extLst>
      <p:ext uri="{BB962C8B-B14F-4D97-AF65-F5344CB8AC3E}">
        <p14:creationId xmlns:p14="http://schemas.microsoft.com/office/powerpoint/2010/main" val="331080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40818" y="827908"/>
            <a:ext cx="3534026" cy="3162404"/>
          </a:xfrm>
          <a:prstGeom prst="rect">
            <a:avLst/>
          </a:prstGeom>
          <a:noFill/>
        </p:spPr>
        <p:txBody>
          <a:bodyPr wrap="square" tIns="0" rIns="0" bIns="0" rtlCol="0" anchor="ctr">
            <a:spAutoFit/>
          </a:bodyPr>
          <a:lstStyle/>
          <a:p>
            <a:pPr fontAlgn="ctr">
              <a:spcAft>
                <a:spcPts val="3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Leaders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 	   Kurt Huber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 	   Giora Weisz, Ran Kornowski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 	   Vijay Kunadian, Keith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Oldroyd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 	   Han Yaling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 	   Upendra Kaul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       Berhard Witzenbichler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 	   Vladimir Dzavik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 	   Robert Gil, Dariuz Dudek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	   Gennaro Sardella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 	   Javier Escaned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0818" y="4128432"/>
            <a:ext cx="2358369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Aft>
                <a:spcPts val="300"/>
              </a:spcAft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DSMB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 J. Gersh (Chair)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Spencer King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Stuart Pocock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Faxon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Tcheng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Collier (Statistician)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479" y="812519"/>
            <a:ext cx="2882135" cy="3485570"/>
          </a:xfrm>
          <a:prstGeom prst="rect">
            <a:avLst/>
          </a:prstGeom>
          <a:noFill/>
        </p:spPr>
        <p:txBody>
          <a:bodyPr wrap="square" lIns="91440" tIns="0" rIns="0" bIns="0" rtlCol="0" anchor="ctr" anchorCtr="0">
            <a:spAutoFit/>
          </a:bodyPr>
          <a:lstStyle/>
          <a:p>
            <a:pPr fontAlgn="ctr">
              <a:spcAft>
                <a:spcPts val="300"/>
              </a:spcAft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Committee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Roxana Mehran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Usman Baber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Dominick J. Angiolillo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Cohen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D. Dangas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Shamir Mehta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Michael Gibson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Adnan Kastrati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 Krucoff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Magnus Ohman</a:t>
            </a: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Philippe Gabriel Steg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826" y="4415902"/>
            <a:ext cx="2831441" cy="1797716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noAutofit/>
          </a:bodyPr>
          <a:lstStyle/>
          <a:p>
            <a:pPr fontAlgn="ctr">
              <a:spcAft>
                <a:spcPts val="600"/>
              </a:spcAft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spcAft>
                <a:spcPts val="3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Gurbel</a:t>
            </a:r>
          </a:p>
          <a:p>
            <a:pPr fontAlgn="ctr">
              <a:spcAft>
                <a:spcPts val="3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Hamm</a:t>
            </a:r>
          </a:p>
          <a:p>
            <a:pPr fontAlgn="ctr">
              <a:spcAft>
                <a:spcPts val="3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Timothy D. Henry</a:t>
            </a:r>
          </a:p>
          <a:p>
            <a:pPr fontAlgn="ctr">
              <a:spcAft>
                <a:spcPts val="3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J. Moliterno</a:t>
            </a:r>
          </a:p>
          <a:p>
            <a:pPr fontAlgn="ctr">
              <a:spcAft>
                <a:spcPts val="3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Samin K. Sharma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5573" y="797858"/>
            <a:ext cx="4663440" cy="94641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ctr">
              <a:spcAft>
                <a:spcPts val="900"/>
              </a:spcAf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Coordinating Center</a:t>
            </a:r>
          </a:p>
          <a:p>
            <a:pPr font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Interventional Cardiovascular Research and Clinical Trials at Mount Sinai, New York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5573" y="6213618"/>
            <a:ext cx="4663440" cy="6617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fontAlgn="ctr">
              <a:spcAft>
                <a:spcPts val="600"/>
              </a:spcAft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Sponsor: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Icahn School of Medicine at Mount Sinai</a:t>
            </a:r>
          </a:p>
          <a:p>
            <a:pPr lvl="0" fontAlgn="ctr">
              <a:spcAft>
                <a:spcPts val="600"/>
              </a:spcAft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AstraZeneca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25573" y="3642950"/>
            <a:ext cx="4663440" cy="253607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fontAlgn="ctr">
              <a:lnSpc>
                <a:spcPct val="114000"/>
              </a:lnSpc>
            </a:pPr>
            <a:r>
              <a:rPr lang="en-US" sz="2000" b="1" dirty="0">
                <a:solidFill>
                  <a:srgbClr val="DC12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</a:t>
            </a:r>
          </a:p>
          <a:p>
            <a:pPr fontAlgn="ctr">
              <a:lnSpc>
                <a:spcPct val="114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 Y. Cha (Manager)</a:t>
            </a:r>
          </a:p>
          <a:p>
            <a:pPr fontAlgn="ctr">
              <a:lnSpc>
                <a:spcPct val="114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O. Marx (Chair)		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 adjudication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ctr">
              <a:lnSpc>
                <a:spcPct val="114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Darrow		Jesse Weinberger</a:t>
            </a:r>
          </a:p>
          <a:p>
            <a:pPr fontAlgn="ctr">
              <a:lnSpc>
                <a:spcPct val="114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Douglas DiStefano		David Kaufman</a:t>
            </a:r>
          </a:p>
          <a:p>
            <a:pPr fontAlgn="ctr">
              <a:lnSpc>
                <a:spcPct val="114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Newsha Ghodsi		Mark Milstein</a:t>
            </a:r>
          </a:p>
          <a:p>
            <a:pPr fontAlgn="ctr">
              <a:lnSpc>
                <a:spcPct val="114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 Meller			</a:t>
            </a:r>
          </a:p>
          <a:p>
            <a:pPr fontAlgn="ctr">
              <a:lnSpc>
                <a:spcPct val="114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Corvaia</a:t>
            </a:r>
          </a:p>
          <a:p>
            <a:pPr fontAlgn="ctr">
              <a:lnSpc>
                <a:spcPct val="114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Chiu Wong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5573" y="1876346"/>
            <a:ext cx="4862286" cy="168741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fontAlgn="ctr">
              <a:spcAft>
                <a:spcPts val="900"/>
              </a:spcAft>
            </a:pPr>
            <a:r>
              <a:rPr lang="en-US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Leadership</a:t>
            </a:r>
            <a:endParaRPr lang="en-US" sz="2000" dirty="0">
              <a:latin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Roxana Mehran	    Global PI</a:t>
            </a:r>
            <a:endParaRPr lang="en-US" sz="1400" dirty="0">
              <a:latin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Usman Baber	    Chair, Clinical Coordinating Center</a:t>
            </a:r>
            <a:endParaRPr lang="en-US" sz="1400" dirty="0">
              <a:latin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Theresa Franklin-Bond     Pharmacovigilance &amp; Safety</a:t>
            </a:r>
            <a:endParaRPr lang="en-US" sz="1400" dirty="0">
              <a:latin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 Altema	    Project Manager</a:t>
            </a:r>
            <a:endParaRPr lang="en-US" sz="1400" dirty="0">
              <a:latin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Samantha Sartori	    Statistician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Organization</a:t>
            </a:r>
          </a:p>
        </p:txBody>
      </p:sp>
    </p:spTree>
    <p:extLst>
      <p:ext uri="{BB962C8B-B14F-4D97-AF65-F5344CB8AC3E}">
        <p14:creationId xmlns:p14="http://schemas.microsoft.com/office/powerpoint/2010/main" val="123530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/>
          <p:cNvCxnSpPr/>
          <p:nvPr/>
        </p:nvCxnSpPr>
        <p:spPr>
          <a:xfrm>
            <a:off x="6156337" y="1343950"/>
            <a:ext cx="0" cy="511257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</a:p>
        </p:txBody>
      </p:sp>
      <p:sp>
        <p:nvSpPr>
          <p:cNvPr id="44" name="Equal 43"/>
          <p:cNvSpPr/>
          <p:nvPr/>
        </p:nvSpPr>
        <p:spPr>
          <a:xfrm rot="16200000">
            <a:off x="5555230" y="3542058"/>
            <a:ext cx="7808071" cy="26274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Equal 44"/>
          <p:cNvSpPr/>
          <p:nvPr/>
        </p:nvSpPr>
        <p:spPr>
          <a:xfrm rot="16200000">
            <a:off x="-1068833" y="3542058"/>
            <a:ext cx="7808071" cy="26274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enrol">
            <a:extLst>
              <a:ext uri="{FF2B5EF4-FFF2-40B4-BE49-F238E27FC236}">
                <a16:creationId xmlns:a16="http://schemas.microsoft.com/office/drawing/2014/main" id="{66750BBF-1E1E-F242-86EA-66D6778CA1F2}"/>
              </a:ext>
            </a:extLst>
          </p:cNvPr>
          <p:cNvSpPr txBox="1"/>
          <p:nvPr/>
        </p:nvSpPr>
        <p:spPr>
          <a:xfrm>
            <a:off x="0" y="747739"/>
            <a:ext cx="272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Enrollment Period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Months</a:t>
            </a:r>
          </a:p>
        </p:txBody>
      </p:sp>
      <p:sp>
        <p:nvSpPr>
          <p:cNvPr id="47" name="rand">
            <a:extLst>
              <a:ext uri="{FF2B5EF4-FFF2-40B4-BE49-F238E27FC236}">
                <a16:creationId xmlns:a16="http://schemas.microsoft.com/office/drawing/2014/main" id="{38684C12-5A63-2548-9E0B-0416B62597CE}"/>
              </a:ext>
            </a:extLst>
          </p:cNvPr>
          <p:cNvSpPr txBox="1"/>
          <p:nvPr/>
        </p:nvSpPr>
        <p:spPr>
          <a:xfrm>
            <a:off x="3495193" y="747739"/>
            <a:ext cx="548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Randomization Period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Months</a:t>
            </a:r>
          </a:p>
        </p:txBody>
      </p:sp>
      <p:sp>
        <p:nvSpPr>
          <p:cNvPr id="48" name="obs">
            <a:extLst>
              <a:ext uri="{FF2B5EF4-FFF2-40B4-BE49-F238E27FC236}">
                <a16:creationId xmlns:a16="http://schemas.microsoft.com/office/drawing/2014/main" id="{073E3C24-5348-4943-8E9B-D9397B0DC8ED}"/>
              </a:ext>
            </a:extLst>
          </p:cNvPr>
          <p:cNvSpPr txBox="1"/>
          <p:nvPr/>
        </p:nvSpPr>
        <p:spPr>
          <a:xfrm>
            <a:off x="9555984" y="747739"/>
            <a:ext cx="259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Observation Period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Months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174E9B1D-3C5C-F044-92FE-8020216A2709}"/>
              </a:ext>
            </a:extLst>
          </p:cNvPr>
          <p:cNvSpPr/>
          <p:nvPr/>
        </p:nvSpPr>
        <p:spPr>
          <a:xfrm>
            <a:off x="2873520" y="2096424"/>
            <a:ext cx="1174074" cy="1245043"/>
          </a:xfrm>
          <a:custGeom>
            <a:avLst/>
            <a:gdLst>
              <a:gd name="connsiteX0" fmla="*/ 0 w 4336869"/>
              <a:gd name="connsiteY0" fmla="*/ 714103 h 714103"/>
              <a:gd name="connsiteX1" fmla="*/ 1036320 w 4336869"/>
              <a:gd name="connsiteY1" fmla="*/ 0 h 714103"/>
              <a:gd name="connsiteX2" fmla="*/ 4328160 w 4336869"/>
              <a:gd name="connsiteY2" fmla="*/ 0 h 714103"/>
              <a:gd name="connsiteX3" fmla="*/ 4336869 w 4336869"/>
              <a:gd name="connsiteY3" fmla="*/ 0 h 7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6869" h="714103">
                <a:moveTo>
                  <a:pt x="0" y="714103"/>
                </a:moveTo>
                <a:lnTo>
                  <a:pt x="1036320" y="0"/>
                </a:lnTo>
                <a:lnTo>
                  <a:pt x="4328160" y="0"/>
                </a:lnTo>
                <a:lnTo>
                  <a:pt x="4336869" y="0"/>
                </a:lnTo>
              </a:path>
            </a:pathLst>
          </a:custGeom>
          <a:ln w="101600" cap="rnd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2F270EC-344A-D84C-9A8D-930F50089254}"/>
              </a:ext>
            </a:extLst>
          </p:cNvPr>
          <p:cNvCxnSpPr>
            <a:stCxn id="49" idx="2"/>
          </p:cNvCxnSpPr>
          <p:nvPr/>
        </p:nvCxnSpPr>
        <p:spPr>
          <a:xfrm flipV="1">
            <a:off x="4045236" y="2091982"/>
            <a:ext cx="2111101" cy="4442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AAD87FC-2F91-C34E-B9CB-AE2A8C193A29}"/>
              </a:ext>
            </a:extLst>
          </p:cNvPr>
          <p:cNvCxnSpPr/>
          <p:nvPr/>
        </p:nvCxnSpPr>
        <p:spPr>
          <a:xfrm>
            <a:off x="9384506" y="2091981"/>
            <a:ext cx="2807494" cy="1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>
            <a:extLst>
              <a:ext uri="{FF2B5EF4-FFF2-40B4-BE49-F238E27FC236}">
                <a16:creationId xmlns:a16="http://schemas.microsoft.com/office/drawing/2014/main" id="{511732DB-5D2B-BD4A-A501-D51E36CC40B6}"/>
              </a:ext>
            </a:extLst>
          </p:cNvPr>
          <p:cNvSpPr/>
          <p:nvPr/>
        </p:nvSpPr>
        <p:spPr>
          <a:xfrm flipV="1">
            <a:off x="2873520" y="3352714"/>
            <a:ext cx="1171161" cy="1235113"/>
          </a:xfrm>
          <a:custGeom>
            <a:avLst/>
            <a:gdLst>
              <a:gd name="connsiteX0" fmla="*/ 0 w 4336869"/>
              <a:gd name="connsiteY0" fmla="*/ 714103 h 714103"/>
              <a:gd name="connsiteX1" fmla="*/ 1036320 w 4336869"/>
              <a:gd name="connsiteY1" fmla="*/ 0 h 714103"/>
              <a:gd name="connsiteX2" fmla="*/ 4328160 w 4336869"/>
              <a:gd name="connsiteY2" fmla="*/ 0 h 714103"/>
              <a:gd name="connsiteX3" fmla="*/ 4336869 w 4336869"/>
              <a:gd name="connsiteY3" fmla="*/ 0 h 7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6869" h="714103">
                <a:moveTo>
                  <a:pt x="0" y="714103"/>
                </a:moveTo>
                <a:lnTo>
                  <a:pt x="1036320" y="0"/>
                </a:lnTo>
                <a:lnTo>
                  <a:pt x="4328160" y="0"/>
                </a:lnTo>
                <a:lnTo>
                  <a:pt x="4336869" y="0"/>
                </a:lnTo>
              </a:path>
            </a:pathLst>
          </a:custGeom>
          <a:ln w="101600" cap="rnd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476D0A2-00F9-4044-AF17-393BD3F05F2A}"/>
              </a:ext>
            </a:extLst>
          </p:cNvPr>
          <p:cNvCxnSpPr>
            <a:stCxn id="52" idx="2"/>
          </p:cNvCxnSpPr>
          <p:nvPr/>
        </p:nvCxnSpPr>
        <p:spPr>
          <a:xfrm>
            <a:off x="4042329" y="4587827"/>
            <a:ext cx="2114008" cy="0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1151820-16AB-414D-AA19-2F46FCD7E154}"/>
              </a:ext>
            </a:extLst>
          </p:cNvPr>
          <p:cNvCxnSpPr/>
          <p:nvPr/>
        </p:nvCxnSpPr>
        <p:spPr>
          <a:xfrm>
            <a:off x="9384506" y="4585607"/>
            <a:ext cx="2807494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high risk group">
            <a:extLst>
              <a:ext uri="{FF2B5EF4-FFF2-40B4-BE49-F238E27FC236}">
                <a16:creationId xmlns:a16="http://schemas.microsoft.com/office/drawing/2014/main" id="{8C3C61D5-B57E-B740-9CBF-0CE65B230691}"/>
              </a:ext>
            </a:extLst>
          </p:cNvPr>
          <p:cNvGrpSpPr/>
          <p:nvPr/>
        </p:nvGrpSpPr>
        <p:grpSpPr>
          <a:xfrm>
            <a:off x="105689" y="1535737"/>
            <a:ext cx="2478578" cy="753127"/>
            <a:chOff x="777060" y="3199198"/>
            <a:chExt cx="1572529" cy="422272"/>
          </a:xfrm>
          <a:solidFill>
            <a:schemeClr val="bg1"/>
          </a:solidFill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DB7FA096-B2B4-EE44-893E-E052FBCB730B}"/>
                </a:ext>
              </a:extLst>
            </p:cNvPr>
            <p:cNvSpPr/>
            <p:nvPr/>
          </p:nvSpPr>
          <p:spPr>
            <a:xfrm>
              <a:off x="777060" y="3199198"/>
              <a:ext cx="1572529" cy="42227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81214C1-4027-CE48-A656-53614FB24E55}"/>
                </a:ext>
              </a:extLst>
            </p:cNvPr>
            <p:cNvSpPr txBox="1"/>
            <p:nvPr/>
          </p:nvSpPr>
          <p:spPr>
            <a:xfrm>
              <a:off x="809095" y="3267965"/>
              <a:ext cx="1508459" cy="28473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700" b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High-Risk PCI Patients 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(N=9006)</a:t>
              </a:r>
            </a:p>
          </p:txBody>
        </p:sp>
      </p:grpSp>
      <p:grpSp>
        <p:nvGrpSpPr>
          <p:cNvPr id="58" name="n 7119"/>
          <p:cNvGrpSpPr/>
          <p:nvPr/>
        </p:nvGrpSpPr>
        <p:grpSpPr>
          <a:xfrm>
            <a:off x="1657080" y="3112490"/>
            <a:ext cx="1305795" cy="469205"/>
            <a:chOff x="2608729" y="3528972"/>
            <a:chExt cx="1376459" cy="469205"/>
          </a:xfrm>
          <a:solidFill>
            <a:schemeClr val="bg1"/>
          </a:solidFill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2F1AC490-26DF-7044-94F6-7057D6360B35}"/>
                </a:ext>
              </a:extLst>
            </p:cNvPr>
            <p:cNvSpPr/>
            <p:nvPr/>
          </p:nvSpPr>
          <p:spPr>
            <a:xfrm>
              <a:off x="2608729" y="3528972"/>
              <a:ext cx="1376459" cy="469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3DE7093-181E-6842-8CF5-DD1D0C9EBEF9}"/>
                </a:ext>
              </a:extLst>
            </p:cNvPr>
            <p:cNvSpPr txBox="1"/>
            <p:nvPr/>
          </p:nvSpPr>
          <p:spPr>
            <a:xfrm>
              <a:off x="2671659" y="3609686"/>
              <a:ext cx="1250600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N = 7119</a:t>
              </a:r>
            </a:p>
          </p:txBody>
        </p:sp>
      </p:grpSp>
      <p:sp>
        <p:nvSpPr>
          <p:cNvPr id="61" name="soc ta">
            <a:extLst>
              <a:ext uri="{FF2B5EF4-FFF2-40B4-BE49-F238E27FC236}">
                <a16:creationId xmlns:a16="http://schemas.microsoft.com/office/drawing/2014/main" id="{D453BAEE-6890-474B-804E-CB539D5F5709}"/>
              </a:ext>
            </a:extLst>
          </p:cNvPr>
          <p:cNvSpPr txBox="1"/>
          <p:nvPr/>
        </p:nvSpPr>
        <p:spPr>
          <a:xfrm>
            <a:off x="9612150" y="1564940"/>
            <a:ext cx="25888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Standard of Care</a:t>
            </a:r>
          </a:p>
        </p:txBody>
      </p:sp>
      <p:sp>
        <p:nvSpPr>
          <p:cNvPr id="62" name="soc tp">
            <a:extLst>
              <a:ext uri="{FF2B5EF4-FFF2-40B4-BE49-F238E27FC236}">
                <a16:creationId xmlns:a16="http://schemas.microsoft.com/office/drawing/2014/main" id="{906669B4-9535-3D43-ABE2-E1E6CF536F2D}"/>
              </a:ext>
            </a:extLst>
          </p:cNvPr>
          <p:cNvSpPr txBox="1"/>
          <p:nvPr/>
        </p:nvSpPr>
        <p:spPr>
          <a:xfrm>
            <a:off x="9694671" y="4060786"/>
            <a:ext cx="24238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Standard of Care</a:t>
            </a:r>
          </a:p>
        </p:txBody>
      </p:sp>
      <p:cxnSp>
        <p:nvCxnSpPr>
          <p:cNvPr id="63" name="above line"/>
          <p:cNvCxnSpPr/>
          <p:nvPr/>
        </p:nvCxnSpPr>
        <p:spPr>
          <a:xfrm>
            <a:off x="1334476" y="2288864"/>
            <a:ext cx="0" cy="106385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horzontal line"/>
          <p:cNvCxnSpPr/>
          <p:nvPr/>
        </p:nvCxnSpPr>
        <p:spPr>
          <a:xfrm flipH="1" flipV="1">
            <a:off x="1323975" y="3328987"/>
            <a:ext cx="33310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9124981" y="6331175"/>
            <a:ext cx="668569" cy="4674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15 M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1451350" y="6331175"/>
            <a:ext cx="668569" cy="4674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18 M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7077" y="6331175"/>
            <a:ext cx="668569" cy="4674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 M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500918" y="6331175"/>
            <a:ext cx="668569" cy="4674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 M</a:t>
            </a:r>
          </a:p>
        </p:txBody>
      </p:sp>
      <p:cxnSp>
        <p:nvCxnSpPr>
          <p:cNvPr id="69" name="below line"/>
          <p:cNvCxnSpPr/>
          <p:nvPr/>
        </p:nvCxnSpPr>
        <p:spPr>
          <a:xfrm>
            <a:off x="1334476" y="3328987"/>
            <a:ext cx="0" cy="54809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not rand"/>
          <p:cNvGrpSpPr/>
          <p:nvPr/>
        </p:nvGrpSpPr>
        <p:grpSpPr>
          <a:xfrm>
            <a:off x="500100" y="3864027"/>
            <a:ext cx="1681740" cy="693728"/>
            <a:chOff x="2608729" y="3528972"/>
            <a:chExt cx="1376459" cy="426766"/>
          </a:xfrm>
          <a:solidFill>
            <a:schemeClr val="bg1"/>
          </a:solidFill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2F1AC490-26DF-7044-94F6-7057D6360B35}"/>
                </a:ext>
              </a:extLst>
            </p:cNvPr>
            <p:cNvSpPr/>
            <p:nvPr/>
          </p:nvSpPr>
          <p:spPr>
            <a:xfrm>
              <a:off x="2608729" y="3528972"/>
              <a:ext cx="1376459" cy="42676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DE7093-181E-6842-8CF5-DD1D0C9EBEF9}"/>
                </a:ext>
              </a:extLst>
            </p:cNvPr>
            <p:cNvSpPr txBox="1"/>
            <p:nvPr/>
          </p:nvSpPr>
          <p:spPr>
            <a:xfrm>
              <a:off x="2671659" y="3609819"/>
              <a:ext cx="1250600" cy="26507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Not Randomized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(N=1887)</a:t>
              </a:r>
            </a:p>
          </p:txBody>
        </p:sp>
      </p:grpSp>
      <p:cxnSp>
        <p:nvCxnSpPr>
          <p:cNvPr id="73" name="Straight Connector 72"/>
          <p:cNvCxnSpPr/>
          <p:nvPr/>
        </p:nvCxnSpPr>
        <p:spPr>
          <a:xfrm>
            <a:off x="4056337" y="1390250"/>
            <a:ext cx="0" cy="49377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3722053" y="6331175"/>
            <a:ext cx="668569" cy="4674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 M</a:t>
            </a:r>
          </a:p>
        </p:txBody>
      </p:sp>
      <p:pic>
        <p:nvPicPr>
          <p:cNvPr id="76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10" y="5744211"/>
            <a:ext cx="486455" cy="484632"/>
          </a:xfrm>
          <a:prstGeom prst="roundRect">
            <a:avLst>
              <a:gd name="adj" fmla="val 8806"/>
            </a:avLst>
          </a:prstGeom>
          <a:solidFill>
            <a:schemeClr val="bg1"/>
          </a:solidFill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77" name="Rounded Rectangle 76"/>
          <p:cNvSpPr/>
          <p:nvPr/>
        </p:nvSpPr>
        <p:spPr>
          <a:xfrm>
            <a:off x="5812949" y="6331175"/>
            <a:ext cx="668569" cy="4674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 M</a:t>
            </a:r>
          </a:p>
        </p:txBody>
      </p:sp>
      <p:pic>
        <p:nvPicPr>
          <p:cNvPr id="80" name="Picture 22" descr="Image result for icon\ pill count"/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8510" r="9854" b="9754"/>
          <a:stretch/>
        </p:blipFill>
        <p:spPr bwMode="auto">
          <a:xfrm>
            <a:off x="9205265" y="5149603"/>
            <a:ext cx="508000" cy="4958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07" y="5744211"/>
            <a:ext cx="486455" cy="484632"/>
          </a:xfrm>
          <a:prstGeom prst="roundRect">
            <a:avLst>
              <a:gd name="adj" fmla="val 8806"/>
            </a:avLst>
          </a:prstGeom>
          <a:solidFill>
            <a:schemeClr val="bg1"/>
          </a:solidFill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82" name="Picture 24" descr="Image result for hand pill icon"/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5834" r="12436" b="14880"/>
          <a:stretch/>
        </p:blipFill>
        <p:spPr bwMode="auto">
          <a:xfrm>
            <a:off x="2596264" y="5151309"/>
            <a:ext cx="477877" cy="4924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83" name="Group 82"/>
          <p:cNvGrpSpPr/>
          <p:nvPr/>
        </p:nvGrpSpPr>
        <p:grpSpPr>
          <a:xfrm>
            <a:off x="5622806" y="5149603"/>
            <a:ext cx="1047975" cy="495879"/>
            <a:chOff x="5799481" y="5173395"/>
            <a:chExt cx="1047975" cy="495879"/>
          </a:xfrm>
        </p:grpSpPr>
        <p:pic>
          <p:nvPicPr>
            <p:cNvPr id="84" name="Picture 22" descr="Image result for icon\ pill count"/>
            <p:cNvPicPr>
              <a:picLocks noChangeAspect="1" noChangeArrowheads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8510" r="11086" b="9754"/>
            <a:stretch/>
          </p:blipFill>
          <p:spPr bwMode="auto">
            <a:xfrm>
              <a:off x="5799481" y="5173395"/>
              <a:ext cx="506069" cy="49587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4" descr="Image result for hand pill icon"/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5" t="15834" r="12436" b="14880"/>
            <a:stretch/>
          </p:blipFill>
          <p:spPr bwMode="auto">
            <a:xfrm>
              <a:off x="6369579" y="5175101"/>
              <a:ext cx="477877" cy="492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</p:grpSp>
      <p:pic>
        <p:nvPicPr>
          <p:cNvPr id="86" name="Picture 26" descr="Image result for heart cath icon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7" y="5744211"/>
            <a:ext cx="494950" cy="4846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2F270EC-344A-D84C-9A8D-930F50089254}"/>
              </a:ext>
            </a:extLst>
          </p:cNvPr>
          <p:cNvCxnSpPr/>
          <p:nvPr/>
        </p:nvCxnSpPr>
        <p:spPr>
          <a:xfrm flipV="1">
            <a:off x="6156337" y="2094201"/>
            <a:ext cx="3228169" cy="2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476D0A2-00F9-4044-AF17-393BD3F05F2A}"/>
              </a:ext>
            </a:extLst>
          </p:cNvPr>
          <p:cNvCxnSpPr/>
          <p:nvPr/>
        </p:nvCxnSpPr>
        <p:spPr>
          <a:xfrm flipV="1">
            <a:off x="6156337" y="4585607"/>
            <a:ext cx="3228169" cy="2220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+p">
            <a:extLst>
              <a:ext uri="{FF2B5EF4-FFF2-40B4-BE49-F238E27FC236}">
                <a16:creationId xmlns:a16="http://schemas.microsoft.com/office/drawing/2014/main" id="{0F99590D-4986-A442-8681-23830DF85F6D}"/>
              </a:ext>
            </a:extLst>
          </p:cNvPr>
          <p:cNvSpPr txBox="1"/>
          <p:nvPr/>
        </p:nvSpPr>
        <p:spPr>
          <a:xfrm>
            <a:off x="4139074" y="4060786"/>
            <a:ext cx="401631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Ticagrelor + Placebo</a:t>
            </a:r>
          </a:p>
        </p:txBody>
      </p:sp>
      <p:sp>
        <p:nvSpPr>
          <p:cNvPr id="91" name="t+a">
            <a:extLst>
              <a:ext uri="{FF2B5EF4-FFF2-40B4-BE49-F238E27FC236}">
                <a16:creationId xmlns:a16="http://schemas.microsoft.com/office/drawing/2014/main" id="{C456E78F-6423-2949-BFE8-9147DF09CA9F}"/>
              </a:ext>
            </a:extLst>
          </p:cNvPr>
          <p:cNvSpPr txBox="1"/>
          <p:nvPr/>
        </p:nvSpPr>
        <p:spPr>
          <a:xfrm>
            <a:off x="4139074" y="1564940"/>
            <a:ext cx="401631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Ticagrelor + Aspirin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7"/>
          <a:srcRect b="7343"/>
          <a:stretch/>
        </p:blipFill>
        <p:spPr>
          <a:xfrm>
            <a:off x="2596264" y="5744211"/>
            <a:ext cx="477239" cy="484632"/>
          </a:xfrm>
          <a:prstGeom prst="roundRect">
            <a:avLst>
              <a:gd name="adj" fmla="val 13244"/>
            </a:avLst>
          </a:prstGeom>
          <a:ln>
            <a:solidFill>
              <a:schemeClr val="tx1"/>
            </a:solidFill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7"/>
          <a:srcRect b="7343"/>
          <a:stretch/>
        </p:blipFill>
        <p:spPr>
          <a:xfrm>
            <a:off x="5912896" y="5744211"/>
            <a:ext cx="477239" cy="484632"/>
          </a:xfrm>
          <a:prstGeom prst="roundRect">
            <a:avLst>
              <a:gd name="adj" fmla="val 13244"/>
            </a:avLst>
          </a:prstGeom>
          <a:ln>
            <a:solidFill>
              <a:schemeClr val="tx1"/>
            </a:solidFill>
          </a:ln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7"/>
          <a:srcRect b="7343"/>
          <a:stretch/>
        </p:blipFill>
        <p:spPr>
          <a:xfrm>
            <a:off x="9233606" y="5744211"/>
            <a:ext cx="477239" cy="484632"/>
          </a:xfrm>
          <a:prstGeom prst="roundRect">
            <a:avLst>
              <a:gd name="adj" fmla="val 13244"/>
            </a:avLst>
          </a:prstGeom>
          <a:ln>
            <a:solidFill>
              <a:schemeClr val="tx1"/>
            </a:solidFill>
          </a:ln>
        </p:spPr>
      </p:pic>
      <p:sp>
        <p:nvSpPr>
          <p:cNvPr id="75" name="t+a">
            <a:extLst>
              <a:ext uri="{FF2B5EF4-FFF2-40B4-BE49-F238E27FC236}">
                <a16:creationId xmlns:a16="http://schemas.microsoft.com/office/drawing/2014/main" id="{C456E78F-6423-2949-BFE8-9147DF09CA9F}"/>
              </a:ext>
            </a:extLst>
          </p:cNvPr>
          <p:cNvSpPr txBox="1"/>
          <p:nvPr/>
        </p:nvSpPr>
        <p:spPr>
          <a:xfrm>
            <a:off x="94911" y="4621818"/>
            <a:ext cx="249211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Ticagrelor + Aspirin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(Open label)</a:t>
            </a:r>
          </a:p>
        </p:txBody>
      </p:sp>
    </p:spTree>
    <p:extLst>
      <p:ext uri="{BB962C8B-B14F-4D97-AF65-F5344CB8AC3E}">
        <p14:creationId xmlns:p14="http://schemas.microsoft.com/office/powerpoint/2010/main" val="398207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71" y="1537488"/>
            <a:ext cx="11669486" cy="104644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115888"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 (Bleeding):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Superiority Hypothesis</a:t>
            </a:r>
          </a:p>
          <a:p>
            <a:pPr marL="406400" lvl="3">
              <a:spcAft>
                <a:spcPts val="12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 2, 3 or 5 bleeding between 0 - 12 months after randomization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771" y="3369129"/>
            <a:ext cx="1166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Secondary Endpoint (Ischemic):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Non-inferiority Hypothesis</a:t>
            </a:r>
          </a:p>
          <a:p>
            <a:pPr marL="406400" lvl="3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Non-fatal MI, stroke or all-cause death between 0 - 12 months after randomization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Endpoint</a:t>
            </a:r>
          </a:p>
        </p:txBody>
      </p:sp>
    </p:spTree>
    <p:extLst>
      <p:ext uri="{BB962C8B-B14F-4D97-AF65-F5344CB8AC3E}">
        <p14:creationId xmlns:p14="http://schemas.microsoft.com/office/powerpoint/2010/main" val="391510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and Power Calculations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139" y="1238303"/>
            <a:ext cx="11441723" cy="444288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a one-year rate of BARC 2, 3 or 5 bleeding of 4.5% among patients receiving DAPT, a sample size of 8200 was chosen to detect a relative reduction of at least 28% with ticagrelor monotherapy and a type I error of 0.05.</a:t>
            </a:r>
          </a:p>
          <a:p>
            <a:pPr algn="just">
              <a:lnSpc>
                <a:spcPct val="114000"/>
              </a:lnSpc>
              <a:defRPr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a one-year rate of 8.0% for the key secondary endpoint, a sample size of 8200 provided 80% power to exclude an absolute non-inferiority margin of 1.6% with type I error 0.025.</a:t>
            </a:r>
          </a:p>
          <a:p>
            <a:pPr algn="just">
              <a:lnSpc>
                <a:spcPct val="114000"/>
              </a:lnSpc>
              <a:defRPr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enrolled cohort of 9000 was chosen to accommodate an approximate 10% rate of randomization ineligibility. </a:t>
            </a:r>
          </a:p>
        </p:txBody>
      </p:sp>
    </p:spTree>
    <p:extLst>
      <p:ext uri="{BB962C8B-B14F-4D97-AF65-F5344CB8AC3E}">
        <p14:creationId xmlns:p14="http://schemas.microsoft.com/office/powerpoint/2010/main" val="245177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139" y="965159"/>
            <a:ext cx="11441723" cy="462427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cumulative incidences of the primary and key secondary endpoints were expressed as Kaplan-Meier estimates by treatment group.  Hazard ratios (HR) and 95% confidence intervals (CI) were generated using Cox proportional hazards models with treatment allocation as a single covariate.</a:t>
            </a:r>
          </a:p>
          <a:p>
            <a:pPr algn="just">
              <a:lnSpc>
                <a:spcPct val="114000"/>
              </a:lnSpc>
              <a:defRPr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effects were also expressed as absolute risk differences using the one-year Kaplan-Meier estimates and Greenwood standard errors.</a:t>
            </a:r>
          </a:p>
          <a:p>
            <a:pPr algn="just">
              <a:lnSpc>
                <a:spcPct val="114000"/>
              </a:lnSpc>
              <a:defRPr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Superiority testing using a log-rank p-value was performed for the primary endpoint.  For the key secondary endpoint a one-sided non-inferiority test was performed using the upper limit of the 95% CI for the absolute risk difference.</a:t>
            </a:r>
          </a:p>
          <a:p>
            <a:pPr algn="just">
              <a:lnSpc>
                <a:spcPct val="114000"/>
              </a:lnSpc>
              <a:defRPr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primary endpoint was evaluated in the intention to treat (ITT) cohort while the key secondary endpoint was assessed in the per protocol cohort.</a:t>
            </a:r>
          </a:p>
        </p:txBody>
      </p:sp>
    </p:spTree>
    <p:extLst>
      <p:ext uri="{BB962C8B-B14F-4D97-AF65-F5344CB8AC3E}">
        <p14:creationId xmlns:p14="http://schemas.microsoft.com/office/powerpoint/2010/main" val="274067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"/>
          <a:stretch/>
        </p:blipFill>
        <p:spPr>
          <a:xfrm>
            <a:off x="0" y="702582"/>
            <a:ext cx="12192000" cy="6155418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0" y="700420"/>
            <a:ext cx="12192001" cy="6159953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393100" y="920410"/>
            <a:ext cx="10961933" cy="4592323"/>
            <a:chOff x="393100" y="920410"/>
            <a:chExt cx="10961933" cy="4592323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609600" y="3228975"/>
              <a:ext cx="1409700" cy="546100"/>
            </a:xfrm>
            <a:prstGeom prst="wedgeRoundRectCallout">
              <a:avLst>
                <a:gd name="adj1" fmla="val 71059"/>
                <a:gd name="adj2" fmla="val -5377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USA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(N=3271, 36.3%)</a:t>
              </a: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393100" y="2408745"/>
              <a:ext cx="1409700" cy="546100"/>
            </a:xfrm>
            <a:prstGeom prst="wedgeRoundRectCallout">
              <a:avLst>
                <a:gd name="adj1" fmla="val 78266"/>
                <a:gd name="adj2" fmla="val -258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CANADA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(N=815, 9.1%)</a:t>
              </a: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4020457" y="2185358"/>
              <a:ext cx="1148443" cy="546100"/>
            </a:xfrm>
            <a:prstGeom prst="wedgeRoundRectCallout">
              <a:avLst>
                <a:gd name="adj1" fmla="val 101967"/>
                <a:gd name="adj2" fmla="val 5189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(N=437, 4.9%)</a:t>
              </a: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4140800" y="2955925"/>
              <a:ext cx="1091000" cy="546100"/>
            </a:xfrm>
            <a:prstGeom prst="wedgeRoundRectCallout">
              <a:avLst>
                <a:gd name="adj1" fmla="val 91390"/>
                <a:gd name="adj2" fmla="val -72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SPAIN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(N=166, 1.8%)</a:t>
              </a:r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4642975" y="1383949"/>
              <a:ext cx="1352850" cy="546100"/>
            </a:xfrm>
            <a:prstGeom prst="wedgeRoundRectCallout">
              <a:avLst>
                <a:gd name="adj1" fmla="val 59521"/>
                <a:gd name="adj2" fmla="val 19738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GERMANY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(N=261, 2.9%)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6256812" y="920410"/>
              <a:ext cx="1060750" cy="546100"/>
            </a:xfrm>
            <a:prstGeom prst="wedgeRoundRectCallout">
              <a:avLst>
                <a:gd name="adj1" fmla="val -33879"/>
                <a:gd name="adj2" fmla="val 28110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POLAND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(N=750, 8.3%)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5168900" y="4550741"/>
              <a:ext cx="1066800" cy="546100"/>
            </a:xfrm>
            <a:prstGeom prst="wedgeRoundRectCallout">
              <a:avLst>
                <a:gd name="adj1" fmla="val 50651"/>
                <a:gd name="adj2" fmla="val -3383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AUSTRIA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(N=360, 4.0%)</a:t>
              </a: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4409625" y="3863861"/>
              <a:ext cx="1066800" cy="546100"/>
            </a:xfrm>
            <a:prstGeom prst="wedgeRoundRectCallout">
              <a:avLst>
                <a:gd name="adj1" fmla="val 108835"/>
                <a:gd name="adj2" fmla="val -19970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ITALY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(N=779, 8.7%)</a:t>
              </a: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6489700" y="4966633"/>
              <a:ext cx="1066800" cy="546100"/>
            </a:xfrm>
            <a:prstGeom prst="wedgeRoundRectCallout">
              <a:avLst>
                <a:gd name="adj1" fmla="val -13933"/>
                <a:gd name="adj2" fmla="val -2966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ISRAEL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(N=295, 3.3%)</a:t>
              </a:r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7621945" y="931208"/>
              <a:ext cx="1155100" cy="546100"/>
            </a:xfrm>
            <a:prstGeom prst="wedgeRoundRectCallout">
              <a:avLst>
                <a:gd name="adj1" fmla="val -280"/>
                <a:gd name="adj2" fmla="val 46598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INDIA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(N=697, 7.7%)</a:t>
              </a:r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10084423" y="1477701"/>
              <a:ext cx="1270610" cy="546100"/>
            </a:xfrm>
            <a:prstGeom prst="wedgeRoundRectCallout">
              <a:avLst>
                <a:gd name="adj1" fmla="val -127819"/>
                <a:gd name="adj2" fmla="val 31715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(N=1169, 13.0%)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TWILIGHT Enrolled Population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9932" y="5814959"/>
            <a:ext cx="5886654" cy="94597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sites across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 in North America, Europe and Asia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7460" y="5814959"/>
            <a:ext cx="3255012" cy="48960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Enrolled 9006</a:t>
            </a:r>
          </a:p>
        </p:txBody>
      </p:sp>
    </p:spTree>
    <p:extLst>
      <p:ext uri="{BB962C8B-B14F-4D97-AF65-F5344CB8AC3E}">
        <p14:creationId xmlns:p14="http://schemas.microsoft.com/office/powerpoint/2010/main" val="11538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TWILIGHT Randomized Population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"/>
          <a:stretch/>
        </p:blipFill>
        <p:spPr>
          <a:xfrm>
            <a:off x="0" y="702582"/>
            <a:ext cx="12192000" cy="6155418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0" y="700420"/>
            <a:ext cx="12192001" cy="6159953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393100" y="920410"/>
            <a:ext cx="11049600" cy="4592323"/>
            <a:chOff x="393100" y="920410"/>
            <a:chExt cx="11049600" cy="459232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609600" y="3228975"/>
              <a:ext cx="1409700" cy="546100"/>
            </a:xfrm>
            <a:prstGeom prst="wedgeRoundRectCallout">
              <a:avLst>
                <a:gd name="adj1" fmla="val 71059"/>
                <a:gd name="adj2" fmla="val -5377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USA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(N=2338, 32.8%)</a:t>
              </a: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393100" y="2408745"/>
              <a:ext cx="1409700" cy="546100"/>
            </a:xfrm>
            <a:prstGeom prst="wedgeRoundRectCallout">
              <a:avLst>
                <a:gd name="adj1" fmla="val 78266"/>
                <a:gd name="adj2" fmla="val -258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CANADA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(N=634, 8.9%)</a:t>
              </a: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4064000" y="2185358"/>
              <a:ext cx="1104900" cy="546100"/>
            </a:xfrm>
            <a:prstGeom prst="wedgeRoundRectCallout">
              <a:avLst>
                <a:gd name="adj1" fmla="val 101967"/>
                <a:gd name="adj2" fmla="val 5189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(N=349, 4.9%)</a:t>
              </a:r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4064000" y="2955925"/>
              <a:ext cx="1167800" cy="546100"/>
            </a:xfrm>
            <a:prstGeom prst="wedgeRoundRectCallout">
              <a:avLst>
                <a:gd name="adj1" fmla="val 91390"/>
                <a:gd name="adj2" fmla="val -72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SPAIN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(N=131, 1.8%)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4642975" y="1383949"/>
              <a:ext cx="1352850" cy="546100"/>
            </a:xfrm>
            <a:prstGeom prst="wedgeRoundRectCallout">
              <a:avLst>
                <a:gd name="adj1" fmla="val 59521"/>
                <a:gd name="adj2" fmla="val 19738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GERMANY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(N=189, 2.7%)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256812" y="920410"/>
              <a:ext cx="1060750" cy="546100"/>
            </a:xfrm>
            <a:prstGeom prst="wedgeRoundRectCallout">
              <a:avLst>
                <a:gd name="adj1" fmla="val -33879"/>
                <a:gd name="adj2" fmla="val 28110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POLAND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(N=672, 9.4%)</a:t>
              </a: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5168900" y="4550741"/>
              <a:ext cx="1066800" cy="546100"/>
            </a:xfrm>
            <a:prstGeom prst="wedgeRoundRectCallout">
              <a:avLst>
                <a:gd name="adj1" fmla="val 50651"/>
                <a:gd name="adj2" fmla="val -3383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AUSTRIA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(N=276, 3.9%)</a:t>
              </a: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4409625" y="3863861"/>
              <a:ext cx="1066800" cy="546100"/>
            </a:xfrm>
            <a:prstGeom prst="wedgeRoundRectCallout">
              <a:avLst>
                <a:gd name="adj1" fmla="val 108835"/>
                <a:gd name="adj2" fmla="val -19970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ITALY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(N=665, 9.3%)</a:t>
              </a:r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6489700" y="4966633"/>
              <a:ext cx="1066800" cy="546100"/>
            </a:xfrm>
            <a:prstGeom prst="wedgeRoundRectCallout">
              <a:avLst>
                <a:gd name="adj1" fmla="val -13933"/>
                <a:gd name="adj2" fmla="val -2966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ISRAEL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(N=227, 3.2%)</a:t>
              </a:r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7621945" y="931208"/>
              <a:ext cx="1155100" cy="546100"/>
            </a:xfrm>
            <a:prstGeom prst="wedgeRoundRectCallout">
              <a:avLst>
                <a:gd name="adj1" fmla="val -280"/>
                <a:gd name="adj2" fmla="val 46598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INDIA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(N=610, 8.6%)</a:t>
              </a: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10142178" y="1477701"/>
              <a:ext cx="1300522" cy="546100"/>
            </a:xfrm>
            <a:prstGeom prst="wedgeRoundRectCallout">
              <a:avLst>
                <a:gd name="adj1" fmla="val -127819"/>
                <a:gd name="adj2" fmla="val 31715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(N=1028, 14.4%)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55030" y="5814959"/>
            <a:ext cx="5886654" cy="94597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sites across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 in North America, Europe and Asia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684" y="5814959"/>
            <a:ext cx="3938564" cy="47565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Randomized 7119</a:t>
            </a:r>
          </a:p>
        </p:txBody>
      </p:sp>
    </p:spTree>
    <p:extLst>
      <p:ext uri="{BB962C8B-B14F-4D97-AF65-F5344CB8AC3E}">
        <p14:creationId xmlns:p14="http://schemas.microsoft.com/office/powerpoint/2010/main" val="9418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Performing Sites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51574"/>
              </p:ext>
            </p:extLst>
          </p:nvPr>
        </p:nvGraphicFramePr>
        <p:xfrm>
          <a:off x="193430" y="920865"/>
          <a:ext cx="11805140" cy="46683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69878">
                  <a:extLst>
                    <a:ext uri="{9D8B030D-6E8A-4147-A177-3AD203B41FA5}">
                      <a16:colId xmlns:a16="http://schemas.microsoft.com/office/drawing/2014/main" val="1486175891"/>
                    </a:ext>
                  </a:extLst>
                </a:gridCol>
                <a:gridCol w="2520462">
                  <a:extLst>
                    <a:ext uri="{9D8B030D-6E8A-4147-A177-3AD203B41FA5}">
                      <a16:colId xmlns:a16="http://schemas.microsoft.com/office/drawing/2014/main" val="2437669427"/>
                    </a:ext>
                  </a:extLst>
                </a:gridCol>
                <a:gridCol w="1348154">
                  <a:extLst>
                    <a:ext uri="{9D8B030D-6E8A-4147-A177-3AD203B41FA5}">
                      <a16:colId xmlns:a16="http://schemas.microsoft.com/office/drawing/2014/main" val="4152274172"/>
                    </a:ext>
                  </a:extLst>
                </a:gridCol>
                <a:gridCol w="1418492">
                  <a:extLst>
                    <a:ext uri="{9D8B030D-6E8A-4147-A177-3AD203B41FA5}">
                      <a16:colId xmlns:a16="http://schemas.microsoft.com/office/drawing/2014/main" val="2974683978"/>
                    </a:ext>
                  </a:extLst>
                </a:gridCol>
                <a:gridCol w="1348154">
                  <a:extLst>
                    <a:ext uri="{9D8B030D-6E8A-4147-A177-3AD203B41FA5}">
                      <a16:colId xmlns:a16="http://schemas.microsoft.com/office/drawing/2014/main" val="344559657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Investigator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5372626"/>
                  </a:ext>
                </a:extLst>
              </a:tr>
              <a:tr h="4119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General Hospital of Shenyang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Military, China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Han Yaling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0228993"/>
                  </a:ext>
                </a:extLst>
              </a:tr>
              <a:tr h="4119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Clinica Mediterranea, Italy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Carlo Briguori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855355"/>
                  </a:ext>
                </a:extLst>
              </a:tr>
              <a:tr h="4119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St. Francis Hospital, USA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Richard Shlofmitz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1145966"/>
                  </a:ext>
                </a:extLst>
              </a:tr>
              <a:tr h="4119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Polsko-Amerykanskie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Kliniki Serca II, Poland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Wojciech Fil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6771667"/>
                  </a:ext>
                </a:extLst>
              </a:tr>
              <a:tr h="4119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Rex-UNC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Hospital, USA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Deepak Pasi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357162"/>
                  </a:ext>
                </a:extLst>
              </a:tr>
              <a:tr h="4119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LeBauer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-Cone Health, USA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Christopher McAlhany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7331453"/>
                  </a:ext>
                </a:extLst>
              </a:tr>
              <a:tr h="4119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Clearwater Cardiovascular, USA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Douglas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Spriggs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2442018"/>
                  </a:ext>
                </a:extLst>
              </a:tr>
              <a:tr h="4119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Hamilton General Hospital, Canada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Shamir Mehta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5978964"/>
                  </a:ext>
                </a:extLst>
              </a:tr>
              <a:tr h="4119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York PCI,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Canada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Warren Cantor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928731"/>
                  </a:ext>
                </a:extLst>
              </a:tr>
              <a:tr h="4119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South Oklahoma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Heart, USA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Naeem Tahirkheli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0449470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487090" y="1538327"/>
            <a:ext cx="457200" cy="3964581"/>
            <a:chOff x="4487090" y="1538327"/>
            <a:chExt cx="457200" cy="3964581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7090" y="1538327"/>
              <a:ext cx="457200" cy="2743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7090" y="5228588"/>
              <a:ext cx="457200" cy="2743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7090" y="1957279"/>
              <a:ext cx="457200" cy="2743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7090" y="2775987"/>
              <a:ext cx="457200" cy="27432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7090" y="4420855"/>
              <a:ext cx="457200" cy="2743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7090" y="4008227"/>
              <a:ext cx="457200" cy="2743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7090" y="3601771"/>
              <a:ext cx="457200" cy="2743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7090" y="3195315"/>
              <a:ext cx="457200" cy="2743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7090" y="2376231"/>
              <a:ext cx="457200" cy="2743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7090" y="4826932"/>
              <a:ext cx="45720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57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457093" y="2215505"/>
            <a:ext cx="366" cy="5755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15638" y="2215505"/>
            <a:ext cx="366" cy="640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AFE15B-5135-3D4E-BD2D-47B74343C66B}"/>
              </a:ext>
            </a:extLst>
          </p:cNvPr>
          <p:cNvSpPr txBox="1"/>
          <p:nvPr/>
        </p:nvSpPr>
        <p:spPr>
          <a:xfrm>
            <a:off x="10139883" y="5003786"/>
            <a:ext cx="213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Includes 48 deaths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65ED9-A6BA-C247-AFA3-3B2E49D56C76}"/>
              </a:ext>
            </a:extLst>
          </p:cNvPr>
          <p:cNvSpPr txBox="1"/>
          <p:nvPr/>
        </p:nvSpPr>
        <p:spPr>
          <a:xfrm>
            <a:off x="0" y="5003786"/>
            <a:ext cx="1919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Includes 34 deaths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3394B-25F0-1341-ACB4-2DF3ACE3BC8F}"/>
              </a:ext>
            </a:extLst>
          </p:cNvPr>
          <p:cNvSpPr/>
          <p:nvPr/>
        </p:nvSpPr>
        <p:spPr>
          <a:xfrm>
            <a:off x="4934422" y="85845"/>
            <a:ext cx="2280059" cy="81977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9006)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455E55-2B86-A643-A9F6-1827EFBD6543}"/>
              </a:ext>
            </a:extLst>
          </p:cNvPr>
          <p:cNvCxnSpPr/>
          <p:nvPr/>
        </p:nvCxnSpPr>
        <p:spPr>
          <a:xfrm>
            <a:off x="6074451" y="905623"/>
            <a:ext cx="0" cy="1124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3DFEB3-84AF-1249-A76D-E69BBF60C471}"/>
              </a:ext>
            </a:extLst>
          </p:cNvPr>
          <p:cNvCxnSpPr/>
          <p:nvPr/>
        </p:nvCxnSpPr>
        <p:spPr>
          <a:xfrm>
            <a:off x="6074451" y="1306286"/>
            <a:ext cx="28468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941991" y="288398"/>
            <a:ext cx="3104865" cy="20467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45720" tIns="0" rIns="0" bIns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Not randomized (n = 1887)</a:t>
            </a:r>
          </a:p>
          <a:p>
            <a:pPr marL="274320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Lost to follow-up (106)</a:t>
            </a:r>
          </a:p>
          <a:p>
            <a:pPr marL="274320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Adverse events (243)</a:t>
            </a:r>
          </a:p>
          <a:p>
            <a:pPr marL="640080" lvl="1" indent="-11430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Death, MI or stroke (111)</a:t>
            </a:r>
          </a:p>
          <a:p>
            <a:pPr marL="640080" lvl="1" indent="-11430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Any revascularization (134)</a:t>
            </a:r>
          </a:p>
          <a:p>
            <a:pPr marL="640080" lvl="1" indent="-11430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BARC 3B or higher bleed (52)</a:t>
            </a:r>
          </a:p>
          <a:p>
            <a:pPr marL="274320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DAPT non-adherence (1148)</a:t>
            </a:r>
          </a:p>
          <a:p>
            <a:pPr marL="274320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Consent withdrawal/refusal (267)</a:t>
            </a:r>
          </a:p>
          <a:p>
            <a:pPr marL="274320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Other reasons (123)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03572" y="3852121"/>
            <a:ext cx="3396350" cy="738664"/>
            <a:chOff x="7588738" y="3986099"/>
            <a:chExt cx="3611544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DF803B-EC92-5741-A088-A71CB02621DF}"/>
                </a:ext>
              </a:extLst>
            </p:cNvPr>
            <p:cNvSpPr txBox="1"/>
            <p:nvPr/>
          </p:nvSpPr>
          <p:spPr>
            <a:xfrm>
              <a:off x="9161634" y="3986099"/>
              <a:ext cx="2038648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25 withdrew consent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27 lost to follow-up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1 physician withdrew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54B0AFF-7630-8E44-BE19-5C0892896D98}"/>
                </a:ext>
              </a:extLst>
            </p:cNvPr>
            <p:cNvCxnSpPr/>
            <p:nvPr/>
          </p:nvCxnSpPr>
          <p:spPr>
            <a:xfrm flipV="1">
              <a:off x="7588738" y="4354764"/>
              <a:ext cx="1567293" cy="1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H="1">
            <a:off x="58504" y="3959843"/>
            <a:ext cx="3396350" cy="523220"/>
            <a:chOff x="7588738" y="3986099"/>
            <a:chExt cx="3611544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DF803B-EC92-5741-A088-A71CB02621DF}"/>
                </a:ext>
              </a:extLst>
            </p:cNvPr>
            <p:cNvSpPr txBox="1"/>
            <p:nvPr/>
          </p:nvSpPr>
          <p:spPr>
            <a:xfrm>
              <a:off x="9161634" y="3986099"/>
              <a:ext cx="203864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18 withdrew consent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41 lost to follow-up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54B0AFF-7630-8E44-BE19-5C0892896D98}"/>
                </a:ext>
              </a:extLst>
            </p:cNvPr>
            <p:cNvCxnSpPr/>
            <p:nvPr/>
          </p:nvCxnSpPr>
          <p:spPr>
            <a:xfrm flipV="1">
              <a:off x="7588738" y="4247042"/>
              <a:ext cx="1567293" cy="13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H="1">
            <a:off x="3454854" y="2228056"/>
            <a:ext cx="15823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E2D-FDF6-3149-B2F5-9C8760775913}"/>
              </a:ext>
            </a:extLst>
          </p:cNvPr>
          <p:cNvSpPr/>
          <p:nvPr/>
        </p:nvSpPr>
        <p:spPr>
          <a:xfrm>
            <a:off x="1800673" y="2786296"/>
            <a:ext cx="3313571" cy="76758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Ticagrelor + Placebo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3555)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8D2E2D-FDF6-3149-B2F5-9C8760775913}"/>
              </a:ext>
            </a:extLst>
          </p:cNvPr>
          <p:cNvSpPr/>
          <p:nvPr/>
        </p:nvSpPr>
        <p:spPr>
          <a:xfrm>
            <a:off x="1929892" y="4779100"/>
            <a:ext cx="3055133" cy="76758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Month Follow-up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3496; 98.3%)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8D2E2D-FDF6-3149-B2F5-9C8760775913}"/>
              </a:ext>
            </a:extLst>
          </p:cNvPr>
          <p:cNvSpPr/>
          <p:nvPr/>
        </p:nvSpPr>
        <p:spPr>
          <a:xfrm>
            <a:off x="1929892" y="5977071"/>
            <a:ext cx="3055133" cy="76758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 Vital status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3546; 99.7%)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118934" y="2228056"/>
            <a:ext cx="15823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88D2E2D-FDF6-3149-B2F5-9C8760775913}"/>
              </a:ext>
            </a:extLst>
          </p:cNvPr>
          <p:cNvSpPr/>
          <p:nvPr/>
        </p:nvSpPr>
        <p:spPr>
          <a:xfrm>
            <a:off x="7059218" y="2850897"/>
            <a:ext cx="3313571" cy="767584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Ticagrelor + Aspirin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3564)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8D2E2D-FDF6-3149-B2F5-9C8760775913}"/>
              </a:ext>
            </a:extLst>
          </p:cNvPr>
          <p:cNvSpPr/>
          <p:nvPr/>
        </p:nvSpPr>
        <p:spPr>
          <a:xfrm>
            <a:off x="7188437" y="4777239"/>
            <a:ext cx="3055133" cy="767584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Month Follow-up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3511; 98.5%)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8D2E2D-FDF6-3149-B2F5-9C8760775913}"/>
              </a:ext>
            </a:extLst>
          </p:cNvPr>
          <p:cNvSpPr/>
          <p:nvPr/>
        </p:nvSpPr>
        <p:spPr>
          <a:xfrm>
            <a:off x="7188437" y="5971099"/>
            <a:ext cx="3055133" cy="767584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 Vital status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3554; 99.7%)</a:t>
            </a:r>
          </a:p>
        </p:txBody>
      </p:sp>
      <p:cxnSp>
        <p:nvCxnSpPr>
          <p:cNvPr id="26" name="Straight Connector 25"/>
          <p:cNvCxnSpPr>
            <a:stCxn id="18" idx="2"/>
            <a:endCxn id="19" idx="0"/>
          </p:cNvCxnSpPr>
          <p:nvPr/>
        </p:nvCxnSpPr>
        <p:spPr>
          <a:xfrm>
            <a:off x="3457459" y="3553880"/>
            <a:ext cx="0" cy="1225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2"/>
            <a:endCxn id="24" idx="0"/>
          </p:cNvCxnSpPr>
          <p:nvPr/>
        </p:nvCxnSpPr>
        <p:spPr>
          <a:xfrm>
            <a:off x="8716004" y="3618481"/>
            <a:ext cx="0" cy="11587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2"/>
            <a:endCxn id="20" idx="0"/>
          </p:cNvCxnSpPr>
          <p:nvPr/>
        </p:nvCxnSpPr>
        <p:spPr>
          <a:xfrm>
            <a:off x="3457459" y="5546684"/>
            <a:ext cx="0" cy="430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2"/>
            <a:endCxn id="25" idx="0"/>
          </p:cNvCxnSpPr>
          <p:nvPr/>
        </p:nvCxnSpPr>
        <p:spPr>
          <a:xfrm>
            <a:off x="8716004" y="5544823"/>
            <a:ext cx="0" cy="426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E923C11-9DD7-1D4D-9CE8-DEA72C979071}"/>
              </a:ext>
            </a:extLst>
          </p:cNvPr>
          <p:cNvSpPr/>
          <p:nvPr/>
        </p:nvSpPr>
        <p:spPr>
          <a:xfrm>
            <a:off x="5037223" y="1890106"/>
            <a:ext cx="2074457" cy="6784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 Randomized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7119)</a:t>
            </a:r>
          </a:p>
        </p:txBody>
      </p:sp>
    </p:spTree>
    <p:extLst>
      <p:ext uri="{BB962C8B-B14F-4D97-AF65-F5344CB8AC3E}">
        <p14:creationId xmlns:p14="http://schemas.microsoft.com/office/powerpoint/2010/main" val="20587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3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 to Study Medications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43989" y="2368979"/>
            <a:ext cx="5314227" cy="3560860"/>
            <a:chOff x="2852447" y="1756415"/>
            <a:chExt cx="5314227" cy="4062167"/>
          </a:xfrm>
        </p:grpSpPr>
        <p:sp>
          <p:nvSpPr>
            <p:cNvPr id="16" name="TextBox 15"/>
            <p:cNvSpPr txBox="1"/>
            <p:nvPr/>
          </p:nvSpPr>
          <p:spPr>
            <a:xfrm>
              <a:off x="4953237" y="1813839"/>
              <a:ext cx="750268" cy="3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85.9%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72360" y="1756415"/>
              <a:ext cx="750268" cy="3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87.1%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16406" y="1990189"/>
              <a:ext cx="750268" cy="3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82.2%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3285" y="1954270"/>
              <a:ext cx="750268" cy="3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82.9%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1094013" y="3690816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Adherence to medication (%)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52" y="2088907"/>
            <a:ext cx="5317220" cy="3840934"/>
            <a:chOff x="2852447" y="1436913"/>
            <a:chExt cx="5317220" cy="4381670"/>
          </a:xfrm>
        </p:grpSpPr>
        <p:sp>
          <p:nvSpPr>
            <p:cNvPr id="32" name="TextBox 31"/>
            <p:cNvSpPr txBox="1"/>
            <p:nvPr/>
          </p:nvSpPr>
          <p:spPr>
            <a:xfrm>
              <a:off x="4953422" y="1484811"/>
              <a:ext cx="750268" cy="38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92.8%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77123" y="1436913"/>
              <a:ext cx="750268" cy="38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93.9%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19399" y="1654088"/>
              <a:ext cx="750268" cy="38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89.6%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43100" y="1606190"/>
              <a:ext cx="750268" cy="38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90.5%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1094013" y="3690817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Adherence to medication (%)</a:t>
              </a:r>
            </a:p>
          </p:txBody>
        </p:sp>
      </p:grpSp>
      <p:graphicFrame>
        <p:nvGraphicFramePr>
          <p:cNvPr id="39" name="Chart 38"/>
          <p:cNvGraphicFramePr/>
          <p:nvPr>
            <p:extLst/>
          </p:nvPr>
        </p:nvGraphicFramePr>
        <p:xfrm>
          <a:off x="5123542" y="972457"/>
          <a:ext cx="8128000" cy="574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Chart 40"/>
          <p:cNvGraphicFramePr/>
          <p:nvPr>
            <p:extLst/>
          </p:nvPr>
        </p:nvGraphicFramePr>
        <p:xfrm>
          <a:off x="-812795" y="972457"/>
          <a:ext cx="8128000" cy="574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714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 Interest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75122"/>
            <a:ext cx="118999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TWILIGHT Trial</a:t>
            </a:r>
          </a:p>
          <a:p>
            <a:pPr algn="ctr">
              <a:lnSpc>
                <a:spcPct val="150000"/>
              </a:lnSpc>
            </a:pPr>
            <a:r>
              <a:rPr lang="en-US" sz="29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Sponsoring organization: Icahn School of Medicine at Mount Sinai, NY</a:t>
            </a:r>
          </a:p>
          <a:p>
            <a:pPr algn="ctr">
              <a:lnSpc>
                <a:spcPct val="150000"/>
              </a:lnSpc>
            </a:pPr>
            <a:r>
              <a:rPr lang="en-US" sz="29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AstraZeneca</a:t>
            </a:r>
          </a:p>
          <a:p>
            <a:pPr algn="ctr">
              <a:lnSpc>
                <a:spcPct val="150000"/>
              </a:lnSpc>
            </a:pPr>
            <a:endParaRPr lang="en-US" sz="2900" dirty="0">
              <a:solidFill>
                <a:srgbClr val="001F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9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by Icahn School of Medicine at Mount Sinai, NY</a:t>
            </a:r>
          </a:p>
        </p:txBody>
      </p:sp>
    </p:spTree>
    <p:extLst>
      <p:ext uri="{BB962C8B-B14F-4D97-AF65-F5344CB8AC3E}">
        <p14:creationId xmlns:p14="http://schemas.microsoft.com/office/powerpoint/2010/main" val="1001237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Characteristics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F398754-F2B1-FB4E-9019-8B84E7DAC8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09356" y="1313507"/>
          <a:ext cx="5973288" cy="453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744">
                  <a:extLst>
                    <a:ext uri="{9D8B030D-6E8A-4147-A177-3AD203B41FA5}">
                      <a16:colId xmlns:a16="http://schemas.microsoft.com/office/drawing/2014/main" val="4098331847"/>
                    </a:ext>
                  </a:extLst>
                </a:gridCol>
                <a:gridCol w="1378019">
                  <a:extLst>
                    <a:ext uri="{9D8B030D-6E8A-4147-A177-3AD203B41FA5}">
                      <a16:colId xmlns:a16="http://schemas.microsoft.com/office/drawing/2014/main" val="3953324975"/>
                    </a:ext>
                  </a:extLst>
                </a:gridCol>
                <a:gridCol w="1467525">
                  <a:extLst>
                    <a:ext uri="{9D8B030D-6E8A-4147-A177-3AD203B41FA5}">
                      <a16:colId xmlns:a16="http://schemas.microsoft.com/office/drawing/2014/main" val="3702095771"/>
                    </a:ext>
                  </a:extLst>
                </a:gridCol>
              </a:tblGrid>
              <a:tr h="562794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Tica + Placebo</a:t>
                      </a:r>
                      <a:endParaRPr lang="en-US" sz="1400" b="1" i="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3555)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Tica + Aspirin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3564)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9377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baseline="0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 [Mean ± SD]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65.2 ± 10.3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65.1 ± 10.4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17206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baseline="0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sex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11119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baseline="0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Nonwhite race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176731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BMI,</a:t>
                      </a:r>
                      <a:r>
                        <a:rPr lang="en-US" sz="1400" b="1" i="0" u="none" strike="noStrike" baseline="0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kg/m</a:t>
                      </a:r>
                      <a:r>
                        <a:rPr lang="en-US" sz="1400" b="1" i="0" u="none" strike="noStrike" baseline="30000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28.6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± 5.5</a:t>
                      </a:r>
                      <a:endParaRPr lang="en-US" sz="1400" b="0" i="0" u="none" strike="noStrike" dirty="0">
                        <a:solidFill>
                          <a:srgbClr val="001F6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± 5.6</a:t>
                      </a:r>
                      <a:endParaRPr lang="en-US" sz="1400" b="0" i="0" u="none" strike="noStrike" dirty="0">
                        <a:solidFill>
                          <a:srgbClr val="001F6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178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28335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indent="465138"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</a:t>
                      </a:r>
                      <a:r>
                        <a:rPr lang="en-US" sz="1400" b="1" i="0" u="none" strike="noStrike" baseline="0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requiring</a:t>
                      </a:r>
                      <a:endParaRPr lang="en-US" sz="1400" b="1" i="0" u="none" strike="noStrike" dirty="0">
                        <a:solidFill>
                          <a:srgbClr val="001F6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4053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Kidney Disease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27788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Anemia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139724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ACS</a:t>
                      </a:r>
                      <a:r>
                        <a:rPr lang="en-US" sz="1400" b="1" i="0" u="none" strike="noStrike" baseline="0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presentation</a:t>
                      </a:r>
                      <a:endParaRPr lang="en-US" sz="1400" b="1" i="0" u="none" strike="noStrike" dirty="0">
                        <a:solidFill>
                          <a:srgbClr val="001F6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65.7%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73263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2629653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MI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28.6%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91064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PCI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971410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CABG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8830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major bleed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66801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3109356" y="827537"/>
            <a:ext cx="597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1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Demographics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258433"/>
            <a:ext cx="12192000" cy="469631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617" r="227" b="863"/>
          <a:stretch/>
        </p:blipFill>
        <p:spPr>
          <a:xfrm>
            <a:off x="1586007" y="2206755"/>
            <a:ext cx="8943975" cy="2552701"/>
          </a:xfrm>
          <a:prstGeom prst="roundRect">
            <a:avLst>
              <a:gd name="adj" fmla="val 6422"/>
            </a:avLst>
          </a:prstGeom>
          <a:ln w="38100">
            <a:solidFill>
              <a:srgbClr val="9933FF"/>
            </a:solidFill>
          </a:ln>
          <a:effectLst>
            <a:outerShdw blurRad="279400" dir="13380000" sx="105000" sy="105000" algn="tl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3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Characteristics</a:t>
            </a:r>
          </a:p>
        </p:txBody>
      </p:sp>
      <p:graphicFrame>
        <p:nvGraphicFramePr>
          <p:cNvPr id="11" name="all proc">
            <a:extLst>
              <a:ext uri="{FF2B5EF4-FFF2-40B4-BE49-F238E27FC236}">
                <a16:creationId xmlns:a16="http://schemas.microsoft.com/office/drawing/2014/main" id="{6F398754-F2B1-FB4E-9019-8B84E7DAC8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09356" y="1313507"/>
          <a:ext cx="5973288" cy="453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744">
                  <a:extLst>
                    <a:ext uri="{9D8B030D-6E8A-4147-A177-3AD203B41FA5}">
                      <a16:colId xmlns:a16="http://schemas.microsoft.com/office/drawing/2014/main" val="4098331847"/>
                    </a:ext>
                  </a:extLst>
                </a:gridCol>
                <a:gridCol w="1378019">
                  <a:extLst>
                    <a:ext uri="{9D8B030D-6E8A-4147-A177-3AD203B41FA5}">
                      <a16:colId xmlns:a16="http://schemas.microsoft.com/office/drawing/2014/main" val="3953324975"/>
                    </a:ext>
                  </a:extLst>
                </a:gridCol>
                <a:gridCol w="1467525">
                  <a:extLst>
                    <a:ext uri="{9D8B030D-6E8A-4147-A177-3AD203B41FA5}">
                      <a16:colId xmlns:a16="http://schemas.microsoft.com/office/drawing/2014/main" val="3702095771"/>
                    </a:ext>
                  </a:extLst>
                </a:gridCol>
              </a:tblGrid>
              <a:tr h="562442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Tica + Placebo</a:t>
                      </a:r>
                      <a:endParaRPr lang="en-US" sz="1400" b="1" i="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3555)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Tica + Aspirin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3564)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93772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Radial access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72.6%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0681589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Multivessel CAD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61.6%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51712759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vessel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1F6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1F6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8708337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marL="466725" indent="-6350" algn="l" fontAlgn="ctr">
                        <a:tabLst/>
                      </a:pPr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74.3%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17851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marL="466725" indent="-6350" algn="l" fontAlgn="ctr">
                        <a:tabLst/>
                      </a:pPr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RCA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52.5%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283353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marL="466725" indent="-6350" algn="l" fontAlgn="ctr">
                        <a:tabLst/>
                      </a:pPr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LCX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46.2%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405345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marL="57150" indent="-57150" algn="l" fontAlgn="ctr">
                        <a:tabLst/>
                      </a:pPr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Left Main Disease ≥50%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277884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lesions treated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± 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± 0.7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1397241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Lesion morphology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3810206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marL="0" indent="463550"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Thrombus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732630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marL="0" indent="463550"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Calcification, moderate/severe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9106451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marL="0" indent="463550"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bifurcation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9714109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marL="0" indent="463550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total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occlusion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6.3%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883019"/>
                  </a:ext>
                </a:extLst>
              </a:tr>
              <a:tr h="283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stent length</a:t>
                      </a:r>
                    </a:p>
                  </a:txBody>
                  <a:tcPr marL="57150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40.1 ± 24.2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 ± 24.3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66801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3109356" y="828094"/>
            <a:ext cx="597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1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Procedural Details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" y="1289759"/>
            <a:ext cx="12192000" cy="463153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68" y="2201751"/>
            <a:ext cx="8942832" cy="2549649"/>
          </a:xfrm>
          <a:prstGeom prst="roundRect">
            <a:avLst>
              <a:gd name="adj" fmla="val 6422"/>
            </a:avLst>
          </a:prstGeom>
          <a:ln w="38100">
            <a:solidFill>
              <a:srgbClr val="9933FF"/>
            </a:solidFill>
          </a:ln>
          <a:effectLst>
            <a:outerShdw blurRad="279400" dir="13380000" sx="105000" sy="105000" algn="tl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1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68">
            <a:extLst>
              <a:ext uri="{FF2B5EF4-FFF2-40B4-BE49-F238E27FC236}">
                <a16:creationId xmlns:a16="http://schemas.microsoft.com/office/drawing/2014/main" id="{9939E177-445C-E948-ACFC-D18DB0EC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454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169">
            <a:extLst>
              <a:ext uri="{FF2B5EF4-FFF2-40B4-BE49-F238E27FC236}">
                <a16:creationId xmlns:a16="http://schemas.microsoft.com/office/drawing/2014/main" id="{2EEE4890-8E34-A042-9A5A-3D9D5A6F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93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3474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170">
            <a:extLst>
              <a:ext uri="{FF2B5EF4-FFF2-40B4-BE49-F238E27FC236}">
                <a16:creationId xmlns:a16="http://schemas.microsoft.com/office/drawing/2014/main" id="{4C72A6EF-C24F-F545-BA03-2B3D0C4B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657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171">
            <a:extLst>
              <a:ext uri="{FF2B5EF4-FFF2-40B4-BE49-F238E27FC236}">
                <a16:creationId xmlns:a16="http://schemas.microsoft.com/office/drawing/2014/main" id="{2A8128CD-6E2E-3B41-AC40-4EF4E0C3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902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3366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172">
            <a:extLst>
              <a:ext uri="{FF2B5EF4-FFF2-40B4-BE49-F238E27FC236}">
                <a16:creationId xmlns:a16="http://schemas.microsoft.com/office/drawing/2014/main" id="{82D53CD8-834F-314A-9694-C0716F6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3300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173">
            <a:extLst>
              <a:ext uri="{FF2B5EF4-FFF2-40B4-BE49-F238E27FC236}">
                <a16:creationId xmlns:a16="http://schemas.microsoft.com/office/drawing/2014/main" id="{0581F936-6959-AB4B-8D83-982151F8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197" y="5956628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174">
            <a:extLst>
              <a:ext uri="{FF2B5EF4-FFF2-40B4-BE49-F238E27FC236}">
                <a16:creationId xmlns:a16="http://schemas.microsoft.com/office/drawing/2014/main" id="{C3A5428A-5269-6F4B-80D2-0CCC3B72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454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3564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175">
            <a:extLst>
              <a:ext uri="{FF2B5EF4-FFF2-40B4-BE49-F238E27FC236}">
                <a16:creationId xmlns:a16="http://schemas.microsoft.com/office/drawing/2014/main" id="{B4122283-906C-6149-8B19-6C77ED71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93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3454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176">
            <a:extLst>
              <a:ext uri="{FF2B5EF4-FFF2-40B4-BE49-F238E27FC236}">
                <a16:creationId xmlns:a16="http://schemas.microsoft.com/office/drawing/2014/main" id="{698AD62D-EAB9-1340-A79B-419C12FF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657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3357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177">
            <a:extLst>
              <a:ext uri="{FF2B5EF4-FFF2-40B4-BE49-F238E27FC236}">
                <a16:creationId xmlns:a16="http://schemas.microsoft.com/office/drawing/2014/main" id="{03E82E36-131F-7841-AC56-CA97E471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902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3277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178">
            <a:extLst>
              <a:ext uri="{FF2B5EF4-FFF2-40B4-BE49-F238E27FC236}">
                <a16:creationId xmlns:a16="http://schemas.microsoft.com/office/drawing/2014/main" id="{5D960845-898B-B24C-875A-7925916A7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3300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179">
            <a:extLst>
              <a:ext uri="{FF2B5EF4-FFF2-40B4-BE49-F238E27FC236}">
                <a16:creationId xmlns:a16="http://schemas.microsoft.com/office/drawing/2014/main" id="{1694EBB0-E945-3C4B-931A-386BE217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992" y="5757043"/>
            <a:ext cx="14289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180">
            <a:extLst>
              <a:ext uri="{FF2B5EF4-FFF2-40B4-BE49-F238E27FC236}">
                <a16:creationId xmlns:a16="http://schemas.microsoft.com/office/drawing/2014/main" id="{7D5F7D3D-CA1A-184F-A223-C15E6502D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871" y="5551266"/>
            <a:ext cx="8079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No. at risk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1470">
            <a:extLst>
              <a:ext uri="{FF2B5EF4-FFF2-40B4-BE49-F238E27FC236}">
                <a16:creationId xmlns:a16="http://schemas.microsoft.com/office/drawing/2014/main" id="{9582838E-8D88-F646-9464-4E3C75F85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6548" y="4771498"/>
            <a:ext cx="8837" cy="0"/>
          </a:xfrm>
          <a:prstGeom prst="line">
            <a:avLst/>
          </a:prstGeom>
          <a:noFill/>
          <a:ln w="14288" cap="rnd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61">
            <a:extLst>
              <a:ext uri="{FF2B5EF4-FFF2-40B4-BE49-F238E27FC236}">
                <a16:creationId xmlns:a16="http://schemas.microsoft.com/office/drawing/2014/main" id="{AA61274C-C1E7-7148-BB63-1EC8A75C1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6512" y="4771498"/>
            <a:ext cx="8837" cy="0"/>
          </a:xfrm>
          <a:prstGeom prst="line">
            <a:avLst/>
          </a:prstGeom>
          <a:noFill/>
          <a:ln w="14288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131">
            <a:extLst>
              <a:ext uri="{FF2B5EF4-FFF2-40B4-BE49-F238E27FC236}">
                <a16:creationId xmlns:a16="http://schemas.microsoft.com/office/drawing/2014/main" id="{AF9535E0-2576-F44C-B642-CD60065545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6512" y="1201595"/>
            <a:ext cx="0" cy="356990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32">
            <a:extLst>
              <a:ext uri="{FF2B5EF4-FFF2-40B4-BE49-F238E27FC236}">
                <a16:creationId xmlns:a16="http://schemas.microsoft.com/office/drawing/2014/main" id="{25F23314-24A4-844B-BEBE-C4327C6114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4771498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33">
            <a:extLst>
              <a:ext uri="{FF2B5EF4-FFF2-40B4-BE49-F238E27FC236}">
                <a16:creationId xmlns:a16="http://schemas.microsoft.com/office/drawing/2014/main" id="{24D4E81C-A7DA-414E-A6DF-0090C362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464344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Line 2134">
            <a:extLst>
              <a:ext uri="{FF2B5EF4-FFF2-40B4-BE49-F238E27FC236}">
                <a16:creationId xmlns:a16="http://schemas.microsoft.com/office/drawing/2014/main" id="{E3489662-F68F-6B49-85F3-FDE4D5585D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4057518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35">
            <a:extLst>
              <a:ext uri="{FF2B5EF4-FFF2-40B4-BE49-F238E27FC236}">
                <a16:creationId xmlns:a16="http://schemas.microsoft.com/office/drawing/2014/main" id="{2D057DA0-B012-9C40-BE48-80BA3A91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3931406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Line 2136">
            <a:extLst>
              <a:ext uri="{FF2B5EF4-FFF2-40B4-BE49-F238E27FC236}">
                <a16:creationId xmlns:a16="http://schemas.microsoft.com/office/drawing/2014/main" id="{27AE1741-D1F9-FC46-8BE4-4B5AB99CC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3343537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37">
            <a:extLst>
              <a:ext uri="{FF2B5EF4-FFF2-40B4-BE49-F238E27FC236}">
                <a16:creationId xmlns:a16="http://schemas.microsoft.com/office/drawing/2014/main" id="{1481025D-3D24-9749-8D0E-A5D7912F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321548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Line 2138">
            <a:extLst>
              <a:ext uri="{FF2B5EF4-FFF2-40B4-BE49-F238E27FC236}">
                <a16:creationId xmlns:a16="http://schemas.microsoft.com/office/drawing/2014/main" id="{E3139B31-07B6-1046-9ED2-6D4C950B44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2629556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139">
            <a:extLst>
              <a:ext uri="{FF2B5EF4-FFF2-40B4-BE49-F238E27FC236}">
                <a16:creationId xmlns:a16="http://schemas.microsoft.com/office/drawing/2014/main" id="{FCC2904D-A054-414C-AB56-D6552B3C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250344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Line 2140">
            <a:extLst>
              <a:ext uri="{FF2B5EF4-FFF2-40B4-BE49-F238E27FC236}">
                <a16:creationId xmlns:a16="http://schemas.microsoft.com/office/drawing/2014/main" id="{0A32510D-1160-9F4D-AFF7-40ED275349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1915575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141">
            <a:extLst>
              <a:ext uri="{FF2B5EF4-FFF2-40B4-BE49-F238E27FC236}">
                <a16:creationId xmlns:a16="http://schemas.microsoft.com/office/drawing/2014/main" id="{8D068B4B-A790-0C4D-B1D3-E47B6B9E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178946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Line 2142">
            <a:extLst>
              <a:ext uri="{FF2B5EF4-FFF2-40B4-BE49-F238E27FC236}">
                <a16:creationId xmlns:a16="http://schemas.microsoft.com/office/drawing/2014/main" id="{D7C9889C-9B34-894F-950B-B9A8705120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1201595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143">
            <a:extLst>
              <a:ext uri="{FF2B5EF4-FFF2-40B4-BE49-F238E27FC236}">
                <a16:creationId xmlns:a16="http://schemas.microsoft.com/office/drawing/2014/main" id="{8581D91A-1E4C-8F4C-A6C1-ABFE1B5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798" y="107548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2B1D15-02B7-0A44-B3F6-76786E24FCE9}"/>
              </a:ext>
            </a:extLst>
          </p:cNvPr>
          <p:cNvGrpSpPr/>
          <p:nvPr/>
        </p:nvGrpSpPr>
        <p:grpSpPr>
          <a:xfrm>
            <a:off x="2065609" y="1846700"/>
            <a:ext cx="375545" cy="1535671"/>
            <a:chOff x="3698081" y="1910557"/>
            <a:chExt cx="269875" cy="1256532"/>
          </a:xfrm>
        </p:grpSpPr>
        <p:sp>
          <p:nvSpPr>
            <p:cNvPr id="34" name="Rectangle 2151">
              <a:extLst>
                <a:ext uri="{FF2B5EF4-FFF2-40B4-BE49-F238E27FC236}">
                  <a16:creationId xmlns:a16="http://schemas.microsoft.com/office/drawing/2014/main" id="{E84554AB-B368-DC44-9CE9-C4CBA238D8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32991" y="3061286"/>
              <a:ext cx="55" cy="21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164">
              <a:extLst>
                <a:ext uri="{FF2B5EF4-FFF2-40B4-BE49-F238E27FC236}">
                  <a16:creationId xmlns:a16="http://schemas.microsoft.com/office/drawing/2014/main" id="{2BF23F93-3E16-AC42-AA6C-F38647559E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59200" y="1849438"/>
              <a:ext cx="147638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6" name="Line 2181">
            <a:extLst>
              <a:ext uri="{FF2B5EF4-FFF2-40B4-BE49-F238E27FC236}">
                <a16:creationId xmlns:a16="http://schemas.microsoft.com/office/drawing/2014/main" id="{F4FC3154-9F91-BF47-A3C9-9D26E1808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6512" y="4771498"/>
            <a:ext cx="649915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182">
            <a:extLst>
              <a:ext uri="{FF2B5EF4-FFF2-40B4-BE49-F238E27FC236}">
                <a16:creationId xmlns:a16="http://schemas.microsoft.com/office/drawing/2014/main" id="{4041AA64-4C22-1148-95C2-1FFA57276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6512" y="4771498"/>
            <a:ext cx="0" cy="81487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2183">
            <a:extLst>
              <a:ext uri="{FF2B5EF4-FFF2-40B4-BE49-F238E27FC236}">
                <a16:creationId xmlns:a16="http://schemas.microsoft.com/office/drawing/2014/main" id="{4381F478-72B1-5D4D-A066-37FE8EEA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85" y="4897609"/>
            <a:ext cx="282764" cy="3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185">
            <a:extLst>
              <a:ext uri="{FF2B5EF4-FFF2-40B4-BE49-F238E27FC236}">
                <a16:creationId xmlns:a16="http://schemas.microsoft.com/office/drawing/2014/main" id="{3AF58D9B-7F2A-E643-96A8-2B9EE405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478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187">
            <a:extLst>
              <a:ext uri="{FF2B5EF4-FFF2-40B4-BE49-F238E27FC236}">
                <a16:creationId xmlns:a16="http://schemas.microsoft.com/office/drawing/2014/main" id="{D04A6116-5DE4-DF4A-AB1A-630DB799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162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189">
            <a:extLst>
              <a:ext uri="{FF2B5EF4-FFF2-40B4-BE49-F238E27FC236}">
                <a16:creationId xmlns:a16="http://schemas.microsoft.com/office/drawing/2014/main" id="{7E9CDF49-41CA-8F46-8F11-32E4C351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846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191">
            <a:extLst>
              <a:ext uri="{FF2B5EF4-FFF2-40B4-BE49-F238E27FC236}">
                <a16:creationId xmlns:a16="http://schemas.microsoft.com/office/drawing/2014/main" id="{0E084179-FFD7-FC44-9459-89460D74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094" y="4897609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192">
            <a:extLst>
              <a:ext uri="{FF2B5EF4-FFF2-40B4-BE49-F238E27FC236}">
                <a16:creationId xmlns:a16="http://schemas.microsoft.com/office/drawing/2014/main" id="{C2069E3F-4183-BA49-A999-DC010750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121" y="5256539"/>
            <a:ext cx="2553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Months since randomization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Line 2193">
            <a:extLst>
              <a:ext uri="{FF2B5EF4-FFF2-40B4-BE49-F238E27FC236}">
                <a16:creationId xmlns:a16="http://schemas.microsoft.com/office/drawing/2014/main" id="{D699BA00-840F-B14C-856D-808DA7F39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467397"/>
            <a:ext cx="444029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184">
            <a:extLst>
              <a:ext uri="{FF2B5EF4-FFF2-40B4-BE49-F238E27FC236}">
                <a16:creationId xmlns:a16="http://schemas.microsoft.com/office/drawing/2014/main" id="{BA736AC8-DFAC-7340-B549-B5B875390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2406" y="4771498"/>
            <a:ext cx="0" cy="81487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2186">
            <a:extLst>
              <a:ext uri="{FF2B5EF4-FFF2-40B4-BE49-F238E27FC236}">
                <a16:creationId xmlns:a16="http://schemas.microsoft.com/office/drawing/2014/main" id="{DEBE341C-8805-514D-83F0-A09F1A0D5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090" y="4771498"/>
            <a:ext cx="0" cy="81487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2188">
            <a:extLst>
              <a:ext uri="{FF2B5EF4-FFF2-40B4-BE49-F238E27FC236}">
                <a16:creationId xmlns:a16="http://schemas.microsoft.com/office/drawing/2014/main" id="{5CBF74FF-B345-2242-8D09-F57C7EF4D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9773" y="4771498"/>
            <a:ext cx="0" cy="81487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2190">
            <a:extLst>
              <a:ext uri="{FF2B5EF4-FFF2-40B4-BE49-F238E27FC236}">
                <a16:creationId xmlns:a16="http://schemas.microsoft.com/office/drawing/2014/main" id="{F0DEAC84-4E22-D642-BB39-26DBC168D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5665" y="4771498"/>
            <a:ext cx="0" cy="81487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194">
            <a:extLst>
              <a:ext uri="{FF2B5EF4-FFF2-40B4-BE49-F238E27FC236}">
                <a16:creationId xmlns:a16="http://schemas.microsoft.com/office/drawing/2014/main" id="{A86F3586-D6A3-BB48-A1C3-43A05BEF0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758422"/>
            <a:ext cx="444029" cy="0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2195">
            <a:extLst>
              <a:ext uri="{FF2B5EF4-FFF2-40B4-BE49-F238E27FC236}">
                <a16:creationId xmlns:a16="http://schemas.microsoft.com/office/drawing/2014/main" id="{BB563009-7EB8-5F46-B491-4C13C60C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362628"/>
            <a:ext cx="14289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2196">
            <a:extLst>
              <a:ext uri="{FF2B5EF4-FFF2-40B4-BE49-F238E27FC236}">
                <a16:creationId xmlns:a16="http://schemas.microsoft.com/office/drawing/2014/main" id="{537DAF82-9E14-824C-9650-4BA37344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651714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F2F527E-90B9-674F-A73B-381CE9C965F3}"/>
              </a:ext>
            </a:extLst>
          </p:cNvPr>
          <p:cNvGrpSpPr/>
          <p:nvPr/>
        </p:nvGrpSpPr>
        <p:grpSpPr>
          <a:xfrm>
            <a:off x="3057623" y="2245404"/>
            <a:ext cx="6448946" cy="2518292"/>
            <a:chOff x="3045591" y="1944509"/>
            <a:chExt cx="6448946" cy="248932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1AABBC-FBD8-5243-B0EA-15ABE680A498}"/>
                </a:ext>
              </a:extLst>
            </p:cNvPr>
            <p:cNvGrpSpPr/>
            <p:nvPr/>
          </p:nvGrpSpPr>
          <p:grpSpPr>
            <a:xfrm>
              <a:off x="3123547" y="1944509"/>
              <a:ext cx="6370990" cy="2434906"/>
              <a:chOff x="4486302" y="2262188"/>
              <a:chExt cx="4578324" cy="199231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DDB218-AB47-3249-A03D-70562DDCA66F}"/>
                  </a:ext>
                </a:extLst>
              </p:cNvPr>
              <p:cNvGrpSpPr/>
              <p:nvPr/>
            </p:nvGrpSpPr>
            <p:grpSpPr>
              <a:xfrm>
                <a:off x="6980238" y="2262188"/>
                <a:ext cx="2084388" cy="644526"/>
                <a:chOff x="6980238" y="2262188"/>
                <a:chExt cx="2084388" cy="644526"/>
              </a:xfrm>
            </p:grpSpPr>
            <p:sp>
              <p:nvSpPr>
                <p:cNvPr id="286" name="Line 1709">
                  <a:extLst>
                    <a:ext uri="{FF2B5EF4-FFF2-40B4-BE49-F238E27FC236}">
                      <a16:creationId xmlns:a16="http://schemas.microsoft.com/office/drawing/2014/main" id="{3EBE0864-85D0-324F-B36E-16190B567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80238" y="289877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Line 1710">
                  <a:extLst>
                    <a:ext uri="{FF2B5EF4-FFF2-40B4-BE49-F238E27FC236}">
                      <a16:creationId xmlns:a16="http://schemas.microsoft.com/office/drawing/2014/main" id="{66D2A78D-F2BA-7241-8019-F74D741188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80238" y="2898776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Line 1711">
                  <a:extLst>
                    <a:ext uri="{FF2B5EF4-FFF2-40B4-BE49-F238E27FC236}">
                      <a16:creationId xmlns:a16="http://schemas.microsoft.com/office/drawing/2014/main" id="{171897EF-4DFD-B448-AAE1-136502CB40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05638" y="28908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Line 1712">
                  <a:extLst>
                    <a:ext uri="{FF2B5EF4-FFF2-40B4-BE49-F238E27FC236}">
                      <a16:creationId xmlns:a16="http://schemas.microsoft.com/office/drawing/2014/main" id="{04F57AC0-8F5F-3649-805A-BA81A52DFC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05638" y="28908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Line 1713">
                  <a:extLst>
                    <a:ext uri="{FF2B5EF4-FFF2-40B4-BE49-F238E27FC236}">
                      <a16:creationId xmlns:a16="http://schemas.microsoft.com/office/drawing/2014/main" id="{0FB0229F-6DA5-F44D-8BD7-2B735C1CA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18338" y="2881313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Line 1714">
                  <a:extLst>
                    <a:ext uri="{FF2B5EF4-FFF2-40B4-BE49-F238E27FC236}">
                      <a16:creationId xmlns:a16="http://schemas.microsoft.com/office/drawing/2014/main" id="{90395AAF-115A-F442-B6FF-D236307D7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8338" y="28813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Line 1715">
                  <a:extLst>
                    <a:ext uri="{FF2B5EF4-FFF2-40B4-BE49-F238E27FC236}">
                      <a16:creationId xmlns:a16="http://schemas.microsoft.com/office/drawing/2014/main" id="{4E89E5A8-72DF-3A41-B090-AEEF6BFFC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31038" y="28813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Line 1716">
                  <a:extLst>
                    <a:ext uri="{FF2B5EF4-FFF2-40B4-BE49-F238E27FC236}">
                      <a16:creationId xmlns:a16="http://schemas.microsoft.com/office/drawing/2014/main" id="{09012AF8-DC05-134D-97CB-9592FDE21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43738" y="287337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Line 1717">
                  <a:extLst>
                    <a:ext uri="{FF2B5EF4-FFF2-40B4-BE49-F238E27FC236}">
                      <a16:creationId xmlns:a16="http://schemas.microsoft.com/office/drawing/2014/main" id="{B234B058-5A92-A347-B297-63C86C2726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43738" y="2873376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Line 1718">
                  <a:extLst>
                    <a:ext uri="{FF2B5EF4-FFF2-40B4-BE49-F238E27FC236}">
                      <a16:creationId xmlns:a16="http://schemas.microsoft.com/office/drawing/2014/main" id="{BBBEE7B1-AB28-1144-95AC-CE1AFFA1C1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58026" y="2873376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Line 1719">
                  <a:extLst>
                    <a:ext uri="{FF2B5EF4-FFF2-40B4-BE49-F238E27FC236}">
                      <a16:creationId xmlns:a16="http://schemas.microsoft.com/office/drawing/2014/main" id="{5B53ADD1-2694-4448-AFE4-64CAE83D2A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83426" y="28654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Line 1720">
                  <a:extLst>
                    <a:ext uri="{FF2B5EF4-FFF2-40B4-BE49-F238E27FC236}">
                      <a16:creationId xmlns:a16="http://schemas.microsoft.com/office/drawing/2014/main" id="{F4BDF2DC-8A11-994C-8754-C06C95F483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3426" y="2865438"/>
                  <a:ext cx="889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Line 1721">
                  <a:extLst>
                    <a:ext uri="{FF2B5EF4-FFF2-40B4-BE49-F238E27FC236}">
                      <a16:creationId xmlns:a16="http://schemas.microsoft.com/office/drawing/2014/main" id="{71BEF239-8EDC-1147-B82C-5FE617FEB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72326" y="28575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Line 1722">
                  <a:extLst>
                    <a:ext uri="{FF2B5EF4-FFF2-40B4-BE49-F238E27FC236}">
                      <a16:creationId xmlns:a16="http://schemas.microsoft.com/office/drawing/2014/main" id="{5C02B26E-5CD2-0A48-9E1A-C1CA14E48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72326" y="285750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Line 1723">
                  <a:extLst>
                    <a:ext uri="{FF2B5EF4-FFF2-40B4-BE49-F238E27FC236}">
                      <a16:creationId xmlns:a16="http://schemas.microsoft.com/office/drawing/2014/main" id="{6DE2B30B-E907-2B49-BC8D-C2357FC7F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97726" y="2847976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Line 1724">
                  <a:extLst>
                    <a:ext uri="{FF2B5EF4-FFF2-40B4-BE49-F238E27FC236}">
                      <a16:creationId xmlns:a16="http://schemas.microsoft.com/office/drawing/2014/main" id="{E173DE21-BB39-284E-94A4-046E7D7FB9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97726" y="2847976"/>
                  <a:ext cx="635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Line 1725">
                  <a:extLst>
                    <a:ext uri="{FF2B5EF4-FFF2-40B4-BE49-F238E27FC236}">
                      <a16:creationId xmlns:a16="http://schemas.microsoft.com/office/drawing/2014/main" id="{B94711A4-A99E-DB42-B7F8-1E60DF7E37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61226" y="28400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Line 1726">
                  <a:extLst>
                    <a:ext uri="{FF2B5EF4-FFF2-40B4-BE49-F238E27FC236}">
                      <a16:creationId xmlns:a16="http://schemas.microsoft.com/office/drawing/2014/main" id="{8B126C6D-D969-6849-ADF4-9C3D702798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61226" y="28400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Line 1727">
                  <a:extLst>
                    <a:ext uri="{FF2B5EF4-FFF2-40B4-BE49-F238E27FC236}">
                      <a16:creationId xmlns:a16="http://schemas.microsoft.com/office/drawing/2014/main" id="{DC7AECAD-9FC5-1E41-9B56-35FA825209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73926" y="28321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Line 1728">
                  <a:extLst>
                    <a:ext uri="{FF2B5EF4-FFF2-40B4-BE49-F238E27FC236}">
                      <a16:creationId xmlns:a16="http://schemas.microsoft.com/office/drawing/2014/main" id="{4A50E6B0-8F85-534A-8BB8-C9B68A02B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73926" y="2832101"/>
                  <a:ext cx="396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Line 1729">
                  <a:extLst>
                    <a:ext uri="{FF2B5EF4-FFF2-40B4-BE49-F238E27FC236}">
                      <a16:creationId xmlns:a16="http://schemas.microsoft.com/office/drawing/2014/main" id="{8F1CAAF3-F50B-CA4A-80EB-8CB85522D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13613" y="2822576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Line 1730">
                  <a:extLst>
                    <a:ext uri="{FF2B5EF4-FFF2-40B4-BE49-F238E27FC236}">
                      <a16:creationId xmlns:a16="http://schemas.microsoft.com/office/drawing/2014/main" id="{D6EB869F-FF5E-8547-BB21-1031AAB90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3613" y="2822576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Line 1731">
                  <a:extLst>
                    <a:ext uri="{FF2B5EF4-FFF2-40B4-BE49-F238E27FC236}">
                      <a16:creationId xmlns:a16="http://schemas.microsoft.com/office/drawing/2014/main" id="{5E9CB385-1DEE-6A45-8DAB-9FF8DFEC69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39013" y="28146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Line 1732">
                  <a:extLst>
                    <a:ext uri="{FF2B5EF4-FFF2-40B4-BE49-F238E27FC236}">
                      <a16:creationId xmlns:a16="http://schemas.microsoft.com/office/drawing/2014/main" id="{4F5103EA-0B96-B443-9361-C0D1C908BC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39013" y="281463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Line 1733">
                  <a:extLst>
                    <a:ext uri="{FF2B5EF4-FFF2-40B4-BE49-F238E27FC236}">
                      <a16:creationId xmlns:a16="http://schemas.microsoft.com/office/drawing/2014/main" id="{D943F868-A996-7A44-9C1A-4668ABD1DC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64413" y="28067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Line 1734">
                  <a:extLst>
                    <a:ext uri="{FF2B5EF4-FFF2-40B4-BE49-F238E27FC236}">
                      <a16:creationId xmlns:a16="http://schemas.microsoft.com/office/drawing/2014/main" id="{006626A3-4D86-FC46-A565-0E5027B0B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64413" y="280670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Line 1735">
                  <a:extLst>
                    <a:ext uri="{FF2B5EF4-FFF2-40B4-BE49-F238E27FC236}">
                      <a16:creationId xmlns:a16="http://schemas.microsoft.com/office/drawing/2014/main" id="{46CEB30A-C20A-584B-BCA4-4C177299B7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77113" y="27987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Line 1736">
                  <a:extLst>
                    <a:ext uri="{FF2B5EF4-FFF2-40B4-BE49-F238E27FC236}">
                      <a16:creationId xmlns:a16="http://schemas.microsoft.com/office/drawing/2014/main" id="{42562EE4-6F0E-4748-9AEF-137DD3DD8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77113" y="27987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Line 1737">
                  <a:extLst>
                    <a:ext uri="{FF2B5EF4-FFF2-40B4-BE49-F238E27FC236}">
                      <a16:creationId xmlns:a16="http://schemas.microsoft.com/office/drawing/2014/main" id="{CBC051E3-911E-5846-9182-100590B55B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89813" y="2789238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Line 1738">
                  <a:extLst>
                    <a:ext uri="{FF2B5EF4-FFF2-40B4-BE49-F238E27FC236}">
                      <a16:creationId xmlns:a16="http://schemas.microsoft.com/office/drawing/2014/main" id="{30C88299-A3EA-9B48-B276-F601C44A2B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89813" y="27892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Line 1739">
                  <a:extLst>
                    <a:ext uri="{FF2B5EF4-FFF2-40B4-BE49-F238E27FC236}">
                      <a16:creationId xmlns:a16="http://schemas.microsoft.com/office/drawing/2014/main" id="{CD0BB42E-3EEA-C04E-9CE6-3FF24B2322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02513" y="27813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Line 1740">
                  <a:extLst>
                    <a:ext uri="{FF2B5EF4-FFF2-40B4-BE49-F238E27FC236}">
                      <a16:creationId xmlns:a16="http://schemas.microsoft.com/office/drawing/2014/main" id="{4003D977-881D-794B-9C2B-3C26341CDA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02513" y="278130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Line 1741">
                  <a:extLst>
                    <a:ext uri="{FF2B5EF4-FFF2-40B4-BE49-F238E27FC236}">
                      <a16:creationId xmlns:a16="http://schemas.microsoft.com/office/drawing/2014/main" id="{DB0294BE-4CA5-3C4B-9CED-8762EADDA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15213" y="2755901"/>
                  <a:ext cx="0" cy="2540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Line 1742">
                  <a:extLst>
                    <a:ext uri="{FF2B5EF4-FFF2-40B4-BE49-F238E27FC236}">
                      <a16:creationId xmlns:a16="http://schemas.microsoft.com/office/drawing/2014/main" id="{1E2FEC20-D2E7-3142-A050-2CC09EC4DD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15213" y="275590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Line 1743">
                  <a:extLst>
                    <a:ext uri="{FF2B5EF4-FFF2-40B4-BE49-F238E27FC236}">
                      <a16:creationId xmlns:a16="http://schemas.microsoft.com/office/drawing/2014/main" id="{A75FFC8F-8BA6-2C48-AC8F-D255D33F5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40613" y="275590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Line 1744">
                  <a:extLst>
                    <a:ext uri="{FF2B5EF4-FFF2-40B4-BE49-F238E27FC236}">
                      <a16:creationId xmlns:a16="http://schemas.microsoft.com/office/drawing/2014/main" id="{2DE9A558-A7D5-8F40-8AB3-431137A8E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66013" y="27479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Line 1745">
                  <a:extLst>
                    <a:ext uri="{FF2B5EF4-FFF2-40B4-BE49-F238E27FC236}">
                      <a16:creationId xmlns:a16="http://schemas.microsoft.com/office/drawing/2014/main" id="{7FFEBCC7-3ED7-6E49-B936-F300BA18B5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66013" y="274796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Line 1746">
                  <a:extLst>
                    <a:ext uri="{FF2B5EF4-FFF2-40B4-BE49-F238E27FC236}">
                      <a16:creationId xmlns:a16="http://schemas.microsoft.com/office/drawing/2014/main" id="{62026A0D-7A18-DA4E-8BB1-95CBF948A1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91413" y="27400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Line 1747">
                  <a:extLst>
                    <a:ext uri="{FF2B5EF4-FFF2-40B4-BE49-F238E27FC236}">
                      <a16:creationId xmlns:a16="http://schemas.microsoft.com/office/drawing/2014/main" id="{8368A590-4FA2-AD47-8522-C83FBD28D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91413" y="2740026"/>
                  <a:ext cx="269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Line 1748">
                  <a:extLst>
                    <a:ext uri="{FF2B5EF4-FFF2-40B4-BE49-F238E27FC236}">
                      <a16:creationId xmlns:a16="http://schemas.microsoft.com/office/drawing/2014/main" id="{A2BFABAC-4364-C749-96B6-4A46AABD63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18401" y="2722563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Line 1749">
                  <a:extLst>
                    <a:ext uri="{FF2B5EF4-FFF2-40B4-BE49-F238E27FC236}">
                      <a16:creationId xmlns:a16="http://schemas.microsoft.com/office/drawing/2014/main" id="{817C2CC4-4641-3B4B-A9EE-5E13B96BB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18401" y="2722563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Line 1750">
                  <a:extLst>
                    <a:ext uri="{FF2B5EF4-FFF2-40B4-BE49-F238E27FC236}">
                      <a16:creationId xmlns:a16="http://schemas.microsoft.com/office/drawing/2014/main" id="{D4FF5085-5448-8A4C-B71E-33106F4823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69201" y="27146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Line 1751">
                  <a:extLst>
                    <a:ext uri="{FF2B5EF4-FFF2-40B4-BE49-F238E27FC236}">
                      <a16:creationId xmlns:a16="http://schemas.microsoft.com/office/drawing/2014/main" id="{8592D629-47CC-9F43-908D-8CF2067E6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69201" y="27146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Line 1752">
                  <a:extLst>
                    <a:ext uri="{FF2B5EF4-FFF2-40B4-BE49-F238E27FC236}">
                      <a16:creationId xmlns:a16="http://schemas.microsoft.com/office/drawing/2014/main" id="{97D33486-5DBB-BF44-BC26-D6920D1A1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81901" y="27066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Line 1753">
                  <a:extLst>
                    <a:ext uri="{FF2B5EF4-FFF2-40B4-BE49-F238E27FC236}">
                      <a16:creationId xmlns:a16="http://schemas.microsoft.com/office/drawing/2014/main" id="{18530B35-B63F-6D4E-9E8D-E6AB7A91D8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81901" y="27066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Line 1754">
                  <a:extLst>
                    <a:ext uri="{FF2B5EF4-FFF2-40B4-BE49-F238E27FC236}">
                      <a16:creationId xmlns:a16="http://schemas.microsoft.com/office/drawing/2014/main" id="{1919D83A-351E-9B4C-8446-C949A5B328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94601" y="2689226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Line 1755">
                  <a:extLst>
                    <a:ext uri="{FF2B5EF4-FFF2-40B4-BE49-F238E27FC236}">
                      <a16:creationId xmlns:a16="http://schemas.microsoft.com/office/drawing/2014/main" id="{8CB52ECA-D6EB-344F-BF78-485B52236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94601" y="2689226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Line 1756">
                  <a:extLst>
                    <a:ext uri="{FF2B5EF4-FFF2-40B4-BE49-F238E27FC236}">
                      <a16:creationId xmlns:a16="http://schemas.microsoft.com/office/drawing/2014/main" id="{D6F3856F-5D29-7949-BE9D-E72981C47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20001" y="26812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Line 1757">
                  <a:extLst>
                    <a:ext uri="{FF2B5EF4-FFF2-40B4-BE49-F238E27FC236}">
                      <a16:creationId xmlns:a16="http://schemas.microsoft.com/office/drawing/2014/main" id="{C7B581AE-17C0-4D41-87A5-E387B5237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20001" y="26812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Line 1758">
                  <a:extLst>
                    <a:ext uri="{FF2B5EF4-FFF2-40B4-BE49-F238E27FC236}">
                      <a16:creationId xmlns:a16="http://schemas.microsoft.com/office/drawing/2014/main" id="{EE12C17E-622D-D345-9124-A562D7F08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32701" y="267335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Line 1759">
                  <a:extLst>
                    <a:ext uri="{FF2B5EF4-FFF2-40B4-BE49-F238E27FC236}">
                      <a16:creationId xmlns:a16="http://schemas.microsoft.com/office/drawing/2014/main" id="{7DAF3B05-1254-FF42-BCF7-A0DC262F8F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32701" y="2673351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Line 1760">
                  <a:extLst>
                    <a:ext uri="{FF2B5EF4-FFF2-40B4-BE49-F238E27FC236}">
                      <a16:creationId xmlns:a16="http://schemas.microsoft.com/office/drawing/2014/main" id="{93B0BDBA-1FEA-7747-B415-2A5094F6B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3501" y="2663826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Line 1761">
                  <a:extLst>
                    <a:ext uri="{FF2B5EF4-FFF2-40B4-BE49-F238E27FC236}">
                      <a16:creationId xmlns:a16="http://schemas.microsoft.com/office/drawing/2014/main" id="{902F867B-7FD8-6F49-BF73-F4EA3D201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83501" y="2663826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Line 1762">
                  <a:extLst>
                    <a:ext uri="{FF2B5EF4-FFF2-40B4-BE49-F238E27FC236}">
                      <a16:creationId xmlns:a16="http://schemas.microsoft.com/office/drawing/2014/main" id="{66DF5512-446F-8941-94CA-2A4BFB898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08901" y="2647951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Line 1763">
                  <a:extLst>
                    <a:ext uri="{FF2B5EF4-FFF2-40B4-BE49-F238E27FC236}">
                      <a16:creationId xmlns:a16="http://schemas.microsoft.com/office/drawing/2014/main" id="{3F00B302-5706-F14D-8792-9D3B171FDD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08901" y="2647951"/>
                  <a:ext cx="396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Line 1764">
                  <a:extLst>
                    <a:ext uri="{FF2B5EF4-FFF2-40B4-BE49-F238E27FC236}">
                      <a16:creationId xmlns:a16="http://schemas.microsoft.com/office/drawing/2014/main" id="{65307D6B-E7B7-354A-A33C-D7ED6A37D9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48588" y="26479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Line 1765">
                  <a:extLst>
                    <a:ext uri="{FF2B5EF4-FFF2-40B4-BE49-F238E27FC236}">
                      <a16:creationId xmlns:a16="http://schemas.microsoft.com/office/drawing/2014/main" id="{D306CE93-5791-4848-844C-1AF1F744E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61288" y="264001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Line 1766">
                  <a:extLst>
                    <a:ext uri="{FF2B5EF4-FFF2-40B4-BE49-F238E27FC236}">
                      <a16:creationId xmlns:a16="http://schemas.microsoft.com/office/drawing/2014/main" id="{9492E74F-6466-B84D-840A-86E0962CB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1288" y="26400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Line 1767">
                  <a:extLst>
                    <a:ext uri="{FF2B5EF4-FFF2-40B4-BE49-F238E27FC236}">
                      <a16:creationId xmlns:a16="http://schemas.microsoft.com/office/drawing/2014/main" id="{CC9163FA-792F-8742-9574-E7AFC798D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3988" y="264001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Line 1768">
                  <a:extLst>
                    <a:ext uri="{FF2B5EF4-FFF2-40B4-BE49-F238E27FC236}">
                      <a16:creationId xmlns:a16="http://schemas.microsoft.com/office/drawing/2014/main" id="{D191CECE-6E43-674A-956E-EBB02FCF7D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99388" y="2630488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Line 1769">
                  <a:extLst>
                    <a:ext uri="{FF2B5EF4-FFF2-40B4-BE49-F238E27FC236}">
                      <a16:creationId xmlns:a16="http://schemas.microsoft.com/office/drawing/2014/main" id="{716F1715-31DD-9B4D-B165-5A9B16E49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99388" y="26304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Line 1770">
                  <a:extLst>
                    <a:ext uri="{FF2B5EF4-FFF2-40B4-BE49-F238E27FC236}">
                      <a16:creationId xmlns:a16="http://schemas.microsoft.com/office/drawing/2014/main" id="{83C786FD-9E35-0440-9E6F-EEE28622F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12088" y="262255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Line 1771">
                  <a:extLst>
                    <a:ext uri="{FF2B5EF4-FFF2-40B4-BE49-F238E27FC236}">
                      <a16:creationId xmlns:a16="http://schemas.microsoft.com/office/drawing/2014/main" id="{D98632FA-A747-E04C-A2D4-6BB9E4F8A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12088" y="262255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Line 1772">
                  <a:extLst>
                    <a:ext uri="{FF2B5EF4-FFF2-40B4-BE49-F238E27FC236}">
                      <a16:creationId xmlns:a16="http://schemas.microsoft.com/office/drawing/2014/main" id="{B2450B28-CCC1-4941-9D89-F28846B9A7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37488" y="262255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Line 1773">
                  <a:extLst>
                    <a:ext uri="{FF2B5EF4-FFF2-40B4-BE49-F238E27FC236}">
                      <a16:creationId xmlns:a16="http://schemas.microsoft.com/office/drawing/2014/main" id="{CEEB9204-C1C2-4C45-BCC1-FE3CC387DC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62888" y="2606676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Line 1774">
                  <a:extLst>
                    <a:ext uri="{FF2B5EF4-FFF2-40B4-BE49-F238E27FC236}">
                      <a16:creationId xmlns:a16="http://schemas.microsoft.com/office/drawing/2014/main" id="{ED72AD8B-A334-5F4D-AE6E-4C16F9DD83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62888" y="260667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Line 1775">
                  <a:extLst>
                    <a:ext uri="{FF2B5EF4-FFF2-40B4-BE49-F238E27FC236}">
                      <a16:creationId xmlns:a16="http://schemas.microsoft.com/office/drawing/2014/main" id="{A351F6AF-2EB6-9F45-87DD-AA58125F8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75588" y="260667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Line 1776">
                  <a:extLst>
                    <a:ext uri="{FF2B5EF4-FFF2-40B4-BE49-F238E27FC236}">
                      <a16:creationId xmlns:a16="http://schemas.microsoft.com/office/drawing/2014/main" id="{102ECE31-F18A-6C41-A1B5-C162BE6BC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8288" y="2597151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Line 1777">
                  <a:extLst>
                    <a:ext uri="{FF2B5EF4-FFF2-40B4-BE49-F238E27FC236}">
                      <a16:creationId xmlns:a16="http://schemas.microsoft.com/office/drawing/2014/main" id="{9AD8F753-4535-974E-8AD6-913D940BA3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88288" y="25971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Line 1778">
                  <a:extLst>
                    <a:ext uri="{FF2B5EF4-FFF2-40B4-BE49-F238E27FC236}">
                      <a16:creationId xmlns:a16="http://schemas.microsoft.com/office/drawing/2014/main" id="{C84E9DA9-179C-2446-B41E-5EEA9F51C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00988" y="258921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Line 1779">
                  <a:extLst>
                    <a:ext uri="{FF2B5EF4-FFF2-40B4-BE49-F238E27FC236}">
                      <a16:creationId xmlns:a16="http://schemas.microsoft.com/office/drawing/2014/main" id="{9874E0C1-CAB9-7244-B57D-2AEFE47CB7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00988" y="2589213"/>
                  <a:ext cx="523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Line 1780">
                  <a:extLst>
                    <a:ext uri="{FF2B5EF4-FFF2-40B4-BE49-F238E27FC236}">
                      <a16:creationId xmlns:a16="http://schemas.microsoft.com/office/drawing/2014/main" id="{52A54F11-5846-6541-9335-D95C36B00E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53376" y="2571751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Line 1781">
                  <a:extLst>
                    <a:ext uri="{FF2B5EF4-FFF2-40B4-BE49-F238E27FC236}">
                      <a16:creationId xmlns:a16="http://schemas.microsoft.com/office/drawing/2014/main" id="{795763F4-5D6E-794E-BF78-CF59A1D24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53376" y="25717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Line 1782">
                  <a:extLst>
                    <a:ext uri="{FF2B5EF4-FFF2-40B4-BE49-F238E27FC236}">
                      <a16:creationId xmlns:a16="http://schemas.microsoft.com/office/drawing/2014/main" id="{65F7A5EB-957C-704F-A10B-E2A1DFB48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66076" y="25717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Line 1783">
                  <a:extLst>
                    <a:ext uri="{FF2B5EF4-FFF2-40B4-BE49-F238E27FC236}">
                      <a16:creationId xmlns:a16="http://schemas.microsoft.com/office/drawing/2014/main" id="{853B967C-4C27-584E-B913-6C3DF802B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78776" y="2555876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Line 1784">
                  <a:extLst>
                    <a:ext uri="{FF2B5EF4-FFF2-40B4-BE49-F238E27FC236}">
                      <a16:creationId xmlns:a16="http://schemas.microsoft.com/office/drawing/2014/main" id="{56F4F5C7-CA7C-3A4B-8F11-88B01D8D19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78776" y="2555876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Line 1785">
                  <a:extLst>
                    <a:ext uri="{FF2B5EF4-FFF2-40B4-BE49-F238E27FC236}">
                      <a16:creationId xmlns:a16="http://schemas.microsoft.com/office/drawing/2014/main" id="{5FA133AB-EA42-7240-879A-49C019E21A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04176" y="25479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Line 1786">
                  <a:extLst>
                    <a:ext uri="{FF2B5EF4-FFF2-40B4-BE49-F238E27FC236}">
                      <a16:creationId xmlns:a16="http://schemas.microsoft.com/office/drawing/2014/main" id="{D90A448A-A19C-3445-A6D5-A5BEA3772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04176" y="254793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Line 1787">
                  <a:extLst>
                    <a:ext uri="{FF2B5EF4-FFF2-40B4-BE49-F238E27FC236}">
                      <a16:creationId xmlns:a16="http://schemas.microsoft.com/office/drawing/2014/main" id="{D04DFF8C-E3B7-EE49-BA5B-9F4FA11697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29576" y="2538413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Line 1788">
                  <a:extLst>
                    <a:ext uri="{FF2B5EF4-FFF2-40B4-BE49-F238E27FC236}">
                      <a16:creationId xmlns:a16="http://schemas.microsoft.com/office/drawing/2014/main" id="{2DE69D70-7E3F-D944-B377-33E2E0757D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9576" y="2538413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Line 1789">
                  <a:extLst>
                    <a:ext uri="{FF2B5EF4-FFF2-40B4-BE49-F238E27FC236}">
                      <a16:creationId xmlns:a16="http://schemas.microsoft.com/office/drawing/2014/main" id="{50C65ADA-83F1-3D47-BAC6-DBEDD2F7F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67676" y="25384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Line 1790">
                  <a:extLst>
                    <a:ext uri="{FF2B5EF4-FFF2-40B4-BE49-F238E27FC236}">
                      <a16:creationId xmlns:a16="http://schemas.microsoft.com/office/drawing/2014/main" id="{EA78B0EB-2844-834C-854A-5C6030AE43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80376" y="253047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Line 1791">
                  <a:extLst>
                    <a:ext uri="{FF2B5EF4-FFF2-40B4-BE49-F238E27FC236}">
                      <a16:creationId xmlns:a16="http://schemas.microsoft.com/office/drawing/2014/main" id="{10CCBE9F-6186-E848-B851-500113B99D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80376" y="2530476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Line 1792">
                  <a:extLst>
                    <a:ext uri="{FF2B5EF4-FFF2-40B4-BE49-F238E27FC236}">
                      <a16:creationId xmlns:a16="http://schemas.microsoft.com/office/drawing/2014/main" id="{BCAF2FEB-98CF-A541-8534-8AAF47319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18476" y="25225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Line 1793">
                  <a:extLst>
                    <a:ext uri="{FF2B5EF4-FFF2-40B4-BE49-F238E27FC236}">
                      <a16:creationId xmlns:a16="http://schemas.microsoft.com/office/drawing/2014/main" id="{3B74BDE0-A1B7-BF48-9D29-F830ADC036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8476" y="2522538"/>
                  <a:ext cx="396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Line 1794">
                  <a:extLst>
                    <a:ext uri="{FF2B5EF4-FFF2-40B4-BE49-F238E27FC236}">
                      <a16:creationId xmlns:a16="http://schemas.microsoft.com/office/drawing/2014/main" id="{BFB8EF00-6B56-DF4B-BDCC-8B758473BC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58163" y="25146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Line 1795">
                  <a:extLst>
                    <a:ext uri="{FF2B5EF4-FFF2-40B4-BE49-F238E27FC236}">
                      <a16:creationId xmlns:a16="http://schemas.microsoft.com/office/drawing/2014/main" id="{76DDD976-FF5F-BF44-A34C-A4EE75032E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58163" y="251460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Line 1796">
                  <a:extLst>
                    <a:ext uri="{FF2B5EF4-FFF2-40B4-BE49-F238E27FC236}">
                      <a16:creationId xmlns:a16="http://schemas.microsoft.com/office/drawing/2014/main" id="{7453A388-158A-1B4B-B658-2E00CCB47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70863" y="2505076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Line 1797">
                  <a:extLst>
                    <a:ext uri="{FF2B5EF4-FFF2-40B4-BE49-F238E27FC236}">
                      <a16:creationId xmlns:a16="http://schemas.microsoft.com/office/drawing/2014/main" id="{733566C3-BFB0-AA49-8D22-4ED3DFACE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0863" y="2505076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Line 1798">
                  <a:extLst>
                    <a:ext uri="{FF2B5EF4-FFF2-40B4-BE49-F238E27FC236}">
                      <a16:creationId xmlns:a16="http://schemas.microsoft.com/office/drawing/2014/main" id="{DE4343C1-C3FA-9E46-9AEB-886A2F2680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96263" y="24971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Line 1799">
                  <a:extLst>
                    <a:ext uri="{FF2B5EF4-FFF2-40B4-BE49-F238E27FC236}">
                      <a16:creationId xmlns:a16="http://schemas.microsoft.com/office/drawing/2014/main" id="{8406F4C7-33EE-4849-9866-DF57635D74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6263" y="24971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Line 1800">
                  <a:extLst>
                    <a:ext uri="{FF2B5EF4-FFF2-40B4-BE49-F238E27FC236}">
                      <a16:creationId xmlns:a16="http://schemas.microsoft.com/office/drawing/2014/main" id="{4B7B9CD6-54D4-394B-A4FA-E73D9A576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08963" y="24892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Line 1801">
                  <a:extLst>
                    <a:ext uri="{FF2B5EF4-FFF2-40B4-BE49-F238E27FC236}">
                      <a16:creationId xmlns:a16="http://schemas.microsoft.com/office/drawing/2014/main" id="{5E885A43-E8C1-2643-968C-F2522B0AED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08963" y="248920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Line 1802">
                  <a:extLst>
                    <a:ext uri="{FF2B5EF4-FFF2-40B4-BE49-F238E27FC236}">
                      <a16:creationId xmlns:a16="http://schemas.microsoft.com/office/drawing/2014/main" id="{03AB7686-E5EA-DA4C-B115-96A0130E10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34363" y="2471738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Line 1803">
                  <a:extLst>
                    <a:ext uri="{FF2B5EF4-FFF2-40B4-BE49-F238E27FC236}">
                      <a16:creationId xmlns:a16="http://schemas.microsoft.com/office/drawing/2014/main" id="{C02BF9D0-1E5D-4D41-A056-CA63A101E2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34363" y="2471738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Line 1804">
                  <a:extLst>
                    <a:ext uri="{FF2B5EF4-FFF2-40B4-BE49-F238E27FC236}">
                      <a16:creationId xmlns:a16="http://schemas.microsoft.com/office/drawing/2014/main" id="{07616A10-B078-1549-A39E-001BB16F29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72463" y="24638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Line 1805">
                  <a:extLst>
                    <a:ext uri="{FF2B5EF4-FFF2-40B4-BE49-F238E27FC236}">
                      <a16:creationId xmlns:a16="http://schemas.microsoft.com/office/drawing/2014/main" id="{CD69B815-908B-3049-9518-F94207E8A0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2463" y="246380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Line 1806">
                  <a:extLst>
                    <a:ext uri="{FF2B5EF4-FFF2-40B4-BE49-F238E27FC236}">
                      <a16:creationId xmlns:a16="http://schemas.microsoft.com/office/drawing/2014/main" id="{50F31746-51FC-4C46-A4DC-F61ABF4C2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97863" y="2446338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Line 1807">
                  <a:extLst>
                    <a:ext uri="{FF2B5EF4-FFF2-40B4-BE49-F238E27FC236}">
                      <a16:creationId xmlns:a16="http://schemas.microsoft.com/office/drawing/2014/main" id="{2867DBE5-FF7F-424F-973A-C109B06926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7863" y="2446338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Line 1808">
                  <a:extLst>
                    <a:ext uri="{FF2B5EF4-FFF2-40B4-BE49-F238E27FC236}">
                      <a16:creationId xmlns:a16="http://schemas.microsoft.com/office/drawing/2014/main" id="{7AA5F8B5-6B57-ED40-9DB4-5585553F6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35963" y="244633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Line 1809">
                  <a:extLst>
                    <a:ext uri="{FF2B5EF4-FFF2-40B4-BE49-F238E27FC236}">
                      <a16:creationId xmlns:a16="http://schemas.microsoft.com/office/drawing/2014/main" id="{4C6DFCA4-7B65-8847-80F7-8946F3D31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61363" y="24384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Line 1810">
                  <a:extLst>
                    <a:ext uri="{FF2B5EF4-FFF2-40B4-BE49-F238E27FC236}">
                      <a16:creationId xmlns:a16="http://schemas.microsoft.com/office/drawing/2014/main" id="{1986F2D1-3A13-9D4C-9AEF-71A5DFDA0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61363" y="243840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Line 1811">
                  <a:extLst>
                    <a:ext uri="{FF2B5EF4-FFF2-40B4-BE49-F238E27FC236}">
                      <a16:creationId xmlns:a16="http://schemas.microsoft.com/office/drawing/2014/main" id="{A663DAE0-B0AD-CD40-B71E-40BC31865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74063" y="24304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Line 1812">
                  <a:extLst>
                    <a:ext uri="{FF2B5EF4-FFF2-40B4-BE49-F238E27FC236}">
                      <a16:creationId xmlns:a16="http://schemas.microsoft.com/office/drawing/2014/main" id="{B55B65A9-E55B-B449-8394-CE96ED0EF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4063" y="24304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Line 1813">
                  <a:extLst>
                    <a:ext uri="{FF2B5EF4-FFF2-40B4-BE49-F238E27FC236}">
                      <a16:creationId xmlns:a16="http://schemas.microsoft.com/office/drawing/2014/main" id="{DCBD8151-16DE-DD4C-9045-378EB6FE0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86763" y="2420938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Line 1814">
                  <a:extLst>
                    <a:ext uri="{FF2B5EF4-FFF2-40B4-BE49-F238E27FC236}">
                      <a16:creationId xmlns:a16="http://schemas.microsoft.com/office/drawing/2014/main" id="{450F7583-FD24-7B44-ACC3-431423F235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86763" y="2420938"/>
                  <a:ext cx="396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Line 1815">
                  <a:extLst>
                    <a:ext uri="{FF2B5EF4-FFF2-40B4-BE49-F238E27FC236}">
                      <a16:creationId xmlns:a16="http://schemas.microsoft.com/office/drawing/2014/main" id="{79C9E357-B4D1-A744-993C-1E6C512D7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26451" y="24130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Line 1816">
                  <a:extLst>
                    <a:ext uri="{FF2B5EF4-FFF2-40B4-BE49-F238E27FC236}">
                      <a16:creationId xmlns:a16="http://schemas.microsoft.com/office/drawing/2014/main" id="{60922856-4086-E444-8208-824E25A870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26451" y="241300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Line 1817">
                  <a:extLst>
                    <a:ext uri="{FF2B5EF4-FFF2-40B4-BE49-F238E27FC236}">
                      <a16:creationId xmlns:a16="http://schemas.microsoft.com/office/drawing/2014/main" id="{53040157-25B2-DE4F-8BBD-2B35AA291A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39151" y="24050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Line 1818">
                  <a:extLst>
                    <a:ext uri="{FF2B5EF4-FFF2-40B4-BE49-F238E27FC236}">
                      <a16:creationId xmlns:a16="http://schemas.microsoft.com/office/drawing/2014/main" id="{D381A833-F784-424A-A9E1-67EF49135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39151" y="240506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Line 1819">
                  <a:extLst>
                    <a:ext uri="{FF2B5EF4-FFF2-40B4-BE49-F238E27FC236}">
                      <a16:creationId xmlns:a16="http://schemas.microsoft.com/office/drawing/2014/main" id="{93DE50D3-9811-114C-87BC-3FD4F3E3B0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64551" y="24050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Line 1820">
                  <a:extLst>
                    <a:ext uri="{FF2B5EF4-FFF2-40B4-BE49-F238E27FC236}">
                      <a16:creationId xmlns:a16="http://schemas.microsoft.com/office/drawing/2014/main" id="{2049E38F-86D2-C54C-A602-4A07624D00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77251" y="2387601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Line 1821">
                  <a:extLst>
                    <a:ext uri="{FF2B5EF4-FFF2-40B4-BE49-F238E27FC236}">
                      <a16:creationId xmlns:a16="http://schemas.microsoft.com/office/drawing/2014/main" id="{E899B512-A989-D84F-8A44-C409F2C6B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77251" y="2387601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Line 1822">
                  <a:extLst>
                    <a:ext uri="{FF2B5EF4-FFF2-40B4-BE49-F238E27FC236}">
                      <a16:creationId xmlns:a16="http://schemas.microsoft.com/office/drawing/2014/main" id="{D5A6AFD2-39B6-5743-8799-7135726354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515351" y="23796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Line 1823">
                  <a:extLst>
                    <a:ext uri="{FF2B5EF4-FFF2-40B4-BE49-F238E27FC236}">
                      <a16:creationId xmlns:a16="http://schemas.microsoft.com/office/drawing/2014/main" id="{7D4B7DA9-9998-6049-B2F4-DB9B6AE411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5351" y="23796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Line 1824">
                  <a:extLst>
                    <a:ext uri="{FF2B5EF4-FFF2-40B4-BE49-F238E27FC236}">
                      <a16:creationId xmlns:a16="http://schemas.microsoft.com/office/drawing/2014/main" id="{4A88061E-62E2-C84D-A4CF-5574A5EA9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28051" y="237966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Line 1825">
                  <a:extLst>
                    <a:ext uri="{FF2B5EF4-FFF2-40B4-BE49-F238E27FC236}">
                      <a16:creationId xmlns:a16="http://schemas.microsoft.com/office/drawing/2014/main" id="{DF61B078-90C9-7D4A-9780-4513858C7E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553451" y="23717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Line 1826">
                  <a:extLst>
                    <a:ext uri="{FF2B5EF4-FFF2-40B4-BE49-F238E27FC236}">
                      <a16:creationId xmlns:a16="http://schemas.microsoft.com/office/drawing/2014/main" id="{AC02C897-CADB-5F48-91F7-052B5F26A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53451" y="23717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Line 1827">
                  <a:extLst>
                    <a:ext uri="{FF2B5EF4-FFF2-40B4-BE49-F238E27FC236}">
                      <a16:creationId xmlns:a16="http://schemas.microsoft.com/office/drawing/2014/main" id="{E82058DA-BF63-0C42-A96D-5416928BF5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566151" y="2362201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Line 1828">
                  <a:extLst>
                    <a:ext uri="{FF2B5EF4-FFF2-40B4-BE49-F238E27FC236}">
                      <a16:creationId xmlns:a16="http://schemas.microsoft.com/office/drawing/2014/main" id="{73D95B16-D612-CB4A-924F-E258920873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66151" y="236220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Line 1829">
                  <a:extLst>
                    <a:ext uri="{FF2B5EF4-FFF2-40B4-BE49-F238E27FC236}">
                      <a16:creationId xmlns:a16="http://schemas.microsoft.com/office/drawing/2014/main" id="{359C859F-A600-8444-8E37-65A6DEBDC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78851" y="236220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Line 1830">
                  <a:extLst>
                    <a:ext uri="{FF2B5EF4-FFF2-40B4-BE49-F238E27FC236}">
                      <a16:creationId xmlns:a16="http://schemas.microsoft.com/office/drawing/2014/main" id="{453730AC-905E-724F-BA40-B243D82E95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04251" y="236220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Line 1831">
                  <a:extLst>
                    <a:ext uri="{FF2B5EF4-FFF2-40B4-BE49-F238E27FC236}">
                      <a16:creationId xmlns:a16="http://schemas.microsoft.com/office/drawing/2014/main" id="{ACA0F080-7573-0445-9EA0-E51A109D2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16951" y="23542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Line 1832">
                  <a:extLst>
                    <a:ext uri="{FF2B5EF4-FFF2-40B4-BE49-F238E27FC236}">
                      <a16:creationId xmlns:a16="http://schemas.microsoft.com/office/drawing/2014/main" id="{06C55419-E8E4-EB4F-A72A-E6C8370866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16951" y="2354263"/>
                  <a:ext cx="650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Line 1833">
                  <a:extLst>
                    <a:ext uri="{FF2B5EF4-FFF2-40B4-BE49-F238E27FC236}">
                      <a16:creationId xmlns:a16="http://schemas.microsoft.com/office/drawing/2014/main" id="{A541009F-7B41-B346-8911-F49DA9AD8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82038" y="23542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Line 1834">
                  <a:extLst>
                    <a:ext uri="{FF2B5EF4-FFF2-40B4-BE49-F238E27FC236}">
                      <a16:creationId xmlns:a16="http://schemas.microsoft.com/office/drawing/2014/main" id="{28A52A3A-8B55-C748-8ADF-EFDD640A2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94738" y="235426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Line 1835">
                  <a:extLst>
                    <a:ext uri="{FF2B5EF4-FFF2-40B4-BE49-F238E27FC236}">
                      <a16:creationId xmlns:a16="http://schemas.microsoft.com/office/drawing/2014/main" id="{7CF16BB1-1AA8-E34D-A67D-0BB110DA55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720138" y="2336801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Line 1836">
                  <a:extLst>
                    <a:ext uri="{FF2B5EF4-FFF2-40B4-BE49-F238E27FC236}">
                      <a16:creationId xmlns:a16="http://schemas.microsoft.com/office/drawing/2014/main" id="{9BBF3DE3-9AD9-0647-8D66-02A9A6C72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0138" y="2336801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Line 1837">
                  <a:extLst>
                    <a:ext uri="{FF2B5EF4-FFF2-40B4-BE49-F238E27FC236}">
                      <a16:creationId xmlns:a16="http://schemas.microsoft.com/office/drawing/2014/main" id="{D7F96599-5C90-2144-BFD0-AE51D2D70D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758238" y="23288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Line 1838">
                  <a:extLst>
                    <a:ext uri="{FF2B5EF4-FFF2-40B4-BE49-F238E27FC236}">
                      <a16:creationId xmlns:a16="http://schemas.microsoft.com/office/drawing/2014/main" id="{E1E62900-0E09-C64F-88CE-6043EF8E8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58238" y="232886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Line 1839">
                  <a:extLst>
                    <a:ext uri="{FF2B5EF4-FFF2-40B4-BE49-F238E27FC236}">
                      <a16:creationId xmlns:a16="http://schemas.microsoft.com/office/drawing/2014/main" id="{442D2C49-6600-264C-9EA7-BB7078CEB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783638" y="23209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Line 1840">
                  <a:extLst>
                    <a:ext uri="{FF2B5EF4-FFF2-40B4-BE49-F238E27FC236}">
                      <a16:creationId xmlns:a16="http://schemas.microsoft.com/office/drawing/2014/main" id="{33EF0FC5-C2F9-E447-9A5A-F1A7090357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83638" y="23209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Line 1841">
                  <a:extLst>
                    <a:ext uri="{FF2B5EF4-FFF2-40B4-BE49-F238E27FC236}">
                      <a16:creationId xmlns:a16="http://schemas.microsoft.com/office/drawing/2014/main" id="{2D4CDE6D-39EE-DD43-9BF2-877AE4BDD6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96338" y="2320926"/>
                  <a:ext cx="523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Line 1842">
                  <a:extLst>
                    <a:ext uri="{FF2B5EF4-FFF2-40B4-BE49-F238E27FC236}">
                      <a16:creationId xmlns:a16="http://schemas.microsoft.com/office/drawing/2014/main" id="{14BD7852-118A-5D4F-A761-4DA325EAD9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8726" y="23129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Line 1843">
                  <a:extLst>
                    <a:ext uri="{FF2B5EF4-FFF2-40B4-BE49-F238E27FC236}">
                      <a16:creationId xmlns:a16="http://schemas.microsoft.com/office/drawing/2014/main" id="{14A735AF-8BF0-5249-810A-61F7B348E6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48726" y="23129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Line 1844">
                  <a:extLst>
                    <a:ext uri="{FF2B5EF4-FFF2-40B4-BE49-F238E27FC236}">
                      <a16:creationId xmlns:a16="http://schemas.microsoft.com/office/drawing/2014/main" id="{3F929E63-843C-0544-A98A-4A8AEC743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61426" y="23129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Line 1845">
                  <a:extLst>
                    <a:ext uri="{FF2B5EF4-FFF2-40B4-BE49-F238E27FC236}">
                      <a16:creationId xmlns:a16="http://schemas.microsoft.com/office/drawing/2014/main" id="{9672804E-9B2E-F748-B5E3-B28C122CEB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26" y="2303463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Line 1846">
                  <a:extLst>
                    <a:ext uri="{FF2B5EF4-FFF2-40B4-BE49-F238E27FC236}">
                      <a16:creationId xmlns:a16="http://schemas.microsoft.com/office/drawing/2014/main" id="{89C54E0A-0068-AD4C-9131-1F90EB82A5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74126" y="23034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Line 1847">
                  <a:extLst>
                    <a:ext uri="{FF2B5EF4-FFF2-40B4-BE49-F238E27FC236}">
                      <a16:creationId xmlns:a16="http://schemas.microsoft.com/office/drawing/2014/main" id="{1A483A7E-0FCD-364E-B1EC-ACE152BE1D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86826" y="23034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Line 1848">
                  <a:extLst>
                    <a:ext uri="{FF2B5EF4-FFF2-40B4-BE49-F238E27FC236}">
                      <a16:creationId xmlns:a16="http://schemas.microsoft.com/office/drawing/2014/main" id="{D5769D99-F1EE-5746-80A9-F812DEE350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99526" y="23034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Line 1849">
                  <a:extLst>
                    <a:ext uri="{FF2B5EF4-FFF2-40B4-BE49-F238E27FC236}">
                      <a16:creationId xmlns:a16="http://schemas.microsoft.com/office/drawing/2014/main" id="{C5D717F6-0E85-0C4C-BAA1-D36609D4CB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912226" y="22955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Line 1850">
                  <a:extLst>
                    <a:ext uri="{FF2B5EF4-FFF2-40B4-BE49-F238E27FC236}">
                      <a16:creationId xmlns:a16="http://schemas.microsoft.com/office/drawing/2014/main" id="{D7E28D04-2B19-DC4B-BC38-9B7DE3AD5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12226" y="22955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Line 1851">
                  <a:extLst>
                    <a:ext uri="{FF2B5EF4-FFF2-40B4-BE49-F238E27FC236}">
                      <a16:creationId xmlns:a16="http://schemas.microsoft.com/office/drawing/2014/main" id="{91DFFA04-8AE7-9A45-9EC2-ACDBD93B0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924926" y="22875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Line 1852">
                  <a:extLst>
                    <a:ext uri="{FF2B5EF4-FFF2-40B4-BE49-F238E27FC236}">
                      <a16:creationId xmlns:a16="http://schemas.microsoft.com/office/drawing/2014/main" id="{1DDB5DAE-4844-954B-B0A4-77CF743101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4926" y="22875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Line 1853">
                  <a:extLst>
                    <a:ext uri="{FF2B5EF4-FFF2-40B4-BE49-F238E27FC236}">
                      <a16:creationId xmlns:a16="http://schemas.microsoft.com/office/drawing/2014/main" id="{B9A2119E-7BBD-2542-B290-4F45ED154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937626" y="2278063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Line 1854">
                  <a:extLst>
                    <a:ext uri="{FF2B5EF4-FFF2-40B4-BE49-F238E27FC236}">
                      <a16:creationId xmlns:a16="http://schemas.microsoft.com/office/drawing/2014/main" id="{71A1ABBF-3389-CB4E-B16A-234612084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37626" y="22780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Line 1855">
                  <a:extLst>
                    <a:ext uri="{FF2B5EF4-FFF2-40B4-BE49-F238E27FC236}">
                      <a16:creationId xmlns:a16="http://schemas.microsoft.com/office/drawing/2014/main" id="{BC9DF70E-8FBE-C144-80A5-4E6A1070A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950326" y="22701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Line 1856">
                  <a:extLst>
                    <a:ext uri="{FF2B5EF4-FFF2-40B4-BE49-F238E27FC236}">
                      <a16:creationId xmlns:a16="http://schemas.microsoft.com/office/drawing/2014/main" id="{C6DC30CA-3BB1-0343-9756-58196028F2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50326" y="22701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Line 1857">
                  <a:extLst>
                    <a:ext uri="{FF2B5EF4-FFF2-40B4-BE49-F238E27FC236}">
                      <a16:creationId xmlns:a16="http://schemas.microsoft.com/office/drawing/2014/main" id="{1DC1F539-ED3F-9F45-BDD5-E51525B411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63026" y="2270126"/>
                  <a:ext cx="635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Line 1858">
                  <a:extLst>
                    <a:ext uri="{FF2B5EF4-FFF2-40B4-BE49-F238E27FC236}">
                      <a16:creationId xmlns:a16="http://schemas.microsoft.com/office/drawing/2014/main" id="{52160E03-F11B-854B-9491-9C99218EB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26526" y="22701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Line 1859">
                  <a:extLst>
                    <a:ext uri="{FF2B5EF4-FFF2-40B4-BE49-F238E27FC236}">
                      <a16:creationId xmlns:a16="http://schemas.microsoft.com/office/drawing/2014/main" id="{FEB92EFB-0B6E-A141-8952-CF8F7BE91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039226" y="22621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Line 1860">
                  <a:extLst>
                    <a:ext uri="{FF2B5EF4-FFF2-40B4-BE49-F238E27FC236}">
                      <a16:creationId xmlns:a16="http://schemas.microsoft.com/office/drawing/2014/main" id="{0C5CC5E0-C14D-624D-BE79-4A6ACABB8F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39226" y="226218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4077075-2CFE-0A40-B130-D9468A5AB9B8}"/>
                  </a:ext>
                </a:extLst>
              </p:cNvPr>
              <p:cNvGrpSpPr/>
              <p:nvPr/>
            </p:nvGrpSpPr>
            <p:grpSpPr>
              <a:xfrm>
                <a:off x="4486302" y="2906713"/>
                <a:ext cx="2493936" cy="1347787"/>
                <a:chOff x="4486302" y="2906713"/>
                <a:chExt cx="2493936" cy="1347787"/>
              </a:xfrm>
            </p:grpSpPr>
            <p:sp>
              <p:nvSpPr>
                <p:cNvPr id="57" name="Line 1478">
                  <a:extLst>
                    <a:ext uri="{FF2B5EF4-FFF2-40B4-BE49-F238E27FC236}">
                      <a16:creationId xmlns:a16="http://schemas.microsoft.com/office/drawing/2014/main" id="{3461CF38-9CEC-8445-BD85-07D8CFA92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86302" y="4229100"/>
                  <a:ext cx="0" cy="2540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1479">
                  <a:extLst>
                    <a:ext uri="{FF2B5EF4-FFF2-40B4-BE49-F238E27FC236}">
                      <a16:creationId xmlns:a16="http://schemas.microsoft.com/office/drawing/2014/main" id="{50663788-2455-4244-89A5-A1CA67F97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86302" y="422910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1480">
                  <a:extLst>
                    <a:ext uri="{FF2B5EF4-FFF2-40B4-BE49-F238E27FC236}">
                      <a16:creationId xmlns:a16="http://schemas.microsoft.com/office/drawing/2014/main" id="{6C76B5C4-E5E5-494E-8149-53C6314AA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99002" y="42211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1481">
                  <a:extLst>
                    <a:ext uri="{FF2B5EF4-FFF2-40B4-BE49-F238E27FC236}">
                      <a16:creationId xmlns:a16="http://schemas.microsoft.com/office/drawing/2014/main" id="{B498ED8B-3121-F34C-8A9A-0CDE663A9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9002" y="42211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1482">
                  <a:extLst>
                    <a:ext uri="{FF2B5EF4-FFF2-40B4-BE49-F238E27FC236}">
                      <a16:creationId xmlns:a16="http://schemas.microsoft.com/office/drawing/2014/main" id="{2C42F4BC-4FB6-644C-A9E3-9BA5DAC843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11702" y="421322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1483">
                  <a:extLst>
                    <a:ext uri="{FF2B5EF4-FFF2-40B4-BE49-F238E27FC236}">
                      <a16:creationId xmlns:a16="http://schemas.microsoft.com/office/drawing/2014/main" id="{F944331F-6646-0D41-91DF-D8C0DB68A9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1702" y="421322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1484">
                  <a:extLst>
                    <a:ext uri="{FF2B5EF4-FFF2-40B4-BE49-F238E27FC236}">
                      <a16:creationId xmlns:a16="http://schemas.microsoft.com/office/drawing/2014/main" id="{4F8AB77B-4941-BB45-B482-75EE1A82C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7102" y="4195763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1485">
                  <a:extLst>
                    <a:ext uri="{FF2B5EF4-FFF2-40B4-BE49-F238E27FC236}">
                      <a16:creationId xmlns:a16="http://schemas.microsoft.com/office/drawing/2014/main" id="{B6D836BB-1F66-894A-8F73-E4905A13F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7102" y="41957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1486">
                  <a:extLst>
                    <a:ext uri="{FF2B5EF4-FFF2-40B4-BE49-F238E27FC236}">
                      <a16:creationId xmlns:a16="http://schemas.microsoft.com/office/drawing/2014/main" id="{A16E9D62-4A0D-D844-AB9F-1782D4C4C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49802" y="41957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1487">
                  <a:extLst>
                    <a:ext uri="{FF2B5EF4-FFF2-40B4-BE49-F238E27FC236}">
                      <a16:creationId xmlns:a16="http://schemas.microsoft.com/office/drawing/2014/main" id="{21439B5F-8C4F-0E41-86A7-2929A8B868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62502" y="418782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1488">
                  <a:extLst>
                    <a:ext uri="{FF2B5EF4-FFF2-40B4-BE49-F238E27FC236}">
                      <a16:creationId xmlns:a16="http://schemas.microsoft.com/office/drawing/2014/main" id="{5A396333-01A3-4843-B23D-77D95F9A0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2502" y="418782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1489">
                  <a:extLst>
                    <a:ext uri="{FF2B5EF4-FFF2-40B4-BE49-F238E27FC236}">
                      <a16:creationId xmlns:a16="http://schemas.microsoft.com/office/drawing/2014/main" id="{CA72BCED-15DD-3E46-A134-855ACD50C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75202" y="41798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1490">
                  <a:extLst>
                    <a:ext uri="{FF2B5EF4-FFF2-40B4-BE49-F238E27FC236}">
                      <a16:creationId xmlns:a16="http://schemas.microsoft.com/office/drawing/2014/main" id="{CDAB94DD-B711-6344-BA68-C1BECA1AA1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75202" y="4179888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1491">
                  <a:extLst>
                    <a:ext uri="{FF2B5EF4-FFF2-40B4-BE49-F238E27FC236}">
                      <a16:creationId xmlns:a16="http://schemas.microsoft.com/office/drawing/2014/main" id="{36EC1938-EA72-9E4A-9BD4-A95839B15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26002" y="417195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1492">
                  <a:extLst>
                    <a:ext uri="{FF2B5EF4-FFF2-40B4-BE49-F238E27FC236}">
                      <a16:creationId xmlns:a16="http://schemas.microsoft.com/office/drawing/2014/main" id="{7384FDB7-1E87-434B-AD1A-68972CDB96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6002" y="417195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Line 1493">
                  <a:extLst>
                    <a:ext uri="{FF2B5EF4-FFF2-40B4-BE49-F238E27FC236}">
                      <a16:creationId xmlns:a16="http://schemas.microsoft.com/office/drawing/2014/main" id="{F3E4B690-17E4-8342-877F-0119ADBC4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38703" y="4171950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Line 1494">
                  <a:extLst>
                    <a:ext uri="{FF2B5EF4-FFF2-40B4-BE49-F238E27FC236}">
                      <a16:creationId xmlns:a16="http://schemas.microsoft.com/office/drawing/2014/main" id="{F42E2E04-A9AE-4840-B670-E087A2669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52990" y="4156075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Line 1495">
                  <a:extLst>
                    <a:ext uri="{FF2B5EF4-FFF2-40B4-BE49-F238E27FC236}">
                      <a16:creationId xmlns:a16="http://schemas.microsoft.com/office/drawing/2014/main" id="{D8841D76-F3C7-3F48-8AB2-C954022B9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2990" y="415607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Line 1496">
                  <a:extLst>
                    <a:ext uri="{FF2B5EF4-FFF2-40B4-BE49-F238E27FC236}">
                      <a16:creationId xmlns:a16="http://schemas.microsoft.com/office/drawing/2014/main" id="{8499A49C-D3B3-3543-9DFD-F23886414C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65690" y="4146550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Line 1497">
                  <a:extLst>
                    <a:ext uri="{FF2B5EF4-FFF2-40B4-BE49-F238E27FC236}">
                      <a16:creationId xmlns:a16="http://schemas.microsoft.com/office/drawing/2014/main" id="{A60F17C1-B7D6-9C49-A160-47A18F540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65690" y="414655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Line 1498">
                  <a:extLst>
                    <a:ext uri="{FF2B5EF4-FFF2-40B4-BE49-F238E27FC236}">
                      <a16:creationId xmlns:a16="http://schemas.microsoft.com/office/drawing/2014/main" id="{7BC66DC3-B8D4-534E-B958-FB0E97377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78390" y="4130675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Line 1499">
                  <a:extLst>
                    <a:ext uri="{FF2B5EF4-FFF2-40B4-BE49-F238E27FC236}">
                      <a16:creationId xmlns:a16="http://schemas.microsoft.com/office/drawing/2014/main" id="{99645294-E852-AD41-BF62-6619C1A56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78390" y="413067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Line 1500">
                  <a:extLst>
                    <a:ext uri="{FF2B5EF4-FFF2-40B4-BE49-F238E27FC236}">
                      <a16:creationId xmlns:a16="http://schemas.microsoft.com/office/drawing/2014/main" id="{298DD4B6-9F6D-D244-A078-41A19EBA7A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1090" y="413067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1501">
                  <a:extLst>
                    <a:ext uri="{FF2B5EF4-FFF2-40B4-BE49-F238E27FC236}">
                      <a16:creationId xmlns:a16="http://schemas.microsoft.com/office/drawing/2014/main" id="{50D145EB-F7CE-D449-913B-CEA8B3D12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03790" y="41227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1502">
                  <a:extLst>
                    <a:ext uri="{FF2B5EF4-FFF2-40B4-BE49-F238E27FC236}">
                      <a16:creationId xmlns:a16="http://schemas.microsoft.com/office/drawing/2014/main" id="{25606175-4B61-884F-A253-6BEE5CC215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3790" y="41227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1503">
                  <a:extLst>
                    <a:ext uri="{FF2B5EF4-FFF2-40B4-BE49-F238E27FC236}">
                      <a16:creationId xmlns:a16="http://schemas.microsoft.com/office/drawing/2014/main" id="{FDB13A68-BA67-9B4C-9D26-A4F808160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16490" y="41227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1504">
                  <a:extLst>
                    <a:ext uri="{FF2B5EF4-FFF2-40B4-BE49-F238E27FC236}">
                      <a16:creationId xmlns:a16="http://schemas.microsoft.com/office/drawing/2014/main" id="{AF90D94E-4AF5-AC48-863C-B0A12BF43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29190" y="4097338"/>
                  <a:ext cx="0" cy="2540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Line 1505">
                  <a:extLst>
                    <a:ext uri="{FF2B5EF4-FFF2-40B4-BE49-F238E27FC236}">
                      <a16:creationId xmlns:a16="http://schemas.microsoft.com/office/drawing/2014/main" id="{578C5117-47CB-9B4A-9229-00B202195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9190" y="409733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1506">
                  <a:extLst>
                    <a:ext uri="{FF2B5EF4-FFF2-40B4-BE49-F238E27FC236}">
                      <a16:creationId xmlns:a16="http://schemas.microsoft.com/office/drawing/2014/main" id="{6D35E6E5-0072-2B4F-976B-D935C90F9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54590" y="408940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1507">
                  <a:extLst>
                    <a:ext uri="{FF2B5EF4-FFF2-40B4-BE49-F238E27FC236}">
                      <a16:creationId xmlns:a16="http://schemas.microsoft.com/office/drawing/2014/main" id="{2345C19F-9921-324D-BE2A-33C6F9490C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54590" y="408940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1508">
                  <a:extLst>
                    <a:ext uri="{FF2B5EF4-FFF2-40B4-BE49-F238E27FC236}">
                      <a16:creationId xmlns:a16="http://schemas.microsoft.com/office/drawing/2014/main" id="{456F45DC-D07D-CD4C-B270-6F695FF76D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67290" y="40814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1509">
                  <a:extLst>
                    <a:ext uri="{FF2B5EF4-FFF2-40B4-BE49-F238E27FC236}">
                      <a16:creationId xmlns:a16="http://schemas.microsoft.com/office/drawing/2014/main" id="{73A51BC3-1D14-3140-AE06-1FEA99D7E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67290" y="40814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Line 1510">
                  <a:extLst>
                    <a:ext uri="{FF2B5EF4-FFF2-40B4-BE49-F238E27FC236}">
                      <a16:creationId xmlns:a16="http://schemas.microsoft.com/office/drawing/2014/main" id="{9D18D1FA-0F9D-6E45-B161-0E644D1114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9990" y="40814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Line 1511">
                  <a:extLst>
                    <a:ext uri="{FF2B5EF4-FFF2-40B4-BE49-F238E27FC236}">
                      <a16:creationId xmlns:a16="http://schemas.microsoft.com/office/drawing/2014/main" id="{10E8E4A2-7AA7-BA4C-A640-E53D4FC9C5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92690" y="40814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Line 1512">
                  <a:extLst>
                    <a:ext uri="{FF2B5EF4-FFF2-40B4-BE49-F238E27FC236}">
                      <a16:creationId xmlns:a16="http://schemas.microsoft.com/office/drawing/2014/main" id="{75DD64F2-27D8-7543-8000-6AE18A09A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05391" y="407352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Line 1513">
                  <a:extLst>
                    <a:ext uri="{FF2B5EF4-FFF2-40B4-BE49-F238E27FC236}">
                      <a16:creationId xmlns:a16="http://schemas.microsoft.com/office/drawing/2014/main" id="{1C697F77-37C8-7A46-A26B-FD8079313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5391" y="407352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Line 1514">
                  <a:extLst>
                    <a:ext uri="{FF2B5EF4-FFF2-40B4-BE49-F238E27FC236}">
                      <a16:creationId xmlns:a16="http://schemas.microsoft.com/office/drawing/2014/main" id="{EC221FE3-626F-6547-94EC-527490BB5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18091" y="40655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Line 1515">
                  <a:extLst>
                    <a:ext uri="{FF2B5EF4-FFF2-40B4-BE49-F238E27FC236}">
                      <a16:creationId xmlns:a16="http://schemas.microsoft.com/office/drawing/2014/main" id="{AA2B2EB7-6801-6E41-A319-7D1EB7B671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18091" y="40655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1516">
                  <a:extLst>
                    <a:ext uri="{FF2B5EF4-FFF2-40B4-BE49-F238E27FC236}">
                      <a16:creationId xmlns:a16="http://schemas.microsoft.com/office/drawing/2014/main" id="{1D1CB312-5A29-8545-AEF6-8959DE8A78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30791" y="4056063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Line 1517">
                  <a:extLst>
                    <a:ext uri="{FF2B5EF4-FFF2-40B4-BE49-F238E27FC236}">
                      <a16:creationId xmlns:a16="http://schemas.microsoft.com/office/drawing/2014/main" id="{43A506B3-E618-4A4C-917A-8A5FC6B0A7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30791" y="40560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Line 1518">
                  <a:extLst>
                    <a:ext uri="{FF2B5EF4-FFF2-40B4-BE49-F238E27FC236}">
                      <a16:creationId xmlns:a16="http://schemas.microsoft.com/office/drawing/2014/main" id="{238C78C8-F956-C24A-9027-89BAF673B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43491" y="404812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Line 1519">
                  <a:extLst>
                    <a:ext uri="{FF2B5EF4-FFF2-40B4-BE49-F238E27FC236}">
                      <a16:creationId xmlns:a16="http://schemas.microsoft.com/office/drawing/2014/main" id="{9B864CEB-25E4-E841-BE55-EC689CB592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3491" y="404812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Line 1520">
                  <a:extLst>
                    <a:ext uri="{FF2B5EF4-FFF2-40B4-BE49-F238E27FC236}">
                      <a16:creationId xmlns:a16="http://schemas.microsoft.com/office/drawing/2014/main" id="{6D1E61B8-0A2F-F340-8821-DD81713D98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56191" y="4024313"/>
                  <a:ext cx="0" cy="2381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Line 1521">
                  <a:extLst>
                    <a:ext uri="{FF2B5EF4-FFF2-40B4-BE49-F238E27FC236}">
                      <a16:creationId xmlns:a16="http://schemas.microsoft.com/office/drawing/2014/main" id="{20C6CA99-A07B-8C4F-9029-DA8C193346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56191" y="4024313"/>
                  <a:ext cx="396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Line 1522">
                  <a:extLst>
                    <a:ext uri="{FF2B5EF4-FFF2-40B4-BE49-F238E27FC236}">
                      <a16:creationId xmlns:a16="http://schemas.microsoft.com/office/drawing/2014/main" id="{1F88F44E-D5DA-4740-B567-55523ED0D1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95878" y="401637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1523">
                  <a:extLst>
                    <a:ext uri="{FF2B5EF4-FFF2-40B4-BE49-F238E27FC236}">
                      <a16:creationId xmlns:a16="http://schemas.microsoft.com/office/drawing/2014/main" id="{4C2BAABB-FBA4-4045-B22C-1988998492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5878" y="401637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Line 1524">
                  <a:extLst>
                    <a:ext uri="{FF2B5EF4-FFF2-40B4-BE49-F238E27FC236}">
                      <a16:creationId xmlns:a16="http://schemas.microsoft.com/office/drawing/2014/main" id="{96B554F4-DABF-E147-9936-156B8E524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21278" y="3998913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Line 1525">
                  <a:extLst>
                    <a:ext uri="{FF2B5EF4-FFF2-40B4-BE49-F238E27FC236}">
                      <a16:creationId xmlns:a16="http://schemas.microsoft.com/office/drawing/2014/main" id="{37366B68-AB35-5C46-AA37-C9323C4A4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1278" y="39989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1526">
                  <a:extLst>
                    <a:ext uri="{FF2B5EF4-FFF2-40B4-BE49-F238E27FC236}">
                      <a16:creationId xmlns:a16="http://schemas.microsoft.com/office/drawing/2014/main" id="{04715FB0-A6CE-9B41-8DD6-F1D4A77990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33978" y="3965575"/>
                  <a:ext cx="0" cy="333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1527">
                  <a:extLst>
                    <a:ext uri="{FF2B5EF4-FFF2-40B4-BE49-F238E27FC236}">
                      <a16:creationId xmlns:a16="http://schemas.microsoft.com/office/drawing/2014/main" id="{6768AD09-DCBF-AD47-B818-E4A64DD842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3978" y="3965575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Line 1528">
                  <a:extLst>
                    <a:ext uri="{FF2B5EF4-FFF2-40B4-BE49-F238E27FC236}">
                      <a16:creationId xmlns:a16="http://schemas.microsoft.com/office/drawing/2014/main" id="{D06C9886-66DA-F346-814F-9D805BCA6F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84779" y="39576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Line 1529">
                  <a:extLst>
                    <a:ext uri="{FF2B5EF4-FFF2-40B4-BE49-F238E27FC236}">
                      <a16:creationId xmlns:a16="http://schemas.microsoft.com/office/drawing/2014/main" id="{EC383A01-E2F9-AD44-8C2E-A74B691227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84779" y="39576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Line 1530">
                  <a:extLst>
                    <a:ext uri="{FF2B5EF4-FFF2-40B4-BE49-F238E27FC236}">
                      <a16:creationId xmlns:a16="http://schemas.microsoft.com/office/drawing/2014/main" id="{CE74F2F3-A9FF-E549-B00E-C05E24B6F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97479" y="394970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Line 1531">
                  <a:extLst>
                    <a:ext uri="{FF2B5EF4-FFF2-40B4-BE49-F238E27FC236}">
                      <a16:creationId xmlns:a16="http://schemas.microsoft.com/office/drawing/2014/main" id="{B76CE1E4-FB3E-5943-9320-A4CCAF74B5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7479" y="394970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1532">
                  <a:extLst>
                    <a:ext uri="{FF2B5EF4-FFF2-40B4-BE49-F238E27FC236}">
                      <a16:creationId xmlns:a16="http://schemas.microsoft.com/office/drawing/2014/main" id="{4D005D88-E4C9-7742-9F10-6864C48C2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0179" y="394970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1533">
                  <a:extLst>
                    <a:ext uri="{FF2B5EF4-FFF2-40B4-BE49-F238E27FC236}">
                      <a16:creationId xmlns:a16="http://schemas.microsoft.com/office/drawing/2014/main" id="{2EC3275E-7D32-3D42-AC27-E25B8DFA5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22879" y="3924300"/>
                  <a:ext cx="0" cy="2540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1534">
                  <a:extLst>
                    <a:ext uri="{FF2B5EF4-FFF2-40B4-BE49-F238E27FC236}">
                      <a16:creationId xmlns:a16="http://schemas.microsoft.com/office/drawing/2014/main" id="{F7544312-9B70-A248-AB9B-AC62DC89ED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22879" y="392430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Line 1535">
                  <a:extLst>
                    <a:ext uri="{FF2B5EF4-FFF2-40B4-BE49-F238E27FC236}">
                      <a16:creationId xmlns:a16="http://schemas.microsoft.com/office/drawing/2014/main" id="{012078BA-2C59-2B47-81F3-42A1A5A1F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35579" y="39163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Line 1536">
                  <a:extLst>
                    <a:ext uri="{FF2B5EF4-FFF2-40B4-BE49-F238E27FC236}">
                      <a16:creationId xmlns:a16="http://schemas.microsoft.com/office/drawing/2014/main" id="{4F5D2500-E1F7-264B-A373-0937101D2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5579" y="3916363"/>
                  <a:ext cx="1031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Line 1537">
                  <a:extLst>
                    <a:ext uri="{FF2B5EF4-FFF2-40B4-BE49-F238E27FC236}">
                      <a16:creationId xmlns:a16="http://schemas.microsoft.com/office/drawing/2014/main" id="{7C4338EB-45E2-3C40-9040-E3D4F62BF5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8767" y="3892550"/>
                  <a:ext cx="0" cy="2381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Line 1538">
                  <a:extLst>
                    <a:ext uri="{FF2B5EF4-FFF2-40B4-BE49-F238E27FC236}">
                      <a16:creationId xmlns:a16="http://schemas.microsoft.com/office/drawing/2014/main" id="{E6BBE962-38B8-E747-87A6-8059CC295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38767" y="389255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Line 1539">
                  <a:extLst>
                    <a:ext uri="{FF2B5EF4-FFF2-40B4-BE49-F238E27FC236}">
                      <a16:creationId xmlns:a16="http://schemas.microsoft.com/office/drawing/2014/main" id="{3A81D150-57BE-284F-8B5A-ADBDBE33A7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51467" y="3883025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Line 1540">
                  <a:extLst>
                    <a:ext uri="{FF2B5EF4-FFF2-40B4-BE49-F238E27FC236}">
                      <a16:creationId xmlns:a16="http://schemas.microsoft.com/office/drawing/2014/main" id="{9CE9DE67-1FD7-5E45-ABA2-8299190EE5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1467" y="388302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Line 1541">
                  <a:extLst>
                    <a:ext uri="{FF2B5EF4-FFF2-40B4-BE49-F238E27FC236}">
                      <a16:creationId xmlns:a16="http://schemas.microsoft.com/office/drawing/2014/main" id="{53DFDF44-3F36-4F41-9A5F-2A99D7E13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4167" y="3859213"/>
                  <a:ext cx="0" cy="2381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Line 1542">
                  <a:extLst>
                    <a:ext uri="{FF2B5EF4-FFF2-40B4-BE49-F238E27FC236}">
                      <a16:creationId xmlns:a16="http://schemas.microsoft.com/office/drawing/2014/main" id="{F73E78F1-F3FF-E74A-ADE1-F05F1609F7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64167" y="38592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1543">
                  <a:extLst>
                    <a:ext uri="{FF2B5EF4-FFF2-40B4-BE49-F238E27FC236}">
                      <a16:creationId xmlns:a16="http://schemas.microsoft.com/office/drawing/2014/main" id="{8A063E56-322F-1F45-9EBE-9873135B3C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76867" y="3825875"/>
                  <a:ext cx="0" cy="333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Line 1544">
                  <a:extLst>
                    <a:ext uri="{FF2B5EF4-FFF2-40B4-BE49-F238E27FC236}">
                      <a16:creationId xmlns:a16="http://schemas.microsoft.com/office/drawing/2014/main" id="{15DD3F80-ECF1-A142-9411-4EED640D93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76867" y="382587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Line 1545">
                  <a:extLst>
                    <a:ext uri="{FF2B5EF4-FFF2-40B4-BE49-F238E27FC236}">
                      <a16:creationId xmlns:a16="http://schemas.microsoft.com/office/drawing/2014/main" id="{8E80E8CA-4524-0A41-ABDA-4F4E1EF0F3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89567" y="38179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Line 1546">
                  <a:extLst>
                    <a:ext uri="{FF2B5EF4-FFF2-40B4-BE49-F238E27FC236}">
                      <a16:creationId xmlns:a16="http://schemas.microsoft.com/office/drawing/2014/main" id="{DB87D2F0-B91C-DE42-8D82-C27107D4A5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9567" y="3817938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Line 1547">
                  <a:extLst>
                    <a:ext uri="{FF2B5EF4-FFF2-40B4-BE49-F238E27FC236}">
                      <a16:creationId xmlns:a16="http://schemas.microsoft.com/office/drawing/2014/main" id="{636D3D42-D6E0-8048-BD7A-7FFEC7052F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27667" y="381000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Line 1548">
                  <a:extLst>
                    <a:ext uri="{FF2B5EF4-FFF2-40B4-BE49-F238E27FC236}">
                      <a16:creationId xmlns:a16="http://schemas.microsoft.com/office/drawing/2014/main" id="{9C43D9D3-87DB-AC42-8B3E-B4DF2DE36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27667" y="3810000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Line 1549">
                  <a:extLst>
                    <a:ext uri="{FF2B5EF4-FFF2-40B4-BE49-F238E27FC236}">
                      <a16:creationId xmlns:a16="http://schemas.microsoft.com/office/drawing/2014/main" id="{F56DB40E-BBCD-EA40-9C1F-73D6555FB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53067" y="38020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Line 1550">
                  <a:extLst>
                    <a:ext uri="{FF2B5EF4-FFF2-40B4-BE49-F238E27FC236}">
                      <a16:creationId xmlns:a16="http://schemas.microsoft.com/office/drawing/2014/main" id="{15623604-54D0-3D4B-902E-31C844634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3067" y="38020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Line 1551">
                  <a:extLst>
                    <a:ext uri="{FF2B5EF4-FFF2-40B4-BE49-F238E27FC236}">
                      <a16:creationId xmlns:a16="http://schemas.microsoft.com/office/drawing/2014/main" id="{08805075-133C-6F47-A83E-7B23FA6216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65767" y="3792538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1552">
                  <a:extLst>
                    <a:ext uri="{FF2B5EF4-FFF2-40B4-BE49-F238E27FC236}">
                      <a16:creationId xmlns:a16="http://schemas.microsoft.com/office/drawing/2014/main" id="{FDA0D3B3-454A-7249-B11E-C465ACCCA6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65767" y="3792538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Line 1553">
                  <a:extLst>
                    <a:ext uri="{FF2B5EF4-FFF2-40B4-BE49-F238E27FC236}">
                      <a16:creationId xmlns:a16="http://schemas.microsoft.com/office/drawing/2014/main" id="{46F03F23-E277-0D47-A5FD-9F502B7C8F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03867" y="3768725"/>
                  <a:ext cx="0" cy="2381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Line 1554">
                  <a:extLst>
                    <a:ext uri="{FF2B5EF4-FFF2-40B4-BE49-F238E27FC236}">
                      <a16:creationId xmlns:a16="http://schemas.microsoft.com/office/drawing/2014/main" id="{215627D3-C844-6A46-A7AE-E18F824D36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03867" y="3768725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Line 1555">
                  <a:extLst>
                    <a:ext uri="{FF2B5EF4-FFF2-40B4-BE49-F238E27FC236}">
                      <a16:creationId xmlns:a16="http://schemas.microsoft.com/office/drawing/2014/main" id="{5AFCCBD1-1DEE-574E-B6BC-0121F97A11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18155" y="3751263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Line 1556">
                  <a:extLst>
                    <a:ext uri="{FF2B5EF4-FFF2-40B4-BE49-F238E27FC236}">
                      <a16:creationId xmlns:a16="http://schemas.microsoft.com/office/drawing/2014/main" id="{1F02C54C-2828-F04B-937C-2FEB87E5F6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18155" y="375126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Line 1557">
                  <a:extLst>
                    <a:ext uri="{FF2B5EF4-FFF2-40B4-BE49-F238E27FC236}">
                      <a16:creationId xmlns:a16="http://schemas.microsoft.com/office/drawing/2014/main" id="{4697AB3C-8250-044F-861B-96ECE064D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43555" y="374332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Line 1558">
                  <a:extLst>
                    <a:ext uri="{FF2B5EF4-FFF2-40B4-BE49-F238E27FC236}">
                      <a16:creationId xmlns:a16="http://schemas.microsoft.com/office/drawing/2014/main" id="{B5D86EA0-813F-A54D-8C05-6913EDED81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43555" y="374332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Line 1559">
                  <a:extLst>
                    <a:ext uri="{FF2B5EF4-FFF2-40B4-BE49-F238E27FC236}">
                      <a16:creationId xmlns:a16="http://schemas.microsoft.com/office/drawing/2014/main" id="{C415E4B1-12D6-864C-9CFF-06D404EE15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68955" y="37353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Line 1560">
                  <a:extLst>
                    <a:ext uri="{FF2B5EF4-FFF2-40B4-BE49-F238E27FC236}">
                      <a16:creationId xmlns:a16="http://schemas.microsoft.com/office/drawing/2014/main" id="{BDB97332-8D05-3649-B1F1-A17D39AC6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8955" y="373538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Line 1561">
                  <a:extLst>
                    <a:ext uri="{FF2B5EF4-FFF2-40B4-BE49-F238E27FC236}">
                      <a16:creationId xmlns:a16="http://schemas.microsoft.com/office/drawing/2014/main" id="{1134D90A-D552-EF4A-86FF-5EF8BAE175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94355" y="372745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Line 1562">
                  <a:extLst>
                    <a:ext uri="{FF2B5EF4-FFF2-40B4-BE49-F238E27FC236}">
                      <a16:creationId xmlns:a16="http://schemas.microsoft.com/office/drawing/2014/main" id="{ADE9C158-22FF-ED42-ACF4-1DB5967EDE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4355" y="3727450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Line 1563">
                  <a:extLst>
                    <a:ext uri="{FF2B5EF4-FFF2-40B4-BE49-F238E27FC236}">
                      <a16:creationId xmlns:a16="http://schemas.microsoft.com/office/drawing/2014/main" id="{D5AE79DF-A243-1F43-8E70-CDC1EB313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19755" y="371951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Line 1564">
                  <a:extLst>
                    <a:ext uri="{FF2B5EF4-FFF2-40B4-BE49-F238E27FC236}">
                      <a16:creationId xmlns:a16="http://schemas.microsoft.com/office/drawing/2014/main" id="{A969B9CD-E753-D74F-9157-8378BF77F5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19755" y="3719513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Line 1565">
                  <a:extLst>
                    <a:ext uri="{FF2B5EF4-FFF2-40B4-BE49-F238E27FC236}">
                      <a16:creationId xmlns:a16="http://schemas.microsoft.com/office/drawing/2014/main" id="{D13EF0C5-540A-6643-B237-25C6281419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57855" y="3702050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Line 1566">
                  <a:extLst>
                    <a:ext uri="{FF2B5EF4-FFF2-40B4-BE49-F238E27FC236}">
                      <a16:creationId xmlns:a16="http://schemas.microsoft.com/office/drawing/2014/main" id="{647C409B-DF26-6345-942B-B7F4DBFE7F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7855" y="370205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1567">
                  <a:extLst>
                    <a:ext uri="{FF2B5EF4-FFF2-40B4-BE49-F238E27FC236}">
                      <a16:creationId xmlns:a16="http://schemas.microsoft.com/office/drawing/2014/main" id="{92D1FDD7-C466-7749-8BE2-284840E208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0555" y="3686175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Line 1568">
                  <a:extLst>
                    <a:ext uri="{FF2B5EF4-FFF2-40B4-BE49-F238E27FC236}">
                      <a16:creationId xmlns:a16="http://schemas.microsoft.com/office/drawing/2014/main" id="{6AD4C63E-99C0-E945-A7FD-C21F32D33F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0555" y="368617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Line 1569">
                  <a:extLst>
                    <a:ext uri="{FF2B5EF4-FFF2-40B4-BE49-F238E27FC236}">
                      <a16:creationId xmlns:a16="http://schemas.microsoft.com/office/drawing/2014/main" id="{F9755BB9-3ADC-2347-B4C1-A0E0564EB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95955" y="3676650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1570">
                  <a:extLst>
                    <a:ext uri="{FF2B5EF4-FFF2-40B4-BE49-F238E27FC236}">
                      <a16:creationId xmlns:a16="http://schemas.microsoft.com/office/drawing/2014/main" id="{64D1F24C-3B13-B749-9DAD-DED3E9EE47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95955" y="3676650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Line 1571">
                  <a:extLst>
                    <a:ext uri="{FF2B5EF4-FFF2-40B4-BE49-F238E27FC236}">
                      <a16:creationId xmlns:a16="http://schemas.microsoft.com/office/drawing/2014/main" id="{D13CD87E-3A54-EC4A-A0BA-F0732A6A0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21355" y="366871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Line 1572">
                  <a:extLst>
                    <a:ext uri="{FF2B5EF4-FFF2-40B4-BE49-F238E27FC236}">
                      <a16:creationId xmlns:a16="http://schemas.microsoft.com/office/drawing/2014/main" id="{E8F4FDAD-14E4-164E-8E2F-6168313F6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21355" y="3668713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1573">
                  <a:extLst>
                    <a:ext uri="{FF2B5EF4-FFF2-40B4-BE49-F238E27FC236}">
                      <a16:creationId xmlns:a16="http://schemas.microsoft.com/office/drawing/2014/main" id="{452EFB81-09D7-FD48-8BDA-01112CC11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35643" y="3652838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Line 1574">
                  <a:extLst>
                    <a:ext uri="{FF2B5EF4-FFF2-40B4-BE49-F238E27FC236}">
                      <a16:creationId xmlns:a16="http://schemas.microsoft.com/office/drawing/2014/main" id="{5C9437AF-D8E1-5144-8F71-CA84A4B232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35643" y="36528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Line 1575">
                  <a:extLst>
                    <a:ext uri="{FF2B5EF4-FFF2-40B4-BE49-F238E27FC236}">
                      <a16:creationId xmlns:a16="http://schemas.microsoft.com/office/drawing/2014/main" id="{0CC2F5F8-57F6-634D-BB4F-D3C0430742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48343" y="3636963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Line 1576">
                  <a:extLst>
                    <a:ext uri="{FF2B5EF4-FFF2-40B4-BE49-F238E27FC236}">
                      <a16:creationId xmlns:a16="http://schemas.microsoft.com/office/drawing/2014/main" id="{01058A4B-F31A-F94F-83A3-CF319AF1D5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8343" y="36369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Line 1577">
                  <a:extLst>
                    <a:ext uri="{FF2B5EF4-FFF2-40B4-BE49-F238E27FC236}">
                      <a16:creationId xmlns:a16="http://schemas.microsoft.com/office/drawing/2014/main" id="{D1EDC87A-0613-7E48-BB10-AC45AAC56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61043" y="3619500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Line 1578">
                  <a:extLst>
                    <a:ext uri="{FF2B5EF4-FFF2-40B4-BE49-F238E27FC236}">
                      <a16:creationId xmlns:a16="http://schemas.microsoft.com/office/drawing/2014/main" id="{27CAF42F-E659-A34C-AF7E-8299F8930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61043" y="361950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Line 1579">
                  <a:extLst>
                    <a:ext uri="{FF2B5EF4-FFF2-40B4-BE49-F238E27FC236}">
                      <a16:creationId xmlns:a16="http://schemas.microsoft.com/office/drawing/2014/main" id="{05F00FE2-C95D-F546-9DCD-31BFCB7F28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73743" y="3578225"/>
                  <a:ext cx="0" cy="412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Line 1580">
                  <a:extLst>
                    <a:ext uri="{FF2B5EF4-FFF2-40B4-BE49-F238E27FC236}">
                      <a16:creationId xmlns:a16="http://schemas.microsoft.com/office/drawing/2014/main" id="{F32C0491-9AE4-FC4B-8A15-CE6CC5DCD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73743" y="357822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Line 1581">
                  <a:extLst>
                    <a:ext uri="{FF2B5EF4-FFF2-40B4-BE49-F238E27FC236}">
                      <a16:creationId xmlns:a16="http://schemas.microsoft.com/office/drawing/2014/main" id="{E4BA9686-C9E0-454E-8BC6-F8D1597125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6443" y="357822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Line 1582">
                  <a:extLst>
                    <a:ext uri="{FF2B5EF4-FFF2-40B4-BE49-F238E27FC236}">
                      <a16:creationId xmlns:a16="http://schemas.microsoft.com/office/drawing/2014/main" id="{DDF2705B-3F82-174D-8A88-15ECAE1C3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11843" y="3578225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Line 1583">
                  <a:extLst>
                    <a:ext uri="{FF2B5EF4-FFF2-40B4-BE49-F238E27FC236}">
                      <a16:creationId xmlns:a16="http://schemas.microsoft.com/office/drawing/2014/main" id="{43748AD9-E7C9-9048-BEB6-914F38FFD4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9943" y="357822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Line 1584">
                  <a:extLst>
                    <a:ext uri="{FF2B5EF4-FFF2-40B4-BE49-F238E27FC236}">
                      <a16:creationId xmlns:a16="http://schemas.microsoft.com/office/drawing/2014/main" id="{1E9CD0C5-E0B4-CD44-998C-D254C5862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62643" y="35702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Line 1585">
                  <a:extLst>
                    <a:ext uri="{FF2B5EF4-FFF2-40B4-BE49-F238E27FC236}">
                      <a16:creationId xmlns:a16="http://schemas.microsoft.com/office/drawing/2014/main" id="{714D81F5-235C-DB4B-93AE-D58A1F777F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62643" y="35702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Line 1586">
                  <a:extLst>
                    <a:ext uri="{FF2B5EF4-FFF2-40B4-BE49-F238E27FC236}">
                      <a16:creationId xmlns:a16="http://schemas.microsoft.com/office/drawing/2014/main" id="{E7822474-0EAD-784F-908F-1B98943E0C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75343" y="356235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Line 1587">
                  <a:extLst>
                    <a:ext uri="{FF2B5EF4-FFF2-40B4-BE49-F238E27FC236}">
                      <a16:creationId xmlns:a16="http://schemas.microsoft.com/office/drawing/2014/main" id="{085147AB-476C-804E-8880-B0753F778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5343" y="3562350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Line 1588">
                  <a:extLst>
                    <a:ext uri="{FF2B5EF4-FFF2-40B4-BE49-F238E27FC236}">
                      <a16:creationId xmlns:a16="http://schemas.microsoft.com/office/drawing/2014/main" id="{CBD99C64-5412-A842-9F45-2ADC8388B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13443" y="3544888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Line 1589">
                  <a:extLst>
                    <a:ext uri="{FF2B5EF4-FFF2-40B4-BE49-F238E27FC236}">
                      <a16:creationId xmlns:a16="http://schemas.microsoft.com/office/drawing/2014/main" id="{A2181081-CBC0-EC41-84BA-7EC44B35BD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13443" y="35448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Line 1590">
                  <a:extLst>
                    <a:ext uri="{FF2B5EF4-FFF2-40B4-BE49-F238E27FC236}">
                      <a16:creationId xmlns:a16="http://schemas.microsoft.com/office/drawing/2014/main" id="{45B83DA4-9482-2F43-B8C0-F29C5D5BD9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26143" y="3521075"/>
                  <a:ext cx="0" cy="2381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Line 1591">
                  <a:extLst>
                    <a:ext uri="{FF2B5EF4-FFF2-40B4-BE49-F238E27FC236}">
                      <a16:creationId xmlns:a16="http://schemas.microsoft.com/office/drawing/2014/main" id="{E1B7BD28-6EA1-6F46-A28E-C77696AB5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26143" y="3521075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Line 1592">
                  <a:extLst>
                    <a:ext uri="{FF2B5EF4-FFF2-40B4-BE49-F238E27FC236}">
                      <a16:creationId xmlns:a16="http://schemas.microsoft.com/office/drawing/2014/main" id="{B13C4088-68F0-1F4E-BCDC-69CEB73BCE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0431" y="3521075"/>
                  <a:ext cx="11113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Line 1593">
                  <a:extLst>
                    <a:ext uri="{FF2B5EF4-FFF2-40B4-BE49-F238E27FC236}">
                      <a16:creationId xmlns:a16="http://schemas.microsoft.com/office/drawing/2014/main" id="{B30A71A3-869A-C243-9B90-D2BA7C252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51543" y="3511550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Line 1594">
                  <a:extLst>
                    <a:ext uri="{FF2B5EF4-FFF2-40B4-BE49-F238E27FC236}">
                      <a16:creationId xmlns:a16="http://schemas.microsoft.com/office/drawing/2014/main" id="{91CC8BDF-EC28-204B-B2A4-06428ED4C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51543" y="3511550"/>
                  <a:ext cx="396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Line 1595">
                  <a:extLst>
                    <a:ext uri="{FF2B5EF4-FFF2-40B4-BE49-F238E27FC236}">
                      <a16:creationId xmlns:a16="http://schemas.microsoft.com/office/drawing/2014/main" id="{374BC8A6-5EBB-9241-BBE4-ACD9F1EC05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91231" y="3511550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Line 1596">
                  <a:extLst>
                    <a:ext uri="{FF2B5EF4-FFF2-40B4-BE49-F238E27FC236}">
                      <a16:creationId xmlns:a16="http://schemas.microsoft.com/office/drawing/2014/main" id="{27108D2B-950E-0848-863C-99CB215AA5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29331" y="3487738"/>
                  <a:ext cx="0" cy="2381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Line 1597">
                  <a:extLst>
                    <a:ext uri="{FF2B5EF4-FFF2-40B4-BE49-F238E27FC236}">
                      <a16:creationId xmlns:a16="http://schemas.microsoft.com/office/drawing/2014/main" id="{2B7653BD-6827-9744-801B-299A0110D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29331" y="34877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Line 1598">
                  <a:extLst>
                    <a:ext uri="{FF2B5EF4-FFF2-40B4-BE49-F238E27FC236}">
                      <a16:creationId xmlns:a16="http://schemas.microsoft.com/office/drawing/2014/main" id="{715F06A7-9E3C-2847-AE88-A81C4AD588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42031" y="347980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Line 1599">
                  <a:extLst>
                    <a:ext uri="{FF2B5EF4-FFF2-40B4-BE49-F238E27FC236}">
                      <a16:creationId xmlns:a16="http://schemas.microsoft.com/office/drawing/2014/main" id="{7A9F468F-803F-4E43-BDC9-8C98C2215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42031" y="3479800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Line 1600">
                  <a:extLst>
                    <a:ext uri="{FF2B5EF4-FFF2-40B4-BE49-F238E27FC236}">
                      <a16:creationId xmlns:a16="http://schemas.microsoft.com/office/drawing/2014/main" id="{6369EC1B-2C11-524F-A6CE-3D1348EE7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67431" y="3470275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Line 1601">
                  <a:extLst>
                    <a:ext uri="{FF2B5EF4-FFF2-40B4-BE49-F238E27FC236}">
                      <a16:creationId xmlns:a16="http://schemas.microsoft.com/office/drawing/2014/main" id="{61AF260D-0524-A84C-A48B-63EF8E9D37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67431" y="347027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Line 1602">
                  <a:extLst>
                    <a:ext uri="{FF2B5EF4-FFF2-40B4-BE49-F238E27FC236}">
                      <a16:creationId xmlns:a16="http://schemas.microsoft.com/office/drawing/2014/main" id="{E320B60A-D250-354F-AF14-79FA26642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80131" y="34623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Line 1603">
                  <a:extLst>
                    <a:ext uri="{FF2B5EF4-FFF2-40B4-BE49-F238E27FC236}">
                      <a16:creationId xmlns:a16="http://schemas.microsoft.com/office/drawing/2014/main" id="{2C917088-DF22-4B42-8E6D-CCB9B0B750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80131" y="34623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Line 1604">
                  <a:extLst>
                    <a:ext uri="{FF2B5EF4-FFF2-40B4-BE49-F238E27FC236}">
                      <a16:creationId xmlns:a16="http://schemas.microsoft.com/office/drawing/2014/main" id="{F53157C6-1519-EC4C-9E4E-E2454167A9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92831" y="3446463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Line 1605">
                  <a:extLst>
                    <a:ext uri="{FF2B5EF4-FFF2-40B4-BE49-F238E27FC236}">
                      <a16:creationId xmlns:a16="http://schemas.microsoft.com/office/drawing/2014/main" id="{01275DA6-3DC6-A54C-8E50-8E205BF01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92831" y="34464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Line 1606">
                  <a:extLst>
                    <a:ext uri="{FF2B5EF4-FFF2-40B4-BE49-F238E27FC236}">
                      <a16:creationId xmlns:a16="http://schemas.microsoft.com/office/drawing/2014/main" id="{0AED0DBC-45DA-F34A-9CD3-1888631828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05531" y="34464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Line 1607">
                  <a:extLst>
                    <a:ext uri="{FF2B5EF4-FFF2-40B4-BE49-F238E27FC236}">
                      <a16:creationId xmlns:a16="http://schemas.microsoft.com/office/drawing/2014/main" id="{A6902079-27CE-B14E-BC3E-F0E0ED7F1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18231" y="3429000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Line 1608">
                  <a:extLst>
                    <a:ext uri="{FF2B5EF4-FFF2-40B4-BE49-F238E27FC236}">
                      <a16:creationId xmlns:a16="http://schemas.microsoft.com/office/drawing/2014/main" id="{45FE8196-7478-764E-BB39-E07C99072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18231" y="342900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Line 1609">
                  <a:extLst>
                    <a:ext uri="{FF2B5EF4-FFF2-40B4-BE49-F238E27FC236}">
                      <a16:creationId xmlns:a16="http://schemas.microsoft.com/office/drawing/2014/main" id="{E664DF7E-9244-E445-BA41-648129E3D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30932" y="34210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Line 1610">
                  <a:extLst>
                    <a:ext uri="{FF2B5EF4-FFF2-40B4-BE49-F238E27FC236}">
                      <a16:creationId xmlns:a16="http://schemas.microsoft.com/office/drawing/2014/main" id="{9A1B1F52-8FF5-074F-A152-822B374E7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30932" y="34210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Line 1611">
                  <a:extLst>
                    <a:ext uri="{FF2B5EF4-FFF2-40B4-BE49-F238E27FC236}">
                      <a16:creationId xmlns:a16="http://schemas.microsoft.com/office/drawing/2014/main" id="{15652913-6032-194F-9FAA-F99012E7C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43632" y="341312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Line 1612">
                  <a:extLst>
                    <a:ext uri="{FF2B5EF4-FFF2-40B4-BE49-F238E27FC236}">
                      <a16:creationId xmlns:a16="http://schemas.microsoft.com/office/drawing/2014/main" id="{B4919ADC-DB6F-704A-819A-CFBEE7DCE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43632" y="341312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Line 1613">
                  <a:extLst>
                    <a:ext uri="{FF2B5EF4-FFF2-40B4-BE49-F238E27FC236}">
                      <a16:creationId xmlns:a16="http://schemas.microsoft.com/office/drawing/2014/main" id="{11FF8ECB-13BA-D647-8002-E69E637F4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56332" y="3413125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Line 1614">
                  <a:extLst>
                    <a:ext uri="{FF2B5EF4-FFF2-40B4-BE49-F238E27FC236}">
                      <a16:creationId xmlns:a16="http://schemas.microsoft.com/office/drawing/2014/main" id="{8F67FA3C-7836-5248-A960-68FF77C831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70619" y="3397250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Line 1615">
                  <a:extLst>
                    <a:ext uri="{FF2B5EF4-FFF2-40B4-BE49-F238E27FC236}">
                      <a16:creationId xmlns:a16="http://schemas.microsoft.com/office/drawing/2014/main" id="{CA0284C7-F3B3-6B48-B43E-9812B2B3E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70619" y="3397250"/>
                  <a:ext cx="11113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Line 1616">
                  <a:extLst>
                    <a:ext uri="{FF2B5EF4-FFF2-40B4-BE49-F238E27FC236}">
                      <a16:creationId xmlns:a16="http://schemas.microsoft.com/office/drawing/2014/main" id="{CDDBCF08-99E9-9143-B6D8-C0392752E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81732" y="3387725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Line 1617">
                  <a:extLst>
                    <a:ext uri="{FF2B5EF4-FFF2-40B4-BE49-F238E27FC236}">
                      <a16:creationId xmlns:a16="http://schemas.microsoft.com/office/drawing/2014/main" id="{4BD2EFFA-62AA-6249-8F9B-52BAF4F9D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81732" y="3387725"/>
                  <a:ext cx="269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Line 1618">
                  <a:extLst>
                    <a:ext uri="{FF2B5EF4-FFF2-40B4-BE49-F238E27FC236}">
                      <a16:creationId xmlns:a16="http://schemas.microsoft.com/office/drawing/2014/main" id="{0D82848E-EECA-7049-A921-5BD9E9F7E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08719" y="33797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Line 1619">
                  <a:extLst>
                    <a:ext uri="{FF2B5EF4-FFF2-40B4-BE49-F238E27FC236}">
                      <a16:creationId xmlns:a16="http://schemas.microsoft.com/office/drawing/2014/main" id="{EA7352B7-3864-8947-86D1-D477AAD12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08719" y="3379788"/>
                  <a:ext cx="635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Line 1620">
                  <a:extLst>
                    <a:ext uri="{FF2B5EF4-FFF2-40B4-BE49-F238E27FC236}">
                      <a16:creationId xmlns:a16="http://schemas.microsoft.com/office/drawing/2014/main" id="{586469C3-FDDE-094D-B7CC-93E759FAF7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72219" y="3363913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Line 1621">
                  <a:extLst>
                    <a:ext uri="{FF2B5EF4-FFF2-40B4-BE49-F238E27FC236}">
                      <a16:creationId xmlns:a16="http://schemas.microsoft.com/office/drawing/2014/main" id="{2975C34B-A401-F041-B914-D1EDA76DA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72219" y="33639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Line 1622">
                  <a:extLst>
                    <a:ext uri="{FF2B5EF4-FFF2-40B4-BE49-F238E27FC236}">
                      <a16:creationId xmlns:a16="http://schemas.microsoft.com/office/drawing/2014/main" id="{224B90B9-809D-9244-A14E-EBB4F85228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84920" y="3354388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Line 1623">
                  <a:extLst>
                    <a:ext uri="{FF2B5EF4-FFF2-40B4-BE49-F238E27FC236}">
                      <a16:creationId xmlns:a16="http://schemas.microsoft.com/office/drawing/2014/main" id="{9EE929A7-BFEA-C941-9270-935EE208F4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84919" y="335438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Line 1624">
                  <a:extLst>
                    <a:ext uri="{FF2B5EF4-FFF2-40B4-BE49-F238E27FC236}">
                      <a16:creationId xmlns:a16="http://schemas.microsoft.com/office/drawing/2014/main" id="{72FC00D8-45CD-DB45-B9C4-0F8005A419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10320" y="334645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Line 1625">
                  <a:extLst>
                    <a:ext uri="{FF2B5EF4-FFF2-40B4-BE49-F238E27FC236}">
                      <a16:creationId xmlns:a16="http://schemas.microsoft.com/office/drawing/2014/main" id="{E475A223-A223-E547-B04B-DFEA0759E9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10320" y="334645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Line 1626">
                  <a:extLst>
                    <a:ext uri="{FF2B5EF4-FFF2-40B4-BE49-F238E27FC236}">
                      <a16:creationId xmlns:a16="http://schemas.microsoft.com/office/drawing/2014/main" id="{4F0B60BA-CFBE-7841-9D83-DA349EE9D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23020" y="333851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Line 1627">
                  <a:extLst>
                    <a:ext uri="{FF2B5EF4-FFF2-40B4-BE49-F238E27FC236}">
                      <a16:creationId xmlns:a16="http://schemas.microsoft.com/office/drawing/2014/main" id="{0543E155-E2CC-0E4F-9137-85116CF05D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3020" y="33385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Line 1628">
                  <a:extLst>
                    <a:ext uri="{FF2B5EF4-FFF2-40B4-BE49-F238E27FC236}">
                      <a16:creationId xmlns:a16="http://schemas.microsoft.com/office/drawing/2014/main" id="{393CD086-F154-B64A-87A3-1CA04EDB2B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35720" y="333057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Line 1629">
                  <a:extLst>
                    <a:ext uri="{FF2B5EF4-FFF2-40B4-BE49-F238E27FC236}">
                      <a16:creationId xmlns:a16="http://schemas.microsoft.com/office/drawing/2014/main" id="{93ED27C7-4962-7647-93E0-A3BD80F6D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35720" y="333057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Line 1630">
                  <a:extLst>
                    <a:ext uri="{FF2B5EF4-FFF2-40B4-BE49-F238E27FC236}">
                      <a16:creationId xmlns:a16="http://schemas.microsoft.com/office/drawing/2014/main" id="{46A4E33A-B7EA-6945-8E19-61D4DF55A2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61120" y="333057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Line 1631">
                  <a:extLst>
                    <a:ext uri="{FF2B5EF4-FFF2-40B4-BE49-F238E27FC236}">
                      <a16:creationId xmlns:a16="http://schemas.microsoft.com/office/drawing/2014/main" id="{0EF1ED88-1977-424D-AE39-466B40CF8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73820" y="3313113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Line 1632">
                  <a:extLst>
                    <a:ext uri="{FF2B5EF4-FFF2-40B4-BE49-F238E27FC236}">
                      <a16:creationId xmlns:a16="http://schemas.microsoft.com/office/drawing/2014/main" id="{8BD2A2B0-819F-9F46-865C-357D4C4C91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73820" y="3313113"/>
                  <a:ext cx="269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Line 1633">
                  <a:extLst>
                    <a:ext uri="{FF2B5EF4-FFF2-40B4-BE49-F238E27FC236}">
                      <a16:creationId xmlns:a16="http://schemas.microsoft.com/office/drawing/2014/main" id="{A265866E-CE69-3A40-923B-479DD9F040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00807" y="330517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Line 1634">
                  <a:extLst>
                    <a:ext uri="{FF2B5EF4-FFF2-40B4-BE49-F238E27FC236}">
                      <a16:creationId xmlns:a16="http://schemas.microsoft.com/office/drawing/2014/main" id="{89E286C1-7558-1B4E-8219-AD2B136DC2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00807" y="330517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Line 1635">
                  <a:extLst>
                    <a:ext uri="{FF2B5EF4-FFF2-40B4-BE49-F238E27FC236}">
                      <a16:creationId xmlns:a16="http://schemas.microsoft.com/office/drawing/2014/main" id="{6CBE9085-A232-4E49-8419-FD6BCDBB3E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13507" y="32972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Line 1636">
                  <a:extLst>
                    <a:ext uri="{FF2B5EF4-FFF2-40B4-BE49-F238E27FC236}">
                      <a16:creationId xmlns:a16="http://schemas.microsoft.com/office/drawing/2014/main" id="{4C840D9E-A2E9-DE43-AB86-E5C445150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13507" y="329723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Line 1637">
                  <a:extLst>
                    <a:ext uri="{FF2B5EF4-FFF2-40B4-BE49-F238E27FC236}">
                      <a16:creationId xmlns:a16="http://schemas.microsoft.com/office/drawing/2014/main" id="{A33582C9-D93E-F341-A645-4E057F1B6D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38907" y="3279775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Line 1638">
                  <a:extLst>
                    <a:ext uri="{FF2B5EF4-FFF2-40B4-BE49-F238E27FC236}">
                      <a16:creationId xmlns:a16="http://schemas.microsoft.com/office/drawing/2014/main" id="{851B5158-2AC6-C24D-97EC-D629B9423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38907" y="327977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Line 1639">
                  <a:extLst>
                    <a:ext uri="{FF2B5EF4-FFF2-40B4-BE49-F238E27FC236}">
                      <a16:creationId xmlns:a16="http://schemas.microsoft.com/office/drawing/2014/main" id="{3DB36E6B-EDC4-B54D-99D1-E1B5B96034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64308" y="32718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Line 1640">
                  <a:extLst>
                    <a:ext uri="{FF2B5EF4-FFF2-40B4-BE49-F238E27FC236}">
                      <a16:creationId xmlns:a16="http://schemas.microsoft.com/office/drawing/2014/main" id="{6C09120F-5CDD-6B45-B208-C7F4CC5CC5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64308" y="32718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Line 1641">
                  <a:extLst>
                    <a:ext uri="{FF2B5EF4-FFF2-40B4-BE49-F238E27FC236}">
                      <a16:creationId xmlns:a16="http://schemas.microsoft.com/office/drawing/2014/main" id="{F513FB55-9BFE-6441-BEC4-E373F3C9C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77008" y="3255963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1642">
                  <a:extLst>
                    <a:ext uri="{FF2B5EF4-FFF2-40B4-BE49-F238E27FC236}">
                      <a16:creationId xmlns:a16="http://schemas.microsoft.com/office/drawing/2014/main" id="{05DC5D89-F925-0048-82D8-541435BAA5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77008" y="3255963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1643">
                  <a:extLst>
                    <a:ext uri="{FF2B5EF4-FFF2-40B4-BE49-F238E27FC236}">
                      <a16:creationId xmlns:a16="http://schemas.microsoft.com/office/drawing/2014/main" id="{7EB6888B-48D8-A242-8031-C15BF9FEDD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15108" y="324802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Line 1644">
                  <a:extLst>
                    <a:ext uri="{FF2B5EF4-FFF2-40B4-BE49-F238E27FC236}">
                      <a16:creationId xmlns:a16="http://schemas.microsoft.com/office/drawing/2014/main" id="{B211AE97-6284-024B-8B11-25A02DABC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15108" y="324802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Line 1645">
                  <a:extLst>
                    <a:ext uri="{FF2B5EF4-FFF2-40B4-BE49-F238E27FC236}">
                      <a16:creationId xmlns:a16="http://schemas.microsoft.com/office/drawing/2014/main" id="{DA3BB691-6AE5-B140-BC7E-C068B4C59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27808" y="3238500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1646">
                  <a:extLst>
                    <a:ext uri="{FF2B5EF4-FFF2-40B4-BE49-F238E27FC236}">
                      <a16:creationId xmlns:a16="http://schemas.microsoft.com/office/drawing/2014/main" id="{386AFECD-4C74-E240-8328-C550DFC76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27808" y="323850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1647">
                  <a:extLst>
                    <a:ext uri="{FF2B5EF4-FFF2-40B4-BE49-F238E27FC236}">
                      <a16:creationId xmlns:a16="http://schemas.microsoft.com/office/drawing/2014/main" id="{9B99B46C-0CBD-2E40-9B17-177F34820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40508" y="32305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Line 1648">
                  <a:extLst>
                    <a:ext uri="{FF2B5EF4-FFF2-40B4-BE49-F238E27FC236}">
                      <a16:creationId xmlns:a16="http://schemas.microsoft.com/office/drawing/2014/main" id="{03CDB12C-724D-C849-9240-FE7565D90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40508" y="32305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Line 1649">
                  <a:extLst>
                    <a:ext uri="{FF2B5EF4-FFF2-40B4-BE49-F238E27FC236}">
                      <a16:creationId xmlns:a16="http://schemas.microsoft.com/office/drawing/2014/main" id="{800ED23B-0941-FA43-96C1-ABDFDE212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53208" y="323056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1650">
                  <a:extLst>
                    <a:ext uri="{FF2B5EF4-FFF2-40B4-BE49-F238E27FC236}">
                      <a16:creationId xmlns:a16="http://schemas.microsoft.com/office/drawing/2014/main" id="{96ABA9DC-5423-A240-89F5-E1A27DBB0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78608" y="3214688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1651">
                  <a:extLst>
                    <a:ext uri="{FF2B5EF4-FFF2-40B4-BE49-F238E27FC236}">
                      <a16:creationId xmlns:a16="http://schemas.microsoft.com/office/drawing/2014/main" id="{6F3ACCDF-A725-4441-B540-298C25F58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78608" y="3214688"/>
                  <a:ext cx="269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Line 1652">
                  <a:extLst>
                    <a:ext uri="{FF2B5EF4-FFF2-40B4-BE49-F238E27FC236}">
                      <a16:creationId xmlns:a16="http://schemas.microsoft.com/office/drawing/2014/main" id="{5CA8BD96-F5B3-7440-A3CD-0A292A3C82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05595" y="3189288"/>
                  <a:ext cx="0" cy="2540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Line 1653">
                  <a:extLst>
                    <a:ext uri="{FF2B5EF4-FFF2-40B4-BE49-F238E27FC236}">
                      <a16:creationId xmlns:a16="http://schemas.microsoft.com/office/drawing/2014/main" id="{84728ABD-C3E4-604B-80F2-B9DC8DD55D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5595" y="31892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1654">
                  <a:extLst>
                    <a:ext uri="{FF2B5EF4-FFF2-40B4-BE49-F238E27FC236}">
                      <a16:creationId xmlns:a16="http://schemas.microsoft.com/office/drawing/2014/main" id="{F75F9941-91B1-5E4B-ABDA-712778DC01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18296" y="318135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1655">
                  <a:extLst>
                    <a:ext uri="{FF2B5EF4-FFF2-40B4-BE49-F238E27FC236}">
                      <a16:creationId xmlns:a16="http://schemas.microsoft.com/office/drawing/2014/main" id="{C5ABD42A-1DA9-DA47-B824-701B2E7427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8296" y="318135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Line 1656">
                  <a:extLst>
                    <a:ext uri="{FF2B5EF4-FFF2-40B4-BE49-F238E27FC236}">
                      <a16:creationId xmlns:a16="http://schemas.microsoft.com/office/drawing/2014/main" id="{B41D29CB-01A3-0F45-A1AB-5476FAD625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30996" y="3163888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Line 1657">
                  <a:extLst>
                    <a:ext uri="{FF2B5EF4-FFF2-40B4-BE49-F238E27FC236}">
                      <a16:creationId xmlns:a16="http://schemas.microsoft.com/office/drawing/2014/main" id="{23790062-8DF7-1B47-9F25-54EDE6EFF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0996" y="31638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1658">
                  <a:extLst>
                    <a:ext uri="{FF2B5EF4-FFF2-40B4-BE49-F238E27FC236}">
                      <a16:creationId xmlns:a16="http://schemas.microsoft.com/office/drawing/2014/main" id="{F3CFC7B1-B75A-7D47-828A-771E2C0457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43696" y="31638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1659">
                  <a:extLst>
                    <a:ext uri="{FF2B5EF4-FFF2-40B4-BE49-F238E27FC236}">
                      <a16:creationId xmlns:a16="http://schemas.microsoft.com/office/drawing/2014/main" id="{9BC15A6A-5446-094D-9F76-2CD48744C4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56396" y="3140075"/>
                  <a:ext cx="0" cy="2381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Line 1660">
                  <a:extLst>
                    <a:ext uri="{FF2B5EF4-FFF2-40B4-BE49-F238E27FC236}">
                      <a16:creationId xmlns:a16="http://schemas.microsoft.com/office/drawing/2014/main" id="{2847A625-E887-BF4E-B7D3-5A8990697E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56396" y="3140075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Line 1661">
                  <a:extLst>
                    <a:ext uri="{FF2B5EF4-FFF2-40B4-BE49-F238E27FC236}">
                      <a16:creationId xmlns:a16="http://schemas.microsoft.com/office/drawing/2014/main" id="{38696445-93C3-E343-AECA-4AC2BAF1F7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07196" y="3114675"/>
                  <a:ext cx="0" cy="2540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1662">
                  <a:extLst>
                    <a:ext uri="{FF2B5EF4-FFF2-40B4-BE49-F238E27FC236}">
                      <a16:creationId xmlns:a16="http://schemas.microsoft.com/office/drawing/2014/main" id="{838ADD16-0A77-7E43-9D79-1E2EBE7B2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07196" y="3114675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1663">
                  <a:extLst>
                    <a:ext uri="{FF2B5EF4-FFF2-40B4-BE49-F238E27FC236}">
                      <a16:creationId xmlns:a16="http://schemas.microsoft.com/office/drawing/2014/main" id="{979108AB-1042-C047-8831-B1CC2CB68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57996" y="31067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Line 1664">
                  <a:extLst>
                    <a:ext uri="{FF2B5EF4-FFF2-40B4-BE49-F238E27FC236}">
                      <a16:creationId xmlns:a16="http://schemas.microsoft.com/office/drawing/2014/main" id="{BE2A1E70-987B-464C-AF4E-91D41BC9A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57996" y="31067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Line 1665">
                  <a:extLst>
                    <a:ext uri="{FF2B5EF4-FFF2-40B4-BE49-F238E27FC236}">
                      <a16:creationId xmlns:a16="http://schemas.microsoft.com/office/drawing/2014/main" id="{0AD7F2DC-3A7A-964C-84D1-A1AAD1253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70696" y="3089275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1666">
                  <a:extLst>
                    <a:ext uri="{FF2B5EF4-FFF2-40B4-BE49-F238E27FC236}">
                      <a16:creationId xmlns:a16="http://schemas.microsoft.com/office/drawing/2014/main" id="{6D11B9A3-A229-404B-962A-2AE8E3A9E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0696" y="3089275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1667">
                  <a:extLst>
                    <a:ext uri="{FF2B5EF4-FFF2-40B4-BE49-F238E27FC236}">
                      <a16:creationId xmlns:a16="http://schemas.microsoft.com/office/drawing/2014/main" id="{46B6DDA1-397E-1448-B4B1-9AC94C86F6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08796" y="30813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Line 1670">
                  <a:extLst>
                    <a:ext uri="{FF2B5EF4-FFF2-40B4-BE49-F238E27FC236}">
                      <a16:creationId xmlns:a16="http://schemas.microsoft.com/office/drawing/2014/main" id="{A8B15B25-7738-7447-A929-79C2F6EE1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21463" y="30734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Line 1671">
                  <a:extLst>
                    <a:ext uri="{FF2B5EF4-FFF2-40B4-BE49-F238E27FC236}">
                      <a16:creationId xmlns:a16="http://schemas.microsoft.com/office/drawing/2014/main" id="{8CCCEC17-72A2-3D44-B75E-F853E5128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1463" y="307340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1672">
                  <a:extLst>
                    <a:ext uri="{FF2B5EF4-FFF2-40B4-BE49-F238E27FC236}">
                      <a16:creationId xmlns:a16="http://schemas.microsoft.com/office/drawing/2014/main" id="{CFBFFE23-1C8E-C84A-BBE9-33B537F754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34163" y="3073401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1673">
                  <a:extLst>
                    <a:ext uri="{FF2B5EF4-FFF2-40B4-BE49-F238E27FC236}">
                      <a16:creationId xmlns:a16="http://schemas.microsoft.com/office/drawing/2014/main" id="{43454608-2966-F248-A037-2384A85A4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48451" y="30654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Line 1674">
                  <a:extLst>
                    <a:ext uri="{FF2B5EF4-FFF2-40B4-BE49-F238E27FC236}">
                      <a16:creationId xmlns:a16="http://schemas.microsoft.com/office/drawing/2014/main" id="{2E6E5539-EDD1-BE4F-925D-DD88CC7D69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48451" y="306546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Line 1675">
                  <a:extLst>
                    <a:ext uri="{FF2B5EF4-FFF2-40B4-BE49-F238E27FC236}">
                      <a16:creationId xmlns:a16="http://schemas.microsoft.com/office/drawing/2014/main" id="{02A1CB62-3639-9F44-885A-CC3C95BDBF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73851" y="3055938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Line 1676">
                  <a:extLst>
                    <a:ext uri="{FF2B5EF4-FFF2-40B4-BE49-F238E27FC236}">
                      <a16:creationId xmlns:a16="http://schemas.microsoft.com/office/drawing/2014/main" id="{60E40381-B8BB-BF4D-9DA9-A4409469B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73851" y="30559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Line 1677">
                  <a:extLst>
                    <a:ext uri="{FF2B5EF4-FFF2-40B4-BE49-F238E27FC236}">
                      <a16:creationId xmlns:a16="http://schemas.microsoft.com/office/drawing/2014/main" id="{E5DE4D7E-92EE-EF4A-950F-5F53584BE7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86551" y="3040063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Line 1678">
                  <a:extLst>
                    <a:ext uri="{FF2B5EF4-FFF2-40B4-BE49-F238E27FC236}">
                      <a16:creationId xmlns:a16="http://schemas.microsoft.com/office/drawing/2014/main" id="{50F1E3A6-6D35-1946-8B92-667AFDDCA3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86551" y="30400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Line 1679">
                  <a:extLst>
                    <a:ext uri="{FF2B5EF4-FFF2-40B4-BE49-F238E27FC236}">
                      <a16:creationId xmlns:a16="http://schemas.microsoft.com/office/drawing/2014/main" id="{EF38697E-A349-BE4C-BADB-1C7E50F3E1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99251" y="30321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Line 1680">
                  <a:extLst>
                    <a:ext uri="{FF2B5EF4-FFF2-40B4-BE49-F238E27FC236}">
                      <a16:creationId xmlns:a16="http://schemas.microsoft.com/office/drawing/2014/main" id="{2F292CF8-A9BE-534F-979E-6F20416B5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99251" y="30321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Line 1681">
                  <a:extLst>
                    <a:ext uri="{FF2B5EF4-FFF2-40B4-BE49-F238E27FC236}">
                      <a16:creationId xmlns:a16="http://schemas.microsoft.com/office/drawing/2014/main" id="{48D14079-6486-064E-BD7F-357BDBB258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11951" y="3014663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Line 1682">
                  <a:extLst>
                    <a:ext uri="{FF2B5EF4-FFF2-40B4-BE49-F238E27FC236}">
                      <a16:creationId xmlns:a16="http://schemas.microsoft.com/office/drawing/2014/main" id="{A426873C-B073-A642-84A1-ACA31344B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11951" y="30146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Line 1683">
                  <a:extLst>
                    <a:ext uri="{FF2B5EF4-FFF2-40B4-BE49-F238E27FC236}">
                      <a16:creationId xmlns:a16="http://schemas.microsoft.com/office/drawing/2014/main" id="{F46C0B15-7ED4-4B41-B420-D576C40F86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24651" y="30067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Line 1684">
                  <a:extLst>
                    <a:ext uri="{FF2B5EF4-FFF2-40B4-BE49-F238E27FC236}">
                      <a16:creationId xmlns:a16="http://schemas.microsoft.com/office/drawing/2014/main" id="{9C3BE798-7A46-A843-9F1A-90A8624996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4651" y="30067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Line 1685">
                  <a:extLst>
                    <a:ext uri="{FF2B5EF4-FFF2-40B4-BE49-F238E27FC236}">
                      <a16:creationId xmlns:a16="http://schemas.microsoft.com/office/drawing/2014/main" id="{4A79482A-CC8B-5149-AF1A-5B1C1356CD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37351" y="29987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Line 1686">
                  <a:extLst>
                    <a:ext uri="{FF2B5EF4-FFF2-40B4-BE49-F238E27FC236}">
                      <a16:creationId xmlns:a16="http://schemas.microsoft.com/office/drawing/2014/main" id="{02439353-C6A8-8244-83EF-151F6C7BB1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7351" y="29987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Line 1687">
                  <a:extLst>
                    <a:ext uri="{FF2B5EF4-FFF2-40B4-BE49-F238E27FC236}">
                      <a16:creationId xmlns:a16="http://schemas.microsoft.com/office/drawing/2014/main" id="{94D3C14D-8B80-684C-BCC3-1EAC72D927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50051" y="2998788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Line 1688">
                  <a:extLst>
                    <a:ext uri="{FF2B5EF4-FFF2-40B4-BE49-F238E27FC236}">
                      <a16:creationId xmlns:a16="http://schemas.microsoft.com/office/drawing/2014/main" id="{CB72AB90-A30F-4743-A980-53548981A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8151" y="29987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Line 1689">
                  <a:extLst>
                    <a:ext uri="{FF2B5EF4-FFF2-40B4-BE49-F238E27FC236}">
                      <a16:creationId xmlns:a16="http://schemas.microsoft.com/office/drawing/2014/main" id="{EF084357-6B95-084F-8E70-2C9D69904E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00851" y="299085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Line 1690">
                  <a:extLst>
                    <a:ext uri="{FF2B5EF4-FFF2-40B4-BE49-F238E27FC236}">
                      <a16:creationId xmlns:a16="http://schemas.microsoft.com/office/drawing/2014/main" id="{CEF18F7B-688B-9846-B4E9-530AA5836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00851" y="29908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Line 1691">
                  <a:extLst>
                    <a:ext uri="{FF2B5EF4-FFF2-40B4-BE49-F238E27FC236}">
                      <a16:creationId xmlns:a16="http://schemas.microsoft.com/office/drawing/2014/main" id="{C6DAA500-1813-C64E-9700-CFBB8AD964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13551" y="2981326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Line 1692">
                  <a:extLst>
                    <a:ext uri="{FF2B5EF4-FFF2-40B4-BE49-F238E27FC236}">
                      <a16:creationId xmlns:a16="http://schemas.microsoft.com/office/drawing/2014/main" id="{0343B50D-6A0A-B943-AF8C-10A6A5A8F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13551" y="2981326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Line 1693">
                  <a:extLst>
                    <a:ext uri="{FF2B5EF4-FFF2-40B4-BE49-F238E27FC236}">
                      <a16:creationId xmlns:a16="http://schemas.microsoft.com/office/drawing/2014/main" id="{9F98F140-6960-A04B-A0E6-FB5320F592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51651" y="2955926"/>
                  <a:ext cx="0" cy="2540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Line 1694">
                  <a:extLst>
                    <a:ext uri="{FF2B5EF4-FFF2-40B4-BE49-F238E27FC236}">
                      <a16:creationId xmlns:a16="http://schemas.microsoft.com/office/drawing/2014/main" id="{EC75AA7A-26BD-A94B-8163-C20106D6B4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51651" y="29559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Line 1695">
                  <a:extLst>
                    <a:ext uri="{FF2B5EF4-FFF2-40B4-BE49-F238E27FC236}">
                      <a16:creationId xmlns:a16="http://schemas.microsoft.com/office/drawing/2014/main" id="{D03DD288-3221-1846-B2E8-CF1868B63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64351" y="29479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Line 1696">
                  <a:extLst>
                    <a:ext uri="{FF2B5EF4-FFF2-40B4-BE49-F238E27FC236}">
                      <a16:creationId xmlns:a16="http://schemas.microsoft.com/office/drawing/2014/main" id="{666B6D25-9272-354D-84A7-35CA04E72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64351" y="2947988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Line 1697">
                  <a:extLst>
                    <a:ext uri="{FF2B5EF4-FFF2-40B4-BE49-F238E27FC236}">
                      <a16:creationId xmlns:a16="http://schemas.microsoft.com/office/drawing/2014/main" id="{7FE913F9-282F-484F-8CD1-89760C593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78638" y="2932113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Line 1698">
                  <a:extLst>
                    <a:ext uri="{FF2B5EF4-FFF2-40B4-BE49-F238E27FC236}">
                      <a16:creationId xmlns:a16="http://schemas.microsoft.com/office/drawing/2014/main" id="{1E5F9E17-3B08-C04F-9C82-8C5431CE4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78638" y="29321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Line 1699">
                  <a:extLst>
                    <a:ext uri="{FF2B5EF4-FFF2-40B4-BE49-F238E27FC236}">
                      <a16:creationId xmlns:a16="http://schemas.microsoft.com/office/drawing/2014/main" id="{CABED2A8-AEE8-5C4A-BD7A-5DB339B466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91338" y="292417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Line 1700">
                  <a:extLst>
                    <a:ext uri="{FF2B5EF4-FFF2-40B4-BE49-F238E27FC236}">
                      <a16:creationId xmlns:a16="http://schemas.microsoft.com/office/drawing/2014/main" id="{41140296-D2AF-3F4C-A399-B0F75FB63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91338" y="292417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Line 1701">
                  <a:extLst>
                    <a:ext uri="{FF2B5EF4-FFF2-40B4-BE49-F238E27FC236}">
                      <a16:creationId xmlns:a16="http://schemas.microsoft.com/office/drawing/2014/main" id="{D5C69675-92BB-A240-9644-6D8A49305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04038" y="2914651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Line 1702">
                  <a:extLst>
                    <a:ext uri="{FF2B5EF4-FFF2-40B4-BE49-F238E27FC236}">
                      <a16:creationId xmlns:a16="http://schemas.microsoft.com/office/drawing/2014/main" id="{DCE75805-448E-6E4D-96BB-890B2819CE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04038" y="29146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Line 1703">
                  <a:extLst>
                    <a:ext uri="{FF2B5EF4-FFF2-40B4-BE49-F238E27FC236}">
                      <a16:creationId xmlns:a16="http://schemas.microsoft.com/office/drawing/2014/main" id="{88D7DC03-B730-9D41-BA99-128CF14A4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16738" y="29146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Line 1704">
                  <a:extLst>
                    <a:ext uri="{FF2B5EF4-FFF2-40B4-BE49-F238E27FC236}">
                      <a16:creationId xmlns:a16="http://schemas.microsoft.com/office/drawing/2014/main" id="{72E8C7C5-1D99-5142-86BF-20385AAD9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29438" y="29146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Line 1705">
                  <a:extLst>
                    <a:ext uri="{FF2B5EF4-FFF2-40B4-BE49-F238E27FC236}">
                      <a16:creationId xmlns:a16="http://schemas.microsoft.com/office/drawing/2014/main" id="{A1514604-9F35-4B46-B843-7831D8DC08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42138" y="29146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Line 1706">
                  <a:extLst>
                    <a:ext uri="{FF2B5EF4-FFF2-40B4-BE49-F238E27FC236}">
                      <a16:creationId xmlns:a16="http://schemas.microsoft.com/office/drawing/2014/main" id="{3A29B8D9-4893-8D44-BA8D-190B254D8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54838" y="29146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Line 1707">
                  <a:extLst>
                    <a:ext uri="{FF2B5EF4-FFF2-40B4-BE49-F238E27FC236}">
                      <a16:creationId xmlns:a16="http://schemas.microsoft.com/office/drawing/2014/main" id="{7069BB21-EDDA-8447-B6EA-CA1F6CAE4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67538" y="290671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Line 1708">
                  <a:extLst>
                    <a:ext uri="{FF2B5EF4-FFF2-40B4-BE49-F238E27FC236}">
                      <a16:creationId xmlns:a16="http://schemas.microsoft.com/office/drawing/2014/main" id="{6B2502F8-521B-8849-A6D3-57203F469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67538" y="29067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C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2FC40AA-F585-2043-B575-A8736966058F}"/>
                </a:ext>
              </a:extLst>
            </p:cNvPr>
            <p:cNvCxnSpPr/>
            <p:nvPr/>
          </p:nvCxnSpPr>
          <p:spPr>
            <a:xfrm flipH="1">
              <a:off x="3045591" y="4379510"/>
              <a:ext cx="66312" cy="5432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75A35124-9F81-4D4A-8CAD-4BA3FEEFC3DE}"/>
              </a:ext>
            </a:extLst>
          </p:cNvPr>
          <p:cNvGrpSpPr/>
          <p:nvPr/>
        </p:nvGrpSpPr>
        <p:grpSpPr>
          <a:xfrm>
            <a:off x="3048544" y="3341725"/>
            <a:ext cx="6416549" cy="1431927"/>
            <a:chOff x="3036512" y="3053731"/>
            <a:chExt cx="6416549" cy="1390023"/>
          </a:xfrm>
        </p:grpSpPr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64FC8951-7E3F-A74F-9A5D-B1D065FDFD9F}"/>
                </a:ext>
              </a:extLst>
            </p:cNvPr>
            <p:cNvGrpSpPr/>
            <p:nvPr/>
          </p:nvGrpSpPr>
          <p:grpSpPr>
            <a:xfrm>
              <a:off x="3099708" y="3053731"/>
              <a:ext cx="6353353" cy="1346474"/>
              <a:chOff x="4498976" y="3160713"/>
              <a:chExt cx="4565650" cy="1101725"/>
            </a:xfrm>
          </p:grpSpPr>
          <p:grpSp>
            <p:nvGrpSpPr>
              <p:cNvPr id="441" name="Group 2071">
                <a:extLst>
                  <a:ext uri="{FF2B5EF4-FFF2-40B4-BE49-F238E27FC236}">
                    <a16:creationId xmlns:a16="http://schemas.microsoft.com/office/drawing/2014/main" id="{7B4E23DC-74C7-E149-B1DA-B71D57CB9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8976" y="3454400"/>
                <a:ext cx="3363913" cy="808038"/>
                <a:chOff x="2834" y="2176"/>
                <a:chExt cx="2119" cy="509"/>
              </a:xfrm>
            </p:grpSpPr>
            <p:sp>
              <p:nvSpPr>
                <p:cNvPr id="501" name="Line 1871">
                  <a:extLst>
                    <a:ext uri="{FF2B5EF4-FFF2-40B4-BE49-F238E27FC236}">
                      <a16:creationId xmlns:a16="http://schemas.microsoft.com/office/drawing/2014/main" id="{78DEC13F-E569-9D4D-9D7C-37B4AF0CB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34" y="2680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" name="Line 1872">
                  <a:extLst>
                    <a:ext uri="{FF2B5EF4-FFF2-40B4-BE49-F238E27FC236}">
                      <a16:creationId xmlns:a16="http://schemas.microsoft.com/office/drawing/2014/main" id="{6BFE1C25-E395-0043-89F8-F4DFC4A8E5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4" y="2680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" name="Line 1873">
                  <a:extLst>
                    <a:ext uri="{FF2B5EF4-FFF2-40B4-BE49-F238E27FC236}">
                      <a16:creationId xmlns:a16="http://schemas.microsoft.com/office/drawing/2014/main" id="{06A19C4E-39F0-314E-84A9-2EC8F6F7C2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2" y="2674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" name="Line 1874">
                  <a:extLst>
                    <a:ext uri="{FF2B5EF4-FFF2-40B4-BE49-F238E27FC236}">
                      <a16:creationId xmlns:a16="http://schemas.microsoft.com/office/drawing/2014/main" id="{EBB73DBD-1660-C44E-B7BF-7EA48E7CB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2" y="2674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" name="Line 1875">
                  <a:extLst>
                    <a:ext uri="{FF2B5EF4-FFF2-40B4-BE49-F238E27FC236}">
                      <a16:creationId xmlns:a16="http://schemas.microsoft.com/office/drawing/2014/main" id="{83A4AEC2-FF72-7943-A29B-48942EFB4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66" y="2669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" name="Line 1876">
                  <a:extLst>
                    <a:ext uri="{FF2B5EF4-FFF2-40B4-BE49-F238E27FC236}">
                      <a16:creationId xmlns:a16="http://schemas.microsoft.com/office/drawing/2014/main" id="{639B3EAF-E253-8742-B575-109A12888D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6" y="2669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" name="Line 1877">
                  <a:extLst>
                    <a:ext uri="{FF2B5EF4-FFF2-40B4-BE49-F238E27FC236}">
                      <a16:creationId xmlns:a16="http://schemas.microsoft.com/office/drawing/2014/main" id="{2558DFB4-F3F3-5E41-9ADB-0A19000790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2" y="2664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" name="Line 1878">
                  <a:extLst>
                    <a:ext uri="{FF2B5EF4-FFF2-40B4-BE49-F238E27FC236}">
                      <a16:creationId xmlns:a16="http://schemas.microsoft.com/office/drawing/2014/main" id="{B7D752DF-0FB8-8247-B818-50CB7DF354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2" y="2664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9" name="Line 1879">
                  <a:extLst>
                    <a:ext uri="{FF2B5EF4-FFF2-40B4-BE49-F238E27FC236}">
                      <a16:creationId xmlns:a16="http://schemas.microsoft.com/office/drawing/2014/main" id="{C79F79E4-3F9B-EE45-87C3-E4C12A25C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0" y="2664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0" name="Line 1880">
                  <a:extLst>
                    <a:ext uri="{FF2B5EF4-FFF2-40B4-BE49-F238E27FC236}">
                      <a16:creationId xmlns:a16="http://schemas.microsoft.com/office/drawing/2014/main" id="{E03D1EF9-22C2-CC45-9D08-A90FFFF03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98" y="2659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1" name="Line 1881">
                  <a:extLst>
                    <a:ext uri="{FF2B5EF4-FFF2-40B4-BE49-F238E27FC236}">
                      <a16:creationId xmlns:a16="http://schemas.microsoft.com/office/drawing/2014/main" id="{C439CE84-861B-DE4C-8802-477BD929B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8" y="2659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" name="Line 1882">
                  <a:extLst>
                    <a:ext uri="{FF2B5EF4-FFF2-40B4-BE49-F238E27FC236}">
                      <a16:creationId xmlns:a16="http://schemas.microsoft.com/office/drawing/2014/main" id="{DD53B7D2-47AA-9B47-8055-35B71A41E8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06" y="2654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3" name="Line 1883">
                  <a:extLst>
                    <a:ext uri="{FF2B5EF4-FFF2-40B4-BE49-F238E27FC236}">
                      <a16:creationId xmlns:a16="http://schemas.microsoft.com/office/drawing/2014/main" id="{99085A01-B324-2441-BF67-8C1E41747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2654"/>
                  <a:ext cx="25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4" name="Line 1884">
                  <a:extLst>
                    <a:ext uri="{FF2B5EF4-FFF2-40B4-BE49-F238E27FC236}">
                      <a16:creationId xmlns:a16="http://schemas.microsoft.com/office/drawing/2014/main" id="{F39CB17D-25B3-7E49-B6A9-E6FC8A0E8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31" y="2648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5" name="Line 1885">
                  <a:extLst>
                    <a:ext uri="{FF2B5EF4-FFF2-40B4-BE49-F238E27FC236}">
                      <a16:creationId xmlns:a16="http://schemas.microsoft.com/office/drawing/2014/main" id="{36DDD7D3-FF4C-7447-95D7-7A700B901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31" y="2648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6" name="Line 1886">
                  <a:extLst>
                    <a:ext uri="{FF2B5EF4-FFF2-40B4-BE49-F238E27FC236}">
                      <a16:creationId xmlns:a16="http://schemas.microsoft.com/office/drawing/2014/main" id="{F48FD29C-695E-224F-BD7E-AF02316D1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55" y="2643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7" name="Line 1887">
                  <a:extLst>
                    <a:ext uri="{FF2B5EF4-FFF2-40B4-BE49-F238E27FC236}">
                      <a16:creationId xmlns:a16="http://schemas.microsoft.com/office/drawing/2014/main" id="{BBCB8F7B-D972-F34E-AD2D-C99E12634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5" y="2643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8" name="Line 1888">
                  <a:extLst>
                    <a:ext uri="{FF2B5EF4-FFF2-40B4-BE49-F238E27FC236}">
                      <a16:creationId xmlns:a16="http://schemas.microsoft.com/office/drawing/2014/main" id="{C80F3B8F-D599-3046-A26D-D754C4A8A7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63" y="2638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9" name="Line 1889">
                  <a:extLst>
                    <a:ext uri="{FF2B5EF4-FFF2-40B4-BE49-F238E27FC236}">
                      <a16:creationId xmlns:a16="http://schemas.microsoft.com/office/drawing/2014/main" id="{ACBFAA57-4484-C84C-ADD8-ECAB5AE3D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3" y="2638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0" name="Line 1890">
                  <a:extLst>
                    <a:ext uri="{FF2B5EF4-FFF2-40B4-BE49-F238E27FC236}">
                      <a16:creationId xmlns:a16="http://schemas.microsoft.com/office/drawing/2014/main" id="{FADAF525-E0EB-B848-AAF9-95B0545BE2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71" y="2633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1" name="Line 1891">
                  <a:extLst>
                    <a:ext uri="{FF2B5EF4-FFF2-40B4-BE49-F238E27FC236}">
                      <a16:creationId xmlns:a16="http://schemas.microsoft.com/office/drawing/2014/main" id="{2AC25E1F-15DF-144F-9817-C18897277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" y="2633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2" name="Line 1892">
                  <a:extLst>
                    <a:ext uri="{FF2B5EF4-FFF2-40B4-BE49-F238E27FC236}">
                      <a16:creationId xmlns:a16="http://schemas.microsoft.com/office/drawing/2014/main" id="{E60F27D5-C669-6D4E-9B39-802826861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7" y="2633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3" name="Line 1893">
                  <a:extLst>
                    <a:ext uri="{FF2B5EF4-FFF2-40B4-BE49-F238E27FC236}">
                      <a16:creationId xmlns:a16="http://schemas.microsoft.com/office/drawing/2014/main" id="{9BF9E004-B73D-BB44-9E03-08F3A854ED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3" y="2633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4" name="Line 1894">
                  <a:extLst>
                    <a:ext uri="{FF2B5EF4-FFF2-40B4-BE49-F238E27FC236}">
                      <a16:creationId xmlns:a16="http://schemas.microsoft.com/office/drawing/2014/main" id="{2341D43C-E1A1-EE4A-ADFB-FF79621112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1" y="2633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5" name="Line 1895">
                  <a:extLst>
                    <a:ext uri="{FF2B5EF4-FFF2-40B4-BE49-F238E27FC236}">
                      <a16:creationId xmlns:a16="http://schemas.microsoft.com/office/drawing/2014/main" id="{1DAB91C3-2C60-E34B-B6B3-8962F4B2B3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19" y="2628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6" name="Line 1896">
                  <a:extLst>
                    <a:ext uri="{FF2B5EF4-FFF2-40B4-BE49-F238E27FC236}">
                      <a16:creationId xmlns:a16="http://schemas.microsoft.com/office/drawing/2014/main" id="{7105D50E-38CC-3B4C-B4D4-FBFA841CB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9" y="2628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7" name="Line 1897">
                  <a:extLst>
                    <a:ext uri="{FF2B5EF4-FFF2-40B4-BE49-F238E27FC236}">
                      <a16:creationId xmlns:a16="http://schemas.microsoft.com/office/drawing/2014/main" id="{92520014-DC2D-C441-BE35-EFDFEE8EDE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35" y="2617"/>
                  <a:ext cx="0" cy="11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8" name="Line 1898">
                  <a:extLst>
                    <a:ext uri="{FF2B5EF4-FFF2-40B4-BE49-F238E27FC236}">
                      <a16:creationId xmlns:a16="http://schemas.microsoft.com/office/drawing/2014/main" id="{8918CCA5-360E-AC49-B2AD-6CBB64170C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5" y="2617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9" name="Line 1899">
                  <a:extLst>
                    <a:ext uri="{FF2B5EF4-FFF2-40B4-BE49-F238E27FC236}">
                      <a16:creationId xmlns:a16="http://schemas.microsoft.com/office/drawing/2014/main" id="{B88FC326-6418-3840-9419-32AACCF9C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43" y="2607"/>
                  <a:ext cx="0" cy="1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0" name="Line 1900">
                  <a:extLst>
                    <a:ext uri="{FF2B5EF4-FFF2-40B4-BE49-F238E27FC236}">
                      <a16:creationId xmlns:a16="http://schemas.microsoft.com/office/drawing/2014/main" id="{7E7A5FA2-C124-7B4A-B66D-D75A54034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43" y="2607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1" name="Line 1901">
                  <a:extLst>
                    <a:ext uri="{FF2B5EF4-FFF2-40B4-BE49-F238E27FC236}">
                      <a16:creationId xmlns:a16="http://schemas.microsoft.com/office/drawing/2014/main" id="{BE4E98F5-E997-344B-935F-DA3FBD312D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59" y="2602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" name="Line 1902">
                  <a:extLst>
                    <a:ext uri="{FF2B5EF4-FFF2-40B4-BE49-F238E27FC236}">
                      <a16:creationId xmlns:a16="http://schemas.microsoft.com/office/drawing/2014/main" id="{741223C2-B209-384F-A617-3A85DE68C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59" y="2602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" name="Line 1903">
                  <a:extLst>
                    <a:ext uri="{FF2B5EF4-FFF2-40B4-BE49-F238E27FC236}">
                      <a16:creationId xmlns:a16="http://schemas.microsoft.com/office/drawing/2014/main" id="{F589ECD4-A0AD-EB45-9E55-41542693E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7" y="2602"/>
                  <a:ext cx="25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4" name="Line 1904">
                  <a:extLst>
                    <a:ext uri="{FF2B5EF4-FFF2-40B4-BE49-F238E27FC236}">
                      <a16:creationId xmlns:a16="http://schemas.microsoft.com/office/drawing/2014/main" id="{CB2BE31D-581E-2C4D-8379-EFDA4951A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2" y="2602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5" name="Line 1905">
                  <a:extLst>
                    <a:ext uri="{FF2B5EF4-FFF2-40B4-BE49-F238E27FC236}">
                      <a16:creationId xmlns:a16="http://schemas.microsoft.com/office/drawing/2014/main" id="{A99C5A54-9164-D447-9A7E-A1E126140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00" y="2602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" name="Line 1906">
                  <a:extLst>
                    <a:ext uri="{FF2B5EF4-FFF2-40B4-BE49-F238E27FC236}">
                      <a16:creationId xmlns:a16="http://schemas.microsoft.com/office/drawing/2014/main" id="{439BCEFD-0864-9C4C-99F7-2DF629771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6" y="2602"/>
                  <a:ext cx="4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7" name="Line 1907">
                  <a:extLst>
                    <a:ext uri="{FF2B5EF4-FFF2-40B4-BE49-F238E27FC236}">
                      <a16:creationId xmlns:a16="http://schemas.microsoft.com/office/drawing/2014/main" id="{6009F33C-6DC3-2641-9025-60FF4D0E5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6" y="2602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8" name="Line 1908">
                  <a:extLst>
                    <a:ext uri="{FF2B5EF4-FFF2-40B4-BE49-F238E27FC236}">
                      <a16:creationId xmlns:a16="http://schemas.microsoft.com/office/drawing/2014/main" id="{8E17D68F-F235-324A-B98D-DE06F85DE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72" y="2596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9" name="Line 1909">
                  <a:extLst>
                    <a:ext uri="{FF2B5EF4-FFF2-40B4-BE49-F238E27FC236}">
                      <a16:creationId xmlns:a16="http://schemas.microsoft.com/office/drawing/2014/main" id="{672B9C9B-F896-F747-84D2-562CDB9A6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2" y="2596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0" name="Line 1910">
                  <a:extLst>
                    <a:ext uri="{FF2B5EF4-FFF2-40B4-BE49-F238E27FC236}">
                      <a16:creationId xmlns:a16="http://schemas.microsoft.com/office/drawing/2014/main" id="{DEDE9A3B-897C-714C-9159-AFB862E7E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80" y="2591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1" name="Line 1911">
                  <a:extLst>
                    <a:ext uri="{FF2B5EF4-FFF2-40B4-BE49-F238E27FC236}">
                      <a16:creationId xmlns:a16="http://schemas.microsoft.com/office/drawing/2014/main" id="{61EE4EEE-D30B-3343-AF85-C7481E22AD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0" y="2591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2" name="Line 1912">
                  <a:extLst>
                    <a:ext uri="{FF2B5EF4-FFF2-40B4-BE49-F238E27FC236}">
                      <a16:creationId xmlns:a16="http://schemas.microsoft.com/office/drawing/2014/main" id="{5D4E73C8-FC33-4046-A2EC-4D53F6F1B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8" y="2591"/>
                  <a:ext cx="33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" name="Line 1913">
                  <a:extLst>
                    <a:ext uri="{FF2B5EF4-FFF2-40B4-BE49-F238E27FC236}">
                      <a16:creationId xmlns:a16="http://schemas.microsoft.com/office/drawing/2014/main" id="{867792FB-1AFC-E64F-8016-42DEDD307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21" y="2581"/>
                  <a:ext cx="0" cy="1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4" name="Line 1914">
                  <a:extLst>
                    <a:ext uri="{FF2B5EF4-FFF2-40B4-BE49-F238E27FC236}">
                      <a16:creationId xmlns:a16="http://schemas.microsoft.com/office/drawing/2014/main" id="{63FD72E4-AE4E-D045-8CFF-904E56E52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1" y="2581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5" name="Line 1915">
                  <a:extLst>
                    <a:ext uri="{FF2B5EF4-FFF2-40B4-BE49-F238E27FC236}">
                      <a16:creationId xmlns:a16="http://schemas.microsoft.com/office/drawing/2014/main" id="{7C04AF24-A547-2E4C-9121-D5806E3A2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5" y="2576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6" name="Line 1916">
                  <a:extLst>
                    <a:ext uri="{FF2B5EF4-FFF2-40B4-BE49-F238E27FC236}">
                      <a16:creationId xmlns:a16="http://schemas.microsoft.com/office/drawing/2014/main" id="{92143E14-8D0A-8E4C-B687-34F7A750A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5" y="2576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7" name="Line 1917">
                  <a:extLst>
                    <a:ext uri="{FF2B5EF4-FFF2-40B4-BE49-F238E27FC236}">
                      <a16:creationId xmlns:a16="http://schemas.microsoft.com/office/drawing/2014/main" id="{3818A708-D425-B947-AF22-33E241A89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3" y="2576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8" name="Line 1918">
                  <a:extLst>
                    <a:ext uri="{FF2B5EF4-FFF2-40B4-BE49-F238E27FC236}">
                      <a16:creationId xmlns:a16="http://schemas.microsoft.com/office/drawing/2014/main" id="{D6FCF452-A11C-2D41-94C1-323FB69B26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77" y="2570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9" name="Line 1919">
                  <a:extLst>
                    <a:ext uri="{FF2B5EF4-FFF2-40B4-BE49-F238E27FC236}">
                      <a16:creationId xmlns:a16="http://schemas.microsoft.com/office/drawing/2014/main" id="{3768BDBB-6307-4948-B334-AA6B7CA11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7" y="2570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0" name="Line 1920">
                  <a:extLst>
                    <a:ext uri="{FF2B5EF4-FFF2-40B4-BE49-F238E27FC236}">
                      <a16:creationId xmlns:a16="http://schemas.microsoft.com/office/drawing/2014/main" id="{1C2A48BE-ECDE-F644-8C11-ADBA2DB43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3" y="2555"/>
                  <a:ext cx="0" cy="1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1" name="Line 1921">
                  <a:extLst>
                    <a:ext uri="{FF2B5EF4-FFF2-40B4-BE49-F238E27FC236}">
                      <a16:creationId xmlns:a16="http://schemas.microsoft.com/office/drawing/2014/main" id="{D413B15C-AD7E-3449-87BA-4549B28B3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3" y="2555"/>
                  <a:ext cx="32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2" name="Line 1922">
                  <a:extLst>
                    <a:ext uri="{FF2B5EF4-FFF2-40B4-BE49-F238E27FC236}">
                      <a16:creationId xmlns:a16="http://schemas.microsoft.com/office/drawing/2014/main" id="{1C831A87-95A9-C84A-9B16-8E964392C2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5" y="2555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3" name="Line 1923">
                  <a:extLst>
                    <a:ext uri="{FF2B5EF4-FFF2-40B4-BE49-F238E27FC236}">
                      <a16:creationId xmlns:a16="http://schemas.microsoft.com/office/drawing/2014/main" id="{366289F2-AE84-7245-B5A6-EB29D8BDE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3" y="2555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" name="Line 1924">
                  <a:extLst>
                    <a:ext uri="{FF2B5EF4-FFF2-40B4-BE49-F238E27FC236}">
                      <a16:creationId xmlns:a16="http://schemas.microsoft.com/office/drawing/2014/main" id="{9BBB6055-9D80-F543-A940-A6D2C53F26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41" y="2549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" name="Line 1925">
                  <a:extLst>
                    <a:ext uri="{FF2B5EF4-FFF2-40B4-BE49-F238E27FC236}">
                      <a16:creationId xmlns:a16="http://schemas.microsoft.com/office/drawing/2014/main" id="{9263C070-3342-7B48-8EBB-E41FB5D51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1" y="2549"/>
                  <a:ext cx="9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" name="Line 1926">
                  <a:extLst>
                    <a:ext uri="{FF2B5EF4-FFF2-40B4-BE49-F238E27FC236}">
                      <a16:creationId xmlns:a16="http://schemas.microsoft.com/office/drawing/2014/main" id="{47942EF6-3568-FB4E-960E-A17A72460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50" y="2544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" name="Line 1927">
                  <a:extLst>
                    <a:ext uri="{FF2B5EF4-FFF2-40B4-BE49-F238E27FC236}">
                      <a16:creationId xmlns:a16="http://schemas.microsoft.com/office/drawing/2014/main" id="{5B00D8F0-00F0-E544-BFDC-5166E07DA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0" y="2544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8" name="Line 1928">
                  <a:extLst>
                    <a:ext uri="{FF2B5EF4-FFF2-40B4-BE49-F238E27FC236}">
                      <a16:creationId xmlns:a16="http://schemas.microsoft.com/office/drawing/2014/main" id="{A6D23C26-D4AB-BD47-89B5-B52E8DD633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4" y="2544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9" name="Line 1929">
                  <a:extLst>
                    <a:ext uri="{FF2B5EF4-FFF2-40B4-BE49-F238E27FC236}">
                      <a16:creationId xmlns:a16="http://schemas.microsoft.com/office/drawing/2014/main" id="{FB319398-A79A-9D4C-8C3C-C8CD82A0C0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0" y="2534"/>
                  <a:ext cx="0" cy="1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0" name="Line 1930">
                  <a:extLst>
                    <a:ext uri="{FF2B5EF4-FFF2-40B4-BE49-F238E27FC236}">
                      <a16:creationId xmlns:a16="http://schemas.microsoft.com/office/drawing/2014/main" id="{752BD0CF-1BEB-B141-B352-4517596288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0" y="2534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1" name="Line 1931">
                  <a:extLst>
                    <a:ext uri="{FF2B5EF4-FFF2-40B4-BE49-F238E27FC236}">
                      <a16:creationId xmlns:a16="http://schemas.microsoft.com/office/drawing/2014/main" id="{7A9E02B6-74C5-FF44-8CD4-3BEFE5CC10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8" y="2529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2" name="Line 1932">
                  <a:extLst>
                    <a:ext uri="{FF2B5EF4-FFF2-40B4-BE49-F238E27FC236}">
                      <a16:creationId xmlns:a16="http://schemas.microsoft.com/office/drawing/2014/main" id="{5291C263-A7B2-534F-9800-49D4E727E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8" y="2529"/>
                  <a:ext cx="32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" name="Line 1933">
                  <a:extLst>
                    <a:ext uri="{FF2B5EF4-FFF2-40B4-BE49-F238E27FC236}">
                      <a16:creationId xmlns:a16="http://schemas.microsoft.com/office/drawing/2014/main" id="{FDC525D3-9D31-C248-B400-A1CF9EBBA6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30" y="2513"/>
                  <a:ext cx="0" cy="1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" name="Line 1934">
                  <a:extLst>
                    <a:ext uri="{FF2B5EF4-FFF2-40B4-BE49-F238E27FC236}">
                      <a16:creationId xmlns:a16="http://schemas.microsoft.com/office/drawing/2014/main" id="{6C51F6DE-C49C-2A4B-A5CB-70AB0E126A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0" y="2513"/>
                  <a:ext cx="32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5" name="Line 1935">
                  <a:extLst>
                    <a:ext uri="{FF2B5EF4-FFF2-40B4-BE49-F238E27FC236}">
                      <a16:creationId xmlns:a16="http://schemas.microsoft.com/office/drawing/2014/main" id="{BAA8B162-76B0-FF40-AB30-80F298EE7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62" y="2508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6" name="Line 1936">
                  <a:extLst>
                    <a:ext uri="{FF2B5EF4-FFF2-40B4-BE49-F238E27FC236}">
                      <a16:creationId xmlns:a16="http://schemas.microsoft.com/office/drawing/2014/main" id="{3AC84EEB-4168-0B46-8F7A-41BCC8D80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2" y="2508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7" name="Line 1937">
                  <a:extLst>
                    <a:ext uri="{FF2B5EF4-FFF2-40B4-BE49-F238E27FC236}">
                      <a16:creationId xmlns:a16="http://schemas.microsoft.com/office/drawing/2014/main" id="{8DA6AC88-C845-C84E-A112-E1B8D0CC44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78" y="2502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8" name="Line 1938">
                  <a:extLst>
                    <a:ext uri="{FF2B5EF4-FFF2-40B4-BE49-F238E27FC236}">
                      <a16:creationId xmlns:a16="http://schemas.microsoft.com/office/drawing/2014/main" id="{A33A839B-530A-5F42-ABEC-0A3CEBF3DC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8" y="2502"/>
                  <a:ext cx="25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9" name="Line 1939">
                  <a:extLst>
                    <a:ext uri="{FF2B5EF4-FFF2-40B4-BE49-F238E27FC236}">
                      <a16:creationId xmlns:a16="http://schemas.microsoft.com/office/drawing/2014/main" id="{78D82306-D7E3-574F-90FF-F5A215D04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3" y="2497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0" name="Line 1940">
                  <a:extLst>
                    <a:ext uri="{FF2B5EF4-FFF2-40B4-BE49-F238E27FC236}">
                      <a16:creationId xmlns:a16="http://schemas.microsoft.com/office/drawing/2014/main" id="{0BBE2AA8-84F6-254C-9257-561BBFB078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3" y="2497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1" name="Line 1941">
                  <a:extLst>
                    <a:ext uri="{FF2B5EF4-FFF2-40B4-BE49-F238E27FC236}">
                      <a16:creationId xmlns:a16="http://schemas.microsoft.com/office/drawing/2014/main" id="{C372A59F-5EBA-A841-B350-4C8AD9CCCE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19" y="2487"/>
                  <a:ext cx="0" cy="1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2" name="Line 1942">
                  <a:extLst>
                    <a:ext uri="{FF2B5EF4-FFF2-40B4-BE49-F238E27FC236}">
                      <a16:creationId xmlns:a16="http://schemas.microsoft.com/office/drawing/2014/main" id="{377A413E-4F91-3D46-BE4E-81818F34E1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9" y="2487"/>
                  <a:ext cx="4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3" name="Line 1943">
                  <a:extLst>
                    <a:ext uri="{FF2B5EF4-FFF2-40B4-BE49-F238E27FC236}">
                      <a16:creationId xmlns:a16="http://schemas.microsoft.com/office/drawing/2014/main" id="{3A0A81AF-695E-194D-9C3D-912026572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7" y="2481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4" name="Line 1944">
                  <a:extLst>
                    <a:ext uri="{FF2B5EF4-FFF2-40B4-BE49-F238E27FC236}">
                      <a16:creationId xmlns:a16="http://schemas.microsoft.com/office/drawing/2014/main" id="{010335A0-F72E-774A-BE87-F61CAD626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7" y="2481"/>
                  <a:ext cx="32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5" name="Line 1945">
                  <a:extLst>
                    <a:ext uri="{FF2B5EF4-FFF2-40B4-BE49-F238E27FC236}">
                      <a16:creationId xmlns:a16="http://schemas.microsoft.com/office/drawing/2014/main" id="{851AF425-5F64-E84A-8E22-513DD071F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99" y="2476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6" name="Line 1946">
                  <a:extLst>
                    <a:ext uri="{FF2B5EF4-FFF2-40B4-BE49-F238E27FC236}">
                      <a16:creationId xmlns:a16="http://schemas.microsoft.com/office/drawing/2014/main" id="{FA3A9730-9BDF-0746-AB30-33FDECB7C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99" y="2476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7" name="Line 1947">
                  <a:extLst>
                    <a:ext uri="{FF2B5EF4-FFF2-40B4-BE49-F238E27FC236}">
                      <a16:creationId xmlns:a16="http://schemas.microsoft.com/office/drawing/2014/main" id="{60255F23-5344-9945-A803-D569F18ADF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07" y="2466"/>
                  <a:ext cx="0" cy="1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8" name="Line 1948">
                  <a:extLst>
                    <a:ext uri="{FF2B5EF4-FFF2-40B4-BE49-F238E27FC236}">
                      <a16:creationId xmlns:a16="http://schemas.microsoft.com/office/drawing/2014/main" id="{35D0E7D2-758B-1C44-9421-D32D9E1E27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7" y="2466"/>
                  <a:ext cx="57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9" name="Line 1949">
                  <a:extLst>
                    <a:ext uri="{FF2B5EF4-FFF2-40B4-BE49-F238E27FC236}">
                      <a16:creationId xmlns:a16="http://schemas.microsoft.com/office/drawing/2014/main" id="{D4D47C35-2669-B840-8B90-CB945E762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64" y="2461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0" name="Line 1950">
                  <a:extLst>
                    <a:ext uri="{FF2B5EF4-FFF2-40B4-BE49-F238E27FC236}">
                      <a16:creationId xmlns:a16="http://schemas.microsoft.com/office/drawing/2014/main" id="{59B50ED1-D34D-6F4B-A501-3814B084AE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4" y="2461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1" name="Line 1951">
                  <a:extLst>
                    <a:ext uri="{FF2B5EF4-FFF2-40B4-BE49-F238E27FC236}">
                      <a16:creationId xmlns:a16="http://schemas.microsoft.com/office/drawing/2014/main" id="{1BEA656A-9E61-654A-9BE1-278D763BBB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88" y="2455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2" name="Line 1952">
                  <a:extLst>
                    <a:ext uri="{FF2B5EF4-FFF2-40B4-BE49-F238E27FC236}">
                      <a16:creationId xmlns:a16="http://schemas.microsoft.com/office/drawing/2014/main" id="{ABD6355A-961F-A44F-AA23-2814646C7E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8" y="2455"/>
                  <a:ext cx="32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3" name="Line 1953">
                  <a:extLst>
                    <a:ext uri="{FF2B5EF4-FFF2-40B4-BE49-F238E27FC236}">
                      <a16:creationId xmlns:a16="http://schemas.microsoft.com/office/drawing/2014/main" id="{C8B22B61-762B-EF48-AB7F-E7E575FD6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0" y="2450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" name="Line 1954">
                  <a:extLst>
                    <a:ext uri="{FF2B5EF4-FFF2-40B4-BE49-F238E27FC236}">
                      <a16:creationId xmlns:a16="http://schemas.microsoft.com/office/drawing/2014/main" id="{871A1D81-AB51-7B49-AE92-9142B2138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20" y="2450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5" name="Line 1955">
                  <a:extLst>
                    <a:ext uri="{FF2B5EF4-FFF2-40B4-BE49-F238E27FC236}">
                      <a16:creationId xmlns:a16="http://schemas.microsoft.com/office/drawing/2014/main" id="{DC3327C9-0F87-B741-8F67-BEDEE1C59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28" y="2450"/>
                  <a:ext cx="57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6" name="Line 1956">
                  <a:extLst>
                    <a:ext uri="{FF2B5EF4-FFF2-40B4-BE49-F238E27FC236}">
                      <a16:creationId xmlns:a16="http://schemas.microsoft.com/office/drawing/2014/main" id="{26769044-512F-AE4F-9AEE-1754310F12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85" y="2445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7" name="Line 1957">
                  <a:extLst>
                    <a:ext uri="{FF2B5EF4-FFF2-40B4-BE49-F238E27FC236}">
                      <a16:creationId xmlns:a16="http://schemas.microsoft.com/office/drawing/2014/main" id="{4CE8D086-E31A-0A47-B676-088CD3FA4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5" y="2445"/>
                  <a:ext cx="32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8" name="Line 1958">
                  <a:extLst>
                    <a:ext uri="{FF2B5EF4-FFF2-40B4-BE49-F238E27FC236}">
                      <a16:creationId xmlns:a16="http://schemas.microsoft.com/office/drawing/2014/main" id="{6DF20D54-043E-FF49-AE5E-7133FE12B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17" y="2440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9" name="Line 1959">
                  <a:extLst>
                    <a:ext uri="{FF2B5EF4-FFF2-40B4-BE49-F238E27FC236}">
                      <a16:creationId xmlns:a16="http://schemas.microsoft.com/office/drawing/2014/main" id="{929F2DC9-B49B-1F43-A34B-7BCB7576CF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7" y="2440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0" name="Line 1960">
                  <a:extLst>
                    <a:ext uri="{FF2B5EF4-FFF2-40B4-BE49-F238E27FC236}">
                      <a16:creationId xmlns:a16="http://schemas.microsoft.com/office/drawing/2014/main" id="{28A5D38F-524A-004C-8764-82321C3CA1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41" y="2429"/>
                  <a:ext cx="0" cy="11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1" name="Line 1961">
                  <a:extLst>
                    <a:ext uri="{FF2B5EF4-FFF2-40B4-BE49-F238E27FC236}">
                      <a16:creationId xmlns:a16="http://schemas.microsoft.com/office/drawing/2014/main" id="{C639A2A8-B38F-2647-8DEA-AAA9CA79B2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1" y="2429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2" name="Line 1962">
                  <a:extLst>
                    <a:ext uri="{FF2B5EF4-FFF2-40B4-BE49-F238E27FC236}">
                      <a16:creationId xmlns:a16="http://schemas.microsoft.com/office/drawing/2014/main" id="{4455EC4C-6C34-9147-9695-A68B585E0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7" y="2419"/>
                  <a:ext cx="0" cy="1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3" name="Line 1963">
                  <a:extLst>
                    <a:ext uri="{FF2B5EF4-FFF2-40B4-BE49-F238E27FC236}">
                      <a16:creationId xmlns:a16="http://schemas.microsoft.com/office/drawing/2014/main" id="{2F3DF078-50D7-5A4A-8CDC-45C464D29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7" y="2419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" name="Line 1964">
                  <a:extLst>
                    <a:ext uri="{FF2B5EF4-FFF2-40B4-BE49-F238E27FC236}">
                      <a16:creationId xmlns:a16="http://schemas.microsoft.com/office/drawing/2014/main" id="{72B02EB9-5666-C04F-B5FC-143E82DA06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5" y="2413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" name="Line 1965">
                  <a:extLst>
                    <a:ext uri="{FF2B5EF4-FFF2-40B4-BE49-F238E27FC236}">
                      <a16:creationId xmlns:a16="http://schemas.microsoft.com/office/drawing/2014/main" id="{A3ADC254-1FDD-2744-9B34-2F07472B8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5" y="2413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6" name="Line 1966">
                  <a:extLst>
                    <a:ext uri="{FF2B5EF4-FFF2-40B4-BE49-F238E27FC236}">
                      <a16:creationId xmlns:a16="http://schemas.microsoft.com/office/drawing/2014/main" id="{A7CD1E16-354E-DE43-98A6-713D522C6C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3" y="2408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7" name="Line 1967">
                  <a:extLst>
                    <a:ext uri="{FF2B5EF4-FFF2-40B4-BE49-F238E27FC236}">
                      <a16:creationId xmlns:a16="http://schemas.microsoft.com/office/drawing/2014/main" id="{0C0B052C-355B-D349-8B00-8C3CF63CC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3" y="2408"/>
                  <a:ext cx="33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8" name="Line 1968">
                  <a:extLst>
                    <a:ext uri="{FF2B5EF4-FFF2-40B4-BE49-F238E27FC236}">
                      <a16:creationId xmlns:a16="http://schemas.microsoft.com/office/drawing/2014/main" id="{A21855DB-E821-B14D-95E3-9E0FFF430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06" y="2403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9" name="Line 1969">
                  <a:extLst>
                    <a:ext uri="{FF2B5EF4-FFF2-40B4-BE49-F238E27FC236}">
                      <a16:creationId xmlns:a16="http://schemas.microsoft.com/office/drawing/2014/main" id="{82A437BC-CE0A-9B47-BE42-09F4A6B3D2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6" y="2403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0" name="Line 1970">
                  <a:extLst>
                    <a:ext uri="{FF2B5EF4-FFF2-40B4-BE49-F238E27FC236}">
                      <a16:creationId xmlns:a16="http://schemas.microsoft.com/office/drawing/2014/main" id="{90A7E6F9-4267-6E43-B917-27BFF8AE5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2" y="2403"/>
                  <a:ext cx="4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1" name="Line 1971">
                  <a:extLst>
                    <a:ext uri="{FF2B5EF4-FFF2-40B4-BE49-F238E27FC236}">
                      <a16:creationId xmlns:a16="http://schemas.microsoft.com/office/drawing/2014/main" id="{824EE473-F3CB-234D-98E4-CDF6965779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2" y="2398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2" name="Line 1972">
                  <a:extLst>
                    <a:ext uri="{FF2B5EF4-FFF2-40B4-BE49-F238E27FC236}">
                      <a16:creationId xmlns:a16="http://schemas.microsoft.com/office/drawing/2014/main" id="{57D98C8A-ED41-FF4C-B312-100DF7371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2" y="2398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3" name="Line 1973">
                  <a:extLst>
                    <a:ext uri="{FF2B5EF4-FFF2-40B4-BE49-F238E27FC236}">
                      <a16:creationId xmlns:a16="http://schemas.microsoft.com/office/drawing/2014/main" id="{EC8876FB-5631-D343-8CB5-607F23E5C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0" y="2392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" name="Line 1974">
                  <a:extLst>
                    <a:ext uri="{FF2B5EF4-FFF2-40B4-BE49-F238E27FC236}">
                      <a16:creationId xmlns:a16="http://schemas.microsoft.com/office/drawing/2014/main" id="{738015DD-AE6A-B346-A90E-951F3C927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70" y="2392"/>
                  <a:ext cx="4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5" name="Line 1975">
                  <a:extLst>
                    <a:ext uri="{FF2B5EF4-FFF2-40B4-BE49-F238E27FC236}">
                      <a16:creationId xmlns:a16="http://schemas.microsoft.com/office/drawing/2014/main" id="{0DB6385A-8BA9-664B-A4F1-9F40C389CE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10" y="2387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6" name="Line 1976">
                  <a:extLst>
                    <a:ext uri="{FF2B5EF4-FFF2-40B4-BE49-F238E27FC236}">
                      <a16:creationId xmlns:a16="http://schemas.microsoft.com/office/drawing/2014/main" id="{C8C5540A-52F8-4D46-9169-D84359AFA7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0" y="2387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7" name="Line 1977">
                  <a:extLst>
                    <a:ext uri="{FF2B5EF4-FFF2-40B4-BE49-F238E27FC236}">
                      <a16:creationId xmlns:a16="http://schemas.microsoft.com/office/drawing/2014/main" id="{6B86CE82-4649-F942-9DEE-461CFA64FD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26" y="2382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8" name="Line 1978">
                  <a:extLst>
                    <a:ext uri="{FF2B5EF4-FFF2-40B4-BE49-F238E27FC236}">
                      <a16:creationId xmlns:a16="http://schemas.microsoft.com/office/drawing/2014/main" id="{4AFBB52D-AF72-4A41-818C-BDD9916842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6" y="2382"/>
                  <a:ext cx="9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9" name="Line 1979">
                  <a:extLst>
                    <a:ext uri="{FF2B5EF4-FFF2-40B4-BE49-F238E27FC236}">
                      <a16:creationId xmlns:a16="http://schemas.microsoft.com/office/drawing/2014/main" id="{232D53C6-6774-1541-96EE-816751C731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5" y="2382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0" name="Line 1980">
                  <a:extLst>
                    <a:ext uri="{FF2B5EF4-FFF2-40B4-BE49-F238E27FC236}">
                      <a16:creationId xmlns:a16="http://schemas.microsoft.com/office/drawing/2014/main" id="{433A215E-9F8C-CC4D-9BD4-91E1EAA6EF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43" y="2377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1" name="Line 1981">
                  <a:extLst>
                    <a:ext uri="{FF2B5EF4-FFF2-40B4-BE49-F238E27FC236}">
                      <a16:creationId xmlns:a16="http://schemas.microsoft.com/office/drawing/2014/main" id="{39F9581D-3DD0-224D-85C1-89CECE568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3" y="2377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2" name="Line 1982">
                  <a:extLst>
                    <a:ext uri="{FF2B5EF4-FFF2-40B4-BE49-F238E27FC236}">
                      <a16:creationId xmlns:a16="http://schemas.microsoft.com/office/drawing/2014/main" id="{7C3A80D2-842A-E440-B618-6916BB9714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1" y="2377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3" name="Line 1983">
                  <a:extLst>
                    <a:ext uri="{FF2B5EF4-FFF2-40B4-BE49-F238E27FC236}">
                      <a16:creationId xmlns:a16="http://schemas.microsoft.com/office/drawing/2014/main" id="{27FCE592-2F73-EC46-B2BE-C64A24998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59" y="2371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" name="Line 1984">
                  <a:extLst>
                    <a:ext uri="{FF2B5EF4-FFF2-40B4-BE49-F238E27FC236}">
                      <a16:creationId xmlns:a16="http://schemas.microsoft.com/office/drawing/2014/main" id="{3ADF1F46-0758-C540-8495-8E215C4CF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9" y="2371"/>
                  <a:ext cx="4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" name="Line 1985">
                  <a:extLst>
                    <a:ext uri="{FF2B5EF4-FFF2-40B4-BE49-F238E27FC236}">
                      <a16:creationId xmlns:a16="http://schemas.microsoft.com/office/drawing/2014/main" id="{4F010519-4153-694C-9876-A9C97CC7A6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07" y="2361"/>
                  <a:ext cx="0" cy="1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6" name="Line 1986">
                  <a:extLst>
                    <a:ext uri="{FF2B5EF4-FFF2-40B4-BE49-F238E27FC236}">
                      <a16:creationId xmlns:a16="http://schemas.microsoft.com/office/drawing/2014/main" id="{7233C4B9-AFB8-1B4A-B0D3-E944BAAD84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07" y="2361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7" name="Line 1987">
                  <a:extLst>
                    <a:ext uri="{FF2B5EF4-FFF2-40B4-BE49-F238E27FC236}">
                      <a16:creationId xmlns:a16="http://schemas.microsoft.com/office/drawing/2014/main" id="{60379EC4-4AE2-EA45-B693-356DAFE352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5" y="2356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8" name="Line 1988">
                  <a:extLst>
                    <a:ext uri="{FF2B5EF4-FFF2-40B4-BE49-F238E27FC236}">
                      <a16:creationId xmlns:a16="http://schemas.microsoft.com/office/drawing/2014/main" id="{2E31CDB3-7C4D-A249-9031-BAA36A35C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5" y="2356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9" name="Line 1989">
                  <a:extLst>
                    <a:ext uri="{FF2B5EF4-FFF2-40B4-BE49-F238E27FC236}">
                      <a16:creationId xmlns:a16="http://schemas.microsoft.com/office/drawing/2014/main" id="{B969152E-679B-C642-A672-248CFE605F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3" y="2356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0" name="Line 1990">
                  <a:extLst>
                    <a:ext uri="{FF2B5EF4-FFF2-40B4-BE49-F238E27FC236}">
                      <a16:creationId xmlns:a16="http://schemas.microsoft.com/office/drawing/2014/main" id="{69198001-41B8-114F-A365-CE6DD4DF11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39" y="2351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1" name="Line 1991">
                  <a:extLst>
                    <a:ext uri="{FF2B5EF4-FFF2-40B4-BE49-F238E27FC236}">
                      <a16:creationId xmlns:a16="http://schemas.microsoft.com/office/drawing/2014/main" id="{ADF1D7CF-0D2E-E847-85FF-0CEE110C92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9" y="2351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2" name="Line 1992">
                  <a:extLst>
                    <a:ext uri="{FF2B5EF4-FFF2-40B4-BE49-F238E27FC236}">
                      <a16:creationId xmlns:a16="http://schemas.microsoft.com/office/drawing/2014/main" id="{0D7DE8E9-FE05-F341-A991-FD49C21474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63" y="2345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" name="Line 1993">
                  <a:extLst>
                    <a:ext uri="{FF2B5EF4-FFF2-40B4-BE49-F238E27FC236}">
                      <a16:creationId xmlns:a16="http://schemas.microsoft.com/office/drawing/2014/main" id="{D9FC6D71-2F7F-584E-BF9F-B4179987B9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63" y="2345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4" name="Line 1994">
                  <a:extLst>
                    <a:ext uri="{FF2B5EF4-FFF2-40B4-BE49-F238E27FC236}">
                      <a16:creationId xmlns:a16="http://schemas.microsoft.com/office/drawing/2014/main" id="{C250A4B7-C0EF-7646-8D7F-90D72CB2FC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1" y="2345"/>
                  <a:ext cx="17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" name="Line 1995">
                  <a:extLst>
                    <a:ext uri="{FF2B5EF4-FFF2-40B4-BE49-F238E27FC236}">
                      <a16:creationId xmlns:a16="http://schemas.microsoft.com/office/drawing/2014/main" id="{CBD5E2C9-9805-5B4E-B5D5-077F75CCC7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8" y="2345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6" name="Line 1996">
                  <a:extLst>
                    <a:ext uri="{FF2B5EF4-FFF2-40B4-BE49-F238E27FC236}">
                      <a16:creationId xmlns:a16="http://schemas.microsoft.com/office/drawing/2014/main" id="{A4635827-12CF-7D40-97CD-C983792EE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6" y="2345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7" name="Line 1997">
                  <a:extLst>
                    <a:ext uri="{FF2B5EF4-FFF2-40B4-BE49-F238E27FC236}">
                      <a16:creationId xmlns:a16="http://schemas.microsoft.com/office/drawing/2014/main" id="{C728557D-BED2-DF47-BC5A-C7CC182EE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0" y="2340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8" name="Line 1998">
                  <a:extLst>
                    <a:ext uri="{FF2B5EF4-FFF2-40B4-BE49-F238E27FC236}">
                      <a16:creationId xmlns:a16="http://schemas.microsoft.com/office/drawing/2014/main" id="{A901C8CA-1D62-D344-AB52-AF2D5B24B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0" y="2340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9" name="Line 1999">
                  <a:extLst>
                    <a:ext uri="{FF2B5EF4-FFF2-40B4-BE49-F238E27FC236}">
                      <a16:creationId xmlns:a16="http://schemas.microsoft.com/office/drawing/2014/main" id="{F6DC1579-5106-DB4F-889A-FB62727873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6" y="2340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0" name="Line 2000">
                  <a:extLst>
                    <a:ext uri="{FF2B5EF4-FFF2-40B4-BE49-F238E27FC236}">
                      <a16:creationId xmlns:a16="http://schemas.microsoft.com/office/drawing/2014/main" id="{270E6F3A-3AF0-0142-84A7-EC11B3D2AC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4" y="2335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1" name="Line 2001">
                  <a:extLst>
                    <a:ext uri="{FF2B5EF4-FFF2-40B4-BE49-F238E27FC236}">
                      <a16:creationId xmlns:a16="http://schemas.microsoft.com/office/drawing/2014/main" id="{7A632B51-4152-D944-B54C-6A0BC023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4" y="2335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2" name="Line 2002">
                  <a:extLst>
                    <a:ext uri="{FF2B5EF4-FFF2-40B4-BE49-F238E27FC236}">
                      <a16:creationId xmlns:a16="http://schemas.microsoft.com/office/drawing/2014/main" id="{3F9E7059-4405-9440-9276-969A095278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2" y="2335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3" name="Line 2003">
                  <a:extLst>
                    <a:ext uri="{FF2B5EF4-FFF2-40B4-BE49-F238E27FC236}">
                      <a16:creationId xmlns:a16="http://schemas.microsoft.com/office/drawing/2014/main" id="{F790D033-E47D-D44F-B16C-3FC93A08F6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0" y="2335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4" name="Line 2004">
                  <a:extLst>
                    <a:ext uri="{FF2B5EF4-FFF2-40B4-BE49-F238E27FC236}">
                      <a16:creationId xmlns:a16="http://schemas.microsoft.com/office/drawing/2014/main" id="{83C35E6D-631E-7747-B735-94583B42A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68" y="2324"/>
                  <a:ext cx="0" cy="11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" name="Line 2005">
                  <a:extLst>
                    <a:ext uri="{FF2B5EF4-FFF2-40B4-BE49-F238E27FC236}">
                      <a16:creationId xmlns:a16="http://schemas.microsoft.com/office/drawing/2014/main" id="{BE8EB28A-7420-CA4D-A5EA-6EE6F5342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8" y="2324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6" name="Line 2006">
                  <a:extLst>
                    <a:ext uri="{FF2B5EF4-FFF2-40B4-BE49-F238E27FC236}">
                      <a16:creationId xmlns:a16="http://schemas.microsoft.com/office/drawing/2014/main" id="{EDF54E49-3DE8-974F-B2FF-EA44E0BB3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76" y="2319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7" name="Line 2007">
                  <a:extLst>
                    <a:ext uri="{FF2B5EF4-FFF2-40B4-BE49-F238E27FC236}">
                      <a16:creationId xmlns:a16="http://schemas.microsoft.com/office/drawing/2014/main" id="{3346FA24-49B5-8943-B18A-31A7B0B1F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6" y="2319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" name="Line 2008">
                  <a:extLst>
                    <a:ext uri="{FF2B5EF4-FFF2-40B4-BE49-F238E27FC236}">
                      <a16:creationId xmlns:a16="http://schemas.microsoft.com/office/drawing/2014/main" id="{8A615E5B-C199-4049-A169-93286BE04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4" y="2319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9" name="Line 2009">
                  <a:extLst>
                    <a:ext uri="{FF2B5EF4-FFF2-40B4-BE49-F238E27FC236}">
                      <a16:creationId xmlns:a16="http://schemas.microsoft.com/office/drawing/2014/main" id="{38F0CE9B-97F5-C243-A3E8-AABFE1CB6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92" y="2314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0" name="Line 2010">
                  <a:extLst>
                    <a:ext uri="{FF2B5EF4-FFF2-40B4-BE49-F238E27FC236}">
                      <a16:creationId xmlns:a16="http://schemas.microsoft.com/office/drawing/2014/main" id="{196F7F8B-1B52-1447-8E97-EFB9A1FA91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2" y="2314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1" name="Line 2011">
                  <a:extLst>
                    <a:ext uri="{FF2B5EF4-FFF2-40B4-BE49-F238E27FC236}">
                      <a16:creationId xmlns:a16="http://schemas.microsoft.com/office/drawing/2014/main" id="{CE42F4C8-FB58-D241-B157-67C53AF8C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00" y="2308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2" name="Line 2012">
                  <a:extLst>
                    <a:ext uri="{FF2B5EF4-FFF2-40B4-BE49-F238E27FC236}">
                      <a16:creationId xmlns:a16="http://schemas.microsoft.com/office/drawing/2014/main" id="{057B29F7-4490-3946-9B72-CBF98F038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0" y="2308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3" name="Line 2013">
                  <a:extLst>
                    <a:ext uri="{FF2B5EF4-FFF2-40B4-BE49-F238E27FC236}">
                      <a16:creationId xmlns:a16="http://schemas.microsoft.com/office/drawing/2014/main" id="{8B6E80DD-6168-7749-BD8E-5EA5203B55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16" y="2303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4" name="Line 2014">
                  <a:extLst>
                    <a:ext uri="{FF2B5EF4-FFF2-40B4-BE49-F238E27FC236}">
                      <a16:creationId xmlns:a16="http://schemas.microsoft.com/office/drawing/2014/main" id="{5B9D571D-03DB-774E-AF30-FE40588AD6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7" y="2303"/>
                  <a:ext cx="32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" name="Line 2015">
                  <a:extLst>
                    <a:ext uri="{FF2B5EF4-FFF2-40B4-BE49-F238E27FC236}">
                      <a16:creationId xmlns:a16="http://schemas.microsoft.com/office/drawing/2014/main" id="{9BBF16F6-CF84-DD4A-82B7-7412B4726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9" y="2298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" name="Line 2016">
                  <a:extLst>
                    <a:ext uri="{FF2B5EF4-FFF2-40B4-BE49-F238E27FC236}">
                      <a16:creationId xmlns:a16="http://schemas.microsoft.com/office/drawing/2014/main" id="{F015FDBD-4F0E-0245-A004-14895B201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49" y="2298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7" name="Line 2017">
                  <a:extLst>
                    <a:ext uri="{FF2B5EF4-FFF2-40B4-BE49-F238E27FC236}">
                      <a16:creationId xmlns:a16="http://schemas.microsoft.com/office/drawing/2014/main" id="{5B29760A-4352-B244-8B94-87B778A706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65" y="2293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8" name="Line 2018">
                  <a:extLst>
                    <a:ext uri="{FF2B5EF4-FFF2-40B4-BE49-F238E27FC236}">
                      <a16:creationId xmlns:a16="http://schemas.microsoft.com/office/drawing/2014/main" id="{617BFD74-D39B-AB44-A265-F0F70A6AC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5" y="2293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9" name="Line 2019">
                  <a:extLst>
                    <a:ext uri="{FF2B5EF4-FFF2-40B4-BE49-F238E27FC236}">
                      <a16:creationId xmlns:a16="http://schemas.microsoft.com/office/drawing/2014/main" id="{8181D5B7-7650-C04D-9441-BEEDBB9B2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3" y="2287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0" name="Line 2020">
                  <a:extLst>
                    <a:ext uri="{FF2B5EF4-FFF2-40B4-BE49-F238E27FC236}">
                      <a16:creationId xmlns:a16="http://schemas.microsoft.com/office/drawing/2014/main" id="{36B090E0-35F6-7F4A-9423-66CC48E3F5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3" y="2287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1" name="Line 2021">
                  <a:extLst>
                    <a:ext uri="{FF2B5EF4-FFF2-40B4-BE49-F238E27FC236}">
                      <a16:creationId xmlns:a16="http://schemas.microsoft.com/office/drawing/2014/main" id="{A3FD875E-5DA9-A345-8D36-3E4EEEA64B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97" y="2282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" name="Line 2022">
                  <a:extLst>
                    <a:ext uri="{FF2B5EF4-FFF2-40B4-BE49-F238E27FC236}">
                      <a16:creationId xmlns:a16="http://schemas.microsoft.com/office/drawing/2014/main" id="{98859B41-A673-ED4A-ADED-96F14C1F87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7" y="2282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" name="Line 2023">
                  <a:extLst>
                    <a:ext uri="{FF2B5EF4-FFF2-40B4-BE49-F238E27FC236}">
                      <a16:creationId xmlns:a16="http://schemas.microsoft.com/office/drawing/2014/main" id="{0F8AF2D5-3C3C-264A-A8EF-665855767D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5" y="2282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" name="Line 2024">
                  <a:extLst>
                    <a:ext uri="{FF2B5EF4-FFF2-40B4-BE49-F238E27FC236}">
                      <a16:creationId xmlns:a16="http://schemas.microsoft.com/office/drawing/2014/main" id="{CF2EED47-9CEC-B240-A547-CAA9ADC0F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13" y="2277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" name="Line 2025">
                  <a:extLst>
                    <a:ext uri="{FF2B5EF4-FFF2-40B4-BE49-F238E27FC236}">
                      <a16:creationId xmlns:a16="http://schemas.microsoft.com/office/drawing/2014/main" id="{12941314-702C-ED4C-A6A6-D2DE8189C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3" y="2277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" name="Line 2026">
                  <a:extLst>
                    <a:ext uri="{FF2B5EF4-FFF2-40B4-BE49-F238E27FC236}">
                      <a16:creationId xmlns:a16="http://schemas.microsoft.com/office/drawing/2014/main" id="{88E8F6F9-9489-4448-AA99-921B1903A0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29" y="2271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" name="Line 2027">
                  <a:extLst>
                    <a:ext uri="{FF2B5EF4-FFF2-40B4-BE49-F238E27FC236}">
                      <a16:creationId xmlns:a16="http://schemas.microsoft.com/office/drawing/2014/main" id="{A6F9BD13-4CBF-E244-9FAB-7045FBCFFF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9" y="2271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" name="Line 2028">
                  <a:extLst>
                    <a:ext uri="{FF2B5EF4-FFF2-40B4-BE49-F238E27FC236}">
                      <a16:creationId xmlns:a16="http://schemas.microsoft.com/office/drawing/2014/main" id="{24C3351B-ED64-AA4B-9592-56F900B46A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53" y="2266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" name="Line 2029">
                  <a:extLst>
                    <a:ext uri="{FF2B5EF4-FFF2-40B4-BE49-F238E27FC236}">
                      <a16:creationId xmlns:a16="http://schemas.microsoft.com/office/drawing/2014/main" id="{1C3F7CF0-9FCC-B748-87BE-EE1BF75BB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3" y="2266"/>
                  <a:ext cx="9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" name="Line 2030">
                  <a:extLst>
                    <a:ext uri="{FF2B5EF4-FFF2-40B4-BE49-F238E27FC236}">
                      <a16:creationId xmlns:a16="http://schemas.microsoft.com/office/drawing/2014/main" id="{C212967F-AE0C-1845-B69B-7AEBDE0EF3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62" y="2261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" name="Line 2031">
                  <a:extLst>
                    <a:ext uri="{FF2B5EF4-FFF2-40B4-BE49-F238E27FC236}">
                      <a16:creationId xmlns:a16="http://schemas.microsoft.com/office/drawing/2014/main" id="{63731DD8-1E6A-4A46-970C-286E25E94B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2" y="2261"/>
                  <a:ext cx="32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" name="Line 2032">
                  <a:extLst>
                    <a:ext uri="{FF2B5EF4-FFF2-40B4-BE49-F238E27FC236}">
                      <a16:creationId xmlns:a16="http://schemas.microsoft.com/office/drawing/2014/main" id="{FE8EE18A-50F4-DC48-9987-91506F2C6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94" y="2256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3" name="Line 2033">
                  <a:extLst>
                    <a:ext uri="{FF2B5EF4-FFF2-40B4-BE49-F238E27FC236}">
                      <a16:creationId xmlns:a16="http://schemas.microsoft.com/office/drawing/2014/main" id="{5D6C2F7C-62B0-AB43-940E-3776DD4F3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4" y="2256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" name="Line 2034">
                  <a:extLst>
                    <a:ext uri="{FF2B5EF4-FFF2-40B4-BE49-F238E27FC236}">
                      <a16:creationId xmlns:a16="http://schemas.microsoft.com/office/drawing/2014/main" id="{64ECF2A5-744D-EE4C-8F88-193956198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2" y="2256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" name="Line 2035">
                  <a:extLst>
                    <a:ext uri="{FF2B5EF4-FFF2-40B4-BE49-F238E27FC236}">
                      <a16:creationId xmlns:a16="http://schemas.microsoft.com/office/drawing/2014/main" id="{A27D90B5-F5EF-0147-AE8E-7BB1F5F41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10" y="2250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" name="Line 2036">
                  <a:extLst>
                    <a:ext uri="{FF2B5EF4-FFF2-40B4-BE49-F238E27FC236}">
                      <a16:creationId xmlns:a16="http://schemas.microsoft.com/office/drawing/2014/main" id="{5A5D260A-009C-7D41-8253-B5D49CBA2F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0" y="2250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" name="Line 2037">
                  <a:extLst>
                    <a:ext uri="{FF2B5EF4-FFF2-40B4-BE49-F238E27FC236}">
                      <a16:creationId xmlns:a16="http://schemas.microsoft.com/office/drawing/2014/main" id="{F56B80F1-517A-634E-AACC-B5CC1F9204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18" y="2245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" name="Line 2038">
                  <a:extLst>
                    <a:ext uri="{FF2B5EF4-FFF2-40B4-BE49-F238E27FC236}">
                      <a16:creationId xmlns:a16="http://schemas.microsoft.com/office/drawing/2014/main" id="{E1AA7801-3DBF-CB47-B92D-F1AA71DC6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8" y="2245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9" name="Line 2039">
                  <a:extLst>
                    <a:ext uri="{FF2B5EF4-FFF2-40B4-BE49-F238E27FC236}">
                      <a16:creationId xmlns:a16="http://schemas.microsoft.com/office/drawing/2014/main" id="{6B709B34-8D13-2941-A3EB-CB17FD5A5C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26" y="2245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0" name="Line 2040">
                  <a:extLst>
                    <a:ext uri="{FF2B5EF4-FFF2-40B4-BE49-F238E27FC236}">
                      <a16:creationId xmlns:a16="http://schemas.microsoft.com/office/drawing/2014/main" id="{06217137-8078-B448-8619-BF269A477D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50" y="2240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1" name="Line 2041">
                  <a:extLst>
                    <a:ext uri="{FF2B5EF4-FFF2-40B4-BE49-F238E27FC236}">
                      <a16:creationId xmlns:a16="http://schemas.microsoft.com/office/drawing/2014/main" id="{24D8C220-1961-A944-9195-7A8636B33A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0" y="2240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2" name="Line 2042">
                  <a:extLst>
                    <a:ext uri="{FF2B5EF4-FFF2-40B4-BE49-F238E27FC236}">
                      <a16:creationId xmlns:a16="http://schemas.microsoft.com/office/drawing/2014/main" id="{A6063C3D-5953-A443-AE50-3CABC92290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8" y="2240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3" name="Line 2043">
                  <a:extLst>
                    <a:ext uri="{FF2B5EF4-FFF2-40B4-BE49-F238E27FC236}">
                      <a16:creationId xmlns:a16="http://schemas.microsoft.com/office/drawing/2014/main" id="{443C31F6-EFD5-A341-B326-7A92A75C0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74" y="2235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4" name="Line 2044">
                  <a:extLst>
                    <a:ext uri="{FF2B5EF4-FFF2-40B4-BE49-F238E27FC236}">
                      <a16:creationId xmlns:a16="http://schemas.microsoft.com/office/drawing/2014/main" id="{881CC021-DDB0-CE46-8DD9-F937602444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74" y="2235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5" name="Line 2045">
                  <a:extLst>
                    <a:ext uri="{FF2B5EF4-FFF2-40B4-BE49-F238E27FC236}">
                      <a16:creationId xmlns:a16="http://schemas.microsoft.com/office/drawing/2014/main" id="{8F515B58-D193-0644-ACCA-5CA4FBE8E8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82" y="2229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" name="Line 2046">
                  <a:extLst>
                    <a:ext uri="{FF2B5EF4-FFF2-40B4-BE49-F238E27FC236}">
                      <a16:creationId xmlns:a16="http://schemas.microsoft.com/office/drawing/2014/main" id="{5A2A8251-AEA6-8544-94E5-675818F56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82" y="2229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7" name="Line 2047">
                  <a:extLst>
                    <a:ext uri="{FF2B5EF4-FFF2-40B4-BE49-F238E27FC236}">
                      <a16:creationId xmlns:a16="http://schemas.microsoft.com/office/drawing/2014/main" id="{9A582180-5886-AC47-91C0-B9385E0A2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8" y="2229"/>
                  <a:ext cx="57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8" name="Line 2048">
                  <a:extLst>
                    <a:ext uri="{FF2B5EF4-FFF2-40B4-BE49-F238E27FC236}">
                      <a16:creationId xmlns:a16="http://schemas.microsoft.com/office/drawing/2014/main" id="{D6166D45-78F9-4443-9DEB-C3DE24B4D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55" y="2224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9" name="Line 2049">
                  <a:extLst>
                    <a:ext uri="{FF2B5EF4-FFF2-40B4-BE49-F238E27FC236}">
                      <a16:creationId xmlns:a16="http://schemas.microsoft.com/office/drawing/2014/main" id="{36F00151-5954-744D-BE4C-806EAA2496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5" y="2224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0" name="Line 2050">
                  <a:extLst>
                    <a:ext uri="{FF2B5EF4-FFF2-40B4-BE49-F238E27FC236}">
                      <a16:creationId xmlns:a16="http://schemas.microsoft.com/office/drawing/2014/main" id="{2802C697-5453-A74A-8B37-1072D39AEA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71" y="2224"/>
                  <a:ext cx="32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1" name="Line 2051">
                  <a:extLst>
                    <a:ext uri="{FF2B5EF4-FFF2-40B4-BE49-F238E27FC236}">
                      <a16:creationId xmlns:a16="http://schemas.microsoft.com/office/drawing/2014/main" id="{81987F11-C8EC-3C47-8598-00B887D7B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3" y="2224"/>
                  <a:ext cx="33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2" name="Line 2052">
                  <a:extLst>
                    <a:ext uri="{FF2B5EF4-FFF2-40B4-BE49-F238E27FC236}">
                      <a16:creationId xmlns:a16="http://schemas.microsoft.com/office/drawing/2014/main" id="{23EB2E6D-FCF0-CE4A-A189-FADC18CB7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6" y="2224"/>
                  <a:ext cx="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3" name="Line 2053">
                  <a:extLst>
                    <a:ext uri="{FF2B5EF4-FFF2-40B4-BE49-F238E27FC236}">
                      <a16:creationId xmlns:a16="http://schemas.microsoft.com/office/drawing/2014/main" id="{7C6935B6-4EF4-9249-BCD8-75CF8AFE1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44" y="2219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4" name="Line 2054">
                  <a:extLst>
                    <a:ext uri="{FF2B5EF4-FFF2-40B4-BE49-F238E27FC236}">
                      <a16:creationId xmlns:a16="http://schemas.microsoft.com/office/drawing/2014/main" id="{DBA93114-EAB0-394B-A80E-8F24CEB26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4" y="2219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5" name="Line 2055">
                  <a:extLst>
                    <a:ext uri="{FF2B5EF4-FFF2-40B4-BE49-F238E27FC236}">
                      <a16:creationId xmlns:a16="http://schemas.microsoft.com/office/drawing/2014/main" id="{990BE3A4-AF31-4843-B730-3DFD51BEE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68" y="2213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" name="Line 2056">
                  <a:extLst>
                    <a:ext uri="{FF2B5EF4-FFF2-40B4-BE49-F238E27FC236}">
                      <a16:creationId xmlns:a16="http://schemas.microsoft.com/office/drawing/2014/main" id="{0C86CC1E-C564-DE46-9FF4-C4FD7CFF60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68" y="2213"/>
                  <a:ext cx="4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" name="Line 2057">
                  <a:extLst>
                    <a:ext uri="{FF2B5EF4-FFF2-40B4-BE49-F238E27FC236}">
                      <a16:creationId xmlns:a16="http://schemas.microsoft.com/office/drawing/2014/main" id="{2CF45A90-D0F4-484D-A2AD-43502CA8F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08" y="2208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" name="Line 2058">
                  <a:extLst>
                    <a:ext uri="{FF2B5EF4-FFF2-40B4-BE49-F238E27FC236}">
                      <a16:creationId xmlns:a16="http://schemas.microsoft.com/office/drawing/2014/main" id="{108B17F1-91CC-A448-B482-DC30DDA665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8" y="2208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" name="Line 2059">
                  <a:extLst>
                    <a:ext uri="{FF2B5EF4-FFF2-40B4-BE49-F238E27FC236}">
                      <a16:creationId xmlns:a16="http://schemas.microsoft.com/office/drawing/2014/main" id="{EBBE67E5-FCCC-904E-AC58-EF15D9E506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24" y="2203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" name="Line 2060">
                  <a:extLst>
                    <a:ext uri="{FF2B5EF4-FFF2-40B4-BE49-F238E27FC236}">
                      <a16:creationId xmlns:a16="http://schemas.microsoft.com/office/drawing/2014/main" id="{FB103B64-04E6-6941-847A-326952DDE2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24" y="2203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" name="Line 2061">
                  <a:extLst>
                    <a:ext uri="{FF2B5EF4-FFF2-40B4-BE49-F238E27FC236}">
                      <a16:creationId xmlns:a16="http://schemas.microsoft.com/office/drawing/2014/main" id="{623433BE-40A3-6744-9EC8-1806FF0E99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48" y="2197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" name="Line 2062">
                  <a:extLst>
                    <a:ext uri="{FF2B5EF4-FFF2-40B4-BE49-F238E27FC236}">
                      <a16:creationId xmlns:a16="http://schemas.microsoft.com/office/drawing/2014/main" id="{9C91A098-A390-524D-ADD2-A5D004AF1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8" y="2197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" name="Line 2063">
                  <a:extLst>
                    <a:ext uri="{FF2B5EF4-FFF2-40B4-BE49-F238E27FC236}">
                      <a16:creationId xmlns:a16="http://schemas.microsoft.com/office/drawing/2014/main" id="{F984F19D-D211-C64F-B157-E9811311E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64" y="2192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" name="Line 2064">
                  <a:extLst>
                    <a:ext uri="{FF2B5EF4-FFF2-40B4-BE49-F238E27FC236}">
                      <a16:creationId xmlns:a16="http://schemas.microsoft.com/office/drawing/2014/main" id="{5645D6F6-0E85-D34C-8ABA-FAB7D19E19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4" y="2192"/>
                  <a:ext cx="9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" name="Line 2065">
                  <a:extLst>
                    <a:ext uri="{FF2B5EF4-FFF2-40B4-BE49-F238E27FC236}">
                      <a16:creationId xmlns:a16="http://schemas.microsoft.com/office/drawing/2014/main" id="{7BCFD03B-08C8-9144-982A-AFEB5FFE1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73" y="2187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" name="Line 2066">
                  <a:extLst>
                    <a:ext uri="{FF2B5EF4-FFF2-40B4-BE49-F238E27FC236}">
                      <a16:creationId xmlns:a16="http://schemas.microsoft.com/office/drawing/2014/main" id="{BDBF3E51-7E22-6647-A138-779EFD752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73" y="2187"/>
                  <a:ext cx="4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" name="Line 2067">
                  <a:extLst>
                    <a:ext uri="{FF2B5EF4-FFF2-40B4-BE49-F238E27FC236}">
                      <a16:creationId xmlns:a16="http://schemas.microsoft.com/office/drawing/2014/main" id="{9BE24B56-85EC-E045-AF90-C1C9A01CE0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3" y="2187"/>
                  <a:ext cx="24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8" name="Line 2068">
                  <a:extLst>
                    <a:ext uri="{FF2B5EF4-FFF2-40B4-BE49-F238E27FC236}">
                      <a16:creationId xmlns:a16="http://schemas.microsoft.com/office/drawing/2014/main" id="{C6134AE8-F4E1-FD4D-A4AF-82ED990616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37" y="2182"/>
                  <a:ext cx="0" cy="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9" name="Line 2069">
                  <a:extLst>
                    <a:ext uri="{FF2B5EF4-FFF2-40B4-BE49-F238E27FC236}">
                      <a16:creationId xmlns:a16="http://schemas.microsoft.com/office/drawing/2014/main" id="{1A957A36-CEEB-9B4F-8C4A-352FFF106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7" y="2182"/>
                  <a:ext cx="16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0" name="Line 2070">
                  <a:extLst>
                    <a:ext uri="{FF2B5EF4-FFF2-40B4-BE49-F238E27FC236}">
                      <a16:creationId xmlns:a16="http://schemas.microsoft.com/office/drawing/2014/main" id="{7BE92E85-EDBF-C54A-A206-7F65FD5A7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53" y="2176"/>
                  <a:ext cx="0" cy="6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2" name="Line 2072">
                <a:extLst>
                  <a:ext uri="{FF2B5EF4-FFF2-40B4-BE49-F238E27FC236}">
                    <a16:creationId xmlns:a16="http://schemas.microsoft.com/office/drawing/2014/main" id="{937EF42C-F227-B946-8DC3-5979A0657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3454400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2073">
                <a:extLst>
                  <a:ext uri="{FF2B5EF4-FFF2-40B4-BE49-F238E27FC236}">
                    <a16:creationId xmlns:a16="http://schemas.microsoft.com/office/drawing/2014/main" id="{276D6272-072C-6540-9C35-BAFBDA77B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8288" y="344646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2074">
                <a:extLst>
                  <a:ext uri="{FF2B5EF4-FFF2-40B4-BE49-F238E27FC236}">
                    <a16:creationId xmlns:a16="http://schemas.microsoft.com/office/drawing/2014/main" id="{616D3641-E8FE-4A49-A91B-4626E01E4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8288" y="3446463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2075">
                <a:extLst>
                  <a:ext uri="{FF2B5EF4-FFF2-40B4-BE49-F238E27FC236}">
                    <a16:creationId xmlns:a16="http://schemas.microsoft.com/office/drawing/2014/main" id="{B7817AE6-505E-614B-B460-BD8353032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6388" y="3438525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2076">
                <a:extLst>
                  <a:ext uri="{FF2B5EF4-FFF2-40B4-BE49-F238E27FC236}">
                    <a16:creationId xmlns:a16="http://schemas.microsoft.com/office/drawing/2014/main" id="{2E8EB0BC-A073-D04D-B8ED-9AE7D5868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6388" y="3438525"/>
                <a:ext cx="26988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2077">
                <a:extLst>
                  <a:ext uri="{FF2B5EF4-FFF2-40B4-BE49-F238E27FC236}">
                    <a16:creationId xmlns:a16="http://schemas.microsoft.com/office/drawing/2014/main" id="{5CF47DD4-3C1B-EE43-B7EA-D3CBB929D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53376" y="3421063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2078">
                <a:extLst>
                  <a:ext uri="{FF2B5EF4-FFF2-40B4-BE49-F238E27FC236}">
                    <a16:creationId xmlns:a16="http://schemas.microsoft.com/office/drawing/2014/main" id="{3E72CE06-1957-9C40-9516-81B412ACF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3376" y="3421063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2079">
                <a:extLst>
                  <a:ext uri="{FF2B5EF4-FFF2-40B4-BE49-F238E27FC236}">
                    <a16:creationId xmlns:a16="http://schemas.microsoft.com/office/drawing/2014/main" id="{3152909E-C8A9-FC4E-8F9D-5428A5613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1476" y="3403600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2080">
                <a:extLst>
                  <a:ext uri="{FF2B5EF4-FFF2-40B4-BE49-F238E27FC236}">
                    <a16:creationId xmlns:a16="http://schemas.microsoft.com/office/drawing/2014/main" id="{4D0F00FF-7F4A-8B44-BC92-ECF6A3C41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1476" y="340360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2081">
                <a:extLst>
                  <a:ext uri="{FF2B5EF4-FFF2-40B4-BE49-F238E27FC236}">
                    <a16:creationId xmlns:a16="http://schemas.microsoft.com/office/drawing/2014/main" id="{05EC0954-7BDC-C545-93E7-DEC287C91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4176" y="340360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2082">
                <a:extLst>
                  <a:ext uri="{FF2B5EF4-FFF2-40B4-BE49-F238E27FC236}">
                    <a16:creationId xmlns:a16="http://schemas.microsoft.com/office/drawing/2014/main" id="{18650CB5-17D0-304F-A807-A6C1B55E9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6876" y="3370263"/>
                <a:ext cx="0" cy="333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2083">
                <a:extLst>
                  <a:ext uri="{FF2B5EF4-FFF2-40B4-BE49-F238E27FC236}">
                    <a16:creationId xmlns:a16="http://schemas.microsoft.com/office/drawing/2014/main" id="{A77283C2-C07F-1B40-98EA-65301963F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6876" y="3370263"/>
                <a:ext cx="889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2084">
                <a:extLst>
                  <a:ext uri="{FF2B5EF4-FFF2-40B4-BE49-F238E27FC236}">
                    <a16:creationId xmlns:a16="http://schemas.microsoft.com/office/drawing/2014/main" id="{9BF2D0F9-B7D7-C044-B36F-44C63E6AC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05776" y="3362325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2085">
                <a:extLst>
                  <a:ext uri="{FF2B5EF4-FFF2-40B4-BE49-F238E27FC236}">
                    <a16:creationId xmlns:a16="http://schemas.microsoft.com/office/drawing/2014/main" id="{859C3412-B156-7F4D-9E93-348DA4CFE8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5776" y="3362325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2086">
                <a:extLst>
                  <a:ext uri="{FF2B5EF4-FFF2-40B4-BE49-F238E27FC236}">
                    <a16:creationId xmlns:a16="http://schemas.microsoft.com/office/drawing/2014/main" id="{F83B8707-8588-3842-88F6-0C06F5172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3876" y="33543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2087">
                <a:extLst>
                  <a:ext uri="{FF2B5EF4-FFF2-40B4-BE49-F238E27FC236}">
                    <a16:creationId xmlns:a16="http://schemas.microsoft.com/office/drawing/2014/main" id="{81E2520E-FD64-8349-AA97-877F81F99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3354388"/>
                <a:ext cx="14288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2088">
                <a:extLst>
                  <a:ext uri="{FF2B5EF4-FFF2-40B4-BE49-F238E27FC236}">
                    <a16:creationId xmlns:a16="http://schemas.microsoft.com/office/drawing/2014/main" id="{1C5BD9F7-C09B-D74A-9EAD-7EA38F666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58163" y="3336925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2089">
                <a:extLst>
                  <a:ext uri="{FF2B5EF4-FFF2-40B4-BE49-F238E27FC236}">
                    <a16:creationId xmlns:a16="http://schemas.microsoft.com/office/drawing/2014/main" id="{C773F276-6B15-5348-80AF-2A1D748CD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8163" y="3336925"/>
                <a:ext cx="635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2090">
                <a:extLst>
                  <a:ext uri="{FF2B5EF4-FFF2-40B4-BE49-F238E27FC236}">
                    <a16:creationId xmlns:a16="http://schemas.microsoft.com/office/drawing/2014/main" id="{3027A177-9631-164C-9385-6797548FC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1663" y="33289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2091">
                <a:extLst>
                  <a:ext uri="{FF2B5EF4-FFF2-40B4-BE49-F238E27FC236}">
                    <a16:creationId xmlns:a16="http://schemas.microsoft.com/office/drawing/2014/main" id="{34AC6A48-3B2A-6E4E-BA26-D9C7EC501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21663" y="332898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2092">
                <a:extLst>
                  <a:ext uri="{FF2B5EF4-FFF2-40B4-BE49-F238E27FC236}">
                    <a16:creationId xmlns:a16="http://schemas.microsoft.com/office/drawing/2014/main" id="{E0165C2D-D9CF-154B-98CD-25F19ACC5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34363" y="3319463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2093">
                <a:extLst>
                  <a:ext uri="{FF2B5EF4-FFF2-40B4-BE49-F238E27FC236}">
                    <a16:creationId xmlns:a16="http://schemas.microsoft.com/office/drawing/2014/main" id="{59BF8846-103A-A944-A8D4-80DD17739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363" y="331946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2094">
                <a:extLst>
                  <a:ext uri="{FF2B5EF4-FFF2-40B4-BE49-F238E27FC236}">
                    <a16:creationId xmlns:a16="http://schemas.microsoft.com/office/drawing/2014/main" id="{D077BAFB-1C7A-9440-AB2C-89AA40D81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47063" y="3303588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2095">
                <a:extLst>
                  <a:ext uri="{FF2B5EF4-FFF2-40B4-BE49-F238E27FC236}">
                    <a16:creationId xmlns:a16="http://schemas.microsoft.com/office/drawing/2014/main" id="{5080F71D-A965-4445-A396-E8E7613AB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47063" y="3303588"/>
                <a:ext cx="1143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2096">
                <a:extLst>
                  <a:ext uri="{FF2B5EF4-FFF2-40B4-BE49-F238E27FC236}">
                    <a16:creationId xmlns:a16="http://schemas.microsoft.com/office/drawing/2014/main" id="{6C5982D1-A617-4646-935C-29134E41F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61363" y="3294063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2097">
                <a:extLst>
                  <a:ext uri="{FF2B5EF4-FFF2-40B4-BE49-F238E27FC236}">
                    <a16:creationId xmlns:a16="http://schemas.microsoft.com/office/drawing/2014/main" id="{372021B9-D7F6-7746-8AAD-B677FDA26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1363" y="329406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2098">
                <a:extLst>
                  <a:ext uri="{FF2B5EF4-FFF2-40B4-BE49-F238E27FC236}">
                    <a16:creationId xmlns:a16="http://schemas.microsoft.com/office/drawing/2014/main" id="{A1B67411-FD06-9A4E-8B0E-092007F3E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74063" y="3278188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2099">
                <a:extLst>
                  <a:ext uri="{FF2B5EF4-FFF2-40B4-BE49-F238E27FC236}">
                    <a16:creationId xmlns:a16="http://schemas.microsoft.com/office/drawing/2014/main" id="{47346253-64D4-2A48-A22F-4202D6621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4063" y="3278188"/>
                <a:ext cx="52388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2100">
                <a:extLst>
                  <a:ext uri="{FF2B5EF4-FFF2-40B4-BE49-F238E27FC236}">
                    <a16:creationId xmlns:a16="http://schemas.microsoft.com/office/drawing/2014/main" id="{5BAA6CA3-2717-3243-96EB-87A8710ED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26451" y="3270250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2101">
                <a:extLst>
                  <a:ext uri="{FF2B5EF4-FFF2-40B4-BE49-F238E27FC236}">
                    <a16:creationId xmlns:a16="http://schemas.microsoft.com/office/drawing/2014/main" id="{AA5673F8-2358-E947-96FC-C2F36375D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6451" y="327025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2102">
                <a:extLst>
                  <a:ext uri="{FF2B5EF4-FFF2-40B4-BE49-F238E27FC236}">
                    <a16:creationId xmlns:a16="http://schemas.microsoft.com/office/drawing/2014/main" id="{542BBA40-1775-5747-B70D-7159E1E1D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39151" y="3260725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2103">
                <a:extLst>
                  <a:ext uri="{FF2B5EF4-FFF2-40B4-BE49-F238E27FC236}">
                    <a16:creationId xmlns:a16="http://schemas.microsoft.com/office/drawing/2014/main" id="{48370D96-8100-FB43-8A04-3C59ED341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9151" y="3260725"/>
                <a:ext cx="762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2104">
                <a:extLst>
                  <a:ext uri="{FF2B5EF4-FFF2-40B4-BE49-F238E27FC236}">
                    <a16:creationId xmlns:a16="http://schemas.microsoft.com/office/drawing/2014/main" id="{200ADB4E-841F-9544-BE38-0261D90D3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15351" y="32527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2105">
                <a:extLst>
                  <a:ext uri="{FF2B5EF4-FFF2-40B4-BE49-F238E27FC236}">
                    <a16:creationId xmlns:a16="http://schemas.microsoft.com/office/drawing/2014/main" id="{E02450DC-28BA-0642-9A37-FEF2E0AEC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5351" y="3252788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2106">
                <a:extLst>
                  <a:ext uri="{FF2B5EF4-FFF2-40B4-BE49-F238E27FC236}">
                    <a16:creationId xmlns:a16="http://schemas.microsoft.com/office/drawing/2014/main" id="{1815464E-151B-5A4F-8951-792860BA1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40751" y="3244850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2107">
                <a:extLst>
                  <a:ext uri="{FF2B5EF4-FFF2-40B4-BE49-F238E27FC236}">
                    <a16:creationId xmlns:a16="http://schemas.microsoft.com/office/drawing/2014/main" id="{BD69D242-7940-A64A-8C5F-C78ADE481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1" y="324485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2108">
                <a:extLst>
                  <a:ext uri="{FF2B5EF4-FFF2-40B4-BE49-F238E27FC236}">
                    <a16:creationId xmlns:a16="http://schemas.microsoft.com/office/drawing/2014/main" id="{479966B0-529E-1E48-B67F-D068841BA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53451" y="3235325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2109">
                <a:extLst>
                  <a:ext uri="{FF2B5EF4-FFF2-40B4-BE49-F238E27FC236}">
                    <a16:creationId xmlns:a16="http://schemas.microsoft.com/office/drawing/2014/main" id="{69A265A6-C9C2-564E-AB49-4041BD89F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3451" y="3235325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2110">
                <a:extLst>
                  <a:ext uri="{FF2B5EF4-FFF2-40B4-BE49-F238E27FC236}">
                    <a16:creationId xmlns:a16="http://schemas.microsoft.com/office/drawing/2014/main" id="{27A471C5-5128-7442-9728-B1342DBBB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66151" y="32273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2111">
                <a:extLst>
                  <a:ext uri="{FF2B5EF4-FFF2-40B4-BE49-F238E27FC236}">
                    <a16:creationId xmlns:a16="http://schemas.microsoft.com/office/drawing/2014/main" id="{1040381D-C992-1749-BD71-978C34ADE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6151" y="3227388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2112">
                <a:extLst>
                  <a:ext uri="{FF2B5EF4-FFF2-40B4-BE49-F238E27FC236}">
                    <a16:creationId xmlns:a16="http://schemas.microsoft.com/office/drawing/2014/main" id="{05CF3A8C-44FC-3044-A706-BD6FDAA29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04251" y="3219450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2113">
                <a:extLst>
                  <a:ext uri="{FF2B5EF4-FFF2-40B4-BE49-F238E27FC236}">
                    <a16:creationId xmlns:a16="http://schemas.microsoft.com/office/drawing/2014/main" id="{68B202E9-5C2B-1F4C-A192-14E1866DB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4251" y="3219450"/>
                <a:ext cx="90488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2114">
                <a:extLst>
                  <a:ext uri="{FF2B5EF4-FFF2-40B4-BE49-F238E27FC236}">
                    <a16:creationId xmlns:a16="http://schemas.microsoft.com/office/drawing/2014/main" id="{102C3579-4EDF-4042-9857-18DA0C6E1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94738" y="321945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Line 2115">
                <a:extLst>
                  <a:ext uri="{FF2B5EF4-FFF2-40B4-BE49-F238E27FC236}">
                    <a16:creationId xmlns:a16="http://schemas.microsoft.com/office/drawing/2014/main" id="{22023FD6-72C1-F748-9F8B-FDE5012C9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7438" y="3209925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2116">
                <a:extLst>
                  <a:ext uri="{FF2B5EF4-FFF2-40B4-BE49-F238E27FC236}">
                    <a16:creationId xmlns:a16="http://schemas.microsoft.com/office/drawing/2014/main" id="{44C50BEA-4AB2-F54F-B606-D909CA168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7438" y="3209925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2117">
                <a:extLst>
                  <a:ext uri="{FF2B5EF4-FFF2-40B4-BE49-F238E27FC236}">
                    <a16:creationId xmlns:a16="http://schemas.microsoft.com/office/drawing/2014/main" id="{05382CF9-288D-1843-B9B2-A2614CA02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20138" y="3209925"/>
                <a:ext cx="635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Line 2118">
                <a:extLst>
                  <a:ext uri="{FF2B5EF4-FFF2-40B4-BE49-F238E27FC236}">
                    <a16:creationId xmlns:a16="http://schemas.microsoft.com/office/drawing/2014/main" id="{E7E5F974-FFF3-FF46-9C44-E10D7F719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83638" y="32019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2119">
                <a:extLst>
                  <a:ext uri="{FF2B5EF4-FFF2-40B4-BE49-F238E27FC236}">
                    <a16:creationId xmlns:a16="http://schemas.microsoft.com/office/drawing/2014/main" id="{2FFA17BE-2A6B-2843-8A89-65FADDA57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3638" y="3201988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Line 2120">
                <a:extLst>
                  <a:ext uri="{FF2B5EF4-FFF2-40B4-BE49-F238E27FC236}">
                    <a16:creationId xmlns:a16="http://schemas.microsoft.com/office/drawing/2014/main" id="{031930F6-FF3A-F041-B77C-C9930475B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09038" y="3194050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Line 2121">
                <a:extLst>
                  <a:ext uri="{FF2B5EF4-FFF2-40B4-BE49-F238E27FC236}">
                    <a16:creationId xmlns:a16="http://schemas.microsoft.com/office/drawing/2014/main" id="{4CEBED01-F2D7-5241-B2D5-333595CD8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09038" y="3194050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2122">
                <a:extLst>
                  <a:ext uri="{FF2B5EF4-FFF2-40B4-BE49-F238E27FC236}">
                    <a16:creationId xmlns:a16="http://schemas.microsoft.com/office/drawing/2014/main" id="{B01CABC7-9F0A-124B-B1E0-EB54DFAF0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74126" y="3194050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Line 2123">
                <a:extLst>
                  <a:ext uri="{FF2B5EF4-FFF2-40B4-BE49-F238E27FC236}">
                    <a16:creationId xmlns:a16="http://schemas.microsoft.com/office/drawing/2014/main" id="{54E1354A-7A1E-B844-8DB2-144B2D545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99526" y="318611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Line 2124">
                <a:extLst>
                  <a:ext uri="{FF2B5EF4-FFF2-40B4-BE49-F238E27FC236}">
                    <a16:creationId xmlns:a16="http://schemas.microsoft.com/office/drawing/2014/main" id="{283B12ED-7DFD-4B49-99F1-07C34049B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9526" y="318611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2125">
                <a:extLst>
                  <a:ext uri="{FF2B5EF4-FFF2-40B4-BE49-F238E27FC236}">
                    <a16:creationId xmlns:a16="http://schemas.microsoft.com/office/drawing/2014/main" id="{E04EA513-5647-E545-9DA5-79ECF366F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2226" y="3168650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Line 2126">
                <a:extLst>
                  <a:ext uri="{FF2B5EF4-FFF2-40B4-BE49-F238E27FC236}">
                    <a16:creationId xmlns:a16="http://schemas.microsoft.com/office/drawing/2014/main" id="{2A9D4434-7FD1-A145-9C23-CA517B6DD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12226" y="316865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Line 2127">
                <a:extLst>
                  <a:ext uri="{FF2B5EF4-FFF2-40B4-BE49-F238E27FC236}">
                    <a16:creationId xmlns:a16="http://schemas.microsoft.com/office/drawing/2014/main" id="{1B85743E-4805-F74B-9934-5BFB09418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4926" y="3168650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2128">
                <a:extLst>
                  <a:ext uri="{FF2B5EF4-FFF2-40B4-BE49-F238E27FC236}">
                    <a16:creationId xmlns:a16="http://schemas.microsoft.com/office/drawing/2014/main" id="{3A24E7B1-BF5F-E047-8BA9-31121306D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63026" y="316865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Line 2129">
                <a:extLst>
                  <a:ext uri="{FF2B5EF4-FFF2-40B4-BE49-F238E27FC236}">
                    <a16:creationId xmlns:a16="http://schemas.microsoft.com/office/drawing/2014/main" id="{B887A672-9047-2B45-B0C2-8AEC46223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75726" y="316071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Line 2130">
                <a:extLst>
                  <a:ext uri="{FF2B5EF4-FFF2-40B4-BE49-F238E27FC236}">
                    <a16:creationId xmlns:a16="http://schemas.microsoft.com/office/drawing/2014/main" id="{D61F5F45-690E-CF45-B2EC-F0043B1A6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75726" y="3160713"/>
                <a:ext cx="88900" cy="0"/>
              </a:xfrm>
              <a:prstGeom prst="line">
                <a:avLst/>
              </a:prstGeom>
              <a:noFill/>
              <a:ln w="28575" cap="rnd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31EC98FE-804B-8A40-AFDC-BC2FF8EFAA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6512" y="4397570"/>
              <a:ext cx="56580" cy="461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1" name="Rectangle 2192">
            <a:extLst>
              <a:ext uri="{FF2B5EF4-FFF2-40B4-BE49-F238E27FC236}">
                <a16:creationId xmlns:a16="http://schemas.microsoft.com/office/drawing/2014/main" id="{A03ECE25-CD92-1243-910D-6E5FB8C42F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57310" y="2872182"/>
            <a:ext cx="2394882" cy="2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Cumulative 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ncidence (%)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2" name="TextBox 701">
            <a:extLst>
              <a:ext uri="{FF2B5EF4-FFF2-40B4-BE49-F238E27FC236}">
                <a16:creationId xmlns:a16="http://schemas.microsoft.com/office/drawing/2014/main" id="{0B911525-0678-7144-9739-565183E8B9C7}"/>
              </a:ext>
            </a:extLst>
          </p:cNvPr>
          <p:cNvSpPr txBox="1"/>
          <p:nvPr/>
        </p:nvSpPr>
        <p:spPr>
          <a:xfrm>
            <a:off x="9052049" y="1790609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7.1%</a:t>
            </a:r>
          </a:p>
        </p:txBody>
      </p:sp>
      <p:sp>
        <p:nvSpPr>
          <p:cNvPr id="703" name="TextBox 702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9060065" y="289946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4.0%</a:t>
            </a:r>
          </a:p>
        </p:txBody>
      </p:sp>
      <p:sp>
        <p:nvSpPr>
          <p:cNvPr id="704" name="TextBox 703"/>
          <p:cNvSpPr txBox="1"/>
          <p:nvPr/>
        </p:nvSpPr>
        <p:spPr>
          <a:xfrm>
            <a:off x="3610818" y="1958688"/>
            <a:ext cx="3265338" cy="936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Placebo vs Aspirin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(95%CI): 0.56 (0.45 to 0.68)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&lt;0.001</a:t>
            </a:r>
          </a:p>
        </p:txBody>
      </p:sp>
      <p:sp>
        <p:nvSpPr>
          <p:cNvPr id="705" name="TextBox 704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Endpoint: BARC 2, 3 or 5 Bleeding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Cohort</a:t>
            </a:r>
          </a:p>
        </p:txBody>
      </p:sp>
      <p:sp>
        <p:nvSpPr>
          <p:cNvPr id="706" name="TextBox 705"/>
          <p:cNvSpPr txBox="1"/>
          <p:nvPr/>
        </p:nvSpPr>
        <p:spPr>
          <a:xfrm>
            <a:off x="7918124" y="3756868"/>
            <a:ext cx="4199660" cy="6832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ARD = -3.08% (-4.15% to -2.01%)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NNT = 33</a:t>
            </a:r>
          </a:p>
        </p:txBody>
      </p:sp>
    </p:spTree>
    <p:extLst>
      <p:ext uri="{BB962C8B-B14F-4D97-AF65-F5344CB8AC3E}">
        <p14:creationId xmlns:p14="http://schemas.microsoft.com/office/powerpoint/2010/main" val="16584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" grpId="0"/>
      <p:bldP spid="703" grpId="0"/>
      <p:bldP spid="704" grpId="0" animBg="1"/>
      <p:bldP spid="7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1464" y="4070908"/>
            <a:ext cx="6496398" cy="701722"/>
            <a:chOff x="3031464" y="4070908"/>
            <a:chExt cx="6496398" cy="701722"/>
          </a:xfrm>
        </p:grpSpPr>
        <p:grpSp>
          <p:nvGrpSpPr>
            <p:cNvPr id="820" name="Group 612"/>
            <p:cNvGrpSpPr>
              <a:grpSpLocks/>
            </p:cNvGrpSpPr>
            <p:nvPr/>
          </p:nvGrpSpPr>
          <p:grpSpPr bwMode="auto">
            <a:xfrm>
              <a:off x="3031464" y="4070908"/>
              <a:ext cx="6460057" cy="701722"/>
              <a:chOff x="3112" y="2366"/>
              <a:chExt cx="2133" cy="283"/>
            </a:xfrm>
          </p:grpSpPr>
          <p:sp>
            <p:nvSpPr>
              <p:cNvPr id="1024" name="Line 413"/>
              <p:cNvSpPr>
                <a:spLocks noChangeShapeType="1"/>
              </p:cNvSpPr>
              <p:nvPr/>
            </p:nvSpPr>
            <p:spPr bwMode="auto">
              <a:xfrm>
                <a:off x="3112" y="2649"/>
                <a:ext cx="3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Line 414"/>
              <p:cNvSpPr>
                <a:spLocks noChangeShapeType="1"/>
              </p:cNvSpPr>
              <p:nvPr/>
            </p:nvSpPr>
            <p:spPr bwMode="auto">
              <a:xfrm>
                <a:off x="3115" y="2649"/>
                <a:ext cx="3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Line 415"/>
              <p:cNvSpPr>
                <a:spLocks noChangeShapeType="1"/>
              </p:cNvSpPr>
              <p:nvPr/>
            </p:nvSpPr>
            <p:spPr bwMode="auto">
              <a:xfrm>
                <a:off x="3118" y="2649"/>
                <a:ext cx="17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Line 416"/>
              <p:cNvSpPr>
                <a:spLocks noChangeShapeType="1"/>
              </p:cNvSpPr>
              <p:nvPr/>
            </p:nvSpPr>
            <p:spPr bwMode="auto">
              <a:xfrm flipV="1">
                <a:off x="3135" y="2641"/>
                <a:ext cx="0" cy="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Line 417"/>
              <p:cNvSpPr>
                <a:spLocks noChangeShapeType="1"/>
              </p:cNvSpPr>
              <p:nvPr/>
            </p:nvSpPr>
            <p:spPr bwMode="auto">
              <a:xfrm>
                <a:off x="3135" y="2641"/>
                <a:ext cx="24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Line 418"/>
              <p:cNvSpPr>
                <a:spLocks noChangeShapeType="1"/>
              </p:cNvSpPr>
              <p:nvPr/>
            </p:nvSpPr>
            <p:spPr bwMode="auto">
              <a:xfrm>
                <a:off x="3159" y="2641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Line 419"/>
              <p:cNvSpPr>
                <a:spLocks noChangeShapeType="1"/>
              </p:cNvSpPr>
              <p:nvPr/>
            </p:nvSpPr>
            <p:spPr bwMode="auto">
              <a:xfrm flipV="1">
                <a:off x="3165" y="2637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Line 420"/>
              <p:cNvSpPr>
                <a:spLocks noChangeShapeType="1"/>
              </p:cNvSpPr>
              <p:nvPr/>
            </p:nvSpPr>
            <p:spPr bwMode="auto">
              <a:xfrm>
                <a:off x="3165" y="2637"/>
                <a:ext cx="17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Line 421"/>
              <p:cNvSpPr>
                <a:spLocks noChangeShapeType="1"/>
              </p:cNvSpPr>
              <p:nvPr/>
            </p:nvSpPr>
            <p:spPr bwMode="auto">
              <a:xfrm>
                <a:off x="3182" y="2637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Line 422"/>
              <p:cNvSpPr>
                <a:spLocks noChangeShapeType="1"/>
              </p:cNvSpPr>
              <p:nvPr/>
            </p:nvSpPr>
            <p:spPr bwMode="auto">
              <a:xfrm flipV="1">
                <a:off x="3194" y="2633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Line 423"/>
              <p:cNvSpPr>
                <a:spLocks noChangeShapeType="1"/>
              </p:cNvSpPr>
              <p:nvPr/>
            </p:nvSpPr>
            <p:spPr bwMode="auto">
              <a:xfrm>
                <a:off x="3194" y="2633"/>
                <a:ext cx="24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Line 424"/>
              <p:cNvSpPr>
                <a:spLocks noChangeShapeType="1"/>
              </p:cNvSpPr>
              <p:nvPr/>
            </p:nvSpPr>
            <p:spPr bwMode="auto">
              <a:xfrm>
                <a:off x="3218" y="2633"/>
                <a:ext cx="5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Line 425"/>
              <p:cNvSpPr>
                <a:spLocks noChangeShapeType="1"/>
              </p:cNvSpPr>
              <p:nvPr/>
            </p:nvSpPr>
            <p:spPr bwMode="auto">
              <a:xfrm>
                <a:off x="3223" y="2633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Line 426"/>
              <p:cNvSpPr>
                <a:spLocks noChangeShapeType="1"/>
              </p:cNvSpPr>
              <p:nvPr/>
            </p:nvSpPr>
            <p:spPr bwMode="auto">
              <a:xfrm flipV="1">
                <a:off x="3229" y="2629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Line 427"/>
              <p:cNvSpPr>
                <a:spLocks noChangeShapeType="1"/>
              </p:cNvSpPr>
              <p:nvPr/>
            </p:nvSpPr>
            <p:spPr bwMode="auto">
              <a:xfrm>
                <a:off x="3229" y="2629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Line 428"/>
              <p:cNvSpPr>
                <a:spLocks noChangeShapeType="1"/>
              </p:cNvSpPr>
              <p:nvPr/>
            </p:nvSpPr>
            <p:spPr bwMode="auto">
              <a:xfrm>
                <a:off x="3235" y="2629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Line 429"/>
              <p:cNvSpPr>
                <a:spLocks noChangeShapeType="1"/>
              </p:cNvSpPr>
              <p:nvPr/>
            </p:nvSpPr>
            <p:spPr bwMode="auto">
              <a:xfrm>
                <a:off x="3247" y="2629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Line 430"/>
              <p:cNvSpPr>
                <a:spLocks noChangeShapeType="1"/>
              </p:cNvSpPr>
              <p:nvPr/>
            </p:nvSpPr>
            <p:spPr bwMode="auto">
              <a:xfrm>
                <a:off x="3253" y="2629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Line 431"/>
              <p:cNvSpPr>
                <a:spLocks noChangeShapeType="1"/>
              </p:cNvSpPr>
              <p:nvPr/>
            </p:nvSpPr>
            <p:spPr bwMode="auto">
              <a:xfrm>
                <a:off x="3259" y="2629"/>
                <a:ext cx="23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Line 432"/>
              <p:cNvSpPr>
                <a:spLocks noChangeShapeType="1"/>
              </p:cNvSpPr>
              <p:nvPr/>
            </p:nvSpPr>
            <p:spPr bwMode="auto">
              <a:xfrm>
                <a:off x="3282" y="2629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Line 433"/>
              <p:cNvSpPr>
                <a:spLocks noChangeShapeType="1"/>
              </p:cNvSpPr>
              <p:nvPr/>
            </p:nvSpPr>
            <p:spPr bwMode="auto">
              <a:xfrm>
                <a:off x="3288" y="2629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434"/>
              <p:cNvSpPr>
                <a:spLocks noChangeShapeType="1"/>
              </p:cNvSpPr>
              <p:nvPr/>
            </p:nvSpPr>
            <p:spPr bwMode="auto">
              <a:xfrm>
                <a:off x="3294" y="2629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Line 435"/>
              <p:cNvSpPr>
                <a:spLocks noChangeShapeType="1"/>
              </p:cNvSpPr>
              <p:nvPr/>
            </p:nvSpPr>
            <p:spPr bwMode="auto">
              <a:xfrm flipV="1">
                <a:off x="3300" y="2625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Line 436"/>
              <p:cNvSpPr>
                <a:spLocks noChangeShapeType="1"/>
              </p:cNvSpPr>
              <p:nvPr/>
            </p:nvSpPr>
            <p:spPr bwMode="auto">
              <a:xfrm>
                <a:off x="3300" y="2625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Line 437"/>
              <p:cNvSpPr>
                <a:spLocks noChangeShapeType="1"/>
              </p:cNvSpPr>
              <p:nvPr/>
            </p:nvSpPr>
            <p:spPr bwMode="auto">
              <a:xfrm>
                <a:off x="3306" y="2625"/>
                <a:ext cx="1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Line 438"/>
              <p:cNvSpPr>
                <a:spLocks noChangeShapeType="1"/>
              </p:cNvSpPr>
              <p:nvPr/>
            </p:nvSpPr>
            <p:spPr bwMode="auto">
              <a:xfrm>
                <a:off x="3317" y="2625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Line 439"/>
              <p:cNvSpPr>
                <a:spLocks noChangeShapeType="1"/>
              </p:cNvSpPr>
              <p:nvPr/>
            </p:nvSpPr>
            <p:spPr bwMode="auto">
              <a:xfrm flipV="1">
                <a:off x="3323" y="2621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Line 440"/>
              <p:cNvSpPr>
                <a:spLocks noChangeShapeType="1"/>
              </p:cNvSpPr>
              <p:nvPr/>
            </p:nvSpPr>
            <p:spPr bwMode="auto">
              <a:xfrm>
                <a:off x="3323" y="2621"/>
                <a:ext cx="3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Line 441"/>
              <p:cNvSpPr>
                <a:spLocks noChangeShapeType="1"/>
              </p:cNvSpPr>
              <p:nvPr/>
            </p:nvSpPr>
            <p:spPr bwMode="auto">
              <a:xfrm flipV="1">
                <a:off x="3353" y="2613"/>
                <a:ext cx="0" cy="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Line 442"/>
              <p:cNvSpPr>
                <a:spLocks noChangeShapeType="1"/>
              </p:cNvSpPr>
              <p:nvPr/>
            </p:nvSpPr>
            <p:spPr bwMode="auto">
              <a:xfrm>
                <a:off x="3353" y="2613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443"/>
              <p:cNvSpPr>
                <a:spLocks noChangeShapeType="1"/>
              </p:cNvSpPr>
              <p:nvPr/>
            </p:nvSpPr>
            <p:spPr bwMode="auto">
              <a:xfrm flipV="1">
                <a:off x="3359" y="2608"/>
                <a:ext cx="0" cy="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Line 444"/>
              <p:cNvSpPr>
                <a:spLocks noChangeShapeType="1"/>
              </p:cNvSpPr>
              <p:nvPr/>
            </p:nvSpPr>
            <p:spPr bwMode="auto">
              <a:xfrm>
                <a:off x="3359" y="2608"/>
                <a:ext cx="35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Line 445"/>
              <p:cNvSpPr>
                <a:spLocks noChangeShapeType="1"/>
              </p:cNvSpPr>
              <p:nvPr/>
            </p:nvSpPr>
            <p:spPr bwMode="auto">
              <a:xfrm>
                <a:off x="3394" y="2608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Line 446"/>
              <p:cNvSpPr>
                <a:spLocks noChangeShapeType="1"/>
              </p:cNvSpPr>
              <p:nvPr/>
            </p:nvSpPr>
            <p:spPr bwMode="auto">
              <a:xfrm flipV="1">
                <a:off x="3400" y="2600"/>
                <a:ext cx="0" cy="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Line 447"/>
              <p:cNvSpPr>
                <a:spLocks noChangeShapeType="1"/>
              </p:cNvSpPr>
              <p:nvPr/>
            </p:nvSpPr>
            <p:spPr bwMode="auto">
              <a:xfrm>
                <a:off x="3400" y="2600"/>
                <a:ext cx="53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Line 448"/>
              <p:cNvSpPr>
                <a:spLocks noChangeShapeType="1"/>
              </p:cNvSpPr>
              <p:nvPr/>
            </p:nvSpPr>
            <p:spPr bwMode="auto">
              <a:xfrm flipV="1">
                <a:off x="3453" y="2588"/>
                <a:ext cx="0" cy="12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Line 449"/>
              <p:cNvSpPr>
                <a:spLocks noChangeShapeType="1"/>
              </p:cNvSpPr>
              <p:nvPr/>
            </p:nvSpPr>
            <p:spPr bwMode="auto">
              <a:xfrm>
                <a:off x="3453" y="2588"/>
                <a:ext cx="17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Line 450"/>
              <p:cNvSpPr>
                <a:spLocks noChangeShapeType="1"/>
              </p:cNvSpPr>
              <p:nvPr/>
            </p:nvSpPr>
            <p:spPr bwMode="auto">
              <a:xfrm flipV="1">
                <a:off x="3470" y="2584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Line 451"/>
              <p:cNvSpPr>
                <a:spLocks noChangeShapeType="1"/>
              </p:cNvSpPr>
              <p:nvPr/>
            </p:nvSpPr>
            <p:spPr bwMode="auto">
              <a:xfrm>
                <a:off x="3470" y="2584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Line 452"/>
              <p:cNvSpPr>
                <a:spLocks noChangeShapeType="1"/>
              </p:cNvSpPr>
              <p:nvPr/>
            </p:nvSpPr>
            <p:spPr bwMode="auto">
              <a:xfrm flipV="1">
                <a:off x="3476" y="2580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Line 453"/>
              <p:cNvSpPr>
                <a:spLocks noChangeShapeType="1"/>
              </p:cNvSpPr>
              <p:nvPr/>
            </p:nvSpPr>
            <p:spPr bwMode="auto">
              <a:xfrm>
                <a:off x="3476" y="2580"/>
                <a:ext cx="59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Line 454"/>
              <p:cNvSpPr>
                <a:spLocks noChangeShapeType="1"/>
              </p:cNvSpPr>
              <p:nvPr/>
            </p:nvSpPr>
            <p:spPr bwMode="auto">
              <a:xfrm flipV="1">
                <a:off x="3535" y="2576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Line 455"/>
              <p:cNvSpPr>
                <a:spLocks noChangeShapeType="1"/>
              </p:cNvSpPr>
              <p:nvPr/>
            </p:nvSpPr>
            <p:spPr bwMode="auto">
              <a:xfrm>
                <a:off x="3535" y="2576"/>
                <a:ext cx="4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Line 456"/>
              <p:cNvSpPr>
                <a:spLocks noChangeShapeType="1"/>
              </p:cNvSpPr>
              <p:nvPr/>
            </p:nvSpPr>
            <p:spPr bwMode="auto">
              <a:xfrm>
                <a:off x="3576" y="2576"/>
                <a:ext cx="24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Line 457"/>
              <p:cNvSpPr>
                <a:spLocks noChangeShapeType="1"/>
              </p:cNvSpPr>
              <p:nvPr/>
            </p:nvSpPr>
            <p:spPr bwMode="auto">
              <a:xfrm flipV="1">
                <a:off x="3600" y="2572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Line 458"/>
              <p:cNvSpPr>
                <a:spLocks noChangeShapeType="1"/>
              </p:cNvSpPr>
              <p:nvPr/>
            </p:nvSpPr>
            <p:spPr bwMode="auto">
              <a:xfrm>
                <a:off x="3600" y="2572"/>
                <a:ext cx="5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Line 459"/>
              <p:cNvSpPr>
                <a:spLocks noChangeShapeType="1"/>
              </p:cNvSpPr>
              <p:nvPr/>
            </p:nvSpPr>
            <p:spPr bwMode="auto">
              <a:xfrm flipV="1">
                <a:off x="3605" y="2568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Line 460"/>
              <p:cNvSpPr>
                <a:spLocks noChangeShapeType="1"/>
              </p:cNvSpPr>
              <p:nvPr/>
            </p:nvSpPr>
            <p:spPr bwMode="auto">
              <a:xfrm>
                <a:off x="3605" y="2568"/>
                <a:ext cx="4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Line 461"/>
              <p:cNvSpPr>
                <a:spLocks noChangeShapeType="1"/>
              </p:cNvSpPr>
              <p:nvPr/>
            </p:nvSpPr>
            <p:spPr bwMode="auto">
              <a:xfrm flipV="1">
                <a:off x="3646" y="2564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Line 462"/>
              <p:cNvSpPr>
                <a:spLocks noChangeShapeType="1"/>
              </p:cNvSpPr>
              <p:nvPr/>
            </p:nvSpPr>
            <p:spPr bwMode="auto">
              <a:xfrm>
                <a:off x="3646" y="2564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Line 463"/>
              <p:cNvSpPr>
                <a:spLocks noChangeShapeType="1"/>
              </p:cNvSpPr>
              <p:nvPr/>
            </p:nvSpPr>
            <p:spPr bwMode="auto">
              <a:xfrm>
                <a:off x="3658" y="2564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Line 464"/>
              <p:cNvSpPr>
                <a:spLocks noChangeShapeType="1"/>
              </p:cNvSpPr>
              <p:nvPr/>
            </p:nvSpPr>
            <p:spPr bwMode="auto">
              <a:xfrm>
                <a:off x="3670" y="2564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Line 465"/>
              <p:cNvSpPr>
                <a:spLocks noChangeShapeType="1"/>
              </p:cNvSpPr>
              <p:nvPr/>
            </p:nvSpPr>
            <p:spPr bwMode="auto">
              <a:xfrm>
                <a:off x="3688" y="2564"/>
                <a:ext cx="1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Line 466"/>
              <p:cNvSpPr>
                <a:spLocks noChangeShapeType="1"/>
              </p:cNvSpPr>
              <p:nvPr/>
            </p:nvSpPr>
            <p:spPr bwMode="auto">
              <a:xfrm flipV="1">
                <a:off x="3699" y="2560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Line 467"/>
              <p:cNvSpPr>
                <a:spLocks noChangeShapeType="1"/>
              </p:cNvSpPr>
              <p:nvPr/>
            </p:nvSpPr>
            <p:spPr bwMode="auto">
              <a:xfrm>
                <a:off x="3699" y="2560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Line 468"/>
              <p:cNvSpPr>
                <a:spLocks noChangeShapeType="1"/>
              </p:cNvSpPr>
              <p:nvPr/>
            </p:nvSpPr>
            <p:spPr bwMode="auto">
              <a:xfrm flipV="1">
                <a:off x="3717" y="2556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Line 469"/>
              <p:cNvSpPr>
                <a:spLocks noChangeShapeType="1"/>
              </p:cNvSpPr>
              <p:nvPr/>
            </p:nvSpPr>
            <p:spPr bwMode="auto">
              <a:xfrm>
                <a:off x="3717" y="2556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Line 470"/>
              <p:cNvSpPr>
                <a:spLocks noChangeShapeType="1"/>
              </p:cNvSpPr>
              <p:nvPr/>
            </p:nvSpPr>
            <p:spPr bwMode="auto">
              <a:xfrm flipV="1">
                <a:off x="3723" y="2551"/>
                <a:ext cx="0" cy="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Line 471"/>
              <p:cNvSpPr>
                <a:spLocks noChangeShapeType="1"/>
              </p:cNvSpPr>
              <p:nvPr/>
            </p:nvSpPr>
            <p:spPr bwMode="auto">
              <a:xfrm>
                <a:off x="3723" y="2551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Line 472"/>
              <p:cNvSpPr>
                <a:spLocks noChangeShapeType="1"/>
              </p:cNvSpPr>
              <p:nvPr/>
            </p:nvSpPr>
            <p:spPr bwMode="auto">
              <a:xfrm>
                <a:off x="3729" y="2551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Line 473"/>
              <p:cNvSpPr>
                <a:spLocks noChangeShapeType="1"/>
              </p:cNvSpPr>
              <p:nvPr/>
            </p:nvSpPr>
            <p:spPr bwMode="auto">
              <a:xfrm flipV="1">
                <a:off x="3735" y="2547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Line 474"/>
              <p:cNvSpPr>
                <a:spLocks noChangeShapeType="1"/>
              </p:cNvSpPr>
              <p:nvPr/>
            </p:nvSpPr>
            <p:spPr bwMode="auto">
              <a:xfrm>
                <a:off x="3735" y="2547"/>
                <a:ext cx="17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Line 475"/>
              <p:cNvSpPr>
                <a:spLocks noChangeShapeType="1"/>
              </p:cNvSpPr>
              <p:nvPr/>
            </p:nvSpPr>
            <p:spPr bwMode="auto">
              <a:xfrm>
                <a:off x="3752" y="2547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Line 476"/>
              <p:cNvSpPr>
                <a:spLocks noChangeShapeType="1"/>
              </p:cNvSpPr>
              <p:nvPr/>
            </p:nvSpPr>
            <p:spPr bwMode="auto">
              <a:xfrm flipV="1">
                <a:off x="3770" y="2543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Line 477"/>
              <p:cNvSpPr>
                <a:spLocks noChangeShapeType="1"/>
              </p:cNvSpPr>
              <p:nvPr/>
            </p:nvSpPr>
            <p:spPr bwMode="auto">
              <a:xfrm>
                <a:off x="3770" y="2543"/>
                <a:ext cx="17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Line 478"/>
              <p:cNvSpPr>
                <a:spLocks noChangeShapeType="1"/>
              </p:cNvSpPr>
              <p:nvPr/>
            </p:nvSpPr>
            <p:spPr bwMode="auto">
              <a:xfrm flipV="1">
                <a:off x="3787" y="2539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Line 479"/>
              <p:cNvSpPr>
                <a:spLocks noChangeShapeType="1"/>
              </p:cNvSpPr>
              <p:nvPr/>
            </p:nvSpPr>
            <p:spPr bwMode="auto">
              <a:xfrm>
                <a:off x="3787" y="2539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Line 480"/>
              <p:cNvSpPr>
                <a:spLocks noChangeShapeType="1"/>
              </p:cNvSpPr>
              <p:nvPr/>
            </p:nvSpPr>
            <p:spPr bwMode="auto">
              <a:xfrm flipV="1">
                <a:off x="3799" y="2535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Line 481"/>
              <p:cNvSpPr>
                <a:spLocks noChangeShapeType="1"/>
              </p:cNvSpPr>
              <p:nvPr/>
            </p:nvSpPr>
            <p:spPr bwMode="auto">
              <a:xfrm>
                <a:off x="3799" y="2535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Line 482"/>
              <p:cNvSpPr>
                <a:spLocks noChangeShapeType="1"/>
              </p:cNvSpPr>
              <p:nvPr/>
            </p:nvSpPr>
            <p:spPr bwMode="auto">
              <a:xfrm>
                <a:off x="3805" y="2535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Line 483"/>
              <p:cNvSpPr>
                <a:spLocks noChangeShapeType="1"/>
              </p:cNvSpPr>
              <p:nvPr/>
            </p:nvSpPr>
            <p:spPr bwMode="auto">
              <a:xfrm flipV="1">
                <a:off x="3811" y="2527"/>
                <a:ext cx="0" cy="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Line 484"/>
              <p:cNvSpPr>
                <a:spLocks noChangeShapeType="1"/>
              </p:cNvSpPr>
              <p:nvPr/>
            </p:nvSpPr>
            <p:spPr bwMode="auto">
              <a:xfrm>
                <a:off x="3811" y="2527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Line 485"/>
              <p:cNvSpPr>
                <a:spLocks noChangeShapeType="1"/>
              </p:cNvSpPr>
              <p:nvPr/>
            </p:nvSpPr>
            <p:spPr bwMode="auto">
              <a:xfrm>
                <a:off x="3829" y="2527"/>
                <a:ext cx="1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Line 486"/>
              <p:cNvSpPr>
                <a:spLocks noChangeShapeType="1"/>
              </p:cNvSpPr>
              <p:nvPr/>
            </p:nvSpPr>
            <p:spPr bwMode="auto">
              <a:xfrm flipV="1">
                <a:off x="3840" y="2523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Line 487"/>
              <p:cNvSpPr>
                <a:spLocks noChangeShapeType="1"/>
              </p:cNvSpPr>
              <p:nvPr/>
            </p:nvSpPr>
            <p:spPr bwMode="auto">
              <a:xfrm>
                <a:off x="3840" y="2523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Line 488"/>
              <p:cNvSpPr>
                <a:spLocks noChangeShapeType="1"/>
              </p:cNvSpPr>
              <p:nvPr/>
            </p:nvSpPr>
            <p:spPr bwMode="auto">
              <a:xfrm flipV="1">
                <a:off x="3852" y="2519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Line 489"/>
              <p:cNvSpPr>
                <a:spLocks noChangeShapeType="1"/>
              </p:cNvSpPr>
              <p:nvPr/>
            </p:nvSpPr>
            <p:spPr bwMode="auto">
              <a:xfrm>
                <a:off x="3852" y="2519"/>
                <a:ext cx="3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Line 490"/>
              <p:cNvSpPr>
                <a:spLocks noChangeShapeType="1"/>
              </p:cNvSpPr>
              <p:nvPr/>
            </p:nvSpPr>
            <p:spPr bwMode="auto">
              <a:xfrm>
                <a:off x="3882" y="2519"/>
                <a:ext cx="5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Line 491"/>
              <p:cNvSpPr>
                <a:spLocks noChangeShapeType="1"/>
              </p:cNvSpPr>
              <p:nvPr/>
            </p:nvSpPr>
            <p:spPr bwMode="auto">
              <a:xfrm flipV="1">
                <a:off x="3887" y="2515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Line 492"/>
              <p:cNvSpPr>
                <a:spLocks noChangeShapeType="1"/>
              </p:cNvSpPr>
              <p:nvPr/>
            </p:nvSpPr>
            <p:spPr bwMode="auto">
              <a:xfrm>
                <a:off x="3887" y="2515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Line 493"/>
              <p:cNvSpPr>
                <a:spLocks noChangeShapeType="1"/>
              </p:cNvSpPr>
              <p:nvPr/>
            </p:nvSpPr>
            <p:spPr bwMode="auto">
              <a:xfrm flipV="1">
                <a:off x="3899" y="2510"/>
                <a:ext cx="0" cy="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Line 494"/>
              <p:cNvSpPr>
                <a:spLocks noChangeShapeType="1"/>
              </p:cNvSpPr>
              <p:nvPr/>
            </p:nvSpPr>
            <p:spPr bwMode="auto">
              <a:xfrm>
                <a:off x="3899" y="2510"/>
                <a:ext cx="24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Line 495"/>
              <p:cNvSpPr>
                <a:spLocks noChangeShapeType="1"/>
              </p:cNvSpPr>
              <p:nvPr/>
            </p:nvSpPr>
            <p:spPr bwMode="auto">
              <a:xfrm>
                <a:off x="3923" y="2510"/>
                <a:ext cx="17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Line 496"/>
              <p:cNvSpPr>
                <a:spLocks noChangeShapeType="1"/>
              </p:cNvSpPr>
              <p:nvPr/>
            </p:nvSpPr>
            <p:spPr bwMode="auto">
              <a:xfrm flipV="1">
                <a:off x="3940" y="2506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Line 497"/>
              <p:cNvSpPr>
                <a:spLocks noChangeShapeType="1"/>
              </p:cNvSpPr>
              <p:nvPr/>
            </p:nvSpPr>
            <p:spPr bwMode="auto">
              <a:xfrm>
                <a:off x="3940" y="2506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Line 498"/>
              <p:cNvSpPr>
                <a:spLocks noChangeShapeType="1"/>
              </p:cNvSpPr>
              <p:nvPr/>
            </p:nvSpPr>
            <p:spPr bwMode="auto">
              <a:xfrm flipV="1">
                <a:off x="3958" y="2502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Line 499"/>
              <p:cNvSpPr>
                <a:spLocks noChangeShapeType="1"/>
              </p:cNvSpPr>
              <p:nvPr/>
            </p:nvSpPr>
            <p:spPr bwMode="auto">
              <a:xfrm>
                <a:off x="3958" y="2502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Line 500"/>
              <p:cNvSpPr>
                <a:spLocks noChangeShapeType="1"/>
              </p:cNvSpPr>
              <p:nvPr/>
            </p:nvSpPr>
            <p:spPr bwMode="auto">
              <a:xfrm>
                <a:off x="3970" y="2502"/>
                <a:ext cx="35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Line 501"/>
              <p:cNvSpPr>
                <a:spLocks noChangeShapeType="1"/>
              </p:cNvSpPr>
              <p:nvPr/>
            </p:nvSpPr>
            <p:spPr bwMode="auto">
              <a:xfrm flipV="1">
                <a:off x="4005" y="2498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Line 502"/>
              <p:cNvSpPr>
                <a:spLocks noChangeShapeType="1"/>
              </p:cNvSpPr>
              <p:nvPr/>
            </p:nvSpPr>
            <p:spPr bwMode="auto">
              <a:xfrm>
                <a:off x="4005" y="2498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Line 503"/>
              <p:cNvSpPr>
                <a:spLocks noChangeShapeType="1"/>
              </p:cNvSpPr>
              <p:nvPr/>
            </p:nvSpPr>
            <p:spPr bwMode="auto">
              <a:xfrm>
                <a:off x="4011" y="2498"/>
                <a:ext cx="23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Line 504"/>
              <p:cNvSpPr>
                <a:spLocks noChangeShapeType="1"/>
              </p:cNvSpPr>
              <p:nvPr/>
            </p:nvSpPr>
            <p:spPr bwMode="auto">
              <a:xfrm flipV="1">
                <a:off x="4034" y="2494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Line 505"/>
              <p:cNvSpPr>
                <a:spLocks noChangeShapeType="1"/>
              </p:cNvSpPr>
              <p:nvPr/>
            </p:nvSpPr>
            <p:spPr bwMode="auto">
              <a:xfrm>
                <a:off x="4034" y="2494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Line 506"/>
              <p:cNvSpPr>
                <a:spLocks noChangeShapeType="1"/>
              </p:cNvSpPr>
              <p:nvPr/>
            </p:nvSpPr>
            <p:spPr bwMode="auto">
              <a:xfrm flipV="1">
                <a:off x="4046" y="2490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Line 507"/>
              <p:cNvSpPr>
                <a:spLocks noChangeShapeType="1"/>
              </p:cNvSpPr>
              <p:nvPr/>
            </p:nvSpPr>
            <p:spPr bwMode="auto">
              <a:xfrm>
                <a:off x="4046" y="2490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Line 508"/>
              <p:cNvSpPr>
                <a:spLocks noChangeShapeType="1"/>
              </p:cNvSpPr>
              <p:nvPr/>
            </p:nvSpPr>
            <p:spPr bwMode="auto">
              <a:xfrm>
                <a:off x="4052" y="2490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Line 509"/>
              <p:cNvSpPr>
                <a:spLocks noChangeShapeType="1"/>
              </p:cNvSpPr>
              <p:nvPr/>
            </p:nvSpPr>
            <p:spPr bwMode="auto">
              <a:xfrm flipV="1">
                <a:off x="4058" y="2486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Line 510"/>
              <p:cNvSpPr>
                <a:spLocks noChangeShapeType="1"/>
              </p:cNvSpPr>
              <p:nvPr/>
            </p:nvSpPr>
            <p:spPr bwMode="auto">
              <a:xfrm>
                <a:off x="4058" y="2486"/>
                <a:ext cx="23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Line 511"/>
              <p:cNvSpPr>
                <a:spLocks noChangeShapeType="1"/>
              </p:cNvSpPr>
              <p:nvPr/>
            </p:nvSpPr>
            <p:spPr bwMode="auto">
              <a:xfrm flipV="1">
                <a:off x="4081" y="2482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Line 512"/>
              <p:cNvSpPr>
                <a:spLocks noChangeShapeType="1"/>
              </p:cNvSpPr>
              <p:nvPr/>
            </p:nvSpPr>
            <p:spPr bwMode="auto">
              <a:xfrm>
                <a:off x="4081" y="2482"/>
                <a:ext cx="24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Line 513"/>
              <p:cNvSpPr>
                <a:spLocks noChangeShapeType="1"/>
              </p:cNvSpPr>
              <p:nvPr/>
            </p:nvSpPr>
            <p:spPr bwMode="auto">
              <a:xfrm>
                <a:off x="4105" y="2482"/>
                <a:ext cx="23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Line 514"/>
              <p:cNvSpPr>
                <a:spLocks noChangeShapeType="1"/>
              </p:cNvSpPr>
              <p:nvPr/>
            </p:nvSpPr>
            <p:spPr bwMode="auto">
              <a:xfrm flipV="1">
                <a:off x="4128" y="2478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Line 515"/>
              <p:cNvSpPr>
                <a:spLocks noChangeShapeType="1"/>
              </p:cNvSpPr>
              <p:nvPr/>
            </p:nvSpPr>
            <p:spPr bwMode="auto">
              <a:xfrm>
                <a:off x="4128" y="2478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516"/>
              <p:cNvSpPr>
                <a:spLocks noChangeShapeType="1"/>
              </p:cNvSpPr>
              <p:nvPr/>
            </p:nvSpPr>
            <p:spPr bwMode="auto">
              <a:xfrm>
                <a:off x="4140" y="2478"/>
                <a:ext cx="29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Line 517"/>
              <p:cNvSpPr>
                <a:spLocks noChangeShapeType="1"/>
              </p:cNvSpPr>
              <p:nvPr/>
            </p:nvSpPr>
            <p:spPr bwMode="auto">
              <a:xfrm flipV="1">
                <a:off x="4169" y="2474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Line 518"/>
              <p:cNvSpPr>
                <a:spLocks noChangeShapeType="1"/>
              </p:cNvSpPr>
              <p:nvPr/>
            </p:nvSpPr>
            <p:spPr bwMode="auto">
              <a:xfrm>
                <a:off x="4169" y="2474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519"/>
              <p:cNvSpPr>
                <a:spLocks noChangeShapeType="1"/>
              </p:cNvSpPr>
              <p:nvPr/>
            </p:nvSpPr>
            <p:spPr bwMode="auto">
              <a:xfrm flipV="1">
                <a:off x="4175" y="2470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Line 520"/>
              <p:cNvSpPr>
                <a:spLocks noChangeShapeType="1"/>
              </p:cNvSpPr>
              <p:nvPr/>
            </p:nvSpPr>
            <p:spPr bwMode="auto">
              <a:xfrm>
                <a:off x="4175" y="2470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Line 521"/>
              <p:cNvSpPr>
                <a:spLocks noChangeShapeType="1"/>
              </p:cNvSpPr>
              <p:nvPr/>
            </p:nvSpPr>
            <p:spPr bwMode="auto">
              <a:xfrm>
                <a:off x="4193" y="2470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Line 522"/>
              <p:cNvSpPr>
                <a:spLocks noChangeShapeType="1"/>
              </p:cNvSpPr>
              <p:nvPr/>
            </p:nvSpPr>
            <p:spPr bwMode="auto">
              <a:xfrm>
                <a:off x="4211" y="2470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Line 523"/>
              <p:cNvSpPr>
                <a:spLocks noChangeShapeType="1"/>
              </p:cNvSpPr>
              <p:nvPr/>
            </p:nvSpPr>
            <p:spPr bwMode="auto">
              <a:xfrm flipV="1">
                <a:off x="4217" y="2465"/>
                <a:ext cx="0" cy="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Line 524"/>
              <p:cNvSpPr>
                <a:spLocks noChangeShapeType="1"/>
              </p:cNvSpPr>
              <p:nvPr/>
            </p:nvSpPr>
            <p:spPr bwMode="auto">
              <a:xfrm>
                <a:off x="4217" y="2465"/>
                <a:ext cx="5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Line 525"/>
              <p:cNvSpPr>
                <a:spLocks noChangeShapeType="1"/>
              </p:cNvSpPr>
              <p:nvPr/>
            </p:nvSpPr>
            <p:spPr bwMode="auto">
              <a:xfrm flipV="1">
                <a:off x="4222" y="2461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Line 526"/>
              <p:cNvSpPr>
                <a:spLocks noChangeShapeType="1"/>
              </p:cNvSpPr>
              <p:nvPr/>
            </p:nvSpPr>
            <p:spPr bwMode="auto">
              <a:xfrm>
                <a:off x="4222" y="2461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Line 527"/>
              <p:cNvSpPr>
                <a:spLocks noChangeShapeType="1"/>
              </p:cNvSpPr>
              <p:nvPr/>
            </p:nvSpPr>
            <p:spPr bwMode="auto">
              <a:xfrm>
                <a:off x="4240" y="2461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Line 528"/>
              <p:cNvSpPr>
                <a:spLocks noChangeShapeType="1"/>
              </p:cNvSpPr>
              <p:nvPr/>
            </p:nvSpPr>
            <p:spPr bwMode="auto">
              <a:xfrm>
                <a:off x="4246" y="2461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Line 529"/>
              <p:cNvSpPr>
                <a:spLocks noChangeShapeType="1"/>
              </p:cNvSpPr>
              <p:nvPr/>
            </p:nvSpPr>
            <p:spPr bwMode="auto">
              <a:xfrm flipV="1">
                <a:off x="4258" y="2457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Line 530"/>
              <p:cNvSpPr>
                <a:spLocks noChangeShapeType="1"/>
              </p:cNvSpPr>
              <p:nvPr/>
            </p:nvSpPr>
            <p:spPr bwMode="auto">
              <a:xfrm>
                <a:off x="4258" y="2457"/>
                <a:ext cx="5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Line 531"/>
              <p:cNvSpPr>
                <a:spLocks noChangeShapeType="1"/>
              </p:cNvSpPr>
              <p:nvPr/>
            </p:nvSpPr>
            <p:spPr bwMode="auto">
              <a:xfrm>
                <a:off x="4263" y="2457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Line 532"/>
              <p:cNvSpPr>
                <a:spLocks noChangeShapeType="1"/>
              </p:cNvSpPr>
              <p:nvPr/>
            </p:nvSpPr>
            <p:spPr bwMode="auto">
              <a:xfrm>
                <a:off x="4269" y="2457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Line 533"/>
              <p:cNvSpPr>
                <a:spLocks noChangeShapeType="1"/>
              </p:cNvSpPr>
              <p:nvPr/>
            </p:nvSpPr>
            <p:spPr bwMode="auto">
              <a:xfrm>
                <a:off x="4275" y="2457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Line 534"/>
              <p:cNvSpPr>
                <a:spLocks noChangeShapeType="1"/>
              </p:cNvSpPr>
              <p:nvPr/>
            </p:nvSpPr>
            <p:spPr bwMode="auto">
              <a:xfrm>
                <a:off x="4281" y="2457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Line 535"/>
              <p:cNvSpPr>
                <a:spLocks noChangeShapeType="1"/>
              </p:cNvSpPr>
              <p:nvPr/>
            </p:nvSpPr>
            <p:spPr bwMode="auto">
              <a:xfrm>
                <a:off x="4287" y="2457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Line 536"/>
              <p:cNvSpPr>
                <a:spLocks noChangeShapeType="1"/>
              </p:cNvSpPr>
              <p:nvPr/>
            </p:nvSpPr>
            <p:spPr bwMode="auto">
              <a:xfrm flipV="1">
                <a:off x="4293" y="2453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Line 537"/>
              <p:cNvSpPr>
                <a:spLocks noChangeShapeType="1"/>
              </p:cNvSpPr>
              <p:nvPr/>
            </p:nvSpPr>
            <p:spPr bwMode="auto">
              <a:xfrm>
                <a:off x="4293" y="2453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Line 538"/>
              <p:cNvSpPr>
                <a:spLocks noChangeShapeType="1"/>
              </p:cNvSpPr>
              <p:nvPr/>
            </p:nvSpPr>
            <p:spPr bwMode="auto">
              <a:xfrm>
                <a:off x="4299" y="2453"/>
                <a:ext cx="23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Line 539"/>
              <p:cNvSpPr>
                <a:spLocks noChangeShapeType="1"/>
              </p:cNvSpPr>
              <p:nvPr/>
            </p:nvSpPr>
            <p:spPr bwMode="auto">
              <a:xfrm>
                <a:off x="4322" y="2453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Line 540"/>
              <p:cNvSpPr>
                <a:spLocks noChangeShapeType="1"/>
              </p:cNvSpPr>
              <p:nvPr/>
            </p:nvSpPr>
            <p:spPr bwMode="auto">
              <a:xfrm flipV="1">
                <a:off x="4328" y="2449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Line 541"/>
              <p:cNvSpPr>
                <a:spLocks noChangeShapeType="1"/>
              </p:cNvSpPr>
              <p:nvPr/>
            </p:nvSpPr>
            <p:spPr bwMode="auto">
              <a:xfrm>
                <a:off x="4328" y="2449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Line 542"/>
              <p:cNvSpPr>
                <a:spLocks noChangeShapeType="1"/>
              </p:cNvSpPr>
              <p:nvPr/>
            </p:nvSpPr>
            <p:spPr bwMode="auto">
              <a:xfrm>
                <a:off x="4334" y="2449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Line 543"/>
              <p:cNvSpPr>
                <a:spLocks noChangeShapeType="1"/>
              </p:cNvSpPr>
              <p:nvPr/>
            </p:nvSpPr>
            <p:spPr bwMode="auto">
              <a:xfrm flipV="1">
                <a:off x="4346" y="2445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Line 544"/>
              <p:cNvSpPr>
                <a:spLocks noChangeShapeType="1"/>
              </p:cNvSpPr>
              <p:nvPr/>
            </p:nvSpPr>
            <p:spPr bwMode="auto">
              <a:xfrm>
                <a:off x="4346" y="2445"/>
                <a:ext cx="35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Line 545"/>
              <p:cNvSpPr>
                <a:spLocks noChangeShapeType="1"/>
              </p:cNvSpPr>
              <p:nvPr/>
            </p:nvSpPr>
            <p:spPr bwMode="auto">
              <a:xfrm>
                <a:off x="4381" y="2445"/>
                <a:ext cx="47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Line 546"/>
              <p:cNvSpPr>
                <a:spLocks noChangeShapeType="1"/>
              </p:cNvSpPr>
              <p:nvPr/>
            </p:nvSpPr>
            <p:spPr bwMode="auto">
              <a:xfrm flipV="1">
                <a:off x="4428" y="2441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Line 547"/>
              <p:cNvSpPr>
                <a:spLocks noChangeShapeType="1"/>
              </p:cNvSpPr>
              <p:nvPr/>
            </p:nvSpPr>
            <p:spPr bwMode="auto">
              <a:xfrm>
                <a:off x="4428" y="2441"/>
                <a:ext cx="7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Line 548"/>
              <p:cNvSpPr>
                <a:spLocks noChangeShapeType="1"/>
              </p:cNvSpPr>
              <p:nvPr/>
            </p:nvSpPr>
            <p:spPr bwMode="auto">
              <a:xfrm flipV="1">
                <a:off x="4499" y="2437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Line 549"/>
              <p:cNvSpPr>
                <a:spLocks noChangeShapeType="1"/>
              </p:cNvSpPr>
              <p:nvPr/>
            </p:nvSpPr>
            <p:spPr bwMode="auto">
              <a:xfrm>
                <a:off x="4499" y="2437"/>
                <a:ext cx="1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Line 550"/>
              <p:cNvSpPr>
                <a:spLocks noChangeShapeType="1"/>
              </p:cNvSpPr>
              <p:nvPr/>
            </p:nvSpPr>
            <p:spPr bwMode="auto">
              <a:xfrm>
                <a:off x="4510" y="2437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Line 551"/>
              <p:cNvSpPr>
                <a:spLocks noChangeShapeType="1"/>
              </p:cNvSpPr>
              <p:nvPr/>
            </p:nvSpPr>
            <p:spPr bwMode="auto">
              <a:xfrm>
                <a:off x="4522" y="2437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Line 552"/>
              <p:cNvSpPr>
                <a:spLocks noChangeShapeType="1"/>
              </p:cNvSpPr>
              <p:nvPr/>
            </p:nvSpPr>
            <p:spPr bwMode="auto">
              <a:xfrm flipV="1">
                <a:off x="4534" y="2432"/>
                <a:ext cx="0" cy="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Line 553"/>
              <p:cNvSpPr>
                <a:spLocks noChangeShapeType="1"/>
              </p:cNvSpPr>
              <p:nvPr/>
            </p:nvSpPr>
            <p:spPr bwMode="auto">
              <a:xfrm>
                <a:off x="4534" y="2432"/>
                <a:ext cx="1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Line 554"/>
              <p:cNvSpPr>
                <a:spLocks noChangeShapeType="1"/>
              </p:cNvSpPr>
              <p:nvPr/>
            </p:nvSpPr>
            <p:spPr bwMode="auto">
              <a:xfrm flipV="1">
                <a:off x="4545" y="2428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Line 555"/>
              <p:cNvSpPr>
                <a:spLocks noChangeShapeType="1"/>
              </p:cNvSpPr>
              <p:nvPr/>
            </p:nvSpPr>
            <p:spPr bwMode="auto">
              <a:xfrm>
                <a:off x="4545" y="2428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Line 556"/>
              <p:cNvSpPr>
                <a:spLocks noChangeShapeType="1"/>
              </p:cNvSpPr>
              <p:nvPr/>
            </p:nvSpPr>
            <p:spPr bwMode="auto">
              <a:xfrm>
                <a:off x="4563" y="2428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Line 557"/>
              <p:cNvSpPr>
                <a:spLocks noChangeShapeType="1"/>
              </p:cNvSpPr>
              <p:nvPr/>
            </p:nvSpPr>
            <p:spPr bwMode="auto">
              <a:xfrm flipV="1">
                <a:off x="4569" y="2424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Line 558"/>
              <p:cNvSpPr>
                <a:spLocks noChangeShapeType="1"/>
              </p:cNvSpPr>
              <p:nvPr/>
            </p:nvSpPr>
            <p:spPr bwMode="auto">
              <a:xfrm>
                <a:off x="4569" y="2424"/>
                <a:ext cx="29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Line 559"/>
              <p:cNvSpPr>
                <a:spLocks noChangeShapeType="1"/>
              </p:cNvSpPr>
              <p:nvPr/>
            </p:nvSpPr>
            <p:spPr bwMode="auto">
              <a:xfrm flipV="1">
                <a:off x="4598" y="2420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Line 560"/>
              <p:cNvSpPr>
                <a:spLocks noChangeShapeType="1"/>
              </p:cNvSpPr>
              <p:nvPr/>
            </p:nvSpPr>
            <p:spPr bwMode="auto">
              <a:xfrm>
                <a:off x="4598" y="2420"/>
                <a:ext cx="3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Line 561"/>
              <p:cNvSpPr>
                <a:spLocks noChangeShapeType="1"/>
              </p:cNvSpPr>
              <p:nvPr/>
            </p:nvSpPr>
            <p:spPr bwMode="auto">
              <a:xfrm flipV="1">
                <a:off x="4634" y="2416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Line 562"/>
              <p:cNvSpPr>
                <a:spLocks noChangeShapeType="1"/>
              </p:cNvSpPr>
              <p:nvPr/>
            </p:nvSpPr>
            <p:spPr bwMode="auto">
              <a:xfrm>
                <a:off x="4634" y="2416"/>
                <a:ext cx="17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Line 563"/>
              <p:cNvSpPr>
                <a:spLocks noChangeShapeType="1"/>
              </p:cNvSpPr>
              <p:nvPr/>
            </p:nvSpPr>
            <p:spPr bwMode="auto">
              <a:xfrm>
                <a:off x="4651" y="2416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Line 564"/>
              <p:cNvSpPr>
                <a:spLocks noChangeShapeType="1"/>
              </p:cNvSpPr>
              <p:nvPr/>
            </p:nvSpPr>
            <p:spPr bwMode="auto">
              <a:xfrm>
                <a:off x="4657" y="2416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Line 565"/>
              <p:cNvSpPr>
                <a:spLocks noChangeShapeType="1"/>
              </p:cNvSpPr>
              <p:nvPr/>
            </p:nvSpPr>
            <p:spPr bwMode="auto">
              <a:xfrm>
                <a:off x="4663" y="2416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Line 566"/>
              <p:cNvSpPr>
                <a:spLocks noChangeShapeType="1"/>
              </p:cNvSpPr>
              <p:nvPr/>
            </p:nvSpPr>
            <p:spPr bwMode="auto">
              <a:xfrm flipV="1">
                <a:off x="4681" y="2412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Line 567"/>
              <p:cNvSpPr>
                <a:spLocks noChangeShapeType="1"/>
              </p:cNvSpPr>
              <p:nvPr/>
            </p:nvSpPr>
            <p:spPr bwMode="auto">
              <a:xfrm>
                <a:off x="4681" y="2412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Line 568"/>
              <p:cNvSpPr>
                <a:spLocks noChangeShapeType="1"/>
              </p:cNvSpPr>
              <p:nvPr/>
            </p:nvSpPr>
            <p:spPr bwMode="auto">
              <a:xfrm>
                <a:off x="4693" y="2412"/>
                <a:ext cx="17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Line 569"/>
              <p:cNvSpPr>
                <a:spLocks noChangeShapeType="1"/>
              </p:cNvSpPr>
              <p:nvPr/>
            </p:nvSpPr>
            <p:spPr bwMode="auto">
              <a:xfrm>
                <a:off x="4710" y="2412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Line 570"/>
              <p:cNvSpPr>
                <a:spLocks noChangeShapeType="1"/>
              </p:cNvSpPr>
              <p:nvPr/>
            </p:nvSpPr>
            <p:spPr bwMode="auto">
              <a:xfrm>
                <a:off x="4716" y="2412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Line 571"/>
              <p:cNvSpPr>
                <a:spLocks noChangeShapeType="1"/>
              </p:cNvSpPr>
              <p:nvPr/>
            </p:nvSpPr>
            <p:spPr bwMode="auto">
              <a:xfrm flipV="1">
                <a:off x="4722" y="2408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Line 572"/>
              <p:cNvSpPr>
                <a:spLocks noChangeShapeType="1"/>
              </p:cNvSpPr>
              <p:nvPr/>
            </p:nvSpPr>
            <p:spPr bwMode="auto">
              <a:xfrm>
                <a:off x="4722" y="2408"/>
                <a:ext cx="29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Line 573"/>
              <p:cNvSpPr>
                <a:spLocks noChangeShapeType="1"/>
              </p:cNvSpPr>
              <p:nvPr/>
            </p:nvSpPr>
            <p:spPr bwMode="auto">
              <a:xfrm>
                <a:off x="4751" y="2408"/>
                <a:ext cx="4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Line 574"/>
              <p:cNvSpPr>
                <a:spLocks noChangeShapeType="1"/>
              </p:cNvSpPr>
              <p:nvPr/>
            </p:nvSpPr>
            <p:spPr bwMode="auto">
              <a:xfrm flipV="1">
                <a:off x="4792" y="2403"/>
                <a:ext cx="0" cy="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Line 575"/>
              <p:cNvSpPr>
                <a:spLocks noChangeShapeType="1"/>
              </p:cNvSpPr>
              <p:nvPr/>
            </p:nvSpPr>
            <p:spPr bwMode="auto">
              <a:xfrm>
                <a:off x="4792" y="2403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Line 576"/>
              <p:cNvSpPr>
                <a:spLocks noChangeShapeType="1"/>
              </p:cNvSpPr>
              <p:nvPr/>
            </p:nvSpPr>
            <p:spPr bwMode="auto">
              <a:xfrm>
                <a:off x="4798" y="2403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Line 577"/>
              <p:cNvSpPr>
                <a:spLocks noChangeShapeType="1"/>
              </p:cNvSpPr>
              <p:nvPr/>
            </p:nvSpPr>
            <p:spPr bwMode="auto">
              <a:xfrm>
                <a:off x="4804" y="2403"/>
                <a:ext cx="35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Line 578"/>
              <p:cNvSpPr>
                <a:spLocks noChangeShapeType="1"/>
              </p:cNvSpPr>
              <p:nvPr/>
            </p:nvSpPr>
            <p:spPr bwMode="auto">
              <a:xfrm flipV="1">
                <a:off x="4839" y="2399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Line 579"/>
              <p:cNvSpPr>
                <a:spLocks noChangeShapeType="1"/>
              </p:cNvSpPr>
              <p:nvPr/>
            </p:nvSpPr>
            <p:spPr bwMode="auto">
              <a:xfrm>
                <a:off x="4839" y="2399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Line 580"/>
              <p:cNvSpPr>
                <a:spLocks noChangeShapeType="1"/>
              </p:cNvSpPr>
              <p:nvPr/>
            </p:nvSpPr>
            <p:spPr bwMode="auto">
              <a:xfrm flipV="1">
                <a:off x="4845" y="2395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Line 581"/>
              <p:cNvSpPr>
                <a:spLocks noChangeShapeType="1"/>
              </p:cNvSpPr>
              <p:nvPr/>
            </p:nvSpPr>
            <p:spPr bwMode="auto">
              <a:xfrm>
                <a:off x="4845" y="2395"/>
                <a:ext cx="59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Line 582"/>
              <p:cNvSpPr>
                <a:spLocks noChangeShapeType="1"/>
              </p:cNvSpPr>
              <p:nvPr/>
            </p:nvSpPr>
            <p:spPr bwMode="auto">
              <a:xfrm>
                <a:off x="4904" y="2395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Line 583"/>
              <p:cNvSpPr>
                <a:spLocks noChangeShapeType="1"/>
              </p:cNvSpPr>
              <p:nvPr/>
            </p:nvSpPr>
            <p:spPr bwMode="auto">
              <a:xfrm>
                <a:off x="4922" y="2395"/>
                <a:ext cx="4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Line 584"/>
              <p:cNvSpPr>
                <a:spLocks noChangeShapeType="1"/>
              </p:cNvSpPr>
              <p:nvPr/>
            </p:nvSpPr>
            <p:spPr bwMode="auto">
              <a:xfrm flipV="1">
                <a:off x="4963" y="2391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Line 585"/>
              <p:cNvSpPr>
                <a:spLocks noChangeShapeType="1"/>
              </p:cNvSpPr>
              <p:nvPr/>
            </p:nvSpPr>
            <p:spPr bwMode="auto">
              <a:xfrm>
                <a:off x="4963" y="2391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Line 586"/>
              <p:cNvSpPr>
                <a:spLocks noChangeShapeType="1"/>
              </p:cNvSpPr>
              <p:nvPr/>
            </p:nvSpPr>
            <p:spPr bwMode="auto">
              <a:xfrm flipV="1">
                <a:off x="4969" y="2387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Line 587"/>
              <p:cNvSpPr>
                <a:spLocks noChangeShapeType="1"/>
              </p:cNvSpPr>
              <p:nvPr/>
            </p:nvSpPr>
            <p:spPr bwMode="auto">
              <a:xfrm>
                <a:off x="4969" y="2387"/>
                <a:ext cx="1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Line 588"/>
              <p:cNvSpPr>
                <a:spLocks noChangeShapeType="1"/>
              </p:cNvSpPr>
              <p:nvPr/>
            </p:nvSpPr>
            <p:spPr bwMode="auto">
              <a:xfrm>
                <a:off x="4980" y="2387"/>
                <a:ext cx="3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Line 589"/>
              <p:cNvSpPr>
                <a:spLocks noChangeShapeType="1"/>
              </p:cNvSpPr>
              <p:nvPr/>
            </p:nvSpPr>
            <p:spPr bwMode="auto">
              <a:xfrm>
                <a:off x="5010" y="2387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Line 590"/>
              <p:cNvSpPr>
                <a:spLocks noChangeShapeType="1"/>
              </p:cNvSpPr>
              <p:nvPr/>
            </p:nvSpPr>
            <p:spPr bwMode="auto">
              <a:xfrm flipV="1">
                <a:off x="5022" y="2383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Line 591"/>
              <p:cNvSpPr>
                <a:spLocks noChangeShapeType="1"/>
              </p:cNvSpPr>
              <p:nvPr/>
            </p:nvSpPr>
            <p:spPr bwMode="auto">
              <a:xfrm>
                <a:off x="5022" y="2383"/>
                <a:ext cx="1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Line 592"/>
              <p:cNvSpPr>
                <a:spLocks noChangeShapeType="1"/>
              </p:cNvSpPr>
              <p:nvPr/>
            </p:nvSpPr>
            <p:spPr bwMode="auto">
              <a:xfrm>
                <a:off x="5033" y="2383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Line 593"/>
              <p:cNvSpPr>
                <a:spLocks noChangeShapeType="1"/>
              </p:cNvSpPr>
              <p:nvPr/>
            </p:nvSpPr>
            <p:spPr bwMode="auto">
              <a:xfrm>
                <a:off x="5045" y="2383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Line 594"/>
              <p:cNvSpPr>
                <a:spLocks noChangeShapeType="1"/>
              </p:cNvSpPr>
              <p:nvPr/>
            </p:nvSpPr>
            <p:spPr bwMode="auto">
              <a:xfrm flipV="1">
                <a:off x="5051" y="2379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Line 595"/>
              <p:cNvSpPr>
                <a:spLocks noChangeShapeType="1"/>
              </p:cNvSpPr>
              <p:nvPr/>
            </p:nvSpPr>
            <p:spPr bwMode="auto">
              <a:xfrm>
                <a:off x="5051" y="2379"/>
                <a:ext cx="29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Line 596"/>
              <p:cNvSpPr>
                <a:spLocks noChangeShapeType="1"/>
              </p:cNvSpPr>
              <p:nvPr/>
            </p:nvSpPr>
            <p:spPr bwMode="auto">
              <a:xfrm>
                <a:off x="5080" y="2379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Line 597"/>
              <p:cNvSpPr>
                <a:spLocks noChangeShapeType="1"/>
              </p:cNvSpPr>
              <p:nvPr/>
            </p:nvSpPr>
            <p:spPr bwMode="auto">
              <a:xfrm>
                <a:off x="5086" y="2379"/>
                <a:ext cx="12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Line 598"/>
              <p:cNvSpPr>
                <a:spLocks noChangeShapeType="1"/>
              </p:cNvSpPr>
              <p:nvPr/>
            </p:nvSpPr>
            <p:spPr bwMode="auto">
              <a:xfrm flipV="1">
                <a:off x="5098" y="2374"/>
                <a:ext cx="0" cy="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Line 599"/>
              <p:cNvSpPr>
                <a:spLocks noChangeShapeType="1"/>
              </p:cNvSpPr>
              <p:nvPr/>
            </p:nvSpPr>
            <p:spPr bwMode="auto">
              <a:xfrm>
                <a:off x="5098" y="2374"/>
                <a:ext cx="17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Line 600"/>
              <p:cNvSpPr>
                <a:spLocks noChangeShapeType="1"/>
              </p:cNvSpPr>
              <p:nvPr/>
            </p:nvSpPr>
            <p:spPr bwMode="auto">
              <a:xfrm flipV="1">
                <a:off x="5115" y="2370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Line 601"/>
              <p:cNvSpPr>
                <a:spLocks noChangeShapeType="1"/>
              </p:cNvSpPr>
              <p:nvPr/>
            </p:nvSpPr>
            <p:spPr bwMode="auto">
              <a:xfrm>
                <a:off x="5115" y="2370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Line 602"/>
              <p:cNvSpPr>
                <a:spLocks noChangeShapeType="1"/>
              </p:cNvSpPr>
              <p:nvPr/>
            </p:nvSpPr>
            <p:spPr bwMode="auto">
              <a:xfrm>
                <a:off x="5133" y="2370"/>
                <a:ext cx="24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Line 603"/>
              <p:cNvSpPr>
                <a:spLocks noChangeShapeType="1"/>
              </p:cNvSpPr>
              <p:nvPr/>
            </p:nvSpPr>
            <p:spPr bwMode="auto">
              <a:xfrm>
                <a:off x="5157" y="2370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Line 604"/>
              <p:cNvSpPr>
                <a:spLocks noChangeShapeType="1"/>
              </p:cNvSpPr>
              <p:nvPr/>
            </p:nvSpPr>
            <p:spPr bwMode="auto">
              <a:xfrm>
                <a:off x="5163" y="2370"/>
                <a:ext cx="11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Line 605"/>
              <p:cNvSpPr>
                <a:spLocks noChangeShapeType="1"/>
              </p:cNvSpPr>
              <p:nvPr/>
            </p:nvSpPr>
            <p:spPr bwMode="auto">
              <a:xfrm>
                <a:off x="5174" y="2370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Line 606"/>
              <p:cNvSpPr>
                <a:spLocks noChangeShapeType="1"/>
              </p:cNvSpPr>
              <p:nvPr/>
            </p:nvSpPr>
            <p:spPr bwMode="auto">
              <a:xfrm>
                <a:off x="5180" y="2370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Line 607"/>
              <p:cNvSpPr>
                <a:spLocks noChangeShapeType="1"/>
              </p:cNvSpPr>
              <p:nvPr/>
            </p:nvSpPr>
            <p:spPr bwMode="auto">
              <a:xfrm>
                <a:off x="5186" y="2370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Line 608"/>
              <p:cNvSpPr>
                <a:spLocks noChangeShapeType="1"/>
              </p:cNvSpPr>
              <p:nvPr/>
            </p:nvSpPr>
            <p:spPr bwMode="auto">
              <a:xfrm>
                <a:off x="5192" y="2370"/>
                <a:ext cx="1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Line 609"/>
              <p:cNvSpPr>
                <a:spLocks noChangeShapeType="1"/>
              </p:cNvSpPr>
              <p:nvPr/>
            </p:nvSpPr>
            <p:spPr bwMode="auto">
              <a:xfrm>
                <a:off x="5210" y="2370"/>
                <a:ext cx="29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Line 610"/>
              <p:cNvSpPr>
                <a:spLocks noChangeShapeType="1"/>
              </p:cNvSpPr>
              <p:nvPr/>
            </p:nvSpPr>
            <p:spPr bwMode="auto">
              <a:xfrm>
                <a:off x="5239" y="2370"/>
                <a:ext cx="6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Line 611"/>
              <p:cNvSpPr>
                <a:spLocks noChangeShapeType="1"/>
              </p:cNvSpPr>
              <p:nvPr/>
            </p:nvSpPr>
            <p:spPr bwMode="auto">
              <a:xfrm flipV="1">
                <a:off x="5245" y="2366"/>
                <a:ext cx="0" cy="4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4" name="Line 613"/>
            <p:cNvSpPr>
              <a:spLocks noChangeShapeType="1"/>
            </p:cNvSpPr>
            <p:nvPr/>
          </p:nvSpPr>
          <p:spPr bwMode="auto">
            <a:xfrm>
              <a:off x="9491519" y="4070915"/>
              <a:ext cx="36343" cy="0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9" name="Line 748"/>
          <p:cNvSpPr>
            <a:spLocks noChangeShapeType="1"/>
          </p:cNvSpPr>
          <p:nvPr/>
        </p:nvSpPr>
        <p:spPr bwMode="auto">
          <a:xfrm flipV="1">
            <a:off x="3031463" y="1194597"/>
            <a:ext cx="0" cy="357804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47" name="Group 1246"/>
          <p:cNvGrpSpPr/>
          <p:nvPr/>
        </p:nvGrpSpPr>
        <p:grpSpPr>
          <a:xfrm>
            <a:off x="2934547" y="4425495"/>
            <a:ext cx="6593315" cy="347142"/>
            <a:chOff x="2934547" y="4425495"/>
            <a:chExt cx="6593315" cy="347142"/>
          </a:xfrm>
        </p:grpSpPr>
        <p:sp>
          <p:nvSpPr>
            <p:cNvPr id="825" name="Line 614"/>
            <p:cNvSpPr>
              <a:spLocks noChangeShapeType="1"/>
            </p:cNvSpPr>
            <p:nvPr/>
          </p:nvSpPr>
          <p:spPr bwMode="auto">
            <a:xfrm>
              <a:off x="3031463" y="4772637"/>
              <a:ext cx="9086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Line 615"/>
            <p:cNvSpPr>
              <a:spLocks noChangeShapeType="1"/>
            </p:cNvSpPr>
            <p:nvPr/>
          </p:nvSpPr>
          <p:spPr bwMode="auto">
            <a:xfrm>
              <a:off x="3040549" y="4772637"/>
              <a:ext cx="27258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Line 616"/>
            <p:cNvSpPr>
              <a:spLocks noChangeShapeType="1"/>
            </p:cNvSpPr>
            <p:nvPr/>
          </p:nvSpPr>
          <p:spPr bwMode="auto">
            <a:xfrm flipV="1">
              <a:off x="3067806" y="4762719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Line 617"/>
            <p:cNvSpPr>
              <a:spLocks noChangeShapeType="1"/>
            </p:cNvSpPr>
            <p:nvPr/>
          </p:nvSpPr>
          <p:spPr bwMode="auto">
            <a:xfrm>
              <a:off x="3067806" y="4762719"/>
              <a:ext cx="151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Line 618"/>
            <p:cNvSpPr>
              <a:spLocks noChangeShapeType="1"/>
            </p:cNvSpPr>
            <p:nvPr/>
          </p:nvSpPr>
          <p:spPr bwMode="auto">
            <a:xfrm>
              <a:off x="3082950" y="4762719"/>
              <a:ext cx="109030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Line 619"/>
            <p:cNvSpPr>
              <a:spLocks noChangeShapeType="1"/>
            </p:cNvSpPr>
            <p:nvPr/>
          </p:nvSpPr>
          <p:spPr bwMode="auto">
            <a:xfrm flipV="1">
              <a:off x="3191980" y="4752800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Line 620"/>
            <p:cNvSpPr>
              <a:spLocks noChangeShapeType="1"/>
            </p:cNvSpPr>
            <p:nvPr/>
          </p:nvSpPr>
          <p:spPr bwMode="auto">
            <a:xfrm>
              <a:off x="3191980" y="4752800"/>
              <a:ext cx="5148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Line 621"/>
            <p:cNvSpPr>
              <a:spLocks noChangeShapeType="1"/>
            </p:cNvSpPr>
            <p:nvPr/>
          </p:nvSpPr>
          <p:spPr bwMode="auto">
            <a:xfrm>
              <a:off x="3243467" y="4752800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Line 622"/>
            <p:cNvSpPr>
              <a:spLocks noChangeShapeType="1"/>
            </p:cNvSpPr>
            <p:nvPr/>
          </p:nvSpPr>
          <p:spPr bwMode="auto">
            <a:xfrm flipV="1">
              <a:off x="3279810" y="4742882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Line 623"/>
            <p:cNvSpPr>
              <a:spLocks noChangeShapeType="1"/>
            </p:cNvSpPr>
            <p:nvPr/>
          </p:nvSpPr>
          <p:spPr bwMode="auto">
            <a:xfrm>
              <a:off x="3279810" y="4742882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Line 624"/>
            <p:cNvSpPr>
              <a:spLocks noChangeShapeType="1"/>
            </p:cNvSpPr>
            <p:nvPr/>
          </p:nvSpPr>
          <p:spPr bwMode="auto">
            <a:xfrm>
              <a:off x="3297982" y="4742882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Line 625"/>
            <p:cNvSpPr>
              <a:spLocks noChangeShapeType="1"/>
            </p:cNvSpPr>
            <p:nvPr/>
          </p:nvSpPr>
          <p:spPr bwMode="auto">
            <a:xfrm>
              <a:off x="3334325" y="4742882"/>
              <a:ext cx="10600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Line 626"/>
            <p:cNvSpPr>
              <a:spLocks noChangeShapeType="1"/>
            </p:cNvSpPr>
            <p:nvPr/>
          </p:nvSpPr>
          <p:spPr bwMode="auto">
            <a:xfrm>
              <a:off x="3440327" y="4742882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Line 627"/>
            <p:cNvSpPr>
              <a:spLocks noChangeShapeType="1"/>
            </p:cNvSpPr>
            <p:nvPr/>
          </p:nvSpPr>
          <p:spPr bwMode="auto">
            <a:xfrm>
              <a:off x="3458499" y="4742882"/>
              <a:ext cx="5148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Line 628"/>
            <p:cNvSpPr>
              <a:spLocks noChangeShapeType="1"/>
            </p:cNvSpPr>
            <p:nvPr/>
          </p:nvSpPr>
          <p:spPr bwMode="auto">
            <a:xfrm>
              <a:off x="3509986" y="4742882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Line 629"/>
            <p:cNvSpPr>
              <a:spLocks noChangeShapeType="1"/>
            </p:cNvSpPr>
            <p:nvPr/>
          </p:nvSpPr>
          <p:spPr bwMode="auto">
            <a:xfrm>
              <a:off x="3546329" y="4742882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Line 630"/>
            <p:cNvSpPr>
              <a:spLocks noChangeShapeType="1"/>
            </p:cNvSpPr>
            <p:nvPr/>
          </p:nvSpPr>
          <p:spPr bwMode="auto">
            <a:xfrm>
              <a:off x="3564501" y="4742882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Line 631"/>
            <p:cNvSpPr>
              <a:spLocks noChangeShapeType="1"/>
            </p:cNvSpPr>
            <p:nvPr/>
          </p:nvSpPr>
          <p:spPr bwMode="auto">
            <a:xfrm>
              <a:off x="3582673" y="4742882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Line 632"/>
            <p:cNvSpPr>
              <a:spLocks noChangeShapeType="1"/>
            </p:cNvSpPr>
            <p:nvPr/>
          </p:nvSpPr>
          <p:spPr bwMode="auto">
            <a:xfrm flipV="1">
              <a:off x="3619016" y="4732964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Line 633"/>
            <p:cNvSpPr>
              <a:spLocks noChangeShapeType="1"/>
            </p:cNvSpPr>
            <p:nvPr/>
          </p:nvSpPr>
          <p:spPr bwMode="auto">
            <a:xfrm>
              <a:off x="3619016" y="4732964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Line 634"/>
            <p:cNvSpPr>
              <a:spLocks noChangeShapeType="1"/>
            </p:cNvSpPr>
            <p:nvPr/>
          </p:nvSpPr>
          <p:spPr bwMode="auto">
            <a:xfrm flipV="1">
              <a:off x="3637188" y="4713127"/>
              <a:ext cx="0" cy="19837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Line 635"/>
            <p:cNvSpPr>
              <a:spLocks noChangeShapeType="1"/>
            </p:cNvSpPr>
            <p:nvPr/>
          </p:nvSpPr>
          <p:spPr bwMode="auto">
            <a:xfrm>
              <a:off x="3637188" y="4713127"/>
              <a:ext cx="33315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Line 636"/>
            <p:cNvSpPr>
              <a:spLocks noChangeShapeType="1"/>
            </p:cNvSpPr>
            <p:nvPr/>
          </p:nvSpPr>
          <p:spPr bwMode="auto">
            <a:xfrm flipV="1">
              <a:off x="3670503" y="4703209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Line 637"/>
            <p:cNvSpPr>
              <a:spLocks noChangeShapeType="1"/>
            </p:cNvSpPr>
            <p:nvPr/>
          </p:nvSpPr>
          <p:spPr bwMode="auto">
            <a:xfrm>
              <a:off x="3670503" y="4703209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Line 638"/>
            <p:cNvSpPr>
              <a:spLocks noChangeShapeType="1"/>
            </p:cNvSpPr>
            <p:nvPr/>
          </p:nvSpPr>
          <p:spPr bwMode="auto">
            <a:xfrm>
              <a:off x="3688674" y="4703209"/>
              <a:ext cx="54515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Line 639"/>
            <p:cNvSpPr>
              <a:spLocks noChangeShapeType="1"/>
            </p:cNvSpPr>
            <p:nvPr/>
          </p:nvSpPr>
          <p:spPr bwMode="auto">
            <a:xfrm>
              <a:off x="3743190" y="4703209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Line 640"/>
            <p:cNvSpPr>
              <a:spLocks noChangeShapeType="1"/>
            </p:cNvSpPr>
            <p:nvPr/>
          </p:nvSpPr>
          <p:spPr bwMode="auto">
            <a:xfrm>
              <a:off x="3761361" y="4703209"/>
              <a:ext cx="33315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Line 641"/>
            <p:cNvSpPr>
              <a:spLocks noChangeShapeType="1"/>
            </p:cNvSpPr>
            <p:nvPr/>
          </p:nvSpPr>
          <p:spPr bwMode="auto">
            <a:xfrm>
              <a:off x="3794676" y="4703209"/>
              <a:ext cx="90859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Line 642"/>
            <p:cNvSpPr>
              <a:spLocks noChangeShapeType="1"/>
            </p:cNvSpPr>
            <p:nvPr/>
          </p:nvSpPr>
          <p:spPr bwMode="auto">
            <a:xfrm>
              <a:off x="3885535" y="4703209"/>
              <a:ext cx="5148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Line 643"/>
            <p:cNvSpPr>
              <a:spLocks noChangeShapeType="1"/>
            </p:cNvSpPr>
            <p:nvPr/>
          </p:nvSpPr>
          <p:spPr bwMode="auto">
            <a:xfrm>
              <a:off x="3937022" y="4703209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Line 644"/>
            <p:cNvSpPr>
              <a:spLocks noChangeShapeType="1"/>
            </p:cNvSpPr>
            <p:nvPr/>
          </p:nvSpPr>
          <p:spPr bwMode="auto">
            <a:xfrm>
              <a:off x="3955193" y="4703209"/>
              <a:ext cx="12720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Line 645"/>
            <p:cNvSpPr>
              <a:spLocks noChangeShapeType="1"/>
            </p:cNvSpPr>
            <p:nvPr/>
          </p:nvSpPr>
          <p:spPr bwMode="auto">
            <a:xfrm flipV="1">
              <a:off x="4082396" y="4690811"/>
              <a:ext cx="0" cy="1239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Line 646"/>
            <p:cNvSpPr>
              <a:spLocks noChangeShapeType="1"/>
            </p:cNvSpPr>
            <p:nvPr/>
          </p:nvSpPr>
          <p:spPr bwMode="auto">
            <a:xfrm>
              <a:off x="4082396" y="4690811"/>
              <a:ext cx="151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Line 647"/>
            <p:cNvSpPr>
              <a:spLocks noChangeShapeType="1"/>
            </p:cNvSpPr>
            <p:nvPr/>
          </p:nvSpPr>
          <p:spPr bwMode="auto">
            <a:xfrm>
              <a:off x="4097539" y="4690811"/>
              <a:ext cx="90859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Line 648"/>
            <p:cNvSpPr>
              <a:spLocks noChangeShapeType="1"/>
            </p:cNvSpPr>
            <p:nvPr/>
          </p:nvSpPr>
          <p:spPr bwMode="auto">
            <a:xfrm flipV="1">
              <a:off x="4188397" y="4680892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Line 649"/>
            <p:cNvSpPr>
              <a:spLocks noChangeShapeType="1"/>
            </p:cNvSpPr>
            <p:nvPr/>
          </p:nvSpPr>
          <p:spPr bwMode="auto">
            <a:xfrm>
              <a:off x="4188397" y="4680892"/>
              <a:ext cx="69658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Line 650"/>
            <p:cNvSpPr>
              <a:spLocks noChangeShapeType="1"/>
            </p:cNvSpPr>
            <p:nvPr/>
          </p:nvSpPr>
          <p:spPr bwMode="auto">
            <a:xfrm>
              <a:off x="4258056" y="4680892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Line 651"/>
            <p:cNvSpPr>
              <a:spLocks noChangeShapeType="1"/>
            </p:cNvSpPr>
            <p:nvPr/>
          </p:nvSpPr>
          <p:spPr bwMode="auto">
            <a:xfrm>
              <a:off x="4276228" y="4680892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Line 652"/>
            <p:cNvSpPr>
              <a:spLocks noChangeShapeType="1"/>
            </p:cNvSpPr>
            <p:nvPr/>
          </p:nvSpPr>
          <p:spPr bwMode="auto">
            <a:xfrm>
              <a:off x="4294399" y="4680892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Line 653"/>
            <p:cNvSpPr>
              <a:spLocks noChangeShapeType="1"/>
            </p:cNvSpPr>
            <p:nvPr/>
          </p:nvSpPr>
          <p:spPr bwMode="auto">
            <a:xfrm>
              <a:off x="4312571" y="4680892"/>
              <a:ext cx="5148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Line 654"/>
            <p:cNvSpPr>
              <a:spLocks noChangeShapeType="1"/>
            </p:cNvSpPr>
            <p:nvPr/>
          </p:nvSpPr>
          <p:spPr bwMode="auto">
            <a:xfrm>
              <a:off x="4364058" y="4680892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Line 655"/>
            <p:cNvSpPr>
              <a:spLocks noChangeShapeType="1"/>
            </p:cNvSpPr>
            <p:nvPr/>
          </p:nvSpPr>
          <p:spPr bwMode="auto">
            <a:xfrm flipV="1">
              <a:off x="4400401" y="4670974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Line 656"/>
            <p:cNvSpPr>
              <a:spLocks noChangeShapeType="1"/>
            </p:cNvSpPr>
            <p:nvPr/>
          </p:nvSpPr>
          <p:spPr bwMode="auto">
            <a:xfrm>
              <a:off x="4400401" y="4670974"/>
              <a:ext cx="90859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Line 657"/>
            <p:cNvSpPr>
              <a:spLocks noChangeShapeType="1"/>
            </p:cNvSpPr>
            <p:nvPr/>
          </p:nvSpPr>
          <p:spPr bwMode="auto">
            <a:xfrm>
              <a:off x="4491260" y="4670974"/>
              <a:ext cx="10600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Line 658"/>
            <p:cNvSpPr>
              <a:spLocks noChangeShapeType="1"/>
            </p:cNvSpPr>
            <p:nvPr/>
          </p:nvSpPr>
          <p:spPr bwMode="auto">
            <a:xfrm flipV="1">
              <a:off x="4597262" y="4661056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" name="Line 659"/>
            <p:cNvSpPr>
              <a:spLocks noChangeShapeType="1"/>
            </p:cNvSpPr>
            <p:nvPr/>
          </p:nvSpPr>
          <p:spPr bwMode="auto">
            <a:xfrm>
              <a:off x="4597262" y="4661056"/>
              <a:ext cx="87830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Line 660"/>
            <p:cNvSpPr>
              <a:spLocks noChangeShapeType="1"/>
            </p:cNvSpPr>
            <p:nvPr/>
          </p:nvSpPr>
          <p:spPr bwMode="auto">
            <a:xfrm flipV="1">
              <a:off x="4685092" y="4651137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Line 661"/>
            <p:cNvSpPr>
              <a:spLocks noChangeShapeType="1"/>
            </p:cNvSpPr>
            <p:nvPr/>
          </p:nvSpPr>
          <p:spPr bwMode="auto">
            <a:xfrm>
              <a:off x="4685092" y="4651137"/>
              <a:ext cx="463380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Line 662"/>
            <p:cNvSpPr>
              <a:spLocks noChangeShapeType="1"/>
            </p:cNvSpPr>
            <p:nvPr/>
          </p:nvSpPr>
          <p:spPr bwMode="auto">
            <a:xfrm>
              <a:off x="5148471" y="4651137"/>
              <a:ext cx="87830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4" name="Line 663"/>
            <p:cNvSpPr>
              <a:spLocks noChangeShapeType="1"/>
            </p:cNvSpPr>
            <p:nvPr/>
          </p:nvSpPr>
          <p:spPr bwMode="auto">
            <a:xfrm flipV="1">
              <a:off x="5236301" y="4641219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Line 664"/>
            <p:cNvSpPr>
              <a:spLocks noChangeShapeType="1"/>
            </p:cNvSpPr>
            <p:nvPr/>
          </p:nvSpPr>
          <p:spPr bwMode="auto">
            <a:xfrm>
              <a:off x="5236301" y="4641219"/>
              <a:ext cx="16051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Line 665"/>
            <p:cNvSpPr>
              <a:spLocks noChangeShapeType="1"/>
            </p:cNvSpPr>
            <p:nvPr/>
          </p:nvSpPr>
          <p:spPr bwMode="auto">
            <a:xfrm flipV="1">
              <a:off x="5396819" y="4631301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Line 666"/>
            <p:cNvSpPr>
              <a:spLocks noChangeShapeType="1"/>
            </p:cNvSpPr>
            <p:nvPr/>
          </p:nvSpPr>
          <p:spPr bwMode="auto">
            <a:xfrm>
              <a:off x="5396819" y="4631301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Line 667"/>
            <p:cNvSpPr>
              <a:spLocks noChangeShapeType="1"/>
            </p:cNvSpPr>
            <p:nvPr/>
          </p:nvSpPr>
          <p:spPr bwMode="auto">
            <a:xfrm flipV="1">
              <a:off x="5433162" y="4621382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Line 668"/>
            <p:cNvSpPr>
              <a:spLocks noChangeShapeType="1"/>
            </p:cNvSpPr>
            <p:nvPr/>
          </p:nvSpPr>
          <p:spPr bwMode="auto">
            <a:xfrm>
              <a:off x="5433162" y="4621382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Line 669"/>
            <p:cNvSpPr>
              <a:spLocks noChangeShapeType="1"/>
            </p:cNvSpPr>
            <p:nvPr/>
          </p:nvSpPr>
          <p:spPr bwMode="auto">
            <a:xfrm flipV="1">
              <a:off x="5469506" y="4611464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Line 670"/>
            <p:cNvSpPr>
              <a:spLocks noChangeShapeType="1"/>
            </p:cNvSpPr>
            <p:nvPr/>
          </p:nvSpPr>
          <p:spPr bwMode="auto">
            <a:xfrm>
              <a:off x="5469506" y="4611464"/>
              <a:ext cx="10600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Line 671"/>
            <p:cNvSpPr>
              <a:spLocks noChangeShapeType="1"/>
            </p:cNvSpPr>
            <p:nvPr/>
          </p:nvSpPr>
          <p:spPr bwMode="auto">
            <a:xfrm>
              <a:off x="5575507" y="4611464"/>
              <a:ext cx="54515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Line 672"/>
            <p:cNvSpPr>
              <a:spLocks noChangeShapeType="1"/>
            </p:cNvSpPr>
            <p:nvPr/>
          </p:nvSpPr>
          <p:spPr bwMode="auto">
            <a:xfrm>
              <a:off x="5630023" y="4611464"/>
              <a:ext cx="33315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Line 673"/>
            <p:cNvSpPr>
              <a:spLocks noChangeShapeType="1"/>
            </p:cNvSpPr>
            <p:nvPr/>
          </p:nvSpPr>
          <p:spPr bwMode="auto">
            <a:xfrm>
              <a:off x="5663337" y="4611464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Line 674"/>
            <p:cNvSpPr>
              <a:spLocks noChangeShapeType="1"/>
            </p:cNvSpPr>
            <p:nvPr/>
          </p:nvSpPr>
          <p:spPr bwMode="auto">
            <a:xfrm flipV="1">
              <a:off x="5681509" y="4599066"/>
              <a:ext cx="0" cy="1239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Line 675"/>
            <p:cNvSpPr>
              <a:spLocks noChangeShapeType="1"/>
            </p:cNvSpPr>
            <p:nvPr/>
          </p:nvSpPr>
          <p:spPr bwMode="auto">
            <a:xfrm>
              <a:off x="5681509" y="4599066"/>
              <a:ext cx="90859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Line 676"/>
            <p:cNvSpPr>
              <a:spLocks noChangeShapeType="1"/>
            </p:cNvSpPr>
            <p:nvPr/>
          </p:nvSpPr>
          <p:spPr bwMode="auto">
            <a:xfrm flipV="1">
              <a:off x="5772368" y="4589148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Line 677"/>
            <p:cNvSpPr>
              <a:spLocks noChangeShapeType="1"/>
            </p:cNvSpPr>
            <p:nvPr/>
          </p:nvSpPr>
          <p:spPr bwMode="auto">
            <a:xfrm>
              <a:off x="5772368" y="4589148"/>
              <a:ext cx="5148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Line 678"/>
            <p:cNvSpPr>
              <a:spLocks noChangeShapeType="1"/>
            </p:cNvSpPr>
            <p:nvPr/>
          </p:nvSpPr>
          <p:spPr bwMode="auto">
            <a:xfrm>
              <a:off x="5823855" y="4589148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Line 679"/>
            <p:cNvSpPr>
              <a:spLocks noChangeShapeType="1"/>
            </p:cNvSpPr>
            <p:nvPr/>
          </p:nvSpPr>
          <p:spPr bwMode="auto">
            <a:xfrm>
              <a:off x="5860198" y="4589148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Line 680"/>
            <p:cNvSpPr>
              <a:spLocks noChangeShapeType="1"/>
            </p:cNvSpPr>
            <p:nvPr/>
          </p:nvSpPr>
          <p:spPr bwMode="auto">
            <a:xfrm flipV="1">
              <a:off x="5878370" y="4579229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Line 681"/>
            <p:cNvSpPr>
              <a:spLocks noChangeShapeType="1"/>
            </p:cNvSpPr>
            <p:nvPr/>
          </p:nvSpPr>
          <p:spPr bwMode="auto">
            <a:xfrm>
              <a:off x="5878370" y="4579229"/>
              <a:ext cx="124174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Line 682"/>
            <p:cNvSpPr>
              <a:spLocks noChangeShapeType="1"/>
            </p:cNvSpPr>
            <p:nvPr/>
          </p:nvSpPr>
          <p:spPr bwMode="auto">
            <a:xfrm flipV="1">
              <a:off x="6002543" y="4569311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Line 683"/>
            <p:cNvSpPr>
              <a:spLocks noChangeShapeType="1"/>
            </p:cNvSpPr>
            <p:nvPr/>
          </p:nvSpPr>
          <p:spPr bwMode="auto">
            <a:xfrm>
              <a:off x="6002543" y="4569311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Line 684"/>
            <p:cNvSpPr>
              <a:spLocks noChangeShapeType="1"/>
            </p:cNvSpPr>
            <p:nvPr/>
          </p:nvSpPr>
          <p:spPr bwMode="auto">
            <a:xfrm>
              <a:off x="6020715" y="4569311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Line 685"/>
            <p:cNvSpPr>
              <a:spLocks noChangeShapeType="1"/>
            </p:cNvSpPr>
            <p:nvPr/>
          </p:nvSpPr>
          <p:spPr bwMode="auto">
            <a:xfrm flipV="1">
              <a:off x="6057059" y="4559393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Line 686"/>
            <p:cNvSpPr>
              <a:spLocks noChangeShapeType="1"/>
            </p:cNvSpPr>
            <p:nvPr/>
          </p:nvSpPr>
          <p:spPr bwMode="auto">
            <a:xfrm>
              <a:off x="6057059" y="4559393"/>
              <a:ext cx="69658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Line 687"/>
            <p:cNvSpPr>
              <a:spLocks noChangeShapeType="1"/>
            </p:cNvSpPr>
            <p:nvPr/>
          </p:nvSpPr>
          <p:spPr bwMode="auto">
            <a:xfrm>
              <a:off x="6126717" y="4559393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Line 688"/>
            <p:cNvSpPr>
              <a:spLocks noChangeShapeType="1"/>
            </p:cNvSpPr>
            <p:nvPr/>
          </p:nvSpPr>
          <p:spPr bwMode="auto">
            <a:xfrm>
              <a:off x="6163060" y="4559393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Line 689"/>
            <p:cNvSpPr>
              <a:spLocks noChangeShapeType="1"/>
            </p:cNvSpPr>
            <p:nvPr/>
          </p:nvSpPr>
          <p:spPr bwMode="auto">
            <a:xfrm>
              <a:off x="6181232" y="4559393"/>
              <a:ext cx="5148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Line 690"/>
            <p:cNvSpPr>
              <a:spLocks noChangeShapeType="1"/>
            </p:cNvSpPr>
            <p:nvPr/>
          </p:nvSpPr>
          <p:spPr bwMode="auto">
            <a:xfrm>
              <a:off x="6232719" y="4559393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Line 691"/>
            <p:cNvSpPr>
              <a:spLocks noChangeShapeType="1"/>
            </p:cNvSpPr>
            <p:nvPr/>
          </p:nvSpPr>
          <p:spPr bwMode="auto">
            <a:xfrm>
              <a:off x="6269062" y="4559393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Line 692"/>
            <p:cNvSpPr>
              <a:spLocks noChangeShapeType="1"/>
            </p:cNvSpPr>
            <p:nvPr/>
          </p:nvSpPr>
          <p:spPr bwMode="auto">
            <a:xfrm>
              <a:off x="6305406" y="4559393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" name="Line 693"/>
            <p:cNvSpPr>
              <a:spLocks noChangeShapeType="1"/>
            </p:cNvSpPr>
            <p:nvPr/>
          </p:nvSpPr>
          <p:spPr bwMode="auto">
            <a:xfrm>
              <a:off x="6323578" y="4559393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Line 694"/>
            <p:cNvSpPr>
              <a:spLocks noChangeShapeType="1"/>
            </p:cNvSpPr>
            <p:nvPr/>
          </p:nvSpPr>
          <p:spPr bwMode="auto">
            <a:xfrm>
              <a:off x="6341749" y="4559393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Line 695"/>
            <p:cNvSpPr>
              <a:spLocks noChangeShapeType="1"/>
            </p:cNvSpPr>
            <p:nvPr/>
          </p:nvSpPr>
          <p:spPr bwMode="auto">
            <a:xfrm>
              <a:off x="6378093" y="4559393"/>
              <a:ext cx="151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Line 696"/>
            <p:cNvSpPr>
              <a:spLocks noChangeShapeType="1"/>
            </p:cNvSpPr>
            <p:nvPr/>
          </p:nvSpPr>
          <p:spPr bwMode="auto">
            <a:xfrm flipV="1">
              <a:off x="6393236" y="4549474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Line 697"/>
            <p:cNvSpPr>
              <a:spLocks noChangeShapeType="1"/>
            </p:cNvSpPr>
            <p:nvPr/>
          </p:nvSpPr>
          <p:spPr bwMode="auto">
            <a:xfrm>
              <a:off x="6393236" y="4549474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Line 698"/>
            <p:cNvSpPr>
              <a:spLocks noChangeShapeType="1"/>
            </p:cNvSpPr>
            <p:nvPr/>
          </p:nvSpPr>
          <p:spPr bwMode="auto">
            <a:xfrm flipV="1">
              <a:off x="6411408" y="4539556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" name="Line 699"/>
            <p:cNvSpPr>
              <a:spLocks noChangeShapeType="1"/>
            </p:cNvSpPr>
            <p:nvPr/>
          </p:nvSpPr>
          <p:spPr bwMode="auto">
            <a:xfrm>
              <a:off x="6411408" y="4539556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Line 700"/>
            <p:cNvSpPr>
              <a:spLocks noChangeShapeType="1"/>
            </p:cNvSpPr>
            <p:nvPr/>
          </p:nvSpPr>
          <p:spPr bwMode="auto">
            <a:xfrm flipV="1">
              <a:off x="6447751" y="4529638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2" name="Line 701"/>
            <p:cNvSpPr>
              <a:spLocks noChangeShapeType="1"/>
            </p:cNvSpPr>
            <p:nvPr/>
          </p:nvSpPr>
          <p:spPr bwMode="auto">
            <a:xfrm>
              <a:off x="6447751" y="4529638"/>
              <a:ext cx="10600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3" name="Line 702"/>
            <p:cNvSpPr>
              <a:spLocks noChangeShapeType="1"/>
            </p:cNvSpPr>
            <p:nvPr/>
          </p:nvSpPr>
          <p:spPr bwMode="auto">
            <a:xfrm>
              <a:off x="6553753" y="4529638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Line 703"/>
            <p:cNvSpPr>
              <a:spLocks noChangeShapeType="1"/>
            </p:cNvSpPr>
            <p:nvPr/>
          </p:nvSpPr>
          <p:spPr bwMode="auto">
            <a:xfrm>
              <a:off x="6571925" y="4529638"/>
              <a:ext cx="54515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5" name="Line 704"/>
            <p:cNvSpPr>
              <a:spLocks noChangeShapeType="1"/>
            </p:cNvSpPr>
            <p:nvPr/>
          </p:nvSpPr>
          <p:spPr bwMode="auto">
            <a:xfrm>
              <a:off x="6626440" y="4529638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6" name="Line 705"/>
            <p:cNvSpPr>
              <a:spLocks noChangeShapeType="1"/>
            </p:cNvSpPr>
            <p:nvPr/>
          </p:nvSpPr>
          <p:spPr bwMode="auto">
            <a:xfrm>
              <a:off x="6644612" y="4529638"/>
              <a:ext cx="212004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Line 706"/>
            <p:cNvSpPr>
              <a:spLocks noChangeShapeType="1"/>
            </p:cNvSpPr>
            <p:nvPr/>
          </p:nvSpPr>
          <p:spPr bwMode="auto">
            <a:xfrm>
              <a:off x="6856615" y="4529638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8" name="Line 707"/>
            <p:cNvSpPr>
              <a:spLocks noChangeShapeType="1"/>
            </p:cNvSpPr>
            <p:nvPr/>
          </p:nvSpPr>
          <p:spPr bwMode="auto">
            <a:xfrm flipV="1">
              <a:off x="6874787" y="4519719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9" name="Line 708"/>
            <p:cNvSpPr>
              <a:spLocks noChangeShapeType="1"/>
            </p:cNvSpPr>
            <p:nvPr/>
          </p:nvSpPr>
          <p:spPr bwMode="auto">
            <a:xfrm>
              <a:off x="6874787" y="4519719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Line 709"/>
            <p:cNvSpPr>
              <a:spLocks noChangeShapeType="1"/>
            </p:cNvSpPr>
            <p:nvPr/>
          </p:nvSpPr>
          <p:spPr bwMode="auto">
            <a:xfrm>
              <a:off x="6911131" y="4519719"/>
              <a:ext cx="5148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" name="Line 710"/>
            <p:cNvSpPr>
              <a:spLocks noChangeShapeType="1"/>
            </p:cNvSpPr>
            <p:nvPr/>
          </p:nvSpPr>
          <p:spPr bwMode="auto">
            <a:xfrm flipV="1">
              <a:off x="6962617" y="4507322"/>
              <a:ext cx="0" cy="1239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" name="Line 711"/>
            <p:cNvSpPr>
              <a:spLocks noChangeShapeType="1"/>
            </p:cNvSpPr>
            <p:nvPr/>
          </p:nvSpPr>
          <p:spPr bwMode="auto">
            <a:xfrm>
              <a:off x="6962617" y="4507322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" name="Line 712"/>
            <p:cNvSpPr>
              <a:spLocks noChangeShapeType="1"/>
            </p:cNvSpPr>
            <p:nvPr/>
          </p:nvSpPr>
          <p:spPr bwMode="auto">
            <a:xfrm>
              <a:off x="6980789" y="4507322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" name="Line 713"/>
            <p:cNvSpPr>
              <a:spLocks noChangeShapeType="1"/>
            </p:cNvSpPr>
            <p:nvPr/>
          </p:nvSpPr>
          <p:spPr bwMode="auto">
            <a:xfrm>
              <a:off x="7017133" y="4507322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" name="Line 714"/>
            <p:cNvSpPr>
              <a:spLocks noChangeShapeType="1"/>
            </p:cNvSpPr>
            <p:nvPr/>
          </p:nvSpPr>
          <p:spPr bwMode="auto">
            <a:xfrm>
              <a:off x="7035304" y="4507322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" name="Line 715"/>
            <p:cNvSpPr>
              <a:spLocks noChangeShapeType="1"/>
            </p:cNvSpPr>
            <p:nvPr/>
          </p:nvSpPr>
          <p:spPr bwMode="auto">
            <a:xfrm>
              <a:off x="7071648" y="4507322"/>
              <a:ext cx="124174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" name="Line 716"/>
            <p:cNvSpPr>
              <a:spLocks noChangeShapeType="1"/>
            </p:cNvSpPr>
            <p:nvPr/>
          </p:nvSpPr>
          <p:spPr bwMode="auto">
            <a:xfrm flipV="1">
              <a:off x="7195821" y="4497403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Line 717"/>
            <p:cNvSpPr>
              <a:spLocks noChangeShapeType="1"/>
            </p:cNvSpPr>
            <p:nvPr/>
          </p:nvSpPr>
          <p:spPr bwMode="auto">
            <a:xfrm>
              <a:off x="7195821" y="4497403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Line 718"/>
            <p:cNvSpPr>
              <a:spLocks noChangeShapeType="1"/>
            </p:cNvSpPr>
            <p:nvPr/>
          </p:nvSpPr>
          <p:spPr bwMode="auto">
            <a:xfrm>
              <a:off x="7232165" y="4497403"/>
              <a:ext cx="69658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Line 719"/>
            <p:cNvSpPr>
              <a:spLocks noChangeShapeType="1"/>
            </p:cNvSpPr>
            <p:nvPr/>
          </p:nvSpPr>
          <p:spPr bwMode="auto">
            <a:xfrm>
              <a:off x="7301823" y="4497403"/>
              <a:ext cx="69658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Line 720"/>
            <p:cNvSpPr>
              <a:spLocks noChangeShapeType="1"/>
            </p:cNvSpPr>
            <p:nvPr/>
          </p:nvSpPr>
          <p:spPr bwMode="auto">
            <a:xfrm>
              <a:off x="7371482" y="4497403"/>
              <a:ext cx="16051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Line 721"/>
            <p:cNvSpPr>
              <a:spLocks noChangeShapeType="1"/>
            </p:cNvSpPr>
            <p:nvPr/>
          </p:nvSpPr>
          <p:spPr bwMode="auto">
            <a:xfrm>
              <a:off x="7531999" y="4497403"/>
              <a:ext cx="12720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" name="Line 722"/>
            <p:cNvSpPr>
              <a:spLocks noChangeShapeType="1"/>
            </p:cNvSpPr>
            <p:nvPr/>
          </p:nvSpPr>
          <p:spPr bwMode="auto">
            <a:xfrm flipV="1">
              <a:off x="7659201" y="4487485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" name="Line 723"/>
            <p:cNvSpPr>
              <a:spLocks noChangeShapeType="1"/>
            </p:cNvSpPr>
            <p:nvPr/>
          </p:nvSpPr>
          <p:spPr bwMode="auto">
            <a:xfrm>
              <a:off x="7659201" y="4487485"/>
              <a:ext cx="10600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Line 724"/>
            <p:cNvSpPr>
              <a:spLocks noChangeShapeType="1"/>
            </p:cNvSpPr>
            <p:nvPr/>
          </p:nvSpPr>
          <p:spPr bwMode="auto">
            <a:xfrm>
              <a:off x="7765203" y="4487485"/>
              <a:ext cx="87830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Line 725"/>
            <p:cNvSpPr>
              <a:spLocks noChangeShapeType="1"/>
            </p:cNvSpPr>
            <p:nvPr/>
          </p:nvSpPr>
          <p:spPr bwMode="auto">
            <a:xfrm flipV="1">
              <a:off x="7853033" y="4477566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" name="Line 726"/>
            <p:cNvSpPr>
              <a:spLocks noChangeShapeType="1"/>
            </p:cNvSpPr>
            <p:nvPr/>
          </p:nvSpPr>
          <p:spPr bwMode="auto">
            <a:xfrm>
              <a:off x="7853033" y="4477566"/>
              <a:ext cx="196861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Line 727"/>
            <p:cNvSpPr>
              <a:spLocks noChangeShapeType="1"/>
            </p:cNvSpPr>
            <p:nvPr/>
          </p:nvSpPr>
          <p:spPr bwMode="auto">
            <a:xfrm>
              <a:off x="8049893" y="4477566"/>
              <a:ext cx="124174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Line 728"/>
            <p:cNvSpPr>
              <a:spLocks noChangeShapeType="1"/>
            </p:cNvSpPr>
            <p:nvPr/>
          </p:nvSpPr>
          <p:spPr bwMode="auto">
            <a:xfrm flipV="1">
              <a:off x="8174067" y="4467648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Line 729"/>
            <p:cNvSpPr>
              <a:spLocks noChangeShapeType="1"/>
            </p:cNvSpPr>
            <p:nvPr/>
          </p:nvSpPr>
          <p:spPr bwMode="auto">
            <a:xfrm>
              <a:off x="8174067" y="4467648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Line 730"/>
            <p:cNvSpPr>
              <a:spLocks noChangeShapeType="1"/>
            </p:cNvSpPr>
            <p:nvPr/>
          </p:nvSpPr>
          <p:spPr bwMode="auto">
            <a:xfrm flipV="1">
              <a:off x="8192239" y="4457730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Line 731"/>
            <p:cNvSpPr>
              <a:spLocks noChangeShapeType="1"/>
            </p:cNvSpPr>
            <p:nvPr/>
          </p:nvSpPr>
          <p:spPr bwMode="auto">
            <a:xfrm>
              <a:off x="8192239" y="4457730"/>
              <a:ext cx="69658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Line 732"/>
            <p:cNvSpPr>
              <a:spLocks noChangeShapeType="1"/>
            </p:cNvSpPr>
            <p:nvPr/>
          </p:nvSpPr>
          <p:spPr bwMode="auto">
            <a:xfrm>
              <a:off x="8261897" y="4457730"/>
              <a:ext cx="109030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Line 733"/>
            <p:cNvSpPr>
              <a:spLocks noChangeShapeType="1"/>
            </p:cNvSpPr>
            <p:nvPr/>
          </p:nvSpPr>
          <p:spPr bwMode="auto">
            <a:xfrm>
              <a:off x="8370928" y="4457730"/>
              <a:ext cx="19383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Line 734"/>
            <p:cNvSpPr>
              <a:spLocks noChangeShapeType="1"/>
            </p:cNvSpPr>
            <p:nvPr/>
          </p:nvSpPr>
          <p:spPr bwMode="auto">
            <a:xfrm flipV="1">
              <a:off x="8564760" y="4445332"/>
              <a:ext cx="0" cy="1239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Line 735"/>
            <p:cNvSpPr>
              <a:spLocks noChangeShapeType="1"/>
            </p:cNvSpPr>
            <p:nvPr/>
          </p:nvSpPr>
          <p:spPr bwMode="auto">
            <a:xfrm>
              <a:off x="8564760" y="4445332"/>
              <a:ext cx="16051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Line 736"/>
            <p:cNvSpPr>
              <a:spLocks noChangeShapeType="1"/>
            </p:cNvSpPr>
            <p:nvPr/>
          </p:nvSpPr>
          <p:spPr bwMode="auto">
            <a:xfrm>
              <a:off x="8725277" y="4445332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Line 737"/>
            <p:cNvSpPr>
              <a:spLocks noChangeShapeType="1"/>
            </p:cNvSpPr>
            <p:nvPr/>
          </p:nvSpPr>
          <p:spPr bwMode="auto">
            <a:xfrm flipV="1">
              <a:off x="8761620" y="4435414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Line 738"/>
            <p:cNvSpPr>
              <a:spLocks noChangeShapeType="1"/>
            </p:cNvSpPr>
            <p:nvPr/>
          </p:nvSpPr>
          <p:spPr bwMode="auto">
            <a:xfrm>
              <a:off x="8761620" y="4435414"/>
              <a:ext cx="69658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Line 739"/>
            <p:cNvSpPr>
              <a:spLocks noChangeShapeType="1"/>
            </p:cNvSpPr>
            <p:nvPr/>
          </p:nvSpPr>
          <p:spPr bwMode="auto">
            <a:xfrm flipV="1">
              <a:off x="8831278" y="4425495"/>
              <a:ext cx="0" cy="9918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Line 740"/>
            <p:cNvSpPr>
              <a:spLocks noChangeShapeType="1"/>
            </p:cNvSpPr>
            <p:nvPr/>
          </p:nvSpPr>
          <p:spPr bwMode="auto">
            <a:xfrm>
              <a:off x="8831278" y="4425495"/>
              <a:ext cx="1817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Line 741"/>
            <p:cNvSpPr>
              <a:spLocks noChangeShapeType="1"/>
            </p:cNvSpPr>
            <p:nvPr/>
          </p:nvSpPr>
          <p:spPr bwMode="auto">
            <a:xfrm>
              <a:off x="8849450" y="4425495"/>
              <a:ext cx="16051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Line 742"/>
            <p:cNvSpPr>
              <a:spLocks noChangeShapeType="1"/>
            </p:cNvSpPr>
            <p:nvPr/>
          </p:nvSpPr>
          <p:spPr bwMode="auto">
            <a:xfrm>
              <a:off x="9009967" y="4425495"/>
              <a:ext cx="36343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Line 743"/>
            <p:cNvSpPr>
              <a:spLocks noChangeShapeType="1"/>
            </p:cNvSpPr>
            <p:nvPr/>
          </p:nvSpPr>
          <p:spPr bwMode="auto">
            <a:xfrm>
              <a:off x="9046311" y="4425495"/>
              <a:ext cx="10600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Line 744"/>
            <p:cNvSpPr>
              <a:spLocks noChangeShapeType="1"/>
            </p:cNvSpPr>
            <p:nvPr/>
          </p:nvSpPr>
          <p:spPr bwMode="auto">
            <a:xfrm>
              <a:off x="9152313" y="4425495"/>
              <a:ext cx="106002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Line 745"/>
            <p:cNvSpPr>
              <a:spLocks noChangeShapeType="1"/>
            </p:cNvSpPr>
            <p:nvPr/>
          </p:nvSpPr>
          <p:spPr bwMode="auto">
            <a:xfrm>
              <a:off x="9258315" y="4425495"/>
              <a:ext cx="72687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Line 746"/>
            <p:cNvSpPr>
              <a:spLocks noChangeShapeType="1"/>
            </p:cNvSpPr>
            <p:nvPr/>
          </p:nvSpPr>
          <p:spPr bwMode="auto">
            <a:xfrm>
              <a:off x="9331002" y="4425495"/>
              <a:ext cx="54515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Line 747"/>
            <p:cNvSpPr>
              <a:spLocks noChangeShapeType="1"/>
            </p:cNvSpPr>
            <p:nvPr/>
          </p:nvSpPr>
          <p:spPr bwMode="auto">
            <a:xfrm>
              <a:off x="9385517" y="4425495"/>
              <a:ext cx="142345" cy="0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Line 749"/>
            <p:cNvSpPr>
              <a:spLocks noChangeShapeType="1"/>
            </p:cNvSpPr>
            <p:nvPr/>
          </p:nvSpPr>
          <p:spPr bwMode="auto">
            <a:xfrm flipH="1">
              <a:off x="2934547" y="4772637"/>
              <a:ext cx="96916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2" name="Line 751"/>
          <p:cNvSpPr>
            <a:spLocks noChangeShapeType="1"/>
          </p:cNvSpPr>
          <p:nvPr/>
        </p:nvSpPr>
        <p:spPr bwMode="auto">
          <a:xfrm flipH="1">
            <a:off x="2934547" y="4056037"/>
            <a:ext cx="96916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" name="Line 753"/>
          <p:cNvSpPr>
            <a:spLocks noChangeShapeType="1"/>
          </p:cNvSpPr>
          <p:nvPr/>
        </p:nvSpPr>
        <p:spPr bwMode="auto">
          <a:xfrm flipH="1">
            <a:off x="2934547" y="3341917"/>
            <a:ext cx="96916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6" name="Line 755"/>
          <p:cNvSpPr>
            <a:spLocks noChangeShapeType="1"/>
          </p:cNvSpPr>
          <p:nvPr/>
        </p:nvSpPr>
        <p:spPr bwMode="auto">
          <a:xfrm flipH="1">
            <a:off x="2934547" y="2625317"/>
            <a:ext cx="96916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8" name="Line 757"/>
          <p:cNvSpPr>
            <a:spLocks noChangeShapeType="1"/>
          </p:cNvSpPr>
          <p:nvPr/>
        </p:nvSpPr>
        <p:spPr bwMode="auto">
          <a:xfrm flipH="1">
            <a:off x="2934547" y="1911197"/>
            <a:ext cx="96916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0" name="Line 759"/>
          <p:cNvSpPr>
            <a:spLocks noChangeShapeType="1"/>
          </p:cNvSpPr>
          <p:nvPr/>
        </p:nvSpPr>
        <p:spPr bwMode="auto">
          <a:xfrm flipH="1">
            <a:off x="2934547" y="1194597"/>
            <a:ext cx="96916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2" name="Rectangle 771"/>
          <p:cNvSpPr>
            <a:spLocks noChangeArrowheads="1"/>
          </p:cNvSpPr>
          <p:nvPr/>
        </p:nvSpPr>
        <p:spPr bwMode="auto">
          <a:xfrm rot="16200000">
            <a:off x="2250857" y="2881370"/>
            <a:ext cx="143816" cy="32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2" name="Rectangle 781"/>
          <p:cNvSpPr>
            <a:spLocks noChangeArrowheads="1"/>
          </p:cNvSpPr>
          <p:nvPr/>
        </p:nvSpPr>
        <p:spPr bwMode="auto">
          <a:xfrm rot="16200000">
            <a:off x="2250857" y="1996159"/>
            <a:ext cx="143816" cy="32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9" name="Line 798"/>
          <p:cNvSpPr>
            <a:spLocks noChangeShapeType="1"/>
          </p:cNvSpPr>
          <p:nvPr/>
        </p:nvSpPr>
        <p:spPr bwMode="auto">
          <a:xfrm>
            <a:off x="3031463" y="4772637"/>
            <a:ext cx="6496399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0" name="Line 799"/>
          <p:cNvSpPr>
            <a:spLocks noChangeShapeType="1"/>
          </p:cNvSpPr>
          <p:nvPr/>
        </p:nvSpPr>
        <p:spPr bwMode="auto">
          <a:xfrm>
            <a:off x="3031463" y="4772637"/>
            <a:ext cx="0" cy="79347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2" name="Line 801"/>
          <p:cNvSpPr>
            <a:spLocks noChangeShapeType="1"/>
          </p:cNvSpPr>
          <p:nvPr/>
        </p:nvSpPr>
        <p:spPr bwMode="auto">
          <a:xfrm>
            <a:off x="4654806" y="4772637"/>
            <a:ext cx="0" cy="79347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" name="Line 803"/>
          <p:cNvSpPr>
            <a:spLocks noChangeShapeType="1"/>
          </p:cNvSpPr>
          <p:nvPr/>
        </p:nvSpPr>
        <p:spPr bwMode="auto">
          <a:xfrm>
            <a:off x="6278148" y="4772637"/>
            <a:ext cx="0" cy="79347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6" name="Line 805"/>
          <p:cNvSpPr>
            <a:spLocks noChangeShapeType="1"/>
          </p:cNvSpPr>
          <p:nvPr/>
        </p:nvSpPr>
        <p:spPr bwMode="auto">
          <a:xfrm>
            <a:off x="7901491" y="4772637"/>
            <a:ext cx="0" cy="79347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8" name="Line 807"/>
          <p:cNvSpPr>
            <a:spLocks noChangeShapeType="1"/>
          </p:cNvSpPr>
          <p:nvPr/>
        </p:nvSpPr>
        <p:spPr bwMode="auto">
          <a:xfrm>
            <a:off x="9527862" y="4772637"/>
            <a:ext cx="0" cy="79347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" name="Rectangle 2133">
            <a:extLst>
              <a:ext uri="{FF2B5EF4-FFF2-40B4-BE49-F238E27FC236}">
                <a16:creationId xmlns:a16="http://schemas.microsoft.com/office/drawing/2014/main" id="{24D4E81C-A7DA-414E-A6DF-0090C362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464344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0" name="Rectangle 2135">
            <a:extLst>
              <a:ext uri="{FF2B5EF4-FFF2-40B4-BE49-F238E27FC236}">
                <a16:creationId xmlns:a16="http://schemas.microsoft.com/office/drawing/2014/main" id="{2D057DA0-B012-9C40-BE48-80BA3A91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3931406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1" name="Rectangle 2137">
            <a:extLst>
              <a:ext uri="{FF2B5EF4-FFF2-40B4-BE49-F238E27FC236}">
                <a16:creationId xmlns:a16="http://schemas.microsoft.com/office/drawing/2014/main" id="{1481025D-3D24-9749-8D0E-A5D7912F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321548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2" name="Rectangle 2139">
            <a:extLst>
              <a:ext uri="{FF2B5EF4-FFF2-40B4-BE49-F238E27FC236}">
                <a16:creationId xmlns:a16="http://schemas.microsoft.com/office/drawing/2014/main" id="{FCC2904D-A054-414C-AB56-D6552B3C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250344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3" name="Rectangle 2141">
            <a:extLst>
              <a:ext uri="{FF2B5EF4-FFF2-40B4-BE49-F238E27FC236}">
                <a16:creationId xmlns:a16="http://schemas.microsoft.com/office/drawing/2014/main" id="{8D068B4B-A790-0C4D-B1D3-E47B6B9E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178946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4" name="Rectangle 2143">
            <a:extLst>
              <a:ext uri="{FF2B5EF4-FFF2-40B4-BE49-F238E27FC236}">
                <a16:creationId xmlns:a16="http://schemas.microsoft.com/office/drawing/2014/main" id="{8581D91A-1E4C-8F4C-A6C1-ABFE1B5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798" y="107548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5" name="Rectangle 2192">
            <a:extLst>
              <a:ext uri="{FF2B5EF4-FFF2-40B4-BE49-F238E27FC236}">
                <a16:creationId xmlns:a16="http://schemas.microsoft.com/office/drawing/2014/main" id="{A03ECE25-CD92-1243-910D-6E5FB8C42F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57310" y="2872182"/>
            <a:ext cx="2394882" cy="2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Cumulative 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ncidence (%)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6" name="Line 2193">
            <a:extLst>
              <a:ext uri="{FF2B5EF4-FFF2-40B4-BE49-F238E27FC236}">
                <a16:creationId xmlns:a16="http://schemas.microsoft.com/office/drawing/2014/main" id="{D699BA00-840F-B14C-856D-808DA7F39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5726" y="1476922"/>
            <a:ext cx="444029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" name="Line 2194">
            <a:extLst>
              <a:ext uri="{FF2B5EF4-FFF2-40B4-BE49-F238E27FC236}">
                <a16:creationId xmlns:a16="http://schemas.microsoft.com/office/drawing/2014/main" id="{A86F3586-D6A3-BB48-A1C3-43A05BEF0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758422"/>
            <a:ext cx="444029" cy="0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" name="Rectangle 2195">
            <a:extLst>
              <a:ext uri="{FF2B5EF4-FFF2-40B4-BE49-F238E27FC236}">
                <a16:creationId xmlns:a16="http://schemas.microsoft.com/office/drawing/2014/main" id="{BB563009-7EB8-5F46-B491-4C13C60C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362628"/>
            <a:ext cx="14289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9" name="Rectangle 2196">
            <a:extLst>
              <a:ext uri="{FF2B5EF4-FFF2-40B4-BE49-F238E27FC236}">
                <a16:creationId xmlns:a16="http://schemas.microsoft.com/office/drawing/2014/main" id="{537DAF82-9E14-824C-9650-4BA37344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651714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0" name="Rectangle 2183">
            <a:extLst>
              <a:ext uri="{FF2B5EF4-FFF2-40B4-BE49-F238E27FC236}">
                <a16:creationId xmlns:a16="http://schemas.microsoft.com/office/drawing/2014/main" id="{4381F478-72B1-5D4D-A066-37FE8EEA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85" y="4897609"/>
            <a:ext cx="282764" cy="3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1" name="Rectangle 2185">
            <a:extLst>
              <a:ext uri="{FF2B5EF4-FFF2-40B4-BE49-F238E27FC236}">
                <a16:creationId xmlns:a16="http://schemas.microsoft.com/office/drawing/2014/main" id="{3AF58D9B-7F2A-E643-96A8-2B9EE405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478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2" name="Rectangle 2187">
            <a:extLst>
              <a:ext uri="{FF2B5EF4-FFF2-40B4-BE49-F238E27FC236}">
                <a16:creationId xmlns:a16="http://schemas.microsoft.com/office/drawing/2014/main" id="{D04A6116-5DE4-DF4A-AB1A-630DB799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162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3" name="Rectangle 2189">
            <a:extLst>
              <a:ext uri="{FF2B5EF4-FFF2-40B4-BE49-F238E27FC236}">
                <a16:creationId xmlns:a16="http://schemas.microsoft.com/office/drawing/2014/main" id="{7E9CDF49-41CA-8F46-8F11-32E4C351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846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4" name="Rectangle 2191">
            <a:extLst>
              <a:ext uri="{FF2B5EF4-FFF2-40B4-BE49-F238E27FC236}">
                <a16:creationId xmlns:a16="http://schemas.microsoft.com/office/drawing/2014/main" id="{0E084179-FFD7-FC44-9459-89460D74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094" y="4897609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5" name="Rectangle 2192">
            <a:extLst>
              <a:ext uri="{FF2B5EF4-FFF2-40B4-BE49-F238E27FC236}">
                <a16:creationId xmlns:a16="http://schemas.microsoft.com/office/drawing/2014/main" id="{C2069E3F-4183-BA49-A999-DC010750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121" y="5256539"/>
            <a:ext cx="2553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Months since randomization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8" name="TextBox 1247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 3 or 5 Bleeding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Cohort</a:t>
            </a:r>
          </a:p>
        </p:txBody>
      </p:sp>
      <p:sp>
        <p:nvSpPr>
          <p:cNvPr id="1249" name="Rectangle 2168">
            <a:extLst>
              <a:ext uri="{FF2B5EF4-FFF2-40B4-BE49-F238E27FC236}">
                <a16:creationId xmlns:a16="http://schemas.microsoft.com/office/drawing/2014/main" id="{9939E177-445C-E948-ACFC-D18DB0EC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003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0" name="Rectangle 2169">
            <a:extLst>
              <a:ext uri="{FF2B5EF4-FFF2-40B4-BE49-F238E27FC236}">
                <a16:creationId xmlns:a16="http://schemas.microsoft.com/office/drawing/2014/main" id="{2EEE4890-8E34-A042-9A5A-3D9D5A6F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42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3504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1" name="Rectangle 2170">
            <a:extLst>
              <a:ext uri="{FF2B5EF4-FFF2-40B4-BE49-F238E27FC236}">
                <a16:creationId xmlns:a16="http://schemas.microsoft.com/office/drawing/2014/main" id="{4C72A6EF-C24F-F545-BA03-2B3D0C4B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206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3475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2" name="Rectangle 2171">
            <a:extLst>
              <a:ext uri="{FF2B5EF4-FFF2-40B4-BE49-F238E27FC236}">
                <a16:creationId xmlns:a16="http://schemas.microsoft.com/office/drawing/2014/main" id="{2A8128CD-6E2E-3B41-AC40-4EF4E0C3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451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3440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3" name="Rectangle 2172">
            <a:extLst>
              <a:ext uri="{FF2B5EF4-FFF2-40B4-BE49-F238E27FC236}">
                <a16:creationId xmlns:a16="http://schemas.microsoft.com/office/drawing/2014/main" id="{82D53CD8-834F-314A-9694-C0716F6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4849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4" name="Rectangle 2173">
            <a:extLst>
              <a:ext uri="{FF2B5EF4-FFF2-40B4-BE49-F238E27FC236}">
                <a16:creationId xmlns:a16="http://schemas.microsoft.com/office/drawing/2014/main" id="{0581F936-6959-AB4B-8D83-982151F8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746" y="5956628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5" name="Rectangle 2174">
            <a:extLst>
              <a:ext uri="{FF2B5EF4-FFF2-40B4-BE49-F238E27FC236}">
                <a16:creationId xmlns:a16="http://schemas.microsoft.com/office/drawing/2014/main" id="{C3A5428A-5269-6F4B-80D2-0CCC3B72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003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3564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6" name="Rectangle 2175">
            <a:extLst>
              <a:ext uri="{FF2B5EF4-FFF2-40B4-BE49-F238E27FC236}">
                <a16:creationId xmlns:a16="http://schemas.microsoft.com/office/drawing/2014/main" id="{B4122283-906C-6149-8B19-6C77ED71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42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7" name="Rectangle 2176">
            <a:extLst>
              <a:ext uri="{FF2B5EF4-FFF2-40B4-BE49-F238E27FC236}">
                <a16:creationId xmlns:a16="http://schemas.microsoft.com/office/drawing/2014/main" id="{698AD62D-EAB9-1340-A79B-419C12FF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206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3470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8" name="Rectangle 2177">
            <a:extLst>
              <a:ext uri="{FF2B5EF4-FFF2-40B4-BE49-F238E27FC236}">
                <a16:creationId xmlns:a16="http://schemas.microsoft.com/office/drawing/2014/main" id="{03E82E36-131F-7841-AC56-CA97E471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451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9" name="Rectangle 2178">
            <a:extLst>
              <a:ext uri="{FF2B5EF4-FFF2-40B4-BE49-F238E27FC236}">
                <a16:creationId xmlns:a16="http://schemas.microsoft.com/office/drawing/2014/main" id="{5D960845-898B-B24C-875A-7925916A7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4849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3390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0" name="Rectangle 2179">
            <a:extLst>
              <a:ext uri="{FF2B5EF4-FFF2-40B4-BE49-F238E27FC236}">
                <a16:creationId xmlns:a16="http://schemas.microsoft.com/office/drawing/2014/main" id="{1694EBB0-E945-3C4B-931A-386BE217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541" y="5757043"/>
            <a:ext cx="14289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1" name="Rectangle 2180">
            <a:extLst>
              <a:ext uri="{FF2B5EF4-FFF2-40B4-BE49-F238E27FC236}">
                <a16:creationId xmlns:a16="http://schemas.microsoft.com/office/drawing/2014/main" id="{7D5F7D3D-CA1A-184F-A223-C15E6502D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420" y="5551266"/>
            <a:ext cx="8079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No. at risk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3" name="TextBox 1262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9506269" y="417261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1.0%</a:t>
            </a:r>
          </a:p>
        </p:txBody>
      </p:sp>
      <p:sp>
        <p:nvSpPr>
          <p:cNvPr id="1264" name="TextBox 1263"/>
          <p:cNvSpPr txBox="1"/>
          <p:nvPr/>
        </p:nvSpPr>
        <p:spPr>
          <a:xfrm>
            <a:off x="5384463" y="2336357"/>
            <a:ext cx="3265338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Placebo vs Aspirin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(95%CI): 0.49 (0.33 to 0.74)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0.0006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0B911525-0678-7144-9739-565183E8B9C7}"/>
              </a:ext>
            </a:extLst>
          </p:cNvPr>
          <p:cNvSpPr txBox="1"/>
          <p:nvPr/>
        </p:nvSpPr>
        <p:spPr>
          <a:xfrm>
            <a:off x="9506269" y="3820007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2.0%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5202988" y="3451402"/>
            <a:ext cx="3817875" cy="3606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ARD = -0.99% (-1.55% to -0.43%)</a:t>
            </a:r>
          </a:p>
        </p:txBody>
      </p:sp>
    </p:spTree>
    <p:extLst>
      <p:ext uri="{BB962C8B-B14F-4D97-AF65-F5344CB8AC3E}">
        <p14:creationId xmlns:p14="http://schemas.microsoft.com/office/powerpoint/2010/main" val="3874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" grpId="0"/>
      <p:bldP spid="1264" grpId="0" animBg="1"/>
      <p:bldP spid="388" grpId="0"/>
      <p:bldP spid="3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Prespecified Bleeding Endpoints (ITT Cohort)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0" y="964537"/>
          <a:ext cx="12192000" cy="532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1324" y="2146039"/>
            <a:ext cx="235107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[95%CI]: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0.49 [0.33 - 0.74]</a:t>
            </a:r>
          </a:p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0.0006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4925" y="2976559"/>
            <a:ext cx="2351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[95%CI]: </a:t>
            </a:r>
          </a:p>
          <a:p>
            <a:pPr algn="ctr" font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0.50 [0.28 - 0.90]</a:t>
            </a:r>
          </a:p>
          <a:p>
            <a:pPr algn="ctr" fontAlgn="ctr"/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8526" y="2632377"/>
            <a:ext cx="2351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[95%CI]: </a:t>
            </a:r>
          </a:p>
          <a:p>
            <a:pPr algn="ctr" font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0.53 [0.33 - 0.85]</a:t>
            </a:r>
          </a:p>
          <a:p>
            <a:pPr algn="ctr" fontAlgn="ctr"/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0.008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2127" y="2028177"/>
            <a:ext cx="2351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[95%CI]: </a:t>
            </a:r>
          </a:p>
          <a:p>
            <a:pPr algn="ctr" font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0.54 [0.37 - 0.80]</a:t>
            </a:r>
          </a:p>
          <a:p>
            <a:pPr algn="ctr" fontAlgn="ctr"/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0.002</a:t>
            </a:r>
          </a:p>
        </p:txBody>
      </p:sp>
    </p:spTree>
    <p:extLst>
      <p:ext uri="{BB962C8B-B14F-4D97-AF65-F5344CB8AC3E}">
        <p14:creationId xmlns:p14="http://schemas.microsoft.com/office/powerpoint/2010/main" val="215298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Prespecified Bleeding Endpoints (ITT Cohort)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A414A7-70BD-384F-80E1-0F8794A234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6816" y="1304745"/>
          <a:ext cx="1059078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35">
                  <a:extLst>
                    <a:ext uri="{9D8B030D-6E8A-4147-A177-3AD203B41FA5}">
                      <a16:colId xmlns:a16="http://schemas.microsoft.com/office/drawing/2014/main" val="2173540588"/>
                    </a:ext>
                  </a:extLst>
                </a:gridCol>
                <a:gridCol w="2411703">
                  <a:extLst>
                    <a:ext uri="{9D8B030D-6E8A-4147-A177-3AD203B41FA5}">
                      <a16:colId xmlns:a16="http://schemas.microsoft.com/office/drawing/2014/main" val="3494457612"/>
                    </a:ext>
                  </a:extLst>
                </a:gridCol>
                <a:gridCol w="2556846">
                  <a:extLst>
                    <a:ext uri="{9D8B030D-6E8A-4147-A177-3AD203B41FA5}">
                      <a16:colId xmlns:a16="http://schemas.microsoft.com/office/drawing/2014/main" val="1095485879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1354334601"/>
                    </a:ext>
                  </a:extLst>
                </a:gridCol>
                <a:gridCol w="1030514">
                  <a:extLst>
                    <a:ext uri="{9D8B030D-6E8A-4147-A177-3AD203B41FA5}">
                      <a16:colId xmlns:a16="http://schemas.microsoft.com/office/drawing/2014/main" val="68344272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Ticagrelor + Placebo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3555)</a:t>
                      </a:r>
                    </a:p>
                  </a:txBody>
                  <a:tcPr marL="9525" marR="9525" marT="9525" marB="0" anchor="ctr"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Ticagrelor + Aspirin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3564)</a:t>
                      </a:r>
                    </a:p>
                  </a:txBody>
                  <a:tcPr marL="9525" marR="9525" marT="9525" marB="0" anchor="ctr"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[95% CI]</a:t>
                      </a:r>
                    </a:p>
                  </a:txBody>
                  <a:tcPr marL="121706" marR="121706" anchor="ctr"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9525" marR="9525" marT="9525" marB="0" anchor="ctr"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57301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 3 or 5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(1.0%)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(2.0%)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 [0.33 - 0.74]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129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 minor or major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 (4.0%)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(7.1%)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 [0.45 - 0.68]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29138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 major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(0.5%)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(1.0%)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 [0.28 - 0.90]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810848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GUSTO moderate or severe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(0.7%)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(1.4%)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[0.33 - 0.85]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58452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ISTH major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(1.1%)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(2.1%)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[0.37 - 0.80]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1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80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-609600" y="84026"/>
            <a:ext cx="1341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Secondary Endpoint: Death, MI or Stroke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 Cohort</a:t>
            </a:r>
          </a:p>
        </p:txBody>
      </p:sp>
      <p:sp>
        <p:nvSpPr>
          <p:cNvPr id="572" name="Rectangle 2168">
            <a:extLst>
              <a:ext uri="{FF2B5EF4-FFF2-40B4-BE49-F238E27FC236}">
                <a16:creationId xmlns:a16="http://schemas.microsoft.com/office/drawing/2014/main" id="{9939E177-445C-E948-ACFC-D18DB0EC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454" y="596058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3" name="Rectangle 2169">
            <a:extLst>
              <a:ext uri="{FF2B5EF4-FFF2-40B4-BE49-F238E27FC236}">
                <a16:creationId xmlns:a16="http://schemas.microsoft.com/office/drawing/2014/main" id="{2EEE4890-8E34-A042-9A5A-3D9D5A6F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93" y="596058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3457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4" name="Rectangle 2170">
            <a:extLst>
              <a:ext uri="{FF2B5EF4-FFF2-40B4-BE49-F238E27FC236}">
                <a16:creationId xmlns:a16="http://schemas.microsoft.com/office/drawing/2014/main" id="{4C72A6EF-C24F-F545-BA03-2B3D0C4B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657" y="596058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5" name="Rectangle 2171">
            <a:extLst>
              <a:ext uri="{FF2B5EF4-FFF2-40B4-BE49-F238E27FC236}">
                <a16:creationId xmlns:a16="http://schemas.microsoft.com/office/drawing/2014/main" id="{2A8128CD-6E2E-3B41-AC40-4EF4E0C3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902" y="596058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3365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6" name="Rectangle 2172">
            <a:extLst>
              <a:ext uri="{FF2B5EF4-FFF2-40B4-BE49-F238E27FC236}">
                <a16:creationId xmlns:a16="http://schemas.microsoft.com/office/drawing/2014/main" id="{82D53CD8-834F-314A-9694-C0716F6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3300" y="596058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3330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7" name="Rectangle 2173">
            <a:extLst>
              <a:ext uri="{FF2B5EF4-FFF2-40B4-BE49-F238E27FC236}">
                <a16:creationId xmlns:a16="http://schemas.microsoft.com/office/drawing/2014/main" id="{0581F936-6959-AB4B-8D83-982151F8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197" y="5960588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</a:t>
            </a:r>
            <a:r>
              <a:rPr kumimoji="0" lang="en-US" altLang="en-US" sz="13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Placebo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8" name="Rectangle 2174">
            <a:extLst>
              <a:ext uri="{FF2B5EF4-FFF2-40B4-BE49-F238E27FC236}">
                <a16:creationId xmlns:a16="http://schemas.microsoft.com/office/drawing/2014/main" id="{C3A5428A-5269-6F4B-80D2-0CCC3B72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454" y="576100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9" name="Rectangle 2175">
            <a:extLst>
              <a:ext uri="{FF2B5EF4-FFF2-40B4-BE49-F238E27FC236}">
                <a16:creationId xmlns:a16="http://schemas.microsoft.com/office/drawing/2014/main" id="{B4122283-906C-6149-8B19-6C77ED71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93" y="576100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3466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0" name="Rectangle 2176">
            <a:extLst>
              <a:ext uri="{FF2B5EF4-FFF2-40B4-BE49-F238E27FC236}">
                <a16:creationId xmlns:a16="http://schemas.microsoft.com/office/drawing/2014/main" id="{698AD62D-EAB9-1340-A79B-419C12FF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657" y="576100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1" name="Rectangle 2177">
            <a:extLst>
              <a:ext uri="{FF2B5EF4-FFF2-40B4-BE49-F238E27FC236}">
                <a16:creationId xmlns:a16="http://schemas.microsoft.com/office/drawing/2014/main" id="{03E82E36-131F-7841-AC56-CA97E471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902" y="576100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3361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2" name="Rectangle 2178">
            <a:extLst>
              <a:ext uri="{FF2B5EF4-FFF2-40B4-BE49-F238E27FC236}">
                <a16:creationId xmlns:a16="http://schemas.microsoft.com/office/drawing/2014/main" id="{5D960845-898B-B24C-875A-7925916A7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3300" y="576100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3" name="Rectangle 2179">
            <a:extLst>
              <a:ext uri="{FF2B5EF4-FFF2-40B4-BE49-F238E27FC236}">
                <a16:creationId xmlns:a16="http://schemas.microsoft.com/office/drawing/2014/main" id="{1694EBB0-E945-3C4B-931A-386BE217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992" y="5761003"/>
            <a:ext cx="14289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4" name="Rectangle 2180">
            <a:extLst>
              <a:ext uri="{FF2B5EF4-FFF2-40B4-BE49-F238E27FC236}">
                <a16:creationId xmlns:a16="http://schemas.microsoft.com/office/drawing/2014/main" id="{7D5F7D3D-CA1A-184F-A223-C15E6502D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871" y="5555226"/>
            <a:ext cx="8079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No. at risk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5" name="Line 1470">
            <a:extLst>
              <a:ext uri="{FF2B5EF4-FFF2-40B4-BE49-F238E27FC236}">
                <a16:creationId xmlns:a16="http://schemas.microsoft.com/office/drawing/2014/main" id="{9582838E-8D88-F646-9464-4E3C75F85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6548" y="4775458"/>
            <a:ext cx="8837" cy="0"/>
          </a:xfrm>
          <a:prstGeom prst="line">
            <a:avLst/>
          </a:prstGeom>
          <a:noFill/>
          <a:ln w="14288" cap="rnd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Line 1861">
            <a:extLst>
              <a:ext uri="{FF2B5EF4-FFF2-40B4-BE49-F238E27FC236}">
                <a16:creationId xmlns:a16="http://schemas.microsoft.com/office/drawing/2014/main" id="{AA61274C-C1E7-7148-BB63-1EC8A75C1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6512" y="4775458"/>
            <a:ext cx="8837" cy="0"/>
          </a:xfrm>
          <a:prstGeom prst="line">
            <a:avLst/>
          </a:prstGeom>
          <a:noFill/>
          <a:ln w="14288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Line 2131">
            <a:extLst>
              <a:ext uri="{FF2B5EF4-FFF2-40B4-BE49-F238E27FC236}">
                <a16:creationId xmlns:a16="http://schemas.microsoft.com/office/drawing/2014/main" id="{AF9535E0-2576-F44C-B642-CD60065545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6512" y="1205555"/>
            <a:ext cx="0" cy="356990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Line 2132">
            <a:extLst>
              <a:ext uri="{FF2B5EF4-FFF2-40B4-BE49-F238E27FC236}">
                <a16:creationId xmlns:a16="http://schemas.microsoft.com/office/drawing/2014/main" id="{25F23314-24A4-844B-BEBE-C4327C6114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4775458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Line 2134">
            <a:extLst>
              <a:ext uri="{FF2B5EF4-FFF2-40B4-BE49-F238E27FC236}">
                <a16:creationId xmlns:a16="http://schemas.microsoft.com/office/drawing/2014/main" id="{E3489662-F68F-6B49-85F3-FDE4D5585D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4061478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Line 2136">
            <a:extLst>
              <a:ext uri="{FF2B5EF4-FFF2-40B4-BE49-F238E27FC236}">
                <a16:creationId xmlns:a16="http://schemas.microsoft.com/office/drawing/2014/main" id="{27AE1741-D1F9-FC46-8BE4-4B5AB99CC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3347497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Line 2138">
            <a:extLst>
              <a:ext uri="{FF2B5EF4-FFF2-40B4-BE49-F238E27FC236}">
                <a16:creationId xmlns:a16="http://schemas.microsoft.com/office/drawing/2014/main" id="{E3139B31-07B6-1046-9ED2-6D4C950B44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2633516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Line 2140">
            <a:extLst>
              <a:ext uri="{FF2B5EF4-FFF2-40B4-BE49-F238E27FC236}">
                <a16:creationId xmlns:a16="http://schemas.microsoft.com/office/drawing/2014/main" id="{0A32510D-1160-9F4D-AFF7-40ED275349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1919535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Line 2142">
            <a:extLst>
              <a:ext uri="{FF2B5EF4-FFF2-40B4-BE49-F238E27FC236}">
                <a16:creationId xmlns:a16="http://schemas.microsoft.com/office/drawing/2014/main" id="{D7C9889C-9B34-894F-950B-B9A8705120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1522" y="1205555"/>
            <a:ext cx="94992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412B1D15-02B7-0A44-B3F6-76786E24FCE9}"/>
              </a:ext>
            </a:extLst>
          </p:cNvPr>
          <p:cNvGrpSpPr/>
          <p:nvPr/>
        </p:nvGrpSpPr>
        <p:grpSpPr>
          <a:xfrm>
            <a:off x="2065609" y="1850660"/>
            <a:ext cx="375545" cy="1535671"/>
            <a:chOff x="3698081" y="1910557"/>
            <a:chExt cx="269875" cy="1256532"/>
          </a:xfrm>
        </p:grpSpPr>
        <p:sp>
          <p:nvSpPr>
            <p:cNvPr id="601" name="Rectangle 2151">
              <a:extLst>
                <a:ext uri="{FF2B5EF4-FFF2-40B4-BE49-F238E27FC236}">
                  <a16:creationId xmlns:a16="http://schemas.microsoft.com/office/drawing/2014/main" id="{E84554AB-B368-DC44-9CE9-C4CBA238D8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32991" y="3061286"/>
              <a:ext cx="55" cy="21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2" name="Rectangle 2164">
              <a:extLst>
                <a:ext uri="{FF2B5EF4-FFF2-40B4-BE49-F238E27FC236}">
                  <a16:creationId xmlns:a16="http://schemas.microsoft.com/office/drawing/2014/main" id="{2BF23F93-3E16-AC42-AA6C-F38647559E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59200" y="1849438"/>
              <a:ext cx="147638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03" name="Line 2181">
            <a:extLst>
              <a:ext uri="{FF2B5EF4-FFF2-40B4-BE49-F238E27FC236}">
                <a16:creationId xmlns:a16="http://schemas.microsoft.com/office/drawing/2014/main" id="{F4FC3154-9F91-BF47-A3C9-9D26E1808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6512" y="4775458"/>
            <a:ext cx="649915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Line 2182">
            <a:extLst>
              <a:ext uri="{FF2B5EF4-FFF2-40B4-BE49-F238E27FC236}">
                <a16:creationId xmlns:a16="http://schemas.microsoft.com/office/drawing/2014/main" id="{4041AA64-4C22-1148-95C2-1FFA57276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6512" y="4775458"/>
            <a:ext cx="0" cy="81487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Rectangle 2183">
            <a:extLst>
              <a:ext uri="{FF2B5EF4-FFF2-40B4-BE49-F238E27FC236}">
                <a16:creationId xmlns:a16="http://schemas.microsoft.com/office/drawing/2014/main" id="{4381F478-72B1-5D4D-A066-37FE8EEA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85" y="4901569"/>
            <a:ext cx="282764" cy="3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6" name="Rectangle 2185">
            <a:extLst>
              <a:ext uri="{FF2B5EF4-FFF2-40B4-BE49-F238E27FC236}">
                <a16:creationId xmlns:a16="http://schemas.microsoft.com/office/drawing/2014/main" id="{3AF58D9B-7F2A-E643-96A8-2B9EE405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478" y="490156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7" name="Rectangle 2187">
            <a:extLst>
              <a:ext uri="{FF2B5EF4-FFF2-40B4-BE49-F238E27FC236}">
                <a16:creationId xmlns:a16="http://schemas.microsoft.com/office/drawing/2014/main" id="{D04A6116-5DE4-DF4A-AB1A-630DB799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162" y="490156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8" name="Rectangle 2189">
            <a:extLst>
              <a:ext uri="{FF2B5EF4-FFF2-40B4-BE49-F238E27FC236}">
                <a16:creationId xmlns:a16="http://schemas.microsoft.com/office/drawing/2014/main" id="{7E9CDF49-41CA-8F46-8F11-32E4C351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846" y="490156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9" name="Rectangle 2191">
            <a:extLst>
              <a:ext uri="{FF2B5EF4-FFF2-40B4-BE49-F238E27FC236}">
                <a16:creationId xmlns:a16="http://schemas.microsoft.com/office/drawing/2014/main" id="{0E084179-FFD7-FC44-9459-89460D74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094" y="4901569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0" name="Rectangle 2192">
            <a:extLst>
              <a:ext uri="{FF2B5EF4-FFF2-40B4-BE49-F238E27FC236}">
                <a16:creationId xmlns:a16="http://schemas.microsoft.com/office/drawing/2014/main" id="{C2069E3F-4183-BA49-A999-DC010750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121" y="5260499"/>
            <a:ext cx="2553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Months since randomization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1" name="Line 2193">
            <a:extLst>
              <a:ext uri="{FF2B5EF4-FFF2-40B4-BE49-F238E27FC236}">
                <a16:creationId xmlns:a16="http://schemas.microsoft.com/office/drawing/2014/main" id="{D699BA00-840F-B14C-856D-808DA7F39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471357"/>
            <a:ext cx="444029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Line 2184">
            <a:extLst>
              <a:ext uri="{FF2B5EF4-FFF2-40B4-BE49-F238E27FC236}">
                <a16:creationId xmlns:a16="http://schemas.microsoft.com/office/drawing/2014/main" id="{BA736AC8-DFAC-7340-B549-B5B875390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2406" y="4775458"/>
            <a:ext cx="0" cy="81487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Line 2186">
            <a:extLst>
              <a:ext uri="{FF2B5EF4-FFF2-40B4-BE49-F238E27FC236}">
                <a16:creationId xmlns:a16="http://schemas.microsoft.com/office/drawing/2014/main" id="{DEBE341C-8805-514D-83F0-A09F1A0D5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090" y="4775458"/>
            <a:ext cx="0" cy="81487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Line 2188">
            <a:extLst>
              <a:ext uri="{FF2B5EF4-FFF2-40B4-BE49-F238E27FC236}">
                <a16:creationId xmlns:a16="http://schemas.microsoft.com/office/drawing/2014/main" id="{5CBF74FF-B345-2242-8D09-F57C7EF4D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9773" y="4775458"/>
            <a:ext cx="0" cy="81487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Line 2190">
            <a:extLst>
              <a:ext uri="{FF2B5EF4-FFF2-40B4-BE49-F238E27FC236}">
                <a16:creationId xmlns:a16="http://schemas.microsoft.com/office/drawing/2014/main" id="{F0DEAC84-4E22-D642-BB39-26DBC168D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5665" y="4775458"/>
            <a:ext cx="0" cy="81487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Line 2194">
            <a:extLst>
              <a:ext uri="{FF2B5EF4-FFF2-40B4-BE49-F238E27FC236}">
                <a16:creationId xmlns:a16="http://schemas.microsoft.com/office/drawing/2014/main" id="{A86F3586-D6A3-BB48-A1C3-43A05BEF0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762382"/>
            <a:ext cx="444029" cy="0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Rectangle 2195">
            <a:extLst>
              <a:ext uri="{FF2B5EF4-FFF2-40B4-BE49-F238E27FC236}">
                <a16:creationId xmlns:a16="http://schemas.microsoft.com/office/drawing/2014/main" id="{BB563009-7EB8-5F46-B491-4C13C60C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366588"/>
            <a:ext cx="1740902" cy="24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8" name="Rectangle 2196">
            <a:extLst>
              <a:ext uri="{FF2B5EF4-FFF2-40B4-BE49-F238E27FC236}">
                <a16:creationId xmlns:a16="http://schemas.microsoft.com/office/drawing/2014/main" id="{537DAF82-9E14-824C-9650-4BA37344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655674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9" name="Rectangle 2192">
            <a:extLst>
              <a:ext uri="{FF2B5EF4-FFF2-40B4-BE49-F238E27FC236}">
                <a16:creationId xmlns:a16="http://schemas.microsoft.com/office/drawing/2014/main" id="{A03ECE25-CD92-1243-910D-6E5FB8C42F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57310" y="2876142"/>
            <a:ext cx="2394882" cy="2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Cumulative 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ncidence (%)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0B911525-0678-7144-9739-565183E8B9C7}"/>
              </a:ext>
            </a:extLst>
          </p:cNvPr>
          <p:cNvSpPr txBox="1"/>
          <p:nvPr/>
        </p:nvSpPr>
        <p:spPr>
          <a:xfrm>
            <a:off x="9052049" y="340153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3.9%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9060065" y="295235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3.9%</a:t>
            </a:r>
          </a:p>
        </p:txBody>
      </p: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C5429A87-9111-4D4F-89B6-8C529E6B2429}"/>
              </a:ext>
            </a:extLst>
          </p:cNvPr>
          <p:cNvGrpSpPr/>
          <p:nvPr/>
        </p:nvGrpSpPr>
        <p:grpSpPr>
          <a:xfrm>
            <a:off x="3039118" y="3375710"/>
            <a:ext cx="6458262" cy="1384551"/>
            <a:chOff x="4437063" y="3109913"/>
            <a:chExt cx="4660923" cy="1122363"/>
          </a:xfrm>
        </p:grpSpPr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E926F40B-07D0-0749-90C4-AD82AA8FEC48}"/>
                </a:ext>
              </a:extLst>
            </p:cNvPr>
            <p:cNvGrpSpPr/>
            <p:nvPr/>
          </p:nvGrpSpPr>
          <p:grpSpPr>
            <a:xfrm>
              <a:off x="4437063" y="3424238"/>
              <a:ext cx="3344862" cy="808038"/>
              <a:chOff x="4437063" y="3424238"/>
              <a:chExt cx="3344862" cy="808038"/>
            </a:xfrm>
          </p:grpSpPr>
          <p:sp>
            <p:nvSpPr>
              <p:cNvPr id="687" name="Line 1172">
                <a:extLst>
                  <a:ext uri="{FF2B5EF4-FFF2-40B4-BE49-F238E27FC236}">
                    <a16:creationId xmlns:a16="http://schemas.microsoft.com/office/drawing/2014/main" id="{EF77FBDD-B6AD-B645-A662-19722E372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7063" y="4232276"/>
                <a:ext cx="635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Line 1173">
                <a:extLst>
                  <a:ext uri="{FF2B5EF4-FFF2-40B4-BE49-F238E27FC236}">
                    <a16:creationId xmlns:a16="http://schemas.microsoft.com/office/drawing/2014/main" id="{DF4F0FD2-9B9E-464F-8CB3-8831A1091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413" y="4232276"/>
                <a:ext cx="635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Line 1174">
                <a:extLst>
                  <a:ext uri="{FF2B5EF4-FFF2-40B4-BE49-F238E27FC236}">
                    <a16:creationId xmlns:a16="http://schemas.microsoft.com/office/drawing/2014/main" id="{42B195F8-90BC-1443-9F41-2E1A84C49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9763" y="4232276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Line 1175">
                <a:extLst>
                  <a:ext uri="{FF2B5EF4-FFF2-40B4-BE49-F238E27FC236}">
                    <a16:creationId xmlns:a16="http://schemas.microsoft.com/office/drawing/2014/main" id="{22ACC18B-8009-EC4F-A9F8-364FE2C8D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7863" y="422433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Line 1176">
                <a:extLst>
                  <a:ext uri="{FF2B5EF4-FFF2-40B4-BE49-F238E27FC236}">
                    <a16:creationId xmlns:a16="http://schemas.microsoft.com/office/drawing/2014/main" id="{50A88E57-8565-1D4B-B482-D0754710E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7863" y="4224338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Line 1177">
                <a:extLst>
                  <a:ext uri="{FF2B5EF4-FFF2-40B4-BE49-F238E27FC236}">
                    <a16:creationId xmlns:a16="http://schemas.microsoft.com/office/drawing/2014/main" id="{1E2329E4-C55C-0E4E-8479-30F5F4F54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5963" y="421640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Line 1178">
                <a:extLst>
                  <a:ext uri="{FF2B5EF4-FFF2-40B4-BE49-F238E27FC236}">
                    <a16:creationId xmlns:a16="http://schemas.microsoft.com/office/drawing/2014/main" id="{3DF227EC-0DD7-6D4A-A3FE-CEB476481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963" y="421640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Line 1179">
                <a:extLst>
                  <a:ext uri="{FF2B5EF4-FFF2-40B4-BE49-F238E27FC236}">
                    <a16:creationId xmlns:a16="http://schemas.microsoft.com/office/drawing/2014/main" id="{6577246C-5EB4-474D-BAE4-AAD401EB2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8663" y="420846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Line 1180">
                <a:extLst>
                  <a:ext uri="{FF2B5EF4-FFF2-40B4-BE49-F238E27FC236}">
                    <a16:creationId xmlns:a16="http://schemas.microsoft.com/office/drawing/2014/main" id="{34B5B81E-EE8C-0144-8E8D-F413831F0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663" y="4208463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Line 1181">
                <a:extLst>
                  <a:ext uri="{FF2B5EF4-FFF2-40B4-BE49-F238E27FC236}">
                    <a16:creationId xmlns:a16="http://schemas.microsoft.com/office/drawing/2014/main" id="{56AB9162-C4D8-6642-96BA-AE58F964C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4063" y="4198938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Line 1182">
                <a:extLst>
                  <a:ext uri="{FF2B5EF4-FFF2-40B4-BE49-F238E27FC236}">
                    <a16:creationId xmlns:a16="http://schemas.microsoft.com/office/drawing/2014/main" id="{172A79B6-7A4E-044B-93BD-2B6EB980F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4063" y="4198938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Line 1183">
                <a:extLst>
                  <a:ext uri="{FF2B5EF4-FFF2-40B4-BE49-F238E27FC236}">
                    <a16:creationId xmlns:a16="http://schemas.microsoft.com/office/drawing/2014/main" id="{FE47A6D8-D043-BB45-BD69-9992BDC1C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463" y="4198938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Line 1184">
                <a:extLst>
                  <a:ext uri="{FF2B5EF4-FFF2-40B4-BE49-F238E27FC236}">
                    <a16:creationId xmlns:a16="http://schemas.microsoft.com/office/drawing/2014/main" id="{1CA46163-82A4-1545-AC0D-69B5A8AA2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4863" y="4183063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Line 1185">
                <a:extLst>
                  <a:ext uri="{FF2B5EF4-FFF2-40B4-BE49-F238E27FC236}">
                    <a16:creationId xmlns:a16="http://schemas.microsoft.com/office/drawing/2014/main" id="{3495830A-95D7-8F4C-9C46-EAAF97289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4863" y="4183063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Line 1186">
                <a:extLst>
                  <a:ext uri="{FF2B5EF4-FFF2-40B4-BE49-F238E27FC236}">
                    <a16:creationId xmlns:a16="http://schemas.microsoft.com/office/drawing/2014/main" id="{AD080CBC-32E0-7849-8EC3-CBAB6A1F8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40263" y="417512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Line 1187">
                <a:extLst>
                  <a:ext uri="{FF2B5EF4-FFF2-40B4-BE49-F238E27FC236}">
                    <a16:creationId xmlns:a16="http://schemas.microsoft.com/office/drawing/2014/main" id="{12386E5C-2458-C443-BFAD-FFA98C4DE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0263" y="4175126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Line 1188">
                <a:extLst>
                  <a:ext uri="{FF2B5EF4-FFF2-40B4-BE49-F238E27FC236}">
                    <a16:creationId xmlns:a16="http://schemas.microsoft.com/office/drawing/2014/main" id="{806E2516-56D6-C84A-A19B-FB5AF1727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663" y="4175126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Line 1189">
                <a:extLst>
                  <a:ext uri="{FF2B5EF4-FFF2-40B4-BE49-F238E27FC236}">
                    <a16:creationId xmlns:a16="http://schemas.microsoft.com/office/drawing/2014/main" id="{A912D39A-4253-9A43-A550-3696EA418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8363" y="4175126"/>
                <a:ext cx="269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Line 1190">
                <a:extLst>
                  <a:ext uri="{FF2B5EF4-FFF2-40B4-BE49-F238E27FC236}">
                    <a16:creationId xmlns:a16="http://schemas.microsoft.com/office/drawing/2014/main" id="{CAADFD0C-021A-114A-BA1D-46D40F5D1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350" y="4175126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Line 1191">
                <a:extLst>
                  <a:ext uri="{FF2B5EF4-FFF2-40B4-BE49-F238E27FC236}">
                    <a16:creationId xmlns:a16="http://schemas.microsoft.com/office/drawing/2014/main" id="{F9280853-0B8E-954C-9FD4-C26D3F610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0750" y="41671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Line 1192">
                <a:extLst>
                  <a:ext uri="{FF2B5EF4-FFF2-40B4-BE49-F238E27FC236}">
                    <a16:creationId xmlns:a16="http://schemas.microsoft.com/office/drawing/2014/main" id="{1CFF781F-613D-894F-8687-A44FF23A4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0750" y="416718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Line 1193">
                <a:extLst>
                  <a:ext uri="{FF2B5EF4-FFF2-40B4-BE49-F238E27FC236}">
                    <a16:creationId xmlns:a16="http://schemas.microsoft.com/office/drawing/2014/main" id="{2C44B190-1CF3-F849-8122-BE324BBCE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3450" y="416718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Line 1194">
                <a:extLst>
                  <a:ext uri="{FF2B5EF4-FFF2-40B4-BE49-F238E27FC236}">
                    <a16:creationId xmlns:a16="http://schemas.microsoft.com/office/drawing/2014/main" id="{5911BD62-8BF1-5548-8D92-71DE4ADA5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6150" y="416718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Line 1195">
                <a:extLst>
                  <a:ext uri="{FF2B5EF4-FFF2-40B4-BE49-F238E27FC236}">
                    <a16:creationId xmlns:a16="http://schemas.microsoft.com/office/drawing/2014/main" id="{11679205-DB7D-6C4B-B7BB-AC5957E17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8850" y="4151313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Line 1196">
                <a:extLst>
                  <a:ext uri="{FF2B5EF4-FFF2-40B4-BE49-F238E27FC236}">
                    <a16:creationId xmlns:a16="http://schemas.microsoft.com/office/drawing/2014/main" id="{42D7E242-BE36-4B4F-844B-FAA0A1D0B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8850" y="4151313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Line 1197">
                <a:extLst>
                  <a:ext uri="{FF2B5EF4-FFF2-40B4-BE49-F238E27FC236}">
                    <a16:creationId xmlns:a16="http://schemas.microsoft.com/office/drawing/2014/main" id="{7351DBEF-F58B-074E-9767-A068F898A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6950" y="415131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Line 1198">
                <a:extLst>
                  <a:ext uri="{FF2B5EF4-FFF2-40B4-BE49-F238E27FC236}">
                    <a16:creationId xmlns:a16="http://schemas.microsoft.com/office/drawing/2014/main" id="{18DBC898-98F5-9843-A183-0D92C0763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9650" y="415131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Line 1199">
                <a:extLst>
                  <a:ext uri="{FF2B5EF4-FFF2-40B4-BE49-F238E27FC236}">
                    <a16:creationId xmlns:a16="http://schemas.microsoft.com/office/drawing/2014/main" id="{E89B82E1-AE1C-9743-8D1F-973CF2365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350" y="4151313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Line 1200">
                <a:extLst>
                  <a:ext uri="{FF2B5EF4-FFF2-40B4-BE49-F238E27FC236}">
                    <a16:creationId xmlns:a16="http://schemas.microsoft.com/office/drawing/2014/main" id="{438ECBEE-5699-9841-9F6B-2EEB17D95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7750" y="415131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Line 1201">
                <a:extLst>
                  <a:ext uri="{FF2B5EF4-FFF2-40B4-BE49-F238E27FC236}">
                    <a16:creationId xmlns:a16="http://schemas.microsoft.com/office/drawing/2014/main" id="{0E55695B-1E6A-FD47-92D0-AE58D7F27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0450" y="4141788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Line 1202">
                <a:extLst>
                  <a:ext uri="{FF2B5EF4-FFF2-40B4-BE49-F238E27FC236}">
                    <a16:creationId xmlns:a16="http://schemas.microsoft.com/office/drawing/2014/main" id="{1B01AC40-19C2-7B4F-A6F8-A1DD062A0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450" y="414178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Line 1203">
                <a:extLst>
                  <a:ext uri="{FF2B5EF4-FFF2-40B4-BE49-F238E27FC236}">
                    <a16:creationId xmlns:a16="http://schemas.microsoft.com/office/drawing/2014/main" id="{A54EA967-A17F-404D-B745-937C9689F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3150" y="414178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Line 1204">
                <a:extLst>
                  <a:ext uri="{FF2B5EF4-FFF2-40B4-BE49-F238E27FC236}">
                    <a16:creationId xmlns:a16="http://schemas.microsoft.com/office/drawing/2014/main" id="{87C8A35F-5E8B-944C-BE5A-C1CDD587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5850" y="4141788"/>
                <a:ext cx="635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Line 1205">
                <a:extLst>
                  <a:ext uri="{FF2B5EF4-FFF2-40B4-BE49-F238E27FC236}">
                    <a16:creationId xmlns:a16="http://schemas.microsoft.com/office/drawing/2014/main" id="{928DC006-6380-3F4F-BFD9-2C9188FE1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9350" y="413385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Line 1206">
                <a:extLst>
                  <a:ext uri="{FF2B5EF4-FFF2-40B4-BE49-F238E27FC236}">
                    <a16:creationId xmlns:a16="http://schemas.microsoft.com/office/drawing/2014/main" id="{122C3AB1-C1B3-CD44-AD00-03C223966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9350" y="413385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Line 1207">
                <a:extLst>
                  <a:ext uri="{FF2B5EF4-FFF2-40B4-BE49-F238E27FC236}">
                    <a16:creationId xmlns:a16="http://schemas.microsoft.com/office/drawing/2014/main" id="{CAB3948F-0D63-8C4D-97B3-ABF9092B5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050" y="4133851"/>
                <a:ext cx="523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Line 1208">
                <a:extLst>
                  <a:ext uri="{FF2B5EF4-FFF2-40B4-BE49-F238E27FC236}">
                    <a16:creationId xmlns:a16="http://schemas.microsoft.com/office/drawing/2014/main" id="{D9D9FAFE-CACD-B943-8910-69746491D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4438" y="412591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Line 1209">
                <a:extLst>
                  <a:ext uri="{FF2B5EF4-FFF2-40B4-BE49-F238E27FC236}">
                    <a16:creationId xmlns:a16="http://schemas.microsoft.com/office/drawing/2014/main" id="{264FEAE7-A10C-D941-B64B-82F9D7723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438" y="412591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Line 1210">
                <a:extLst>
                  <a:ext uri="{FF2B5EF4-FFF2-40B4-BE49-F238E27FC236}">
                    <a16:creationId xmlns:a16="http://schemas.microsoft.com/office/drawing/2014/main" id="{236C9B7A-17F6-024E-BD4E-F4D581E9D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7138" y="4110038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Line 1211">
                <a:extLst>
                  <a:ext uri="{FF2B5EF4-FFF2-40B4-BE49-F238E27FC236}">
                    <a16:creationId xmlns:a16="http://schemas.microsoft.com/office/drawing/2014/main" id="{D6CFEDC1-05D8-B846-AB23-D3A5F93C0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7138" y="411003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Line 1212">
                <a:extLst>
                  <a:ext uri="{FF2B5EF4-FFF2-40B4-BE49-F238E27FC236}">
                    <a16:creationId xmlns:a16="http://schemas.microsoft.com/office/drawing/2014/main" id="{F54E6D86-7A13-2147-8CC7-D359D6155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9838" y="4092576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Line 1213">
                <a:extLst>
                  <a:ext uri="{FF2B5EF4-FFF2-40B4-BE49-F238E27FC236}">
                    <a16:creationId xmlns:a16="http://schemas.microsoft.com/office/drawing/2014/main" id="{AC92CEA0-C056-7B43-BB8C-6D707536E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9838" y="4092576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Line 1214">
                <a:extLst>
                  <a:ext uri="{FF2B5EF4-FFF2-40B4-BE49-F238E27FC236}">
                    <a16:creationId xmlns:a16="http://schemas.microsoft.com/office/drawing/2014/main" id="{A59F8865-D021-0B40-8F5F-4A6A8A5BA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2538" y="408463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Line 1215">
                <a:extLst>
                  <a:ext uri="{FF2B5EF4-FFF2-40B4-BE49-F238E27FC236}">
                    <a16:creationId xmlns:a16="http://schemas.microsoft.com/office/drawing/2014/main" id="{B33A76B1-B5A3-7945-B1BA-0E93299AD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2538" y="4084638"/>
                <a:ext cx="1143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Line 1216">
                <a:extLst>
                  <a:ext uri="{FF2B5EF4-FFF2-40B4-BE49-F238E27FC236}">
                    <a16:creationId xmlns:a16="http://schemas.microsoft.com/office/drawing/2014/main" id="{D7E8DB1E-CDB0-1E4B-86C9-3E6E2655B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6838" y="407670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Line 1217">
                <a:extLst>
                  <a:ext uri="{FF2B5EF4-FFF2-40B4-BE49-F238E27FC236}">
                    <a16:creationId xmlns:a16="http://schemas.microsoft.com/office/drawing/2014/main" id="{B5AAE70D-0343-D84D-BB88-B7DBE9870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6838" y="4076701"/>
                <a:ext cx="777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Line 1218">
                <a:extLst>
                  <a:ext uri="{FF2B5EF4-FFF2-40B4-BE49-F238E27FC236}">
                    <a16:creationId xmlns:a16="http://schemas.microsoft.com/office/drawing/2014/main" id="{418C9FDD-C42B-0F44-BE54-948B4F1CB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54625" y="406876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Line 1219">
                <a:extLst>
                  <a:ext uri="{FF2B5EF4-FFF2-40B4-BE49-F238E27FC236}">
                    <a16:creationId xmlns:a16="http://schemas.microsoft.com/office/drawing/2014/main" id="{B70A835B-EA0A-8B4C-8EFD-FBFDA1D08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4625" y="4068763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Line 1220">
                <a:extLst>
                  <a:ext uri="{FF2B5EF4-FFF2-40B4-BE49-F238E27FC236}">
                    <a16:creationId xmlns:a16="http://schemas.microsoft.com/office/drawing/2014/main" id="{331CB824-B518-8548-B584-CAC19FE34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5425" y="406082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Line 1221">
                <a:extLst>
                  <a:ext uri="{FF2B5EF4-FFF2-40B4-BE49-F238E27FC236}">
                    <a16:creationId xmlns:a16="http://schemas.microsoft.com/office/drawing/2014/main" id="{40EE32FB-02CB-754E-BABA-BDB5AC2CA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425" y="4060826"/>
                <a:ext cx="1016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Line 1222">
                <a:extLst>
                  <a:ext uri="{FF2B5EF4-FFF2-40B4-BE49-F238E27FC236}">
                    <a16:creationId xmlns:a16="http://schemas.microsoft.com/office/drawing/2014/main" id="{7995B227-94B4-E545-8578-A61B4DE37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07025" y="4051301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Line 1223">
                <a:extLst>
                  <a:ext uri="{FF2B5EF4-FFF2-40B4-BE49-F238E27FC236}">
                    <a16:creationId xmlns:a16="http://schemas.microsoft.com/office/drawing/2014/main" id="{2B39B414-A48A-E74E-A3A0-F33FE9D59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7025" y="4051301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Line 1224">
                <a:extLst>
                  <a:ext uri="{FF2B5EF4-FFF2-40B4-BE49-F238E27FC236}">
                    <a16:creationId xmlns:a16="http://schemas.microsoft.com/office/drawing/2014/main" id="{27F3262A-0A34-0544-8B04-A2505887F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45125" y="404336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Line 1225">
                <a:extLst>
                  <a:ext uri="{FF2B5EF4-FFF2-40B4-BE49-F238E27FC236}">
                    <a16:creationId xmlns:a16="http://schemas.microsoft.com/office/drawing/2014/main" id="{1D25786C-868D-BC4E-BE38-D8DA51EA8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5125" y="4043363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Line 1226">
                <a:extLst>
                  <a:ext uri="{FF2B5EF4-FFF2-40B4-BE49-F238E27FC236}">
                    <a16:creationId xmlns:a16="http://schemas.microsoft.com/office/drawing/2014/main" id="{1D7FEF33-6C72-D446-8036-AA6D9FCAA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5925" y="403542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Line 1227">
                <a:extLst>
                  <a:ext uri="{FF2B5EF4-FFF2-40B4-BE49-F238E27FC236}">
                    <a16:creationId xmlns:a16="http://schemas.microsoft.com/office/drawing/2014/main" id="{2F1CFF41-B753-F04C-93CF-13D327BB0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5925" y="4035426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Line 1228">
                <a:extLst>
                  <a:ext uri="{FF2B5EF4-FFF2-40B4-BE49-F238E27FC236}">
                    <a16:creationId xmlns:a16="http://schemas.microsoft.com/office/drawing/2014/main" id="{8B004DB7-FC4E-1845-A21F-3D07ABC94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8625" y="40274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Line 1229">
                <a:extLst>
                  <a:ext uri="{FF2B5EF4-FFF2-40B4-BE49-F238E27FC236}">
                    <a16:creationId xmlns:a16="http://schemas.microsoft.com/office/drawing/2014/main" id="{522B63C2-36B7-8943-B367-FEDE4A259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8625" y="4027488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Line 1230">
                <a:extLst>
                  <a:ext uri="{FF2B5EF4-FFF2-40B4-BE49-F238E27FC236}">
                    <a16:creationId xmlns:a16="http://schemas.microsoft.com/office/drawing/2014/main" id="{F8818C31-D59F-1C4E-8BE1-B4A57DC9F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73713" y="401955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Line 1231">
                <a:extLst>
                  <a:ext uri="{FF2B5EF4-FFF2-40B4-BE49-F238E27FC236}">
                    <a16:creationId xmlns:a16="http://schemas.microsoft.com/office/drawing/2014/main" id="{1F6E75D8-86C2-C84A-9B0E-68077D7C2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3713" y="4019551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Line 1232">
                <a:extLst>
                  <a:ext uri="{FF2B5EF4-FFF2-40B4-BE49-F238E27FC236}">
                    <a16:creationId xmlns:a16="http://schemas.microsoft.com/office/drawing/2014/main" id="{97335F2C-78AF-1049-983A-147441609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9113" y="401161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Line 1233">
                <a:extLst>
                  <a:ext uri="{FF2B5EF4-FFF2-40B4-BE49-F238E27FC236}">
                    <a16:creationId xmlns:a16="http://schemas.microsoft.com/office/drawing/2014/main" id="{49F80D5E-E8C8-784D-8FD8-B3951DAEC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9113" y="4011613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Line 1234">
                <a:extLst>
                  <a:ext uri="{FF2B5EF4-FFF2-40B4-BE49-F238E27FC236}">
                    <a16:creationId xmlns:a16="http://schemas.microsoft.com/office/drawing/2014/main" id="{CD1D8014-5F6E-6941-9DE4-E071A7CE0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9913" y="4002088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Line 1235">
                <a:extLst>
                  <a:ext uri="{FF2B5EF4-FFF2-40B4-BE49-F238E27FC236}">
                    <a16:creationId xmlns:a16="http://schemas.microsoft.com/office/drawing/2014/main" id="{905C3D7E-7BF4-9149-B2EB-57A0F1E39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9913" y="4002088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Line 1236">
                <a:extLst>
                  <a:ext uri="{FF2B5EF4-FFF2-40B4-BE49-F238E27FC236}">
                    <a16:creationId xmlns:a16="http://schemas.microsoft.com/office/drawing/2014/main" id="{616C8556-0536-3F43-B9DA-0FA99A3A8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88013" y="3986213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Line 1237">
                <a:extLst>
                  <a:ext uri="{FF2B5EF4-FFF2-40B4-BE49-F238E27FC236}">
                    <a16:creationId xmlns:a16="http://schemas.microsoft.com/office/drawing/2014/main" id="{74094C74-DFCB-B74B-83B5-AF545827B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8013" y="398621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Line 1238">
                <a:extLst>
                  <a:ext uri="{FF2B5EF4-FFF2-40B4-BE49-F238E27FC236}">
                    <a16:creationId xmlns:a16="http://schemas.microsoft.com/office/drawing/2014/main" id="{76D32549-F146-6C4C-AAC2-3A412B605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0713" y="3968751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Line 1239">
                <a:extLst>
                  <a:ext uri="{FF2B5EF4-FFF2-40B4-BE49-F238E27FC236}">
                    <a16:creationId xmlns:a16="http://schemas.microsoft.com/office/drawing/2014/main" id="{0D51135F-82E2-C743-827C-6E23B9995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0713" y="3968751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Line 1240">
                <a:extLst>
                  <a:ext uri="{FF2B5EF4-FFF2-40B4-BE49-F238E27FC236}">
                    <a16:creationId xmlns:a16="http://schemas.microsoft.com/office/drawing/2014/main" id="{67F95C35-6505-1B48-B512-6F6166BBC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6113" y="396081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Line 1241">
                <a:extLst>
                  <a:ext uri="{FF2B5EF4-FFF2-40B4-BE49-F238E27FC236}">
                    <a16:creationId xmlns:a16="http://schemas.microsoft.com/office/drawing/2014/main" id="{A7A25E64-A188-C846-A792-DC55FB781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6113" y="3960813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Line 1242">
                <a:extLst>
                  <a:ext uri="{FF2B5EF4-FFF2-40B4-BE49-F238E27FC236}">
                    <a16:creationId xmlns:a16="http://schemas.microsoft.com/office/drawing/2014/main" id="{3270C636-239E-654C-ADCA-FE1187001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4213" y="395287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Line 1243">
                <a:extLst>
                  <a:ext uri="{FF2B5EF4-FFF2-40B4-BE49-F238E27FC236}">
                    <a16:creationId xmlns:a16="http://schemas.microsoft.com/office/drawing/2014/main" id="{B3624DDB-6ECA-004D-82E1-DFBDC33BC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4213" y="3952876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Line 1244">
                <a:extLst>
                  <a:ext uri="{FF2B5EF4-FFF2-40B4-BE49-F238E27FC236}">
                    <a16:creationId xmlns:a16="http://schemas.microsoft.com/office/drawing/2014/main" id="{95CE6B22-50FB-0A4F-9AB9-759F8271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6913" y="394493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Line 1245">
                <a:extLst>
                  <a:ext uri="{FF2B5EF4-FFF2-40B4-BE49-F238E27FC236}">
                    <a16:creationId xmlns:a16="http://schemas.microsoft.com/office/drawing/2014/main" id="{C4A1D52A-95EE-4A45-B0DA-4C312C7EF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6913" y="394493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Line 1246">
                <a:extLst>
                  <a:ext uri="{FF2B5EF4-FFF2-40B4-BE49-F238E27FC236}">
                    <a16:creationId xmlns:a16="http://schemas.microsoft.com/office/drawing/2014/main" id="{771B96D6-8C46-7949-BB7A-CDA12C2BB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9613" y="3929063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Line 1247">
                <a:extLst>
                  <a:ext uri="{FF2B5EF4-FFF2-40B4-BE49-F238E27FC236}">
                    <a16:creationId xmlns:a16="http://schemas.microsoft.com/office/drawing/2014/main" id="{4CCE6DE5-1756-1143-8E89-C49BA52BF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9613" y="392906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Line 1248">
                <a:extLst>
                  <a:ext uri="{FF2B5EF4-FFF2-40B4-BE49-F238E27FC236}">
                    <a16:creationId xmlns:a16="http://schemas.microsoft.com/office/drawing/2014/main" id="{34E50170-8FFD-5D46-B408-B4083616A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2313" y="3919538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Line 1249">
                <a:extLst>
                  <a:ext uri="{FF2B5EF4-FFF2-40B4-BE49-F238E27FC236}">
                    <a16:creationId xmlns:a16="http://schemas.microsoft.com/office/drawing/2014/main" id="{EA6931E9-2837-FF47-9604-A70DB3FEA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2313" y="391953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Line 1250">
                <a:extLst>
                  <a:ext uri="{FF2B5EF4-FFF2-40B4-BE49-F238E27FC236}">
                    <a16:creationId xmlns:a16="http://schemas.microsoft.com/office/drawing/2014/main" id="{E5F676DE-4C77-5E43-AE9E-4A82A1B03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15013" y="391160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Line 1251">
                <a:extLst>
                  <a:ext uri="{FF2B5EF4-FFF2-40B4-BE49-F238E27FC236}">
                    <a16:creationId xmlns:a16="http://schemas.microsoft.com/office/drawing/2014/main" id="{9AAAD096-61AA-F340-A0F0-9AA4695A8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5013" y="391160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Line 1252">
                <a:extLst>
                  <a:ext uri="{FF2B5EF4-FFF2-40B4-BE49-F238E27FC236}">
                    <a16:creationId xmlns:a16="http://schemas.microsoft.com/office/drawing/2014/main" id="{F39E96A4-9F3F-2A4A-9822-DA358F4B4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7713" y="390366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Line 1253">
                <a:extLst>
                  <a:ext uri="{FF2B5EF4-FFF2-40B4-BE49-F238E27FC236}">
                    <a16:creationId xmlns:a16="http://schemas.microsoft.com/office/drawing/2014/main" id="{D9E0AAE2-0624-EF40-8329-EE464E94C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7713" y="3903663"/>
                <a:ext cx="142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Line 1254">
                <a:extLst>
                  <a:ext uri="{FF2B5EF4-FFF2-40B4-BE49-F238E27FC236}">
                    <a16:creationId xmlns:a16="http://schemas.microsoft.com/office/drawing/2014/main" id="{BCCC5F3D-805F-D74E-8E40-856ECD233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42000" y="389572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Line 1255">
                <a:extLst>
                  <a:ext uri="{FF2B5EF4-FFF2-40B4-BE49-F238E27FC236}">
                    <a16:creationId xmlns:a16="http://schemas.microsoft.com/office/drawing/2014/main" id="{FF2470E4-3F2D-2142-941D-BE87D7D1F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2000" y="3895726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Line 1256">
                <a:extLst>
                  <a:ext uri="{FF2B5EF4-FFF2-40B4-BE49-F238E27FC236}">
                    <a16:creationId xmlns:a16="http://schemas.microsoft.com/office/drawing/2014/main" id="{E3F3D872-0989-F042-9EE5-42A531968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7400" y="3878263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Line 1257">
                <a:extLst>
                  <a:ext uri="{FF2B5EF4-FFF2-40B4-BE49-F238E27FC236}">
                    <a16:creationId xmlns:a16="http://schemas.microsoft.com/office/drawing/2014/main" id="{78504D40-B8A8-ED41-BDD9-1DDD9858A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7400" y="3878263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Line 1258">
                <a:extLst>
                  <a:ext uri="{FF2B5EF4-FFF2-40B4-BE49-F238E27FC236}">
                    <a16:creationId xmlns:a16="http://schemas.microsoft.com/office/drawing/2014/main" id="{98A3AA16-7BEA-164C-9542-FC9BD908C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05500" y="387032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Line 1259">
                <a:extLst>
                  <a:ext uri="{FF2B5EF4-FFF2-40B4-BE49-F238E27FC236}">
                    <a16:creationId xmlns:a16="http://schemas.microsoft.com/office/drawing/2014/main" id="{2797468F-2A2D-0044-B20F-E6E02179D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5500" y="3870326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Line 1260">
                <a:extLst>
                  <a:ext uri="{FF2B5EF4-FFF2-40B4-BE49-F238E27FC236}">
                    <a16:creationId xmlns:a16="http://schemas.microsoft.com/office/drawing/2014/main" id="{29FAC64D-9E2E-A540-9F3C-18B85AC26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3600" y="3870326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Line 1261">
                <a:extLst>
                  <a:ext uri="{FF2B5EF4-FFF2-40B4-BE49-F238E27FC236}">
                    <a16:creationId xmlns:a16="http://schemas.microsoft.com/office/drawing/2014/main" id="{08F83EDD-B457-3143-8C81-10E233B0E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56300" y="38623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Line 1262">
                <a:extLst>
                  <a:ext uri="{FF2B5EF4-FFF2-40B4-BE49-F238E27FC236}">
                    <a16:creationId xmlns:a16="http://schemas.microsoft.com/office/drawing/2014/main" id="{0D5262A8-9BCB-5A4E-B953-AFCB5ED76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6300" y="3862388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Line 1263">
                <a:extLst>
                  <a:ext uri="{FF2B5EF4-FFF2-40B4-BE49-F238E27FC236}">
                    <a16:creationId xmlns:a16="http://schemas.microsoft.com/office/drawing/2014/main" id="{1844C972-CDCA-E647-B11D-A4CA9054D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94400" y="385445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Line 1264">
                <a:extLst>
                  <a:ext uri="{FF2B5EF4-FFF2-40B4-BE49-F238E27FC236}">
                    <a16:creationId xmlns:a16="http://schemas.microsoft.com/office/drawing/2014/main" id="{F8937F5E-E5F7-C040-BA15-DBCD0F15A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4400" y="3854451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Line 1265">
                <a:extLst>
                  <a:ext uri="{FF2B5EF4-FFF2-40B4-BE49-F238E27FC236}">
                    <a16:creationId xmlns:a16="http://schemas.microsoft.com/office/drawing/2014/main" id="{845E9B02-B1B9-1449-86B7-4D55367FB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2500" y="384651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Line 1266">
                <a:extLst>
                  <a:ext uri="{FF2B5EF4-FFF2-40B4-BE49-F238E27FC236}">
                    <a16:creationId xmlns:a16="http://schemas.microsoft.com/office/drawing/2014/main" id="{E82ADD80-99EE-B04F-9BA8-3A878995B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500" y="3846513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Line 1267">
                <a:extLst>
                  <a:ext uri="{FF2B5EF4-FFF2-40B4-BE49-F238E27FC236}">
                    <a16:creationId xmlns:a16="http://schemas.microsoft.com/office/drawing/2014/main" id="{E3DAC281-8867-1848-AD98-CCE926F0E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7900" y="383857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Line 1268">
                <a:extLst>
                  <a:ext uri="{FF2B5EF4-FFF2-40B4-BE49-F238E27FC236}">
                    <a16:creationId xmlns:a16="http://schemas.microsoft.com/office/drawing/2014/main" id="{CB5FFF8E-FBA8-1F44-BDAA-EDC992CA4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7900" y="3838576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Line 1269">
                <a:extLst>
                  <a:ext uri="{FF2B5EF4-FFF2-40B4-BE49-F238E27FC236}">
                    <a16:creationId xmlns:a16="http://schemas.microsoft.com/office/drawing/2014/main" id="{93A2D79F-2457-7441-B378-1AEDD5DCF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96000" y="3829051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Line 1270">
                <a:extLst>
                  <a:ext uri="{FF2B5EF4-FFF2-40B4-BE49-F238E27FC236}">
                    <a16:creationId xmlns:a16="http://schemas.microsoft.com/office/drawing/2014/main" id="{3C97E7AF-7863-1942-A8B1-E93C8DB2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0" y="382905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Line 1271">
                <a:extLst>
                  <a:ext uri="{FF2B5EF4-FFF2-40B4-BE49-F238E27FC236}">
                    <a16:creationId xmlns:a16="http://schemas.microsoft.com/office/drawing/2014/main" id="{B73178AC-4D67-3E47-80CC-11922F908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08700" y="382111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Line 1272">
                <a:extLst>
                  <a:ext uri="{FF2B5EF4-FFF2-40B4-BE49-F238E27FC236}">
                    <a16:creationId xmlns:a16="http://schemas.microsoft.com/office/drawing/2014/main" id="{922A7E71-03B1-CC4F-AF4D-4407CC6E0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0" y="3821113"/>
                <a:ext cx="396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Line 1273">
                <a:extLst>
                  <a:ext uri="{FF2B5EF4-FFF2-40B4-BE49-F238E27FC236}">
                    <a16:creationId xmlns:a16="http://schemas.microsoft.com/office/drawing/2014/main" id="{6349A0C7-F509-B14D-B85A-6226CB426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48388" y="381317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Line 1274">
                <a:extLst>
                  <a:ext uri="{FF2B5EF4-FFF2-40B4-BE49-F238E27FC236}">
                    <a16:creationId xmlns:a16="http://schemas.microsoft.com/office/drawing/2014/main" id="{B1591E5C-EA4A-CD4E-BF94-FC5CFEC81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8388" y="3813176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Line 1275">
                <a:extLst>
                  <a:ext uri="{FF2B5EF4-FFF2-40B4-BE49-F238E27FC236}">
                    <a16:creationId xmlns:a16="http://schemas.microsoft.com/office/drawing/2014/main" id="{087DBD7E-C616-324C-82C2-3487406D3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3788" y="380523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Line 1276">
                <a:extLst>
                  <a:ext uri="{FF2B5EF4-FFF2-40B4-BE49-F238E27FC236}">
                    <a16:creationId xmlns:a16="http://schemas.microsoft.com/office/drawing/2014/main" id="{6EFF4A76-C7FE-1D49-9DE3-B81A2EB48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3788" y="3805238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Line 1277">
                <a:extLst>
                  <a:ext uri="{FF2B5EF4-FFF2-40B4-BE49-F238E27FC236}">
                    <a16:creationId xmlns:a16="http://schemas.microsoft.com/office/drawing/2014/main" id="{939265BD-8977-2E45-8ADC-D3D7C3E80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99188" y="379730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Line 1278">
                <a:extLst>
                  <a:ext uri="{FF2B5EF4-FFF2-40B4-BE49-F238E27FC236}">
                    <a16:creationId xmlns:a16="http://schemas.microsoft.com/office/drawing/2014/main" id="{80A59CE9-0ED5-534E-912B-339F1448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9188" y="379730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Line 1279">
                <a:extLst>
                  <a:ext uri="{FF2B5EF4-FFF2-40B4-BE49-F238E27FC236}">
                    <a16:creationId xmlns:a16="http://schemas.microsoft.com/office/drawing/2014/main" id="{7A713882-E1DA-6749-9AA6-3562BFC21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11888" y="3787776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Line 1280">
                <a:extLst>
                  <a:ext uri="{FF2B5EF4-FFF2-40B4-BE49-F238E27FC236}">
                    <a16:creationId xmlns:a16="http://schemas.microsoft.com/office/drawing/2014/main" id="{AC58586A-B842-FA48-B52B-D01632A06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1888" y="3787776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Line 1281">
                <a:extLst>
                  <a:ext uri="{FF2B5EF4-FFF2-40B4-BE49-F238E27FC236}">
                    <a16:creationId xmlns:a16="http://schemas.microsoft.com/office/drawing/2014/main" id="{AD6D8434-3A8B-DD48-9AD5-E515BA62C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2688" y="377983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Line 1282">
                <a:extLst>
                  <a:ext uri="{FF2B5EF4-FFF2-40B4-BE49-F238E27FC236}">
                    <a16:creationId xmlns:a16="http://schemas.microsoft.com/office/drawing/2014/main" id="{16AC9A0E-50E4-EE4B-9463-54B42DEA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2688" y="377983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Line 1283">
                <a:extLst>
                  <a:ext uri="{FF2B5EF4-FFF2-40B4-BE49-F238E27FC236}">
                    <a16:creationId xmlns:a16="http://schemas.microsoft.com/office/drawing/2014/main" id="{F5F3AE60-6DF0-C142-BAB7-33CA72022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5388" y="377190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Line 1284">
                <a:extLst>
                  <a:ext uri="{FF2B5EF4-FFF2-40B4-BE49-F238E27FC236}">
                    <a16:creationId xmlns:a16="http://schemas.microsoft.com/office/drawing/2014/main" id="{8E71271D-4E5E-534E-B406-DDB99A1DD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5388" y="3771901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Line 1285">
                <a:extLst>
                  <a:ext uri="{FF2B5EF4-FFF2-40B4-BE49-F238E27FC236}">
                    <a16:creationId xmlns:a16="http://schemas.microsoft.com/office/drawing/2014/main" id="{C88954E1-CBAB-E94D-8D2D-CBB98A3E0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0788" y="376396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Line 1286">
                <a:extLst>
                  <a:ext uri="{FF2B5EF4-FFF2-40B4-BE49-F238E27FC236}">
                    <a16:creationId xmlns:a16="http://schemas.microsoft.com/office/drawing/2014/main" id="{7BD7A9CD-D8B6-DA48-A092-D3CE81533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0788" y="3763963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Line 1287">
                <a:extLst>
                  <a:ext uri="{FF2B5EF4-FFF2-40B4-BE49-F238E27FC236}">
                    <a16:creationId xmlns:a16="http://schemas.microsoft.com/office/drawing/2014/main" id="{4D18FE85-746E-8E44-B47E-CFFB6BB89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1588" y="375602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Line 1288">
                <a:extLst>
                  <a:ext uri="{FF2B5EF4-FFF2-40B4-BE49-F238E27FC236}">
                    <a16:creationId xmlns:a16="http://schemas.microsoft.com/office/drawing/2014/main" id="{608C95CB-54FC-9447-A1A6-5E49B986B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1588" y="3756026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Line 1289">
                <a:extLst>
                  <a:ext uri="{FF2B5EF4-FFF2-40B4-BE49-F238E27FC236}">
                    <a16:creationId xmlns:a16="http://schemas.microsoft.com/office/drawing/2014/main" id="{5156A0AE-BCB0-5941-B5DE-A7CB3B11B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4288" y="3746501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Line 1290">
                <a:extLst>
                  <a:ext uri="{FF2B5EF4-FFF2-40B4-BE49-F238E27FC236}">
                    <a16:creationId xmlns:a16="http://schemas.microsoft.com/office/drawing/2014/main" id="{131B30C3-163B-8142-A2DA-129C16792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4288" y="3746501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Line 1291">
                <a:extLst>
                  <a:ext uri="{FF2B5EF4-FFF2-40B4-BE49-F238E27FC236}">
                    <a16:creationId xmlns:a16="http://schemas.microsoft.com/office/drawing/2014/main" id="{CAB8DBE0-B253-804B-AB5F-DD5E4866A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89688" y="373856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Line 1292">
                <a:extLst>
                  <a:ext uri="{FF2B5EF4-FFF2-40B4-BE49-F238E27FC236}">
                    <a16:creationId xmlns:a16="http://schemas.microsoft.com/office/drawing/2014/main" id="{84253902-0D71-8848-B1D1-4DE1440FD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9688" y="3738563"/>
                <a:ext cx="523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Line 1293">
                <a:extLst>
                  <a:ext uri="{FF2B5EF4-FFF2-40B4-BE49-F238E27FC236}">
                    <a16:creationId xmlns:a16="http://schemas.microsoft.com/office/drawing/2014/main" id="{D761E0FA-272B-4042-8FDF-4DB6DE20B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2075" y="3738563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Line 1294">
                <a:extLst>
                  <a:ext uri="{FF2B5EF4-FFF2-40B4-BE49-F238E27FC236}">
                    <a16:creationId xmlns:a16="http://schemas.microsoft.com/office/drawing/2014/main" id="{45FD5C89-ACB1-774D-934B-CD61A56FA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7475" y="373062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Line 1295">
                <a:extLst>
                  <a:ext uri="{FF2B5EF4-FFF2-40B4-BE49-F238E27FC236}">
                    <a16:creationId xmlns:a16="http://schemas.microsoft.com/office/drawing/2014/main" id="{32EBF1E8-9E20-8B45-9F30-C28FBA660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7475" y="3730626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Line 1296">
                <a:extLst>
                  <a:ext uri="{FF2B5EF4-FFF2-40B4-BE49-F238E27FC236}">
                    <a16:creationId xmlns:a16="http://schemas.microsoft.com/office/drawing/2014/main" id="{F6979205-420C-6A48-BB39-85FFBFCAC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80175" y="37226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Line 1297">
                <a:extLst>
                  <a:ext uri="{FF2B5EF4-FFF2-40B4-BE49-F238E27FC236}">
                    <a16:creationId xmlns:a16="http://schemas.microsoft.com/office/drawing/2014/main" id="{D3F226BF-4BDC-3F4B-A1A1-BA374EA29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0175" y="372268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Line 1298">
                <a:extLst>
                  <a:ext uri="{FF2B5EF4-FFF2-40B4-BE49-F238E27FC236}">
                    <a16:creationId xmlns:a16="http://schemas.microsoft.com/office/drawing/2014/main" id="{3392A1EE-F742-B44C-BEC3-DB4C2D50F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2875" y="3722688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Line 1299">
                <a:extLst>
                  <a:ext uri="{FF2B5EF4-FFF2-40B4-BE49-F238E27FC236}">
                    <a16:creationId xmlns:a16="http://schemas.microsoft.com/office/drawing/2014/main" id="{7593A978-BF21-0542-A120-4DD1C6F2B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3675" y="3706813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Line 1300">
                <a:extLst>
                  <a:ext uri="{FF2B5EF4-FFF2-40B4-BE49-F238E27FC236}">
                    <a16:creationId xmlns:a16="http://schemas.microsoft.com/office/drawing/2014/main" id="{558E2B93-4763-914D-8DA5-E0EE27127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3675" y="3706813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Line 1301">
                <a:extLst>
                  <a:ext uri="{FF2B5EF4-FFF2-40B4-BE49-F238E27FC236}">
                    <a16:creationId xmlns:a16="http://schemas.microsoft.com/office/drawing/2014/main" id="{53AD9985-F642-1146-B3E9-AC2AAEDA0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94475" y="3697288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Line 1302">
                <a:extLst>
                  <a:ext uri="{FF2B5EF4-FFF2-40B4-BE49-F238E27FC236}">
                    <a16:creationId xmlns:a16="http://schemas.microsoft.com/office/drawing/2014/main" id="{9D2E7C4E-614C-914C-994F-16EA091CF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4475" y="3697288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Line 1303">
                <a:extLst>
                  <a:ext uri="{FF2B5EF4-FFF2-40B4-BE49-F238E27FC236}">
                    <a16:creationId xmlns:a16="http://schemas.microsoft.com/office/drawing/2014/main" id="{103F369D-1015-7C49-8027-03BBF6F21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32575" y="3681413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Line 1304">
                <a:extLst>
                  <a:ext uri="{FF2B5EF4-FFF2-40B4-BE49-F238E27FC236}">
                    <a16:creationId xmlns:a16="http://schemas.microsoft.com/office/drawing/2014/main" id="{0571D20A-D33A-DA48-9DD7-1564B844F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2575" y="368141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Line 1305">
                <a:extLst>
                  <a:ext uri="{FF2B5EF4-FFF2-40B4-BE49-F238E27FC236}">
                    <a16:creationId xmlns:a16="http://schemas.microsoft.com/office/drawing/2014/main" id="{113F3D1F-1C78-9447-A3A8-E80A395A8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45275" y="367347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Line 1306">
                <a:extLst>
                  <a:ext uri="{FF2B5EF4-FFF2-40B4-BE49-F238E27FC236}">
                    <a16:creationId xmlns:a16="http://schemas.microsoft.com/office/drawing/2014/main" id="{604A7768-F5A8-E943-BFA6-C1BC7EFE3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5275" y="3673476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Line 1307">
                <a:extLst>
                  <a:ext uri="{FF2B5EF4-FFF2-40B4-BE49-F238E27FC236}">
                    <a16:creationId xmlns:a16="http://schemas.microsoft.com/office/drawing/2014/main" id="{481A2006-BA3F-0F48-8BBA-EE316C1E9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0675" y="3673476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Line 1308">
                <a:extLst>
                  <a:ext uri="{FF2B5EF4-FFF2-40B4-BE49-F238E27FC236}">
                    <a16:creationId xmlns:a16="http://schemas.microsoft.com/office/drawing/2014/main" id="{1BE26130-EF10-B04D-B445-BF290D41D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5763" y="3673476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Line 1309">
                <a:extLst>
                  <a:ext uri="{FF2B5EF4-FFF2-40B4-BE49-F238E27FC236}">
                    <a16:creationId xmlns:a16="http://schemas.microsoft.com/office/drawing/2014/main" id="{AF34237E-E53A-C844-B4DE-CAEE56AE9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48463" y="366553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Line 1310">
                <a:extLst>
                  <a:ext uri="{FF2B5EF4-FFF2-40B4-BE49-F238E27FC236}">
                    <a16:creationId xmlns:a16="http://schemas.microsoft.com/office/drawing/2014/main" id="{C27C3705-DD06-7544-AFA0-FFE9EB059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8463" y="3665538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Line 1311">
                <a:extLst>
                  <a:ext uri="{FF2B5EF4-FFF2-40B4-BE49-F238E27FC236}">
                    <a16:creationId xmlns:a16="http://schemas.microsoft.com/office/drawing/2014/main" id="{70DB77C2-B0FC-FE4B-AC58-CD0E35798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73863" y="3656013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Line 1312">
                <a:extLst>
                  <a:ext uri="{FF2B5EF4-FFF2-40B4-BE49-F238E27FC236}">
                    <a16:creationId xmlns:a16="http://schemas.microsoft.com/office/drawing/2014/main" id="{BC7A3F27-E01A-6749-A0BE-94FAC6C00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3863" y="365601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Line 1313">
                <a:extLst>
                  <a:ext uri="{FF2B5EF4-FFF2-40B4-BE49-F238E27FC236}">
                    <a16:creationId xmlns:a16="http://schemas.microsoft.com/office/drawing/2014/main" id="{5DFBCFD6-B1DE-3646-AC52-3F84A71D1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6563" y="364807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Line 1314">
                <a:extLst>
                  <a:ext uri="{FF2B5EF4-FFF2-40B4-BE49-F238E27FC236}">
                    <a16:creationId xmlns:a16="http://schemas.microsoft.com/office/drawing/2014/main" id="{4F52917D-E85D-5E4B-842B-475180380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648076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Line 1315">
                <a:extLst>
                  <a:ext uri="{FF2B5EF4-FFF2-40B4-BE49-F238E27FC236}">
                    <a16:creationId xmlns:a16="http://schemas.microsoft.com/office/drawing/2014/main" id="{2D516FD5-A1B4-1344-BF85-520584BE9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24663" y="364013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Line 1316">
                <a:extLst>
                  <a:ext uri="{FF2B5EF4-FFF2-40B4-BE49-F238E27FC236}">
                    <a16:creationId xmlns:a16="http://schemas.microsoft.com/office/drawing/2014/main" id="{1886C36D-13AE-F04E-A469-69AF71579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4663" y="3640138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Line 1317">
                <a:extLst>
                  <a:ext uri="{FF2B5EF4-FFF2-40B4-BE49-F238E27FC236}">
                    <a16:creationId xmlns:a16="http://schemas.microsoft.com/office/drawing/2014/main" id="{7E4EE70F-1711-914E-9174-7EC261C88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0063" y="363220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Line 1318">
                <a:extLst>
                  <a:ext uri="{FF2B5EF4-FFF2-40B4-BE49-F238E27FC236}">
                    <a16:creationId xmlns:a16="http://schemas.microsoft.com/office/drawing/2014/main" id="{AB2F3065-F99B-7E4B-868F-A664058FA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0063" y="363220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Line 1319">
                <a:extLst>
                  <a:ext uri="{FF2B5EF4-FFF2-40B4-BE49-F238E27FC236}">
                    <a16:creationId xmlns:a16="http://schemas.microsoft.com/office/drawing/2014/main" id="{F31CA026-B157-654B-9FFA-E646A4F22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2763" y="362426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Line 1320">
                <a:extLst>
                  <a:ext uri="{FF2B5EF4-FFF2-40B4-BE49-F238E27FC236}">
                    <a16:creationId xmlns:a16="http://schemas.microsoft.com/office/drawing/2014/main" id="{2CF62E7A-94D4-A04A-AC8A-B4152A8F1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2763" y="362426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Line 1321">
                <a:extLst>
                  <a:ext uri="{FF2B5EF4-FFF2-40B4-BE49-F238E27FC236}">
                    <a16:creationId xmlns:a16="http://schemas.microsoft.com/office/drawing/2014/main" id="{FE6034A0-6C10-3047-84D4-238761CB4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75463" y="3614738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Line 1322">
                <a:extLst>
                  <a:ext uri="{FF2B5EF4-FFF2-40B4-BE49-F238E27FC236}">
                    <a16:creationId xmlns:a16="http://schemas.microsoft.com/office/drawing/2014/main" id="{0EDF7A1D-1579-C449-9FD9-A89D961B4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5463" y="361473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Line 1323">
                <a:extLst>
                  <a:ext uri="{FF2B5EF4-FFF2-40B4-BE49-F238E27FC236}">
                    <a16:creationId xmlns:a16="http://schemas.microsoft.com/office/drawing/2014/main" id="{AD1CC580-E6FF-8A48-AEC4-BBE7412D6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8163" y="361473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Line 1324">
                <a:extLst>
                  <a:ext uri="{FF2B5EF4-FFF2-40B4-BE49-F238E27FC236}">
                    <a16:creationId xmlns:a16="http://schemas.microsoft.com/office/drawing/2014/main" id="{71397136-80A6-0D4E-BE85-057E0947B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0863" y="361473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Line 1325">
                <a:extLst>
                  <a:ext uri="{FF2B5EF4-FFF2-40B4-BE49-F238E27FC236}">
                    <a16:creationId xmlns:a16="http://schemas.microsoft.com/office/drawing/2014/main" id="{D185186F-C36A-E746-A8B2-640651446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13563" y="360680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Line 1326">
                <a:extLst>
                  <a:ext uri="{FF2B5EF4-FFF2-40B4-BE49-F238E27FC236}">
                    <a16:creationId xmlns:a16="http://schemas.microsoft.com/office/drawing/2014/main" id="{F7ECDE87-95F4-B944-9375-6DA8648DE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3563" y="360680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Line 1327">
                <a:extLst>
                  <a:ext uri="{FF2B5EF4-FFF2-40B4-BE49-F238E27FC236}">
                    <a16:creationId xmlns:a16="http://schemas.microsoft.com/office/drawing/2014/main" id="{2ABF5A7E-925D-FE4A-8B87-B6A367D24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6263" y="360680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Line 1328">
                <a:extLst>
                  <a:ext uri="{FF2B5EF4-FFF2-40B4-BE49-F238E27FC236}">
                    <a16:creationId xmlns:a16="http://schemas.microsoft.com/office/drawing/2014/main" id="{64CB8031-24B1-FC44-9349-B47114258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8963" y="360680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Line 1329">
                <a:extLst>
                  <a:ext uri="{FF2B5EF4-FFF2-40B4-BE49-F238E27FC236}">
                    <a16:creationId xmlns:a16="http://schemas.microsoft.com/office/drawing/2014/main" id="{D21B05D3-5B8D-1547-A260-4866285D4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59886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Line 1330">
                <a:extLst>
                  <a:ext uri="{FF2B5EF4-FFF2-40B4-BE49-F238E27FC236}">
                    <a16:creationId xmlns:a16="http://schemas.microsoft.com/office/drawing/2014/main" id="{1ECC0EA4-454E-314C-AFDE-76E88F623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1663" y="3598863"/>
                <a:ext cx="142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Line 1331">
                <a:extLst>
                  <a:ext uri="{FF2B5EF4-FFF2-40B4-BE49-F238E27FC236}">
                    <a16:creationId xmlns:a16="http://schemas.microsoft.com/office/drawing/2014/main" id="{0E562831-6E84-DB41-88BF-ED62E7BF6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5950" y="359886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Line 1332">
                <a:extLst>
                  <a:ext uri="{FF2B5EF4-FFF2-40B4-BE49-F238E27FC236}">
                    <a16:creationId xmlns:a16="http://schemas.microsoft.com/office/drawing/2014/main" id="{63AE1C48-98BC-1640-A06B-6A1AD0175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8650" y="359886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Line 1333">
                <a:extLst>
                  <a:ext uri="{FF2B5EF4-FFF2-40B4-BE49-F238E27FC236}">
                    <a16:creationId xmlns:a16="http://schemas.microsoft.com/office/drawing/2014/main" id="{4A65A4BE-59EA-BB43-92C2-7FA97F0C1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91350" y="359092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Line 1334">
                <a:extLst>
                  <a:ext uri="{FF2B5EF4-FFF2-40B4-BE49-F238E27FC236}">
                    <a16:creationId xmlns:a16="http://schemas.microsoft.com/office/drawing/2014/main" id="{CF7D16C3-33FF-034F-B3AA-AF180EB7F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1350" y="3590926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Line 1335">
                <a:extLst>
                  <a:ext uri="{FF2B5EF4-FFF2-40B4-BE49-F238E27FC236}">
                    <a16:creationId xmlns:a16="http://schemas.microsoft.com/office/drawing/2014/main" id="{0FCB42AE-D569-2946-8760-518CE9F6B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4050" y="3590926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Line 1336">
                <a:extLst>
                  <a:ext uri="{FF2B5EF4-FFF2-40B4-BE49-F238E27FC236}">
                    <a16:creationId xmlns:a16="http://schemas.microsoft.com/office/drawing/2014/main" id="{98DE7DAE-EF66-FD48-8E9F-373322A68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6750" y="3590926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Line 1337">
                <a:extLst>
                  <a:ext uri="{FF2B5EF4-FFF2-40B4-BE49-F238E27FC236}">
                    <a16:creationId xmlns:a16="http://schemas.microsoft.com/office/drawing/2014/main" id="{5BE7E0F4-7140-934D-8CC0-548A918CF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67550" y="35829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Line 1338">
                <a:extLst>
                  <a:ext uri="{FF2B5EF4-FFF2-40B4-BE49-F238E27FC236}">
                    <a16:creationId xmlns:a16="http://schemas.microsoft.com/office/drawing/2014/main" id="{73758300-D44D-0043-948F-7BDB57558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0" y="3582988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Line 1339">
                <a:extLst>
                  <a:ext uri="{FF2B5EF4-FFF2-40B4-BE49-F238E27FC236}">
                    <a16:creationId xmlns:a16="http://schemas.microsoft.com/office/drawing/2014/main" id="{EF9C91C6-71F7-1044-8B03-87DA9B867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950" y="3582988"/>
                <a:ext cx="889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Line 1340">
                <a:extLst>
                  <a:ext uri="{FF2B5EF4-FFF2-40B4-BE49-F238E27FC236}">
                    <a16:creationId xmlns:a16="http://schemas.microsoft.com/office/drawing/2014/main" id="{03E2C13A-EE1C-8143-9D47-E4786AD59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1850" y="3573463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Line 1341">
                <a:extLst>
                  <a:ext uri="{FF2B5EF4-FFF2-40B4-BE49-F238E27FC236}">
                    <a16:creationId xmlns:a16="http://schemas.microsoft.com/office/drawing/2014/main" id="{68436864-EB28-4B48-BCC2-9D6B7BF80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1850" y="3573463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Line 1342">
                <a:extLst>
                  <a:ext uri="{FF2B5EF4-FFF2-40B4-BE49-F238E27FC236}">
                    <a16:creationId xmlns:a16="http://schemas.microsoft.com/office/drawing/2014/main" id="{87D5652B-CF99-3642-BD93-881F48A3A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4550" y="3573463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Line 1343">
                <a:extLst>
                  <a:ext uri="{FF2B5EF4-FFF2-40B4-BE49-F238E27FC236}">
                    <a16:creationId xmlns:a16="http://schemas.microsoft.com/office/drawing/2014/main" id="{CCEB570F-BD31-2B49-B3CB-A9D727119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32650" y="356552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Line 1344">
                <a:extLst>
                  <a:ext uri="{FF2B5EF4-FFF2-40B4-BE49-F238E27FC236}">
                    <a16:creationId xmlns:a16="http://schemas.microsoft.com/office/drawing/2014/main" id="{9010FD1E-C819-7542-AC64-447BD7A1E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2650" y="3565526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Line 1345">
                <a:extLst>
                  <a:ext uri="{FF2B5EF4-FFF2-40B4-BE49-F238E27FC236}">
                    <a16:creationId xmlns:a16="http://schemas.microsoft.com/office/drawing/2014/main" id="{D0688E1F-F689-E34D-829C-7FBCBF3D0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97738" y="35575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Line 1346">
                <a:extLst>
                  <a:ext uri="{FF2B5EF4-FFF2-40B4-BE49-F238E27FC236}">
                    <a16:creationId xmlns:a16="http://schemas.microsoft.com/office/drawing/2014/main" id="{54F8FD0C-6E5F-E940-AAE9-C880E6E2E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3557588"/>
                <a:ext cx="889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Line 1347">
                <a:extLst>
                  <a:ext uri="{FF2B5EF4-FFF2-40B4-BE49-F238E27FC236}">
                    <a16:creationId xmlns:a16="http://schemas.microsoft.com/office/drawing/2014/main" id="{FA110D09-A53C-844A-A54B-74AAB9036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86638" y="3540126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Line 1348">
                <a:extLst>
                  <a:ext uri="{FF2B5EF4-FFF2-40B4-BE49-F238E27FC236}">
                    <a16:creationId xmlns:a16="http://schemas.microsoft.com/office/drawing/2014/main" id="{28F01601-5631-6D40-A725-F84842612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6638" y="3540126"/>
                <a:ext cx="635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Line 1349">
                <a:extLst>
                  <a:ext uri="{FF2B5EF4-FFF2-40B4-BE49-F238E27FC236}">
                    <a16:creationId xmlns:a16="http://schemas.microsoft.com/office/drawing/2014/main" id="{E53F885D-AB28-F147-A909-1601DE5F5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0138" y="353218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Line 1350">
                <a:extLst>
                  <a:ext uri="{FF2B5EF4-FFF2-40B4-BE49-F238E27FC236}">
                    <a16:creationId xmlns:a16="http://schemas.microsoft.com/office/drawing/2014/main" id="{87D1A770-A472-7843-8C35-9E7AE6D6D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0138" y="3532188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Line 1351">
                <a:extLst>
                  <a:ext uri="{FF2B5EF4-FFF2-40B4-BE49-F238E27FC236}">
                    <a16:creationId xmlns:a16="http://schemas.microsoft.com/office/drawing/2014/main" id="{313FD7CE-EA43-F544-B0D0-34F62366D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75538" y="352425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Line 1352">
                <a:extLst>
                  <a:ext uri="{FF2B5EF4-FFF2-40B4-BE49-F238E27FC236}">
                    <a16:creationId xmlns:a16="http://schemas.microsoft.com/office/drawing/2014/main" id="{A235C48A-6574-2448-BBBA-3B48E8F9C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5538" y="3524251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Line 1353">
                <a:extLst>
                  <a:ext uri="{FF2B5EF4-FFF2-40B4-BE49-F238E27FC236}">
                    <a16:creationId xmlns:a16="http://schemas.microsoft.com/office/drawing/2014/main" id="{815DAE33-6A97-BC4A-91BF-6F1CDE667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0938" y="351631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Line 1354">
                <a:extLst>
                  <a:ext uri="{FF2B5EF4-FFF2-40B4-BE49-F238E27FC236}">
                    <a16:creationId xmlns:a16="http://schemas.microsoft.com/office/drawing/2014/main" id="{8A40BD52-B9BD-E64F-9461-11FE2AF99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00938" y="3516313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Line 1355">
                <a:extLst>
                  <a:ext uri="{FF2B5EF4-FFF2-40B4-BE49-F238E27FC236}">
                    <a16:creationId xmlns:a16="http://schemas.microsoft.com/office/drawing/2014/main" id="{D67F39D2-DFD1-514B-B2B4-ADF70F82E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26338" y="3508376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Line 1356">
                <a:extLst>
                  <a:ext uri="{FF2B5EF4-FFF2-40B4-BE49-F238E27FC236}">
                    <a16:creationId xmlns:a16="http://schemas.microsoft.com/office/drawing/2014/main" id="{5824B844-4DD7-5F4D-A4A5-14DB2AC5C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6338" y="3508376"/>
                <a:ext cx="269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Line 1357">
                <a:extLst>
                  <a:ext uri="{FF2B5EF4-FFF2-40B4-BE49-F238E27FC236}">
                    <a16:creationId xmlns:a16="http://schemas.microsoft.com/office/drawing/2014/main" id="{57DF6C21-FB55-CE44-A7FC-3484E2C9E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53325" y="3498851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Line 1358">
                <a:extLst>
                  <a:ext uri="{FF2B5EF4-FFF2-40B4-BE49-F238E27FC236}">
                    <a16:creationId xmlns:a16="http://schemas.microsoft.com/office/drawing/2014/main" id="{0A973B67-24D8-1D43-83E3-88ABCEB86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3325" y="349885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Line 1359">
                <a:extLst>
                  <a:ext uri="{FF2B5EF4-FFF2-40B4-BE49-F238E27FC236}">
                    <a16:creationId xmlns:a16="http://schemas.microsoft.com/office/drawing/2014/main" id="{9CF83A6F-2CEE-9148-A3E4-A061EE3E6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66025" y="3482976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Line 1360">
                <a:extLst>
                  <a:ext uri="{FF2B5EF4-FFF2-40B4-BE49-F238E27FC236}">
                    <a16:creationId xmlns:a16="http://schemas.microsoft.com/office/drawing/2014/main" id="{C10A1C24-4E19-0447-A1D6-0AF2053EC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66025" y="3482976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Line 1361">
                <a:extLst>
                  <a:ext uri="{FF2B5EF4-FFF2-40B4-BE49-F238E27FC236}">
                    <a16:creationId xmlns:a16="http://schemas.microsoft.com/office/drawing/2014/main" id="{1BFED292-CDA5-054E-A9AF-1027BA6F1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91425" y="3475038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Line 1362">
                <a:extLst>
                  <a:ext uri="{FF2B5EF4-FFF2-40B4-BE49-F238E27FC236}">
                    <a16:creationId xmlns:a16="http://schemas.microsoft.com/office/drawing/2014/main" id="{FB7C7188-D0F9-3545-8AE6-44CF5236A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1425" y="347503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Line 1363">
                <a:extLst>
                  <a:ext uri="{FF2B5EF4-FFF2-40B4-BE49-F238E27FC236}">
                    <a16:creationId xmlns:a16="http://schemas.microsoft.com/office/drawing/2014/main" id="{1726BBDF-48BE-A84C-9F2B-F89751EC5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04125" y="3465513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Line 1364">
                <a:extLst>
                  <a:ext uri="{FF2B5EF4-FFF2-40B4-BE49-F238E27FC236}">
                    <a16:creationId xmlns:a16="http://schemas.microsoft.com/office/drawing/2014/main" id="{44C93BA7-1C41-9F46-B085-40755C10C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4125" y="3465513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Line 1365">
                <a:extLst>
                  <a:ext uri="{FF2B5EF4-FFF2-40B4-BE49-F238E27FC236}">
                    <a16:creationId xmlns:a16="http://schemas.microsoft.com/office/drawing/2014/main" id="{16B0B44A-D0BA-A54D-B6D6-8AD0B1AF7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4925" y="3449638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Line 1366">
                <a:extLst>
                  <a:ext uri="{FF2B5EF4-FFF2-40B4-BE49-F238E27FC236}">
                    <a16:creationId xmlns:a16="http://schemas.microsoft.com/office/drawing/2014/main" id="{18D3BE93-A917-F147-A133-8F4D8C6F6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4925" y="3449638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Line 1367">
                <a:extLst>
                  <a:ext uri="{FF2B5EF4-FFF2-40B4-BE49-F238E27FC236}">
                    <a16:creationId xmlns:a16="http://schemas.microsoft.com/office/drawing/2014/main" id="{0B785B50-6243-454A-8526-A70FC6E14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67625" y="3441701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Line 1368">
                <a:extLst>
                  <a:ext uri="{FF2B5EF4-FFF2-40B4-BE49-F238E27FC236}">
                    <a16:creationId xmlns:a16="http://schemas.microsoft.com/office/drawing/2014/main" id="{B6C05173-BCDB-0A48-BD49-C87E7E27A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7625" y="3441701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Line 1369">
                <a:extLst>
                  <a:ext uri="{FF2B5EF4-FFF2-40B4-BE49-F238E27FC236}">
                    <a16:creationId xmlns:a16="http://schemas.microsoft.com/office/drawing/2014/main" id="{AB95611D-1579-A949-B1C1-AF0C78487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0325" y="3424238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Line 1370">
                <a:extLst>
                  <a:ext uri="{FF2B5EF4-FFF2-40B4-BE49-F238E27FC236}">
                    <a16:creationId xmlns:a16="http://schemas.microsoft.com/office/drawing/2014/main" id="{0A261119-5630-EA49-8074-69550C952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0325" y="3424238"/>
                <a:ext cx="1016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D26E442C-C2F6-5143-8B88-F13323F43BC3}"/>
                </a:ext>
              </a:extLst>
            </p:cNvPr>
            <p:cNvGrpSpPr/>
            <p:nvPr/>
          </p:nvGrpSpPr>
          <p:grpSpPr>
            <a:xfrm>
              <a:off x="7781946" y="3109913"/>
              <a:ext cx="1316040" cy="314326"/>
              <a:chOff x="7781946" y="2331977"/>
              <a:chExt cx="1316040" cy="314326"/>
            </a:xfrm>
          </p:grpSpPr>
          <p:sp>
            <p:nvSpPr>
              <p:cNvPr id="625" name="Line 1372">
                <a:extLst>
                  <a:ext uri="{FF2B5EF4-FFF2-40B4-BE49-F238E27FC236}">
                    <a16:creationId xmlns:a16="http://schemas.microsoft.com/office/drawing/2014/main" id="{923F31FA-2D30-2A4B-8226-FA433E458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81946" y="2638365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Line 1373">
                <a:extLst>
                  <a:ext uri="{FF2B5EF4-FFF2-40B4-BE49-F238E27FC236}">
                    <a16:creationId xmlns:a16="http://schemas.microsoft.com/office/drawing/2014/main" id="{B05B9770-F409-764A-BE5C-C5244744C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1946" y="2638365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Line 1374">
                <a:extLst>
                  <a:ext uri="{FF2B5EF4-FFF2-40B4-BE49-F238E27FC236}">
                    <a16:creationId xmlns:a16="http://schemas.microsoft.com/office/drawing/2014/main" id="{5A7F6F95-A634-0441-BF6A-A562A654B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4646" y="2622490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Line 1375">
                <a:extLst>
                  <a:ext uri="{FF2B5EF4-FFF2-40B4-BE49-F238E27FC236}">
                    <a16:creationId xmlns:a16="http://schemas.microsoft.com/office/drawing/2014/main" id="{14AEF4DF-E340-D143-9FF3-807E86224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4646" y="262249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Line 1376">
                <a:extLst>
                  <a:ext uri="{FF2B5EF4-FFF2-40B4-BE49-F238E27FC236}">
                    <a16:creationId xmlns:a16="http://schemas.microsoft.com/office/drawing/2014/main" id="{19B1DDD5-F254-F64B-8D23-DF8BD3D7F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7346" y="2622490"/>
                <a:ext cx="269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Line 1377">
                <a:extLst>
                  <a:ext uri="{FF2B5EF4-FFF2-40B4-BE49-F238E27FC236}">
                    <a16:creationId xmlns:a16="http://schemas.microsoft.com/office/drawing/2014/main" id="{E8D532D7-3E66-C84D-882D-32541FFB4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4333" y="2614552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Line 1378">
                <a:extLst>
                  <a:ext uri="{FF2B5EF4-FFF2-40B4-BE49-F238E27FC236}">
                    <a16:creationId xmlns:a16="http://schemas.microsoft.com/office/drawing/2014/main" id="{8F2C91C1-1CC5-424E-ACF8-E2737DDD4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4333" y="2614552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Line 1379">
                <a:extLst>
                  <a:ext uri="{FF2B5EF4-FFF2-40B4-BE49-F238E27FC236}">
                    <a16:creationId xmlns:a16="http://schemas.microsoft.com/office/drawing/2014/main" id="{E1A405BA-74E5-3742-AEE5-A9F457BA4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47033" y="2605027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Line 1380">
                <a:extLst>
                  <a:ext uri="{FF2B5EF4-FFF2-40B4-BE49-F238E27FC236}">
                    <a16:creationId xmlns:a16="http://schemas.microsoft.com/office/drawing/2014/main" id="{AEBA3348-AED6-0240-99BB-5845E8318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033" y="2605027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Line 1381">
                <a:extLst>
                  <a:ext uri="{FF2B5EF4-FFF2-40B4-BE49-F238E27FC236}">
                    <a16:creationId xmlns:a16="http://schemas.microsoft.com/office/drawing/2014/main" id="{21A54F5C-5B2F-FD41-B938-488A54DED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9733" y="2597090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Line 1382">
                <a:extLst>
                  <a:ext uri="{FF2B5EF4-FFF2-40B4-BE49-F238E27FC236}">
                    <a16:creationId xmlns:a16="http://schemas.microsoft.com/office/drawing/2014/main" id="{71FBA3A8-A4A8-364A-89B2-337CA5272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9733" y="259709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Line 1383">
                <a:extLst>
                  <a:ext uri="{FF2B5EF4-FFF2-40B4-BE49-F238E27FC236}">
                    <a16:creationId xmlns:a16="http://schemas.microsoft.com/office/drawing/2014/main" id="{F591E4AB-B23C-4B42-BAA1-BC14B2670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33" y="2589152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Line 1384">
                <a:extLst>
                  <a:ext uri="{FF2B5EF4-FFF2-40B4-BE49-F238E27FC236}">
                    <a16:creationId xmlns:a16="http://schemas.microsoft.com/office/drawing/2014/main" id="{61690CAA-B335-BF4C-A146-9E5BF1C02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2433" y="2589152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Line 1385">
                <a:extLst>
                  <a:ext uri="{FF2B5EF4-FFF2-40B4-BE49-F238E27FC236}">
                    <a16:creationId xmlns:a16="http://schemas.microsoft.com/office/drawing/2014/main" id="{77449119-BB9A-334E-9824-74578AD8A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3233" y="2563752"/>
                <a:ext cx="0" cy="2540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Line 1386">
                <a:extLst>
                  <a:ext uri="{FF2B5EF4-FFF2-40B4-BE49-F238E27FC236}">
                    <a16:creationId xmlns:a16="http://schemas.microsoft.com/office/drawing/2014/main" id="{776BC8D5-E37D-3643-ACBC-766A1A9F4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3233" y="2563752"/>
                <a:ext cx="889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Line 1387">
                <a:extLst>
                  <a:ext uri="{FF2B5EF4-FFF2-40B4-BE49-F238E27FC236}">
                    <a16:creationId xmlns:a16="http://schemas.microsoft.com/office/drawing/2014/main" id="{FCD70C45-7804-F644-8B22-3256D2539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2134" y="2555815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Line 1388">
                <a:extLst>
                  <a:ext uri="{FF2B5EF4-FFF2-40B4-BE49-F238E27FC236}">
                    <a16:creationId xmlns:a16="http://schemas.microsoft.com/office/drawing/2014/main" id="{2912BE9C-BF55-6447-9CBF-71F9EF652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2134" y="2555815"/>
                <a:ext cx="904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Line 1389">
                <a:extLst>
                  <a:ext uri="{FF2B5EF4-FFF2-40B4-BE49-F238E27FC236}">
                    <a16:creationId xmlns:a16="http://schemas.microsoft.com/office/drawing/2014/main" id="{15FA2DC4-59FE-4C4B-8C6E-84C4B0937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02621" y="2538352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Line 1390">
                <a:extLst>
                  <a:ext uri="{FF2B5EF4-FFF2-40B4-BE49-F238E27FC236}">
                    <a16:creationId xmlns:a16="http://schemas.microsoft.com/office/drawing/2014/main" id="{634DD3D5-9826-ED49-94D7-A44EC98B8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2621" y="2538352"/>
                <a:ext cx="11113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Line 1391">
                <a:extLst>
                  <a:ext uri="{FF2B5EF4-FFF2-40B4-BE49-F238E27FC236}">
                    <a16:creationId xmlns:a16="http://schemas.microsoft.com/office/drawing/2014/main" id="{AE8929A2-5F80-EA46-8DEE-9AED3D6E1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13734" y="2530415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Line 1392">
                <a:extLst>
                  <a:ext uri="{FF2B5EF4-FFF2-40B4-BE49-F238E27FC236}">
                    <a16:creationId xmlns:a16="http://schemas.microsoft.com/office/drawing/2014/main" id="{BC8FE5E2-938F-234B-8771-184FA797E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3734" y="2530415"/>
                <a:ext cx="904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Line 1393">
                <a:extLst>
                  <a:ext uri="{FF2B5EF4-FFF2-40B4-BE49-F238E27FC236}">
                    <a16:creationId xmlns:a16="http://schemas.microsoft.com/office/drawing/2014/main" id="{138CA592-F3B9-EE4E-A6AF-0F0863B1B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4222" y="2514540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Line 1394">
                <a:extLst>
                  <a:ext uri="{FF2B5EF4-FFF2-40B4-BE49-F238E27FC236}">
                    <a16:creationId xmlns:a16="http://schemas.microsoft.com/office/drawing/2014/main" id="{5EBCE06B-FC45-4848-9DEC-3414A3157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4222" y="2514540"/>
                <a:ext cx="1270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Line 1395">
                <a:extLst>
                  <a:ext uri="{FF2B5EF4-FFF2-40B4-BE49-F238E27FC236}">
                    <a16:creationId xmlns:a16="http://schemas.microsoft.com/office/drawing/2014/main" id="{8B0B0A16-E887-D946-8F37-65E9EC639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31222" y="2514540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Line 1396">
                <a:extLst>
                  <a:ext uri="{FF2B5EF4-FFF2-40B4-BE49-F238E27FC236}">
                    <a16:creationId xmlns:a16="http://schemas.microsoft.com/office/drawing/2014/main" id="{63618CE3-7F9B-BF45-87BF-3BCB6C171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69322" y="2497077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Line 1397">
                <a:extLst>
                  <a:ext uri="{FF2B5EF4-FFF2-40B4-BE49-F238E27FC236}">
                    <a16:creationId xmlns:a16="http://schemas.microsoft.com/office/drawing/2014/main" id="{A1B15968-E39F-4647-95D5-6C011EA8E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9322" y="2497077"/>
                <a:ext cx="1158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Line 1398">
                <a:extLst>
                  <a:ext uri="{FF2B5EF4-FFF2-40B4-BE49-F238E27FC236}">
                    <a16:creationId xmlns:a16="http://schemas.microsoft.com/office/drawing/2014/main" id="{4E4F31F3-1472-0F41-984C-DC9D88475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5210" y="2489140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Line 1399">
                <a:extLst>
                  <a:ext uri="{FF2B5EF4-FFF2-40B4-BE49-F238E27FC236}">
                    <a16:creationId xmlns:a16="http://schemas.microsoft.com/office/drawing/2014/main" id="{C67D42D6-4946-F443-A17E-58D993902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5210" y="248914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Line 1400">
                <a:extLst>
                  <a:ext uri="{FF2B5EF4-FFF2-40B4-BE49-F238E27FC236}">
                    <a16:creationId xmlns:a16="http://schemas.microsoft.com/office/drawing/2014/main" id="{102A4ADB-355B-A540-8D9F-9E04054B1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7910" y="2481202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Line 1401">
                <a:extLst>
                  <a:ext uri="{FF2B5EF4-FFF2-40B4-BE49-F238E27FC236}">
                    <a16:creationId xmlns:a16="http://schemas.microsoft.com/office/drawing/2014/main" id="{4B9EFCB7-2F9B-1442-9D06-12A54EDFA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7910" y="2481202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Line 1402">
                <a:extLst>
                  <a:ext uri="{FF2B5EF4-FFF2-40B4-BE49-F238E27FC236}">
                    <a16:creationId xmlns:a16="http://schemas.microsoft.com/office/drawing/2014/main" id="{464F5F92-12D7-3D45-8CD7-B9D878ACF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36010" y="2473265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Line 1403">
                <a:extLst>
                  <a:ext uri="{FF2B5EF4-FFF2-40B4-BE49-F238E27FC236}">
                    <a16:creationId xmlns:a16="http://schemas.microsoft.com/office/drawing/2014/main" id="{543CB917-0E8B-3C44-87A0-33B225D02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6010" y="2473265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Line 1404">
                <a:extLst>
                  <a:ext uri="{FF2B5EF4-FFF2-40B4-BE49-F238E27FC236}">
                    <a16:creationId xmlns:a16="http://schemas.microsoft.com/office/drawing/2014/main" id="{2E1319C6-1EA7-304B-91EA-527C66ED3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1410" y="2473265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Line 1405">
                <a:extLst>
                  <a:ext uri="{FF2B5EF4-FFF2-40B4-BE49-F238E27FC236}">
                    <a16:creationId xmlns:a16="http://schemas.microsoft.com/office/drawing/2014/main" id="{465583A9-C2F7-0C45-9E88-EE3025D8B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2210" y="2473265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Line 1406">
                <a:extLst>
                  <a:ext uri="{FF2B5EF4-FFF2-40B4-BE49-F238E27FC236}">
                    <a16:creationId xmlns:a16="http://schemas.microsoft.com/office/drawing/2014/main" id="{0C4690B5-BD4D-8546-8504-3E9EA1CF5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7610" y="2473265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Line 1407">
                <a:extLst>
                  <a:ext uri="{FF2B5EF4-FFF2-40B4-BE49-F238E27FC236}">
                    <a16:creationId xmlns:a16="http://schemas.microsoft.com/office/drawing/2014/main" id="{DA9012BE-369F-404D-A5E7-594FB348F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50310" y="2447865"/>
                <a:ext cx="0" cy="2540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Line 1408">
                <a:extLst>
                  <a:ext uri="{FF2B5EF4-FFF2-40B4-BE49-F238E27FC236}">
                    <a16:creationId xmlns:a16="http://schemas.microsoft.com/office/drawing/2014/main" id="{37066581-D98C-0B49-B29C-182A19D8F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0310" y="2447865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Line 1409">
                <a:extLst>
                  <a:ext uri="{FF2B5EF4-FFF2-40B4-BE49-F238E27FC236}">
                    <a16:creationId xmlns:a16="http://schemas.microsoft.com/office/drawing/2014/main" id="{00DBC468-9059-2B4E-932C-558786071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15398" y="2447865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Line 1410">
                <a:extLst>
                  <a:ext uri="{FF2B5EF4-FFF2-40B4-BE49-F238E27FC236}">
                    <a16:creationId xmlns:a16="http://schemas.microsoft.com/office/drawing/2014/main" id="{5D934B7D-DAAE-F341-A4D1-4DBE4BD07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28098" y="2439927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Line 1411">
                <a:extLst>
                  <a:ext uri="{FF2B5EF4-FFF2-40B4-BE49-F238E27FC236}">
                    <a16:creationId xmlns:a16="http://schemas.microsoft.com/office/drawing/2014/main" id="{FCE011CF-3572-6740-9485-D656C050F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28098" y="2439927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Line 1412">
                <a:extLst>
                  <a:ext uri="{FF2B5EF4-FFF2-40B4-BE49-F238E27FC236}">
                    <a16:creationId xmlns:a16="http://schemas.microsoft.com/office/drawing/2014/main" id="{91986058-F394-934E-97DC-EA426D8D1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6198" y="2430402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Line 1413">
                <a:extLst>
                  <a:ext uri="{FF2B5EF4-FFF2-40B4-BE49-F238E27FC236}">
                    <a16:creationId xmlns:a16="http://schemas.microsoft.com/office/drawing/2014/main" id="{DD30CDA4-1932-0B42-AE94-BFF74BF60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6198" y="2430402"/>
                <a:ext cx="635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Line 1414">
                <a:extLst>
                  <a:ext uri="{FF2B5EF4-FFF2-40B4-BE49-F238E27FC236}">
                    <a16:creationId xmlns:a16="http://schemas.microsoft.com/office/drawing/2014/main" id="{9812E079-19BA-DC49-BA78-6DB19B991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9698" y="2414527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Line 1415">
                <a:extLst>
                  <a:ext uri="{FF2B5EF4-FFF2-40B4-BE49-F238E27FC236}">
                    <a16:creationId xmlns:a16="http://schemas.microsoft.com/office/drawing/2014/main" id="{B28A2A1D-EC13-4E41-B191-E3DA4C74F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29698" y="2414527"/>
                <a:ext cx="508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Line 1416">
                <a:extLst>
                  <a:ext uri="{FF2B5EF4-FFF2-40B4-BE49-F238E27FC236}">
                    <a16:creationId xmlns:a16="http://schemas.microsoft.com/office/drawing/2014/main" id="{B7D4C938-1E5E-6641-A5ED-1C930206D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0498" y="2414527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Line 1417">
                <a:extLst>
                  <a:ext uri="{FF2B5EF4-FFF2-40B4-BE49-F238E27FC236}">
                    <a16:creationId xmlns:a16="http://schemas.microsoft.com/office/drawing/2014/main" id="{70FADC08-25F4-454C-8E45-B92D66B94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93198" y="2406590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Line 1418">
                <a:extLst>
                  <a:ext uri="{FF2B5EF4-FFF2-40B4-BE49-F238E27FC236}">
                    <a16:creationId xmlns:a16="http://schemas.microsoft.com/office/drawing/2014/main" id="{E821E909-1D4B-ED43-A946-BCE96E750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3198" y="240659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Line 1419">
                <a:extLst>
                  <a:ext uri="{FF2B5EF4-FFF2-40B4-BE49-F238E27FC236}">
                    <a16:creationId xmlns:a16="http://schemas.microsoft.com/office/drawing/2014/main" id="{FB7A8BA5-4B4B-B042-BB1A-BE848F975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05898" y="2398652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Line 1420">
                <a:extLst>
                  <a:ext uri="{FF2B5EF4-FFF2-40B4-BE49-F238E27FC236}">
                    <a16:creationId xmlns:a16="http://schemas.microsoft.com/office/drawing/2014/main" id="{AD122BBB-1060-5F47-A4FA-00FFC5DF5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5898" y="2398652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Line 1421">
                <a:extLst>
                  <a:ext uri="{FF2B5EF4-FFF2-40B4-BE49-F238E27FC236}">
                    <a16:creationId xmlns:a16="http://schemas.microsoft.com/office/drawing/2014/main" id="{F612D522-B8C7-C345-94A2-DA908B11B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18598" y="2398652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Line 1422">
                <a:extLst>
                  <a:ext uri="{FF2B5EF4-FFF2-40B4-BE49-F238E27FC236}">
                    <a16:creationId xmlns:a16="http://schemas.microsoft.com/office/drawing/2014/main" id="{AE128610-9610-C340-AC7C-8B7A7A329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31298" y="2398652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Line 1423">
                <a:extLst>
                  <a:ext uri="{FF2B5EF4-FFF2-40B4-BE49-F238E27FC236}">
                    <a16:creationId xmlns:a16="http://schemas.microsoft.com/office/drawing/2014/main" id="{E7AA297F-46D3-4E46-B58E-08533B634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43998" y="2389127"/>
                <a:ext cx="0" cy="952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Line 1424">
                <a:extLst>
                  <a:ext uri="{FF2B5EF4-FFF2-40B4-BE49-F238E27FC236}">
                    <a16:creationId xmlns:a16="http://schemas.microsoft.com/office/drawing/2014/main" id="{ADEC1DC2-9293-BB4B-AAE2-449369209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43998" y="2389127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Line 1425">
                <a:extLst>
                  <a:ext uri="{FF2B5EF4-FFF2-40B4-BE49-F238E27FC236}">
                    <a16:creationId xmlns:a16="http://schemas.microsoft.com/office/drawing/2014/main" id="{AF6A9ABB-3290-974C-A331-6F6962B64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56698" y="2381190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Line 1426">
                <a:extLst>
                  <a:ext uri="{FF2B5EF4-FFF2-40B4-BE49-F238E27FC236}">
                    <a16:creationId xmlns:a16="http://schemas.microsoft.com/office/drawing/2014/main" id="{38915CC0-810A-384F-B754-BF3114FAE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6698" y="2381190"/>
                <a:ext cx="3968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Line 1427">
                <a:extLst>
                  <a:ext uri="{FF2B5EF4-FFF2-40B4-BE49-F238E27FC236}">
                    <a16:creationId xmlns:a16="http://schemas.microsoft.com/office/drawing/2014/main" id="{D312A8E6-FAF9-D44C-80EA-397B22A35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96386" y="2373252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Line 1428">
                <a:extLst>
                  <a:ext uri="{FF2B5EF4-FFF2-40B4-BE49-F238E27FC236}">
                    <a16:creationId xmlns:a16="http://schemas.microsoft.com/office/drawing/2014/main" id="{77F4DBC3-FE3F-8242-83D4-666EC16B1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96386" y="2373252"/>
                <a:ext cx="635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Line 1429">
                <a:extLst>
                  <a:ext uri="{FF2B5EF4-FFF2-40B4-BE49-F238E27FC236}">
                    <a16:creationId xmlns:a16="http://schemas.microsoft.com/office/drawing/2014/main" id="{583AF4F3-D051-784D-8A62-B43700676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59886" y="2355790"/>
                <a:ext cx="0" cy="17463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Line 1430">
                <a:extLst>
                  <a:ext uri="{FF2B5EF4-FFF2-40B4-BE49-F238E27FC236}">
                    <a16:creationId xmlns:a16="http://schemas.microsoft.com/office/drawing/2014/main" id="{7871A694-6A80-D748-B960-302331BD9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9886" y="2355790"/>
                <a:ext cx="127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Line 1431">
                <a:extLst>
                  <a:ext uri="{FF2B5EF4-FFF2-40B4-BE49-F238E27FC236}">
                    <a16:creationId xmlns:a16="http://schemas.microsoft.com/office/drawing/2014/main" id="{89E7E5A5-6601-3346-B2C7-7AFC6E26A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72586" y="2347852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Line 1432">
                <a:extLst>
                  <a:ext uri="{FF2B5EF4-FFF2-40B4-BE49-F238E27FC236}">
                    <a16:creationId xmlns:a16="http://schemas.microsoft.com/office/drawing/2014/main" id="{F9CA9A4E-FDA4-7943-BF23-3A1BEBA17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72586" y="2347852"/>
                <a:ext cx="25400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Line 1433">
                <a:extLst>
                  <a:ext uri="{FF2B5EF4-FFF2-40B4-BE49-F238E27FC236}">
                    <a16:creationId xmlns:a16="http://schemas.microsoft.com/office/drawing/2014/main" id="{0E43B12A-4D5B-854C-B0FA-8F53C7169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97986" y="2331977"/>
                <a:ext cx="0" cy="15875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86" name="Group 885">
            <a:extLst>
              <a:ext uri="{FF2B5EF4-FFF2-40B4-BE49-F238E27FC236}">
                <a16:creationId xmlns:a16="http://schemas.microsoft.com/office/drawing/2014/main" id="{532F3DD0-361E-6648-9E37-3C60F4F8ADCB}"/>
              </a:ext>
            </a:extLst>
          </p:cNvPr>
          <p:cNvGrpSpPr/>
          <p:nvPr/>
        </p:nvGrpSpPr>
        <p:grpSpPr>
          <a:xfrm>
            <a:off x="3029348" y="3404052"/>
            <a:ext cx="6479805" cy="1360239"/>
            <a:chOff x="4437076" y="3171826"/>
            <a:chExt cx="4660887" cy="1060450"/>
          </a:xfrm>
        </p:grpSpPr>
        <p:grpSp>
          <p:nvGrpSpPr>
            <p:cNvPr id="887" name="Group 886">
              <a:extLst>
                <a:ext uri="{FF2B5EF4-FFF2-40B4-BE49-F238E27FC236}">
                  <a16:creationId xmlns:a16="http://schemas.microsoft.com/office/drawing/2014/main" id="{75D8550D-5064-2947-A1DE-731A7D23DEE0}"/>
                </a:ext>
              </a:extLst>
            </p:cNvPr>
            <p:cNvGrpSpPr/>
            <p:nvPr/>
          </p:nvGrpSpPr>
          <p:grpSpPr>
            <a:xfrm>
              <a:off x="4437076" y="3171826"/>
              <a:ext cx="4660887" cy="1060450"/>
              <a:chOff x="4437076" y="2953458"/>
              <a:chExt cx="4660887" cy="1060450"/>
            </a:xfrm>
          </p:grpSpPr>
          <p:grpSp>
            <p:nvGrpSpPr>
              <p:cNvPr id="889" name="Group 888">
                <a:extLst>
                  <a:ext uri="{FF2B5EF4-FFF2-40B4-BE49-F238E27FC236}">
                    <a16:creationId xmlns:a16="http://schemas.microsoft.com/office/drawing/2014/main" id="{EF41697F-7C40-3341-B4ED-B477891EBAF7}"/>
                  </a:ext>
                </a:extLst>
              </p:cNvPr>
              <p:cNvGrpSpPr/>
              <p:nvPr/>
            </p:nvGrpSpPr>
            <p:grpSpPr>
              <a:xfrm>
                <a:off x="4437076" y="3402720"/>
                <a:ext cx="2260605" cy="611188"/>
                <a:chOff x="4437076" y="2843152"/>
                <a:chExt cx="2260605" cy="611188"/>
              </a:xfrm>
            </p:grpSpPr>
            <p:sp>
              <p:nvSpPr>
                <p:cNvPr id="1001" name="Line 1434">
                  <a:extLst>
                    <a:ext uri="{FF2B5EF4-FFF2-40B4-BE49-F238E27FC236}">
                      <a16:creationId xmlns:a16="http://schemas.microsoft.com/office/drawing/2014/main" id="{765598DF-0642-2E4B-86CE-0A40F196B6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7076" y="3454340"/>
                  <a:ext cx="635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2" name="Line 1435">
                  <a:extLst>
                    <a:ext uri="{FF2B5EF4-FFF2-40B4-BE49-F238E27FC236}">
                      <a16:creationId xmlns:a16="http://schemas.microsoft.com/office/drawing/2014/main" id="{1A4AF710-234D-BB45-BDB5-BD67354C5D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3426" y="3454340"/>
                  <a:ext cx="3175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3" name="Line 1436">
                  <a:extLst>
                    <a:ext uri="{FF2B5EF4-FFF2-40B4-BE49-F238E27FC236}">
                      <a16:creationId xmlns:a16="http://schemas.microsoft.com/office/drawing/2014/main" id="{6B79EC61-8065-7D45-B77D-5876D0ECB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5176" y="3454340"/>
                  <a:ext cx="889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4" name="Line 1437">
                  <a:extLst>
                    <a:ext uri="{FF2B5EF4-FFF2-40B4-BE49-F238E27FC236}">
                      <a16:creationId xmlns:a16="http://schemas.microsoft.com/office/drawing/2014/main" id="{46B6629F-6B1A-404A-BCA1-A4EDC6C76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64076" y="3446402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5" name="Line 1438">
                  <a:extLst>
                    <a:ext uri="{FF2B5EF4-FFF2-40B4-BE49-F238E27FC236}">
                      <a16:creationId xmlns:a16="http://schemas.microsoft.com/office/drawing/2014/main" id="{2F1AB683-CE3C-1A47-88F7-3C5C8E05C2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4076" y="3446402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6" name="Line 1439">
                  <a:extLst>
                    <a:ext uri="{FF2B5EF4-FFF2-40B4-BE49-F238E27FC236}">
                      <a16:creationId xmlns:a16="http://schemas.microsoft.com/office/drawing/2014/main" id="{7B0BFB74-571E-EF40-8F77-68963E9E3C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89476" y="343846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7" name="Line 1440">
                  <a:extLst>
                    <a:ext uri="{FF2B5EF4-FFF2-40B4-BE49-F238E27FC236}">
                      <a16:creationId xmlns:a16="http://schemas.microsoft.com/office/drawing/2014/main" id="{EACF304F-AC5A-5049-A82C-9FD688263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89476" y="343846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8" name="Line 1441">
                  <a:extLst>
                    <a:ext uri="{FF2B5EF4-FFF2-40B4-BE49-F238E27FC236}">
                      <a16:creationId xmlns:a16="http://schemas.microsoft.com/office/drawing/2014/main" id="{E76D38E2-18DA-944C-9AC2-E11ECD208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02176" y="343052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9" name="Line 1442">
                  <a:extLst>
                    <a:ext uri="{FF2B5EF4-FFF2-40B4-BE49-F238E27FC236}">
                      <a16:creationId xmlns:a16="http://schemas.microsoft.com/office/drawing/2014/main" id="{241119AC-E97D-3F44-AC72-2B36563A26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2176" y="3430527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0" name="Line 1443">
                  <a:extLst>
                    <a:ext uri="{FF2B5EF4-FFF2-40B4-BE49-F238E27FC236}">
                      <a16:creationId xmlns:a16="http://schemas.microsoft.com/office/drawing/2014/main" id="{E4E0FED5-A35A-AE4B-BB6C-A737D349B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27576" y="3413065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1" name="Line 1444">
                  <a:extLst>
                    <a:ext uri="{FF2B5EF4-FFF2-40B4-BE49-F238E27FC236}">
                      <a16:creationId xmlns:a16="http://schemas.microsoft.com/office/drawing/2014/main" id="{6DE153EA-DCDC-0F4B-ACC7-171B9D748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7576" y="3413065"/>
                  <a:ext cx="635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2" name="Line 1445">
                  <a:extLst>
                    <a:ext uri="{FF2B5EF4-FFF2-40B4-BE49-F238E27FC236}">
                      <a16:creationId xmlns:a16="http://schemas.microsoft.com/office/drawing/2014/main" id="{51B4FBBF-DE39-B740-B600-E59AEA139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91077" y="3389252"/>
                  <a:ext cx="0" cy="23813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" name="Line 1446">
                  <a:extLst>
                    <a:ext uri="{FF2B5EF4-FFF2-40B4-BE49-F238E27FC236}">
                      <a16:creationId xmlns:a16="http://schemas.microsoft.com/office/drawing/2014/main" id="{7049F0B3-037A-0844-9A3A-52DB16C90F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1077" y="3389252"/>
                  <a:ext cx="396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" name="Line 1447">
                  <a:extLst>
                    <a:ext uri="{FF2B5EF4-FFF2-40B4-BE49-F238E27FC236}">
                      <a16:creationId xmlns:a16="http://schemas.microsoft.com/office/drawing/2014/main" id="{EC7BD214-05AE-4340-951D-990AC782AE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30764" y="338131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" name="Line 1448">
                  <a:extLst>
                    <a:ext uri="{FF2B5EF4-FFF2-40B4-BE49-F238E27FC236}">
                      <a16:creationId xmlns:a16="http://schemas.microsoft.com/office/drawing/2014/main" id="{26888C35-EBA5-0C4D-A7E5-577484475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0764" y="338131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" name="Line 1449">
                  <a:extLst>
                    <a:ext uri="{FF2B5EF4-FFF2-40B4-BE49-F238E27FC236}">
                      <a16:creationId xmlns:a16="http://schemas.microsoft.com/office/drawing/2014/main" id="{55692BF9-A40E-7747-A467-7923E6F6A9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3464" y="3381315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" name="Line 1450">
                  <a:extLst>
                    <a:ext uri="{FF2B5EF4-FFF2-40B4-BE49-F238E27FC236}">
                      <a16:creationId xmlns:a16="http://schemas.microsoft.com/office/drawing/2014/main" id="{75B15528-2911-F74E-9DD4-3073BED965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81564" y="338131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" name="Line 1451">
                  <a:extLst>
                    <a:ext uri="{FF2B5EF4-FFF2-40B4-BE49-F238E27FC236}">
                      <a16:creationId xmlns:a16="http://schemas.microsoft.com/office/drawing/2014/main" id="{00EF77B2-C0CB-B34A-B3B4-961C28951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94264" y="3371790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" name="Line 1452">
                  <a:extLst>
                    <a:ext uri="{FF2B5EF4-FFF2-40B4-BE49-F238E27FC236}">
                      <a16:creationId xmlns:a16="http://schemas.microsoft.com/office/drawing/2014/main" id="{6186CE82-3BF9-3444-AB1B-956B2E48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94264" y="337179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" name="Line 1453">
                  <a:extLst>
                    <a:ext uri="{FF2B5EF4-FFF2-40B4-BE49-F238E27FC236}">
                      <a16:creationId xmlns:a16="http://schemas.microsoft.com/office/drawing/2014/main" id="{B61E3873-73D3-2741-A95F-CD17D04F9D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6964" y="337179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1" name="Line 1454">
                  <a:extLst>
                    <a:ext uri="{FF2B5EF4-FFF2-40B4-BE49-F238E27FC236}">
                      <a16:creationId xmlns:a16="http://schemas.microsoft.com/office/drawing/2014/main" id="{5E5A3D74-A755-5848-BAC9-2FEDFC9252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19664" y="3363852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2" name="Line 1455">
                  <a:extLst>
                    <a:ext uri="{FF2B5EF4-FFF2-40B4-BE49-F238E27FC236}">
                      <a16:creationId xmlns:a16="http://schemas.microsoft.com/office/drawing/2014/main" id="{60D48220-4095-C949-AFD0-8CA00982CB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19664" y="3363852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3" name="Line 1456">
                  <a:extLst>
                    <a:ext uri="{FF2B5EF4-FFF2-40B4-BE49-F238E27FC236}">
                      <a16:creationId xmlns:a16="http://schemas.microsoft.com/office/drawing/2014/main" id="{28B481B7-03B4-4E48-B8F6-2F59FB2AB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32364" y="3363852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4" name="Line 1457">
                  <a:extLst>
                    <a:ext uri="{FF2B5EF4-FFF2-40B4-BE49-F238E27FC236}">
                      <a16:creationId xmlns:a16="http://schemas.microsoft.com/office/drawing/2014/main" id="{C1ACE030-7DF6-0543-B829-667A0C4C17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57764" y="335591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5" name="Line 1458">
                  <a:extLst>
                    <a:ext uri="{FF2B5EF4-FFF2-40B4-BE49-F238E27FC236}">
                      <a16:creationId xmlns:a16="http://schemas.microsoft.com/office/drawing/2014/main" id="{5DA61592-091F-A84F-8799-B19E5411C2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57764" y="335591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6" name="Line 1459">
                  <a:extLst>
                    <a:ext uri="{FF2B5EF4-FFF2-40B4-BE49-F238E27FC236}">
                      <a16:creationId xmlns:a16="http://schemas.microsoft.com/office/drawing/2014/main" id="{12DB8F31-7A68-A549-9BCF-EB53F4AA7E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70464" y="334797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7" name="Line 1460">
                  <a:extLst>
                    <a:ext uri="{FF2B5EF4-FFF2-40B4-BE49-F238E27FC236}">
                      <a16:creationId xmlns:a16="http://schemas.microsoft.com/office/drawing/2014/main" id="{D28F991F-5765-504D-887D-D4BE11C1FE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70464" y="3347977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8" name="Line 1461">
                  <a:extLst>
                    <a:ext uri="{FF2B5EF4-FFF2-40B4-BE49-F238E27FC236}">
                      <a16:creationId xmlns:a16="http://schemas.microsoft.com/office/drawing/2014/main" id="{DE569C9F-05F4-1943-A158-BFD60743DC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83164" y="3330515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9" name="Line 1462">
                  <a:extLst>
                    <a:ext uri="{FF2B5EF4-FFF2-40B4-BE49-F238E27FC236}">
                      <a16:creationId xmlns:a16="http://schemas.microsoft.com/office/drawing/2014/main" id="{02F7CD40-ACB8-204B-BE57-E562C5062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83164" y="333051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0" name="Line 1463">
                  <a:extLst>
                    <a:ext uri="{FF2B5EF4-FFF2-40B4-BE49-F238E27FC236}">
                      <a16:creationId xmlns:a16="http://schemas.microsoft.com/office/drawing/2014/main" id="{F6B45D5A-CA1E-6B47-BFC3-C786E9092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95864" y="332257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1" name="Line 1464">
                  <a:extLst>
                    <a:ext uri="{FF2B5EF4-FFF2-40B4-BE49-F238E27FC236}">
                      <a16:creationId xmlns:a16="http://schemas.microsoft.com/office/drawing/2014/main" id="{4D5A3A42-A050-4D49-8EDE-79DC25728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5864" y="3322577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2" name="Line 1465">
                  <a:extLst>
                    <a:ext uri="{FF2B5EF4-FFF2-40B4-BE49-F238E27FC236}">
                      <a16:creationId xmlns:a16="http://schemas.microsoft.com/office/drawing/2014/main" id="{E02A54C7-BAAA-DB47-9633-E99FA1FE2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08565" y="3322577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3" name="Line 1466">
                  <a:extLst>
                    <a:ext uri="{FF2B5EF4-FFF2-40B4-BE49-F238E27FC236}">
                      <a16:creationId xmlns:a16="http://schemas.microsoft.com/office/drawing/2014/main" id="{18FCF525-3206-4D40-B060-D007EDAC7F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33965" y="3306702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4" name="Line 1467">
                  <a:extLst>
                    <a:ext uri="{FF2B5EF4-FFF2-40B4-BE49-F238E27FC236}">
                      <a16:creationId xmlns:a16="http://schemas.microsoft.com/office/drawing/2014/main" id="{98575F0D-DAA3-554B-BF2D-F1F3174A1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3965" y="3306702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5" name="Line 1468">
                  <a:extLst>
                    <a:ext uri="{FF2B5EF4-FFF2-40B4-BE49-F238E27FC236}">
                      <a16:creationId xmlns:a16="http://schemas.microsoft.com/office/drawing/2014/main" id="{5D0C4688-B52C-2543-9E12-26670488F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46665" y="3306702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6" name="Line 1469">
                  <a:extLst>
                    <a:ext uri="{FF2B5EF4-FFF2-40B4-BE49-F238E27FC236}">
                      <a16:creationId xmlns:a16="http://schemas.microsoft.com/office/drawing/2014/main" id="{BCEA41AF-6F70-1947-A018-A38805464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72065" y="329876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7" name="Line 1470">
                  <a:extLst>
                    <a:ext uri="{FF2B5EF4-FFF2-40B4-BE49-F238E27FC236}">
                      <a16:creationId xmlns:a16="http://schemas.microsoft.com/office/drawing/2014/main" id="{D455ED32-36A5-9C44-972F-6A72DB063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72065" y="3298765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8" name="Line 1471">
                  <a:extLst>
                    <a:ext uri="{FF2B5EF4-FFF2-40B4-BE49-F238E27FC236}">
                      <a16:creationId xmlns:a16="http://schemas.microsoft.com/office/drawing/2014/main" id="{47462133-DFA2-4549-90EE-492C410874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86352" y="329876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9" name="Line 1472">
                  <a:extLst>
                    <a:ext uri="{FF2B5EF4-FFF2-40B4-BE49-F238E27FC236}">
                      <a16:creationId xmlns:a16="http://schemas.microsoft.com/office/drawing/2014/main" id="{DE9DB06B-C74B-BB4A-8206-3074EBC38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99052" y="329082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0" name="Line 1473">
                  <a:extLst>
                    <a:ext uri="{FF2B5EF4-FFF2-40B4-BE49-F238E27FC236}">
                      <a16:creationId xmlns:a16="http://schemas.microsoft.com/office/drawing/2014/main" id="{38D2C4C1-C6BC-6147-A4B5-9977DE9E4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9052" y="3290827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1" name="Line 1474">
                  <a:extLst>
                    <a:ext uri="{FF2B5EF4-FFF2-40B4-BE49-F238E27FC236}">
                      <a16:creationId xmlns:a16="http://schemas.microsoft.com/office/drawing/2014/main" id="{55DB6668-A52B-5E4A-8D48-FAF874A3D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37152" y="3281302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2" name="Line 1475">
                  <a:extLst>
                    <a:ext uri="{FF2B5EF4-FFF2-40B4-BE49-F238E27FC236}">
                      <a16:creationId xmlns:a16="http://schemas.microsoft.com/office/drawing/2014/main" id="{E6CD4089-4077-874F-B71C-E9CF35C8D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7152" y="3281302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3" name="Line 1476">
                  <a:extLst>
                    <a:ext uri="{FF2B5EF4-FFF2-40B4-BE49-F238E27FC236}">
                      <a16:creationId xmlns:a16="http://schemas.microsoft.com/office/drawing/2014/main" id="{093573D9-B59D-0442-A906-F270F15F5B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49852" y="3281302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4" name="Line 1477">
                  <a:extLst>
                    <a:ext uri="{FF2B5EF4-FFF2-40B4-BE49-F238E27FC236}">
                      <a16:creationId xmlns:a16="http://schemas.microsoft.com/office/drawing/2014/main" id="{079C86DC-9298-4341-9290-26418E4A7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00652" y="3265427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5" name="Line 1478">
                  <a:extLst>
                    <a:ext uri="{FF2B5EF4-FFF2-40B4-BE49-F238E27FC236}">
                      <a16:creationId xmlns:a16="http://schemas.microsoft.com/office/drawing/2014/main" id="{8B4E1388-8CD4-154C-B7E7-7F35669C2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0652" y="3265427"/>
                  <a:ext cx="635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Line 1479">
                  <a:extLst>
                    <a:ext uri="{FF2B5EF4-FFF2-40B4-BE49-F238E27FC236}">
                      <a16:creationId xmlns:a16="http://schemas.microsoft.com/office/drawing/2014/main" id="{F30CB7A8-3504-674F-B3C8-753034B8C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4153" y="325749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Line 1480">
                  <a:extLst>
                    <a:ext uri="{FF2B5EF4-FFF2-40B4-BE49-F238E27FC236}">
                      <a16:creationId xmlns:a16="http://schemas.microsoft.com/office/drawing/2014/main" id="{9A0AEB03-B7B4-D843-9B3F-367DB5F74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64153" y="325749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Line 1481">
                  <a:extLst>
                    <a:ext uri="{FF2B5EF4-FFF2-40B4-BE49-F238E27FC236}">
                      <a16:creationId xmlns:a16="http://schemas.microsoft.com/office/drawing/2014/main" id="{EACBCA7E-9FAD-6145-BB07-5C90F30D5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76853" y="3247965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9" name="Line 1482">
                  <a:extLst>
                    <a:ext uri="{FF2B5EF4-FFF2-40B4-BE49-F238E27FC236}">
                      <a16:creationId xmlns:a16="http://schemas.microsoft.com/office/drawing/2014/main" id="{3124E3CD-51A5-4C43-B8E8-DFD1DCEE5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76853" y="3247965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Line 1483">
                  <a:extLst>
                    <a:ext uri="{FF2B5EF4-FFF2-40B4-BE49-F238E27FC236}">
                      <a16:creationId xmlns:a16="http://schemas.microsoft.com/office/drawing/2014/main" id="{58BBEA74-0CF7-D042-A536-E47D2345A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89553" y="324002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Line 1484">
                  <a:extLst>
                    <a:ext uri="{FF2B5EF4-FFF2-40B4-BE49-F238E27FC236}">
                      <a16:creationId xmlns:a16="http://schemas.microsoft.com/office/drawing/2014/main" id="{DA7000AA-4982-AB46-B261-AFCFF852B1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9553" y="3240027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2" name="Line 1485">
                  <a:extLst>
                    <a:ext uri="{FF2B5EF4-FFF2-40B4-BE49-F238E27FC236}">
                      <a16:creationId xmlns:a16="http://schemas.microsoft.com/office/drawing/2014/main" id="{C7200831-7CD1-554A-8CAB-6A6BDB289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2253" y="323209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3" name="Line 1486">
                  <a:extLst>
                    <a:ext uri="{FF2B5EF4-FFF2-40B4-BE49-F238E27FC236}">
                      <a16:creationId xmlns:a16="http://schemas.microsoft.com/office/drawing/2014/main" id="{EC878E57-3C58-FE44-A441-5CA7E74F8C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02253" y="323209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4" name="Line 1487">
                  <a:extLst>
                    <a:ext uri="{FF2B5EF4-FFF2-40B4-BE49-F238E27FC236}">
                      <a16:creationId xmlns:a16="http://schemas.microsoft.com/office/drawing/2014/main" id="{0EC33838-D3AB-BD46-A735-215A595AB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14953" y="3224152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Line 1488">
                  <a:extLst>
                    <a:ext uri="{FF2B5EF4-FFF2-40B4-BE49-F238E27FC236}">
                      <a16:creationId xmlns:a16="http://schemas.microsoft.com/office/drawing/2014/main" id="{80A7AA0E-4931-754A-9CAA-E78F1202A5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4953" y="3224152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6" name="Line 1489">
                  <a:extLst>
                    <a:ext uri="{FF2B5EF4-FFF2-40B4-BE49-F238E27FC236}">
                      <a16:creationId xmlns:a16="http://schemas.microsoft.com/office/drawing/2014/main" id="{ACE7432E-9866-0841-A103-52DC9C874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27653" y="321621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7" name="Line 1490">
                  <a:extLst>
                    <a:ext uri="{FF2B5EF4-FFF2-40B4-BE49-F238E27FC236}">
                      <a16:creationId xmlns:a16="http://schemas.microsoft.com/office/drawing/2014/main" id="{1D21A0DB-0DE7-034B-9764-32DFB4D5C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27653" y="3216215"/>
                  <a:ext cx="269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Line 1491">
                  <a:extLst>
                    <a:ext uri="{FF2B5EF4-FFF2-40B4-BE49-F238E27FC236}">
                      <a16:creationId xmlns:a16="http://schemas.microsoft.com/office/drawing/2014/main" id="{AD5FB2CA-BB4F-1740-AE05-7AE231E39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54640" y="3206690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Line 1492">
                  <a:extLst>
                    <a:ext uri="{FF2B5EF4-FFF2-40B4-BE49-F238E27FC236}">
                      <a16:creationId xmlns:a16="http://schemas.microsoft.com/office/drawing/2014/main" id="{32585D7B-4F13-5948-9EFE-71B219963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4640" y="3206690"/>
                  <a:ext cx="11113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0" name="Line 1493">
                  <a:extLst>
                    <a:ext uri="{FF2B5EF4-FFF2-40B4-BE49-F238E27FC236}">
                      <a16:creationId xmlns:a16="http://schemas.microsoft.com/office/drawing/2014/main" id="{098FB6BB-4675-5D41-8C12-0C96C9115B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65753" y="3198752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Line 1494">
                  <a:extLst>
                    <a:ext uri="{FF2B5EF4-FFF2-40B4-BE49-F238E27FC236}">
                      <a16:creationId xmlns:a16="http://schemas.microsoft.com/office/drawing/2014/main" id="{8550F7DA-F3F2-E04D-8D37-C72A847CC8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65753" y="3198752"/>
                  <a:ext cx="269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Line 1495">
                  <a:extLst>
                    <a:ext uri="{FF2B5EF4-FFF2-40B4-BE49-F238E27FC236}">
                      <a16:creationId xmlns:a16="http://schemas.microsoft.com/office/drawing/2014/main" id="{C668CEAF-B9B6-444B-9935-D635F199EF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92740" y="319081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Line 1496">
                  <a:extLst>
                    <a:ext uri="{FF2B5EF4-FFF2-40B4-BE49-F238E27FC236}">
                      <a16:creationId xmlns:a16="http://schemas.microsoft.com/office/drawing/2014/main" id="{A530F165-BF0D-684B-A262-3D18A1073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92740" y="319081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Line 1497">
                  <a:extLst>
                    <a:ext uri="{FF2B5EF4-FFF2-40B4-BE49-F238E27FC236}">
                      <a16:creationId xmlns:a16="http://schemas.microsoft.com/office/drawing/2014/main" id="{A8F77168-B27E-D54A-A760-405EC2981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18140" y="318287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Line 1498">
                  <a:extLst>
                    <a:ext uri="{FF2B5EF4-FFF2-40B4-BE49-F238E27FC236}">
                      <a16:creationId xmlns:a16="http://schemas.microsoft.com/office/drawing/2014/main" id="{91CC117C-D0B0-9247-9215-F1160F6EF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18140" y="3182877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Line 1499">
                  <a:extLst>
                    <a:ext uri="{FF2B5EF4-FFF2-40B4-BE49-F238E27FC236}">
                      <a16:creationId xmlns:a16="http://schemas.microsoft.com/office/drawing/2014/main" id="{DD67FEC5-BE43-9A41-B82A-B03D09293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30840" y="3182877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Line 1500">
                  <a:extLst>
                    <a:ext uri="{FF2B5EF4-FFF2-40B4-BE49-F238E27FC236}">
                      <a16:creationId xmlns:a16="http://schemas.microsoft.com/office/drawing/2014/main" id="{088F92DF-C340-6B44-8741-1CE7E291CE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43540" y="3182877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Line 1501">
                  <a:extLst>
                    <a:ext uri="{FF2B5EF4-FFF2-40B4-BE49-F238E27FC236}">
                      <a16:creationId xmlns:a16="http://schemas.microsoft.com/office/drawing/2014/main" id="{761013F4-6284-B24F-9757-A38E264F5A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56240" y="3165415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Line 1502">
                  <a:extLst>
                    <a:ext uri="{FF2B5EF4-FFF2-40B4-BE49-F238E27FC236}">
                      <a16:creationId xmlns:a16="http://schemas.microsoft.com/office/drawing/2014/main" id="{23EEBD29-1335-6143-AF37-70329789F0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56240" y="3165415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Line 1503">
                  <a:extLst>
                    <a:ext uri="{FF2B5EF4-FFF2-40B4-BE49-F238E27FC236}">
                      <a16:creationId xmlns:a16="http://schemas.microsoft.com/office/drawing/2014/main" id="{348B0E27-EE37-7E47-B1DA-E2D735894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94341" y="315747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Line 1504">
                  <a:extLst>
                    <a:ext uri="{FF2B5EF4-FFF2-40B4-BE49-F238E27FC236}">
                      <a16:creationId xmlns:a16="http://schemas.microsoft.com/office/drawing/2014/main" id="{12395132-8A7A-034C-A69E-992AD47A8C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4341" y="3157477"/>
                  <a:ext cx="635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Line 1505">
                  <a:extLst>
                    <a:ext uri="{FF2B5EF4-FFF2-40B4-BE49-F238E27FC236}">
                      <a16:creationId xmlns:a16="http://schemas.microsoft.com/office/drawing/2014/main" id="{E73A4801-9C5B-EF40-BF02-EBC921C98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57841" y="314954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Line 1506">
                  <a:extLst>
                    <a:ext uri="{FF2B5EF4-FFF2-40B4-BE49-F238E27FC236}">
                      <a16:creationId xmlns:a16="http://schemas.microsoft.com/office/drawing/2014/main" id="{78A07CE2-4DEF-B148-A416-BC30003777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7841" y="314954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Line 1507">
                  <a:extLst>
                    <a:ext uri="{FF2B5EF4-FFF2-40B4-BE49-F238E27FC236}">
                      <a16:creationId xmlns:a16="http://schemas.microsoft.com/office/drawing/2014/main" id="{7D3BC48D-C37D-4744-8D7B-C570C0F29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0541" y="3141602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Line 1508">
                  <a:extLst>
                    <a:ext uri="{FF2B5EF4-FFF2-40B4-BE49-F238E27FC236}">
                      <a16:creationId xmlns:a16="http://schemas.microsoft.com/office/drawing/2014/main" id="{C7741818-1ED8-3B4E-BA1B-D674B0530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0541" y="3141602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Line 1509">
                  <a:extLst>
                    <a:ext uri="{FF2B5EF4-FFF2-40B4-BE49-F238E27FC236}">
                      <a16:creationId xmlns:a16="http://schemas.microsoft.com/office/drawing/2014/main" id="{DEFA7FDF-BFF8-C24A-987D-D2754D4244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83241" y="313366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Line 1510">
                  <a:extLst>
                    <a:ext uri="{FF2B5EF4-FFF2-40B4-BE49-F238E27FC236}">
                      <a16:creationId xmlns:a16="http://schemas.microsoft.com/office/drawing/2014/main" id="{FA21E38B-1FB2-5846-AA05-40FD8D237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83241" y="3133665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Line 1511">
                  <a:extLst>
                    <a:ext uri="{FF2B5EF4-FFF2-40B4-BE49-F238E27FC236}">
                      <a16:creationId xmlns:a16="http://schemas.microsoft.com/office/drawing/2014/main" id="{E93807A8-32CF-F240-8B09-057D88B0FA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34041" y="3124140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Line 1512">
                  <a:extLst>
                    <a:ext uri="{FF2B5EF4-FFF2-40B4-BE49-F238E27FC236}">
                      <a16:creationId xmlns:a16="http://schemas.microsoft.com/office/drawing/2014/main" id="{71CD9C0D-5D67-6247-AAAD-35B6F9C044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34041" y="3124140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Line 1513">
                  <a:extLst>
                    <a:ext uri="{FF2B5EF4-FFF2-40B4-BE49-F238E27FC236}">
                      <a16:creationId xmlns:a16="http://schemas.microsoft.com/office/drawing/2014/main" id="{B098753D-4B23-1F4B-82EC-8E853F1D3A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59441" y="3116202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Line 1514">
                  <a:extLst>
                    <a:ext uri="{FF2B5EF4-FFF2-40B4-BE49-F238E27FC236}">
                      <a16:creationId xmlns:a16="http://schemas.microsoft.com/office/drawing/2014/main" id="{67FC5857-2074-7F44-A3EC-17E21F496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59441" y="3116202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Line 1515">
                  <a:extLst>
                    <a:ext uri="{FF2B5EF4-FFF2-40B4-BE49-F238E27FC236}">
                      <a16:creationId xmlns:a16="http://schemas.microsoft.com/office/drawing/2014/main" id="{97E44F71-F63C-8E4B-A100-117B2DEE4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73728" y="310826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Line 1516">
                  <a:extLst>
                    <a:ext uri="{FF2B5EF4-FFF2-40B4-BE49-F238E27FC236}">
                      <a16:creationId xmlns:a16="http://schemas.microsoft.com/office/drawing/2014/main" id="{5D75DDE7-3388-5341-B227-2BA29E457A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73728" y="3108265"/>
                  <a:ext cx="635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Line 1517">
                  <a:extLst>
                    <a:ext uri="{FF2B5EF4-FFF2-40B4-BE49-F238E27FC236}">
                      <a16:creationId xmlns:a16="http://schemas.microsoft.com/office/drawing/2014/main" id="{10C16823-632D-8245-A201-50583242B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37229" y="310032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Line 1518">
                  <a:extLst>
                    <a:ext uri="{FF2B5EF4-FFF2-40B4-BE49-F238E27FC236}">
                      <a16:creationId xmlns:a16="http://schemas.microsoft.com/office/drawing/2014/main" id="{3EFE1152-1E19-7643-AE62-CC2CF424E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37229" y="3100327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Line 1519">
                  <a:extLst>
                    <a:ext uri="{FF2B5EF4-FFF2-40B4-BE49-F238E27FC236}">
                      <a16:creationId xmlns:a16="http://schemas.microsoft.com/office/drawing/2014/main" id="{DD977A36-7B74-3E45-B769-693938552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62629" y="309239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Line 1520">
                  <a:extLst>
                    <a:ext uri="{FF2B5EF4-FFF2-40B4-BE49-F238E27FC236}">
                      <a16:creationId xmlns:a16="http://schemas.microsoft.com/office/drawing/2014/main" id="{7A3559F2-FC13-A149-966C-01FDF0B67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62629" y="3092390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Line 1521">
                  <a:extLst>
                    <a:ext uri="{FF2B5EF4-FFF2-40B4-BE49-F238E27FC236}">
                      <a16:creationId xmlns:a16="http://schemas.microsoft.com/office/drawing/2014/main" id="{F8CA3B8E-9DC1-9A4B-AEC0-08D51B635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13429" y="3082865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Line 1522">
                  <a:extLst>
                    <a:ext uri="{FF2B5EF4-FFF2-40B4-BE49-F238E27FC236}">
                      <a16:creationId xmlns:a16="http://schemas.microsoft.com/office/drawing/2014/main" id="{D6DCFB38-C001-3744-985E-5A879B2F3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13429" y="308286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Line 1523">
                  <a:extLst>
                    <a:ext uri="{FF2B5EF4-FFF2-40B4-BE49-F238E27FC236}">
                      <a16:creationId xmlns:a16="http://schemas.microsoft.com/office/drawing/2014/main" id="{37135413-71CA-8649-BAB0-D0D578D57A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38829" y="307492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Line 1524">
                  <a:extLst>
                    <a:ext uri="{FF2B5EF4-FFF2-40B4-BE49-F238E27FC236}">
                      <a16:creationId xmlns:a16="http://schemas.microsoft.com/office/drawing/2014/main" id="{092C3CA2-4F31-224E-83BB-1ECA72B174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38829" y="3074927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Line 1525">
                  <a:extLst>
                    <a:ext uri="{FF2B5EF4-FFF2-40B4-BE49-F238E27FC236}">
                      <a16:creationId xmlns:a16="http://schemas.microsoft.com/office/drawing/2014/main" id="{0AE8AB21-DA3C-B54C-8980-D1117ADDB4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89629" y="306699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Line 1526">
                  <a:extLst>
                    <a:ext uri="{FF2B5EF4-FFF2-40B4-BE49-F238E27FC236}">
                      <a16:creationId xmlns:a16="http://schemas.microsoft.com/office/drawing/2014/main" id="{64927240-C708-CE4F-8432-9B7A9B7338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9629" y="306699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Line 1527">
                  <a:extLst>
                    <a:ext uri="{FF2B5EF4-FFF2-40B4-BE49-F238E27FC236}">
                      <a16:creationId xmlns:a16="http://schemas.microsoft.com/office/drawing/2014/main" id="{5EB1654C-A7B4-4740-9837-2D5E5C05EF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02329" y="3059052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Line 1528">
                  <a:extLst>
                    <a:ext uri="{FF2B5EF4-FFF2-40B4-BE49-F238E27FC236}">
                      <a16:creationId xmlns:a16="http://schemas.microsoft.com/office/drawing/2014/main" id="{8A19F0FB-2C2B-B343-80BA-82838BE1C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02329" y="3059052"/>
                  <a:ext cx="777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Line 1529">
                  <a:extLst>
                    <a:ext uri="{FF2B5EF4-FFF2-40B4-BE49-F238E27FC236}">
                      <a16:creationId xmlns:a16="http://schemas.microsoft.com/office/drawing/2014/main" id="{173A636E-3965-6F4D-B1C2-96471C5D0C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80117" y="305111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Line 1530">
                  <a:extLst>
                    <a:ext uri="{FF2B5EF4-FFF2-40B4-BE49-F238E27FC236}">
                      <a16:creationId xmlns:a16="http://schemas.microsoft.com/office/drawing/2014/main" id="{5964EF08-7B30-914A-8689-F0B636F1B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80117" y="305111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Line 1531">
                  <a:extLst>
                    <a:ext uri="{FF2B5EF4-FFF2-40B4-BE49-F238E27FC236}">
                      <a16:creationId xmlns:a16="http://schemas.microsoft.com/office/drawing/2014/main" id="{05C19EE6-DEB7-CC42-9ADC-47E77BCE66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05517" y="3041590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Line 1532">
                  <a:extLst>
                    <a:ext uri="{FF2B5EF4-FFF2-40B4-BE49-F238E27FC236}">
                      <a16:creationId xmlns:a16="http://schemas.microsoft.com/office/drawing/2014/main" id="{218D1F8B-570D-E540-B6FB-0B0E39EA4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05517" y="304159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Line 1533">
                  <a:extLst>
                    <a:ext uri="{FF2B5EF4-FFF2-40B4-BE49-F238E27FC236}">
                      <a16:creationId xmlns:a16="http://schemas.microsoft.com/office/drawing/2014/main" id="{320D216F-FAB9-DD41-B498-CAE9C23DEF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18217" y="3025715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Line 1534">
                  <a:extLst>
                    <a:ext uri="{FF2B5EF4-FFF2-40B4-BE49-F238E27FC236}">
                      <a16:creationId xmlns:a16="http://schemas.microsoft.com/office/drawing/2014/main" id="{11A63DBB-807B-D740-9EA8-4BE6E420DB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18217" y="3025715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Line 1535">
                  <a:extLst>
                    <a:ext uri="{FF2B5EF4-FFF2-40B4-BE49-F238E27FC236}">
                      <a16:creationId xmlns:a16="http://schemas.microsoft.com/office/drawing/2014/main" id="{03C68EB8-0077-EF4E-AFD3-E8947CA2E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56317" y="3009840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Line 1536">
                  <a:extLst>
                    <a:ext uri="{FF2B5EF4-FFF2-40B4-BE49-F238E27FC236}">
                      <a16:creationId xmlns:a16="http://schemas.microsoft.com/office/drawing/2014/main" id="{79A80700-921F-AE46-AA68-CB4C5637E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56317" y="300984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Line 1537">
                  <a:extLst>
                    <a:ext uri="{FF2B5EF4-FFF2-40B4-BE49-F238E27FC236}">
                      <a16:creationId xmlns:a16="http://schemas.microsoft.com/office/drawing/2014/main" id="{04E8D905-3229-0B41-B308-2742ACA3D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69017" y="3000315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Line 1538">
                  <a:extLst>
                    <a:ext uri="{FF2B5EF4-FFF2-40B4-BE49-F238E27FC236}">
                      <a16:creationId xmlns:a16="http://schemas.microsoft.com/office/drawing/2014/main" id="{D3417CBA-2CF5-B942-B310-61D149F771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69017" y="300031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Line 1539">
                  <a:extLst>
                    <a:ext uri="{FF2B5EF4-FFF2-40B4-BE49-F238E27FC236}">
                      <a16:creationId xmlns:a16="http://schemas.microsoft.com/office/drawing/2014/main" id="{ABC27C15-881F-D542-B628-44F22F830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94417" y="299237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Line 1540">
                  <a:extLst>
                    <a:ext uri="{FF2B5EF4-FFF2-40B4-BE49-F238E27FC236}">
                      <a16:creationId xmlns:a16="http://schemas.microsoft.com/office/drawing/2014/main" id="{3B94231A-BC7C-954D-996F-5C62DF59F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94417" y="2992377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Line 1541">
                  <a:extLst>
                    <a:ext uri="{FF2B5EF4-FFF2-40B4-BE49-F238E27FC236}">
                      <a16:creationId xmlns:a16="http://schemas.microsoft.com/office/drawing/2014/main" id="{50929926-5E33-B947-95A6-66F1CD1688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32517" y="298444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Line 1542">
                  <a:extLst>
                    <a:ext uri="{FF2B5EF4-FFF2-40B4-BE49-F238E27FC236}">
                      <a16:creationId xmlns:a16="http://schemas.microsoft.com/office/drawing/2014/main" id="{EDA0CA3D-DA29-D643-B237-01D5EBC0AC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32517" y="2984440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Line 1543">
                  <a:extLst>
                    <a:ext uri="{FF2B5EF4-FFF2-40B4-BE49-F238E27FC236}">
                      <a16:creationId xmlns:a16="http://schemas.microsoft.com/office/drawing/2014/main" id="{8278679B-D169-5543-B172-35AAF536B6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57917" y="2976502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Line 1544">
                  <a:extLst>
                    <a:ext uri="{FF2B5EF4-FFF2-40B4-BE49-F238E27FC236}">
                      <a16:creationId xmlns:a16="http://schemas.microsoft.com/office/drawing/2014/main" id="{C62857C9-DF67-0943-990A-2AB708699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57917" y="2976502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Line 1545">
                  <a:extLst>
                    <a:ext uri="{FF2B5EF4-FFF2-40B4-BE49-F238E27FC236}">
                      <a16:creationId xmlns:a16="http://schemas.microsoft.com/office/drawing/2014/main" id="{FA7DF9D0-5F17-1049-94BB-548D97567D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08717" y="2951102"/>
                  <a:ext cx="0" cy="2540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Line 1546">
                  <a:extLst>
                    <a:ext uri="{FF2B5EF4-FFF2-40B4-BE49-F238E27FC236}">
                      <a16:creationId xmlns:a16="http://schemas.microsoft.com/office/drawing/2014/main" id="{ED09153D-D6E7-E14B-BAE9-B0E3DE78D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08717" y="2951102"/>
                  <a:ext cx="523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Line 1547">
                  <a:extLst>
                    <a:ext uri="{FF2B5EF4-FFF2-40B4-BE49-F238E27FC236}">
                      <a16:creationId xmlns:a16="http://schemas.microsoft.com/office/drawing/2014/main" id="{6B8066B8-0E8B-774F-84CD-620EA3E39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61105" y="2917765"/>
                  <a:ext cx="0" cy="333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Line 1548">
                  <a:extLst>
                    <a:ext uri="{FF2B5EF4-FFF2-40B4-BE49-F238E27FC236}">
                      <a16:creationId xmlns:a16="http://schemas.microsoft.com/office/drawing/2014/main" id="{7F6628A3-6383-6648-BA8D-E003E4AEDD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61105" y="2917765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6" name="Line 1549">
                  <a:extLst>
                    <a:ext uri="{FF2B5EF4-FFF2-40B4-BE49-F238E27FC236}">
                      <a16:creationId xmlns:a16="http://schemas.microsoft.com/office/drawing/2014/main" id="{7F87472E-61AC-1046-832F-11F100615D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86505" y="290982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7" name="Line 1550">
                  <a:extLst>
                    <a:ext uri="{FF2B5EF4-FFF2-40B4-BE49-F238E27FC236}">
                      <a16:creationId xmlns:a16="http://schemas.microsoft.com/office/drawing/2014/main" id="{2CCB7180-0391-9C47-B16A-01E542459F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86505" y="2909827"/>
                  <a:ext cx="762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8" name="Line 1551">
                  <a:extLst>
                    <a:ext uri="{FF2B5EF4-FFF2-40B4-BE49-F238E27FC236}">
                      <a16:creationId xmlns:a16="http://schemas.microsoft.com/office/drawing/2014/main" id="{61D0FB50-1C80-D14B-A075-19D5444BAC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62705" y="290189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9" name="Line 1552">
                  <a:extLst>
                    <a:ext uri="{FF2B5EF4-FFF2-40B4-BE49-F238E27FC236}">
                      <a16:creationId xmlns:a16="http://schemas.microsoft.com/office/drawing/2014/main" id="{435665E7-9FFB-D049-9555-4E19AE757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62705" y="2901890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0" name="Line 1553">
                  <a:extLst>
                    <a:ext uri="{FF2B5EF4-FFF2-40B4-BE49-F238E27FC236}">
                      <a16:creationId xmlns:a16="http://schemas.microsoft.com/office/drawing/2014/main" id="{0A17E682-56A9-A149-85A1-BE313B80C4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75405" y="2893952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" name="Line 1554">
                  <a:extLst>
                    <a:ext uri="{FF2B5EF4-FFF2-40B4-BE49-F238E27FC236}">
                      <a16:creationId xmlns:a16="http://schemas.microsoft.com/office/drawing/2014/main" id="{47C4DB2A-4999-3B4B-9DF0-8512297CFD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75405" y="2893952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2" name="Line 1555">
                  <a:extLst>
                    <a:ext uri="{FF2B5EF4-FFF2-40B4-BE49-F238E27FC236}">
                      <a16:creationId xmlns:a16="http://schemas.microsoft.com/office/drawing/2014/main" id="{35FFFF11-0B85-4741-B6F6-3FE327A5C4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00805" y="2893952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3" name="Line 1556">
                  <a:extLst>
                    <a:ext uri="{FF2B5EF4-FFF2-40B4-BE49-F238E27FC236}">
                      <a16:creationId xmlns:a16="http://schemas.microsoft.com/office/drawing/2014/main" id="{76A40D53-97F1-F44A-A2B8-09510556F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26205" y="2884427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4" name="Line 1557">
                  <a:extLst>
                    <a:ext uri="{FF2B5EF4-FFF2-40B4-BE49-F238E27FC236}">
                      <a16:creationId xmlns:a16="http://schemas.microsoft.com/office/drawing/2014/main" id="{6667459E-E96D-EE40-879D-29517C0BE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26205" y="2884427"/>
                  <a:ext cx="777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Line 1558">
                  <a:extLst>
                    <a:ext uri="{FF2B5EF4-FFF2-40B4-BE49-F238E27FC236}">
                      <a16:creationId xmlns:a16="http://schemas.microsoft.com/office/drawing/2014/main" id="{E43A1D77-7363-2349-8C31-7CF10BD1C7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03993" y="2876490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Line 1559">
                  <a:extLst>
                    <a:ext uri="{FF2B5EF4-FFF2-40B4-BE49-F238E27FC236}">
                      <a16:creationId xmlns:a16="http://schemas.microsoft.com/office/drawing/2014/main" id="{66A9BCFD-1759-1949-8612-293FF9BEE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3993" y="2876490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Line 1560">
                  <a:extLst>
                    <a:ext uri="{FF2B5EF4-FFF2-40B4-BE49-F238E27FC236}">
                      <a16:creationId xmlns:a16="http://schemas.microsoft.com/office/drawing/2014/main" id="{61F60118-F880-E448-9BC8-CC1CD289B9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42093" y="2868552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Line 1561">
                  <a:extLst>
                    <a:ext uri="{FF2B5EF4-FFF2-40B4-BE49-F238E27FC236}">
                      <a16:creationId xmlns:a16="http://schemas.microsoft.com/office/drawing/2014/main" id="{BE2CB6A8-B233-D54E-A94C-46C59618F7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42093" y="2868552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Line 1562">
                  <a:extLst>
                    <a:ext uri="{FF2B5EF4-FFF2-40B4-BE49-F238E27FC236}">
                      <a16:creationId xmlns:a16="http://schemas.microsoft.com/office/drawing/2014/main" id="{035AB358-06BA-3A4C-A460-F0F6F808A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67493" y="2868552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Line 1563">
                  <a:extLst>
                    <a:ext uri="{FF2B5EF4-FFF2-40B4-BE49-F238E27FC236}">
                      <a16:creationId xmlns:a16="http://schemas.microsoft.com/office/drawing/2014/main" id="{84FA39DB-0329-3545-827B-2A6BB8D25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80193" y="2860615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Line 1564">
                  <a:extLst>
                    <a:ext uri="{FF2B5EF4-FFF2-40B4-BE49-F238E27FC236}">
                      <a16:creationId xmlns:a16="http://schemas.microsoft.com/office/drawing/2014/main" id="{60B69A79-6278-704A-9027-81F4308E40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80193" y="2860615"/>
                  <a:ext cx="1016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Line 1565">
                  <a:extLst>
                    <a:ext uri="{FF2B5EF4-FFF2-40B4-BE49-F238E27FC236}">
                      <a16:creationId xmlns:a16="http://schemas.microsoft.com/office/drawing/2014/main" id="{682E62B8-CB3E-994C-881A-75C4C9FC9C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81793" y="2860615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Line 1566">
                  <a:extLst>
                    <a:ext uri="{FF2B5EF4-FFF2-40B4-BE49-F238E27FC236}">
                      <a16:creationId xmlns:a16="http://schemas.microsoft.com/office/drawing/2014/main" id="{8E1A2076-31E4-A74E-B4AE-1DB5DE1A3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19893" y="2852677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Line 1567">
                  <a:extLst>
                    <a:ext uri="{FF2B5EF4-FFF2-40B4-BE49-F238E27FC236}">
                      <a16:creationId xmlns:a16="http://schemas.microsoft.com/office/drawing/2014/main" id="{509EDA22-6681-6C48-AFB0-7EB7E5576A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19893" y="2852677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Line 1568">
                  <a:extLst>
                    <a:ext uri="{FF2B5EF4-FFF2-40B4-BE49-F238E27FC236}">
                      <a16:creationId xmlns:a16="http://schemas.microsoft.com/office/drawing/2014/main" id="{2448190E-307C-0348-B5A9-5C757C57B8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70693" y="2843152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Line 1569">
                  <a:extLst>
                    <a:ext uri="{FF2B5EF4-FFF2-40B4-BE49-F238E27FC236}">
                      <a16:creationId xmlns:a16="http://schemas.microsoft.com/office/drawing/2014/main" id="{DAA8AD89-B975-E343-B3F7-6F7BC9A151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70693" y="2843152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Line 1570">
                  <a:extLst>
                    <a:ext uri="{FF2B5EF4-FFF2-40B4-BE49-F238E27FC236}">
                      <a16:creationId xmlns:a16="http://schemas.microsoft.com/office/drawing/2014/main" id="{F356852A-DDDF-7244-9C0C-B83F3489A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83393" y="2843152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0" name="Group 889">
                <a:extLst>
                  <a:ext uri="{FF2B5EF4-FFF2-40B4-BE49-F238E27FC236}">
                    <a16:creationId xmlns:a16="http://schemas.microsoft.com/office/drawing/2014/main" id="{D41C80C6-EBED-CA4F-8E57-9DAF19494C2F}"/>
                  </a:ext>
                </a:extLst>
              </p:cNvPr>
              <p:cNvGrpSpPr/>
              <p:nvPr/>
            </p:nvGrpSpPr>
            <p:grpSpPr>
              <a:xfrm>
                <a:off x="6735763" y="2953458"/>
                <a:ext cx="2362200" cy="449263"/>
                <a:chOff x="6735763" y="3171826"/>
                <a:chExt cx="2362200" cy="449263"/>
              </a:xfrm>
            </p:grpSpPr>
            <p:sp>
              <p:nvSpPr>
                <p:cNvPr id="891" name="Line 1573">
                  <a:extLst>
                    <a:ext uri="{FF2B5EF4-FFF2-40B4-BE49-F238E27FC236}">
                      <a16:creationId xmlns:a16="http://schemas.microsoft.com/office/drawing/2014/main" id="{7BF62269-F400-8642-961A-23790E6E56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5763" y="36210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2" name="Line 1574">
                  <a:extLst>
                    <a:ext uri="{FF2B5EF4-FFF2-40B4-BE49-F238E27FC236}">
                      <a16:creationId xmlns:a16="http://schemas.microsoft.com/office/drawing/2014/main" id="{A579F011-6FB0-DB4C-9DC4-E6698D0AF7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48463" y="361315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3" name="Line 1575">
                  <a:extLst>
                    <a:ext uri="{FF2B5EF4-FFF2-40B4-BE49-F238E27FC236}">
                      <a16:creationId xmlns:a16="http://schemas.microsoft.com/office/drawing/2014/main" id="{82F5838D-922B-574C-9F7A-A0380395A7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48463" y="36131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4" name="Line 1576">
                  <a:extLst>
                    <a:ext uri="{FF2B5EF4-FFF2-40B4-BE49-F238E27FC236}">
                      <a16:creationId xmlns:a16="http://schemas.microsoft.com/office/drawing/2014/main" id="{3D9C4AE9-4240-3F4E-9DFA-7C88162DB6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1163" y="361315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5" name="Line 1577">
                  <a:extLst>
                    <a:ext uri="{FF2B5EF4-FFF2-40B4-BE49-F238E27FC236}">
                      <a16:creationId xmlns:a16="http://schemas.microsoft.com/office/drawing/2014/main" id="{A0D94E8B-10B6-8F4D-B3A9-A6C0A51BB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6563" y="36131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6" name="Line 1578">
                  <a:extLst>
                    <a:ext uri="{FF2B5EF4-FFF2-40B4-BE49-F238E27FC236}">
                      <a16:creationId xmlns:a16="http://schemas.microsoft.com/office/drawing/2014/main" id="{F9D1C61B-42CB-414D-81C0-D103BB18EA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99263" y="36131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7" name="Line 1579">
                  <a:extLst>
                    <a:ext uri="{FF2B5EF4-FFF2-40B4-BE49-F238E27FC236}">
                      <a16:creationId xmlns:a16="http://schemas.microsoft.com/office/drawing/2014/main" id="{6D331BFE-1B36-2142-A70A-52DF341A9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11963" y="360521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" name="Line 1580">
                  <a:extLst>
                    <a:ext uri="{FF2B5EF4-FFF2-40B4-BE49-F238E27FC236}">
                      <a16:creationId xmlns:a16="http://schemas.microsoft.com/office/drawing/2014/main" id="{40F58ED1-0608-6446-8132-F4A8A4031E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11963" y="360521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" name="Line 1581">
                  <a:extLst>
                    <a:ext uri="{FF2B5EF4-FFF2-40B4-BE49-F238E27FC236}">
                      <a16:creationId xmlns:a16="http://schemas.microsoft.com/office/drawing/2014/main" id="{0AF33060-4909-2140-B2BD-C8F237906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37363" y="359727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0" name="Line 1582">
                  <a:extLst>
                    <a:ext uri="{FF2B5EF4-FFF2-40B4-BE49-F238E27FC236}">
                      <a16:creationId xmlns:a16="http://schemas.microsoft.com/office/drawing/2014/main" id="{F0707343-F268-EA49-B5DB-B55BE0B875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37363" y="359727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" name="Line 1583">
                  <a:extLst>
                    <a:ext uri="{FF2B5EF4-FFF2-40B4-BE49-F238E27FC236}">
                      <a16:creationId xmlns:a16="http://schemas.microsoft.com/office/drawing/2014/main" id="{A980F469-2A3A-4143-B39A-CD6DB7C31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50063" y="3587751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2" name="Line 1584">
                  <a:extLst>
                    <a:ext uri="{FF2B5EF4-FFF2-40B4-BE49-F238E27FC236}">
                      <a16:creationId xmlns:a16="http://schemas.microsoft.com/office/drawing/2014/main" id="{DC0512E9-B02C-D349-A485-8C36E12DE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50063" y="35877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" name="Line 1585">
                  <a:extLst>
                    <a:ext uri="{FF2B5EF4-FFF2-40B4-BE49-F238E27FC236}">
                      <a16:creationId xmlns:a16="http://schemas.microsoft.com/office/drawing/2014/main" id="{15721755-821B-514A-B7E5-38E83F748D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62763" y="3587751"/>
                  <a:ext cx="762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4" name="Line 1586">
                  <a:extLst>
                    <a:ext uri="{FF2B5EF4-FFF2-40B4-BE49-F238E27FC236}">
                      <a16:creationId xmlns:a16="http://schemas.microsoft.com/office/drawing/2014/main" id="{50159B79-26A0-5F44-9BF6-8C760DBCF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38963" y="357981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" name="Line 1587">
                  <a:extLst>
                    <a:ext uri="{FF2B5EF4-FFF2-40B4-BE49-F238E27FC236}">
                      <a16:creationId xmlns:a16="http://schemas.microsoft.com/office/drawing/2014/main" id="{4DE62BDE-C989-7846-B635-1244296004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38963" y="3579813"/>
                  <a:ext cx="269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" name="Line 1588">
                  <a:extLst>
                    <a:ext uri="{FF2B5EF4-FFF2-40B4-BE49-F238E27FC236}">
                      <a16:creationId xmlns:a16="http://schemas.microsoft.com/office/drawing/2014/main" id="{AE924B4B-9688-FE4A-8C95-1087B4431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65950" y="35798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" name="Line 1589">
                  <a:extLst>
                    <a:ext uri="{FF2B5EF4-FFF2-40B4-BE49-F238E27FC236}">
                      <a16:creationId xmlns:a16="http://schemas.microsoft.com/office/drawing/2014/main" id="{EB45C679-EF59-ED46-83D7-ED26A1459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78650" y="35798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" name="Line 1590">
                  <a:extLst>
                    <a:ext uri="{FF2B5EF4-FFF2-40B4-BE49-F238E27FC236}">
                      <a16:creationId xmlns:a16="http://schemas.microsoft.com/office/drawing/2014/main" id="{C645307F-D46E-9040-806F-52275CC506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91350" y="357187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" name="Line 1591">
                  <a:extLst>
                    <a:ext uri="{FF2B5EF4-FFF2-40B4-BE49-F238E27FC236}">
                      <a16:creationId xmlns:a16="http://schemas.microsoft.com/office/drawing/2014/main" id="{4EA26CA4-77FF-5D43-A909-FEEBC66240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91350" y="357187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" name="Line 1592">
                  <a:extLst>
                    <a:ext uri="{FF2B5EF4-FFF2-40B4-BE49-F238E27FC236}">
                      <a16:creationId xmlns:a16="http://schemas.microsoft.com/office/drawing/2014/main" id="{0FB863CD-DCAB-D847-AC3E-85A2DC44D4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04050" y="35639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" name="Line 1593">
                  <a:extLst>
                    <a:ext uri="{FF2B5EF4-FFF2-40B4-BE49-F238E27FC236}">
                      <a16:creationId xmlns:a16="http://schemas.microsoft.com/office/drawing/2014/main" id="{B4F2E592-72B8-6540-B301-2BCD61D47F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04050" y="35639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" name="Line 1594">
                  <a:extLst>
                    <a:ext uri="{FF2B5EF4-FFF2-40B4-BE49-F238E27FC236}">
                      <a16:creationId xmlns:a16="http://schemas.microsoft.com/office/drawing/2014/main" id="{26A2163B-407A-4D40-B82F-A67D221AC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6750" y="35639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3" name="Line 1595">
                  <a:extLst>
                    <a:ext uri="{FF2B5EF4-FFF2-40B4-BE49-F238E27FC236}">
                      <a16:creationId xmlns:a16="http://schemas.microsoft.com/office/drawing/2014/main" id="{B2768CD5-CE5E-C148-A7C3-E3D0CA1B7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29450" y="356393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4" name="Line 1596">
                  <a:extLst>
                    <a:ext uri="{FF2B5EF4-FFF2-40B4-BE49-F238E27FC236}">
                      <a16:creationId xmlns:a16="http://schemas.microsoft.com/office/drawing/2014/main" id="{F1D57E3F-CF39-6844-92B9-648FB35A2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54850" y="3546476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5" name="Line 1597">
                  <a:extLst>
                    <a:ext uri="{FF2B5EF4-FFF2-40B4-BE49-F238E27FC236}">
                      <a16:creationId xmlns:a16="http://schemas.microsoft.com/office/drawing/2014/main" id="{6D485975-A6D5-234F-B271-957A364C5D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54850" y="3546476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6" name="Line 1598">
                  <a:extLst>
                    <a:ext uri="{FF2B5EF4-FFF2-40B4-BE49-F238E27FC236}">
                      <a16:creationId xmlns:a16="http://schemas.microsoft.com/office/drawing/2014/main" id="{D086E0E8-C524-1548-9F72-EA1108D31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92950" y="35385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7" name="Line 1599">
                  <a:extLst>
                    <a:ext uri="{FF2B5EF4-FFF2-40B4-BE49-F238E27FC236}">
                      <a16:creationId xmlns:a16="http://schemas.microsoft.com/office/drawing/2014/main" id="{4F509594-1185-7A4A-9012-532CB6FB6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92950" y="353853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8" name="Line 1600">
                  <a:extLst>
                    <a:ext uri="{FF2B5EF4-FFF2-40B4-BE49-F238E27FC236}">
                      <a16:creationId xmlns:a16="http://schemas.microsoft.com/office/drawing/2014/main" id="{ECF6D07D-B271-2947-984C-38239642B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18350" y="35306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9" name="Line 1601">
                  <a:extLst>
                    <a:ext uri="{FF2B5EF4-FFF2-40B4-BE49-F238E27FC236}">
                      <a16:creationId xmlns:a16="http://schemas.microsoft.com/office/drawing/2014/main" id="{A3183F06-4BED-974C-9C13-70430D55B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18350" y="3530601"/>
                  <a:ext cx="635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0" name="Line 1602">
                  <a:extLst>
                    <a:ext uri="{FF2B5EF4-FFF2-40B4-BE49-F238E27FC236}">
                      <a16:creationId xmlns:a16="http://schemas.microsoft.com/office/drawing/2014/main" id="{470EBEF9-B0E0-014C-AA84-8BA5C99B3F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81850" y="353060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1" name="Line 1603">
                  <a:extLst>
                    <a:ext uri="{FF2B5EF4-FFF2-40B4-BE49-F238E27FC236}">
                      <a16:creationId xmlns:a16="http://schemas.microsoft.com/office/drawing/2014/main" id="{0908132A-E1DA-504F-832F-73C4C7558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94550" y="35226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2" name="Line 1604">
                  <a:extLst>
                    <a:ext uri="{FF2B5EF4-FFF2-40B4-BE49-F238E27FC236}">
                      <a16:creationId xmlns:a16="http://schemas.microsoft.com/office/drawing/2014/main" id="{ABBD76E3-08C0-4349-9A44-527EEFF2C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94550" y="35226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3" name="Line 1605">
                  <a:extLst>
                    <a:ext uri="{FF2B5EF4-FFF2-40B4-BE49-F238E27FC236}">
                      <a16:creationId xmlns:a16="http://schemas.microsoft.com/office/drawing/2014/main" id="{0AA4F27A-D9A5-374D-BC69-5178897187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7250" y="3505201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4" name="Line 1606">
                  <a:extLst>
                    <a:ext uri="{FF2B5EF4-FFF2-40B4-BE49-F238E27FC236}">
                      <a16:creationId xmlns:a16="http://schemas.microsoft.com/office/drawing/2014/main" id="{4953E20C-3148-1D4C-B1A2-F2E2A3C7B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7250" y="350520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5" name="Line 1607">
                  <a:extLst>
                    <a:ext uri="{FF2B5EF4-FFF2-40B4-BE49-F238E27FC236}">
                      <a16:creationId xmlns:a16="http://schemas.microsoft.com/office/drawing/2014/main" id="{DCE1AA90-FA84-414F-A85E-B8E420DDB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19950" y="34972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6" name="Line 1608">
                  <a:extLst>
                    <a:ext uri="{FF2B5EF4-FFF2-40B4-BE49-F238E27FC236}">
                      <a16:creationId xmlns:a16="http://schemas.microsoft.com/office/drawing/2014/main" id="{94BE3E70-703A-3547-AE3F-590EE7926E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19950" y="3497263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7" name="Line 1609">
                  <a:extLst>
                    <a:ext uri="{FF2B5EF4-FFF2-40B4-BE49-F238E27FC236}">
                      <a16:creationId xmlns:a16="http://schemas.microsoft.com/office/drawing/2014/main" id="{1B637AFF-63D4-B347-862F-EB70CFB20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70750" y="34893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8" name="Line 1610">
                  <a:extLst>
                    <a:ext uri="{FF2B5EF4-FFF2-40B4-BE49-F238E27FC236}">
                      <a16:creationId xmlns:a16="http://schemas.microsoft.com/office/drawing/2014/main" id="{518A2D8C-3682-A14E-974B-7316B3506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70750" y="3489326"/>
                  <a:ext cx="269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9" name="Line 1611">
                  <a:extLst>
                    <a:ext uri="{FF2B5EF4-FFF2-40B4-BE49-F238E27FC236}">
                      <a16:creationId xmlns:a16="http://schemas.microsoft.com/office/drawing/2014/main" id="{F6C282F8-AA9E-2A42-AB9D-0A6925DE2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97738" y="34893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0" name="Line 1612">
                  <a:extLst>
                    <a:ext uri="{FF2B5EF4-FFF2-40B4-BE49-F238E27FC236}">
                      <a16:creationId xmlns:a16="http://schemas.microsoft.com/office/drawing/2014/main" id="{B21F36F4-C8BC-CB48-AF81-8CF49476BF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10438" y="3479801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1" name="Line 1613">
                  <a:extLst>
                    <a:ext uri="{FF2B5EF4-FFF2-40B4-BE49-F238E27FC236}">
                      <a16:creationId xmlns:a16="http://schemas.microsoft.com/office/drawing/2014/main" id="{E03C3DB5-8EF2-8449-8D68-38739B20B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0438" y="347980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" name="Line 1614">
                  <a:extLst>
                    <a:ext uri="{FF2B5EF4-FFF2-40B4-BE49-F238E27FC236}">
                      <a16:creationId xmlns:a16="http://schemas.microsoft.com/office/drawing/2014/main" id="{3FD6CF8E-4B29-C64C-BE5C-300CB3D50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35838" y="3463926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3" name="Line 1615">
                  <a:extLst>
                    <a:ext uri="{FF2B5EF4-FFF2-40B4-BE49-F238E27FC236}">
                      <a16:creationId xmlns:a16="http://schemas.microsoft.com/office/drawing/2014/main" id="{915E1CE0-FBC4-E34C-9492-62CEA19A0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35838" y="3463926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4" name="Line 1616">
                  <a:extLst>
                    <a:ext uri="{FF2B5EF4-FFF2-40B4-BE49-F238E27FC236}">
                      <a16:creationId xmlns:a16="http://schemas.microsoft.com/office/drawing/2014/main" id="{5D491507-3D6D-8241-A031-BEF301981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73938" y="34559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5" name="Line 1617">
                  <a:extLst>
                    <a:ext uri="{FF2B5EF4-FFF2-40B4-BE49-F238E27FC236}">
                      <a16:creationId xmlns:a16="http://schemas.microsoft.com/office/drawing/2014/main" id="{94529910-6396-1246-8DA8-7AB50779CD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73938" y="3455988"/>
                  <a:ext cx="1016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6" name="Line 1618">
                  <a:extLst>
                    <a:ext uri="{FF2B5EF4-FFF2-40B4-BE49-F238E27FC236}">
                      <a16:creationId xmlns:a16="http://schemas.microsoft.com/office/drawing/2014/main" id="{B2819226-3B1B-8B4F-B654-80515ABB5B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75538" y="3446463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7" name="Line 1619">
                  <a:extLst>
                    <a:ext uri="{FF2B5EF4-FFF2-40B4-BE49-F238E27FC236}">
                      <a16:creationId xmlns:a16="http://schemas.microsoft.com/office/drawing/2014/main" id="{68E4E014-1432-CE46-95AA-E0CC5F53D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75538" y="344646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8" name="Line 1620">
                  <a:extLst>
                    <a:ext uri="{FF2B5EF4-FFF2-40B4-BE49-F238E27FC236}">
                      <a16:creationId xmlns:a16="http://schemas.microsoft.com/office/drawing/2014/main" id="{27CFCE3F-D6FC-F648-8814-7475CC93B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00938" y="34385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9" name="Line 1621">
                  <a:extLst>
                    <a:ext uri="{FF2B5EF4-FFF2-40B4-BE49-F238E27FC236}">
                      <a16:creationId xmlns:a16="http://schemas.microsoft.com/office/drawing/2014/main" id="{0EC177F7-1EC0-D04B-9242-9F765DA676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00938" y="3438526"/>
                  <a:ext cx="523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0" name="Line 1622">
                  <a:extLst>
                    <a:ext uri="{FF2B5EF4-FFF2-40B4-BE49-F238E27FC236}">
                      <a16:creationId xmlns:a16="http://schemas.microsoft.com/office/drawing/2014/main" id="{8F6A210F-3395-B54A-9E6E-DCD8612C2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53325" y="34305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1" name="Line 1623">
                  <a:extLst>
                    <a:ext uri="{FF2B5EF4-FFF2-40B4-BE49-F238E27FC236}">
                      <a16:creationId xmlns:a16="http://schemas.microsoft.com/office/drawing/2014/main" id="{A5501886-A20B-724C-A378-EDFDE8C354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53325" y="3430588"/>
                  <a:ext cx="1778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2" name="Line 1624">
                  <a:extLst>
                    <a:ext uri="{FF2B5EF4-FFF2-40B4-BE49-F238E27FC236}">
                      <a16:creationId xmlns:a16="http://schemas.microsoft.com/office/drawing/2014/main" id="{D2183387-1236-E343-AD99-8515FF1D56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31125" y="342265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3" name="Line 1625">
                  <a:extLst>
                    <a:ext uri="{FF2B5EF4-FFF2-40B4-BE49-F238E27FC236}">
                      <a16:creationId xmlns:a16="http://schemas.microsoft.com/office/drawing/2014/main" id="{A65F5941-D8E6-E840-8036-A4C73F519F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31125" y="3422651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4" name="Line 1626">
                  <a:extLst>
                    <a:ext uri="{FF2B5EF4-FFF2-40B4-BE49-F238E27FC236}">
                      <a16:creationId xmlns:a16="http://schemas.microsoft.com/office/drawing/2014/main" id="{9820A300-337D-4B45-84B5-E92567FF6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69225" y="3413126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5" name="Line 1627">
                  <a:extLst>
                    <a:ext uri="{FF2B5EF4-FFF2-40B4-BE49-F238E27FC236}">
                      <a16:creationId xmlns:a16="http://schemas.microsoft.com/office/drawing/2014/main" id="{9F1AD54B-FC38-A94A-887D-422784DC9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9225" y="34131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6" name="Line 1628">
                  <a:extLst>
                    <a:ext uri="{FF2B5EF4-FFF2-40B4-BE49-F238E27FC236}">
                      <a16:creationId xmlns:a16="http://schemas.microsoft.com/office/drawing/2014/main" id="{F88EA609-DEBA-D44A-8107-8CA885B828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81925" y="340518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7" name="Line 1629">
                  <a:extLst>
                    <a:ext uri="{FF2B5EF4-FFF2-40B4-BE49-F238E27FC236}">
                      <a16:creationId xmlns:a16="http://schemas.microsoft.com/office/drawing/2014/main" id="{5E720FA9-3EF2-5E4D-9630-5F8ECCE72D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81925" y="340518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8" name="Line 1630">
                  <a:extLst>
                    <a:ext uri="{FF2B5EF4-FFF2-40B4-BE49-F238E27FC236}">
                      <a16:creationId xmlns:a16="http://schemas.microsoft.com/office/drawing/2014/main" id="{4302D51A-E6F5-D149-91EC-917ABFDC7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94625" y="339725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9" name="Line 1631">
                  <a:extLst>
                    <a:ext uri="{FF2B5EF4-FFF2-40B4-BE49-F238E27FC236}">
                      <a16:creationId xmlns:a16="http://schemas.microsoft.com/office/drawing/2014/main" id="{0001DD2E-BE37-6146-B000-E8CBCF68D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94625" y="3397251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0" name="Line 1632">
                  <a:extLst>
                    <a:ext uri="{FF2B5EF4-FFF2-40B4-BE49-F238E27FC236}">
                      <a16:creationId xmlns:a16="http://schemas.microsoft.com/office/drawing/2014/main" id="{6A590B19-D31C-0645-8887-1413C9496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07325" y="338931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1" name="Line 1633">
                  <a:extLst>
                    <a:ext uri="{FF2B5EF4-FFF2-40B4-BE49-F238E27FC236}">
                      <a16:creationId xmlns:a16="http://schemas.microsoft.com/office/drawing/2014/main" id="{D38746E5-A35D-A04F-AACF-D335AFB13A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07325" y="3389313"/>
                  <a:ext cx="269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2" name="Line 1634">
                  <a:extLst>
                    <a:ext uri="{FF2B5EF4-FFF2-40B4-BE49-F238E27FC236}">
                      <a16:creationId xmlns:a16="http://schemas.microsoft.com/office/drawing/2014/main" id="{CC53579D-02FF-F74D-B390-29F518D33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34313" y="3379788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3" name="Line 1635">
                  <a:extLst>
                    <a:ext uri="{FF2B5EF4-FFF2-40B4-BE49-F238E27FC236}">
                      <a16:creationId xmlns:a16="http://schemas.microsoft.com/office/drawing/2014/main" id="{B3653A03-FB74-924F-BFC6-D18A1D3EC1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34313" y="3379788"/>
                  <a:ext cx="2032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4" name="Line 1636">
                  <a:extLst>
                    <a:ext uri="{FF2B5EF4-FFF2-40B4-BE49-F238E27FC236}">
                      <a16:creationId xmlns:a16="http://schemas.microsoft.com/office/drawing/2014/main" id="{974CF1D6-A32D-8141-A39A-D3A7DAC8A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37513" y="3379788"/>
                  <a:ext cx="1158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5" name="Line 1637">
                  <a:extLst>
                    <a:ext uri="{FF2B5EF4-FFF2-40B4-BE49-F238E27FC236}">
                      <a16:creationId xmlns:a16="http://schemas.microsoft.com/office/drawing/2014/main" id="{9C79807A-634B-9343-B1EF-2B037C9A7A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53400" y="337185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6" name="Line 1638">
                  <a:extLst>
                    <a:ext uri="{FF2B5EF4-FFF2-40B4-BE49-F238E27FC236}">
                      <a16:creationId xmlns:a16="http://schemas.microsoft.com/office/drawing/2014/main" id="{BC674720-79B8-C34D-87F7-6BFA65BD9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53400" y="337185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7" name="Line 1639">
                  <a:extLst>
                    <a:ext uri="{FF2B5EF4-FFF2-40B4-BE49-F238E27FC236}">
                      <a16:creationId xmlns:a16="http://schemas.microsoft.com/office/drawing/2014/main" id="{AD8CF807-8DE0-2643-864A-250979D6D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78800" y="336391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8" name="Line 1640">
                  <a:extLst>
                    <a:ext uri="{FF2B5EF4-FFF2-40B4-BE49-F238E27FC236}">
                      <a16:creationId xmlns:a16="http://schemas.microsoft.com/office/drawing/2014/main" id="{B7633E17-7DAA-4847-997E-36D06875B9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8800" y="33639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9" name="Line 1641">
                  <a:extLst>
                    <a:ext uri="{FF2B5EF4-FFF2-40B4-BE49-F238E27FC236}">
                      <a16:creationId xmlns:a16="http://schemas.microsoft.com/office/drawing/2014/main" id="{D7C87A4E-2F9C-DB4D-8201-9FFDD65BF0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91500" y="335597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0" name="Line 1642">
                  <a:extLst>
                    <a:ext uri="{FF2B5EF4-FFF2-40B4-BE49-F238E27FC236}">
                      <a16:creationId xmlns:a16="http://schemas.microsoft.com/office/drawing/2014/main" id="{DFD555C1-9D9A-4D47-8C18-5378EE4813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91500" y="3355976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1" name="Line 1643">
                  <a:extLst>
                    <a:ext uri="{FF2B5EF4-FFF2-40B4-BE49-F238E27FC236}">
                      <a16:creationId xmlns:a16="http://schemas.microsoft.com/office/drawing/2014/main" id="{50038678-8CA4-464D-B948-CF1EAB5C8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16900" y="3338513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2" name="Line 1644">
                  <a:extLst>
                    <a:ext uri="{FF2B5EF4-FFF2-40B4-BE49-F238E27FC236}">
                      <a16:creationId xmlns:a16="http://schemas.microsoft.com/office/drawing/2014/main" id="{2108A55B-C2F5-424A-9EC8-FA9DCFEFD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16900" y="333851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3" name="Line 1645">
                  <a:extLst>
                    <a:ext uri="{FF2B5EF4-FFF2-40B4-BE49-F238E27FC236}">
                      <a16:creationId xmlns:a16="http://schemas.microsoft.com/office/drawing/2014/main" id="{E2F08F09-D412-564C-BF8F-BE716A85B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29600" y="333057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4" name="Line 1646">
                  <a:extLst>
                    <a:ext uri="{FF2B5EF4-FFF2-40B4-BE49-F238E27FC236}">
                      <a16:creationId xmlns:a16="http://schemas.microsoft.com/office/drawing/2014/main" id="{0A010D91-E6AA-6E40-A5AF-A044B6E53B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9600" y="3330576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5" name="Line 1647">
                  <a:extLst>
                    <a:ext uri="{FF2B5EF4-FFF2-40B4-BE49-F238E27FC236}">
                      <a16:creationId xmlns:a16="http://schemas.microsoft.com/office/drawing/2014/main" id="{227D59EE-0BA6-B345-B989-15DB46245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55000" y="33226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6" name="Line 1648">
                  <a:extLst>
                    <a:ext uri="{FF2B5EF4-FFF2-40B4-BE49-F238E27FC236}">
                      <a16:creationId xmlns:a16="http://schemas.microsoft.com/office/drawing/2014/main" id="{FAE21802-4359-3242-937E-04A3833392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5000" y="33226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7" name="Line 1649">
                  <a:extLst>
                    <a:ext uri="{FF2B5EF4-FFF2-40B4-BE49-F238E27FC236}">
                      <a16:creationId xmlns:a16="http://schemas.microsoft.com/office/drawing/2014/main" id="{AF6702A5-AF8E-814E-95A2-C111F27235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7700" y="3313113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8" name="Line 1650">
                  <a:extLst>
                    <a:ext uri="{FF2B5EF4-FFF2-40B4-BE49-F238E27FC236}">
                      <a16:creationId xmlns:a16="http://schemas.microsoft.com/office/drawing/2014/main" id="{C862968A-A0F4-7943-8F03-321A9C9DB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67700" y="331311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9" name="Line 1651">
                  <a:extLst>
                    <a:ext uri="{FF2B5EF4-FFF2-40B4-BE49-F238E27FC236}">
                      <a16:creationId xmlns:a16="http://schemas.microsoft.com/office/drawing/2014/main" id="{5D9117EC-5D50-7444-A521-DD40269A05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93100" y="330517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0" name="Line 1652">
                  <a:extLst>
                    <a:ext uri="{FF2B5EF4-FFF2-40B4-BE49-F238E27FC236}">
                      <a16:creationId xmlns:a16="http://schemas.microsoft.com/office/drawing/2014/main" id="{64E19305-D3E9-6346-847E-189716D9F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3100" y="3305176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1" name="Line 1653">
                  <a:extLst>
                    <a:ext uri="{FF2B5EF4-FFF2-40B4-BE49-F238E27FC236}">
                      <a16:creationId xmlns:a16="http://schemas.microsoft.com/office/drawing/2014/main" id="{C2264839-DD45-D648-82EE-9C20F1117E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31200" y="3289301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2" name="Line 1654">
                  <a:extLst>
                    <a:ext uri="{FF2B5EF4-FFF2-40B4-BE49-F238E27FC236}">
                      <a16:creationId xmlns:a16="http://schemas.microsoft.com/office/drawing/2014/main" id="{BDDC4DBB-BC1E-964A-BC69-002918D35E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31200" y="3289301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3" name="Line 1655">
                  <a:extLst>
                    <a:ext uri="{FF2B5EF4-FFF2-40B4-BE49-F238E27FC236}">
                      <a16:creationId xmlns:a16="http://schemas.microsoft.com/office/drawing/2014/main" id="{9411C394-497E-FF4A-8369-7E4F20AF7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82000" y="3279776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4" name="Line 1656">
                  <a:extLst>
                    <a:ext uri="{FF2B5EF4-FFF2-40B4-BE49-F238E27FC236}">
                      <a16:creationId xmlns:a16="http://schemas.microsoft.com/office/drawing/2014/main" id="{9E7B4DF8-358A-314E-BE5A-DEAAA9382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82000" y="3279776"/>
                  <a:ext cx="142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5" name="Line 1657">
                  <a:extLst>
                    <a:ext uri="{FF2B5EF4-FFF2-40B4-BE49-F238E27FC236}">
                      <a16:creationId xmlns:a16="http://schemas.microsoft.com/office/drawing/2014/main" id="{E7B5760F-211C-BC41-8B2E-F48BBC0582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96288" y="3271838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6" name="Line 1658">
                  <a:extLst>
                    <a:ext uri="{FF2B5EF4-FFF2-40B4-BE49-F238E27FC236}">
                      <a16:creationId xmlns:a16="http://schemas.microsoft.com/office/drawing/2014/main" id="{2BAE51D6-B40E-224E-9A30-09790EC39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6288" y="3271838"/>
                  <a:ext cx="11113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7" name="Line 1659">
                  <a:extLst>
                    <a:ext uri="{FF2B5EF4-FFF2-40B4-BE49-F238E27FC236}">
                      <a16:creationId xmlns:a16="http://schemas.microsoft.com/office/drawing/2014/main" id="{74DE05E7-30A7-1143-AEF3-38CC67FBB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07400" y="32639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8" name="Line 1660">
                  <a:extLst>
                    <a:ext uri="{FF2B5EF4-FFF2-40B4-BE49-F238E27FC236}">
                      <a16:creationId xmlns:a16="http://schemas.microsoft.com/office/drawing/2014/main" id="{BE52253F-21BE-F24D-B6F0-03E0AE9341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07400" y="3263901"/>
                  <a:ext cx="396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9" name="Line 1661">
                  <a:extLst>
                    <a:ext uri="{FF2B5EF4-FFF2-40B4-BE49-F238E27FC236}">
                      <a16:creationId xmlns:a16="http://schemas.microsoft.com/office/drawing/2014/main" id="{0AB926D0-C09D-1644-B195-304F310E4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47088" y="32559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0" name="Line 1662">
                  <a:extLst>
                    <a:ext uri="{FF2B5EF4-FFF2-40B4-BE49-F238E27FC236}">
                      <a16:creationId xmlns:a16="http://schemas.microsoft.com/office/drawing/2014/main" id="{72CAAA67-E8BD-C44F-A764-420EB28BB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47088" y="3255963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1" name="Line 1663">
                  <a:extLst>
                    <a:ext uri="{FF2B5EF4-FFF2-40B4-BE49-F238E27FC236}">
                      <a16:creationId xmlns:a16="http://schemas.microsoft.com/office/drawing/2014/main" id="{4D1028C6-3EB4-AE47-868E-A84748CEEA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72488" y="3246438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2" name="Line 1664">
                  <a:extLst>
                    <a:ext uri="{FF2B5EF4-FFF2-40B4-BE49-F238E27FC236}">
                      <a16:creationId xmlns:a16="http://schemas.microsoft.com/office/drawing/2014/main" id="{B346F18A-3696-D847-85BE-C0885330E4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72488" y="3246438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3" name="Line 1665">
                  <a:extLst>
                    <a:ext uri="{FF2B5EF4-FFF2-40B4-BE49-F238E27FC236}">
                      <a16:creationId xmlns:a16="http://schemas.microsoft.com/office/drawing/2014/main" id="{FA5EB613-AE85-AD45-BF37-3F231F6532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85188" y="3238501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4" name="Line 1666">
                  <a:extLst>
                    <a:ext uri="{FF2B5EF4-FFF2-40B4-BE49-F238E27FC236}">
                      <a16:creationId xmlns:a16="http://schemas.microsoft.com/office/drawing/2014/main" id="{68CC0B3B-55BE-CD41-870B-D30B1FC79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5188" y="3238501"/>
                  <a:ext cx="1143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5" name="Line 1667">
                  <a:extLst>
                    <a:ext uri="{FF2B5EF4-FFF2-40B4-BE49-F238E27FC236}">
                      <a16:creationId xmlns:a16="http://schemas.microsoft.com/office/drawing/2014/main" id="{BCFFA77C-4F94-EF45-A085-E175000533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599488" y="32305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6" name="Line 1668">
                  <a:extLst>
                    <a:ext uri="{FF2B5EF4-FFF2-40B4-BE49-F238E27FC236}">
                      <a16:creationId xmlns:a16="http://schemas.microsoft.com/office/drawing/2014/main" id="{A77B42A0-4BD4-6442-9DDF-53317A3BF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99488" y="3230563"/>
                  <a:ext cx="1285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7" name="Line 1669">
                  <a:extLst>
                    <a:ext uri="{FF2B5EF4-FFF2-40B4-BE49-F238E27FC236}">
                      <a16:creationId xmlns:a16="http://schemas.microsoft.com/office/drawing/2014/main" id="{8FD0F6D9-F6DB-BC48-8F93-81A7F6C79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728075" y="3213101"/>
                  <a:ext cx="0" cy="17463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8" name="Line 1670">
                  <a:extLst>
                    <a:ext uri="{FF2B5EF4-FFF2-40B4-BE49-F238E27FC236}">
                      <a16:creationId xmlns:a16="http://schemas.microsoft.com/office/drawing/2014/main" id="{4BAFC992-4523-2B4D-8016-C2B0F395B3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8075" y="3213101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9" name="Line 1671">
                  <a:extLst>
                    <a:ext uri="{FF2B5EF4-FFF2-40B4-BE49-F238E27FC236}">
                      <a16:creationId xmlns:a16="http://schemas.microsoft.com/office/drawing/2014/main" id="{2D784011-AF12-C644-8CAE-617A43515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753475" y="3205163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0" name="Line 1672">
                  <a:extLst>
                    <a:ext uri="{FF2B5EF4-FFF2-40B4-BE49-F238E27FC236}">
                      <a16:creationId xmlns:a16="http://schemas.microsoft.com/office/drawing/2014/main" id="{C5C4BC3A-D821-054E-99D1-F4BE44877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53475" y="3205163"/>
                  <a:ext cx="762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1" name="Line 1673">
                  <a:extLst>
                    <a:ext uri="{FF2B5EF4-FFF2-40B4-BE49-F238E27FC236}">
                      <a16:creationId xmlns:a16="http://schemas.microsoft.com/office/drawing/2014/main" id="{D387D73D-B3F8-C64D-A150-4380257F7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29675" y="3205163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2" name="Line 1674">
                  <a:extLst>
                    <a:ext uri="{FF2B5EF4-FFF2-40B4-BE49-F238E27FC236}">
                      <a16:creationId xmlns:a16="http://schemas.microsoft.com/office/drawing/2014/main" id="{E6E49E38-CA65-4841-B0E5-7650A73ECB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2375" y="3189288"/>
                  <a:ext cx="0" cy="1587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3" name="Line 1675">
                  <a:extLst>
                    <a:ext uri="{FF2B5EF4-FFF2-40B4-BE49-F238E27FC236}">
                      <a16:creationId xmlns:a16="http://schemas.microsoft.com/office/drawing/2014/main" id="{1DBB7AF1-6D30-5845-BBC2-2411D0BC83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42375" y="3189288"/>
                  <a:ext cx="254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4" name="Line 1676">
                  <a:extLst>
                    <a:ext uri="{FF2B5EF4-FFF2-40B4-BE49-F238E27FC236}">
                      <a16:creationId xmlns:a16="http://schemas.microsoft.com/office/drawing/2014/main" id="{86673AA6-6206-CA46-B13D-B19A50E6BD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67775" y="3179763"/>
                  <a:ext cx="0" cy="9525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5" name="Line 1677">
                  <a:extLst>
                    <a:ext uri="{FF2B5EF4-FFF2-40B4-BE49-F238E27FC236}">
                      <a16:creationId xmlns:a16="http://schemas.microsoft.com/office/drawing/2014/main" id="{647F153F-88F2-9C4B-B4CB-7A5FB77C10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67775" y="3179763"/>
                  <a:ext cx="381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6" name="Line 1678">
                  <a:extLst>
                    <a:ext uri="{FF2B5EF4-FFF2-40B4-BE49-F238E27FC236}">
                      <a16:creationId xmlns:a16="http://schemas.microsoft.com/office/drawing/2014/main" id="{A33B6B73-F0C8-C041-9A63-78E91EAF3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05875" y="3179763"/>
                  <a:ext cx="508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7" name="Line 1679">
                  <a:extLst>
                    <a:ext uri="{FF2B5EF4-FFF2-40B4-BE49-F238E27FC236}">
                      <a16:creationId xmlns:a16="http://schemas.microsoft.com/office/drawing/2014/main" id="{5BC8A733-3E9D-624C-99CF-327128F605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56675" y="3179763"/>
                  <a:ext cx="26988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8" name="Line 1680">
                  <a:extLst>
                    <a:ext uri="{FF2B5EF4-FFF2-40B4-BE49-F238E27FC236}">
                      <a16:creationId xmlns:a16="http://schemas.microsoft.com/office/drawing/2014/main" id="{55D857B2-EBF2-EA49-80EC-BE165C6616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983663" y="3171826"/>
                  <a:ext cx="0" cy="7938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9" name="Line 1681">
                  <a:extLst>
                    <a:ext uri="{FF2B5EF4-FFF2-40B4-BE49-F238E27FC236}">
                      <a16:creationId xmlns:a16="http://schemas.microsoft.com/office/drawing/2014/main" id="{81E99714-702B-644F-87E8-7EC55D407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83663" y="3171826"/>
                  <a:ext cx="127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0" name="Line 1682">
                  <a:extLst>
                    <a:ext uri="{FF2B5EF4-FFF2-40B4-BE49-F238E27FC236}">
                      <a16:creationId xmlns:a16="http://schemas.microsoft.com/office/drawing/2014/main" id="{8BEBB4D5-AD46-B04E-BC40-900AA6DF7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96363" y="3171826"/>
                  <a:ext cx="101600" cy="0"/>
                </a:xfrm>
                <a:prstGeom prst="line">
                  <a:avLst/>
                </a:prstGeom>
                <a:noFill/>
                <a:ln w="28575" cap="rnd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888" name="Straight Connector 887">
              <a:extLst>
                <a:ext uri="{FF2B5EF4-FFF2-40B4-BE49-F238E27FC236}">
                  <a16:creationId xmlns:a16="http://schemas.microsoft.com/office/drawing/2014/main" id="{D89ECECB-B262-344A-AE5B-68B4383406C4}"/>
                </a:ext>
              </a:extLst>
            </p:cNvPr>
            <p:cNvCxnSpPr>
              <a:stCxn id="1137" idx="1"/>
            </p:cNvCxnSpPr>
            <p:nvPr/>
          </p:nvCxnSpPr>
          <p:spPr>
            <a:xfrm>
              <a:off x="6697681" y="3621089"/>
              <a:ext cx="38082" cy="385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38" name="TextBox 1137"/>
          <p:cNvSpPr txBox="1"/>
          <p:nvPr/>
        </p:nvSpPr>
        <p:spPr>
          <a:xfrm>
            <a:off x="4151183" y="2483432"/>
            <a:ext cx="3189415" cy="103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Placebo vs Aspirin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(95%CI): 0.99 (0.78 to 1.25)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non-inferiority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&lt;0.001 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8145786" y="4069763"/>
            <a:ext cx="381787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ARD = -0.06% (-0.97% to 0.84%)</a:t>
            </a:r>
          </a:p>
        </p:txBody>
      </p:sp>
      <p:sp>
        <p:nvSpPr>
          <p:cNvPr id="571" name="Rectangle 2133">
            <a:extLst>
              <a:ext uri="{FF2B5EF4-FFF2-40B4-BE49-F238E27FC236}">
                <a16:creationId xmlns:a16="http://schemas.microsoft.com/office/drawing/2014/main" id="{24D4E81C-A7DA-414E-A6DF-0090C362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464344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9" name="Rectangle 2135">
            <a:extLst>
              <a:ext uri="{FF2B5EF4-FFF2-40B4-BE49-F238E27FC236}">
                <a16:creationId xmlns:a16="http://schemas.microsoft.com/office/drawing/2014/main" id="{2D057DA0-B012-9C40-BE48-80BA3A91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3931406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0" name="Rectangle 2137">
            <a:extLst>
              <a:ext uri="{FF2B5EF4-FFF2-40B4-BE49-F238E27FC236}">
                <a16:creationId xmlns:a16="http://schemas.microsoft.com/office/drawing/2014/main" id="{1481025D-3D24-9749-8D0E-A5D7912F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321548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1" name="Rectangle 2139">
            <a:extLst>
              <a:ext uri="{FF2B5EF4-FFF2-40B4-BE49-F238E27FC236}">
                <a16:creationId xmlns:a16="http://schemas.microsoft.com/office/drawing/2014/main" id="{FCC2904D-A054-414C-AB56-D6552B3C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250344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2" name="Rectangle 2141">
            <a:extLst>
              <a:ext uri="{FF2B5EF4-FFF2-40B4-BE49-F238E27FC236}">
                <a16:creationId xmlns:a16="http://schemas.microsoft.com/office/drawing/2014/main" id="{8D068B4B-A790-0C4D-B1D3-E47B6B9E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178946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3" name="Rectangle 2143">
            <a:extLst>
              <a:ext uri="{FF2B5EF4-FFF2-40B4-BE49-F238E27FC236}">
                <a16:creationId xmlns:a16="http://schemas.microsoft.com/office/drawing/2014/main" id="{8581D91A-1E4C-8F4C-A6C1-ABFE1B5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798" y="107548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/>
      <p:bldP spid="621" grpId="0"/>
      <p:bldP spid="1138" grpId="0" animBg="1"/>
      <p:bldP spid="5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Prespecified Ischemic Endpoints (PP Cohort)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0" y="862939"/>
          <a:ext cx="12192000" cy="532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7183" y="1028662"/>
            <a:ext cx="235107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[95%CI]: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0.97 [0.76 - 1.24]</a:t>
            </a:r>
          </a:p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2979" y="2845144"/>
            <a:ext cx="235107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[95%CI]: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0.75 [0.48 - 1.18]</a:t>
            </a:r>
          </a:p>
          <a:p>
            <a:pPr algn="ctr"/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6414" y="1753412"/>
            <a:ext cx="235107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[95%CI]: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1.00 [0.75 - 1.33]</a:t>
            </a:r>
          </a:p>
          <a:p>
            <a:pPr algn="ctr"/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0.99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8461" y="3407868"/>
            <a:ext cx="235107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[95%CI]: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1.80 [0.83 - 3.90]</a:t>
            </a:r>
          </a:p>
          <a:p>
            <a:pPr algn="ctr"/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45867" y="3300147"/>
            <a:ext cx="235107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[95%CI]: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0.74 [0.37 – 1.47]</a:t>
            </a:r>
          </a:p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0.38</a:t>
            </a:r>
          </a:p>
        </p:txBody>
      </p:sp>
    </p:spTree>
    <p:extLst>
      <p:ext uri="{BB962C8B-B14F-4D97-AF65-F5344CB8AC3E}">
        <p14:creationId xmlns:p14="http://schemas.microsoft.com/office/powerpoint/2010/main" val="3659500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Prespecified Ischemic Endpoints (PP Cohort)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414A7-70BD-384F-80E1-0F8794A234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1847" y="899672"/>
          <a:ext cx="1058575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67">
                  <a:extLst>
                    <a:ext uri="{9D8B030D-6E8A-4147-A177-3AD203B41FA5}">
                      <a16:colId xmlns:a16="http://schemas.microsoft.com/office/drawing/2014/main" val="2173540588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494457612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095485879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1354334601"/>
                    </a:ext>
                  </a:extLst>
                </a:gridCol>
                <a:gridCol w="1030515">
                  <a:extLst>
                    <a:ext uri="{9D8B030D-6E8A-4147-A177-3AD203B41FA5}">
                      <a16:colId xmlns:a16="http://schemas.microsoft.com/office/drawing/2014/main" val="78476754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Ticagrelor + Placebo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3524)</a:t>
                      </a:r>
                    </a:p>
                  </a:txBody>
                  <a:tcPr marL="9525" marR="9525" marT="9525" marB="0" anchor="ctr"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Ticagrelor + Aspirin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3515)</a:t>
                      </a:r>
                    </a:p>
                  </a:txBody>
                  <a:tcPr marL="9525" marR="9525" marT="9525" marB="0" anchor="ctr"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[95% CI]</a:t>
                      </a:r>
                    </a:p>
                  </a:txBody>
                  <a:tcPr marL="121706" marR="121706" anchor="ctr"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9525" marR="9525" marT="9525" marB="0" anchor="ctr"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57301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Death, MI or Ischemic Stroke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(3.6%)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(3.7%)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 [0.76 - 1.24]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1297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1F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death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(1.0%)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(1.3%)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[0.48 - 1.18]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29138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Death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(0.8%)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(1.1%)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 [0.43 - 1.16]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81084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MI, any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(2.7%)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(2.7%)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[0.75 - 1.33]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58452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Stroke, any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(0.5%)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(0.3%)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 [0.83 - 3.90]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14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66725" indent="0" algn="l">
                        <a:tabLst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Ischemic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600" b="0" i="0" u="none" strike="noStrike" baseline="0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(0.5%)</a:t>
                      </a:r>
                      <a:endParaRPr lang="en-US" sz="1600" b="0" i="0" u="none" strike="noStrike" dirty="0">
                        <a:solidFill>
                          <a:srgbClr val="001F6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(0.2%)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 [0.86 - 4.67]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654604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 thrombosis (definite/probable)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(0.4%)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(0.6%)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 [0.37 – 1.47]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91892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Clinically driven revascularization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(7.1%)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(6.6%)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 [0.91 - 1.30]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39092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hospitalization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 (17.2%)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 (17.8%)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 [0.87 - 1.09]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1F6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746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68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Chart 90"/>
          <p:cNvGraphicFramePr>
            <a:graphicFrameLocks/>
          </p:cNvGraphicFramePr>
          <p:nvPr/>
        </p:nvGraphicFramePr>
        <p:xfrm>
          <a:off x="8014551" y="1326364"/>
          <a:ext cx="4175950" cy="553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DDE77EA-91B9-5144-89B7-16774A758353}"/>
              </a:ext>
            </a:extLst>
          </p:cNvPr>
          <p:cNvSpPr txBox="1"/>
          <p:nvPr/>
        </p:nvSpPr>
        <p:spPr>
          <a:xfrm>
            <a:off x="3226797" y="1040151"/>
            <a:ext cx="282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of events (% of patients)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9035" y="1306361"/>
            <a:ext cx="109519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 Analysis for Primary Endpoint (ITT)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60194" y="900145"/>
            <a:ext cx="2110056" cy="5466483"/>
            <a:chOff x="660194" y="900145"/>
            <a:chExt cx="2110056" cy="54664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069F31-797F-F34C-8154-43D754E7D820}"/>
                </a:ext>
              </a:extLst>
            </p:cNvPr>
            <p:cNvSpPr txBox="1"/>
            <p:nvPr/>
          </p:nvSpPr>
          <p:spPr>
            <a:xfrm>
              <a:off x="660194" y="900145"/>
              <a:ext cx="1431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Subgroups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9EA287-69BA-7B42-B6AF-58F2BFAA5B30}"/>
                </a:ext>
              </a:extLst>
            </p:cNvPr>
            <p:cNvSpPr txBox="1"/>
            <p:nvPr/>
          </p:nvSpPr>
          <p:spPr>
            <a:xfrm>
              <a:off x="661888" y="1319347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(years)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AFCB7E-FC55-0840-B1B5-EEC2E251897F}"/>
                </a:ext>
              </a:extLst>
            </p:cNvPr>
            <p:cNvSpPr txBox="1"/>
            <p:nvPr/>
          </p:nvSpPr>
          <p:spPr>
            <a:xfrm>
              <a:off x="662187" y="1760032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≥65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6E898F-2A16-854E-827B-F08744D882B5}"/>
                </a:ext>
              </a:extLst>
            </p:cNvPr>
            <p:cNvSpPr txBox="1"/>
            <p:nvPr/>
          </p:nvSpPr>
          <p:spPr>
            <a:xfrm>
              <a:off x="661888" y="2011400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899C44-B3EE-2947-BBA2-75546D473AE7}"/>
                </a:ext>
              </a:extLst>
            </p:cNvPr>
            <p:cNvSpPr txBox="1"/>
            <p:nvPr/>
          </p:nvSpPr>
          <p:spPr>
            <a:xfrm>
              <a:off x="662187" y="2450798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Female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3F683F-4BC5-0848-AC50-9DECDC348636}"/>
                </a:ext>
              </a:extLst>
            </p:cNvPr>
            <p:cNvSpPr txBox="1"/>
            <p:nvPr/>
          </p:nvSpPr>
          <p:spPr>
            <a:xfrm>
              <a:off x="662187" y="2217693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Male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127234-E526-764C-A464-8C4049AC380B}"/>
                </a:ext>
              </a:extLst>
            </p:cNvPr>
            <p:cNvSpPr txBox="1"/>
            <p:nvPr/>
          </p:nvSpPr>
          <p:spPr>
            <a:xfrm>
              <a:off x="661888" y="2702434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Diabetes Mellitus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55D513-28C6-DF46-AA11-623BA1678974}"/>
                </a:ext>
              </a:extLst>
            </p:cNvPr>
            <p:cNvSpPr txBox="1"/>
            <p:nvPr/>
          </p:nvSpPr>
          <p:spPr>
            <a:xfrm>
              <a:off x="662187" y="2903667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74942C-1BA9-1E4D-A486-4DEE24E15EAA}"/>
                </a:ext>
              </a:extLst>
            </p:cNvPr>
            <p:cNvSpPr txBox="1"/>
            <p:nvPr/>
          </p:nvSpPr>
          <p:spPr>
            <a:xfrm>
              <a:off x="662187" y="3148233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Yes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DB2E21-A84A-4549-8CB2-432CB5BD0D0C}"/>
                </a:ext>
              </a:extLst>
            </p:cNvPr>
            <p:cNvSpPr txBox="1"/>
            <p:nvPr/>
          </p:nvSpPr>
          <p:spPr>
            <a:xfrm>
              <a:off x="661888" y="3395107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 of Enrollment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878A44-BBFE-2340-9F0A-09AB3CC03018}"/>
                </a:ext>
              </a:extLst>
            </p:cNvPr>
            <p:cNvSpPr txBox="1"/>
            <p:nvPr/>
          </p:nvSpPr>
          <p:spPr>
            <a:xfrm>
              <a:off x="662187" y="3833045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Europe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A03BB7-4B56-CE4A-9C84-BE7313E85496}"/>
                </a:ext>
              </a:extLst>
            </p:cNvPr>
            <p:cNvSpPr txBox="1"/>
            <p:nvPr/>
          </p:nvSpPr>
          <p:spPr>
            <a:xfrm>
              <a:off x="662187" y="4051635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Asia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F31C70-3F4B-C441-88C2-EA87CB76EB85}"/>
                </a:ext>
              </a:extLst>
            </p:cNvPr>
            <p:cNvSpPr txBox="1"/>
            <p:nvPr/>
          </p:nvSpPr>
          <p:spPr>
            <a:xfrm>
              <a:off x="662187" y="3605279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North America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D7437D-39DB-FD4E-850D-9D9EA5E870FD}"/>
                </a:ext>
              </a:extLst>
            </p:cNvPr>
            <p:cNvSpPr txBox="1"/>
            <p:nvPr/>
          </p:nvSpPr>
          <p:spPr>
            <a:xfrm>
              <a:off x="662187" y="1530131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&lt;65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83C98FB-41D2-0E48-9CE1-7B12A32A71B6}"/>
                </a:ext>
              </a:extLst>
            </p:cNvPr>
            <p:cNvSpPr txBox="1"/>
            <p:nvPr/>
          </p:nvSpPr>
          <p:spPr>
            <a:xfrm>
              <a:off x="661888" y="4291970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Indication for PCI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637B911-405D-1E42-901C-0C1C361CD41E}"/>
                </a:ext>
              </a:extLst>
            </p:cNvPr>
            <p:cNvSpPr txBox="1"/>
            <p:nvPr/>
          </p:nvSpPr>
          <p:spPr>
            <a:xfrm>
              <a:off x="662187" y="4500598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Stable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6DE2AAA-49D5-3E42-8EC5-80A6435F3B14}"/>
                </a:ext>
              </a:extLst>
            </p:cNvPr>
            <p:cNvSpPr txBox="1"/>
            <p:nvPr/>
          </p:nvSpPr>
          <p:spPr>
            <a:xfrm>
              <a:off x="662187" y="4724553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ACS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F95BAAD-35D9-CF46-85AD-E49F8E473B06}"/>
                </a:ext>
              </a:extLst>
            </p:cNvPr>
            <p:cNvSpPr txBox="1"/>
            <p:nvPr/>
          </p:nvSpPr>
          <p:spPr>
            <a:xfrm>
              <a:off x="661888" y="4979587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stent length (mm)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73A5FD5-DE8F-FD44-96EB-D349EA9BFF66}"/>
                </a:ext>
              </a:extLst>
            </p:cNvPr>
            <p:cNvSpPr txBox="1"/>
            <p:nvPr/>
          </p:nvSpPr>
          <p:spPr>
            <a:xfrm>
              <a:off x="662187" y="5188340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&lt;30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5D191DD-9EB7-3640-83AD-7F27842BFEBF}"/>
                </a:ext>
              </a:extLst>
            </p:cNvPr>
            <p:cNvSpPr txBox="1"/>
            <p:nvPr/>
          </p:nvSpPr>
          <p:spPr>
            <a:xfrm>
              <a:off x="662187" y="5412773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≥30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1B5BE2B-91DE-EF4C-947C-E292B355C55D}"/>
                </a:ext>
              </a:extLst>
            </p:cNvPr>
            <p:cNvSpPr txBox="1"/>
            <p:nvPr/>
          </p:nvSpPr>
          <p:spPr>
            <a:xfrm>
              <a:off x="661888" y="5669255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Multivessel Disease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35D308A-FF99-9B4D-AB1E-48F7E4DE7CE5}"/>
                </a:ext>
              </a:extLst>
            </p:cNvPr>
            <p:cNvSpPr txBox="1"/>
            <p:nvPr/>
          </p:nvSpPr>
          <p:spPr>
            <a:xfrm>
              <a:off x="662187" y="5869900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No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50EBD13-2EE0-8845-8C39-A4CE9AB03333}"/>
                </a:ext>
              </a:extLst>
            </p:cNvPr>
            <p:cNvSpPr txBox="1"/>
            <p:nvPr/>
          </p:nvSpPr>
          <p:spPr>
            <a:xfrm>
              <a:off x="662187" y="6089629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Yes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328964" y="807812"/>
            <a:ext cx="1308941" cy="5138442"/>
            <a:chOff x="7519464" y="807812"/>
            <a:chExt cx="1308941" cy="51384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1243F9-78D1-364B-991D-73ED5DD4941A}"/>
                </a:ext>
              </a:extLst>
            </p:cNvPr>
            <p:cNvSpPr txBox="1"/>
            <p:nvPr/>
          </p:nvSpPr>
          <p:spPr>
            <a:xfrm>
              <a:off x="7519464" y="807812"/>
              <a:ext cx="1308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Value for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Interaction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A11D96-39BC-6F4A-8DC7-53D31F24CB63}"/>
                </a:ext>
              </a:extLst>
            </p:cNvPr>
            <p:cNvSpPr txBox="1"/>
            <p:nvPr/>
          </p:nvSpPr>
          <p:spPr>
            <a:xfrm>
              <a:off x="7578961" y="1319347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0.67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6910B01-462D-8C42-8399-A473841F2A55}"/>
                </a:ext>
              </a:extLst>
            </p:cNvPr>
            <p:cNvSpPr txBox="1"/>
            <p:nvPr/>
          </p:nvSpPr>
          <p:spPr>
            <a:xfrm>
              <a:off x="7578961" y="2011400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0.89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21E1AE3-CC80-4F43-9451-044FA09B9699}"/>
                </a:ext>
              </a:extLst>
            </p:cNvPr>
            <p:cNvSpPr txBox="1"/>
            <p:nvPr/>
          </p:nvSpPr>
          <p:spPr>
            <a:xfrm>
              <a:off x="7578961" y="2702434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0.23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1634C50-7848-1845-9931-C359A598B2C2}"/>
                </a:ext>
              </a:extLst>
            </p:cNvPr>
            <p:cNvSpPr txBox="1"/>
            <p:nvPr/>
          </p:nvSpPr>
          <p:spPr>
            <a:xfrm>
              <a:off x="7578961" y="3395107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0.16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4B68529-18F4-8441-A90B-E27DDCB63504}"/>
                </a:ext>
              </a:extLst>
            </p:cNvPr>
            <p:cNvSpPr txBox="1"/>
            <p:nvPr/>
          </p:nvSpPr>
          <p:spPr>
            <a:xfrm>
              <a:off x="7578961" y="4291970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0.03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FFD340A-3D81-7F43-998C-99AFCE44D87B}"/>
                </a:ext>
              </a:extLst>
            </p:cNvPr>
            <p:cNvSpPr txBox="1"/>
            <p:nvPr/>
          </p:nvSpPr>
          <p:spPr>
            <a:xfrm>
              <a:off x="7578961" y="4979587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0.06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0A51FAB-E389-8143-9574-4490A9D7DFA5}"/>
                </a:ext>
              </a:extLst>
            </p:cNvPr>
            <p:cNvSpPr txBox="1"/>
            <p:nvPr/>
          </p:nvSpPr>
          <p:spPr>
            <a:xfrm>
              <a:off x="7578961" y="5669255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0.74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876469" y="807812"/>
            <a:ext cx="1439835" cy="5558816"/>
            <a:chOff x="1901869" y="807812"/>
            <a:chExt cx="1439835" cy="55588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249FCC-18DC-5649-9EC8-9EFF5E4669C0}"/>
                </a:ext>
              </a:extLst>
            </p:cNvPr>
            <p:cNvSpPr txBox="1"/>
            <p:nvPr/>
          </p:nvSpPr>
          <p:spPr>
            <a:xfrm>
              <a:off x="2130073" y="807812"/>
              <a:ext cx="983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No. of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021608-47A4-A74D-94DD-4EA131D04E8E}"/>
                </a:ext>
              </a:extLst>
            </p:cNvPr>
            <p:cNvSpPr txBox="1"/>
            <p:nvPr/>
          </p:nvSpPr>
          <p:spPr>
            <a:xfrm>
              <a:off x="2080902" y="1760032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3719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426819-B8C7-E347-804F-61A29421E0DC}"/>
                </a:ext>
              </a:extLst>
            </p:cNvPr>
            <p:cNvSpPr txBox="1"/>
            <p:nvPr/>
          </p:nvSpPr>
          <p:spPr>
            <a:xfrm>
              <a:off x="2080902" y="1530131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3400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D88B14A-2E63-7E47-8B8A-29D1984B4FB0}"/>
                </a:ext>
              </a:extLst>
            </p:cNvPr>
            <p:cNvSpPr txBox="1"/>
            <p:nvPr/>
          </p:nvSpPr>
          <p:spPr>
            <a:xfrm>
              <a:off x="2080902" y="2217693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5421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24015C-F7E4-4E42-BE91-5AE7230F2259}"/>
                </a:ext>
              </a:extLst>
            </p:cNvPr>
            <p:cNvSpPr txBox="1"/>
            <p:nvPr/>
          </p:nvSpPr>
          <p:spPr>
            <a:xfrm>
              <a:off x="2080902" y="2450798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1698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5AB8C11-F34B-5A41-98F1-839B9C68175F}"/>
                </a:ext>
              </a:extLst>
            </p:cNvPr>
            <p:cNvSpPr txBox="1"/>
            <p:nvPr/>
          </p:nvSpPr>
          <p:spPr>
            <a:xfrm>
              <a:off x="2080902" y="2903667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4499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F2A3F28-D589-BC45-A5A6-0BC1F3DC4FB3}"/>
                </a:ext>
              </a:extLst>
            </p:cNvPr>
            <p:cNvSpPr txBox="1"/>
            <p:nvPr/>
          </p:nvSpPr>
          <p:spPr>
            <a:xfrm>
              <a:off x="2080902" y="3148233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2620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A9C2AFC-7A46-A246-920B-2A7E7F006E93}"/>
                </a:ext>
              </a:extLst>
            </p:cNvPr>
            <p:cNvSpPr txBox="1"/>
            <p:nvPr/>
          </p:nvSpPr>
          <p:spPr>
            <a:xfrm>
              <a:off x="2080902" y="3605279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2972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3FB686-7E5F-DD40-9505-C4532EA703FB}"/>
                </a:ext>
              </a:extLst>
            </p:cNvPr>
            <p:cNvSpPr txBox="1"/>
            <p:nvPr/>
          </p:nvSpPr>
          <p:spPr>
            <a:xfrm>
              <a:off x="2080902" y="3833045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C2DD17A-CF5E-C943-B0ED-4509771A4941}"/>
                </a:ext>
              </a:extLst>
            </p:cNvPr>
            <p:cNvSpPr txBox="1"/>
            <p:nvPr/>
          </p:nvSpPr>
          <p:spPr>
            <a:xfrm>
              <a:off x="2080902" y="4051635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1638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1AC16FB-74A9-5247-A9B7-158A07849036}"/>
                </a:ext>
              </a:extLst>
            </p:cNvPr>
            <p:cNvSpPr txBox="1"/>
            <p:nvPr/>
          </p:nvSpPr>
          <p:spPr>
            <a:xfrm>
              <a:off x="2080902" y="4500598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B3A5B70-CF09-3445-A9F2-07F28E699A1A}"/>
                </a:ext>
              </a:extLst>
            </p:cNvPr>
            <p:cNvSpPr txBox="1"/>
            <p:nvPr/>
          </p:nvSpPr>
          <p:spPr>
            <a:xfrm>
              <a:off x="2080902" y="4724553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4614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7ADBC64-9AEA-E541-8635-8695C0032C6A}"/>
                </a:ext>
              </a:extLst>
            </p:cNvPr>
            <p:cNvSpPr txBox="1"/>
            <p:nvPr/>
          </p:nvSpPr>
          <p:spPr>
            <a:xfrm>
              <a:off x="2080902" y="5188340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3036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440A0F1-E62F-DA4C-8673-3CB6E9D8C80B}"/>
                </a:ext>
              </a:extLst>
            </p:cNvPr>
            <p:cNvSpPr txBox="1"/>
            <p:nvPr/>
          </p:nvSpPr>
          <p:spPr>
            <a:xfrm>
              <a:off x="2080902" y="5412773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4082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C8897F6-6E7A-9342-A3FE-2581EC3C0552}"/>
                </a:ext>
              </a:extLst>
            </p:cNvPr>
            <p:cNvSpPr txBox="1"/>
            <p:nvPr/>
          </p:nvSpPr>
          <p:spPr>
            <a:xfrm>
              <a:off x="2080902" y="5869900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2422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B1E255C-FF50-974B-981E-AB8C6E3C8D9A}"/>
                </a:ext>
              </a:extLst>
            </p:cNvPr>
            <p:cNvSpPr txBox="1"/>
            <p:nvPr/>
          </p:nvSpPr>
          <p:spPr>
            <a:xfrm>
              <a:off x="1901869" y="608962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4697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878977" y="807812"/>
            <a:ext cx="1742201" cy="5558816"/>
            <a:chOff x="3031377" y="807812"/>
            <a:chExt cx="1742201" cy="55588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6F2F07-5AD3-0640-B50D-CB2AAE7F34EF}"/>
                </a:ext>
              </a:extLst>
            </p:cNvPr>
            <p:cNvSpPr txBox="1"/>
            <p:nvPr/>
          </p:nvSpPr>
          <p:spPr>
            <a:xfrm>
              <a:off x="3031377" y="807812"/>
              <a:ext cx="17422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Tica + Placebo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36C59E-6095-534A-8FD9-9E23409C2043}"/>
                </a:ext>
              </a:extLst>
            </p:cNvPr>
            <p:cNvSpPr txBox="1"/>
            <p:nvPr/>
          </p:nvSpPr>
          <p:spPr>
            <a:xfrm>
              <a:off x="3182561" y="1760032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 (4.5%)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DB03C32-0D45-8445-BF71-D0F5E5C6F27D}"/>
                </a:ext>
              </a:extLst>
            </p:cNvPr>
            <p:cNvSpPr txBox="1"/>
            <p:nvPr/>
          </p:nvSpPr>
          <p:spPr>
            <a:xfrm>
              <a:off x="3182561" y="1530131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(3.5%)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9C2289-12DD-5446-8324-53720D5FA679}"/>
                </a:ext>
              </a:extLst>
            </p:cNvPr>
            <p:cNvSpPr txBox="1"/>
            <p:nvPr/>
          </p:nvSpPr>
          <p:spPr>
            <a:xfrm>
              <a:off x="3182561" y="221769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 (3.7%)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1A08F7-D3FE-F04C-84D2-D591CA884268}"/>
                </a:ext>
              </a:extLst>
            </p:cNvPr>
            <p:cNvSpPr txBox="1"/>
            <p:nvPr/>
          </p:nvSpPr>
          <p:spPr>
            <a:xfrm>
              <a:off x="3182561" y="2450798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(5.0%)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925BBC4-5E25-1048-99DF-5C5539E47207}"/>
                </a:ext>
              </a:extLst>
            </p:cNvPr>
            <p:cNvSpPr txBox="1"/>
            <p:nvPr/>
          </p:nvSpPr>
          <p:spPr>
            <a:xfrm>
              <a:off x="3182561" y="2903667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 (3.8%)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AFFCF0B-A0A4-F54D-B9BE-93B2755ECD9C}"/>
                </a:ext>
              </a:extLst>
            </p:cNvPr>
            <p:cNvSpPr txBox="1"/>
            <p:nvPr/>
          </p:nvSpPr>
          <p:spPr>
            <a:xfrm>
              <a:off x="3182561" y="314823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 (4.5%)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5B97F65-5983-E540-B46D-12061F535534}"/>
                </a:ext>
              </a:extLst>
            </p:cNvPr>
            <p:cNvSpPr txBox="1"/>
            <p:nvPr/>
          </p:nvSpPr>
          <p:spPr>
            <a:xfrm>
              <a:off x="3182561" y="360527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 (5.7%)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A25C62D-EB51-D245-BEDB-2AAABEEC3429}"/>
                </a:ext>
              </a:extLst>
            </p:cNvPr>
            <p:cNvSpPr txBox="1"/>
            <p:nvPr/>
          </p:nvSpPr>
          <p:spPr>
            <a:xfrm>
              <a:off x="3182561" y="3833045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(2.6%)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5F89C94-1F8C-A64F-B166-D2CA26F1656B}"/>
                </a:ext>
              </a:extLst>
            </p:cNvPr>
            <p:cNvSpPr txBox="1"/>
            <p:nvPr/>
          </p:nvSpPr>
          <p:spPr>
            <a:xfrm>
              <a:off x="3182561" y="4051635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(3.2%)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BB40332-7AAD-7B4A-9491-36AEA7E414EE}"/>
                </a:ext>
              </a:extLst>
            </p:cNvPr>
            <p:cNvSpPr txBox="1"/>
            <p:nvPr/>
          </p:nvSpPr>
          <p:spPr>
            <a:xfrm>
              <a:off x="3182561" y="4500598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(4.8%)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5F8C446-62A8-EA40-81A5-A2DEE0A06B80}"/>
                </a:ext>
              </a:extLst>
            </p:cNvPr>
            <p:cNvSpPr txBox="1"/>
            <p:nvPr/>
          </p:nvSpPr>
          <p:spPr>
            <a:xfrm>
              <a:off x="3182561" y="472455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 (3.6%)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3EA2272-0609-E145-843F-1D543958E99A}"/>
                </a:ext>
              </a:extLst>
            </p:cNvPr>
            <p:cNvSpPr txBox="1"/>
            <p:nvPr/>
          </p:nvSpPr>
          <p:spPr>
            <a:xfrm>
              <a:off x="3182561" y="5188340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(4.4%)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1D5C85C-E572-CA4F-9950-02FFBEC9DF0A}"/>
                </a:ext>
              </a:extLst>
            </p:cNvPr>
            <p:cNvSpPr txBox="1"/>
            <p:nvPr/>
          </p:nvSpPr>
          <p:spPr>
            <a:xfrm>
              <a:off x="3182561" y="541277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 (3.8%)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E27BD8D-E997-7D49-B876-F13A785BFB77}"/>
                </a:ext>
              </a:extLst>
            </p:cNvPr>
            <p:cNvSpPr txBox="1"/>
            <p:nvPr/>
          </p:nvSpPr>
          <p:spPr>
            <a:xfrm>
              <a:off x="3182561" y="5869900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(4.1%)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B1E255C-FF50-974B-981E-AB8C6E3C8D9A}"/>
                </a:ext>
              </a:extLst>
            </p:cNvPr>
            <p:cNvSpPr txBox="1"/>
            <p:nvPr/>
          </p:nvSpPr>
          <p:spPr>
            <a:xfrm>
              <a:off x="3182561" y="608962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 (4.0%)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199969" y="807812"/>
            <a:ext cx="1742201" cy="5558816"/>
            <a:chOff x="4504769" y="807812"/>
            <a:chExt cx="1742201" cy="55588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418BFC-021A-184B-BE4C-57AA4CE732F6}"/>
                </a:ext>
              </a:extLst>
            </p:cNvPr>
            <p:cNvSpPr txBox="1"/>
            <p:nvPr/>
          </p:nvSpPr>
          <p:spPr>
            <a:xfrm>
              <a:off x="4504769" y="807812"/>
              <a:ext cx="17422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Tica + Aspirin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5F6888-4071-834E-BB9F-73440A9581CD}"/>
                </a:ext>
              </a:extLst>
            </p:cNvPr>
            <p:cNvSpPr txBox="1"/>
            <p:nvPr/>
          </p:nvSpPr>
          <p:spPr>
            <a:xfrm>
              <a:off x="4780896" y="1760032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 (8.2%)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7A6F52-BA94-454C-8E53-FC34BCE07367}"/>
                </a:ext>
              </a:extLst>
            </p:cNvPr>
            <p:cNvSpPr txBox="1"/>
            <p:nvPr/>
          </p:nvSpPr>
          <p:spPr>
            <a:xfrm>
              <a:off x="4780896" y="1530131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(6.0%)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63B139-4C2D-D84E-9A67-3C6488D36850}"/>
                </a:ext>
              </a:extLst>
            </p:cNvPr>
            <p:cNvSpPr txBox="1"/>
            <p:nvPr/>
          </p:nvSpPr>
          <p:spPr>
            <a:xfrm>
              <a:off x="4780896" y="2217693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178 (6.7%)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AE80A7-C054-B74D-B2A5-0DA3C903A07A}"/>
                </a:ext>
              </a:extLst>
            </p:cNvPr>
            <p:cNvSpPr txBox="1"/>
            <p:nvPr/>
          </p:nvSpPr>
          <p:spPr>
            <a:xfrm>
              <a:off x="4780896" y="2450798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(8.6%)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8D81819-A67F-9543-A683-63DFB2C3F6A3}"/>
                </a:ext>
              </a:extLst>
            </p:cNvPr>
            <p:cNvSpPr txBox="1"/>
            <p:nvPr/>
          </p:nvSpPr>
          <p:spPr>
            <a:xfrm>
              <a:off x="4780896" y="2903667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164 (7.3%)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F28FBB8-0BE1-224C-92CA-FB22476F157E}"/>
                </a:ext>
              </a:extLst>
            </p:cNvPr>
            <p:cNvSpPr txBox="1"/>
            <p:nvPr/>
          </p:nvSpPr>
          <p:spPr>
            <a:xfrm>
              <a:off x="4780896" y="3148233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 (6.6%)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1465389-98C3-0E49-BFE2-F214C06936F7}"/>
                </a:ext>
              </a:extLst>
            </p:cNvPr>
            <p:cNvSpPr txBox="1"/>
            <p:nvPr/>
          </p:nvSpPr>
          <p:spPr>
            <a:xfrm>
              <a:off x="4780896" y="3605279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 (8.7%)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61723A3-5A25-264B-B0C0-73BEC806241E}"/>
                </a:ext>
              </a:extLst>
            </p:cNvPr>
            <p:cNvSpPr txBox="1"/>
            <p:nvPr/>
          </p:nvSpPr>
          <p:spPr>
            <a:xfrm>
              <a:off x="4780896" y="3833045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 (6.3%)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3422E11-6ECC-4A47-98D3-3F28B1A822C0}"/>
                </a:ext>
              </a:extLst>
            </p:cNvPr>
            <p:cNvSpPr txBox="1"/>
            <p:nvPr/>
          </p:nvSpPr>
          <p:spPr>
            <a:xfrm>
              <a:off x="4780896" y="4051635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(5.5%)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53C2A3B-C752-0043-A4FA-10049F59AAC5}"/>
                </a:ext>
              </a:extLst>
            </p:cNvPr>
            <p:cNvSpPr txBox="1"/>
            <p:nvPr/>
          </p:nvSpPr>
          <p:spPr>
            <a:xfrm>
              <a:off x="4780896" y="4500598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 (6.2%)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8C8A96F-6AD0-4D4F-84A5-FF8740C4025D}"/>
                </a:ext>
              </a:extLst>
            </p:cNvPr>
            <p:cNvSpPr txBox="1"/>
            <p:nvPr/>
          </p:nvSpPr>
          <p:spPr>
            <a:xfrm>
              <a:off x="4780896" y="4724553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175 (7.6%)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82EA3A3-09E7-0944-8310-650FAC1788A7}"/>
                </a:ext>
              </a:extLst>
            </p:cNvPr>
            <p:cNvSpPr txBox="1"/>
            <p:nvPr/>
          </p:nvSpPr>
          <p:spPr>
            <a:xfrm>
              <a:off x="4780896" y="5188340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 (6.1%)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282BAB3-F2AD-204F-A282-BF9AC0509240}"/>
                </a:ext>
              </a:extLst>
            </p:cNvPr>
            <p:cNvSpPr txBox="1"/>
            <p:nvPr/>
          </p:nvSpPr>
          <p:spPr>
            <a:xfrm>
              <a:off x="4780896" y="5412773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157 (7.9%)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9672BEE-0BDF-5347-AA39-9A914B0099B2}"/>
                </a:ext>
              </a:extLst>
            </p:cNvPr>
            <p:cNvSpPr txBox="1"/>
            <p:nvPr/>
          </p:nvSpPr>
          <p:spPr>
            <a:xfrm>
              <a:off x="4780896" y="5869900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 (7.6%)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B1E255C-FF50-974B-981E-AB8C6E3C8D9A}"/>
                </a:ext>
              </a:extLst>
            </p:cNvPr>
            <p:cNvSpPr txBox="1"/>
            <p:nvPr/>
          </p:nvSpPr>
          <p:spPr>
            <a:xfrm>
              <a:off x="4655952" y="608962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156 (6.9%)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763368" y="807812"/>
            <a:ext cx="1742201" cy="5558816"/>
            <a:chOff x="6334868" y="807812"/>
            <a:chExt cx="1742201" cy="55588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A61D9F-5B2B-064D-AED9-BBEA7F64DA26}"/>
                </a:ext>
              </a:extLst>
            </p:cNvPr>
            <p:cNvSpPr txBox="1"/>
            <p:nvPr/>
          </p:nvSpPr>
          <p:spPr>
            <a:xfrm>
              <a:off x="6334868" y="807812"/>
              <a:ext cx="1742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[95% CI]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3CD6FB-4615-F043-8101-7BCB479F6F32}"/>
                </a:ext>
              </a:extLst>
            </p:cNvPr>
            <p:cNvSpPr txBox="1"/>
            <p:nvPr/>
          </p:nvSpPr>
          <p:spPr>
            <a:xfrm>
              <a:off x="6486051" y="1530131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0.59 [0.42 – 0.81]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7600A3-12C3-6E41-9458-4D32CB221BF2}"/>
                </a:ext>
              </a:extLst>
            </p:cNvPr>
            <p:cNvSpPr txBox="1"/>
            <p:nvPr/>
          </p:nvSpPr>
          <p:spPr>
            <a:xfrm>
              <a:off x="6486051" y="1760032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0.54 [0.41 – 0.70]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A15DB-DC89-FC46-80D2-734A36E0C7BD}"/>
                </a:ext>
              </a:extLst>
            </p:cNvPr>
            <p:cNvSpPr txBox="1"/>
            <p:nvPr/>
          </p:nvSpPr>
          <p:spPr>
            <a:xfrm>
              <a:off x="6486051" y="221769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0.55 [0.43 – 0.70]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7D00C2B-AA2A-A542-B339-918238870681}"/>
                </a:ext>
              </a:extLst>
            </p:cNvPr>
            <p:cNvSpPr txBox="1"/>
            <p:nvPr/>
          </p:nvSpPr>
          <p:spPr>
            <a:xfrm>
              <a:off x="6486051" y="2450798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0.57 [0.39 – 0.83]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464F8AB-4CC5-D44E-9D6E-69E3336BA2ED}"/>
                </a:ext>
              </a:extLst>
            </p:cNvPr>
            <p:cNvSpPr txBox="1"/>
            <p:nvPr/>
          </p:nvSpPr>
          <p:spPr>
            <a:xfrm>
              <a:off x="6486051" y="2903667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0.50 [0.39 – 0.66]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1176A04-9B85-D143-ACE7-59EB84093138}"/>
                </a:ext>
              </a:extLst>
            </p:cNvPr>
            <p:cNvSpPr txBox="1"/>
            <p:nvPr/>
          </p:nvSpPr>
          <p:spPr>
            <a:xfrm>
              <a:off x="6486051" y="314823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0.65 [0.47 – 0.91]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AB93FCB-2124-AD44-BB00-1756CA151EBB}"/>
                </a:ext>
              </a:extLst>
            </p:cNvPr>
            <p:cNvSpPr txBox="1"/>
            <p:nvPr/>
          </p:nvSpPr>
          <p:spPr>
            <a:xfrm>
              <a:off x="6486051" y="360527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0.65 [0.49 – 0.85]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15D1674-4C7B-D948-A2E1-FC459F9F794C}"/>
                </a:ext>
              </a:extLst>
            </p:cNvPr>
            <p:cNvSpPr txBox="1"/>
            <p:nvPr/>
          </p:nvSpPr>
          <p:spPr>
            <a:xfrm>
              <a:off x="6486051" y="3833045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0.40 [0.27 – 0.61]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5E898CB-597F-1744-B086-F5421F40FAD3}"/>
                </a:ext>
              </a:extLst>
            </p:cNvPr>
            <p:cNvSpPr txBox="1"/>
            <p:nvPr/>
          </p:nvSpPr>
          <p:spPr>
            <a:xfrm>
              <a:off x="6483554" y="4051635"/>
              <a:ext cx="1444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0.57 [0.35 – 0.92]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0DF5714-1052-5449-AC3E-2763E7B62153}"/>
                </a:ext>
              </a:extLst>
            </p:cNvPr>
            <p:cNvSpPr txBox="1"/>
            <p:nvPr/>
          </p:nvSpPr>
          <p:spPr>
            <a:xfrm>
              <a:off x="6486051" y="4500598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0.76 [0.54 – 1.06]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055AD08-1DE2-0341-8994-F4C473EAA430}"/>
                </a:ext>
              </a:extLst>
            </p:cNvPr>
            <p:cNvSpPr txBox="1"/>
            <p:nvPr/>
          </p:nvSpPr>
          <p:spPr>
            <a:xfrm>
              <a:off x="6486051" y="472455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0.47 [0.36 – 0.61]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3D80798-3FE0-DB40-A110-DDD2E1F0D224}"/>
                </a:ext>
              </a:extLst>
            </p:cNvPr>
            <p:cNvSpPr txBox="1"/>
            <p:nvPr/>
          </p:nvSpPr>
          <p:spPr>
            <a:xfrm>
              <a:off x="6486051" y="5188340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0.70 [0.51 – 0.97]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45654F3-6744-8442-8BAC-AB6F70A07285}"/>
                </a:ext>
              </a:extLst>
            </p:cNvPr>
            <p:cNvSpPr txBox="1"/>
            <p:nvPr/>
          </p:nvSpPr>
          <p:spPr>
            <a:xfrm>
              <a:off x="6486051" y="541277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0.47 [0.36 – 0.62]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8670DDF-803F-8041-9872-03254F71DC1C}"/>
                </a:ext>
              </a:extLst>
            </p:cNvPr>
            <p:cNvSpPr txBox="1"/>
            <p:nvPr/>
          </p:nvSpPr>
          <p:spPr>
            <a:xfrm>
              <a:off x="6486051" y="5869900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0.53 [0.37 – 0.75]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743C183-4329-4B46-B4B3-BCD2E9C36B5F}"/>
                </a:ext>
              </a:extLst>
            </p:cNvPr>
            <p:cNvSpPr txBox="1"/>
            <p:nvPr/>
          </p:nvSpPr>
          <p:spPr>
            <a:xfrm>
              <a:off x="6486051" y="608962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0.57 [0.44 – 0.74]</a:t>
              </a: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592015" y="4299879"/>
            <a:ext cx="9873762" cy="7199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8266455" y="6400161"/>
            <a:ext cx="188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 + Placebo Better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0124643" y="6400161"/>
            <a:ext cx="171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 + Aspirin Better</a:t>
            </a:r>
          </a:p>
        </p:txBody>
      </p:sp>
    </p:spTree>
    <p:extLst>
      <p:ext uri="{BB962C8B-B14F-4D97-AF65-F5344CB8AC3E}">
        <p14:creationId xmlns:p14="http://schemas.microsoft.com/office/powerpoint/2010/main" val="28264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654018"/>
              </p:ext>
            </p:extLst>
          </p:nvPr>
        </p:nvGraphicFramePr>
        <p:xfrm>
          <a:off x="855023" y="1399981"/>
          <a:ext cx="10338658" cy="377232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169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9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Affiliation/Financial Relationship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Consultant/ Exec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committee/Advisory board/personal fees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Abbott Laboratories, Boston Scientific,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Medscape, Siemens Medical Solutions, Phillips (Spectranetics), PLx Pharma, Roivant Sciences Inc, Volcano  Corporation, Sanofi, Janssen, 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Funding to Institution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Abbott Laboratories, Astra Zeneca, Bayer, Beth Israel Deaconess, BMS,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CSL Behring, DSI, Medtronic, Boston Scientific, Novartis, OrbusNeich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Equity,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&lt;1%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Claret Medical, Elixir Medical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DSMB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membership paid to the institution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Watermark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 Partners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689398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-497541" y="84026"/>
            <a:ext cx="1295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 Analysis for Key Secondary Endpoint (PP)</a:t>
            </a:r>
          </a:p>
        </p:txBody>
      </p:sp>
      <p:graphicFrame>
        <p:nvGraphicFramePr>
          <p:cNvPr id="125" name="Chart 124"/>
          <p:cNvGraphicFramePr>
            <a:graphicFrameLocks/>
          </p:cNvGraphicFramePr>
          <p:nvPr/>
        </p:nvGraphicFramePr>
        <p:xfrm>
          <a:off x="8015213" y="1326364"/>
          <a:ext cx="4178808" cy="553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6" name="TextBox 125">
            <a:extLst>
              <a:ext uri="{FF2B5EF4-FFF2-40B4-BE49-F238E27FC236}">
                <a16:creationId xmlns:a16="http://schemas.microsoft.com/office/drawing/2014/main" id="{EDDE77EA-91B9-5144-89B7-16774A758353}"/>
              </a:ext>
            </a:extLst>
          </p:cNvPr>
          <p:cNvSpPr txBox="1"/>
          <p:nvPr/>
        </p:nvSpPr>
        <p:spPr>
          <a:xfrm>
            <a:off x="3226797" y="1040151"/>
            <a:ext cx="282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of events (% of patients)</a:t>
            </a:r>
          </a:p>
        </p:txBody>
      </p:sp>
      <p:cxnSp>
        <p:nvCxnSpPr>
          <p:cNvPr id="127" name="Straight Connector 126"/>
          <p:cNvCxnSpPr/>
          <p:nvPr/>
        </p:nvCxnSpPr>
        <p:spPr>
          <a:xfrm>
            <a:off x="579035" y="1306361"/>
            <a:ext cx="109519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660194" y="900145"/>
            <a:ext cx="2110056" cy="5466483"/>
            <a:chOff x="660194" y="900145"/>
            <a:chExt cx="2110056" cy="5466483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F069F31-797F-F34C-8154-43D754E7D820}"/>
                </a:ext>
              </a:extLst>
            </p:cNvPr>
            <p:cNvSpPr txBox="1"/>
            <p:nvPr/>
          </p:nvSpPr>
          <p:spPr>
            <a:xfrm>
              <a:off x="660194" y="900145"/>
              <a:ext cx="1431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Subgroups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F9EA287-69BA-7B42-B6AF-58F2BFAA5B30}"/>
                </a:ext>
              </a:extLst>
            </p:cNvPr>
            <p:cNvSpPr txBox="1"/>
            <p:nvPr/>
          </p:nvSpPr>
          <p:spPr>
            <a:xfrm>
              <a:off x="661888" y="1319347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(years)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CAFCB7E-FC55-0840-B1B5-EEC2E251897F}"/>
                </a:ext>
              </a:extLst>
            </p:cNvPr>
            <p:cNvSpPr txBox="1"/>
            <p:nvPr/>
          </p:nvSpPr>
          <p:spPr>
            <a:xfrm>
              <a:off x="662187" y="1760032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≥65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D6E898F-2A16-854E-827B-F08744D882B5}"/>
                </a:ext>
              </a:extLst>
            </p:cNvPr>
            <p:cNvSpPr txBox="1"/>
            <p:nvPr/>
          </p:nvSpPr>
          <p:spPr>
            <a:xfrm>
              <a:off x="661888" y="2011400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Sex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B899C44-B3EE-2947-BBA2-75546D473AE7}"/>
                </a:ext>
              </a:extLst>
            </p:cNvPr>
            <p:cNvSpPr txBox="1"/>
            <p:nvPr/>
          </p:nvSpPr>
          <p:spPr>
            <a:xfrm>
              <a:off x="662187" y="2450798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Female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73F683F-4BC5-0848-AC50-9DECDC348636}"/>
                </a:ext>
              </a:extLst>
            </p:cNvPr>
            <p:cNvSpPr txBox="1"/>
            <p:nvPr/>
          </p:nvSpPr>
          <p:spPr>
            <a:xfrm>
              <a:off x="662187" y="2217693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Male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C127234-E526-764C-A464-8C4049AC380B}"/>
                </a:ext>
              </a:extLst>
            </p:cNvPr>
            <p:cNvSpPr txBox="1"/>
            <p:nvPr/>
          </p:nvSpPr>
          <p:spPr>
            <a:xfrm>
              <a:off x="661888" y="2702434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Diabetes Mellitus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755D513-28C6-DF46-AA11-623BA1678974}"/>
                </a:ext>
              </a:extLst>
            </p:cNvPr>
            <p:cNvSpPr txBox="1"/>
            <p:nvPr/>
          </p:nvSpPr>
          <p:spPr>
            <a:xfrm>
              <a:off x="662187" y="2903667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No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874942C-1BA9-1E4D-A486-4DEE24E15EAA}"/>
                </a:ext>
              </a:extLst>
            </p:cNvPr>
            <p:cNvSpPr txBox="1"/>
            <p:nvPr/>
          </p:nvSpPr>
          <p:spPr>
            <a:xfrm>
              <a:off x="662187" y="3148233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Yes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8DB2E21-A84A-4549-8CB2-432CB5BD0D0C}"/>
                </a:ext>
              </a:extLst>
            </p:cNvPr>
            <p:cNvSpPr txBox="1"/>
            <p:nvPr/>
          </p:nvSpPr>
          <p:spPr>
            <a:xfrm>
              <a:off x="661888" y="3395107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 of Enrollment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2878A44-BBFE-2340-9F0A-09AB3CC03018}"/>
                </a:ext>
              </a:extLst>
            </p:cNvPr>
            <p:cNvSpPr txBox="1"/>
            <p:nvPr/>
          </p:nvSpPr>
          <p:spPr>
            <a:xfrm>
              <a:off x="662187" y="3833045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Europe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8A03BB7-4B56-CE4A-9C84-BE7313E85496}"/>
                </a:ext>
              </a:extLst>
            </p:cNvPr>
            <p:cNvSpPr txBox="1"/>
            <p:nvPr/>
          </p:nvSpPr>
          <p:spPr>
            <a:xfrm>
              <a:off x="662187" y="4051635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Asia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3F31C70-3F4B-C441-88C2-EA87CB76EB85}"/>
                </a:ext>
              </a:extLst>
            </p:cNvPr>
            <p:cNvSpPr txBox="1"/>
            <p:nvPr/>
          </p:nvSpPr>
          <p:spPr>
            <a:xfrm>
              <a:off x="662187" y="3605279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North America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2D7437D-39DB-FD4E-850D-9D9EA5E870FD}"/>
                </a:ext>
              </a:extLst>
            </p:cNvPr>
            <p:cNvSpPr txBox="1"/>
            <p:nvPr/>
          </p:nvSpPr>
          <p:spPr>
            <a:xfrm>
              <a:off x="662187" y="1530131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&lt;65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83C98FB-41D2-0E48-9CE1-7B12A32A71B6}"/>
                </a:ext>
              </a:extLst>
            </p:cNvPr>
            <p:cNvSpPr txBox="1"/>
            <p:nvPr/>
          </p:nvSpPr>
          <p:spPr>
            <a:xfrm>
              <a:off x="661888" y="4291970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Indication for PCI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637B911-405D-1E42-901C-0C1C361CD41E}"/>
                </a:ext>
              </a:extLst>
            </p:cNvPr>
            <p:cNvSpPr txBox="1"/>
            <p:nvPr/>
          </p:nvSpPr>
          <p:spPr>
            <a:xfrm>
              <a:off x="662187" y="4500598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Stable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6DE2AAA-49D5-3E42-8EC5-80A6435F3B14}"/>
                </a:ext>
              </a:extLst>
            </p:cNvPr>
            <p:cNvSpPr txBox="1"/>
            <p:nvPr/>
          </p:nvSpPr>
          <p:spPr>
            <a:xfrm>
              <a:off x="662187" y="4724553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ACS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F95BAAD-35D9-CF46-85AD-E49F8E473B06}"/>
                </a:ext>
              </a:extLst>
            </p:cNvPr>
            <p:cNvSpPr txBox="1"/>
            <p:nvPr/>
          </p:nvSpPr>
          <p:spPr>
            <a:xfrm>
              <a:off x="661888" y="4979587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stent length (mm)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73A5FD5-DE8F-FD44-96EB-D349EA9BFF66}"/>
                </a:ext>
              </a:extLst>
            </p:cNvPr>
            <p:cNvSpPr txBox="1"/>
            <p:nvPr/>
          </p:nvSpPr>
          <p:spPr>
            <a:xfrm>
              <a:off x="662187" y="5188340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&lt;30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5D191DD-9EB7-3640-83AD-7F27842BFEBF}"/>
                </a:ext>
              </a:extLst>
            </p:cNvPr>
            <p:cNvSpPr txBox="1"/>
            <p:nvPr/>
          </p:nvSpPr>
          <p:spPr>
            <a:xfrm>
              <a:off x="662187" y="5412773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≥30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1B5BE2B-91DE-EF4C-947C-E292B355C55D}"/>
                </a:ext>
              </a:extLst>
            </p:cNvPr>
            <p:cNvSpPr txBox="1"/>
            <p:nvPr/>
          </p:nvSpPr>
          <p:spPr>
            <a:xfrm>
              <a:off x="661888" y="5669255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Multivessel Disease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35D308A-FF99-9B4D-AB1E-48F7E4DE7CE5}"/>
                </a:ext>
              </a:extLst>
            </p:cNvPr>
            <p:cNvSpPr txBox="1"/>
            <p:nvPr/>
          </p:nvSpPr>
          <p:spPr>
            <a:xfrm>
              <a:off x="662187" y="5869900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No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50EBD13-2EE0-8845-8C39-A4CE9AB03333}"/>
                </a:ext>
              </a:extLst>
            </p:cNvPr>
            <p:cNvSpPr txBox="1"/>
            <p:nvPr/>
          </p:nvSpPr>
          <p:spPr>
            <a:xfrm>
              <a:off x="662187" y="6089629"/>
              <a:ext cx="2108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Yes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328964" y="807812"/>
            <a:ext cx="1308941" cy="5138442"/>
            <a:chOff x="7519464" y="807812"/>
            <a:chExt cx="1308941" cy="5138442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91243F9-78D1-364B-991D-73ED5DD4941A}"/>
                </a:ext>
              </a:extLst>
            </p:cNvPr>
            <p:cNvSpPr txBox="1"/>
            <p:nvPr/>
          </p:nvSpPr>
          <p:spPr>
            <a:xfrm>
              <a:off x="7519464" y="807812"/>
              <a:ext cx="1308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Value for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Interaction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8A11D96-39BC-6F4A-8DC7-53D31F24CB63}"/>
                </a:ext>
              </a:extLst>
            </p:cNvPr>
            <p:cNvSpPr txBox="1"/>
            <p:nvPr/>
          </p:nvSpPr>
          <p:spPr>
            <a:xfrm>
              <a:off x="7578961" y="1319347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0.72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6910B01-462D-8C42-8399-A473841F2A55}"/>
                </a:ext>
              </a:extLst>
            </p:cNvPr>
            <p:cNvSpPr txBox="1"/>
            <p:nvPr/>
          </p:nvSpPr>
          <p:spPr>
            <a:xfrm>
              <a:off x="7578961" y="2011400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0.97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21E1AE3-CC80-4F43-9451-044FA09B9699}"/>
                </a:ext>
              </a:extLst>
            </p:cNvPr>
            <p:cNvSpPr txBox="1"/>
            <p:nvPr/>
          </p:nvSpPr>
          <p:spPr>
            <a:xfrm>
              <a:off x="7578961" y="2702434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0.05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1634C50-7848-1845-9931-C359A598B2C2}"/>
                </a:ext>
              </a:extLst>
            </p:cNvPr>
            <p:cNvSpPr txBox="1"/>
            <p:nvPr/>
          </p:nvSpPr>
          <p:spPr>
            <a:xfrm>
              <a:off x="7578961" y="3395107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0.38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4B68529-18F4-8441-A90B-E27DDCB63504}"/>
                </a:ext>
              </a:extLst>
            </p:cNvPr>
            <p:cNvSpPr txBox="1"/>
            <p:nvPr/>
          </p:nvSpPr>
          <p:spPr>
            <a:xfrm>
              <a:off x="7578961" y="4291970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0.75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FFD340A-3D81-7F43-998C-99AFCE44D87B}"/>
                </a:ext>
              </a:extLst>
            </p:cNvPr>
            <p:cNvSpPr txBox="1"/>
            <p:nvPr/>
          </p:nvSpPr>
          <p:spPr>
            <a:xfrm>
              <a:off x="7578961" y="4979587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0.44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0A51FAB-E389-8143-9574-4490A9D7DFA5}"/>
                </a:ext>
              </a:extLst>
            </p:cNvPr>
            <p:cNvSpPr txBox="1"/>
            <p:nvPr/>
          </p:nvSpPr>
          <p:spPr>
            <a:xfrm>
              <a:off x="7578961" y="5669255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0.10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876469" y="807812"/>
            <a:ext cx="1439835" cy="5558816"/>
            <a:chOff x="1901869" y="807812"/>
            <a:chExt cx="1439835" cy="5558816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7249FCC-18DC-5649-9EC8-9EFF5E4669C0}"/>
                </a:ext>
              </a:extLst>
            </p:cNvPr>
            <p:cNvSpPr txBox="1"/>
            <p:nvPr/>
          </p:nvSpPr>
          <p:spPr>
            <a:xfrm>
              <a:off x="2130073" y="807812"/>
              <a:ext cx="983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No. of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5021608-47A4-A74D-94DD-4EA131D04E8E}"/>
                </a:ext>
              </a:extLst>
            </p:cNvPr>
            <p:cNvSpPr txBox="1"/>
            <p:nvPr/>
          </p:nvSpPr>
          <p:spPr>
            <a:xfrm>
              <a:off x="2080902" y="1760032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3677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B426819-B8C7-E347-804F-61A29421E0DC}"/>
                </a:ext>
              </a:extLst>
            </p:cNvPr>
            <p:cNvSpPr txBox="1"/>
            <p:nvPr/>
          </p:nvSpPr>
          <p:spPr>
            <a:xfrm>
              <a:off x="2080902" y="1530131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3362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D88B14A-2E63-7E47-8B8A-29D1984B4FB0}"/>
                </a:ext>
              </a:extLst>
            </p:cNvPr>
            <p:cNvSpPr txBox="1"/>
            <p:nvPr/>
          </p:nvSpPr>
          <p:spPr>
            <a:xfrm>
              <a:off x="2080902" y="2217693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5363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A24015C-F7E4-4E42-BE91-5AE7230F2259}"/>
                </a:ext>
              </a:extLst>
            </p:cNvPr>
            <p:cNvSpPr txBox="1"/>
            <p:nvPr/>
          </p:nvSpPr>
          <p:spPr>
            <a:xfrm>
              <a:off x="2080902" y="2450798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1676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5AB8C11-F34B-5A41-98F1-839B9C68175F}"/>
                </a:ext>
              </a:extLst>
            </p:cNvPr>
            <p:cNvSpPr txBox="1"/>
            <p:nvPr/>
          </p:nvSpPr>
          <p:spPr>
            <a:xfrm>
              <a:off x="2080902" y="2903667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4446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F2A3F28-D589-BC45-A5A6-0BC1F3DC4FB3}"/>
                </a:ext>
              </a:extLst>
            </p:cNvPr>
            <p:cNvSpPr txBox="1"/>
            <p:nvPr/>
          </p:nvSpPr>
          <p:spPr>
            <a:xfrm>
              <a:off x="2080902" y="3148233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2593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A9C2AFC-7A46-A246-920B-2A7E7F006E93}"/>
                </a:ext>
              </a:extLst>
            </p:cNvPr>
            <p:cNvSpPr txBox="1"/>
            <p:nvPr/>
          </p:nvSpPr>
          <p:spPr>
            <a:xfrm>
              <a:off x="2080902" y="3605279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2939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C3FB686-7E5F-DD40-9505-C4532EA703FB}"/>
                </a:ext>
              </a:extLst>
            </p:cNvPr>
            <p:cNvSpPr txBox="1"/>
            <p:nvPr/>
          </p:nvSpPr>
          <p:spPr>
            <a:xfrm>
              <a:off x="2080902" y="3833045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2487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C2DD17A-CF5E-C943-B0ED-4509771A4941}"/>
                </a:ext>
              </a:extLst>
            </p:cNvPr>
            <p:cNvSpPr txBox="1"/>
            <p:nvPr/>
          </p:nvSpPr>
          <p:spPr>
            <a:xfrm>
              <a:off x="2080902" y="4051635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1613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11AC16FB-74A9-5247-A9B7-158A07849036}"/>
                </a:ext>
              </a:extLst>
            </p:cNvPr>
            <p:cNvSpPr txBox="1"/>
            <p:nvPr/>
          </p:nvSpPr>
          <p:spPr>
            <a:xfrm>
              <a:off x="2080902" y="4500598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2472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B3A5B70-CF09-3445-A9F2-07F28E699A1A}"/>
                </a:ext>
              </a:extLst>
            </p:cNvPr>
            <p:cNvSpPr txBox="1"/>
            <p:nvPr/>
          </p:nvSpPr>
          <p:spPr>
            <a:xfrm>
              <a:off x="2080902" y="4724553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4565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7ADBC64-9AEA-E541-8635-8695C0032C6A}"/>
                </a:ext>
              </a:extLst>
            </p:cNvPr>
            <p:cNvSpPr txBox="1"/>
            <p:nvPr/>
          </p:nvSpPr>
          <p:spPr>
            <a:xfrm>
              <a:off x="2080902" y="5188340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3003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440A0F1-E62F-DA4C-8673-3CB6E9D8C80B}"/>
                </a:ext>
              </a:extLst>
            </p:cNvPr>
            <p:cNvSpPr txBox="1"/>
            <p:nvPr/>
          </p:nvSpPr>
          <p:spPr>
            <a:xfrm>
              <a:off x="2080902" y="5412773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4036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DC8897F6-6E7A-9342-A3FE-2581EC3C0552}"/>
                </a:ext>
              </a:extLst>
            </p:cNvPr>
            <p:cNvSpPr txBox="1"/>
            <p:nvPr/>
          </p:nvSpPr>
          <p:spPr>
            <a:xfrm>
              <a:off x="2080902" y="5869900"/>
              <a:ext cx="108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2392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B1E255C-FF50-974B-981E-AB8C6E3C8D9A}"/>
                </a:ext>
              </a:extLst>
            </p:cNvPr>
            <p:cNvSpPr txBox="1"/>
            <p:nvPr/>
          </p:nvSpPr>
          <p:spPr>
            <a:xfrm>
              <a:off x="1901869" y="608962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4647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2878977" y="807812"/>
            <a:ext cx="1742201" cy="5558816"/>
            <a:chOff x="3031377" y="807812"/>
            <a:chExt cx="1742201" cy="5558816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66F2F07-5AD3-0640-B50D-CB2AAE7F34EF}"/>
                </a:ext>
              </a:extLst>
            </p:cNvPr>
            <p:cNvSpPr txBox="1"/>
            <p:nvPr/>
          </p:nvSpPr>
          <p:spPr>
            <a:xfrm>
              <a:off x="3031377" y="807812"/>
              <a:ext cx="17422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Tica + Placebo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E36C59E-6095-534A-8FD9-9E23409C2043}"/>
                </a:ext>
              </a:extLst>
            </p:cNvPr>
            <p:cNvSpPr txBox="1"/>
            <p:nvPr/>
          </p:nvSpPr>
          <p:spPr>
            <a:xfrm>
              <a:off x="3182561" y="1760032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 (4.3%)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DDB03C32-0D45-8445-BF71-D0F5E5C6F27D}"/>
                </a:ext>
              </a:extLst>
            </p:cNvPr>
            <p:cNvSpPr txBox="1"/>
            <p:nvPr/>
          </p:nvSpPr>
          <p:spPr>
            <a:xfrm>
              <a:off x="3182561" y="1530131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 (3.4%)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39C2289-12DD-5446-8324-53720D5FA679}"/>
                </a:ext>
              </a:extLst>
            </p:cNvPr>
            <p:cNvSpPr txBox="1"/>
            <p:nvPr/>
          </p:nvSpPr>
          <p:spPr>
            <a:xfrm>
              <a:off x="3182561" y="221769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106 (4.0%)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1A08F7-D3FE-F04C-84D2-D591CA884268}"/>
                </a:ext>
              </a:extLst>
            </p:cNvPr>
            <p:cNvSpPr txBox="1"/>
            <p:nvPr/>
          </p:nvSpPr>
          <p:spPr>
            <a:xfrm>
              <a:off x="3182561" y="2450798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(3.5%)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925BBC4-5E25-1048-99DF-5C5539E47207}"/>
                </a:ext>
              </a:extLst>
            </p:cNvPr>
            <p:cNvSpPr txBox="1"/>
            <p:nvPr/>
          </p:nvSpPr>
          <p:spPr>
            <a:xfrm>
              <a:off x="3182561" y="2903667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 (3.5%)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3AFFCF0B-A0A4-F54D-B9BE-93B2755ECD9C}"/>
                </a:ext>
              </a:extLst>
            </p:cNvPr>
            <p:cNvSpPr txBox="1"/>
            <p:nvPr/>
          </p:nvSpPr>
          <p:spPr>
            <a:xfrm>
              <a:off x="3182561" y="314823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(4.6%) 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C5B97F65-5983-E540-B46D-12061F535534}"/>
                </a:ext>
              </a:extLst>
            </p:cNvPr>
            <p:cNvSpPr txBox="1"/>
            <p:nvPr/>
          </p:nvSpPr>
          <p:spPr>
            <a:xfrm>
              <a:off x="3182561" y="360527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 (4.3%)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A25C62D-EB51-D245-BEDB-2AAABEEC3429}"/>
                </a:ext>
              </a:extLst>
            </p:cNvPr>
            <p:cNvSpPr txBox="1"/>
            <p:nvPr/>
          </p:nvSpPr>
          <p:spPr>
            <a:xfrm>
              <a:off x="3182561" y="3833045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 (5.0%)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5F89C94-1F8C-A64F-B166-D2CA26F1656B}"/>
                </a:ext>
              </a:extLst>
            </p:cNvPr>
            <p:cNvSpPr txBox="1"/>
            <p:nvPr/>
          </p:nvSpPr>
          <p:spPr>
            <a:xfrm>
              <a:off x="3182561" y="4051635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(1.5%)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BB40332-7AAD-7B4A-9491-36AEA7E414EE}"/>
                </a:ext>
              </a:extLst>
            </p:cNvPr>
            <p:cNvSpPr txBox="1"/>
            <p:nvPr/>
          </p:nvSpPr>
          <p:spPr>
            <a:xfrm>
              <a:off x="3182561" y="4500598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 (3.1%)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35F8C446-62A8-EA40-81A5-A2DEE0A06B80}"/>
                </a:ext>
              </a:extLst>
            </p:cNvPr>
            <p:cNvSpPr txBox="1"/>
            <p:nvPr/>
          </p:nvSpPr>
          <p:spPr>
            <a:xfrm>
              <a:off x="3182561" y="472455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 (4.3%)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3EA2272-0609-E145-843F-1D543958E99A}"/>
                </a:ext>
              </a:extLst>
            </p:cNvPr>
            <p:cNvSpPr txBox="1"/>
            <p:nvPr/>
          </p:nvSpPr>
          <p:spPr>
            <a:xfrm>
              <a:off x="3182561" y="5188340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(4.0%)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1D5C85C-E572-CA4F-9950-02FFBEC9DF0A}"/>
                </a:ext>
              </a:extLst>
            </p:cNvPr>
            <p:cNvSpPr txBox="1"/>
            <p:nvPr/>
          </p:nvSpPr>
          <p:spPr>
            <a:xfrm>
              <a:off x="3182561" y="541277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 (3.8%)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E27BD8D-E997-7D49-B876-F13A785BFB77}"/>
                </a:ext>
              </a:extLst>
            </p:cNvPr>
            <p:cNvSpPr txBox="1"/>
            <p:nvPr/>
          </p:nvSpPr>
          <p:spPr>
            <a:xfrm>
              <a:off x="3182561" y="5869900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(2.0%)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B1E255C-FF50-974B-981E-AB8C6E3C8D9A}"/>
                </a:ext>
              </a:extLst>
            </p:cNvPr>
            <p:cNvSpPr txBox="1"/>
            <p:nvPr/>
          </p:nvSpPr>
          <p:spPr>
            <a:xfrm>
              <a:off x="3182561" y="608962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112 (4.8%)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199969" y="807812"/>
            <a:ext cx="1742201" cy="5558816"/>
            <a:chOff x="4504769" y="807812"/>
            <a:chExt cx="1742201" cy="5558816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2418BFC-021A-184B-BE4C-57AA4CE732F6}"/>
                </a:ext>
              </a:extLst>
            </p:cNvPr>
            <p:cNvSpPr txBox="1"/>
            <p:nvPr/>
          </p:nvSpPr>
          <p:spPr>
            <a:xfrm>
              <a:off x="4504769" y="807812"/>
              <a:ext cx="17422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Tica + Aspirin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C5F6888-4071-834E-BB9F-73440A9581CD}"/>
                </a:ext>
              </a:extLst>
            </p:cNvPr>
            <p:cNvSpPr txBox="1"/>
            <p:nvPr/>
          </p:nvSpPr>
          <p:spPr>
            <a:xfrm>
              <a:off x="4780896" y="1760032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 (4.2%)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37A6F52-BA94-454C-8E53-FC34BCE07367}"/>
                </a:ext>
              </a:extLst>
            </p:cNvPr>
            <p:cNvSpPr txBox="1"/>
            <p:nvPr/>
          </p:nvSpPr>
          <p:spPr>
            <a:xfrm>
              <a:off x="4780896" y="1530131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(3.6%)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E63B139-4C2D-D84E-9A67-3C6488D36850}"/>
                </a:ext>
              </a:extLst>
            </p:cNvPr>
            <p:cNvSpPr txBox="1"/>
            <p:nvPr/>
          </p:nvSpPr>
          <p:spPr>
            <a:xfrm>
              <a:off x="4780896" y="2217693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 (4.1%)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09AE80A7-C054-B74D-B2A5-0DA3C903A07A}"/>
                </a:ext>
              </a:extLst>
            </p:cNvPr>
            <p:cNvSpPr txBox="1"/>
            <p:nvPr/>
          </p:nvSpPr>
          <p:spPr>
            <a:xfrm>
              <a:off x="4780896" y="2450798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(3.5%)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8D81819-A67F-9543-A683-63DFB2C3F6A3}"/>
                </a:ext>
              </a:extLst>
            </p:cNvPr>
            <p:cNvSpPr txBox="1"/>
            <p:nvPr/>
          </p:nvSpPr>
          <p:spPr>
            <a:xfrm>
              <a:off x="4780896" y="2903667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 (2.8%)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2F28FBB8-0BE1-224C-92CA-FB22476F157E}"/>
                </a:ext>
              </a:extLst>
            </p:cNvPr>
            <p:cNvSpPr txBox="1"/>
            <p:nvPr/>
          </p:nvSpPr>
          <p:spPr>
            <a:xfrm>
              <a:off x="4780896" y="3148233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 (5.9%)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1465389-98C3-0E49-BFE2-F214C06936F7}"/>
                </a:ext>
              </a:extLst>
            </p:cNvPr>
            <p:cNvSpPr txBox="1"/>
            <p:nvPr/>
          </p:nvSpPr>
          <p:spPr>
            <a:xfrm>
              <a:off x="4780896" y="3605279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 (4.3%)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F61723A3-5A25-264B-B0C0-73BEC806241E}"/>
                </a:ext>
              </a:extLst>
            </p:cNvPr>
            <p:cNvSpPr txBox="1"/>
            <p:nvPr/>
          </p:nvSpPr>
          <p:spPr>
            <a:xfrm>
              <a:off x="4780896" y="3833045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 (4.5%)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3422E11-6ECC-4A47-98D3-3F28B1A822C0}"/>
                </a:ext>
              </a:extLst>
            </p:cNvPr>
            <p:cNvSpPr txBox="1"/>
            <p:nvPr/>
          </p:nvSpPr>
          <p:spPr>
            <a:xfrm>
              <a:off x="4780896" y="4051635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(2.4%)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53C2A3B-C752-0043-A4FA-10049F59AAC5}"/>
                </a:ext>
              </a:extLst>
            </p:cNvPr>
            <p:cNvSpPr txBox="1"/>
            <p:nvPr/>
          </p:nvSpPr>
          <p:spPr>
            <a:xfrm>
              <a:off x="4780896" y="4500598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(2.9%)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8C8A96F-6AD0-4D4F-84A5-FF8740C4025D}"/>
                </a:ext>
              </a:extLst>
            </p:cNvPr>
            <p:cNvSpPr txBox="1"/>
            <p:nvPr/>
          </p:nvSpPr>
          <p:spPr>
            <a:xfrm>
              <a:off x="4780896" y="4724553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 (4.5%)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82EA3A3-09E7-0944-8310-650FAC1788A7}"/>
                </a:ext>
              </a:extLst>
            </p:cNvPr>
            <p:cNvSpPr txBox="1"/>
            <p:nvPr/>
          </p:nvSpPr>
          <p:spPr>
            <a:xfrm>
              <a:off x="4780896" y="5188340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 (3.7%)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282BAB3-F2AD-204F-A282-BF9AC0509240}"/>
                </a:ext>
              </a:extLst>
            </p:cNvPr>
            <p:cNvSpPr txBox="1"/>
            <p:nvPr/>
          </p:nvSpPr>
          <p:spPr>
            <a:xfrm>
              <a:off x="4780896" y="5412773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 (4.1%)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B9672BEE-0BDF-5347-AA39-9A914B0099B2}"/>
                </a:ext>
              </a:extLst>
            </p:cNvPr>
            <p:cNvSpPr txBox="1"/>
            <p:nvPr/>
          </p:nvSpPr>
          <p:spPr>
            <a:xfrm>
              <a:off x="4780896" y="5869900"/>
              <a:ext cx="118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 (3.0%)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7B1E255C-FF50-974B-981E-AB8C6E3C8D9A}"/>
                </a:ext>
              </a:extLst>
            </p:cNvPr>
            <p:cNvSpPr txBox="1"/>
            <p:nvPr/>
          </p:nvSpPr>
          <p:spPr>
            <a:xfrm>
              <a:off x="4655952" y="608962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(4.4%)</a:t>
              </a: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763368" y="807812"/>
            <a:ext cx="1742201" cy="5558816"/>
            <a:chOff x="6334868" y="807812"/>
            <a:chExt cx="1742201" cy="5558816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2A61D9F-5B2B-064D-AED9-BBEA7F64DA26}"/>
                </a:ext>
              </a:extLst>
            </p:cNvPr>
            <p:cNvSpPr txBox="1"/>
            <p:nvPr/>
          </p:nvSpPr>
          <p:spPr>
            <a:xfrm>
              <a:off x="6334868" y="807812"/>
              <a:ext cx="1742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[95% CI]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613CD6FB-4615-F043-8101-7BCB479F6F32}"/>
                </a:ext>
              </a:extLst>
            </p:cNvPr>
            <p:cNvSpPr txBox="1"/>
            <p:nvPr/>
          </p:nvSpPr>
          <p:spPr>
            <a:xfrm>
              <a:off x="6486051" y="1530131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0.94 [0.65 – 1.35]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B7600A3-12C3-6E41-9458-4D32CB221BF2}"/>
                </a:ext>
              </a:extLst>
            </p:cNvPr>
            <p:cNvSpPr txBox="1"/>
            <p:nvPr/>
          </p:nvSpPr>
          <p:spPr>
            <a:xfrm>
              <a:off x="6486051" y="1760032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1.02 [0.75 – 1.40]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C0A15DB-DC89-FC46-80D2-734A36E0C7BD}"/>
                </a:ext>
              </a:extLst>
            </p:cNvPr>
            <p:cNvSpPr txBox="1"/>
            <p:nvPr/>
          </p:nvSpPr>
          <p:spPr>
            <a:xfrm>
              <a:off x="6486051" y="221769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0.98 [0.75 – 1.29]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67D00C2B-AA2A-A542-B339-918238870681}"/>
                </a:ext>
              </a:extLst>
            </p:cNvPr>
            <p:cNvSpPr txBox="1"/>
            <p:nvPr/>
          </p:nvSpPr>
          <p:spPr>
            <a:xfrm>
              <a:off x="6486051" y="2450798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0.99 [0.59 – 1.66]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464F8AB-4CC5-D44E-9D6E-69E3336BA2ED}"/>
                </a:ext>
              </a:extLst>
            </p:cNvPr>
            <p:cNvSpPr txBox="1"/>
            <p:nvPr/>
          </p:nvSpPr>
          <p:spPr>
            <a:xfrm>
              <a:off x="6486051" y="2903667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1.24 [0.89 – 1.73]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81176A04-9B85-D143-ACE7-59EB84093138}"/>
                </a:ext>
              </a:extLst>
            </p:cNvPr>
            <p:cNvSpPr txBox="1"/>
            <p:nvPr/>
          </p:nvSpPr>
          <p:spPr>
            <a:xfrm>
              <a:off x="6486051" y="314823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0.77 [0.55 – 1.09]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6AB93FCB-2124-AD44-BB00-1756CA151EBB}"/>
                </a:ext>
              </a:extLst>
            </p:cNvPr>
            <p:cNvSpPr txBox="1"/>
            <p:nvPr/>
          </p:nvSpPr>
          <p:spPr>
            <a:xfrm>
              <a:off x="6486051" y="360527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1.00 [0.70 – 1.42]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315D1674-4C7B-D948-A2E1-FC459F9F794C}"/>
                </a:ext>
              </a:extLst>
            </p:cNvPr>
            <p:cNvSpPr txBox="1"/>
            <p:nvPr/>
          </p:nvSpPr>
          <p:spPr>
            <a:xfrm>
              <a:off x="6486051" y="3833045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1.10 [0.77 – 1.59]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5E898CB-597F-1744-B086-F5421F40FAD3}"/>
                </a:ext>
              </a:extLst>
            </p:cNvPr>
            <p:cNvSpPr txBox="1"/>
            <p:nvPr/>
          </p:nvSpPr>
          <p:spPr>
            <a:xfrm>
              <a:off x="6483554" y="4051635"/>
              <a:ext cx="1444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0.62 [0.30 – 1.29]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0DF5714-1052-5449-AC3E-2763E7B62153}"/>
                </a:ext>
              </a:extLst>
            </p:cNvPr>
            <p:cNvSpPr txBox="1"/>
            <p:nvPr/>
          </p:nvSpPr>
          <p:spPr>
            <a:xfrm>
              <a:off x="6486051" y="4500598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1.06 [0.67 – 1.67]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F055AD08-1DE2-0341-8994-F4C473EAA430}"/>
                </a:ext>
              </a:extLst>
            </p:cNvPr>
            <p:cNvSpPr txBox="1"/>
            <p:nvPr/>
          </p:nvSpPr>
          <p:spPr>
            <a:xfrm>
              <a:off x="6486051" y="472455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0.97 [0.73 – 1.28]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53D80798-3FE0-DB40-A110-DDD2E1F0D224}"/>
                </a:ext>
              </a:extLst>
            </p:cNvPr>
            <p:cNvSpPr txBox="1"/>
            <p:nvPr/>
          </p:nvSpPr>
          <p:spPr>
            <a:xfrm>
              <a:off x="6486051" y="5188340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1.10 [0.76 – 1.58]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D45654F3-6744-8442-8BAC-AB6F70A07285}"/>
                </a:ext>
              </a:extLst>
            </p:cNvPr>
            <p:cNvSpPr txBox="1"/>
            <p:nvPr/>
          </p:nvSpPr>
          <p:spPr>
            <a:xfrm>
              <a:off x="6486051" y="5412773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0.91 [0.67 – 1.24]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8670DDF-803F-8041-9872-03254F71DC1C}"/>
                </a:ext>
              </a:extLst>
            </p:cNvPr>
            <p:cNvSpPr txBox="1"/>
            <p:nvPr/>
          </p:nvSpPr>
          <p:spPr>
            <a:xfrm>
              <a:off x="6486051" y="5869900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0.67 [0.40 – 1.12]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0743C183-4329-4B46-B4B3-BCD2E9C36B5F}"/>
                </a:ext>
              </a:extLst>
            </p:cNvPr>
            <p:cNvSpPr txBox="1"/>
            <p:nvPr/>
          </p:nvSpPr>
          <p:spPr>
            <a:xfrm>
              <a:off x="6486051" y="6089629"/>
              <a:ext cx="1439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1.08 [0.83 – 1.42]</a:t>
              </a:r>
            </a:p>
          </p:txBody>
        </p:sp>
      </p:grpSp>
      <p:sp>
        <p:nvSpPr>
          <p:cNvPr id="231" name="TextBox 230"/>
          <p:cNvSpPr txBox="1"/>
          <p:nvPr/>
        </p:nvSpPr>
        <p:spPr>
          <a:xfrm>
            <a:off x="8266455" y="6400161"/>
            <a:ext cx="188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 + Placebo Better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0124643" y="6400161"/>
            <a:ext cx="171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 + Aspirin Better</a:t>
            </a:r>
          </a:p>
        </p:txBody>
      </p:sp>
    </p:spTree>
    <p:extLst>
      <p:ext uri="{BB962C8B-B14F-4D97-AF65-F5344CB8AC3E}">
        <p14:creationId xmlns:p14="http://schemas.microsoft.com/office/powerpoint/2010/main" val="3340605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 flipV="1">
            <a:off x="7779836" y="1527455"/>
            <a:ext cx="0" cy="3926698"/>
          </a:xfrm>
          <a:prstGeom prst="line">
            <a:avLst/>
          </a:pr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918291" y="5343152"/>
            <a:ext cx="6157147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918291" y="5343152"/>
            <a:ext cx="6157147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29294" y="2691243"/>
            <a:ext cx="4750543" cy="2651909"/>
          </a:xfrm>
          <a:custGeom>
            <a:avLst/>
            <a:gdLst>
              <a:gd name="T0" fmla="*/ 2 w 1114"/>
              <a:gd name="T1" fmla="*/ 622 h 622"/>
              <a:gd name="T2" fmla="*/ 21 w 1114"/>
              <a:gd name="T3" fmla="*/ 607 h 622"/>
              <a:gd name="T4" fmla="*/ 37 w 1114"/>
              <a:gd name="T5" fmla="*/ 590 h 622"/>
              <a:gd name="T6" fmla="*/ 58 w 1114"/>
              <a:gd name="T7" fmla="*/ 583 h 622"/>
              <a:gd name="T8" fmla="*/ 70 w 1114"/>
              <a:gd name="T9" fmla="*/ 571 h 622"/>
              <a:gd name="T10" fmla="*/ 86 w 1114"/>
              <a:gd name="T11" fmla="*/ 558 h 622"/>
              <a:gd name="T12" fmla="*/ 98 w 1114"/>
              <a:gd name="T13" fmla="*/ 554 h 622"/>
              <a:gd name="T14" fmla="*/ 110 w 1114"/>
              <a:gd name="T15" fmla="*/ 544 h 622"/>
              <a:gd name="T16" fmla="*/ 140 w 1114"/>
              <a:gd name="T17" fmla="*/ 519 h 622"/>
              <a:gd name="T18" fmla="*/ 153 w 1114"/>
              <a:gd name="T19" fmla="*/ 507 h 622"/>
              <a:gd name="T20" fmla="*/ 186 w 1114"/>
              <a:gd name="T21" fmla="*/ 487 h 622"/>
              <a:gd name="T22" fmla="*/ 208 w 1114"/>
              <a:gd name="T23" fmla="*/ 470 h 622"/>
              <a:gd name="T24" fmla="*/ 232 w 1114"/>
              <a:gd name="T25" fmla="*/ 453 h 622"/>
              <a:gd name="T26" fmla="*/ 256 w 1114"/>
              <a:gd name="T27" fmla="*/ 441 h 622"/>
              <a:gd name="T28" fmla="*/ 275 w 1114"/>
              <a:gd name="T29" fmla="*/ 426 h 622"/>
              <a:gd name="T30" fmla="*/ 290 w 1114"/>
              <a:gd name="T31" fmla="*/ 404 h 622"/>
              <a:gd name="T32" fmla="*/ 314 w 1114"/>
              <a:gd name="T33" fmla="*/ 399 h 622"/>
              <a:gd name="T34" fmla="*/ 333 w 1114"/>
              <a:gd name="T35" fmla="*/ 384 h 622"/>
              <a:gd name="T36" fmla="*/ 354 w 1114"/>
              <a:gd name="T37" fmla="*/ 372 h 622"/>
              <a:gd name="T38" fmla="*/ 366 w 1114"/>
              <a:gd name="T39" fmla="*/ 360 h 622"/>
              <a:gd name="T40" fmla="*/ 378 w 1114"/>
              <a:gd name="T41" fmla="*/ 350 h 622"/>
              <a:gd name="T42" fmla="*/ 409 w 1114"/>
              <a:gd name="T43" fmla="*/ 337 h 622"/>
              <a:gd name="T44" fmla="*/ 424 w 1114"/>
              <a:gd name="T45" fmla="*/ 330 h 622"/>
              <a:gd name="T46" fmla="*/ 446 w 1114"/>
              <a:gd name="T47" fmla="*/ 315 h 622"/>
              <a:gd name="T48" fmla="*/ 464 w 1114"/>
              <a:gd name="T49" fmla="*/ 303 h 622"/>
              <a:gd name="T50" fmla="*/ 482 w 1114"/>
              <a:gd name="T51" fmla="*/ 288 h 622"/>
              <a:gd name="T52" fmla="*/ 504 w 1114"/>
              <a:gd name="T53" fmla="*/ 273 h 622"/>
              <a:gd name="T54" fmla="*/ 531 w 1114"/>
              <a:gd name="T55" fmla="*/ 256 h 622"/>
              <a:gd name="T56" fmla="*/ 546 w 1114"/>
              <a:gd name="T57" fmla="*/ 249 h 622"/>
              <a:gd name="T58" fmla="*/ 559 w 1114"/>
              <a:gd name="T59" fmla="*/ 234 h 622"/>
              <a:gd name="T60" fmla="*/ 577 w 1114"/>
              <a:gd name="T61" fmla="*/ 229 h 622"/>
              <a:gd name="T62" fmla="*/ 592 w 1114"/>
              <a:gd name="T63" fmla="*/ 214 h 622"/>
              <a:gd name="T64" fmla="*/ 604 w 1114"/>
              <a:gd name="T65" fmla="*/ 204 h 622"/>
              <a:gd name="T66" fmla="*/ 616 w 1114"/>
              <a:gd name="T67" fmla="*/ 202 h 622"/>
              <a:gd name="T68" fmla="*/ 632 w 1114"/>
              <a:gd name="T69" fmla="*/ 194 h 622"/>
              <a:gd name="T70" fmla="*/ 668 w 1114"/>
              <a:gd name="T71" fmla="*/ 187 h 622"/>
              <a:gd name="T72" fmla="*/ 702 w 1114"/>
              <a:gd name="T73" fmla="*/ 177 h 622"/>
              <a:gd name="T74" fmla="*/ 717 w 1114"/>
              <a:gd name="T75" fmla="*/ 164 h 622"/>
              <a:gd name="T76" fmla="*/ 732 w 1114"/>
              <a:gd name="T77" fmla="*/ 152 h 622"/>
              <a:gd name="T78" fmla="*/ 760 w 1114"/>
              <a:gd name="T79" fmla="*/ 140 h 622"/>
              <a:gd name="T80" fmla="*/ 778 w 1114"/>
              <a:gd name="T81" fmla="*/ 127 h 622"/>
              <a:gd name="T82" fmla="*/ 803 w 1114"/>
              <a:gd name="T83" fmla="*/ 117 h 622"/>
              <a:gd name="T84" fmla="*/ 821 w 1114"/>
              <a:gd name="T85" fmla="*/ 110 h 622"/>
              <a:gd name="T86" fmla="*/ 836 w 1114"/>
              <a:gd name="T87" fmla="*/ 102 h 622"/>
              <a:gd name="T88" fmla="*/ 861 w 1114"/>
              <a:gd name="T89" fmla="*/ 90 h 622"/>
              <a:gd name="T90" fmla="*/ 888 w 1114"/>
              <a:gd name="T91" fmla="*/ 82 h 622"/>
              <a:gd name="T92" fmla="*/ 909 w 1114"/>
              <a:gd name="T93" fmla="*/ 72 h 622"/>
              <a:gd name="T94" fmla="*/ 940 w 1114"/>
              <a:gd name="T95" fmla="*/ 57 h 622"/>
              <a:gd name="T96" fmla="*/ 961 w 1114"/>
              <a:gd name="T97" fmla="*/ 50 h 622"/>
              <a:gd name="T98" fmla="*/ 983 w 1114"/>
              <a:gd name="T99" fmla="*/ 40 h 622"/>
              <a:gd name="T100" fmla="*/ 998 w 1114"/>
              <a:gd name="T101" fmla="*/ 32 h 622"/>
              <a:gd name="T102" fmla="*/ 1025 w 1114"/>
              <a:gd name="T103" fmla="*/ 30 h 622"/>
              <a:gd name="T104" fmla="*/ 1050 w 1114"/>
              <a:gd name="T105" fmla="*/ 20 h 622"/>
              <a:gd name="T106" fmla="*/ 1071 w 1114"/>
              <a:gd name="T107" fmla="*/ 15 h 622"/>
              <a:gd name="T108" fmla="*/ 1083 w 1114"/>
              <a:gd name="T109" fmla="*/ 10 h 622"/>
              <a:gd name="T110" fmla="*/ 1105 w 1114"/>
              <a:gd name="T111" fmla="*/ 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14" h="622">
                <a:moveTo>
                  <a:pt x="0" y="622"/>
                </a:moveTo>
                <a:lnTo>
                  <a:pt x="0" y="622"/>
                </a:lnTo>
                <a:lnTo>
                  <a:pt x="0" y="622"/>
                </a:lnTo>
                <a:lnTo>
                  <a:pt x="0" y="622"/>
                </a:lnTo>
                <a:lnTo>
                  <a:pt x="0" y="622"/>
                </a:lnTo>
                <a:lnTo>
                  <a:pt x="0" y="622"/>
                </a:lnTo>
                <a:lnTo>
                  <a:pt x="0" y="622"/>
                </a:lnTo>
                <a:lnTo>
                  <a:pt x="2" y="622"/>
                </a:lnTo>
                <a:lnTo>
                  <a:pt x="2" y="622"/>
                </a:lnTo>
                <a:lnTo>
                  <a:pt x="3" y="622"/>
                </a:lnTo>
                <a:lnTo>
                  <a:pt x="3" y="617"/>
                </a:lnTo>
                <a:lnTo>
                  <a:pt x="12" y="617"/>
                </a:lnTo>
                <a:lnTo>
                  <a:pt x="12" y="612"/>
                </a:lnTo>
                <a:lnTo>
                  <a:pt x="15" y="612"/>
                </a:lnTo>
                <a:lnTo>
                  <a:pt x="15" y="607"/>
                </a:lnTo>
                <a:lnTo>
                  <a:pt x="21" y="607"/>
                </a:lnTo>
                <a:lnTo>
                  <a:pt x="21" y="600"/>
                </a:lnTo>
                <a:lnTo>
                  <a:pt x="24" y="600"/>
                </a:lnTo>
                <a:lnTo>
                  <a:pt x="24" y="598"/>
                </a:lnTo>
                <a:lnTo>
                  <a:pt x="28" y="598"/>
                </a:lnTo>
                <a:lnTo>
                  <a:pt x="28" y="595"/>
                </a:lnTo>
                <a:lnTo>
                  <a:pt x="34" y="595"/>
                </a:lnTo>
                <a:lnTo>
                  <a:pt x="34" y="590"/>
                </a:lnTo>
                <a:lnTo>
                  <a:pt x="37" y="590"/>
                </a:lnTo>
                <a:lnTo>
                  <a:pt x="37" y="590"/>
                </a:lnTo>
                <a:lnTo>
                  <a:pt x="40" y="590"/>
                </a:lnTo>
                <a:lnTo>
                  <a:pt x="40" y="588"/>
                </a:lnTo>
                <a:lnTo>
                  <a:pt x="43" y="588"/>
                </a:lnTo>
                <a:lnTo>
                  <a:pt x="43" y="585"/>
                </a:lnTo>
                <a:lnTo>
                  <a:pt x="55" y="585"/>
                </a:lnTo>
                <a:lnTo>
                  <a:pt x="55" y="583"/>
                </a:lnTo>
                <a:lnTo>
                  <a:pt x="58" y="583"/>
                </a:lnTo>
                <a:lnTo>
                  <a:pt x="58" y="583"/>
                </a:lnTo>
                <a:lnTo>
                  <a:pt x="61" y="583"/>
                </a:lnTo>
                <a:lnTo>
                  <a:pt x="61" y="578"/>
                </a:lnTo>
                <a:lnTo>
                  <a:pt x="64" y="578"/>
                </a:lnTo>
                <a:lnTo>
                  <a:pt x="64" y="576"/>
                </a:lnTo>
                <a:lnTo>
                  <a:pt x="67" y="576"/>
                </a:lnTo>
                <a:lnTo>
                  <a:pt x="67" y="571"/>
                </a:lnTo>
                <a:lnTo>
                  <a:pt x="70" y="571"/>
                </a:lnTo>
                <a:lnTo>
                  <a:pt x="70" y="571"/>
                </a:lnTo>
                <a:lnTo>
                  <a:pt x="73" y="571"/>
                </a:lnTo>
                <a:lnTo>
                  <a:pt x="73" y="568"/>
                </a:lnTo>
                <a:lnTo>
                  <a:pt x="76" y="568"/>
                </a:lnTo>
                <a:lnTo>
                  <a:pt x="76" y="566"/>
                </a:lnTo>
                <a:lnTo>
                  <a:pt x="79" y="566"/>
                </a:lnTo>
                <a:lnTo>
                  <a:pt x="79" y="558"/>
                </a:lnTo>
                <a:lnTo>
                  <a:pt x="86" y="558"/>
                </a:lnTo>
                <a:lnTo>
                  <a:pt x="86" y="556"/>
                </a:lnTo>
                <a:lnTo>
                  <a:pt x="89" y="556"/>
                </a:lnTo>
                <a:lnTo>
                  <a:pt x="89" y="554"/>
                </a:lnTo>
                <a:lnTo>
                  <a:pt x="92" y="554"/>
                </a:lnTo>
                <a:lnTo>
                  <a:pt x="92" y="554"/>
                </a:lnTo>
                <a:lnTo>
                  <a:pt x="95" y="554"/>
                </a:lnTo>
                <a:lnTo>
                  <a:pt x="95" y="554"/>
                </a:lnTo>
                <a:lnTo>
                  <a:pt x="98" y="554"/>
                </a:lnTo>
                <a:lnTo>
                  <a:pt x="98" y="551"/>
                </a:lnTo>
                <a:lnTo>
                  <a:pt x="101" y="551"/>
                </a:lnTo>
                <a:lnTo>
                  <a:pt x="101" y="549"/>
                </a:lnTo>
                <a:lnTo>
                  <a:pt x="104" y="549"/>
                </a:lnTo>
                <a:lnTo>
                  <a:pt x="104" y="546"/>
                </a:lnTo>
                <a:lnTo>
                  <a:pt x="107" y="546"/>
                </a:lnTo>
                <a:lnTo>
                  <a:pt x="107" y="544"/>
                </a:lnTo>
                <a:lnTo>
                  <a:pt x="110" y="544"/>
                </a:lnTo>
                <a:lnTo>
                  <a:pt x="110" y="536"/>
                </a:lnTo>
                <a:lnTo>
                  <a:pt x="119" y="536"/>
                </a:lnTo>
                <a:lnTo>
                  <a:pt x="119" y="534"/>
                </a:lnTo>
                <a:lnTo>
                  <a:pt x="125" y="534"/>
                </a:lnTo>
                <a:lnTo>
                  <a:pt x="125" y="529"/>
                </a:lnTo>
                <a:lnTo>
                  <a:pt x="128" y="529"/>
                </a:lnTo>
                <a:lnTo>
                  <a:pt x="128" y="519"/>
                </a:lnTo>
                <a:lnTo>
                  <a:pt x="140" y="519"/>
                </a:lnTo>
                <a:lnTo>
                  <a:pt x="140" y="517"/>
                </a:lnTo>
                <a:lnTo>
                  <a:pt x="143" y="517"/>
                </a:lnTo>
                <a:lnTo>
                  <a:pt x="143" y="514"/>
                </a:lnTo>
                <a:lnTo>
                  <a:pt x="147" y="514"/>
                </a:lnTo>
                <a:lnTo>
                  <a:pt x="147" y="514"/>
                </a:lnTo>
                <a:lnTo>
                  <a:pt x="150" y="514"/>
                </a:lnTo>
                <a:lnTo>
                  <a:pt x="150" y="507"/>
                </a:lnTo>
                <a:lnTo>
                  <a:pt x="153" y="507"/>
                </a:lnTo>
                <a:lnTo>
                  <a:pt x="153" y="505"/>
                </a:lnTo>
                <a:lnTo>
                  <a:pt x="177" y="505"/>
                </a:lnTo>
                <a:lnTo>
                  <a:pt x="177" y="497"/>
                </a:lnTo>
                <a:lnTo>
                  <a:pt x="180" y="497"/>
                </a:lnTo>
                <a:lnTo>
                  <a:pt x="180" y="495"/>
                </a:lnTo>
                <a:lnTo>
                  <a:pt x="183" y="495"/>
                </a:lnTo>
                <a:lnTo>
                  <a:pt x="183" y="487"/>
                </a:lnTo>
                <a:lnTo>
                  <a:pt x="186" y="487"/>
                </a:lnTo>
                <a:lnTo>
                  <a:pt x="186" y="478"/>
                </a:lnTo>
                <a:lnTo>
                  <a:pt x="189" y="478"/>
                </a:lnTo>
                <a:lnTo>
                  <a:pt x="189" y="475"/>
                </a:lnTo>
                <a:lnTo>
                  <a:pt x="198" y="475"/>
                </a:lnTo>
                <a:lnTo>
                  <a:pt x="198" y="473"/>
                </a:lnTo>
                <a:lnTo>
                  <a:pt x="205" y="473"/>
                </a:lnTo>
                <a:lnTo>
                  <a:pt x="205" y="470"/>
                </a:lnTo>
                <a:lnTo>
                  <a:pt x="208" y="470"/>
                </a:lnTo>
                <a:lnTo>
                  <a:pt x="208" y="468"/>
                </a:lnTo>
                <a:lnTo>
                  <a:pt x="217" y="468"/>
                </a:lnTo>
                <a:lnTo>
                  <a:pt x="217" y="460"/>
                </a:lnTo>
                <a:lnTo>
                  <a:pt x="220" y="460"/>
                </a:lnTo>
                <a:lnTo>
                  <a:pt x="220" y="455"/>
                </a:lnTo>
                <a:lnTo>
                  <a:pt x="226" y="455"/>
                </a:lnTo>
                <a:lnTo>
                  <a:pt x="226" y="453"/>
                </a:lnTo>
                <a:lnTo>
                  <a:pt x="232" y="453"/>
                </a:lnTo>
                <a:lnTo>
                  <a:pt x="232" y="451"/>
                </a:lnTo>
                <a:lnTo>
                  <a:pt x="238" y="451"/>
                </a:lnTo>
                <a:lnTo>
                  <a:pt x="238" y="448"/>
                </a:lnTo>
                <a:lnTo>
                  <a:pt x="244" y="448"/>
                </a:lnTo>
                <a:lnTo>
                  <a:pt x="244" y="446"/>
                </a:lnTo>
                <a:lnTo>
                  <a:pt x="253" y="446"/>
                </a:lnTo>
                <a:lnTo>
                  <a:pt x="253" y="441"/>
                </a:lnTo>
                <a:lnTo>
                  <a:pt x="256" y="441"/>
                </a:lnTo>
                <a:lnTo>
                  <a:pt x="256" y="436"/>
                </a:lnTo>
                <a:lnTo>
                  <a:pt x="263" y="436"/>
                </a:lnTo>
                <a:lnTo>
                  <a:pt x="263" y="433"/>
                </a:lnTo>
                <a:lnTo>
                  <a:pt x="269" y="433"/>
                </a:lnTo>
                <a:lnTo>
                  <a:pt x="269" y="431"/>
                </a:lnTo>
                <a:lnTo>
                  <a:pt x="272" y="431"/>
                </a:lnTo>
                <a:lnTo>
                  <a:pt x="272" y="426"/>
                </a:lnTo>
                <a:lnTo>
                  <a:pt x="275" y="426"/>
                </a:lnTo>
                <a:lnTo>
                  <a:pt x="275" y="421"/>
                </a:lnTo>
                <a:lnTo>
                  <a:pt x="278" y="421"/>
                </a:lnTo>
                <a:lnTo>
                  <a:pt x="278" y="416"/>
                </a:lnTo>
                <a:lnTo>
                  <a:pt x="281" y="416"/>
                </a:lnTo>
                <a:lnTo>
                  <a:pt x="281" y="404"/>
                </a:lnTo>
                <a:lnTo>
                  <a:pt x="284" y="404"/>
                </a:lnTo>
                <a:lnTo>
                  <a:pt x="284" y="404"/>
                </a:lnTo>
                <a:lnTo>
                  <a:pt x="290" y="404"/>
                </a:lnTo>
                <a:lnTo>
                  <a:pt x="290" y="404"/>
                </a:lnTo>
                <a:lnTo>
                  <a:pt x="299" y="404"/>
                </a:lnTo>
                <a:lnTo>
                  <a:pt x="299" y="404"/>
                </a:lnTo>
                <a:lnTo>
                  <a:pt x="302" y="404"/>
                </a:lnTo>
                <a:lnTo>
                  <a:pt x="302" y="401"/>
                </a:lnTo>
                <a:lnTo>
                  <a:pt x="305" y="401"/>
                </a:lnTo>
                <a:lnTo>
                  <a:pt x="305" y="399"/>
                </a:lnTo>
                <a:lnTo>
                  <a:pt x="314" y="399"/>
                </a:lnTo>
                <a:lnTo>
                  <a:pt x="314" y="394"/>
                </a:lnTo>
                <a:lnTo>
                  <a:pt x="317" y="394"/>
                </a:lnTo>
                <a:lnTo>
                  <a:pt x="317" y="387"/>
                </a:lnTo>
                <a:lnTo>
                  <a:pt x="320" y="387"/>
                </a:lnTo>
                <a:lnTo>
                  <a:pt x="320" y="387"/>
                </a:lnTo>
                <a:lnTo>
                  <a:pt x="324" y="387"/>
                </a:lnTo>
                <a:lnTo>
                  <a:pt x="324" y="384"/>
                </a:lnTo>
                <a:lnTo>
                  <a:pt x="333" y="384"/>
                </a:lnTo>
                <a:lnTo>
                  <a:pt x="333" y="384"/>
                </a:lnTo>
                <a:lnTo>
                  <a:pt x="342" y="384"/>
                </a:lnTo>
                <a:lnTo>
                  <a:pt x="342" y="377"/>
                </a:lnTo>
                <a:lnTo>
                  <a:pt x="345" y="377"/>
                </a:lnTo>
                <a:lnTo>
                  <a:pt x="345" y="374"/>
                </a:lnTo>
                <a:lnTo>
                  <a:pt x="351" y="374"/>
                </a:lnTo>
                <a:lnTo>
                  <a:pt x="351" y="372"/>
                </a:lnTo>
                <a:lnTo>
                  <a:pt x="354" y="372"/>
                </a:lnTo>
                <a:lnTo>
                  <a:pt x="354" y="369"/>
                </a:lnTo>
                <a:lnTo>
                  <a:pt x="357" y="369"/>
                </a:lnTo>
                <a:lnTo>
                  <a:pt x="357" y="365"/>
                </a:lnTo>
                <a:lnTo>
                  <a:pt x="360" y="365"/>
                </a:lnTo>
                <a:lnTo>
                  <a:pt x="360" y="365"/>
                </a:lnTo>
                <a:lnTo>
                  <a:pt x="363" y="365"/>
                </a:lnTo>
                <a:lnTo>
                  <a:pt x="363" y="360"/>
                </a:lnTo>
                <a:lnTo>
                  <a:pt x="366" y="360"/>
                </a:lnTo>
                <a:lnTo>
                  <a:pt x="366" y="357"/>
                </a:lnTo>
                <a:lnTo>
                  <a:pt x="369" y="357"/>
                </a:lnTo>
                <a:lnTo>
                  <a:pt x="369" y="355"/>
                </a:lnTo>
                <a:lnTo>
                  <a:pt x="372" y="355"/>
                </a:lnTo>
                <a:lnTo>
                  <a:pt x="372" y="355"/>
                </a:lnTo>
                <a:lnTo>
                  <a:pt x="375" y="355"/>
                </a:lnTo>
                <a:lnTo>
                  <a:pt x="375" y="350"/>
                </a:lnTo>
                <a:lnTo>
                  <a:pt x="378" y="350"/>
                </a:lnTo>
                <a:lnTo>
                  <a:pt x="378" y="347"/>
                </a:lnTo>
                <a:lnTo>
                  <a:pt x="385" y="347"/>
                </a:lnTo>
                <a:lnTo>
                  <a:pt x="385" y="345"/>
                </a:lnTo>
                <a:lnTo>
                  <a:pt x="400" y="345"/>
                </a:lnTo>
                <a:lnTo>
                  <a:pt x="400" y="340"/>
                </a:lnTo>
                <a:lnTo>
                  <a:pt x="403" y="340"/>
                </a:lnTo>
                <a:lnTo>
                  <a:pt x="403" y="337"/>
                </a:lnTo>
                <a:lnTo>
                  <a:pt x="409" y="337"/>
                </a:lnTo>
                <a:lnTo>
                  <a:pt x="409" y="335"/>
                </a:lnTo>
                <a:lnTo>
                  <a:pt x="412" y="335"/>
                </a:lnTo>
                <a:lnTo>
                  <a:pt x="412" y="332"/>
                </a:lnTo>
                <a:lnTo>
                  <a:pt x="415" y="332"/>
                </a:lnTo>
                <a:lnTo>
                  <a:pt x="415" y="330"/>
                </a:lnTo>
                <a:lnTo>
                  <a:pt x="421" y="330"/>
                </a:lnTo>
                <a:lnTo>
                  <a:pt x="421" y="330"/>
                </a:lnTo>
                <a:lnTo>
                  <a:pt x="424" y="330"/>
                </a:lnTo>
                <a:lnTo>
                  <a:pt x="424" y="325"/>
                </a:lnTo>
                <a:lnTo>
                  <a:pt x="430" y="325"/>
                </a:lnTo>
                <a:lnTo>
                  <a:pt x="430" y="323"/>
                </a:lnTo>
                <a:lnTo>
                  <a:pt x="433" y="323"/>
                </a:lnTo>
                <a:lnTo>
                  <a:pt x="433" y="320"/>
                </a:lnTo>
                <a:lnTo>
                  <a:pt x="439" y="320"/>
                </a:lnTo>
                <a:lnTo>
                  <a:pt x="439" y="315"/>
                </a:lnTo>
                <a:lnTo>
                  <a:pt x="446" y="315"/>
                </a:lnTo>
                <a:lnTo>
                  <a:pt x="446" y="313"/>
                </a:lnTo>
                <a:lnTo>
                  <a:pt x="449" y="313"/>
                </a:lnTo>
                <a:lnTo>
                  <a:pt x="449" y="308"/>
                </a:lnTo>
                <a:lnTo>
                  <a:pt x="458" y="308"/>
                </a:lnTo>
                <a:lnTo>
                  <a:pt x="458" y="305"/>
                </a:lnTo>
                <a:lnTo>
                  <a:pt x="461" y="305"/>
                </a:lnTo>
                <a:lnTo>
                  <a:pt x="461" y="303"/>
                </a:lnTo>
                <a:lnTo>
                  <a:pt x="464" y="303"/>
                </a:lnTo>
                <a:lnTo>
                  <a:pt x="464" y="300"/>
                </a:lnTo>
                <a:lnTo>
                  <a:pt x="467" y="300"/>
                </a:lnTo>
                <a:lnTo>
                  <a:pt x="467" y="300"/>
                </a:lnTo>
                <a:lnTo>
                  <a:pt x="473" y="300"/>
                </a:lnTo>
                <a:lnTo>
                  <a:pt x="473" y="296"/>
                </a:lnTo>
                <a:lnTo>
                  <a:pt x="479" y="296"/>
                </a:lnTo>
                <a:lnTo>
                  <a:pt x="479" y="288"/>
                </a:lnTo>
                <a:lnTo>
                  <a:pt x="482" y="288"/>
                </a:lnTo>
                <a:lnTo>
                  <a:pt x="482" y="286"/>
                </a:lnTo>
                <a:lnTo>
                  <a:pt x="485" y="286"/>
                </a:lnTo>
                <a:lnTo>
                  <a:pt x="485" y="281"/>
                </a:lnTo>
                <a:lnTo>
                  <a:pt x="488" y="281"/>
                </a:lnTo>
                <a:lnTo>
                  <a:pt x="488" y="281"/>
                </a:lnTo>
                <a:lnTo>
                  <a:pt x="491" y="281"/>
                </a:lnTo>
                <a:lnTo>
                  <a:pt x="491" y="273"/>
                </a:lnTo>
                <a:lnTo>
                  <a:pt x="504" y="273"/>
                </a:lnTo>
                <a:lnTo>
                  <a:pt x="504" y="266"/>
                </a:lnTo>
                <a:lnTo>
                  <a:pt x="516" y="266"/>
                </a:lnTo>
                <a:lnTo>
                  <a:pt x="516" y="263"/>
                </a:lnTo>
                <a:lnTo>
                  <a:pt x="519" y="263"/>
                </a:lnTo>
                <a:lnTo>
                  <a:pt x="519" y="258"/>
                </a:lnTo>
                <a:lnTo>
                  <a:pt x="528" y="258"/>
                </a:lnTo>
                <a:lnTo>
                  <a:pt x="528" y="256"/>
                </a:lnTo>
                <a:lnTo>
                  <a:pt x="531" y="256"/>
                </a:lnTo>
                <a:lnTo>
                  <a:pt x="531" y="254"/>
                </a:lnTo>
                <a:lnTo>
                  <a:pt x="534" y="254"/>
                </a:lnTo>
                <a:lnTo>
                  <a:pt x="534" y="254"/>
                </a:lnTo>
                <a:lnTo>
                  <a:pt x="537" y="254"/>
                </a:lnTo>
                <a:lnTo>
                  <a:pt x="537" y="251"/>
                </a:lnTo>
                <a:lnTo>
                  <a:pt x="543" y="251"/>
                </a:lnTo>
                <a:lnTo>
                  <a:pt x="543" y="249"/>
                </a:lnTo>
                <a:lnTo>
                  <a:pt x="546" y="249"/>
                </a:lnTo>
                <a:lnTo>
                  <a:pt x="546" y="244"/>
                </a:lnTo>
                <a:lnTo>
                  <a:pt x="549" y="244"/>
                </a:lnTo>
                <a:lnTo>
                  <a:pt x="549" y="241"/>
                </a:lnTo>
                <a:lnTo>
                  <a:pt x="552" y="241"/>
                </a:lnTo>
                <a:lnTo>
                  <a:pt x="552" y="236"/>
                </a:lnTo>
                <a:lnTo>
                  <a:pt x="555" y="236"/>
                </a:lnTo>
                <a:lnTo>
                  <a:pt x="555" y="234"/>
                </a:lnTo>
                <a:lnTo>
                  <a:pt x="559" y="234"/>
                </a:lnTo>
                <a:lnTo>
                  <a:pt x="559" y="231"/>
                </a:lnTo>
                <a:lnTo>
                  <a:pt x="562" y="231"/>
                </a:lnTo>
                <a:lnTo>
                  <a:pt x="562" y="231"/>
                </a:lnTo>
                <a:lnTo>
                  <a:pt x="571" y="231"/>
                </a:lnTo>
                <a:lnTo>
                  <a:pt x="571" y="231"/>
                </a:lnTo>
                <a:lnTo>
                  <a:pt x="574" y="231"/>
                </a:lnTo>
                <a:lnTo>
                  <a:pt x="574" y="229"/>
                </a:lnTo>
                <a:lnTo>
                  <a:pt x="577" y="229"/>
                </a:lnTo>
                <a:lnTo>
                  <a:pt x="577" y="226"/>
                </a:lnTo>
                <a:lnTo>
                  <a:pt x="583" y="226"/>
                </a:lnTo>
                <a:lnTo>
                  <a:pt x="583" y="224"/>
                </a:lnTo>
                <a:lnTo>
                  <a:pt x="586" y="224"/>
                </a:lnTo>
                <a:lnTo>
                  <a:pt x="586" y="216"/>
                </a:lnTo>
                <a:lnTo>
                  <a:pt x="589" y="216"/>
                </a:lnTo>
                <a:lnTo>
                  <a:pt x="589" y="214"/>
                </a:lnTo>
                <a:lnTo>
                  <a:pt x="592" y="214"/>
                </a:lnTo>
                <a:lnTo>
                  <a:pt x="592" y="209"/>
                </a:lnTo>
                <a:lnTo>
                  <a:pt x="595" y="209"/>
                </a:lnTo>
                <a:lnTo>
                  <a:pt x="595" y="207"/>
                </a:lnTo>
                <a:lnTo>
                  <a:pt x="598" y="207"/>
                </a:lnTo>
                <a:lnTo>
                  <a:pt x="598" y="204"/>
                </a:lnTo>
                <a:lnTo>
                  <a:pt x="601" y="204"/>
                </a:lnTo>
                <a:lnTo>
                  <a:pt x="601" y="204"/>
                </a:lnTo>
                <a:lnTo>
                  <a:pt x="604" y="204"/>
                </a:lnTo>
                <a:lnTo>
                  <a:pt x="604" y="204"/>
                </a:lnTo>
                <a:lnTo>
                  <a:pt x="607" y="204"/>
                </a:lnTo>
                <a:lnTo>
                  <a:pt x="607" y="204"/>
                </a:lnTo>
                <a:lnTo>
                  <a:pt x="610" y="204"/>
                </a:lnTo>
                <a:lnTo>
                  <a:pt x="610" y="204"/>
                </a:lnTo>
                <a:lnTo>
                  <a:pt x="613" y="204"/>
                </a:lnTo>
                <a:lnTo>
                  <a:pt x="613" y="202"/>
                </a:lnTo>
                <a:lnTo>
                  <a:pt x="616" y="202"/>
                </a:lnTo>
                <a:lnTo>
                  <a:pt x="616" y="199"/>
                </a:lnTo>
                <a:lnTo>
                  <a:pt x="623" y="199"/>
                </a:lnTo>
                <a:lnTo>
                  <a:pt x="623" y="197"/>
                </a:lnTo>
                <a:lnTo>
                  <a:pt x="626" y="197"/>
                </a:lnTo>
                <a:lnTo>
                  <a:pt x="626" y="194"/>
                </a:lnTo>
                <a:lnTo>
                  <a:pt x="629" y="194"/>
                </a:lnTo>
                <a:lnTo>
                  <a:pt x="629" y="194"/>
                </a:lnTo>
                <a:lnTo>
                  <a:pt x="632" y="194"/>
                </a:lnTo>
                <a:lnTo>
                  <a:pt x="632" y="192"/>
                </a:lnTo>
                <a:lnTo>
                  <a:pt x="635" y="192"/>
                </a:lnTo>
                <a:lnTo>
                  <a:pt x="635" y="192"/>
                </a:lnTo>
                <a:lnTo>
                  <a:pt x="641" y="192"/>
                </a:lnTo>
                <a:lnTo>
                  <a:pt x="641" y="189"/>
                </a:lnTo>
                <a:lnTo>
                  <a:pt x="662" y="189"/>
                </a:lnTo>
                <a:lnTo>
                  <a:pt x="662" y="187"/>
                </a:lnTo>
                <a:lnTo>
                  <a:pt x="668" y="187"/>
                </a:lnTo>
                <a:lnTo>
                  <a:pt x="668" y="184"/>
                </a:lnTo>
                <a:lnTo>
                  <a:pt x="684" y="184"/>
                </a:lnTo>
                <a:lnTo>
                  <a:pt x="684" y="182"/>
                </a:lnTo>
                <a:lnTo>
                  <a:pt x="687" y="182"/>
                </a:lnTo>
                <a:lnTo>
                  <a:pt x="687" y="179"/>
                </a:lnTo>
                <a:lnTo>
                  <a:pt x="696" y="179"/>
                </a:lnTo>
                <a:lnTo>
                  <a:pt x="696" y="177"/>
                </a:lnTo>
                <a:lnTo>
                  <a:pt x="702" y="177"/>
                </a:lnTo>
                <a:lnTo>
                  <a:pt x="702" y="174"/>
                </a:lnTo>
                <a:lnTo>
                  <a:pt x="708" y="174"/>
                </a:lnTo>
                <a:lnTo>
                  <a:pt x="708" y="172"/>
                </a:lnTo>
                <a:lnTo>
                  <a:pt x="711" y="172"/>
                </a:lnTo>
                <a:lnTo>
                  <a:pt x="711" y="169"/>
                </a:lnTo>
                <a:lnTo>
                  <a:pt x="714" y="169"/>
                </a:lnTo>
                <a:lnTo>
                  <a:pt x="714" y="164"/>
                </a:lnTo>
                <a:lnTo>
                  <a:pt x="717" y="164"/>
                </a:lnTo>
                <a:lnTo>
                  <a:pt x="717" y="162"/>
                </a:lnTo>
                <a:lnTo>
                  <a:pt x="720" y="162"/>
                </a:lnTo>
                <a:lnTo>
                  <a:pt x="720" y="154"/>
                </a:lnTo>
                <a:lnTo>
                  <a:pt x="726" y="154"/>
                </a:lnTo>
                <a:lnTo>
                  <a:pt x="726" y="154"/>
                </a:lnTo>
                <a:lnTo>
                  <a:pt x="729" y="154"/>
                </a:lnTo>
                <a:lnTo>
                  <a:pt x="729" y="152"/>
                </a:lnTo>
                <a:lnTo>
                  <a:pt x="732" y="152"/>
                </a:lnTo>
                <a:lnTo>
                  <a:pt x="732" y="149"/>
                </a:lnTo>
                <a:lnTo>
                  <a:pt x="739" y="149"/>
                </a:lnTo>
                <a:lnTo>
                  <a:pt x="739" y="147"/>
                </a:lnTo>
                <a:lnTo>
                  <a:pt x="745" y="147"/>
                </a:lnTo>
                <a:lnTo>
                  <a:pt x="745" y="142"/>
                </a:lnTo>
                <a:lnTo>
                  <a:pt x="757" y="142"/>
                </a:lnTo>
                <a:lnTo>
                  <a:pt x="757" y="140"/>
                </a:lnTo>
                <a:lnTo>
                  <a:pt x="760" y="140"/>
                </a:lnTo>
                <a:lnTo>
                  <a:pt x="760" y="137"/>
                </a:lnTo>
                <a:lnTo>
                  <a:pt x="763" y="137"/>
                </a:lnTo>
                <a:lnTo>
                  <a:pt x="763" y="132"/>
                </a:lnTo>
                <a:lnTo>
                  <a:pt x="769" y="132"/>
                </a:lnTo>
                <a:lnTo>
                  <a:pt x="769" y="130"/>
                </a:lnTo>
                <a:lnTo>
                  <a:pt x="772" y="130"/>
                </a:lnTo>
                <a:lnTo>
                  <a:pt x="772" y="127"/>
                </a:lnTo>
                <a:lnTo>
                  <a:pt x="778" y="127"/>
                </a:lnTo>
                <a:lnTo>
                  <a:pt x="778" y="125"/>
                </a:lnTo>
                <a:lnTo>
                  <a:pt x="784" y="125"/>
                </a:lnTo>
                <a:lnTo>
                  <a:pt x="784" y="122"/>
                </a:lnTo>
                <a:lnTo>
                  <a:pt x="790" y="122"/>
                </a:lnTo>
                <a:lnTo>
                  <a:pt x="790" y="117"/>
                </a:lnTo>
                <a:lnTo>
                  <a:pt x="800" y="117"/>
                </a:lnTo>
                <a:lnTo>
                  <a:pt x="800" y="117"/>
                </a:lnTo>
                <a:lnTo>
                  <a:pt x="803" y="117"/>
                </a:lnTo>
                <a:lnTo>
                  <a:pt x="803" y="115"/>
                </a:lnTo>
                <a:lnTo>
                  <a:pt x="806" y="115"/>
                </a:lnTo>
                <a:lnTo>
                  <a:pt x="806" y="115"/>
                </a:lnTo>
                <a:lnTo>
                  <a:pt x="812" y="115"/>
                </a:lnTo>
                <a:lnTo>
                  <a:pt x="812" y="112"/>
                </a:lnTo>
                <a:lnTo>
                  <a:pt x="815" y="112"/>
                </a:lnTo>
                <a:lnTo>
                  <a:pt x="815" y="110"/>
                </a:lnTo>
                <a:lnTo>
                  <a:pt x="821" y="110"/>
                </a:lnTo>
                <a:lnTo>
                  <a:pt x="821" y="110"/>
                </a:lnTo>
                <a:lnTo>
                  <a:pt x="827" y="110"/>
                </a:lnTo>
                <a:lnTo>
                  <a:pt x="827" y="105"/>
                </a:lnTo>
                <a:lnTo>
                  <a:pt x="830" y="105"/>
                </a:lnTo>
                <a:lnTo>
                  <a:pt x="830" y="105"/>
                </a:lnTo>
                <a:lnTo>
                  <a:pt x="833" y="105"/>
                </a:lnTo>
                <a:lnTo>
                  <a:pt x="833" y="102"/>
                </a:lnTo>
                <a:lnTo>
                  <a:pt x="836" y="102"/>
                </a:lnTo>
                <a:lnTo>
                  <a:pt x="836" y="100"/>
                </a:lnTo>
                <a:lnTo>
                  <a:pt x="848" y="100"/>
                </a:lnTo>
                <a:lnTo>
                  <a:pt x="848" y="95"/>
                </a:lnTo>
                <a:lnTo>
                  <a:pt x="851" y="95"/>
                </a:lnTo>
                <a:lnTo>
                  <a:pt x="851" y="95"/>
                </a:lnTo>
                <a:lnTo>
                  <a:pt x="855" y="95"/>
                </a:lnTo>
                <a:lnTo>
                  <a:pt x="855" y="90"/>
                </a:lnTo>
                <a:lnTo>
                  <a:pt x="861" y="90"/>
                </a:lnTo>
                <a:lnTo>
                  <a:pt x="861" y="87"/>
                </a:lnTo>
                <a:lnTo>
                  <a:pt x="867" y="87"/>
                </a:lnTo>
                <a:lnTo>
                  <a:pt x="867" y="85"/>
                </a:lnTo>
                <a:lnTo>
                  <a:pt x="876" y="85"/>
                </a:lnTo>
                <a:lnTo>
                  <a:pt x="876" y="85"/>
                </a:lnTo>
                <a:lnTo>
                  <a:pt x="879" y="85"/>
                </a:lnTo>
                <a:lnTo>
                  <a:pt x="879" y="82"/>
                </a:lnTo>
                <a:lnTo>
                  <a:pt x="888" y="82"/>
                </a:lnTo>
                <a:lnTo>
                  <a:pt x="888" y="80"/>
                </a:lnTo>
                <a:lnTo>
                  <a:pt x="897" y="80"/>
                </a:lnTo>
                <a:lnTo>
                  <a:pt x="897" y="77"/>
                </a:lnTo>
                <a:lnTo>
                  <a:pt x="900" y="77"/>
                </a:lnTo>
                <a:lnTo>
                  <a:pt x="900" y="75"/>
                </a:lnTo>
                <a:lnTo>
                  <a:pt x="906" y="75"/>
                </a:lnTo>
                <a:lnTo>
                  <a:pt x="906" y="72"/>
                </a:lnTo>
                <a:lnTo>
                  <a:pt x="909" y="72"/>
                </a:lnTo>
                <a:lnTo>
                  <a:pt x="909" y="70"/>
                </a:lnTo>
                <a:lnTo>
                  <a:pt x="916" y="70"/>
                </a:lnTo>
                <a:lnTo>
                  <a:pt x="916" y="65"/>
                </a:lnTo>
                <a:lnTo>
                  <a:pt x="925" y="65"/>
                </a:lnTo>
                <a:lnTo>
                  <a:pt x="925" y="62"/>
                </a:lnTo>
                <a:lnTo>
                  <a:pt x="931" y="62"/>
                </a:lnTo>
                <a:lnTo>
                  <a:pt x="931" y="57"/>
                </a:lnTo>
                <a:lnTo>
                  <a:pt x="940" y="57"/>
                </a:lnTo>
                <a:lnTo>
                  <a:pt x="940" y="57"/>
                </a:lnTo>
                <a:lnTo>
                  <a:pt x="946" y="57"/>
                </a:lnTo>
                <a:lnTo>
                  <a:pt x="946" y="55"/>
                </a:lnTo>
                <a:lnTo>
                  <a:pt x="949" y="55"/>
                </a:lnTo>
                <a:lnTo>
                  <a:pt x="949" y="52"/>
                </a:lnTo>
                <a:lnTo>
                  <a:pt x="952" y="52"/>
                </a:lnTo>
                <a:lnTo>
                  <a:pt x="952" y="50"/>
                </a:lnTo>
                <a:lnTo>
                  <a:pt x="961" y="50"/>
                </a:lnTo>
                <a:lnTo>
                  <a:pt x="961" y="47"/>
                </a:lnTo>
                <a:lnTo>
                  <a:pt x="964" y="47"/>
                </a:lnTo>
                <a:lnTo>
                  <a:pt x="964" y="45"/>
                </a:lnTo>
                <a:lnTo>
                  <a:pt x="970" y="45"/>
                </a:lnTo>
                <a:lnTo>
                  <a:pt x="970" y="45"/>
                </a:lnTo>
                <a:lnTo>
                  <a:pt x="973" y="45"/>
                </a:lnTo>
                <a:lnTo>
                  <a:pt x="973" y="40"/>
                </a:lnTo>
                <a:lnTo>
                  <a:pt x="983" y="40"/>
                </a:lnTo>
                <a:lnTo>
                  <a:pt x="983" y="37"/>
                </a:lnTo>
                <a:lnTo>
                  <a:pt x="986" y="37"/>
                </a:lnTo>
                <a:lnTo>
                  <a:pt x="986" y="37"/>
                </a:lnTo>
                <a:lnTo>
                  <a:pt x="992" y="37"/>
                </a:lnTo>
                <a:lnTo>
                  <a:pt x="992" y="35"/>
                </a:lnTo>
                <a:lnTo>
                  <a:pt x="995" y="35"/>
                </a:lnTo>
                <a:lnTo>
                  <a:pt x="995" y="32"/>
                </a:lnTo>
                <a:lnTo>
                  <a:pt x="998" y="32"/>
                </a:lnTo>
                <a:lnTo>
                  <a:pt x="998" y="32"/>
                </a:lnTo>
                <a:lnTo>
                  <a:pt x="1004" y="32"/>
                </a:lnTo>
                <a:lnTo>
                  <a:pt x="1004" y="32"/>
                </a:lnTo>
                <a:lnTo>
                  <a:pt x="1007" y="32"/>
                </a:lnTo>
                <a:lnTo>
                  <a:pt x="1007" y="30"/>
                </a:lnTo>
                <a:lnTo>
                  <a:pt x="1022" y="30"/>
                </a:lnTo>
                <a:lnTo>
                  <a:pt x="1022" y="30"/>
                </a:lnTo>
                <a:lnTo>
                  <a:pt x="1025" y="30"/>
                </a:lnTo>
                <a:lnTo>
                  <a:pt x="1025" y="30"/>
                </a:lnTo>
                <a:lnTo>
                  <a:pt x="1031" y="30"/>
                </a:lnTo>
                <a:lnTo>
                  <a:pt x="1031" y="25"/>
                </a:lnTo>
                <a:lnTo>
                  <a:pt x="1041" y="25"/>
                </a:lnTo>
                <a:lnTo>
                  <a:pt x="1041" y="22"/>
                </a:lnTo>
                <a:lnTo>
                  <a:pt x="1047" y="22"/>
                </a:lnTo>
                <a:lnTo>
                  <a:pt x="1047" y="20"/>
                </a:lnTo>
                <a:lnTo>
                  <a:pt x="1050" y="20"/>
                </a:lnTo>
                <a:lnTo>
                  <a:pt x="1050" y="20"/>
                </a:lnTo>
                <a:lnTo>
                  <a:pt x="1062" y="20"/>
                </a:lnTo>
                <a:lnTo>
                  <a:pt x="1062" y="17"/>
                </a:lnTo>
                <a:lnTo>
                  <a:pt x="1065" y="17"/>
                </a:lnTo>
                <a:lnTo>
                  <a:pt x="1065" y="17"/>
                </a:lnTo>
                <a:lnTo>
                  <a:pt x="1068" y="17"/>
                </a:lnTo>
                <a:lnTo>
                  <a:pt x="1068" y="15"/>
                </a:lnTo>
                <a:lnTo>
                  <a:pt x="1071" y="15"/>
                </a:lnTo>
                <a:lnTo>
                  <a:pt x="1071" y="15"/>
                </a:lnTo>
                <a:lnTo>
                  <a:pt x="1074" y="15"/>
                </a:lnTo>
                <a:lnTo>
                  <a:pt x="1074" y="15"/>
                </a:lnTo>
                <a:lnTo>
                  <a:pt x="1077" y="15"/>
                </a:lnTo>
                <a:lnTo>
                  <a:pt x="1077" y="12"/>
                </a:lnTo>
                <a:lnTo>
                  <a:pt x="1080" y="12"/>
                </a:lnTo>
                <a:lnTo>
                  <a:pt x="1080" y="10"/>
                </a:lnTo>
                <a:lnTo>
                  <a:pt x="1083" y="10"/>
                </a:lnTo>
                <a:lnTo>
                  <a:pt x="1083" y="7"/>
                </a:lnTo>
                <a:lnTo>
                  <a:pt x="1086" y="7"/>
                </a:lnTo>
                <a:lnTo>
                  <a:pt x="1086" y="5"/>
                </a:lnTo>
                <a:lnTo>
                  <a:pt x="1089" y="5"/>
                </a:lnTo>
                <a:lnTo>
                  <a:pt x="1089" y="5"/>
                </a:lnTo>
                <a:lnTo>
                  <a:pt x="1093" y="5"/>
                </a:lnTo>
                <a:lnTo>
                  <a:pt x="1093" y="2"/>
                </a:lnTo>
                <a:lnTo>
                  <a:pt x="1105" y="2"/>
                </a:lnTo>
                <a:lnTo>
                  <a:pt x="1105" y="2"/>
                </a:lnTo>
                <a:lnTo>
                  <a:pt x="1108" y="2"/>
                </a:lnTo>
                <a:lnTo>
                  <a:pt x="1108" y="0"/>
                </a:lnTo>
                <a:lnTo>
                  <a:pt x="1114" y="0"/>
                </a:lnTo>
                <a:lnTo>
                  <a:pt x="1114" y="0"/>
                </a:lnTo>
              </a:path>
            </a:pathLst>
          </a:custGeom>
          <a:solidFill>
            <a:srgbClr val="FFFFFF"/>
          </a:solidFill>
          <a:ln w="28575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29294" y="5133288"/>
            <a:ext cx="5935143" cy="201191"/>
          </a:xfrm>
          <a:custGeom>
            <a:avLst/>
            <a:gdLst>
              <a:gd name="T0" fmla="*/ 0 w 1392"/>
              <a:gd name="T1" fmla="*/ 47 h 47"/>
              <a:gd name="T2" fmla="*/ 0 w 1392"/>
              <a:gd name="T3" fmla="*/ 47 h 47"/>
              <a:gd name="T4" fmla="*/ 1114 w 1392"/>
              <a:gd name="T5" fmla="*/ 47 h 47"/>
              <a:gd name="T6" fmla="*/ 1126 w 1392"/>
              <a:gd name="T7" fmla="*/ 44 h 47"/>
              <a:gd name="T8" fmla="*/ 1129 w 1392"/>
              <a:gd name="T9" fmla="*/ 42 h 47"/>
              <a:gd name="T10" fmla="*/ 1138 w 1392"/>
              <a:gd name="T11" fmla="*/ 42 h 47"/>
              <a:gd name="T12" fmla="*/ 1141 w 1392"/>
              <a:gd name="T13" fmla="*/ 42 h 47"/>
              <a:gd name="T14" fmla="*/ 1147 w 1392"/>
              <a:gd name="T15" fmla="*/ 39 h 47"/>
              <a:gd name="T16" fmla="*/ 1151 w 1392"/>
              <a:gd name="T17" fmla="*/ 39 h 47"/>
              <a:gd name="T18" fmla="*/ 1160 w 1392"/>
              <a:gd name="T19" fmla="*/ 39 h 47"/>
              <a:gd name="T20" fmla="*/ 1166 w 1392"/>
              <a:gd name="T21" fmla="*/ 36 h 47"/>
              <a:gd name="T22" fmla="*/ 1187 w 1392"/>
              <a:gd name="T23" fmla="*/ 36 h 47"/>
              <a:gd name="T24" fmla="*/ 1193 w 1392"/>
              <a:gd name="T25" fmla="*/ 33 h 47"/>
              <a:gd name="T26" fmla="*/ 1202 w 1392"/>
              <a:gd name="T27" fmla="*/ 31 h 47"/>
              <a:gd name="T28" fmla="*/ 1205 w 1392"/>
              <a:gd name="T29" fmla="*/ 28 h 47"/>
              <a:gd name="T30" fmla="*/ 1224 w 1392"/>
              <a:gd name="T31" fmla="*/ 28 h 47"/>
              <a:gd name="T32" fmla="*/ 1227 w 1392"/>
              <a:gd name="T33" fmla="*/ 23 h 47"/>
              <a:gd name="T34" fmla="*/ 1248 w 1392"/>
              <a:gd name="T35" fmla="*/ 23 h 47"/>
              <a:gd name="T36" fmla="*/ 1254 w 1392"/>
              <a:gd name="T37" fmla="*/ 20 h 47"/>
              <a:gd name="T38" fmla="*/ 1273 w 1392"/>
              <a:gd name="T39" fmla="*/ 20 h 47"/>
              <a:gd name="T40" fmla="*/ 1276 w 1392"/>
              <a:gd name="T41" fmla="*/ 17 h 47"/>
              <a:gd name="T42" fmla="*/ 1282 w 1392"/>
              <a:gd name="T43" fmla="*/ 14 h 47"/>
              <a:gd name="T44" fmla="*/ 1285 w 1392"/>
              <a:gd name="T45" fmla="*/ 14 h 47"/>
              <a:gd name="T46" fmla="*/ 1291 w 1392"/>
              <a:gd name="T47" fmla="*/ 14 h 47"/>
              <a:gd name="T48" fmla="*/ 1294 w 1392"/>
              <a:gd name="T49" fmla="*/ 12 h 47"/>
              <a:gd name="T50" fmla="*/ 1300 w 1392"/>
              <a:gd name="T51" fmla="*/ 12 h 47"/>
              <a:gd name="T52" fmla="*/ 1303 w 1392"/>
              <a:gd name="T53" fmla="*/ 12 h 47"/>
              <a:gd name="T54" fmla="*/ 1309 w 1392"/>
              <a:gd name="T55" fmla="*/ 12 h 47"/>
              <a:gd name="T56" fmla="*/ 1312 w 1392"/>
              <a:gd name="T57" fmla="*/ 12 h 47"/>
              <a:gd name="T58" fmla="*/ 1318 w 1392"/>
              <a:gd name="T59" fmla="*/ 12 h 47"/>
              <a:gd name="T60" fmla="*/ 1321 w 1392"/>
              <a:gd name="T61" fmla="*/ 12 h 47"/>
              <a:gd name="T62" fmla="*/ 1327 w 1392"/>
              <a:gd name="T63" fmla="*/ 9 h 47"/>
              <a:gd name="T64" fmla="*/ 1331 w 1392"/>
              <a:gd name="T65" fmla="*/ 9 h 47"/>
              <a:gd name="T66" fmla="*/ 1337 w 1392"/>
              <a:gd name="T67" fmla="*/ 9 h 47"/>
              <a:gd name="T68" fmla="*/ 1340 w 1392"/>
              <a:gd name="T69" fmla="*/ 9 h 47"/>
              <a:gd name="T70" fmla="*/ 1346 w 1392"/>
              <a:gd name="T71" fmla="*/ 9 h 47"/>
              <a:gd name="T72" fmla="*/ 1349 w 1392"/>
              <a:gd name="T73" fmla="*/ 5 h 47"/>
              <a:gd name="T74" fmla="*/ 1355 w 1392"/>
              <a:gd name="T75" fmla="*/ 5 h 47"/>
              <a:gd name="T76" fmla="*/ 1358 w 1392"/>
              <a:gd name="T77" fmla="*/ 5 h 47"/>
              <a:gd name="T78" fmla="*/ 1364 w 1392"/>
              <a:gd name="T79" fmla="*/ 5 h 47"/>
              <a:gd name="T80" fmla="*/ 1367 w 1392"/>
              <a:gd name="T81" fmla="*/ 5 h 47"/>
              <a:gd name="T82" fmla="*/ 1373 w 1392"/>
              <a:gd name="T83" fmla="*/ 0 h 47"/>
              <a:gd name="T84" fmla="*/ 1376 w 1392"/>
              <a:gd name="T85" fmla="*/ 0 h 47"/>
              <a:gd name="T86" fmla="*/ 1382 w 1392"/>
              <a:gd name="T87" fmla="*/ 0 h 47"/>
              <a:gd name="T88" fmla="*/ 1385 w 1392"/>
              <a:gd name="T89" fmla="*/ 0 h 47"/>
              <a:gd name="T90" fmla="*/ 1392 w 1392"/>
              <a:gd name="T9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92" h="47">
                <a:moveTo>
                  <a:pt x="0" y="47"/>
                </a:move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1114" y="47"/>
                </a:lnTo>
                <a:lnTo>
                  <a:pt x="1114" y="47"/>
                </a:lnTo>
                <a:lnTo>
                  <a:pt x="1123" y="47"/>
                </a:lnTo>
                <a:lnTo>
                  <a:pt x="1123" y="44"/>
                </a:lnTo>
                <a:lnTo>
                  <a:pt x="1126" y="44"/>
                </a:lnTo>
                <a:lnTo>
                  <a:pt x="1126" y="44"/>
                </a:lnTo>
                <a:lnTo>
                  <a:pt x="1129" y="44"/>
                </a:lnTo>
                <a:lnTo>
                  <a:pt x="1129" y="42"/>
                </a:lnTo>
                <a:lnTo>
                  <a:pt x="1132" y="42"/>
                </a:lnTo>
                <a:lnTo>
                  <a:pt x="1132" y="42"/>
                </a:lnTo>
                <a:lnTo>
                  <a:pt x="1138" y="42"/>
                </a:lnTo>
                <a:lnTo>
                  <a:pt x="1138" y="42"/>
                </a:lnTo>
                <a:lnTo>
                  <a:pt x="1141" y="42"/>
                </a:lnTo>
                <a:lnTo>
                  <a:pt x="1141" y="42"/>
                </a:lnTo>
                <a:lnTo>
                  <a:pt x="1144" y="42"/>
                </a:lnTo>
                <a:lnTo>
                  <a:pt x="1144" y="39"/>
                </a:lnTo>
                <a:lnTo>
                  <a:pt x="1147" y="39"/>
                </a:lnTo>
                <a:lnTo>
                  <a:pt x="1147" y="39"/>
                </a:lnTo>
                <a:lnTo>
                  <a:pt x="1151" y="39"/>
                </a:lnTo>
                <a:lnTo>
                  <a:pt x="1151" y="39"/>
                </a:lnTo>
                <a:lnTo>
                  <a:pt x="1154" y="39"/>
                </a:lnTo>
                <a:lnTo>
                  <a:pt x="1154" y="39"/>
                </a:lnTo>
                <a:lnTo>
                  <a:pt x="1160" y="39"/>
                </a:lnTo>
                <a:lnTo>
                  <a:pt x="1160" y="39"/>
                </a:lnTo>
                <a:lnTo>
                  <a:pt x="1166" y="39"/>
                </a:lnTo>
                <a:lnTo>
                  <a:pt x="1166" y="36"/>
                </a:lnTo>
                <a:lnTo>
                  <a:pt x="1178" y="36"/>
                </a:lnTo>
                <a:lnTo>
                  <a:pt x="1178" y="36"/>
                </a:lnTo>
                <a:lnTo>
                  <a:pt x="1187" y="36"/>
                </a:lnTo>
                <a:lnTo>
                  <a:pt x="1187" y="33"/>
                </a:lnTo>
                <a:lnTo>
                  <a:pt x="1193" y="33"/>
                </a:lnTo>
                <a:lnTo>
                  <a:pt x="1193" y="33"/>
                </a:lnTo>
                <a:lnTo>
                  <a:pt x="1196" y="33"/>
                </a:lnTo>
                <a:lnTo>
                  <a:pt x="1196" y="31"/>
                </a:lnTo>
                <a:lnTo>
                  <a:pt x="1202" y="31"/>
                </a:lnTo>
                <a:lnTo>
                  <a:pt x="1202" y="28"/>
                </a:lnTo>
                <a:lnTo>
                  <a:pt x="1205" y="28"/>
                </a:lnTo>
                <a:lnTo>
                  <a:pt x="1205" y="28"/>
                </a:lnTo>
                <a:lnTo>
                  <a:pt x="1215" y="28"/>
                </a:lnTo>
                <a:lnTo>
                  <a:pt x="1215" y="28"/>
                </a:lnTo>
                <a:lnTo>
                  <a:pt x="1224" y="28"/>
                </a:lnTo>
                <a:lnTo>
                  <a:pt x="1224" y="25"/>
                </a:lnTo>
                <a:lnTo>
                  <a:pt x="1227" y="25"/>
                </a:lnTo>
                <a:lnTo>
                  <a:pt x="1227" y="23"/>
                </a:lnTo>
                <a:lnTo>
                  <a:pt x="1239" y="23"/>
                </a:lnTo>
                <a:lnTo>
                  <a:pt x="1239" y="23"/>
                </a:lnTo>
                <a:lnTo>
                  <a:pt x="1248" y="23"/>
                </a:lnTo>
                <a:lnTo>
                  <a:pt x="1248" y="20"/>
                </a:lnTo>
                <a:lnTo>
                  <a:pt x="1254" y="20"/>
                </a:lnTo>
                <a:lnTo>
                  <a:pt x="1254" y="20"/>
                </a:lnTo>
                <a:lnTo>
                  <a:pt x="1269" y="20"/>
                </a:lnTo>
                <a:lnTo>
                  <a:pt x="1269" y="20"/>
                </a:lnTo>
                <a:lnTo>
                  <a:pt x="1273" y="20"/>
                </a:lnTo>
                <a:lnTo>
                  <a:pt x="1273" y="17"/>
                </a:lnTo>
                <a:lnTo>
                  <a:pt x="1276" y="17"/>
                </a:lnTo>
                <a:lnTo>
                  <a:pt x="1276" y="17"/>
                </a:lnTo>
                <a:lnTo>
                  <a:pt x="1279" y="17"/>
                </a:lnTo>
                <a:lnTo>
                  <a:pt x="1279" y="14"/>
                </a:lnTo>
                <a:lnTo>
                  <a:pt x="1282" y="14"/>
                </a:lnTo>
                <a:lnTo>
                  <a:pt x="1282" y="14"/>
                </a:lnTo>
                <a:lnTo>
                  <a:pt x="1285" y="14"/>
                </a:lnTo>
                <a:lnTo>
                  <a:pt x="1285" y="14"/>
                </a:lnTo>
                <a:lnTo>
                  <a:pt x="1288" y="14"/>
                </a:lnTo>
                <a:lnTo>
                  <a:pt x="1288" y="14"/>
                </a:lnTo>
                <a:lnTo>
                  <a:pt x="1291" y="14"/>
                </a:lnTo>
                <a:lnTo>
                  <a:pt x="1291" y="12"/>
                </a:lnTo>
                <a:lnTo>
                  <a:pt x="1294" y="12"/>
                </a:lnTo>
                <a:lnTo>
                  <a:pt x="1294" y="12"/>
                </a:lnTo>
                <a:lnTo>
                  <a:pt x="1297" y="12"/>
                </a:lnTo>
                <a:lnTo>
                  <a:pt x="1297" y="12"/>
                </a:lnTo>
                <a:lnTo>
                  <a:pt x="1300" y="12"/>
                </a:lnTo>
                <a:lnTo>
                  <a:pt x="1300" y="12"/>
                </a:lnTo>
                <a:lnTo>
                  <a:pt x="1303" y="12"/>
                </a:lnTo>
                <a:lnTo>
                  <a:pt x="1303" y="12"/>
                </a:lnTo>
                <a:lnTo>
                  <a:pt x="1306" y="12"/>
                </a:lnTo>
                <a:lnTo>
                  <a:pt x="1306" y="12"/>
                </a:lnTo>
                <a:lnTo>
                  <a:pt x="1309" y="12"/>
                </a:lnTo>
                <a:lnTo>
                  <a:pt x="1309" y="12"/>
                </a:lnTo>
                <a:lnTo>
                  <a:pt x="1312" y="12"/>
                </a:lnTo>
                <a:lnTo>
                  <a:pt x="1312" y="12"/>
                </a:lnTo>
                <a:lnTo>
                  <a:pt x="1315" y="12"/>
                </a:lnTo>
                <a:lnTo>
                  <a:pt x="1315" y="12"/>
                </a:lnTo>
                <a:lnTo>
                  <a:pt x="1318" y="12"/>
                </a:lnTo>
                <a:lnTo>
                  <a:pt x="1318" y="12"/>
                </a:lnTo>
                <a:lnTo>
                  <a:pt x="1321" y="12"/>
                </a:lnTo>
                <a:lnTo>
                  <a:pt x="1321" y="12"/>
                </a:lnTo>
                <a:lnTo>
                  <a:pt x="1324" y="12"/>
                </a:lnTo>
                <a:lnTo>
                  <a:pt x="1324" y="9"/>
                </a:lnTo>
                <a:lnTo>
                  <a:pt x="1327" y="9"/>
                </a:lnTo>
                <a:lnTo>
                  <a:pt x="1327" y="9"/>
                </a:lnTo>
                <a:lnTo>
                  <a:pt x="1331" y="9"/>
                </a:lnTo>
                <a:lnTo>
                  <a:pt x="1331" y="9"/>
                </a:lnTo>
                <a:lnTo>
                  <a:pt x="1334" y="9"/>
                </a:lnTo>
                <a:lnTo>
                  <a:pt x="1334" y="9"/>
                </a:lnTo>
                <a:lnTo>
                  <a:pt x="1337" y="9"/>
                </a:lnTo>
                <a:lnTo>
                  <a:pt x="1337" y="9"/>
                </a:lnTo>
                <a:lnTo>
                  <a:pt x="1340" y="9"/>
                </a:lnTo>
                <a:lnTo>
                  <a:pt x="1340" y="9"/>
                </a:lnTo>
                <a:lnTo>
                  <a:pt x="1343" y="9"/>
                </a:lnTo>
                <a:lnTo>
                  <a:pt x="1343" y="9"/>
                </a:lnTo>
                <a:lnTo>
                  <a:pt x="1346" y="9"/>
                </a:lnTo>
                <a:lnTo>
                  <a:pt x="1346" y="9"/>
                </a:lnTo>
                <a:lnTo>
                  <a:pt x="1349" y="9"/>
                </a:lnTo>
                <a:lnTo>
                  <a:pt x="1349" y="5"/>
                </a:lnTo>
                <a:lnTo>
                  <a:pt x="1352" y="5"/>
                </a:lnTo>
                <a:lnTo>
                  <a:pt x="1352" y="5"/>
                </a:lnTo>
                <a:lnTo>
                  <a:pt x="1355" y="5"/>
                </a:lnTo>
                <a:lnTo>
                  <a:pt x="1355" y="5"/>
                </a:lnTo>
                <a:lnTo>
                  <a:pt x="1358" y="5"/>
                </a:lnTo>
                <a:lnTo>
                  <a:pt x="1358" y="5"/>
                </a:lnTo>
                <a:lnTo>
                  <a:pt x="1361" y="5"/>
                </a:lnTo>
                <a:lnTo>
                  <a:pt x="1361" y="5"/>
                </a:lnTo>
                <a:lnTo>
                  <a:pt x="1364" y="5"/>
                </a:lnTo>
                <a:lnTo>
                  <a:pt x="1364" y="5"/>
                </a:lnTo>
                <a:lnTo>
                  <a:pt x="1367" y="5"/>
                </a:lnTo>
                <a:lnTo>
                  <a:pt x="1367" y="5"/>
                </a:lnTo>
                <a:lnTo>
                  <a:pt x="1370" y="5"/>
                </a:lnTo>
                <a:lnTo>
                  <a:pt x="1370" y="0"/>
                </a:lnTo>
                <a:lnTo>
                  <a:pt x="1373" y="0"/>
                </a:lnTo>
                <a:lnTo>
                  <a:pt x="1373" y="0"/>
                </a:lnTo>
                <a:lnTo>
                  <a:pt x="1376" y="0"/>
                </a:lnTo>
                <a:lnTo>
                  <a:pt x="1376" y="0"/>
                </a:lnTo>
                <a:lnTo>
                  <a:pt x="1379" y="0"/>
                </a:lnTo>
                <a:lnTo>
                  <a:pt x="1379" y="0"/>
                </a:lnTo>
                <a:lnTo>
                  <a:pt x="1382" y="0"/>
                </a:lnTo>
                <a:lnTo>
                  <a:pt x="1382" y="0"/>
                </a:lnTo>
                <a:lnTo>
                  <a:pt x="1385" y="0"/>
                </a:lnTo>
                <a:lnTo>
                  <a:pt x="1385" y="0"/>
                </a:lnTo>
                <a:lnTo>
                  <a:pt x="1389" y="0"/>
                </a:lnTo>
                <a:lnTo>
                  <a:pt x="1389" y="0"/>
                </a:lnTo>
                <a:lnTo>
                  <a:pt x="1392" y="0"/>
                </a:lnTo>
                <a:lnTo>
                  <a:pt x="1392" y="0"/>
                </a:lnTo>
              </a:path>
            </a:pathLst>
          </a:custGeom>
          <a:noFill/>
          <a:ln w="28575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29294" y="3837686"/>
            <a:ext cx="4750543" cy="1505466"/>
          </a:xfrm>
          <a:custGeom>
            <a:avLst/>
            <a:gdLst>
              <a:gd name="T0" fmla="*/ 0 w 1114"/>
              <a:gd name="T1" fmla="*/ 353 h 353"/>
              <a:gd name="T2" fmla="*/ 9 w 1114"/>
              <a:gd name="T3" fmla="*/ 346 h 353"/>
              <a:gd name="T4" fmla="*/ 24 w 1114"/>
              <a:gd name="T5" fmla="*/ 341 h 353"/>
              <a:gd name="T6" fmla="*/ 43 w 1114"/>
              <a:gd name="T7" fmla="*/ 333 h 353"/>
              <a:gd name="T8" fmla="*/ 52 w 1114"/>
              <a:gd name="T9" fmla="*/ 328 h 353"/>
              <a:gd name="T10" fmla="*/ 70 w 1114"/>
              <a:gd name="T11" fmla="*/ 321 h 353"/>
              <a:gd name="T12" fmla="*/ 82 w 1114"/>
              <a:gd name="T13" fmla="*/ 314 h 353"/>
              <a:gd name="T14" fmla="*/ 95 w 1114"/>
              <a:gd name="T15" fmla="*/ 314 h 353"/>
              <a:gd name="T16" fmla="*/ 110 w 1114"/>
              <a:gd name="T17" fmla="*/ 301 h 353"/>
              <a:gd name="T18" fmla="*/ 125 w 1114"/>
              <a:gd name="T19" fmla="*/ 299 h 353"/>
              <a:gd name="T20" fmla="*/ 153 w 1114"/>
              <a:gd name="T21" fmla="*/ 299 h 353"/>
              <a:gd name="T22" fmla="*/ 171 w 1114"/>
              <a:gd name="T23" fmla="*/ 294 h 353"/>
              <a:gd name="T24" fmla="*/ 192 w 1114"/>
              <a:gd name="T25" fmla="*/ 287 h 353"/>
              <a:gd name="T26" fmla="*/ 214 w 1114"/>
              <a:gd name="T27" fmla="*/ 277 h 353"/>
              <a:gd name="T28" fmla="*/ 229 w 1114"/>
              <a:gd name="T29" fmla="*/ 272 h 353"/>
              <a:gd name="T30" fmla="*/ 250 w 1114"/>
              <a:gd name="T31" fmla="*/ 265 h 353"/>
              <a:gd name="T32" fmla="*/ 278 w 1114"/>
              <a:gd name="T33" fmla="*/ 252 h 353"/>
              <a:gd name="T34" fmla="*/ 314 w 1114"/>
              <a:gd name="T35" fmla="*/ 242 h 353"/>
              <a:gd name="T36" fmla="*/ 348 w 1114"/>
              <a:gd name="T37" fmla="*/ 232 h 353"/>
              <a:gd name="T38" fmla="*/ 378 w 1114"/>
              <a:gd name="T39" fmla="*/ 227 h 353"/>
              <a:gd name="T40" fmla="*/ 406 w 1114"/>
              <a:gd name="T41" fmla="*/ 220 h 353"/>
              <a:gd name="T42" fmla="*/ 418 w 1114"/>
              <a:gd name="T43" fmla="*/ 208 h 353"/>
              <a:gd name="T44" fmla="*/ 452 w 1114"/>
              <a:gd name="T45" fmla="*/ 203 h 353"/>
              <a:gd name="T46" fmla="*/ 476 w 1114"/>
              <a:gd name="T47" fmla="*/ 195 h 353"/>
              <a:gd name="T48" fmla="*/ 485 w 1114"/>
              <a:gd name="T49" fmla="*/ 190 h 353"/>
              <a:gd name="T50" fmla="*/ 510 w 1114"/>
              <a:gd name="T51" fmla="*/ 183 h 353"/>
              <a:gd name="T52" fmla="*/ 528 w 1114"/>
              <a:gd name="T53" fmla="*/ 178 h 353"/>
              <a:gd name="T54" fmla="*/ 540 w 1114"/>
              <a:gd name="T55" fmla="*/ 175 h 353"/>
              <a:gd name="T56" fmla="*/ 559 w 1114"/>
              <a:gd name="T57" fmla="*/ 170 h 353"/>
              <a:gd name="T58" fmla="*/ 568 w 1114"/>
              <a:gd name="T59" fmla="*/ 168 h 353"/>
              <a:gd name="T60" fmla="*/ 577 w 1114"/>
              <a:gd name="T61" fmla="*/ 161 h 353"/>
              <a:gd name="T62" fmla="*/ 598 w 1114"/>
              <a:gd name="T63" fmla="*/ 153 h 353"/>
              <a:gd name="T64" fmla="*/ 616 w 1114"/>
              <a:gd name="T65" fmla="*/ 146 h 353"/>
              <a:gd name="T66" fmla="*/ 629 w 1114"/>
              <a:gd name="T67" fmla="*/ 141 h 353"/>
              <a:gd name="T68" fmla="*/ 653 w 1114"/>
              <a:gd name="T69" fmla="*/ 133 h 353"/>
              <a:gd name="T70" fmla="*/ 662 w 1114"/>
              <a:gd name="T71" fmla="*/ 128 h 353"/>
              <a:gd name="T72" fmla="*/ 677 w 1114"/>
              <a:gd name="T73" fmla="*/ 123 h 353"/>
              <a:gd name="T74" fmla="*/ 693 w 1114"/>
              <a:gd name="T75" fmla="*/ 118 h 353"/>
              <a:gd name="T76" fmla="*/ 732 w 1114"/>
              <a:gd name="T77" fmla="*/ 116 h 353"/>
              <a:gd name="T78" fmla="*/ 757 w 1114"/>
              <a:gd name="T79" fmla="*/ 113 h 353"/>
              <a:gd name="T80" fmla="*/ 787 w 1114"/>
              <a:gd name="T81" fmla="*/ 106 h 353"/>
              <a:gd name="T82" fmla="*/ 812 w 1114"/>
              <a:gd name="T83" fmla="*/ 98 h 353"/>
              <a:gd name="T84" fmla="*/ 833 w 1114"/>
              <a:gd name="T85" fmla="*/ 93 h 353"/>
              <a:gd name="T86" fmla="*/ 858 w 1114"/>
              <a:gd name="T87" fmla="*/ 83 h 353"/>
              <a:gd name="T88" fmla="*/ 885 w 1114"/>
              <a:gd name="T89" fmla="*/ 68 h 353"/>
              <a:gd name="T90" fmla="*/ 912 w 1114"/>
              <a:gd name="T91" fmla="*/ 56 h 353"/>
              <a:gd name="T92" fmla="*/ 946 w 1114"/>
              <a:gd name="T93" fmla="*/ 46 h 353"/>
              <a:gd name="T94" fmla="*/ 964 w 1114"/>
              <a:gd name="T95" fmla="*/ 33 h 353"/>
              <a:gd name="T96" fmla="*/ 989 w 1114"/>
              <a:gd name="T97" fmla="*/ 28 h 353"/>
              <a:gd name="T98" fmla="*/ 1004 w 1114"/>
              <a:gd name="T99" fmla="*/ 21 h 353"/>
              <a:gd name="T100" fmla="*/ 1031 w 1114"/>
              <a:gd name="T101" fmla="*/ 16 h 353"/>
              <a:gd name="T102" fmla="*/ 1068 w 1114"/>
              <a:gd name="T103" fmla="*/ 11 h 353"/>
              <a:gd name="T104" fmla="*/ 1080 w 1114"/>
              <a:gd name="T105" fmla="*/ 3 h 353"/>
              <a:gd name="T106" fmla="*/ 1114 w 1114"/>
              <a:gd name="T107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4" h="353">
                <a:moveTo>
                  <a:pt x="0" y="353"/>
                </a:moveTo>
                <a:lnTo>
                  <a:pt x="0" y="353"/>
                </a:lnTo>
                <a:lnTo>
                  <a:pt x="0" y="353"/>
                </a:lnTo>
                <a:lnTo>
                  <a:pt x="0" y="353"/>
                </a:lnTo>
                <a:lnTo>
                  <a:pt x="0" y="353"/>
                </a:lnTo>
                <a:lnTo>
                  <a:pt x="0" y="353"/>
                </a:lnTo>
                <a:lnTo>
                  <a:pt x="0" y="353"/>
                </a:lnTo>
                <a:lnTo>
                  <a:pt x="2" y="353"/>
                </a:lnTo>
                <a:lnTo>
                  <a:pt x="2" y="353"/>
                </a:lnTo>
                <a:lnTo>
                  <a:pt x="6" y="353"/>
                </a:lnTo>
                <a:lnTo>
                  <a:pt x="6" y="346"/>
                </a:lnTo>
                <a:lnTo>
                  <a:pt x="9" y="346"/>
                </a:lnTo>
                <a:lnTo>
                  <a:pt x="9" y="346"/>
                </a:lnTo>
                <a:lnTo>
                  <a:pt x="12" y="346"/>
                </a:lnTo>
                <a:lnTo>
                  <a:pt x="12" y="343"/>
                </a:lnTo>
                <a:lnTo>
                  <a:pt x="18" y="343"/>
                </a:lnTo>
                <a:lnTo>
                  <a:pt x="18" y="341"/>
                </a:lnTo>
                <a:lnTo>
                  <a:pt x="24" y="341"/>
                </a:lnTo>
                <a:lnTo>
                  <a:pt x="24" y="338"/>
                </a:lnTo>
                <a:lnTo>
                  <a:pt x="28" y="338"/>
                </a:lnTo>
                <a:lnTo>
                  <a:pt x="28" y="336"/>
                </a:lnTo>
                <a:lnTo>
                  <a:pt x="37" y="336"/>
                </a:lnTo>
                <a:lnTo>
                  <a:pt x="37" y="333"/>
                </a:lnTo>
                <a:lnTo>
                  <a:pt x="43" y="333"/>
                </a:lnTo>
                <a:lnTo>
                  <a:pt x="43" y="331"/>
                </a:lnTo>
                <a:lnTo>
                  <a:pt x="46" y="331"/>
                </a:lnTo>
                <a:lnTo>
                  <a:pt x="46" y="331"/>
                </a:lnTo>
                <a:lnTo>
                  <a:pt x="49" y="331"/>
                </a:lnTo>
                <a:lnTo>
                  <a:pt x="49" y="328"/>
                </a:lnTo>
                <a:lnTo>
                  <a:pt x="52" y="328"/>
                </a:lnTo>
                <a:lnTo>
                  <a:pt x="52" y="326"/>
                </a:lnTo>
                <a:lnTo>
                  <a:pt x="55" y="326"/>
                </a:lnTo>
                <a:lnTo>
                  <a:pt x="55" y="324"/>
                </a:lnTo>
                <a:lnTo>
                  <a:pt x="61" y="324"/>
                </a:lnTo>
                <a:lnTo>
                  <a:pt x="61" y="321"/>
                </a:lnTo>
                <a:lnTo>
                  <a:pt x="70" y="321"/>
                </a:lnTo>
                <a:lnTo>
                  <a:pt x="70" y="319"/>
                </a:lnTo>
                <a:lnTo>
                  <a:pt x="73" y="319"/>
                </a:lnTo>
                <a:lnTo>
                  <a:pt x="73" y="316"/>
                </a:lnTo>
                <a:lnTo>
                  <a:pt x="76" y="316"/>
                </a:lnTo>
                <a:lnTo>
                  <a:pt x="76" y="314"/>
                </a:lnTo>
                <a:lnTo>
                  <a:pt x="82" y="314"/>
                </a:lnTo>
                <a:lnTo>
                  <a:pt x="82" y="314"/>
                </a:lnTo>
                <a:lnTo>
                  <a:pt x="89" y="314"/>
                </a:lnTo>
                <a:lnTo>
                  <a:pt x="89" y="314"/>
                </a:lnTo>
                <a:lnTo>
                  <a:pt x="92" y="314"/>
                </a:lnTo>
                <a:lnTo>
                  <a:pt x="92" y="314"/>
                </a:lnTo>
                <a:lnTo>
                  <a:pt x="95" y="314"/>
                </a:lnTo>
                <a:lnTo>
                  <a:pt x="95" y="311"/>
                </a:lnTo>
                <a:lnTo>
                  <a:pt x="101" y="311"/>
                </a:lnTo>
                <a:lnTo>
                  <a:pt x="101" y="306"/>
                </a:lnTo>
                <a:lnTo>
                  <a:pt x="104" y="306"/>
                </a:lnTo>
                <a:lnTo>
                  <a:pt x="104" y="301"/>
                </a:lnTo>
                <a:lnTo>
                  <a:pt x="110" y="301"/>
                </a:lnTo>
                <a:lnTo>
                  <a:pt x="110" y="299"/>
                </a:lnTo>
                <a:lnTo>
                  <a:pt x="113" y="299"/>
                </a:lnTo>
                <a:lnTo>
                  <a:pt x="113" y="299"/>
                </a:lnTo>
                <a:lnTo>
                  <a:pt x="122" y="299"/>
                </a:lnTo>
                <a:lnTo>
                  <a:pt x="122" y="299"/>
                </a:lnTo>
                <a:lnTo>
                  <a:pt x="125" y="299"/>
                </a:lnTo>
                <a:lnTo>
                  <a:pt x="125" y="299"/>
                </a:lnTo>
                <a:lnTo>
                  <a:pt x="131" y="299"/>
                </a:lnTo>
                <a:lnTo>
                  <a:pt x="131" y="299"/>
                </a:lnTo>
                <a:lnTo>
                  <a:pt x="147" y="299"/>
                </a:lnTo>
                <a:lnTo>
                  <a:pt x="147" y="299"/>
                </a:lnTo>
                <a:lnTo>
                  <a:pt x="153" y="299"/>
                </a:lnTo>
                <a:lnTo>
                  <a:pt x="153" y="297"/>
                </a:lnTo>
                <a:lnTo>
                  <a:pt x="156" y="297"/>
                </a:lnTo>
                <a:lnTo>
                  <a:pt x="156" y="294"/>
                </a:lnTo>
                <a:lnTo>
                  <a:pt x="159" y="294"/>
                </a:lnTo>
                <a:lnTo>
                  <a:pt x="159" y="294"/>
                </a:lnTo>
                <a:lnTo>
                  <a:pt x="171" y="294"/>
                </a:lnTo>
                <a:lnTo>
                  <a:pt x="171" y="289"/>
                </a:lnTo>
                <a:lnTo>
                  <a:pt x="180" y="289"/>
                </a:lnTo>
                <a:lnTo>
                  <a:pt x="180" y="287"/>
                </a:lnTo>
                <a:lnTo>
                  <a:pt x="183" y="287"/>
                </a:lnTo>
                <a:lnTo>
                  <a:pt x="183" y="287"/>
                </a:lnTo>
                <a:lnTo>
                  <a:pt x="192" y="287"/>
                </a:lnTo>
                <a:lnTo>
                  <a:pt x="192" y="284"/>
                </a:lnTo>
                <a:lnTo>
                  <a:pt x="198" y="284"/>
                </a:lnTo>
                <a:lnTo>
                  <a:pt x="198" y="277"/>
                </a:lnTo>
                <a:lnTo>
                  <a:pt x="211" y="277"/>
                </a:lnTo>
                <a:lnTo>
                  <a:pt x="211" y="277"/>
                </a:lnTo>
                <a:lnTo>
                  <a:pt x="214" y="277"/>
                </a:lnTo>
                <a:lnTo>
                  <a:pt x="214" y="277"/>
                </a:lnTo>
                <a:lnTo>
                  <a:pt x="217" y="277"/>
                </a:lnTo>
                <a:lnTo>
                  <a:pt x="217" y="274"/>
                </a:lnTo>
                <a:lnTo>
                  <a:pt x="220" y="274"/>
                </a:lnTo>
                <a:lnTo>
                  <a:pt x="220" y="272"/>
                </a:lnTo>
                <a:lnTo>
                  <a:pt x="229" y="272"/>
                </a:lnTo>
                <a:lnTo>
                  <a:pt x="229" y="272"/>
                </a:lnTo>
                <a:lnTo>
                  <a:pt x="235" y="272"/>
                </a:lnTo>
                <a:lnTo>
                  <a:pt x="235" y="267"/>
                </a:lnTo>
                <a:lnTo>
                  <a:pt x="238" y="267"/>
                </a:lnTo>
                <a:lnTo>
                  <a:pt x="238" y="265"/>
                </a:lnTo>
                <a:lnTo>
                  <a:pt x="250" y="265"/>
                </a:lnTo>
                <a:lnTo>
                  <a:pt x="250" y="257"/>
                </a:lnTo>
                <a:lnTo>
                  <a:pt x="263" y="257"/>
                </a:lnTo>
                <a:lnTo>
                  <a:pt x="263" y="255"/>
                </a:lnTo>
                <a:lnTo>
                  <a:pt x="269" y="255"/>
                </a:lnTo>
                <a:lnTo>
                  <a:pt x="269" y="252"/>
                </a:lnTo>
                <a:lnTo>
                  <a:pt x="278" y="252"/>
                </a:lnTo>
                <a:lnTo>
                  <a:pt x="278" y="250"/>
                </a:lnTo>
                <a:lnTo>
                  <a:pt x="284" y="250"/>
                </a:lnTo>
                <a:lnTo>
                  <a:pt x="284" y="245"/>
                </a:lnTo>
                <a:lnTo>
                  <a:pt x="302" y="245"/>
                </a:lnTo>
                <a:lnTo>
                  <a:pt x="302" y="242"/>
                </a:lnTo>
                <a:lnTo>
                  <a:pt x="314" y="242"/>
                </a:lnTo>
                <a:lnTo>
                  <a:pt x="314" y="240"/>
                </a:lnTo>
                <a:lnTo>
                  <a:pt x="317" y="240"/>
                </a:lnTo>
                <a:lnTo>
                  <a:pt x="317" y="235"/>
                </a:lnTo>
                <a:lnTo>
                  <a:pt x="339" y="235"/>
                </a:lnTo>
                <a:lnTo>
                  <a:pt x="339" y="232"/>
                </a:lnTo>
                <a:lnTo>
                  <a:pt x="348" y="232"/>
                </a:lnTo>
                <a:lnTo>
                  <a:pt x="348" y="230"/>
                </a:lnTo>
                <a:lnTo>
                  <a:pt x="360" y="230"/>
                </a:lnTo>
                <a:lnTo>
                  <a:pt x="360" y="227"/>
                </a:lnTo>
                <a:lnTo>
                  <a:pt x="363" y="227"/>
                </a:lnTo>
                <a:lnTo>
                  <a:pt x="363" y="227"/>
                </a:lnTo>
                <a:lnTo>
                  <a:pt x="378" y="227"/>
                </a:lnTo>
                <a:lnTo>
                  <a:pt x="378" y="225"/>
                </a:lnTo>
                <a:lnTo>
                  <a:pt x="385" y="225"/>
                </a:lnTo>
                <a:lnTo>
                  <a:pt x="385" y="222"/>
                </a:lnTo>
                <a:lnTo>
                  <a:pt x="397" y="222"/>
                </a:lnTo>
                <a:lnTo>
                  <a:pt x="397" y="220"/>
                </a:lnTo>
                <a:lnTo>
                  <a:pt x="406" y="220"/>
                </a:lnTo>
                <a:lnTo>
                  <a:pt x="406" y="215"/>
                </a:lnTo>
                <a:lnTo>
                  <a:pt x="412" y="215"/>
                </a:lnTo>
                <a:lnTo>
                  <a:pt x="412" y="210"/>
                </a:lnTo>
                <a:lnTo>
                  <a:pt x="415" y="210"/>
                </a:lnTo>
                <a:lnTo>
                  <a:pt x="415" y="208"/>
                </a:lnTo>
                <a:lnTo>
                  <a:pt x="418" y="208"/>
                </a:lnTo>
                <a:lnTo>
                  <a:pt x="418" y="205"/>
                </a:lnTo>
                <a:lnTo>
                  <a:pt x="430" y="205"/>
                </a:lnTo>
                <a:lnTo>
                  <a:pt x="430" y="203"/>
                </a:lnTo>
                <a:lnTo>
                  <a:pt x="436" y="203"/>
                </a:lnTo>
                <a:lnTo>
                  <a:pt x="436" y="203"/>
                </a:lnTo>
                <a:lnTo>
                  <a:pt x="452" y="203"/>
                </a:lnTo>
                <a:lnTo>
                  <a:pt x="452" y="200"/>
                </a:lnTo>
                <a:lnTo>
                  <a:pt x="455" y="200"/>
                </a:lnTo>
                <a:lnTo>
                  <a:pt x="455" y="198"/>
                </a:lnTo>
                <a:lnTo>
                  <a:pt x="470" y="198"/>
                </a:lnTo>
                <a:lnTo>
                  <a:pt x="470" y="195"/>
                </a:lnTo>
                <a:lnTo>
                  <a:pt x="476" y="195"/>
                </a:lnTo>
                <a:lnTo>
                  <a:pt x="476" y="193"/>
                </a:lnTo>
                <a:lnTo>
                  <a:pt x="479" y="193"/>
                </a:lnTo>
                <a:lnTo>
                  <a:pt x="479" y="193"/>
                </a:lnTo>
                <a:lnTo>
                  <a:pt x="482" y="193"/>
                </a:lnTo>
                <a:lnTo>
                  <a:pt x="482" y="190"/>
                </a:lnTo>
                <a:lnTo>
                  <a:pt x="485" y="190"/>
                </a:lnTo>
                <a:lnTo>
                  <a:pt x="485" y="190"/>
                </a:lnTo>
                <a:lnTo>
                  <a:pt x="488" y="190"/>
                </a:lnTo>
                <a:lnTo>
                  <a:pt x="488" y="188"/>
                </a:lnTo>
                <a:lnTo>
                  <a:pt x="507" y="188"/>
                </a:lnTo>
                <a:lnTo>
                  <a:pt x="507" y="183"/>
                </a:lnTo>
                <a:lnTo>
                  <a:pt x="510" y="183"/>
                </a:lnTo>
                <a:lnTo>
                  <a:pt x="510" y="180"/>
                </a:lnTo>
                <a:lnTo>
                  <a:pt x="513" y="180"/>
                </a:lnTo>
                <a:lnTo>
                  <a:pt x="513" y="180"/>
                </a:lnTo>
                <a:lnTo>
                  <a:pt x="519" y="180"/>
                </a:lnTo>
                <a:lnTo>
                  <a:pt x="519" y="178"/>
                </a:lnTo>
                <a:lnTo>
                  <a:pt x="528" y="178"/>
                </a:lnTo>
                <a:lnTo>
                  <a:pt x="528" y="175"/>
                </a:lnTo>
                <a:lnTo>
                  <a:pt x="531" y="175"/>
                </a:lnTo>
                <a:lnTo>
                  <a:pt x="531" y="175"/>
                </a:lnTo>
                <a:lnTo>
                  <a:pt x="537" y="175"/>
                </a:lnTo>
                <a:lnTo>
                  <a:pt x="537" y="175"/>
                </a:lnTo>
                <a:lnTo>
                  <a:pt x="540" y="175"/>
                </a:lnTo>
                <a:lnTo>
                  <a:pt x="540" y="175"/>
                </a:lnTo>
                <a:lnTo>
                  <a:pt x="549" y="175"/>
                </a:lnTo>
                <a:lnTo>
                  <a:pt x="549" y="170"/>
                </a:lnTo>
                <a:lnTo>
                  <a:pt x="555" y="170"/>
                </a:lnTo>
                <a:lnTo>
                  <a:pt x="555" y="170"/>
                </a:lnTo>
                <a:lnTo>
                  <a:pt x="559" y="170"/>
                </a:lnTo>
                <a:lnTo>
                  <a:pt x="559" y="168"/>
                </a:lnTo>
                <a:lnTo>
                  <a:pt x="562" y="168"/>
                </a:lnTo>
                <a:lnTo>
                  <a:pt x="562" y="168"/>
                </a:lnTo>
                <a:lnTo>
                  <a:pt x="565" y="168"/>
                </a:lnTo>
                <a:lnTo>
                  <a:pt x="565" y="168"/>
                </a:lnTo>
                <a:lnTo>
                  <a:pt x="568" y="168"/>
                </a:lnTo>
                <a:lnTo>
                  <a:pt x="568" y="163"/>
                </a:lnTo>
                <a:lnTo>
                  <a:pt x="571" y="163"/>
                </a:lnTo>
                <a:lnTo>
                  <a:pt x="571" y="161"/>
                </a:lnTo>
                <a:lnTo>
                  <a:pt x="574" y="161"/>
                </a:lnTo>
                <a:lnTo>
                  <a:pt x="574" y="161"/>
                </a:lnTo>
                <a:lnTo>
                  <a:pt x="577" y="161"/>
                </a:lnTo>
                <a:lnTo>
                  <a:pt x="577" y="158"/>
                </a:lnTo>
                <a:lnTo>
                  <a:pt x="580" y="158"/>
                </a:lnTo>
                <a:lnTo>
                  <a:pt x="580" y="156"/>
                </a:lnTo>
                <a:lnTo>
                  <a:pt x="586" y="156"/>
                </a:lnTo>
                <a:lnTo>
                  <a:pt x="586" y="153"/>
                </a:lnTo>
                <a:lnTo>
                  <a:pt x="598" y="153"/>
                </a:lnTo>
                <a:lnTo>
                  <a:pt x="598" y="151"/>
                </a:lnTo>
                <a:lnTo>
                  <a:pt x="604" y="151"/>
                </a:lnTo>
                <a:lnTo>
                  <a:pt x="604" y="148"/>
                </a:lnTo>
                <a:lnTo>
                  <a:pt x="607" y="148"/>
                </a:lnTo>
                <a:lnTo>
                  <a:pt x="607" y="146"/>
                </a:lnTo>
                <a:lnTo>
                  <a:pt x="616" y="146"/>
                </a:lnTo>
                <a:lnTo>
                  <a:pt x="616" y="143"/>
                </a:lnTo>
                <a:lnTo>
                  <a:pt x="620" y="143"/>
                </a:lnTo>
                <a:lnTo>
                  <a:pt x="620" y="143"/>
                </a:lnTo>
                <a:lnTo>
                  <a:pt x="623" y="143"/>
                </a:lnTo>
                <a:lnTo>
                  <a:pt x="623" y="141"/>
                </a:lnTo>
                <a:lnTo>
                  <a:pt x="629" y="141"/>
                </a:lnTo>
                <a:lnTo>
                  <a:pt x="629" y="138"/>
                </a:lnTo>
                <a:lnTo>
                  <a:pt x="638" y="138"/>
                </a:lnTo>
                <a:lnTo>
                  <a:pt x="638" y="136"/>
                </a:lnTo>
                <a:lnTo>
                  <a:pt x="641" y="136"/>
                </a:lnTo>
                <a:lnTo>
                  <a:pt x="641" y="133"/>
                </a:lnTo>
                <a:lnTo>
                  <a:pt x="653" y="133"/>
                </a:lnTo>
                <a:lnTo>
                  <a:pt x="653" y="131"/>
                </a:lnTo>
                <a:lnTo>
                  <a:pt x="656" y="131"/>
                </a:lnTo>
                <a:lnTo>
                  <a:pt x="656" y="131"/>
                </a:lnTo>
                <a:lnTo>
                  <a:pt x="659" y="131"/>
                </a:lnTo>
                <a:lnTo>
                  <a:pt x="659" y="128"/>
                </a:lnTo>
                <a:lnTo>
                  <a:pt x="662" y="128"/>
                </a:lnTo>
                <a:lnTo>
                  <a:pt x="662" y="126"/>
                </a:lnTo>
                <a:lnTo>
                  <a:pt x="665" y="126"/>
                </a:lnTo>
                <a:lnTo>
                  <a:pt x="665" y="126"/>
                </a:lnTo>
                <a:lnTo>
                  <a:pt x="674" y="126"/>
                </a:lnTo>
                <a:lnTo>
                  <a:pt x="674" y="123"/>
                </a:lnTo>
                <a:lnTo>
                  <a:pt x="677" y="123"/>
                </a:lnTo>
                <a:lnTo>
                  <a:pt x="677" y="123"/>
                </a:lnTo>
                <a:lnTo>
                  <a:pt x="684" y="123"/>
                </a:lnTo>
                <a:lnTo>
                  <a:pt x="684" y="121"/>
                </a:lnTo>
                <a:lnTo>
                  <a:pt x="687" y="121"/>
                </a:lnTo>
                <a:lnTo>
                  <a:pt x="687" y="118"/>
                </a:lnTo>
                <a:lnTo>
                  <a:pt x="693" y="118"/>
                </a:lnTo>
                <a:lnTo>
                  <a:pt x="693" y="118"/>
                </a:lnTo>
                <a:lnTo>
                  <a:pt x="714" y="118"/>
                </a:lnTo>
                <a:lnTo>
                  <a:pt x="714" y="116"/>
                </a:lnTo>
                <a:lnTo>
                  <a:pt x="720" y="116"/>
                </a:lnTo>
                <a:lnTo>
                  <a:pt x="720" y="116"/>
                </a:lnTo>
                <a:lnTo>
                  <a:pt x="732" y="116"/>
                </a:lnTo>
                <a:lnTo>
                  <a:pt x="732" y="116"/>
                </a:lnTo>
                <a:lnTo>
                  <a:pt x="745" y="116"/>
                </a:lnTo>
                <a:lnTo>
                  <a:pt x="745" y="116"/>
                </a:lnTo>
                <a:lnTo>
                  <a:pt x="748" y="116"/>
                </a:lnTo>
                <a:lnTo>
                  <a:pt x="748" y="113"/>
                </a:lnTo>
                <a:lnTo>
                  <a:pt x="757" y="113"/>
                </a:lnTo>
                <a:lnTo>
                  <a:pt x="757" y="111"/>
                </a:lnTo>
                <a:lnTo>
                  <a:pt x="772" y="111"/>
                </a:lnTo>
                <a:lnTo>
                  <a:pt x="772" y="108"/>
                </a:lnTo>
                <a:lnTo>
                  <a:pt x="778" y="108"/>
                </a:lnTo>
                <a:lnTo>
                  <a:pt x="778" y="106"/>
                </a:lnTo>
                <a:lnTo>
                  <a:pt x="787" y="106"/>
                </a:lnTo>
                <a:lnTo>
                  <a:pt x="787" y="103"/>
                </a:lnTo>
                <a:lnTo>
                  <a:pt x="793" y="103"/>
                </a:lnTo>
                <a:lnTo>
                  <a:pt x="793" y="101"/>
                </a:lnTo>
                <a:lnTo>
                  <a:pt x="797" y="101"/>
                </a:lnTo>
                <a:lnTo>
                  <a:pt x="797" y="98"/>
                </a:lnTo>
                <a:lnTo>
                  <a:pt x="812" y="98"/>
                </a:lnTo>
                <a:lnTo>
                  <a:pt x="812" y="98"/>
                </a:lnTo>
                <a:lnTo>
                  <a:pt x="821" y="98"/>
                </a:lnTo>
                <a:lnTo>
                  <a:pt x="821" y="96"/>
                </a:lnTo>
                <a:lnTo>
                  <a:pt x="827" y="96"/>
                </a:lnTo>
                <a:lnTo>
                  <a:pt x="827" y="93"/>
                </a:lnTo>
                <a:lnTo>
                  <a:pt x="833" y="93"/>
                </a:lnTo>
                <a:lnTo>
                  <a:pt x="833" y="91"/>
                </a:lnTo>
                <a:lnTo>
                  <a:pt x="842" y="91"/>
                </a:lnTo>
                <a:lnTo>
                  <a:pt x="842" y="88"/>
                </a:lnTo>
                <a:lnTo>
                  <a:pt x="848" y="88"/>
                </a:lnTo>
                <a:lnTo>
                  <a:pt x="848" y="83"/>
                </a:lnTo>
                <a:lnTo>
                  <a:pt x="858" y="83"/>
                </a:lnTo>
                <a:lnTo>
                  <a:pt x="858" y="78"/>
                </a:lnTo>
                <a:lnTo>
                  <a:pt x="861" y="78"/>
                </a:lnTo>
                <a:lnTo>
                  <a:pt x="861" y="78"/>
                </a:lnTo>
                <a:lnTo>
                  <a:pt x="864" y="78"/>
                </a:lnTo>
                <a:lnTo>
                  <a:pt x="864" y="68"/>
                </a:lnTo>
                <a:lnTo>
                  <a:pt x="885" y="68"/>
                </a:lnTo>
                <a:lnTo>
                  <a:pt x="885" y="63"/>
                </a:lnTo>
                <a:lnTo>
                  <a:pt x="894" y="63"/>
                </a:lnTo>
                <a:lnTo>
                  <a:pt x="894" y="61"/>
                </a:lnTo>
                <a:lnTo>
                  <a:pt x="897" y="61"/>
                </a:lnTo>
                <a:lnTo>
                  <a:pt x="897" y="56"/>
                </a:lnTo>
                <a:lnTo>
                  <a:pt x="912" y="56"/>
                </a:lnTo>
                <a:lnTo>
                  <a:pt x="912" y="53"/>
                </a:lnTo>
                <a:lnTo>
                  <a:pt x="916" y="53"/>
                </a:lnTo>
                <a:lnTo>
                  <a:pt x="916" y="51"/>
                </a:lnTo>
                <a:lnTo>
                  <a:pt x="919" y="51"/>
                </a:lnTo>
                <a:lnTo>
                  <a:pt x="919" y="46"/>
                </a:lnTo>
                <a:lnTo>
                  <a:pt x="946" y="46"/>
                </a:lnTo>
                <a:lnTo>
                  <a:pt x="946" y="43"/>
                </a:lnTo>
                <a:lnTo>
                  <a:pt x="949" y="43"/>
                </a:lnTo>
                <a:lnTo>
                  <a:pt x="949" y="38"/>
                </a:lnTo>
                <a:lnTo>
                  <a:pt x="961" y="38"/>
                </a:lnTo>
                <a:lnTo>
                  <a:pt x="961" y="33"/>
                </a:lnTo>
                <a:lnTo>
                  <a:pt x="964" y="33"/>
                </a:lnTo>
                <a:lnTo>
                  <a:pt x="964" y="31"/>
                </a:lnTo>
                <a:lnTo>
                  <a:pt x="977" y="31"/>
                </a:lnTo>
                <a:lnTo>
                  <a:pt x="977" y="31"/>
                </a:lnTo>
                <a:lnTo>
                  <a:pt x="983" y="31"/>
                </a:lnTo>
                <a:lnTo>
                  <a:pt x="983" y="28"/>
                </a:lnTo>
                <a:lnTo>
                  <a:pt x="989" y="28"/>
                </a:lnTo>
                <a:lnTo>
                  <a:pt x="989" y="26"/>
                </a:lnTo>
                <a:lnTo>
                  <a:pt x="992" y="26"/>
                </a:lnTo>
                <a:lnTo>
                  <a:pt x="992" y="23"/>
                </a:lnTo>
                <a:lnTo>
                  <a:pt x="995" y="23"/>
                </a:lnTo>
                <a:lnTo>
                  <a:pt x="995" y="21"/>
                </a:lnTo>
                <a:lnTo>
                  <a:pt x="1004" y="21"/>
                </a:lnTo>
                <a:lnTo>
                  <a:pt x="1004" y="18"/>
                </a:lnTo>
                <a:lnTo>
                  <a:pt x="1025" y="18"/>
                </a:lnTo>
                <a:lnTo>
                  <a:pt x="1025" y="18"/>
                </a:lnTo>
                <a:lnTo>
                  <a:pt x="1028" y="18"/>
                </a:lnTo>
                <a:lnTo>
                  <a:pt x="1028" y="16"/>
                </a:lnTo>
                <a:lnTo>
                  <a:pt x="1031" y="16"/>
                </a:lnTo>
                <a:lnTo>
                  <a:pt x="1031" y="16"/>
                </a:lnTo>
                <a:lnTo>
                  <a:pt x="1047" y="16"/>
                </a:lnTo>
                <a:lnTo>
                  <a:pt x="1047" y="13"/>
                </a:lnTo>
                <a:lnTo>
                  <a:pt x="1053" y="13"/>
                </a:lnTo>
                <a:lnTo>
                  <a:pt x="1053" y="11"/>
                </a:lnTo>
                <a:lnTo>
                  <a:pt x="1068" y="11"/>
                </a:lnTo>
                <a:lnTo>
                  <a:pt x="1068" y="11"/>
                </a:lnTo>
                <a:lnTo>
                  <a:pt x="1074" y="11"/>
                </a:lnTo>
                <a:lnTo>
                  <a:pt x="1074" y="8"/>
                </a:lnTo>
                <a:lnTo>
                  <a:pt x="1077" y="8"/>
                </a:lnTo>
                <a:lnTo>
                  <a:pt x="1077" y="3"/>
                </a:lnTo>
                <a:lnTo>
                  <a:pt x="1080" y="3"/>
                </a:lnTo>
                <a:lnTo>
                  <a:pt x="1080" y="3"/>
                </a:lnTo>
                <a:lnTo>
                  <a:pt x="1089" y="3"/>
                </a:lnTo>
                <a:lnTo>
                  <a:pt x="1089" y="3"/>
                </a:lnTo>
                <a:lnTo>
                  <a:pt x="1093" y="3"/>
                </a:lnTo>
                <a:lnTo>
                  <a:pt x="1093" y="0"/>
                </a:lnTo>
                <a:lnTo>
                  <a:pt x="1114" y="0"/>
                </a:lnTo>
                <a:lnTo>
                  <a:pt x="1114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029294" y="5070850"/>
            <a:ext cx="5935143" cy="263630"/>
          </a:xfrm>
          <a:custGeom>
            <a:avLst/>
            <a:gdLst>
              <a:gd name="T0" fmla="*/ 0 w 1392"/>
              <a:gd name="T1" fmla="*/ 62 h 62"/>
              <a:gd name="T2" fmla="*/ 0 w 1392"/>
              <a:gd name="T3" fmla="*/ 62 h 62"/>
              <a:gd name="T4" fmla="*/ 1114 w 1392"/>
              <a:gd name="T5" fmla="*/ 62 h 62"/>
              <a:gd name="T6" fmla="*/ 1129 w 1392"/>
              <a:gd name="T7" fmla="*/ 62 h 62"/>
              <a:gd name="T8" fmla="*/ 1132 w 1392"/>
              <a:gd name="T9" fmla="*/ 62 h 62"/>
              <a:gd name="T10" fmla="*/ 1138 w 1392"/>
              <a:gd name="T11" fmla="*/ 59 h 62"/>
              <a:gd name="T12" fmla="*/ 1154 w 1392"/>
              <a:gd name="T13" fmla="*/ 54 h 62"/>
              <a:gd name="T14" fmla="*/ 1169 w 1392"/>
              <a:gd name="T15" fmla="*/ 51 h 62"/>
              <a:gd name="T16" fmla="*/ 1172 w 1392"/>
              <a:gd name="T17" fmla="*/ 49 h 62"/>
              <a:gd name="T18" fmla="*/ 1181 w 1392"/>
              <a:gd name="T19" fmla="*/ 49 h 62"/>
              <a:gd name="T20" fmla="*/ 1187 w 1392"/>
              <a:gd name="T21" fmla="*/ 46 h 62"/>
              <a:gd name="T22" fmla="*/ 1196 w 1392"/>
              <a:gd name="T23" fmla="*/ 46 h 62"/>
              <a:gd name="T24" fmla="*/ 1202 w 1392"/>
              <a:gd name="T25" fmla="*/ 44 h 62"/>
              <a:gd name="T26" fmla="*/ 1227 w 1392"/>
              <a:gd name="T27" fmla="*/ 44 h 62"/>
              <a:gd name="T28" fmla="*/ 1233 w 1392"/>
              <a:gd name="T29" fmla="*/ 41 h 62"/>
              <a:gd name="T30" fmla="*/ 1242 w 1392"/>
              <a:gd name="T31" fmla="*/ 38 h 62"/>
              <a:gd name="T32" fmla="*/ 1251 w 1392"/>
              <a:gd name="T33" fmla="*/ 38 h 62"/>
              <a:gd name="T34" fmla="*/ 1276 w 1392"/>
              <a:gd name="T35" fmla="*/ 36 h 62"/>
              <a:gd name="T36" fmla="*/ 1282 w 1392"/>
              <a:gd name="T37" fmla="*/ 36 h 62"/>
              <a:gd name="T38" fmla="*/ 1288 w 1392"/>
              <a:gd name="T39" fmla="*/ 36 h 62"/>
              <a:gd name="T40" fmla="*/ 1291 w 1392"/>
              <a:gd name="T41" fmla="*/ 33 h 62"/>
              <a:gd name="T42" fmla="*/ 1297 w 1392"/>
              <a:gd name="T43" fmla="*/ 33 h 62"/>
              <a:gd name="T44" fmla="*/ 1300 w 1392"/>
              <a:gd name="T45" fmla="*/ 33 h 62"/>
              <a:gd name="T46" fmla="*/ 1306 w 1392"/>
              <a:gd name="T47" fmla="*/ 30 h 62"/>
              <a:gd name="T48" fmla="*/ 1309 w 1392"/>
              <a:gd name="T49" fmla="*/ 28 h 62"/>
              <a:gd name="T50" fmla="*/ 1315 w 1392"/>
              <a:gd name="T51" fmla="*/ 25 h 62"/>
              <a:gd name="T52" fmla="*/ 1318 w 1392"/>
              <a:gd name="T53" fmla="*/ 25 h 62"/>
              <a:gd name="T54" fmla="*/ 1324 w 1392"/>
              <a:gd name="T55" fmla="*/ 25 h 62"/>
              <a:gd name="T56" fmla="*/ 1327 w 1392"/>
              <a:gd name="T57" fmla="*/ 25 h 62"/>
              <a:gd name="T58" fmla="*/ 1334 w 1392"/>
              <a:gd name="T59" fmla="*/ 25 h 62"/>
              <a:gd name="T60" fmla="*/ 1337 w 1392"/>
              <a:gd name="T61" fmla="*/ 19 h 62"/>
              <a:gd name="T62" fmla="*/ 1343 w 1392"/>
              <a:gd name="T63" fmla="*/ 19 h 62"/>
              <a:gd name="T64" fmla="*/ 1346 w 1392"/>
              <a:gd name="T65" fmla="*/ 15 h 62"/>
              <a:gd name="T66" fmla="*/ 1352 w 1392"/>
              <a:gd name="T67" fmla="*/ 15 h 62"/>
              <a:gd name="T68" fmla="*/ 1355 w 1392"/>
              <a:gd name="T69" fmla="*/ 15 h 62"/>
              <a:gd name="T70" fmla="*/ 1361 w 1392"/>
              <a:gd name="T71" fmla="*/ 11 h 62"/>
              <a:gd name="T72" fmla="*/ 1364 w 1392"/>
              <a:gd name="T73" fmla="*/ 11 h 62"/>
              <a:gd name="T74" fmla="*/ 1370 w 1392"/>
              <a:gd name="T75" fmla="*/ 7 h 62"/>
              <a:gd name="T76" fmla="*/ 1373 w 1392"/>
              <a:gd name="T77" fmla="*/ 7 h 62"/>
              <a:gd name="T78" fmla="*/ 1379 w 1392"/>
              <a:gd name="T79" fmla="*/ 7 h 62"/>
              <a:gd name="T80" fmla="*/ 1382 w 1392"/>
              <a:gd name="T81" fmla="*/ 0 h 62"/>
              <a:gd name="T82" fmla="*/ 1389 w 1392"/>
              <a:gd name="T83" fmla="*/ 0 h 62"/>
              <a:gd name="T84" fmla="*/ 1392 w 1392"/>
              <a:gd name="T8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2" h="62">
                <a:moveTo>
                  <a:pt x="0" y="62"/>
                </a:moveTo>
                <a:lnTo>
                  <a:pt x="0" y="62"/>
                </a:lnTo>
                <a:lnTo>
                  <a:pt x="0" y="62"/>
                </a:lnTo>
                <a:lnTo>
                  <a:pt x="0" y="62"/>
                </a:lnTo>
                <a:lnTo>
                  <a:pt x="0" y="62"/>
                </a:lnTo>
                <a:lnTo>
                  <a:pt x="0" y="62"/>
                </a:lnTo>
                <a:lnTo>
                  <a:pt x="0" y="62"/>
                </a:lnTo>
                <a:lnTo>
                  <a:pt x="1114" y="62"/>
                </a:lnTo>
                <a:lnTo>
                  <a:pt x="1114" y="62"/>
                </a:lnTo>
                <a:lnTo>
                  <a:pt x="1123" y="62"/>
                </a:lnTo>
                <a:lnTo>
                  <a:pt x="1123" y="62"/>
                </a:lnTo>
                <a:lnTo>
                  <a:pt x="1129" y="62"/>
                </a:lnTo>
                <a:lnTo>
                  <a:pt x="1129" y="62"/>
                </a:lnTo>
                <a:lnTo>
                  <a:pt x="1132" y="62"/>
                </a:lnTo>
                <a:lnTo>
                  <a:pt x="1132" y="62"/>
                </a:lnTo>
                <a:lnTo>
                  <a:pt x="1135" y="62"/>
                </a:lnTo>
                <a:lnTo>
                  <a:pt x="1135" y="59"/>
                </a:lnTo>
                <a:lnTo>
                  <a:pt x="1138" y="59"/>
                </a:lnTo>
                <a:lnTo>
                  <a:pt x="1138" y="57"/>
                </a:lnTo>
                <a:lnTo>
                  <a:pt x="1154" y="57"/>
                </a:lnTo>
                <a:lnTo>
                  <a:pt x="1154" y="54"/>
                </a:lnTo>
                <a:lnTo>
                  <a:pt x="1163" y="54"/>
                </a:lnTo>
                <a:lnTo>
                  <a:pt x="1163" y="51"/>
                </a:lnTo>
                <a:lnTo>
                  <a:pt x="1169" y="51"/>
                </a:lnTo>
                <a:lnTo>
                  <a:pt x="1169" y="51"/>
                </a:lnTo>
                <a:lnTo>
                  <a:pt x="1172" y="51"/>
                </a:lnTo>
                <a:lnTo>
                  <a:pt x="1172" y="49"/>
                </a:lnTo>
                <a:lnTo>
                  <a:pt x="1175" y="49"/>
                </a:lnTo>
                <a:lnTo>
                  <a:pt x="1175" y="49"/>
                </a:lnTo>
                <a:lnTo>
                  <a:pt x="1181" y="49"/>
                </a:lnTo>
                <a:lnTo>
                  <a:pt x="1181" y="49"/>
                </a:lnTo>
                <a:lnTo>
                  <a:pt x="1187" y="49"/>
                </a:lnTo>
                <a:lnTo>
                  <a:pt x="1187" y="46"/>
                </a:lnTo>
                <a:lnTo>
                  <a:pt x="1190" y="46"/>
                </a:lnTo>
                <a:lnTo>
                  <a:pt x="1190" y="46"/>
                </a:lnTo>
                <a:lnTo>
                  <a:pt x="1196" y="46"/>
                </a:lnTo>
                <a:lnTo>
                  <a:pt x="1196" y="44"/>
                </a:lnTo>
                <a:lnTo>
                  <a:pt x="1202" y="44"/>
                </a:lnTo>
                <a:lnTo>
                  <a:pt x="1202" y="44"/>
                </a:lnTo>
                <a:lnTo>
                  <a:pt x="1205" y="44"/>
                </a:lnTo>
                <a:lnTo>
                  <a:pt x="1205" y="44"/>
                </a:lnTo>
                <a:lnTo>
                  <a:pt x="1227" y="44"/>
                </a:lnTo>
                <a:lnTo>
                  <a:pt x="1227" y="41"/>
                </a:lnTo>
                <a:lnTo>
                  <a:pt x="1233" y="41"/>
                </a:lnTo>
                <a:lnTo>
                  <a:pt x="1233" y="41"/>
                </a:lnTo>
                <a:lnTo>
                  <a:pt x="1239" y="41"/>
                </a:lnTo>
                <a:lnTo>
                  <a:pt x="1239" y="38"/>
                </a:lnTo>
                <a:lnTo>
                  <a:pt x="1242" y="38"/>
                </a:lnTo>
                <a:lnTo>
                  <a:pt x="1242" y="38"/>
                </a:lnTo>
                <a:lnTo>
                  <a:pt x="1251" y="38"/>
                </a:lnTo>
                <a:lnTo>
                  <a:pt x="1251" y="38"/>
                </a:lnTo>
                <a:lnTo>
                  <a:pt x="1254" y="38"/>
                </a:lnTo>
                <a:lnTo>
                  <a:pt x="1254" y="36"/>
                </a:lnTo>
                <a:lnTo>
                  <a:pt x="1276" y="36"/>
                </a:lnTo>
                <a:lnTo>
                  <a:pt x="1276" y="36"/>
                </a:lnTo>
                <a:lnTo>
                  <a:pt x="1282" y="36"/>
                </a:lnTo>
                <a:lnTo>
                  <a:pt x="1282" y="36"/>
                </a:lnTo>
                <a:lnTo>
                  <a:pt x="1285" y="36"/>
                </a:lnTo>
                <a:lnTo>
                  <a:pt x="1285" y="36"/>
                </a:lnTo>
                <a:lnTo>
                  <a:pt x="1288" y="36"/>
                </a:lnTo>
                <a:lnTo>
                  <a:pt x="1288" y="33"/>
                </a:lnTo>
                <a:lnTo>
                  <a:pt x="1291" y="33"/>
                </a:lnTo>
                <a:lnTo>
                  <a:pt x="1291" y="33"/>
                </a:lnTo>
                <a:lnTo>
                  <a:pt x="1294" y="33"/>
                </a:lnTo>
                <a:lnTo>
                  <a:pt x="1294" y="33"/>
                </a:lnTo>
                <a:lnTo>
                  <a:pt x="1297" y="33"/>
                </a:lnTo>
                <a:lnTo>
                  <a:pt x="1297" y="33"/>
                </a:lnTo>
                <a:lnTo>
                  <a:pt x="1300" y="33"/>
                </a:lnTo>
                <a:lnTo>
                  <a:pt x="1300" y="33"/>
                </a:lnTo>
                <a:lnTo>
                  <a:pt x="1303" y="33"/>
                </a:lnTo>
                <a:lnTo>
                  <a:pt x="1303" y="30"/>
                </a:lnTo>
                <a:lnTo>
                  <a:pt x="1306" y="30"/>
                </a:lnTo>
                <a:lnTo>
                  <a:pt x="1306" y="30"/>
                </a:lnTo>
                <a:lnTo>
                  <a:pt x="1309" y="30"/>
                </a:lnTo>
                <a:lnTo>
                  <a:pt x="1309" y="28"/>
                </a:lnTo>
                <a:lnTo>
                  <a:pt x="1312" y="28"/>
                </a:lnTo>
                <a:lnTo>
                  <a:pt x="1312" y="25"/>
                </a:lnTo>
                <a:lnTo>
                  <a:pt x="1315" y="25"/>
                </a:lnTo>
                <a:lnTo>
                  <a:pt x="1315" y="25"/>
                </a:lnTo>
                <a:lnTo>
                  <a:pt x="1318" y="25"/>
                </a:lnTo>
                <a:lnTo>
                  <a:pt x="1318" y="25"/>
                </a:lnTo>
                <a:lnTo>
                  <a:pt x="1321" y="25"/>
                </a:lnTo>
                <a:lnTo>
                  <a:pt x="1321" y="25"/>
                </a:lnTo>
                <a:lnTo>
                  <a:pt x="1324" y="25"/>
                </a:lnTo>
                <a:lnTo>
                  <a:pt x="1324" y="25"/>
                </a:lnTo>
                <a:lnTo>
                  <a:pt x="1327" y="25"/>
                </a:lnTo>
                <a:lnTo>
                  <a:pt x="1327" y="25"/>
                </a:lnTo>
                <a:lnTo>
                  <a:pt x="1331" y="25"/>
                </a:lnTo>
                <a:lnTo>
                  <a:pt x="1331" y="25"/>
                </a:lnTo>
                <a:lnTo>
                  <a:pt x="1334" y="25"/>
                </a:lnTo>
                <a:lnTo>
                  <a:pt x="1334" y="25"/>
                </a:lnTo>
                <a:lnTo>
                  <a:pt x="1337" y="25"/>
                </a:lnTo>
                <a:lnTo>
                  <a:pt x="1337" y="19"/>
                </a:lnTo>
                <a:lnTo>
                  <a:pt x="1340" y="19"/>
                </a:lnTo>
                <a:lnTo>
                  <a:pt x="1340" y="19"/>
                </a:lnTo>
                <a:lnTo>
                  <a:pt x="1343" y="19"/>
                </a:lnTo>
                <a:lnTo>
                  <a:pt x="1343" y="15"/>
                </a:lnTo>
                <a:lnTo>
                  <a:pt x="1346" y="15"/>
                </a:lnTo>
                <a:lnTo>
                  <a:pt x="1346" y="15"/>
                </a:lnTo>
                <a:lnTo>
                  <a:pt x="1349" y="15"/>
                </a:lnTo>
                <a:lnTo>
                  <a:pt x="1349" y="15"/>
                </a:lnTo>
                <a:lnTo>
                  <a:pt x="1352" y="15"/>
                </a:lnTo>
                <a:lnTo>
                  <a:pt x="1352" y="15"/>
                </a:lnTo>
                <a:lnTo>
                  <a:pt x="1355" y="15"/>
                </a:lnTo>
                <a:lnTo>
                  <a:pt x="1355" y="15"/>
                </a:lnTo>
                <a:lnTo>
                  <a:pt x="1358" y="15"/>
                </a:lnTo>
                <a:lnTo>
                  <a:pt x="1358" y="11"/>
                </a:lnTo>
                <a:lnTo>
                  <a:pt x="1361" y="11"/>
                </a:lnTo>
                <a:lnTo>
                  <a:pt x="1361" y="11"/>
                </a:lnTo>
                <a:lnTo>
                  <a:pt x="1364" y="11"/>
                </a:lnTo>
                <a:lnTo>
                  <a:pt x="1364" y="11"/>
                </a:lnTo>
                <a:lnTo>
                  <a:pt x="1367" y="11"/>
                </a:lnTo>
                <a:lnTo>
                  <a:pt x="1367" y="7"/>
                </a:lnTo>
                <a:lnTo>
                  <a:pt x="1370" y="7"/>
                </a:lnTo>
                <a:lnTo>
                  <a:pt x="1370" y="7"/>
                </a:lnTo>
                <a:lnTo>
                  <a:pt x="1373" y="7"/>
                </a:lnTo>
                <a:lnTo>
                  <a:pt x="1373" y="7"/>
                </a:lnTo>
                <a:lnTo>
                  <a:pt x="1376" y="7"/>
                </a:lnTo>
                <a:lnTo>
                  <a:pt x="1376" y="7"/>
                </a:lnTo>
                <a:lnTo>
                  <a:pt x="1379" y="7"/>
                </a:lnTo>
                <a:lnTo>
                  <a:pt x="1379" y="0"/>
                </a:lnTo>
                <a:lnTo>
                  <a:pt x="1382" y="0"/>
                </a:lnTo>
                <a:lnTo>
                  <a:pt x="1382" y="0"/>
                </a:lnTo>
                <a:lnTo>
                  <a:pt x="1385" y="0"/>
                </a:lnTo>
                <a:lnTo>
                  <a:pt x="1385" y="0"/>
                </a:lnTo>
                <a:lnTo>
                  <a:pt x="1389" y="0"/>
                </a:lnTo>
                <a:lnTo>
                  <a:pt x="1389" y="0"/>
                </a:lnTo>
                <a:lnTo>
                  <a:pt x="1392" y="0"/>
                </a:lnTo>
                <a:lnTo>
                  <a:pt x="1392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00FF"/>
              </a:solidFill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2918291" y="1527455"/>
            <a:ext cx="0" cy="392669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2845446" y="5343152"/>
            <a:ext cx="72845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16200000">
            <a:off x="2562738" y="5209602"/>
            <a:ext cx="296584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2845446" y="4600825"/>
            <a:ext cx="72845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2562738" y="4472479"/>
            <a:ext cx="296584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2%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2845446" y="3858499"/>
            <a:ext cx="72845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6200000">
            <a:off x="2562738" y="3730153"/>
            <a:ext cx="296584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flipH="1">
            <a:off x="2845446" y="3121376"/>
            <a:ext cx="72845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 rot="16200000">
            <a:off x="2562738" y="2999967"/>
            <a:ext cx="296584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H="1">
            <a:off x="2845446" y="2379049"/>
            <a:ext cx="72845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6200000">
            <a:off x="2562738" y="2248969"/>
            <a:ext cx="296584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H="1">
            <a:off x="2845446" y="1638457"/>
            <a:ext cx="72845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rot="16200000">
            <a:off x="2502034" y="1510111"/>
            <a:ext cx="411055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16200000">
            <a:off x="1227244" y="3417959"/>
            <a:ext cx="2324106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Cumulative incidence (%)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>
            <a:off x="2918291" y="5454154"/>
            <a:ext cx="6157147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3029294" y="5454154"/>
            <a:ext cx="0" cy="72845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82465" y="5559953"/>
            <a:ext cx="114471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201753" y="5454154"/>
            <a:ext cx="0" cy="72845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163596" y="5559953"/>
            <a:ext cx="114471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3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5370744" y="5454154"/>
            <a:ext cx="0" cy="72845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22181" y="5559953"/>
            <a:ext cx="114471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6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6543204" y="5454154"/>
            <a:ext cx="0" cy="72845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494640" y="5559953"/>
            <a:ext cx="114471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>
            <a:off x="7779836" y="5454154"/>
            <a:ext cx="0" cy="72845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677506" y="5559953"/>
            <a:ext cx="227207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12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8964437" y="5454154"/>
            <a:ext cx="0" cy="72845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862107" y="5559953"/>
            <a:ext cx="227207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15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883375" y="5870412"/>
            <a:ext cx="2553048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Months since randomization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3053575" y="1765069"/>
            <a:ext cx="666013" cy="0"/>
          </a:xfrm>
          <a:prstGeom prst="line">
            <a:avLst/>
          </a:prstGeom>
          <a:noFill/>
          <a:ln w="28575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>
            <a:off x="3053575" y="2013089"/>
            <a:ext cx="666013" cy="0"/>
          </a:xfrm>
          <a:prstGeom prst="line">
            <a:avLst/>
          </a:prstGeom>
          <a:noFill/>
          <a:ln w="2857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827121" y="1633870"/>
            <a:ext cx="15303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827121" y="1885359"/>
            <a:ext cx="16396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71805" y="5322755"/>
            <a:ext cx="4679451" cy="6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910871" y="5337091"/>
            <a:ext cx="11645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29294" y="5343152"/>
            <a:ext cx="604614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8789761" y="500225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8789761" y="478316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27301" y="4028714"/>
            <a:ext cx="3189415" cy="64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Placebo vs Aspirin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(95%CI): 1.24 (0.64 to 2.40)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 Analysis for Primary Endpoint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 2, 3 or 5 Bleeding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11525-0678-7144-9739-565183E8B9C7}"/>
              </a:ext>
            </a:extLst>
          </p:cNvPr>
          <p:cNvSpPr txBox="1"/>
          <p:nvPr/>
        </p:nvSpPr>
        <p:spPr>
          <a:xfrm>
            <a:off x="7092491" y="2325402"/>
            <a:ext cx="914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7092491" y="348196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4.0%</a:t>
            </a:r>
          </a:p>
        </p:txBody>
      </p:sp>
    </p:spTree>
    <p:extLst>
      <p:ext uri="{BB962C8B-B14F-4D97-AF65-F5344CB8AC3E}">
        <p14:creationId xmlns:p14="http://schemas.microsoft.com/office/powerpoint/2010/main" val="8598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4" grpId="0"/>
      <p:bldP spid="45" grpId="0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 Analysis for Key Secondary Endpoint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Death, MI or Stroke</a:t>
            </a:r>
          </a:p>
        </p:txBody>
      </p:sp>
      <p:sp>
        <p:nvSpPr>
          <p:cNvPr id="3" name="Line 54"/>
          <p:cNvSpPr>
            <a:spLocks noChangeShapeType="1"/>
          </p:cNvSpPr>
          <p:nvPr/>
        </p:nvSpPr>
        <p:spPr bwMode="auto">
          <a:xfrm flipV="1">
            <a:off x="7784433" y="1542908"/>
            <a:ext cx="0" cy="3912643"/>
          </a:xfrm>
          <a:prstGeom prst="line">
            <a:avLst/>
          </a:prstGeom>
          <a:noFill/>
          <a:ln w="222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55"/>
          <p:cNvSpPr>
            <a:spLocks noChangeShapeType="1"/>
          </p:cNvSpPr>
          <p:nvPr/>
        </p:nvSpPr>
        <p:spPr bwMode="auto">
          <a:xfrm>
            <a:off x="2914310" y="5344638"/>
            <a:ext cx="6168348" cy="0"/>
          </a:xfrm>
          <a:prstGeom prst="line">
            <a:avLst/>
          </a:prstGeom>
          <a:noFill/>
          <a:ln w="222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56"/>
          <p:cNvSpPr>
            <a:spLocks noChangeShapeType="1"/>
          </p:cNvSpPr>
          <p:nvPr/>
        </p:nvSpPr>
        <p:spPr bwMode="auto">
          <a:xfrm>
            <a:off x="2914310" y="5344638"/>
            <a:ext cx="6168348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7"/>
          <p:cNvSpPr>
            <a:spLocks/>
          </p:cNvSpPr>
          <p:nvPr/>
        </p:nvSpPr>
        <p:spPr bwMode="auto">
          <a:xfrm>
            <a:off x="3024671" y="3870907"/>
            <a:ext cx="4759762" cy="1473731"/>
          </a:xfrm>
          <a:custGeom>
            <a:avLst/>
            <a:gdLst>
              <a:gd name="T0" fmla="*/ 0 w 1114"/>
              <a:gd name="T1" fmla="*/ 347 h 347"/>
              <a:gd name="T2" fmla="*/ 3 w 1114"/>
              <a:gd name="T3" fmla="*/ 347 h 347"/>
              <a:gd name="T4" fmla="*/ 21 w 1114"/>
              <a:gd name="T5" fmla="*/ 342 h 347"/>
              <a:gd name="T6" fmla="*/ 37 w 1114"/>
              <a:gd name="T7" fmla="*/ 337 h 347"/>
              <a:gd name="T8" fmla="*/ 49 w 1114"/>
              <a:gd name="T9" fmla="*/ 330 h 347"/>
              <a:gd name="T10" fmla="*/ 64 w 1114"/>
              <a:gd name="T11" fmla="*/ 330 h 347"/>
              <a:gd name="T12" fmla="*/ 73 w 1114"/>
              <a:gd name="T13" fmla="*/ 327 h 347"/>
              <a:gd name="T14" fmla="*/ 89 w 1114"/>
              <a:gd name="T15" fmla="*/ 323 h 347"/>
              <a:gd name="T16" fmla="*/ 95 w 1114"/>
              <a:gd name="T17" fmla="*/ 323 h 347"/>
              <a:gd name="T18" fmla="*/ 107 w 1114"/>
              <a:gd name="T19" fmla="*/ 320 h 347"/>
              <a:gd name="T20" fmla="*/ 116 w 1114"/>
              <a:gd name="T21" fmla="*/ 318 h 347"/>
              <a:gd name="T22" fmla="*/ 140 w 1114"/>
              <a:gd name="T23" fmla="*/ 315 h 347"/>
              <a:gd name="T24" fmla="*/ 147 w 1114"/>
              <a:gd name="T25" fmla="*/ 300 h 347"/>
              <a:gd name="T26" fmla="*/ 195 w 1114"/>
              <a:gd name="T27" fmla="*/ 296 h 347"/>
              <a:gd name="T28" fmla="*/ 232 w 1114"/>
              <a:gd name="T29" fmla="*/ 288 h 347"/>
              <a:gd name="T30" fmla="*/ 256 w 1114"/>
              <a:gd name="T31" fmla="*/ 283 h 347"/>
              <a:gd name="T32" fmla="*/ 278 w 1114"/>
              <a:gd name="T33" fmla="*/ 276 h 347"/>
              <a:gd name="T34" fmla="*/ 302 w 1114"/>
              <a:gd name="T35" fmla="*/ 269 h 347"/>
              <a:gd name="T36" fmla="*/ 317 w 1114"/>
              <a:gd name="T37" fmla="*/ 259 h 347"/>
              <a:gd name="T38" fmla="*/ 327 w 1114"/>
              <a:gd name="T39" fmla="*/ 251 h 347"/>
              <a:gd name="T40" fmla="*/ 333 w 1114"/>
              <a:gd name="T41" fmla="*/ 244 h 347"/>
              <a:gd name="T42" fmla="*/ 351 w 1114"/>
              <a:gd name="T43" fmla="*/ 237 h 347"/>
              <a:gd name="T44" fmla="*/ 363 w 1114"/>
              <a:gd name="T45" fmla="*/ 232 h 347"/>
              <a:gd name="T46" fmla="*/ 388 w 1114"/>
              <a:gd name="T47" fmla="*/ 227 h 347"/>
              <a:gd name="T48" fmla="*/ 400 w 1114"/>
              <a:gd name="T49" fmla="*/ 220 h 347"/>
              <a:gd name="T50" fmla="*/ 421 w 1114"/>
              <a:gd name="T51" fmla="*/ 215 h 347"/>
              <a:gd name="T52" fmla="*/ 436 w 1114"/>
              <a:gd name="T53" fmla="*/ 207 h 347"/>
              <a:gd name="T54" fmla="*/ 458 w 1114"/>
              <a:gd name="T55" fmla="*/ 202 h 347"/>
              <a:gd name="T56" fmla="*/ 467 w 1114"/>
              <a:gd name="T57" fmla="*/ 195 h 347"/>
              <a:gd name="T58" fmla="*/ 488 w 1114"/>
              <a:gd name="T59" fmla="*/ 193 h 347"/>
              <a:gd name="T60" fmla="*/ 504 w 1114"/>
              <a:gd name="T61" fmla="*/ 183 h 347"/>
              <a:gd name="T62" fmla="*/ 528 w 1114"/>
              <a:gd name="T63" fmla="*/ 175 h 347"/>
              <a:gd name="T64" fmla="*/ 549 w 1114"/>
              <a:gd name="T65" fmla="*/ 173 h 347"/>
              <a:gd name="T66" fmla="*/ 562 w 1114"/>
              <a:gd name="T67" fmla="*/ 168 h 347"/>
              <a:gd name="T68" fmla="*/ 577 w 1114"/>
              <a:gd name="T69" fmla="*/ 161 h 347"/>
              <a:gd name="T70" fmla="*/ 586 w 1114"/>
              <a:gd name="T71" fmla="*/ 156 h 347"/>
              <a:gd name="T72" fmla="*/ 592 w 1114"/>
              <a:gd name="T73" fmla="*/ 153 h 347"/>
              <a:gd name="T74" fmla="*/ 601 w 1114"/>
              <a:gd name="T75" fmla="*/ 153 h 347"/>
              <a:gd name="T76" fmla="*/ 607 w 1114"/>
              <a:gd name="T77" fmla="*/ 151 h 347"/>
              <a:gd name="T78" fmla="*/ 616 w 1114"/>
              <a:gd name="T79" fmla="*/ 148 h 347"/>
              <a:gd name="T80" fmla="*/ 635 w 1114"/>
              <a:gd name="T81" fmla="*/ 146 h 347"/>
              <a:gd name="T82" fmla="*/ 668 w 1114"/>
              <a:gd name="T83" fmla="*/ 143 h 347"/>
              <a:gd name="T84" fmla="*/ 705 w 1114"/>
              <a:gd name="T85" fmla="*/ 131 h 347"/>
              <a:gd name="T86" fmla="*/ 732 w 1114"/>
              <a:gd name="T87" fmla="*/ 126 h 347"/>
              <a:gd name="T88" fmla="*/ 745 w 1114"/>
              <a:gd name="T89" fmla="*/ 119 h 347"/>
              <a:gd name="T90" fmla="*/ 769 w 1114"/>
              <a:gd name="T91" fmla="*/ 111 h 347"/>
              <a:gd name="T92" fmla="*/ 775 w 1114"/>
              <a:gd name="T93" fmla="*/ 99 h 347"/>
              <a:gd name="T94" fmla="*/ 806 w 1114"/>
              <a:gd name="T95" fmla="*/ 91 h 347"/>
              <a:gd name="T96" fmla="*/ 815 w 1114"/>
              <a:gd name="T97" fmla="*/ 86 h 347"/>
              <a:gd name="T98" fmla="*/ 833 w 1114"/>
              <a:gd name="T99" fmla="*/ 82 h 347"/>
              <a:gd name="T100" fmla="*/ 876 w 1114"/>
              <a:gd name="T101" fmla="*/ 67 h 347"/>
              <a:gd name="T102" fmla="*/ 931 w 1114"/>
              <a:gd name="T103" fmla="*/ 59 h 347"/>
              <a:gd name="T104" fmla="*/ 961 w 1114"/>
              <a:gd name="T105" fmla="*/ 49 h 347"/>
              <a:gd name="T106" fmla="*/ 980 w 1114"/>
              <a:gd name="T107" fmla="*/ 44 h 347"/>
              <a:gd name="T108" fmla="*/ 998 w 1114"/>
              <a:gd name="T109" fmla="*/ 42 h 347"/>
              <a:gd name="T110" fmla="*/ 1022 w 1114"/>
              <a:gd name="T111" fmla="*/ 35 h 347"/>
              <a:gd name="T112" fmla="*/ 1035 w 1114"/>
              <a:gd name="T113" fmla="*/ 30 h 347"/>
              <a:gd name="T114" fmla="*/ 1065 w 1114"/>
              <a:gd name="T115" fmla="*/ 25 h 347"/>
              <a:gd name="T116" fmla="*/ 1071 w 1114"/>
              <a:gd name="T117" fmla="*/ 20 h 347"/>
              <a:gd name="T118" fmla="*/ 1080 w 1114"/>
              <a:gd name="T119" fmla="*/ 17 h 347"/>
              <a:gd name="T120" fmla="*/ 1105 w 1114"/>
              <a:gd name="T121" fmla="*/ 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4" h="347">
                <a:moveTo>
                  <a:pt x="0" y="347"/>
                </a:moveTo>
                <a:lnTo>
                  <a:pt x="0" y="347"/>
                </a:lnTo>
                <a:lnTo>
                  <a:pt x="0" y="347"/>
                </a:lnTo>
                <a:lnTo>
                  <a:pt x="0" y="347"/>
                </a:lnTo>
                <a:lnTo>
                  <a:pt x="0" y="347"/>
                </a:lnTo>
                <a:lnTo>
                  <a:pt x="0" y="347"/>
                </a:lnTo>
                <a:lnTo>
                  <a:pt x="0" y="347"/>
                </a:lnTo>
                <a:lnTo>
                  <a:pt x="2" y="347"/>
                </a:lnTo>
                <a:lnTo>
                  <a:pt x="2" y="347"/>
                </a:lnTo>
                <a:lnTo>
                  <a:pt x="3" y="347"/>
                </a:lnTo>
                <a:lnTo>
                  <a:pt x="3" y="347"/>
                </a:lnTo>
                <a:lnTo>
                  <a:pt x="12" y="347"/>
                </a:lnTo>
                <a:lnTo>
                  <a:pt x="12" y="344"/>
                </a:lnTo>
                <a:lnTo>
                  <a:pt x="21" y="344"/>
                </a:lnTo>
                <a:lnTo>
                  <a:pt x="21" y="342"/>
                </a:lnTo>
                <a:lnTo>
                  <a:pt x="24" y="342"/>
                </a:lnTo>
                <a:lnTo>
                  <a:pt x="24" y="340"/>
                </a:lnTo>
                <a:lnTo>
                  <a:pt x="31" y="340"/>
                </a:lnTo>
                <a:lnTo>
                  <a:pt x="31" y="337"/>
                </a:lnTo>
                <a:lnTo>
                  <a:pt x="37" y="337"/>
                </a:lnTo>
                <a:lnTo>
                  <a:pt x="37" y="337"/>
                </a:lnTo>
                <a:lnTo>
                  <a:pt x="43" y="337"/>
                </a:lnTo>
                <a:lnTo>
                  <a:pt x="43" y="332"/>
                </a:lnTo>
                <a:lnTo>
                  <a:pt x="49" y="332"/>
                </a:lnTo>
                <a:lnTo>
                  <a:pt x="49" y="330"/>
                </a:lnTo>
                <a:lnTo>
                  <a:pt x="55" y="330"/>
                </a:lnTo>
                <a:lnTo>
                  <a:pt x="55" y="330"/>
                </a:lnTo>
                <a:lnTo>
                  <a:pt x="58" y="330"/>
                </a:lnTo>
                <a:lnTo>
                  <a:pt x="58" y="330"/>
                </a:lnTo>
                <a:lnTo>
                  <a:pt x="64" y="330"/>
                </a:lnTo>
                <a:lnTo>
                  <a:pt x="64" y="330"/>
                </a:lnTo>
                <a:lnTo>
                  <a:pt x="70" y="330"/>
                </a:lnTo>
                <a:lnTo>
                  <a:pt x="70" y="327"/>
                </a:lnTo>
                <a:lnTo>
                  <a:pt x="73" y="327"/>
                </a:lnTo>
                <a:lnTo>
                  <a:pt x="73" y="327"/>
                </a:lnTo>
                <a:lnTo>
                  <a:pt x="76" y="327"/>
                </a:lnTo>
                <a:lnTo>
                  <a:pt x="76" y="327"/>
                </a:lnTo>
                <a:lnTo>
                  <a:pt x="79" y="327"/>
                </a:lnTo>
                <a:lnTo>
                  <a:pt x="79" y="323"/>
                </a:lnTo>
                <a:lnTo>
                  <a:pt x="89" y="323"/>
                </a:lnTo>
                <a:lnTo>
                  <a:pt x="89" y="323"/>
                </a:lnTo>
                <a:lnTo>
                  <a:pt x="92" y="323"/>
                </a:lnTo>
                <a:lnTo>
                  <a:pt x="92" y="323"/>
                </a:lnTo>
                <a:lnTo>
                  <a:pt x="95" y="323"/>
                </a:lnTo>
                <a:lnTo>
                  <a:pt x="95" y="323"/>
                </a:lnTo>
                <a:lnTo>
                  <a:pt x="101" y="323"/>
                </a:lnTo>
                <a:lnTo>
                  <a:pt x="101" y="323"/>
                </a:lnTo>
                <a:lnTo>
                  <a:pt x="104" y="323"/>
                </a:lnTo>
                <a:lnTo>
                  <a:pt x="104" y="320"/>
                </a:lnTo>
                <a:lnTo>
                  <a:pt x="107" y="320"/>
                </a:lnTo>
                <a:lnTo>
                  <a:pt x="107" y="320"/>
                </a:lnTo>
                <a:lnTo>
                  <a:pt x="110" y="320"/>
                </a:lnTo>
                <a:lnTo>
                  <a:pt x="110" y="320"/>
                </a:lnTo>
                <a:lnTo>
                  <a:pt x="116" y="320"/>
                </a:lnTo>
                <a:lnTo>
                  <a:pt x="116" y="318"/>
                </a:lnTo>
                <a:lnTo>
                  <a:pt x="125" y="318"/>
                </a:lnTo>
                <a:lnTo>
                  <a:pt x="125" y="315"/>
                </a:lnTo>
                <a:lnTo>
                  <a:pt x="128" y="315"/>
                </a:lnTo>
                <a:lnTo>
                  <a:pt x="128" y="315"/>
                </a:lnTo>
                <a:lnTo>
                  <a:pt x="140" y="315"/>
                </a:lnTo>
                <a:lnTo>
                  <a:pt x="140" y="313"/>
                </a:lnTo>
                <a:lnTo>
                  <a:pt x="143" y="313"/>
                </a:lnTo>
                <a:lnTo>
                  <a:pt x="143" y="308"/>
                </a:lnTo>
                <a:lnTo>
                  <a:pt x="147" y="308"/>
                </a:lnTo>
                <a:lnTo>
                  <a:pt x="147" y="300"/>
                </a:lnTo>
                <a:lnTo>
                  <a:pt x="150" y="300"/>
                </a:lnTo>
                <a:lnTo>
                  <a:pt x="150" y="298"/>
                </a:lnTo>
                <a:lnTo>
                  <a:pt x="177" y="298"/>
                </a:lnTo>
                <a:lnTo>
                  <a:pt x="177" y="296"/>
                </a:lnTo>
                <a:lnTo>
                  <a:pt x="195" y="296"/>
                </a:lnTo>
                <a:lnTo>
                  <a:pt x="195" y="293"/>
                </a:lnTo>
                <a:lnTo>
                  <a:pt x="208" y="293"/>
                </a:lnTo>
                <a:lnTo>
                  <a:pt x="208" y="291"/>
                </a:lnTo>
                <a:lnTo>
                  <a:pt x="232" y="291"/>
                </a:lnTo>
                <a:lnTo>
                  <a:pt x="232" y="288"/>
                </a:lnTo>
                <a:lnTo>
                  <a:pt x="241" y="288"/>
                </a:lnTo>
                <a:lnTo>
                  <a:pt x="241" y="286"/>
                </a:lnTo>
                <a:lnTo>
                  <a:pt x="253" y="286"/>
                </a:lnTo>
                <a:lnTo>
                  <a:pt x="253" y="283"/>
                </a:lnTo>
                <a:lnTo>
                  <a:pt x="256" y="283"/>
                </a:lnTo>
                <a:lnTo>
                  <a:pt x="256" y="281"/>
                </a:lnTo>
                <a:lnTo>
                  <a:pt x="272" y="281"/>
                </a:lnTo>
                <a:lnTo>
                  <a:pt x="272" y="278"/>
                </a:lnTo>
                <a:lnTo>
                  <a:pt x="278" y="278"/>
                </a:lnTo>
                <a:lnTo>
                  <a:pt x="278" y="276"/>
                </a:lnTo>
                <a:lnTo>
                  <a:pt x="290" y="276"/>
                </a:lnTo>
                <a:lnTo>
                  <a:pt x="290" y="273"/>
                </a:lnTo>
                <a:lnTo>
                  <a:pt x="299" y="273"/>
                </a:lnTo>
                <a:lnTo>
                  <a:pt x="299" y="269"/>
                </a:lnTo>
                <a:lnTo>
                  <a:pt x="302" y="269"/>
                </a:lnTo>
                <a:lnTo>
                  <a:pt x="302" y="264"/>
                </a:lnTo>
                <a:lnTo>
                  <a:pt x="308" y="264"/>
                </a:lnTo>
                <a:lnTo>
                  <a:pt x="308" y="261"/>
                </a:lnTo>
                <a:lnTo>
                  <a:pt x="317" y="261"/>
                </a:lnTo>
                <a:lnTo>
                  <a:pt x="317" y="259"/>
                </a:lnTo>
                <a:lnTo>
                  <a:pt x="320" y="259"/>
                </a:lnTo>
                <a:lnTo>
                  <a:pt x="320" y="256"/>
                </a:lnTo>
                <a:lnTo>
                  <a:pt x="324" y="256"/>
                </a:lnTo>
                <a:lnTo>
                  <a:pt x="324" y="251"/>
                </a:lnTo>
                <a:lnTo>
                  <a:pt x="327" y="251"/>
                </a:lnTo>
                <a:lnTo>
                  <a:pt x="327" y="249"/>
                </a:lnTo>
                <a:lnTo>
                  <a:pt x="330" y="249"/>
                </a:lnTo>
                <a:lnTo>
                  <a:pt x="330" y="247"/>
                </a:lnTo>
                <a:lnTo>
                  <a:pt x="333" y="247"/>
                </a:lnTo>
                <a:lnTo>
                  <a:pt x="333" y="244"/>
                </a:lnTo>
                <a:lnTo>
                  <a:pt x="336" y="244"/>
                </a:lnTo>
                <a:lnTo>
                  <a:pt x="336" y="242"/>
                </a:lnTo>
                <a:lnTo>
                  <a:pt x="342" y="242"/>
                </a:lnTo>
                <a:lnTo>
                  <a:pt x="342" y="237"/>
                </a:lnTo>
                <a:lnTo>
                  <a:pt x="351" y="237"/>
                </a:lnTo>
                <a:lnTo>
                  <a:pt x="351" y="234"/>
                </a:lnTo>
                <a:lnTo>
                  <a:pt x="360" y="234"/>
                </a:lnTo>
                <a:lnTo>
                  <a:pt x="360" y="234"/>
                </a:lnTo>
                <a:lnTo>
                  <a:pt x="363" y="234"/>
                </a:lnTo>
                <a:lnTo>
                  <a:pt x="363" y="232"/>
                </a:lnTo>
                <a:lnTo>
                  <a:pt x="372" y="232"/>
                </a:lnTo>
                <a:lnTo>
                  <a:pt x="372" y="229"/>
                </a:lnTo>
                <a:lnTo>
                  <a:pt x="382" y="229"/>
                </a:lnTo>
                <a:lnTo>
                  <a:pt x="382" y="227"/>
                </a:lnTo>
                <a:lnTo>
                  <a:pt x="388" y="227"/>
                </a:lnTo>
                <a:lnTo>
                  <a:pt x="388" y="224"/>
                </a:lnTo>
                <a:lnTo>
                  <a:pt x="397" y="224"/>
                </a:lnTo>
                <a:lnTo>
                  <a:pt x="397" y="222"/>
                </a:lnTo>
                <a:lnTo>
                  <a:pt x="400" y="222"/>
                </a:lnTo>
                <a:lnTo>
                  <a:pt x="400" y="220"/>
                </a:lnTo>
                <a:lnTo>
                  <a:pt x="409" y="220"/>
                </a:lnTo>
                <a:lnTo>
                  <a:pt x="409" y="217"/>
                </a:lnTo>
                <a:lnTo>
                  <a:pt x="415" y="217"/>
                </a:lnTo>
                <a:lnTo>
                  <a:pt x="415" y="215"/>
                </a:lnTo>
                <a:lnTo>
                  <a:pt x="421" y="215"/>
                </a:lnTo>
                <a:lnTo>
                  <a:pt x="421" y="212"/>
                </a:lnTo>
                <a:lnTo>
                  <a:pt x="424" y="212"/>
                </a:lnTo>
                <a:lnTo>
                  <a:pt x="424" y="210"/>
                </a:lnTo>
                <a:lnTo>
                  <a:pt x="436" y="210"/>
                </a:lnTo>
                <a:lnTo>
                  <a:pt x="436" y="207"/>
                </a:lnTo>
                <a:lnTo>
                  <a:pt x="439" y="207"/>
                </a:lnTo>
                <a:lnTo>
                  <a:pt x="439" y="205"/>
                </a:lnTo>
                <a:lnTo>
                  <a:pt x="446" y="205"/>
                </a:lnTo>
                <a:lnTo>
                  <a:pt x="446" y="202"/>
                </a:lnTo>
                <a:lnTo>
                  <a:pt x="458" y="202"/>
                </a:lnTo>
                <a:lnTo>
                  <a:pt x="458" y="200"/>
                </a:lnTo>
                <a:lnTo>
                  <a:pt x="461" y="200"/>
                </a:lnTo>
                <a:lnTo>
                  <a:pt x="461" y="197"/>
                </a:lnTo>
                <a:lnTo>
                  <a:pt x="467" y="197"/>
                </a:lnTo>
                <a:lnTo>
                  <a:pt x="467" y="195"/>
                </a:lnTo>
                <a:lnTo>
                  <a:pt x="479" y="195"/>
                </a:lnTo>
                <a:lnTo>
                  <a:pt x="479" y="195"/>
                </a:lnTo>
                <a:lnTo>
                  <a:pt x="485" y="195"/>
                </a:lnTo>
                <a:lnTo>
                  <a:pt x="485" y="193"/>
                </a:lnTo>
                <a:lnTo>
                  <a:pt x="488" y="193"/>
                </a:lnTo>
                <a:lnTo>
                  <a:pt x="488" y="188"/>
                </a:lnTo>
                <a:lnTo>
                  <a:pt x="491" y="188"/>
                </a:lnTo>
                <a:lnTo>
                  <a:pt x="491" y="188"/>
                </a:lnTo>
                <a:lnTo>
                  <a:pt x="504" y="188"/>
                </a:lnTo>
                <a:lnTo>
                  <a:pt x="504" y="183"/>
                </a:lnTo>
                <a:lnTo>
                  <a:pt x="516" y="183"/>
                </a:lnTo>
                <a:lnTo>
                  <a:pt x="516" y="180"/>
                </a:lnTo>
                <a:lnTo>
                  <a:pt x="525" y="180"/>
                </a:lnTo>
                <a:lnTo>
                  <a:pt x="525" y="175"/>
                </a:lnTo>
                <a:lnTo>
                  <a:pt x="528" y="175"/>
                </a:lnTo>
                <a:lnTo>
                  <a:pt x="528" y="173"/>
                </a:lnTo>
                <a:lnTo>
                  <a:pt x="534" y="173"/>
                </a:lnTo>
                <a:lnTo>
                  <a:pt x="534" y="173"/>
                </a:lnTo>
                <a:lnTo>
                  <a:pt x="549" y="173"/>
                </a:lnTo>
                <a:lnTo>
                  <a:pt x="549" y="173"/>
                </a:lnTo>
                <a:lnTo>
                  <a:pt x="552" y="173"/>
                </a:lnTo>
                <a:lnTo>
                  <a:pt x="552" y="170"/>
                </a:lnTo>
                <a:lnTo>
                  <a:pt x="559" y="170"/>
                </a:lnTo>
                <a:lnTo>
                  <a:pt x="559" y="168"/>
                </a:lnTo>
                <a:lnTo>
                  <a:pt x="562" y="168"/>
                </a:lnTo>
                <a:lnTo>
                  <a:pt x="562" y="165"/>
                </a:lnTo>
                <a:lnTo>
                  <a:pt x="571" y="165"/>
                </a:lnTo>
                <a:lnTo>
                  <a:pt x="571" y="163"/>
                </a:lnTo>
                <a:lnTo>
                  <a:pt x="577" y="163"/>
                </a:lnTo>
                <a:lnTo>
                  <a:pt x="577" y="161"/>
                </a:lnTo>
                <a:lnTo>
                  <a:pt x="580" y="161"/>
                </a:lnTo>
                <a:lnTo>
                  <a:pt x="580" y="158"/>
                </a:lnTo>
                <a:lnTo>
                  <a:pt x="583" y="158"/>
                </a:lnTo>
                <a:lnTo>
                  <a:pt x="583" y="156"/>
                </a:lnTo>
                <a:lnTo>
                  <a:pt x="586" y="156"/>
                </a:lnTo>
                <a:lnTo>
                  <a:pt x="586" y="156"/>
                </a:lnTo>
                <a:lnTo>
                  <a:pt x="589" y="156"/>
                </a:lnTo>
                <a:lnTo>
                  <a:pt x="589" y="156"/>
                </a:lnTo>
                <a:lnTo>
                  <a:pt x="592" y="156"/>
                </a:lnTo>
                <a:lnTo>
                  <a:pt x="592" y="153"/>
                </a:lnTo>
                <a:lnTo>
                  <a:pt x="595" y="153"/>
                </a:lnTo>
                <a:lnTo>
                  <a:pt x="595" y="153"/>
                </a:lnTo>
                <a:lnTo>
                  <a:pt x="598" y="153"/>
                </a:lnTo>
                <a:lnTo>
                  <a:pt x="598" y="153"/>
                </a:lnTo>
                <a:lnTo>
                  <a:pt x="601" y="153"/>
                </a:lnTo>
                <a:lnTo>
                  <a:pt x="601" y="151"/>
                </a:lnTo>
                <a:lnTo>
                  <a:pt x="604" y="151"/>
                </a:lnTo>
                <a:lnTo>
                  <a:pt x="604" y="151"/>
                </a:lnTo>
                <a:lnTo>
                  <a:pt x="607" y="151"/>
                </a:lnTo>
                <a:lnTo>
                  <a:pt x="607" y="151"/>
                </a:lnTo>
                <a:lnTo>
                  <a:pt x="610" y="151"/>
                </a:lnTo>
                <a:lnTo>
                  <a:pt x="610" y="148"/>
                </a:lnTo>
                <a:lnTo>
                  <a:pt x="613" y="148"/>
                </a:lnTo>
                <a:lnTo>
                  <a:pt x="613" y="148"/>
                </a:lnTo>
                <a:lnTo>
                  <a:pt x="616" y="148"/>
                </a:lnTo>
                <a:lnTo>
                  <a:pt x="616" y="148"/>
                </a:lnTo>
                <a:lnTo>
                  <a:pt x="629" y="148"/>
                </a:lnTo>
                <a:lnTo>
                  <a:pt x="629" y="146"/>
                </a:lnTo>
                <a:lnTo>
                  <a:pt x="635" y="146"/>
                </a:lnTo>
                <a:lnTo>
                  <a:pt x="635" y="146"/>
                </a:lnTo>
                <a:lnTo>
                  <a:pt x="656" y="146"/>
                </a:lnTo>
                <a:lnTo>
                  <a:pt x="656" y="143"/>
                </a:lnTo>
                <a:lnTo>
                  <a:pt x="659" y="143"/>
                </a:lnTo>
                <a:lnTo>
                  <a:pt x="659" y="143"/>
                </a:lnTo>
                <a:lnTo>
                  <a:pt x="668" y="143"/>
                </a:lnTo>
                <a:lnTo>
                  <a:pt x="668" y="141"/>
                </a:lnTo>
                <a:lnTo>
                  <a:pt x="684" y="141"/>
                </a:lnTo>
                <a:lnTo>
                  <a:pt x="684" y="138"/>
                </a:lnTo>
                <a:lnTo>
                  <a:pt x="705" y="138"/>
                </a:lnTo>
                <a:lnTo>
                  <a:pt x="705" y="131"/>
                </a:lnTo>
                <a:lnTo>
                  <a:pt x="720" y="131"/>
                </a:lnTo>
                <a:lnTo>
                  <a:pt x="720" y="128"/>
                </a:lnTo>
                <a:lnTo>
                  <a:pt x="726" y="128"/>
                </a:lnTo>
                <a:lnTo>
                  <a:pt x="726" y="126"/>
                </a:lnTo>
                <a:lnTo>
                  <a:pt x="732" y="126"/>
                </a:lnTo>
                <a:lnTo>
                  <a:pt x="732" y="124"/>
                </a:lnTo>
                <a:lnTo>
                  <a:pt x="739" y="124"/>
                </a:lnTo>
                <a:lnTo>
                  <a:pt x="739" y="121"/>
                </a:lnTo>
                <a:lnTo>
                  <a:pt x="745" y="121"/>
                </a:lnTo>
                <a:lnTo>
                  <a:pt x="745" y="119"/>
                </a:lnTo>
                <a:lnTo>
                  <a:pt x="748" y="119"/>
                </a:lnTo>
                <a:lnTo>
                  <a:pt x="748" y="114"/>
                </a:lnTo>
                <a:lnTo>
                  <a:pt x="757" y="114"/>
                </a:lnTo>
                <a:lnTo>
                  <a:pt x="757" y="111"/>
                </a:lnTo>
                <a:lnTo>
                  <a:pt x="769" y="111"/>
                </a:lnTo>
                <a:lnTo>
                  <a:pt x="769" y="106"/>
                </a:lnTo>
                <a:lnTo>
                  <a:pt x="772" y="106"/>
                </a:lnTo>
                <a:lnTo>
                  <a:pt x="772" y="104"/>
                </a:lnTo>
                <a:lnTo>
                  <a:pt x="775" y="104"/>
                </a:lnTo>
                <a:lnTo>
                  <a:pt x="775" y="99"/>
                </a:lnTo>
                <a:lnTo>
                  <a:pt x="800" y="99"/>
                </a:lnTo>
                <a:lnTo>
                  <a:pt x="800" y="96"/>
                </a:lnTo>
                <a:lnTo>
                  <a:pt x="803" y="96"/>
                </a:lnTo>
                <a:lnTo>
                  <a:pt x="803" y="91"/>
                </a:lnTo>
                <a:lnTo>
                  <a:pt x="806" y="91"/>
                </a:lnTo>
                <a:lnTo>
                  <a:pt x="806" y="91"/>
                </a:lnTo>
                <a:lnTo>
                  <a:pt x="812" y="91"/>
                </a:lnTo>
                <a:lnTo>
                  <a:pt x="812" y="89"/>
                </a:lnTo>
                <a:lnTo>
                  <a:pt x="815" y="89"/>
                </a:lnTo>
                <a:lnTo>
                  <a:pt x="815" y="86"/>
                </a:lnTo>
                <a:lnTo>
                  <a:pt x="818" y="86"/>
                </a:lnTo>
                <a:lnTo>
                  <a:pt x="818" y="84"/>
                </a:lnTo>
                <a:lnTo>
                  <a:pt x="821" y="84"/>
                </a:lnTo>
                <a:lnTo>
                  <a:pt x="821" y="82"/>
                </a:lnTo>
                <a:lnTo>
                  <a:pt x="833" y="82"/>
                </a:lnTo>
                <a:lnTo>
                  <a:pt x="833" y="74"/>
                </a:lnTo>
                <a:lnTo>
                  <a:pt x="855" y="74"/>
                </a:lnTo>
                <a:lnTo>
                  <a:pt x="855" y="72"/>
                </a:lnTo>
                <a:lnTo>
                  <a:pt x="876" y="72"/>
                </a:lnTo>
                <a:lnTo>
                  <a:pt x="876" y="67"/>
                </a:lnTo>
                <a:lnTo>
                  <a:pt x="879" y="67"/>
                </a:lnTo>
                <a:lnTo>
                  <a:pt x="879" y="64"/>
                </a:lnTo>
                <a:lnTo>
                  <a:pt x="900" y="64"/>
                </a:lnTo>
                <a:lnTo>
                  <a:pt x="900" y="59"/>
                </a:lnTo>
                <a:lnTo>
                  <a:pt x="931" y="59"/>
                </a:lnTo>
                <a:lnTo>
                  <a:pt x="931" y="57"/>
                </a:lnTo>
                <a:lnTo>
                  <a:pt x="940" y="57"/>
                </a:lnTo>
                <a:lnTo>
                  <a:pt x="940" y="52"/>
                </a:lnTo>
                <a:lnTo>
                  <a:pt x="961" y="52"/>
                </a:lnTo>
                <a:lnTo>
                  <a:pt x="961" y="49"/>
                </a:lnTo>
                <a:lnTo>
                  <a:pt x="967" y="49"/>
                </a:lnTo>
                <a:lnTo>
                  <a:pt x="967" y="47"/>
                </a:lnTo>
                <a:lnTo>
                  <a:pt x="970" y="47"/>
                </a:lnTo>
                <a:lnTo>
                  <a:pt x="970" y="44"/>
                </a:lnTo>
                <a:lnTo>
                  <a:pt x="980" y="44"/>
                </a:lnTo>
                <a:lnTo>
                  <a:pt x="980" y="42"/>
                </a:lnTo>
                <a:lnTo>
                  <a:pt x="986" y="42"/>
                </a:lnTo>
                <a:lnTo>
                  <a:pt x="986" y="42"/>
                </a:lnTo>
                <a:lnTo>
                  <a:pt x="998" y="42"/>
                </a:lnTo>
                <a:lnTo>
                  <a:pt x="998" y="42"/>
                </a:lnTo>
                <a:lnTo>
                  <a:pt x="1004" y="42"/>
                </a:lnTo>
                <a:lnTo>
                  <a:pt x="1004" y="42"/>
                </a:lnTo>
                <a:lnTo>
                  <a:pt x="1007" y="42"/>
                </a:lnTo>
                <a:lnTo>
                  <a:pt x="1007" y="35"/>
                </a:lnTo>
                <a:lnTo>
                  <a:pt x="1022" y="35"/>
                </a:lnTo>
                <a:lnTo>
                  <a:pt x="1022" y="35"/>
                </a:lnTo>
                <a:lnTo>
                  <a:pt x="1025" y="35"/>
                </a:lnTo>
                <a:lnTo>
                  <a:pt x="1025" y="32"/>
                </a:lnTo>
                <a:lnTo>
                  <a:pt x="1035" y="32"/>
                </a:lnTo>
                <a:lnTo>
                  <a:pt x="1035" y="30"/>
                </a:lnTo>
                <a:lnTo>
                  <a:pt x="1050" y="30"/>
                </a:lnTo>
                <a:lnTo>
                  <a:pt x="1050" y="25"/>
                </a:lnTo>
                <a:lnTo>
                  <a:pt x="1062" y="25"/>
                </a:lnTo>
                <a:lnTo>
                  <a:pt x="1062" y="25"/>
                </a:lnTo>
                <a:lnTo>
                  <a:pt x="1065" y="25"/>
                </a:lnTo>
                <a:lnTo>
                  <a:pt x="1065" y="22"/>
                </a:lnTo>
                <a:lnTo>
                  <a:pt x="1068" y="22"/>
                </a:lnTo>
                <a:lnTo>
                  <a:pt x="1068" y="20"/>
                </a:lnTo>
                <a:lnTo>
                  <a:pt x="1071" y="20"/>
                </a:lnTo>
                <a:lnTo>
                  <a:pt x="1071" y="20"/>
                </a:lnTo>
                <a:lnTo>
                  <a:pt x="1074" y="20"/>
                </a:lnTo>
                <a:lnTo>
                  <a:pt x="1074" y="20"/>
                </a:lnTo>
                <a:lnTo>
                  <a:pt x="1077" y="20"/>
                </a:lnTo>
                <a:lnTo>
                  <a:pt x="1077" y="17"/>
                </a:lnTo>
                <a:lnTo>
                  <a:pt x="1080" y="17"/>
                </a:lnTo>
                <a:lnTo>
                  <a:pt x="1080" y="15"/>
                </a:lnTo>
                <a:lnTo>
                  <a:pt x="1089" y="15"/>
                </a:lnTo>
                <a:lnTo>
                  <a:pt x="1089" y="12"/>
                </a:lnTo>
                <a:lnTo>
                  <a:pt x="1105" y="12"/>
                </a:lnTo>
                <a:lnTo>
                  <a:pt x="1105" y="7"/>
                </a:lnTo>
                <a:lnTo>
                  <a:pt x="1108" y="7"/>
                </a:lnTo>
                <a:lnTo>
                  <a:pt x="1108" y="5"/>
                </a:lnTo>
                <a:lnTo>
                  <a:pt x="1114" y="5"/>
                </a:lnTo>
                <a:lnTo>
                  <a:pt x="1114" y="0"/>
                </a:lnTo>
              </a:path>
            </a:pathLst>
          </a:custGeom>
          <a:noFill/>
          <a:ln w="28575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Freeform 58"/>
          <p:cNvSpPr>
            <a:spLocks/>
          </p:cNvSpPr>
          <p:nvPr/>
        </p:nvSpPr>
        <p:spPr bwMode="auto">
          <a:xfrm>
            <a:off x="3024671" y="4877386"/>
            <a:ext cx="5947626" cy="467252"/>
          </a:xfrm>
          <a:custGeom>
            <a:avLst/>
            <a:gdLst>
              <a:gd name="T0" fmla="*/ 0 w 1392"/>
              <a:gd name="T1" fmla="*/ 110 h 110"/>
              <a:gd name="T2" fmla="*/ 0 w 1392"/>
              <a:gd name="T3" fmla="*/ 110 h 110"/>
              <a:gd name="T4" fmla="*/ 1114 w 1392"/>
              <a:gd name="T5" fmla="*/ 110 h 110"/>
              <a:gd name="T6" fmla="*/ 1132 w 1392"/>
              <a:gd name="T7" fmla="*/ 110 h 110"/>
              <a:gd name="T8" fmla="*/ 1138 w 1392"/>
              <a:gd name="T9" fmla="*/ 102 h 110"/>
              <a:gd name="T10" fmla="*/ 1144 w 1392"/>
              <a:gd name="T11" fmla="*/ 100 h 110"/>
              <a:gd name="T12" fmla="*/ 1147 w 1392"/>
              <a:gd name="T13" fmla="*/ 94 h 110"/>
              <a:gd name="T14" fmla="*/ 1154 w 1392"/>
              <a:gd name="T15" fmla="*/ 92 h 110"/>
              <a:gd name="T16" fmla="*/ 1157 w 1392"/>
              <a:gd name="T17" fmla="*/ 89 h 110"/>
              <a:gd name="T18" fmla="*/ 1166 w 1392"/>
              <a:gd name="T19" fmla="*/ 87 h 110"/>
              <a:gd name="T20" fmla="*/ 1172 w 1392"/>
              <a:gd name="T21" fmla="*/ 79 h 110"/>
              <a:gd name="T22" fmla="*/ 1202 w 1392"/>
              <a:gd name="T23" fmla="*/ 79 h 110"/>
              <a:gd name="T24" fmla="*/ 1205 w 1392"/>
              <a:gd name="T25" fmla="*/ 74 h 110"/>
              <a:gd name="T26" fmla="*/ 1215 w 1392"/>
              <a:gd name="T27" fmla="*/ 71 h 110"/>
              <a:gd name="T28" fmla="*/ 1236 w 1392"/>
              <a:gd name="T29" fmla="*/ 69 h 110"/>
              <a:gd name="T30" fmla="*/ 1248 w 1392"/>
              <a:gd name="T31" fmla="*/ 66 h 110"/>
              <a:gd name="T32" fmla="*/ 1254 w 1392"/>
              <a:gd name="T33" fmla="*/ 66 h 110"/>
              <a:gd name="T34" fmla="*/ 1260 w 1392"/>
              <a:gd name="T35" fmla="*/ 61 h 110"/>
              <a:gd name="T36" fmla="*/ 1266 w 1392"/>
              <a:gd name="T37" fmla="*/ 53 h 110"/>
              <a:gd name="T38" fmla="*/ 1279 w 1392"/>
              <a:gd name="T39" fmla="*/ 53 h 110"/>
              <a:gd name="T40" fmla="*/ 1282 w 1392"/>
              <a:gd name="T41" fmla="*/ 53 h 110"/>
              <a:gd name="T42" fmla="*/ 1288 w 1392"/>
              <a:gd name="T43" fmla="*/ 53 h 110"/>
              <a:gd name="T44" fmla="*/ 1291 w 1392"/>
              <a:gd name="T45" fmla="*/ 50 h 110"/>
              <a:gd name="T46" fmla="*/ 1297 w 1392"/>
              <a:gd name="T47" fmla="*/ 50 h 110"/>
              <a:gd name="T48" fmla="*/ 1300 w 1392"/>
              <a:gd name="T49" fmla="*/ 48 h 110"/>
              <a:gd name="T50" fmla="*/ 1306 w 1392"/>
              <a:gd name="T51" fmla="*/ 48 h 110"/>
              <a:gd name="T52" fmla="*/ 1309 w 1392"/>
              <a:gd name="T53" fmla="*/ 45 h 110"/>
              <a:gd name="T54" fmla="*/ 1315 w 1392"/>
              <a:gd name="T55" fmla="*/ 45 h 110"/>
              <a:gd name="T56" fmla="*/ 1318 w 1392"/>
              <a:gd name="T57" fmla="*/ 42 h 110"/>
              <a:gd name="T58" fmla="*/ 1324 w 1392"/>
              <a:gd name="T59" fmla="*/ 42 h 110"/>
              <a:gd name="T60" fmla="*/ 1327 w 1392"/>
              <a:gd name="T61" fmla="*/ 42 h 110"/>
              <a:gd name="T62" fmla="*/ 1334 w 1392"/>
              <a:gd name="T63" fmla="*/ 42 h 110"/>
              <a:gd name="T64" fmla="*/ 1337 w 1392"/>
              <a:gd name="T65" fmla="*/ 39 h 110"/>
              <a:gd name="T66" fmla="*/ 1343 w 1392"/>
              <a:gd name="T67" fmla="*/ 39 h 110"/>
              <a:gd name="T68" fmla="*/ 1346 w 1392"/>
              <a:gd name="T69" fmla="*/ 36 h 110"/>
              <a:gd name="T70" fmla="*/ 1352 w 1392"/>
              <a:gd name="T71" fmla="*/ 36 h 110"/>
              <a:gd name="T72" fmla="*/ 1355 w 1392"/>
              <a:gd name="T73" fmla="*/ 36 h 110"/>
              <a:gd name="T74" fmla="*/ 1361 w 1392"/>
              <a:gd name="T75" fmla="*/ 28 h 110"/>
              <a:gd name="T76" fmla="*/ 1364 w 1392"/>
              <a:gd name="T77" fmla="*/ 24 h 110"/>
              <a:gd name="T78" fmla="*/ 1370 w 1392"/>
              <a:gd name="T79" fmla="*/ 24 h 110"/>
              <a:gd name="T80" fmla="*/ 1373 w 1392"/>
              <a:gd name="T81" fmla="*/ 24 h 110"/>
              <a:gd name="T82" fmla="*/ 1379 w 1392"/>
              <a:gd name="T83" fmla="*/ 24 h 110"/>
              <a:gd name="T84" fmla="*/ 1382 w 1392"/>
              <a:gd name="T85" fmla="*/ 17 h 110"/>
              <a:gd name="T86" fmla="*/ 1389 w 1392"/>
              <a:gd name="T87" fmla="*/ 17 h 110"/>
              <a:gd name="T88" fmla="*/ 1392 w 1392"/>
              <a:gd name="T8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92" h="110">
                <a:moveTo>
                  <a:pt x="0" y="110"/>
                </a:move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1114" y="110"/>
                </a:lnTo>
                <a:lnTo>
                  <a:pt x="1114" y="110"/>
                </a:lnTo>
                <a:lnTo>
                  <a:pt x="1126" y="110"/>
                </a:lnTo>
                <a:lnTo>
                  <a:pt x="1126" y="110"/>
                </a:lnTo>
                <a:lnTo>
                  <a:pt x="1132" y="110"/>
                </a:lnTo>
                <a:lnTo>
                  <a:pt x="1132" y="107"/>
                </a:lnTo>
                <a:lnTo>
                  <a:pt x="1138" y="107"/>
                </a:lnTo>
                <a:lnTo>
                  <a:pt x="1138" y="102"/>
                </a:lnTo>
                <a:lnTo>
                  <a:pt x="1141" y="102"/>
                </a:lnTo>
                <a:lnTo>
                  <a:pt x="1141" y="100"/>
                </a:lnTo>
                <a:lnTo>
                  <a:pt x="1144" y="100"/>
                </a:lnTo>
                <a:lnTo>
                  <a:pt x="1144" y="94"/>
                </a:lnTo>
                <a:lnTo>
                  <a:pt x="1147" y="94"/>
                </a:lnTo>
                <a:lnTo>
                  <a:pt x="1147" y="94"/>
                </a:lnTo>
                <a:lnTo>
                  <a:pt x="1151" y="94"/>
                </a:lnTo>
                <a:lnTo>
                  <a:pt x="1151" y="92"/>
                </a:lnTo>
                <a:lnTo>
                  <a:pt x="1154" y="92"/>
                </a:lnTo>
                <a:lnTo>
                  <a:pt x="1154" y="92"/>
                </a:lnTo>
                <a:lnTo>
                  <a:pt x="1157" y="92"/>
                </a:lnTo>
                <a:lnTo>
                  <a:pt x="1157" y="89"/>
                </a:lnTo>
                <a:lnTo>
                  <a:pt x="1160" y="89"/>
                </a:lnTo>
                <a:lnTo>
                  <a:pt x="1160" y="87"/>
                </a:lnTo>
                <a:lnTo>
                  <a:pt x="1166" y="87"/>
                </a:lnTo>
                <a:lnTo>
                  <a:pt x="1166" y="82"/>
                </a:lnTo>
                <a:lnTo>
                  <a:pt x="1172" y="82"/>
                </a:lnTo>
                <a:lnTo>
                  <a:pt x="1172" y="79"/>
                </a:lnTo>
                <a:lnTo>
                  <a:pt x="1193" y="79"/>
                </a:lnTo>
                <a:lnTo>
                  <a:pt x="1193" y="79"/>
                </a:lnTo>
                <a:lnTo>
                  <a:pt x="1202" y="79"/>
                </a:lnTo>
                <a:lnTo>
                  <a:pt x="1202" y="76"/>
                </a:lnTo>
                <a:lnTo>
                  <a:pt x="1205" y="76"/>
                </a:lnTo>
                <a:lnTo>
                  <a:pt x="1205" y="74"/>
                </a:lnTo>
                <a:lnTo>
                  <a:pt x="1208" y="74"/>
                </a:lnTo>
                <a:lnTo>
                  <a:pt x="1208" y="71"/>
                </a:lnTo>
                <a:lnTo>
                  <a:pt x="1215" y="71"/>
                </a:lnTo>
                <a:lnTo>
                  <a:pt x="1215" y="71"/>
                </a:lnTo>
                <a:lnTo>
                  <a:pt x="1236" y="71"/>
                </a:lnTo>
                <a:lnTo>
                  <a:pt x="1236" y="69"/>
                </a:lnTo>
                <a:lnTo>
                  <a:pt x="1242" y="69"/>
                </a:lnTo>
                <a:lnTo>
                  <a:pt x="1242" y="66"/>
                </a:lnTo>
                <a:lnTo>
                  <a:pt x="1248" y="66"/>
                </a:lnTo>
                <a:lnTo>
                  <a:pt x="1248" y="66"/>
                </a:lnTo>
                <a:lnTo>
                  <a:pt x="1254" y="66"/>
                </a:lnTo>
                <a:lnTo>
                  <a:pt x="1254" y="66"/>
                </a:lnTo>
                <a:lnTo>
                  <a:pt x="1257" y="66"/>
                </a:lnTo>
                <a:lnTo>
                  <a:pt x="1257" y="61"/>
                </a:lnTo>
                <a:lnTo>
                  <a:pt x="1260" y="61"/>
                </a:lnTo>
                <a:lnTo>
                  <a:pt x="1260" y="58"/>
                </a:lnTo>
                <a:lnTo>
                  <a:pt x="1266" y="58"/>
                </a:lnTo>
                <a:lnTo>
                  <a:pt x="1266" y="53"/>
                </a:lnTo>
                <a:lnTo>
                  <a:pt x="1276" y="53"/>
                </a:lnTo>
                <a:lnTo>
                  <a:pt x="1276" y="53"/>
                </a:lnTo>
                <a:lnTo>
                  <a:pt x="1279" y="53"/>
                </a:lnTo>
                <a:lnTo>
                  <a:pt x="1279" y="53"/>
                </a:lnTo>
                <a:lnTo>
                  <a:pt x="1282" y="53"/>
                </a:lnTo>
                <a:lnTo>
                  <a:pt x="1282" y="53"/>
                </a:lnTo>
                <a:lnTo>
                  <a:pt x="1285" y="53"/>
                </a:lnTo>
                <a:lnTo>
                  <a:pt x="1285" y="53"/>
                </a:lnTo>
                <a:lnTo>
                  <a:pt x="1288" y="53"/>
                </a:lnTo>
                <a:lnTo>
                  <a:pt x="1288" y="50"/>
                </a:lnTo>
                <a:lnTo>
                  <a:pt x="1291" y="50"/>
                </a:lnTo>
                <a:lnTo>
                  <a:pt x="1291" y="50"/>
                </a:lnTo>
                <a:lnTo>
                  <a:pt x="1294" y="50"/>
                </a:lnTo>
                <a:lnTo>
                  <a:pt x="1294" y="50"/>
                </a:lnTo>
                <a:lnTo>
                  <a:pt x="1297" y="50"/>
                </a:lnTo>
                <a:lnTo>
                  <a:pt x="1297" y="48"/>
                </a:lnTo>
                <a:lnTo>
                  <a:pt x="1300" y="48"/>
                </a:lnTo>
                <a:lnTo>
                  <a:pt x="1300" y="48"/>
                </a:lnTo>
                <a:lnTo>
                  <a:pt x="1303" y="48"/>
                </a:lnTo>
                <a:lnTo>
                  <a:pt x="1303" y="48"/>
                </a:lnTo>
                <a:lnTo>
                  <a:pt x="1306" y="48"/>
                </a:lnTo>
                <a:lnTo>
                  <a:pt x="1306" y="48"/>
                </a:lnTo>
                <a:lnTo>
                  <a:pt x="1309" y="48"/>
                </a:lnTo>
                <a:lnTo>
                  <a:pt x="1309" y="45"/>
                </a:lnTo>
                <a:lnTo>
                  <a:pt x="1312" y="45"/>
                </a:lnTo>
                <a:lnTo>
                  <a:pt x="1312" y="45"/>
                </a:lnTo>
                <a:lnTo>
                  <a:pt x="1315" y="45"/>
                </a:lnTo>
                <a:lnTo>
                  <a:pt x="1315" y="42"/>
                </a:lnTo>
                <a:lnTo>
                  <a:pt x="1318" y="42"/>
                </a:lnTo>
                <a:lnTo>
                  <a:pt x="1318" y="42"/>
                </a:lnTo>
                <a:lnTo>
                  <a:pt x="1321" y="42"/>
                </a:lnTo>
                <a:lnTo>
                  <a:pt x="1321" y="42"/>
                </a:lnTo>
                <a:lnTo>
                  <a:pt x="1324" y="42"/>
                </a:lnTo>
                <a:lnTo>
                  <a:pt x="1324" y="42"/>
                </a:lnTo>
                <a:lnTo>
                  <a:pt x="1327" y="42"/>
                </a:lnTo>
                <a:lnTo>
                  <a:pt x="1327" y="42"/>
                </a:lnTo>
                <a:lnTo>
                  <a:pt x="1331" y="42"/>
                </a:lnTo>
                <a:lnTo>
                  <a:pt x="1331" y="42"/>
                </a:lnTo>
                <a:lnTo>
                  <a:pt x="1334" y="42"/>
                </a:lnTo>
                <a:lnTo>
                  <a:pt x="1334" y="39"/>
                </a:lnTo>
                <a:lnTo>
                  <a:pt x="1337" y="39"/>
                </a:lnTo>
                <a:lnTo>
                  <a:pt x="1337" y="39"/>
                </a:lnTo>
                <a:lnTo>
                  <a:pt x="1340" y="39"/>
                </a:lnTo>
                <a:lnTo>
                  <a:pt x="1340" y="39"/>
                </a:lnTo>
                <a:lnTo>
                  <a:pt x="1343" y="39"/>
                </a:lnTo>
                <a:lnTo>
                  <a:pt x="1343" y="39"/>
                </a:lnTo>
                <a:lnTo>
                  <a:pt x="1346" y="39"/>
                </a:lnTo>
                <a:lnTo>
                  <a:pt x="1346" y="36"/>
                </a:lnTo>
                <a:lnTo>
                  <a:pt x="1349" y="36"/>
                </a:lnTo>
                <a:lnTo>
                  <a:pt x="1349" y="36"/>
                </a:lnTo>
                <a:lnTo>
                  <a:pt x="1352" y="36"/>
                </a:lnTo>
                <a:lnTo>
                  <a:pt x="1352" y="36"/>
                </a:lnTo>
                <a:lnTo>
                  <a:pt x="1355" y="36"/>
                </a:lnTo>
                <a:lnTo>
                  <a:pt x="1355" y="36"/>
                </a:lnTo>
                <a:lnTo>
                  <a:pt x="1358" y="36"/>
                </a:lnTo>
                <a:lnTo>
                  <a:pt x="1358" y="28"/>
                </a:lnTo>
                <a:lnTo>
                  <a:pt x="1361" y="28"/>
                </a:lnTo>
                <a:lnTo>
                  <a:pt x="1361" y="24"/>
                </a:lnTo>
                <a:lnTo>
                  <a:pt x="1364" y="24"/>
                </a:lnTo>
                <a:lnTo>
                  <a:pt x="1364" y="24"/>
                </a:lnTo>
                <a:lnTo>
                  <a:pt x="1367" y="24"/>
                </a:lnTo>
                <a:lnTo>
                  <a:pt x="1367" y="24"/>
                </a:lnTo>
                <a:lnTo>
                  <a:pt x="1370" y="24"/>
                </a:lnTo>
                <a:lnTo>
                  <a:pt x="1370" y="24"/>
                </a:lnTo>
                <a:lnTo>
                  <a:pt x="1373" y="24"/>
                </a:lnTo>
                <a:lnTo>
                  <a:pt x="1373" y="24"/>
                </a:lnTo>
                <a:lnTo>
                  <a:pt x="1376" y="24"/>
                </a:lnTo>
                <a:lnTo>
                  <a:pt x="1376" y="24"/>
                </a:lnTo>
                <a:lnTo>
                  <a:pt x="1379" y="24"/>
                </a:lnTo>
                <a:lnTo>
                  <a:pt x="1379" y="24"/>
                </a:lnTo>
                <a:lnTo>
                  <a:pt x="1382" y="24"/>
                </a:lnTo>
                <a:lnTo>
                  <a:pt x="1382" y="17"/>
                </a:lnTo>
                <a:lnTo>
                  <a:pt x="1385" y="17"/>
                </a:lnTo>
                <a:lnTo>
                  <a:pt x="1385" y="17"/>
                </a:lnTo>
                <a:lnTo>
                  <a:pt x="1389" y="17"/>
                </a:lnTo>
                <a:lnTo>
                  <a:pt x="1389" y="9"/>
                </a:lnTo>
                <a:lnTo>
                  <a:pt x="1392" y="9"/>
                </a:lnTo>
                <a:lnTo>
                  <a:pt x="1392" y="0"/>
                </a:lnTo>
              </a:path>
            </a:pathLst>
          </a:custGeom>
          <a:noFill/>
          <a:ln w="28575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Freeform 59"/>
          <p:cNvSpPr>
            <a:spLocks/>
          </p:cNvSpPr>
          <p:nvPr/>
        </p:nvSpPr>
        <p:spPr bwMode="auto">
          <a:xfrm>
            <a:off x="3024671" y="3926364"/>
            <a:ext cx="4759762" cy="1418274"/>
          </a:xfrm>
          <a:custGeom>
            <a:avLst/>
            <a:gdLst>
              <a:gd name="T0" fmla="*/ 0 w 1114"/>
              <a:gd name="T1" fmla="*/ 334 h 334"/>
              <a:gd name="T2" fmla="*/ 9 w 1114"/>
              <a:gd name="T3" fmla="*/ 334 h 334"/>
              <a:gd name="T4" fmla="*/ 37 w 1114"/>
              <a:gd name="T5" fmla="*/ 329 h 334"/>
              <a:gd name="T6" fmla="*/ 61 w 1114"/>
              <a:gd name="T7" fmla="*/ 322 h 334"/>
              <a:gd name="T8" fmla="*/ 73 w 1114"/>
              <a:gd name="T9" fmla="*/ 312 h 334"/>
              <a:gd name="T10" fmla="*/ 89 w 1114"/>
              <a:gd name="T11" fmla="*/ 309 h 334"/>
              <a:gd name="T12" fmla="*/ 95 w 1114"/>
              <a:gd name="T13" fmla="*/ 307 h 334"/>
              <a:gd name="T14" fmla="*/ 107 w 1114"/>
              <a:gd name="T15" fmla="*/ 305 h 334"/>
              <a:gd name="T16" fmla="*/ 113 w 1114"/>
              <a:gd name="T17" fmla="*/ 297 h 334"/>
              <a:gd name="T18" fmla="*/ 128 w 1114"/>
              <a:gd name="T19" fmla="*/ 292 h 334"/>
              <a:gd name="T20" fmla="*/ 134 w 1114"/>
              <a:gd name="T21" fmla="*/ 285 h 334"/>
              <a:gd name="T22" fmla="*/ 159 w 1114"/>
              <a:gd name="T23" fmla="*/ 282 h 334"/>
              <a:gd name="T24" fmla="*/ 177 w 1114"/>
              <a:gd name="T25" fmla="*/ 273 h 334"/>
              <a:gd name="T26" fmla="*/ 186 w 1114"/>
              <a:gd name="T27" fmla="*/ 268 h 334"/>
              <a:gd name="T28" fmla="*/ 195 w 1114"/>
              <a:gd name="T29" fmla="*/ 260 h 334"/>
              <a:gd name="T30" fmla="*/ 211 w 1114"/>
              <a:gd name="T31" fmla="*/ 255 h 334"/>
              <a:gd name="T32" fmla="*/ 217 w 1114"/>
              <a:gd name="T33" fmla="*/ 253 h 334"/>
              <a:gd name="T34" fmla="*/ 244 w 1114"/>
              <a:gd name="T35" fmla="*/ 246 h 334"/>
              <a:gd name="T36" fmla="*/ 250 w 1114"/>
              <a:gd name="T37" fmla="*/ 238 h 334"/>
              <a:gd name="T38" fmla="*/ 272 w 1114"/>
              <a:gd name="T39" fmla="*/ 233 h 334"/>
              <a:gd name="T40" fmla="*/ 287 w 1114"/>
              <a:gd name="T41" fmla="*/ 226 h 334"/>
              <a:gd name="T42" fmla="*/ 311 w 1114"/>
              <a:gd name="T43" fmla="*/ 221 h 334"/>
              <a:gd name="T44" fmla="*/ 327 w 1114"/>
              <a:gd name="T45" fmla="*/ 214 h 334"/>
              <a:gd name="T46" fmla="*/ 354 w 1114"/>
              <a:gd name="T47" fmla="*/ 209 h 334"/>
              <a:gd name="T48" fmla="*/ 366 w 1114"/>
              <a:gd name="T49" fmla="*/ 196 h 334"/>
              <a:gd name="T50" fmla="*/ 388 w 1114"/>
              <a:gd name="T51" fmla="*/ 191 h 334"/>
              <a:gd name="T52" fmla="*/ 412 w 1114"/>
              <a:gd name="T53" fmla="*/ 174 h 334"/>
              <a:gd name="T54" fmla="*/ 439 w 1114"/>
              <a:gd name="T55" fmla="*/ 169 h 334"/>
              <a:gd name="T56" fmla="*/ 452 w 1114"/>
              <a:gd name="T57" fmla="*/ 164 h 334"/>
              <a:gd name="T58" fmla="*/ 485 w 1114"/>
              <a:gd name="T59" fmla="*/ 159 h 334"/>
              <a:gd name="T60" fmla="*/ 513 w 1114"/>
              <a:gd name="T61" fmla="*/ 157 h 334"/>
              <a:gd name="T62" fmla="*/ 537 w 1114"/>
              <a:gd name="T63" fmla="*/ 152 h 334"/>
              <a:gd name="T64" fmla="*/ 549 w 1114"/>
              <a:gd name="T65" fmla="*/ 152 h 334"/>
              <a:gd name="T66" fmla="*/ 562 w 1114"/>
              <a:gd name="T67" fmla="*/ 149 h 334"/>
              <a:gd name="T68" fmla="*/ 568 w 1114"/>
              <a:gd name="T69" fmla="*/ 147 h 334"/>
              <a:gd name="T70" fmla="*/ 580 w 1114"/>
              <a:gd name="T71" fmla="*/ 142 h 334"/>
              <a:gd name="T72" fmla="*/ 604 w 1114"/>
              <a:gd name="T73" fmla="*/ 137 h 334"/>
              <a:gd name="T74" fmla="*/ 613 w 1114"/>
              <a:gd name="T75" fmla="*/ 135 h 334"/>
              <a:gd name="T76" fmla="*/ 620 w 1114"/>
              <a:gd name="T77" fmla="*/ 132 h 334"/>
              <a:gd name="T78" fmla="*/ 641 w 1114"/>
              <a:gd name="T79" fmla="*/ 125 h 334"/>
              <a:gd name="T80" fmla="*/ 659 w 1114"/>
              <a:gd name="T81" fmla="*/ 120 h 334"/>
              <a:gd name="T82" fmla="*/ 677 w 1114"/>
              <a:gd name="T83" fmla="*/ 112 h 334"/>
              <a:gd name="T84" fmla="*/ 687 w 1114"/>
              <a:gd name="T85" fmla="*/ 107 h 334"/>
              <a:gd name="T86" fmla="*/ 726 w 1114"/>
              <a:gd name="T87" fmla="*/ 100 h 334"/>
              <a:gd name="T88" fmla="*/ 745 w 1114"/>
              <a:gd name="T89" fmla="*/ 92 h 334"/>
              <a:gd name="T90" fmla="*/ 797 w 1114"/>
              <a:gd name="T91" fmla="*/ 87 h 334"/>
              <a:gd name="T92" fmla="*/ 803 w 1114"/>
              <a:gd name="T93" fmla="*/ 80 h 334"/>
              <a:gd name="T94" fmla="*/ 812 w 1114"/>
              <a:gd name="T95" fmla="*/ 75 h 334"/>
              <a:gd name="T96" fmla="*/ 861 w 1114"/>
              <a:gd name="T97" fmla="*/ 70 h 334"/>
              <a:gd name="T98" fmla="*/ 897 w 1114"/>
              <a:gd name="T99" fmla="*/ 65 h 334"/>
              <a:gd name="T100" fmla="*/ 906 w 1114"/>
              <a:gd name="T101" fmla="*/ 55 h 334"/>
              <a:gd name="T102" fmla="*/ 922 w 1114"/>
              <a:gd name="T103" fmla="*/ 50 h 334"/>
              <a:gd name="T104" fmla="*/ 943 w 1114"/>
              <a:gd name="T105" fmla="*/ 40 h 334"/>
              <a:gd name="T106" fmla="*/ 958 w 1114"/>
              <a:gd name="T107" fmla="*/ 35 h 334"/>
              <a:gd name="T108" fmla="*/ 967 w 1114"/>
              <a:gd name="T109" fmla="*/ 28 h 334"/>
              <a:gd name="T110" fmla="*/ 998 w 1114"/>
              <a:gd name="T111" fmla="*/ 23 h 334"/>
              <a:gd name="T112" fmla="*/ 1031 w 1114"/>
              <a:gd name="T113" fmla="*/ 13 h 334"/>
              <a:gd name="T114" fmla="*/ 1059 w 1114"/>
              <a:gd name="T115" fmla="*/ 8 h 334"/>
              <a:gd name="T116" fmla="*/ 1080 w 1114"/>
              <a:gd name="T117" fmla="*/ 5 h 334"/>
              <a:gd name="T118" fmla="*/ 1089 w 1114"/>
              <a:gd name="T119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4" h="334">
                <a:moveTo>
                  <a:pt x="0" y="334"/>
                </a:moveTo>
                <a:lnTo>
                  <a:pt x="0" y="334"/>
                </a:lnTo>
                <a:lnTo>
                  <a:pt x="0" y="334"/>
                </a:lnTo>
                <a:lnTo>
                  <a:pt x="0" y="334"/>
                </a:lnTo>
                <a:lnTo>
                  <a:pt x="0" y="334"/>
                </a:lnTo>
                <a:lnTo>
                  <a:pt x="0" y="334"/>
                </a:lnTo>
                <a:lnTo>
                  <a:pt x="0" y="334"/>
                </a:lnTo>
                <a:lnTo>
                  <a:pt x="2" y="334"/>
                </a:lnTo>
                <a:lnTo>
                  <a:pt x="2" y="334"/>
                </a:lnTo>
                <a:lnTo>
                  <a:pt x="9" y="334"/>
                </a:lnTo>
                <a:lnTo>
                  <a:pt x="9" y="334"/>
                </a:lnTo>
                <a:lnTo>
                  <a:pt x="31" y="334"/>
                </a:lnTo>
                <a:lnTo>
                  <a:pt x="31" y="331"/>
                </a:lnTo>
                <a:lnTo>
                  <a:pt x="37" y="331"/>
                </a:lnTo>
                <a:lnTo>
                  <a:pt x="37" y="329"/>
                </a:lnTo>
                <a:lnTo>
                  <a:pt x="40" y="329"/>
                </a:lnTo>
                <a:lnTo>
                  <a:pt x="40" y="327"/>
                </a:lnTo>
                <a:lnTo>
                  <a:pt x="46" y="327"/>
                </a:lnTo>
                <a:lnTo>
                  <a:pt x="46" y="322"/>
                </a:lnTo>
                <a:lnTo>
                  <a:pt x="61" y="322"/>
                </a:lnTo>
                <a:lnTo>
                  <a:pt x="61" y="314"/>
                </a:lnTo>
                <a:lnTo>
                  <a:pt x="70" y="314"/>
                </a:lnTo>
                <a:lnTo>
                  <a:pt x="70" y="312"/>
                </a:lnTo>
                <a:lnTo>
                  <a:pt x="73" y="312"/>
                </a:lnTo>
                <a:lnTo>
                  <a:pt x="73" y="312"/>
                </a:lnTo>
                <a:lnTo>
                  <a:pt x="82" y="312"/>
                </a:lnTo>
                <a:lnTo>
                  <a:pt x="82" y="312"/>
                </a:lnTo>
                <a:lnTo>
                  <a:pt x="86" y="312"/>
                </a:lnTo>
                <a:lnTo>
                  <a:pt x="86" y="309"/>
                </a:lnTo>
                <a:lnTo>
                  <a:pt x="89" y="309"/>
                </a:lnTo>
                <a:lnTo>
                  <a:pt x="89" y="309"/>
                </a:lnTo>
                <a:lnTo>
                  <a:pt x="92" y="309"/>
                </a:lnTo>
                <a:lnTo>
                  <a:pt x="92" y="307"/>
                </a:lnTo>
                <a:lnTo>
                  <a:pt x="95" y="307"/>
                </a:lnTo>
                <a:lnTo>
                  <a:pt x="95" y="307"/>
                </a:lnTo>
                <a:lnTo>
                  <a:pt x="101" y="307"/>
                </a:lnTo>
                <a:lnTo>
                  <a:pt x="101" y="305"/>
                </a:lnTo>
                <a:lnTo>
                  <a:pt x="104" y="305"/>
                </a:lnTo>
                <a:lnTo>
                  <a:pt x="104" y="305"/>
                </a:lnTo>
                <a:lnTo>
                  <a:pt x="107" y="305"/>
                </a:lnTo>
                <a:lnTo>
                  <a:pt x="107" y="300"/>
                </a:lnTo>
                <a:lnTo>
                  <a:pt x="110" y="300"/>
                </a:lnTo>
                <a:lnTo>
                  <a:pt x="110" y="297"/>
                </a:lnTo>
                <a:lnTo>
                  <a:pt x="113" y="297"/>
                </a:lnTo>
                <a:lnTo>
                  <a:pt x="113" y="297"/>
                </a:lnTo>
                <a:lnTo>
                  <a:pt x="119" y="297"/>
                </a:lnTo>
                <a:lnTo>
                  <a:pt x="119" y="292"/>
                </a:lnTo>
                <a:lnTo>
                  <a:pt x="122" y="292"/>
                </a:lnTo>
                <a:lnTo>
                  <a:pt x="122" y="292"/>
                </a:lnTo>
                <a:lnTo>
                  <a:pt x="128" y="292"/>
                </a:lnTo>
                <a:lnTo>
                  <a:pt x="128" y="287"/>
                </a:lnTo>
                <a:lnTo>
                  <a:pt x="131" y="287"/>
                </a:lnTo>
                <a:lnTo>
                  <a:pt x="131" y="287"/>
                </a:lnTo>
                <a:lnTo>
                  <a:pt x="134" y="287"/>
                </a:lnTo>
                <a:lnTo>
                  <a:pt x="134" y="285"/>
                </a:lnTo>
                <a:lnTo>
                  <a:pt x="143" y="285"/>
                </a:lnTo>
                <a:lnTo>
                  <a:pt x="143" y="282"/>
                </a:lnTo>
                <a:lnTo>
                  <a:pt x="147" y="282"/>
                </a:lnTo>
                <a:lnTo>
                  <a:pt x="147" y="282"/>
                </a:lnTo>
                <a:lnTo>
                  <a:pt x="159" y="282"/>
                </a:lnTo>
                <a:lnTo>
                  <a:pt x="159" y="278"/>
                </a:lnTo>
                <a:lnTo>
                  <a:pt x="174" y="278"/>
                </a:lnTo>
                <a:lnTo>
                  <a:pt x="174" y="275"/>
                </a:lnTo>
                <a:lnTo>
                  <a:pt x="177" y="275"/>
                </a:lnTo>
                <a:lnTo>
                  <a:pt x="177" y="273"/>
                </a:lnTo>
                <a:lnTo>
                  <a:pt x="180" y="273"/>
                </a:lnTo>
                <a:lnTo>
                  <a:pt x="180" y="270"/>
                </a:lnTo>
                <a:lnTo>
                  <a:pt x="183" y="270"/>
                </a:lnTo>
                <a:lnTo>
                  <a:pt x="183" y="268"/>
                </a:lnTo>
                <a:lnTo>
                  <a:pt x="186" y="268"/>
                </a:lnTo>
                <a:lnTo>
                  <a:pt x="186" y="265"/>
                </a:lnTo>
                <a:lnTo>
                  <a:pt x="189" y="265"/>
                </a:lnTo>
                <a:lnTo>
                  <a:pt x="189" y="263"/>
                </a:lnTo>
                <a:lnTo>
                  <a:pt x="195" y="263"/>
                </a:lnTo>
                <a:lnTo>
                  <a:pt x="195" y="260"/>
                </a:lnTo>
                <a:lnTo>
                  <a:pt x="198" y="260"/>
                </a:lnTo>
                <a:lnTo>
                  <a:pt x="198" y="258"/>
                </a:lnTo>
                <a:lnTo>
                  <a:pt x="205" y="258"/>
                </a:lnTo>
                <a:lnTo>
                  <a:pt x="205" y="255"/>
                </a:lnTo>
                <a:lnTo>
                  <a:pt x="211" y="255"/>
                </a:lnTo>
                <a:lnTo>
                  <a:pt x="211" y="253"/>
                </a:lnTo>
                <a:lnTo>
                  <a:pt x="214" y="253"/>
                </a:lnTo>
                <a:lnTo>
                  <a:pt x="214" y="253"/>
                </a:lnTo>
                <a:lnTo>
                  <a:pt x="217" y="253"/>
                </a:lnTo>
                <a:lnTo>
                  <a:pt x="217" y="253"/>
                </a:lnTo>
                <a:lnTo>
                  <a:pt x="220" y="253"/>
                </a:lnTo>
                <a:lnTo>
                  <a:pt x="220" y="248"/>
                </a:lnTo>
                <a:lnTo>
                  <a:pt x="229" y="248"/>
                </a:lnTo>
                <a:lnTo>
                  <a:pt x="229" y="246"/>
                </a:lnTo>
                <a:lnTo>
                  <a:pt x="244" y="246"/>
                </a:lnTo>
                <a:lnTo>
                  <a:pt x="244" y="243"/>
                </a:lnTo>
                <a:lnTo>
                  <a:pt x="247" y="243"/>
                </a:lnTo>
                <a:lnTo>
                  <a:pt x="247" y="241"/>
                </a:lnTo>
                <a:lnTo>
                  <a:pt x="250" y="241"/>
                </a:lnTo>
                <a:lnTo>
                  <a:pt x="250" y="238"/>
                </a:lnTo>
                <a:lnTo>
                  <a:pt x="263" y="238"/>
                </a:lnTo>
                <a:lnTo>
                  <a:pt x="263" y="236"/>
                </a:lnTo>
                <a:lnTo>
                  <a:pt x="269" y="236"/>
                </a:lnTo>
                <a:lnTo>
                  <a:pt x="269" y="233"/>
                </a:lnTo>
                <a:lnTo>
                  <a:pt x="272" y="233"/>
                </a:lnTo>
                <a:lnTo>
                  <a:pt x="272" y="231"/>
                </a:lnTo>
                <a:lnTo>
                  <a:pt x="281" y="231"/>
                </a:lnTo>
                <a:lnTo>
                  <a:pt x="281" y="228"/>
                </a:lnTo>
                <a:lnTo>
                  <a:pt x="287" y="228"/>
                </a:lnTo>
                <a:lnTo>
                  <a:pt x="287" y="226"/>
                </a:lnTo>
                <a:lnTo>
                  <a:pt x="293" y="226"/>
                </a:lnTo>
                <a:lnTo>
                  <a:pt x="293" y="223"/>
                </a:lnTo>
                <a:lnTo>
                  <a:pt x="305" y="223"/>
                </a:lnTo>
                <a:lnTo>
                  <a:pt x="305" y="221"/>
                </a:lnTo>
                <a:lnTo>
                  <a:pt x="311" y="221"/>
                </a:lnTo>
                <a:lnTo>
                  <a:pt x="311" y="218"/>
                </a:lnTo>
                <a:lnTo>
                  <a:pt x="324" y="218"/>
                </a:lnTo>
                <a:lnTo>
                  <a:pt x="324" y="216"/>
                </a:lnTo>
                <a:lnTo>
                  <a:pt x="327" y="216"/>
                </a:lnTo>
                <a:lnTo>
                  <a:pt x="327" y="214"/>
                </a:lnTo>
                <a:lnTo>
                  <a:pt x="345" y="214"/>
                </a:lnTo>
                <a:lnTo>
                  <a:pt x="345" y="211"/>
                </a:lnTo>
                <a:lnTo>
                  <a:pt x="351" y="211"/>
                </a:lnTo>
                <a:lnTo>
                  <a:pt x="351" y="209"/>
                </a:lnTo>
                <a:lnTo>
                  <a:pt x="354" y="209"/>
                </a:lnTo>
                <a:lnTo>
                  <a:pt x="354" y="204"/>
                </a:lnTo>
                <a:lnTo>
                  <a:pt x="363" y="204"/>
                </a:lnTo>
                <a:lnTo>
                  <a:pt x="363" y="199"/>
                </a:lnTo>
                <a:lnTo>
                  <a:pt x="366" y="199"/>
                </a:lnTo>
                <a:lnTo>
                  <a:pt x="366" y="196"/>
                </a:lnTo>
                <a:lnTo>
                  <a:pt x="372" y="196"/>
                </a:lnTo>
                <a:lnTo>
                  <a:pt x="372" y="194"/>
                </a:lnTo>
                <a:lnTo>
                  <a:pt x="382" y="194"/>
                </a:lnTo>
                <a:lnTo>
                  <a:pt x="382" y="191"/>
                </a:lnTo>
                <a:lnTo>
                  <a:pt x="388" y="191"/>
                </a:lnTo>
                <a:lnTo>
                  <a:pt x="388" y="189"/>
                </a:lnTo>
                <a:lnTo>
                  <a:pt x="400" y="189"/>
                </a:lnTo>
                <a:lnTo>
                  <a:pt x="400" y="181"/>
                </a:lnTo>
                <a:lnTo>
                  <a:pt x="412" y="181"/>
                </a:lnTo>
                <a:lnTo>
                  <a:pt x="412" y="174"/>
                </a:lnTo>
                <a:lnTo>
                  <a:pt x="418" y="174"/>
                </a:lnTo>
                <a:lnTo>
                  <a:pt x="418" y="172"/>
                </a:lnTo>
                <a:lnTo>
                  <a:pt x="436" y="172"/>
                </a:lnTo>
                <a:lnTo>
                  <a:pt x="436" y="169"/>
                </a:lnTo>
                <a:lnTo>
                  <a:pt x="439" y="169"/>
                </a:lnTo>
                <a:lnTo>
                  <a:pt x="439" y="167"/>
                </a:lnTo>
                <a:lnTo>
                  <a:pt x="446" y="167"/>
                </a:lnTo>
                <a:lnTo>
                  <a:pt x="446" y="167"/>
                </a:lnTo>
                <a:lnTo>
                  <a:pt x="452" y="167"/>
                </a:lnTo>
                <a:lnTo>
                  <a:pt x="452" y="164"/>
                </a:lnTo>
                <a:lnTo>
                  <a:pt x="470" y="164"/>
                </a:lnTo>
                <a:lnTo>
                  <a:pt x="470" y="162"/>
                </a:lnTo>
                <a:lnTo>
                  <a:pt x="479" y="162"/>
                </a:lnTo>
                <a:lnTo>
                  <a:pt x="479" y="159"/>
                </a:lnTo>
                <a:lnTo>
                  <a:pt x="485" y="159"/>
                </a:lnTo>
                <a:lnTo>
                  <a:pt x="485" y="159"/>
                </a:lnTo>
                <a:lnTo>
                  <a:pt x="488" y="159"/>
                </a:lnTo>
                <a:lnTo>
                  <a:pt x="488" y="157"/>
                </a:lnTo>
                <a:lnTo>
                  <a:pt x="513" y="157"/>
                </a:lnTo>
                <a:lnTo>
                  <a:pt x="513" y="157"/>
                </a:lnTo>
                <a:lnTo>
                  <a:pt x="522" y="157"/>
                </a:lnTo>
                <a:lnTo>
                  <a:pt x="522" y="154"/>
                </a:lnTo>
                <a:lnTo>
                  <a:pt x="534" y="154"/>
                </a:lnTo>
                <a:lnTo>
                  <a:pt x="534" y="152"/>
                </a:lnTo>
                <a:lnTo>
                  <a:pt x="537" y="152"/>
                </a:lnTo>
                <a:lnTo>
                  <a:pt x="537" y="152"/>
                </a:lnTo>
                <a:lnTo>
                  <a:pt x="540" y="152"/>
                </a:lnTo>
                <a:lnTo>
                  <a:pt x="540" y="152"/>
                </a:lnTo>
                <a:lnTo>
                  <a:pt x="549" y="152"/>
                </a:lnTo>
                <a:lnTo>
                  <a:pt x="549" y="152"/>
                </a:lnTo>
                <a:lnTo>
                  <a:pt x="552" y="152"/>
                </a:lnTo>
                <a:lnTo>
                  <a:pt x="552" y="149"/>
                </a:lnTo>
                <a:lnTo>
                  <a:pt x="555" y="149"/>
                </a:lnTo>
                <a:lnTo>
                  <a:pt x="555" y="149"/>
                </a:lnTo>
                <a:lnTo>
                  <a:pt x="562" y="149"/>
                </a:lnTo>
                <a:lnTo>
                  <a:pt x="562" y="149"/>
                </a:lnTo>
                <a:lnTo>
                  <a:pt x="565" y="149"/>
                </a:lnTo>
                <a:lnTo>
                  <a:pt x="565" y="149"/>
                </a:lnTo>
                <a:lnTo>
                  <a:pt x="568" y="149"/>
                </a:lnTo>
                <a:lnTo>
                  <a:pt x="568" y="147"/>
                </a:lnTo>
                <a:lnTo>
                  <a:pt x="574" y="147"/>
                </a:lnTo>
                <a:lnTo>
                  <a:pt x="574" y="144"/>
                </a:lnTo>
                <a:lnTo>
                  <a:pt x="577" y="144"/>
                </a:lnTo>
                <a:lnTo>
                  <a:pt x="577" y="142"/>
                </a:lnTo>
                <a:lnTo>
                  <a:pt x="580" y="142"/>
                </a:lnTo>
                <a:lnTo>
                  <a:pt x="580" y="142"/>
                </a:lnTo>
                <a:lnTo>
                  <a:pt x="598" y="142"/>
                </a:lnTo>
                <a:lnTo>
                  <a:pt x="598" y="140"/>
                </a:lnTo>
                <a:lnTo>
                  <a:pt x="604" y="140"/>
                </a:lnTo>
                <a:lnTo>
                  <a:pt x="604" y="137"/>
                </a:lnTo>
                <a:lnTo>
                  <a:pt x="607" y="137"/>
                </a:lnTo>
                <a:lnTo>
                  <a:pt x="607" y="137"/>
                </a:lnTo>
                <a:lnTo>
                  <a:pt x="610" y="137"/>
                </a:lnTo>
                <a:lnTo>
                  <a:pt x="610" y="135"/>
                </a:lnTo>
                <a:lnTo>
                  <a:pt x="613" y="135"/>
                </a:lnTo>
                <a:lnTo>
                  <a:pt x="613" y="132"/>
                </a:lnTo>
                <a:lnTo>
                  <a:pt x="616" y="132"/>
                </a:lnTo>
                <a:lnTo>
                  <a:pt x="616" y="132"/>
                </a:lnTo>
                <a:lnTo>
                  <a:pt x="620" y="132"/>
                </a:lnTo>
                <a:lnTo>
                  <a:pt x="620" y="132"/>
                </a:lnTo>
                <a:lnTo>
                  <a:pt x="626" y="132"/>
                </a:lnTo>
                <a:lnTo>
                  <a:pt x="626" y="127"/>
                </a:lnTo>
                <a:lnTo>
                  <a:pt x="635" y="127"/>
                </a:lnTo>
                <a:lnTo>
                  <a:pt x="635" y="125"/>
                </a:lnTo>
                <a:lnTo>
                  <a:pt x="641" y="125"/>
                </a:lnTo>
                <a:lnTo>
                  <a:pt x="641" y="122"/>
                </a:lnTo>
                <a:lnTo>
                  <a:pt x="656" y="122"/>
                </a:lnTo>
                <a:lnTo>
                  <a:pt x="656" y="122"/>
                </a:lnTo>
                <a:lnTo>
                  <a:pt x="659" y="122"/>
                </a:lnTo>
                <a:lnTo>
                  <a:pt x="659" y="120"/>
                </a:lnTo>
                <a:lnTo>
                  <a:pt x="662" y="120"/>
                </a:lnTo>
                <a:lnTo>
                  <a:pt x="662" y="115"/>
                </a:lnTo>
                <a:lnTo>
                  <a:pt x="665" y="115"/>
                </a:lnTo>
                <a:lnTo>
                  <a:pt x="665" y="112"/>
                </a:lnTo>
                <a:lnTo>
                  <a:pt x="677" y="112"/>
                </a:lnTo>
                <a:lnTo>
                  <a:pt x="677" y="110"/>
                </a:lnTo>
                <a:lnTo>
                  <a:pt x="684" y="110"/>
                </a:lnTo>
                <a:lnTo>
                  <a:pt x="684" y="110"/>
                </a:lnTo>
                <a:lnTo>
                  <a:pt x="687" y="110"/>
                </a:lnTo>
                <a:lnTo>
                  <a:pt x="687" y="107"/>
                </a:lnTo>
                <a:lnTo>
                  <a:pt x="693" y="107"/>
                </a:lnTo>
                <a:lnTo>
                  <a:pt x="693" y="102"/>
                </a:lnTo>
                <a:lnTo>
                  <a:pt x="702" y="102"/>
                </a:lnTo>
                <a:lnTo>
                  <a:pt x="702" y="100"/>
                </a:lnTo>
                <a:lnTo>
                  <a:pt x="726" y="100"/>
                </a:lnTo>
                <a:lnTo>
                  <a:pt x="726" y="97"/>
                </a:lnTo>
                <a:lnTo>
                  <a:pt x="732" y="97"/>
                </a:lnTo>
                <a:lnTo>
                  <a:pt x="732" y="95"/>
                </a:lnTo>
                <a:lnTo>
                  <a:pt x="745" y="95"/>
                </a:lnTo>
                <a:lnTo>
                  <a:pt x="745" y="92"/>
                </a:lnTo>
                <a:lnTo>
                  <a:pt x="784" y="92"/>
                </a:lnTo>
                <a:lnTo>
                  <a:pt x="784" y="90"/>
                </a:lnTo>
                <a:lnTo>
                  <a:pt x="787" y="90"/>
                </a:lnTo>
                <a:lnTo>
                  <a:pt x="787" y="87"/>
                </a:lnTo>
                <a:lnTo>
                  <a:pt x="797" y="87"/>
                </a:lnTo>
                <a:lnTo>
                  <a:pt x="797" y="85"/>
                </a:lnTo>
                <a:lnTo>
                  <a:pt x="800" y="85"/>
                </a:lnTo>
                <a:lnTo>
                  <a:pt x="800" y="82"/>
                </a:lnTo>
                <a:lnTo>
                  <a:pt x="803" y="82"/>
                </a:lnTo>
                <a:lnTo>
                  <a:pt x="803" y="80"/>
                </a:lnTo>
                <a:lnTo>
                  <a:pt x="806" y="80"/>
                </a:lnTo>
                <a:lnTo>
                  <a:pt x="806" y="77"/>
                </a:lnTo>
                <a:lnTo>
                  <a:pt x="809" y="77"/>
                </a:lnTo>
                <a:lnTo>
                  <a:pt x="809" y="75"/>
                </a:lnTo>
                <a:lnTo>
                  <a:pt x="812" y="75"/>
                </a:lnTo>
                <a:lnTo>
                  <a:pt x="812" y="72"/>
                </a:lnTo>
                <a:lnTo>
                  <a:pt x="858" y="72"/>
                </a:lnTo>
                <a:lnTo>
                  <a:pt x="858" y="70"/>
                </a:lnTo>
                <a:lnTo>
                  <a:pt x="861" y="70"/>
                </a:lnTo>
                <a:lnTo>
                  <a:pt x="861" y="70"/>
                </a:lnTo>
                <a:lnTo>
                  <a:pt x="888" y="70"/>
                </a:lnTo>
                <a:lnTo>
                  <a:pt x="888" y="68"/>
                </a:lnTo>
                <a:lnTo>
                  <a:pt x="894" y="68"/>
                </a:lnTo>
                <a:lnTo>
                  <a:pt x="894" y="65"/>
                </a:lnTo>
                <a:lnTo>
                  <a:pt x="897" y="65"/>
                </a:lnTo>
                <a:lnTo>
                  <a:pt x="897" y="63"/>
                </a:lnTo>
                <a:lnTo>
                  <a:pt x="903" y="63"/>
                </a:lnTo>
                <a:lnTo>
                  <a:pt x="903" y="58"/>
                </a:lnTo>
                <a:lnTo>
                  <a:pt x="906" y="58"/>
                </a:lnTo>
                <a:lnTo>
                  <a:pt x="906" y="55"/>
                </a:lnTo>
                <a:lnTo>
                  <a:pt x="912" y="55"/>
                </a:lnTo>
                <a:lnTo>
                  <a:pt x="912" y="53"/>
                </a:lnTo>
                <a:lnTo>
                  <a:pt x="916" y="53"/>
                </a:lnTo>
                <a:lnTo>
                  <a:pt x="916" y="50"/>
                </a:lnTo>
                <a:lnTo>
                  <a:pt x="922" y="50"/>
                </a:lnTo>
                <a:lnTo>
                  <a:pt x="922" y="48"/>
                </a:lnTo>
                <a:lnTo>
                  <a:pt x="931" y="48"/>
                </a:lnTo>
                <a:lnTo>
                  <a:pt x="931" y="43"/>
                </a:lnTo>
                <a:lnTo>
                  <a:pt x="943" y="43"/>
                </a:lnTo>
                <a:lnTo>
                  <a:pt x="943" y="40"/>
                </a:lnTo>
                <a:lnTo>
                  <a:pt x="946" y="40"/>
                </a:lnTo>
                <a:lnTo>
                  <a:pt x="946" y="38"/>
                </a:lnTo>
                <a:lnTo>
                  <a:pt x="949" y="38"/>
                </a:lnTo>
                <a:lnTo>
                  <a:pt x="949" y="35"/>
                </a:lnTo>
                <a:lnTo>
                  <a:pt x="958" y="35"/>
                </a:lnTo>
                <a:lnTo>
                  <a:pt x="958" y="33"/>
                </a:lnTo>
                <a:lnTo>
                  <a:pt x="964" y="33"/>
                </a:lnTo>
                <a:lnTo>
                  <a:pt x="964" y="30"/>
                </a:lnTo>
                <a:lnTo>
                  <a:pt x="967" y="30"/>
                </a:lnTo>
                <a:lnTo>
                  <a:pt x="967" y="28"/>
                </a:lnTo>
                <a:lnTo>
                  <a:pt x="977" y="28"/>
                </a:lnTo>
                <a:lnTo>
                  <a:pt x="977" y="25"/>
                </a:lnTo>
                <a:lnTo>
                  <a:pt x="995" y="25"/>
                </a:lnTo>
                <a:lnTo>
                  <a:pt x="995" y="23"/>
                </a:lnTo>
                <a:lnTo>
                  <a:pt x="998" y="23"/>
                </a:lnTo>
                <a:lnTo>
                  <a:pt x="998" y="20"/>
                </a:lnTo>
                <a:lnTo>
                  <a:pt x="1025" y="20"/>
                </a:lnTo>
                <a:lnTo>
                  <a:pt x="1025" y="15"/>
                </a:lnTo>
                <a:lnTo>
                  <a:pt x="1031" y="15"/>
                </a:lnTo>
                <a:lnTo>
                  <a:pt x="1031" y="13"/>
                </a:lnTo>
                <a:lnTo>
                  <a:pt x="1050" y="13"/>
                </a:lnTo>
                <a:lnTo>
                  <a:pt x="1050" y="13"/>
                </a:lnTo>
                <a:lnTo>
                  <a:pt x="1053" y="13"/>
                </a:lnTo>
                <a:lnTo>
                  <a:pt x="1053" y="8"/>
                </a:lnTo>
                <a:lnTo>
                  <a:pt x="1059" y="8"/>
                </a:lnTo>
                <a:lnTo>
                  <a:pt x="1059" y="5"/>
                </a:lnTo>
                <a:lnTo>
                  <a:pt x="1068" y="5"/>
                </a:lnTo>
                <a:lnTo>
                  <a:pt x="1068" y="5"/>
                </a:lnTo>
                <a:lnTo>
                  <a:pt x="1080" y="5"/>
                </a:lnTo>
                <a:lnTo>
                  <a:pt x="1080" y="5"/>
                </a:lnTo>
                <a:lnTo>
                  <a:pt x="1083" y="5"/>
                </a:lnTo>
                <a:lnTo>
                  <a:pt x="1083" y="3"/>
                </a:lnTo>
                <a:lnTo>
                  <a:pt x="1086" y="3"/>
                </a:lnTo>
                <a:lnTo>
                  <a:pt x="1086" y="0"/>
                </a:lnTo>
                <a:lnTo>
                  <a:pt x="1089" y="0"/>
                </a:lnTo>
                <a:lnTo>
                  <a:pt x="1089" y="0"/>
                </a:lnTo>
                <a:lnTo>
                  <a:pt x="1114" y="0"/>
                </a:lnTo>
                <a:lnTo>
                  <a:pt x="1114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0"/>
          <p:cNvSpPr>
            <a:spLocks/>
          </p:cNvSpPr>
          <p:nvPr/>
        </p:nvSpPr>
        <p:spPr bwMode="auto">
          <a:xfrm>
            <a:off x="3024671" y="5013078"/>
            <a:ext cx="5947626" cy="331560"/>
          </a:xfrm>
          <a:custGeom>
            <a:avLst/>
            <a:gdLst>
              <a:gd name="T0" fmla="*/ 0 w 1392"/>
              <a:gd name="T1" fmla="*/ 78 h 78"/>
              <a:gd name="T2" fmla="*/ 0 w 1392"/>
              <a:gd name="T3" fmla="*/ 78 h 78"/>
              <a:gd name="T4" fmla="*/ 0 w 1392"/>
              <a:gd name="T5" fmla="*/ 78 h 78"/>
              <a:gd name="T6" fmla="*/ 1114 w 1392"/>
              <a:gd name="T7" fmla="*/ 78 h 78"/>
              <a:gd name="T8" fmla="*/ 1123 w 1392"/>
              <a:gd name="T9" fmla="*/ 78 h 78"/>
              <a:gd name="T10" fmla="*/ 1129 w 1392"/>
              <a:gd name="T11" fmla="*/ 75 h 78"/>
              <a:gd name="T12" fmla="*/ 1132 w 1392"/>
              <a:gd name="T13" fmla="*/ 75 h 78"/>
              <a:gd name="T14" fmla="*/ 1169 w 1392"/>
              <a:gd name="T15" fmla="*/ 70 h 78"/>
              <a:gd name="T16" fmla="*/ 1175 w 1392"/>
              <a:gd name="T17" fmla="*/ 70 h 78"/>
              <a:gd name="T18" fmla="*/ 1178 w 1392"/>
              <a:gd name="T19" fmla="*/ 70 h 78"/>
              <a:gd name="T20" fmla="*/ 1181 w 1392"/>
              <a:gd name="T21" fmla="*/ 68 h 78"/>
              <a:gd name="T22" fmla="*/ 1190 w 1392"/>
              <a:gd name="T23" fmla="*/ 68 h 78"/>
              <a:gd name="T24" fmla="*/ 1202 w 1392"/>
              <a:gd name="T25" fmla="*/ 65 h 78"/>
              <a:gd name="T26" fmla="*/ 1205 w 1392"/>
              <a:gd name="T27" fmla="*/ 60 h 78"/>
              <a:gd name="T28" fmla="*/ 1212 w 1392"/>
              <a:gd name="T29" fmla="*/ 60 h 78"/>
              <a:gd name="T30" fmla="*/ 1227 w 1392"/>
              <a:gd name="T31" fmla="*/ 57 h 78"/>
              <a:gd name="T32" fmla="*/ 1230 w 1392"/>
              <a:gd name="T33" fmla="*/ 57 h 78"/>
              <a:gd name="T34" fmla="*/ 1233 w 1392"/>
              <a:gd name="T35" fmla="*/ 55 h 78"/>
              <a:gd name="T36" fmla="*/ 1242 w 1392"/>
              <a:gd name="T37" fmla="*/ 52 h 78"/>
              <a:gd name="T38" fmla="*/ 1251 w 1392"/>
              <a:gd name="T39" fmla="*/ 52 h 78"/>
              <a:gd name="T40" fmla="*/ 1257 w 1392"/>
              <a:gd name="T41" fmla="*/ 52 h 78"/>
              <a:gd name="T42" fmla="*/ 1266 w 1392"/>
              <a:gd name="T43" fmla="*/ 49 h 78"/>
              <a:gd name="T44" fmla="*/ 1273 w 1392"/>
              <a:gd name="T45" fmla="*/ 47 h 78"/>
              <a:gd name="T46" fmla="*/ 1276 w 1392"/>
              <a:gd name="T47" fmla="*/ 44 h 78"/>
              <a:gd name="T48" fmla="*/ 1282 w 1392"/>
              <a:gd name="T49" fmla="*/ 44 h 78"/>
              <a:gd name="T50" fmla="*/ 1285 w 1392"/>
              <a:gd name="T51" fmla="*/ 42 h 78"/>
              <a:gd name="T52" fmla="*/ 1288 w 1392"/>
              <a:gd name="T53" fmla="*/ 39 h 78"/>
              <a:gd name="T54" fmla="*/ 1291 w 1392"/>
              <a:gd name="T55" fmla="*/ 39 h 78"/>
              <a:gd name="T56" fmla="*/ 1294 w 1392"/>
              <a:gd name="T57" fmla="*/ 34 h 78"/>
              <a:gd name="T58" fmla="*/ 1297 w 1392"/>
              <a:gd name="T59" fmla="*/ 34 h 78"/>
              <a:gd name="T60" fmla="*/ 1300 w 1392"/>
              <a:gd name="T61" fmla="*/ 31 h 78"/>
              <a:gd name="T62" fmla="*/ 1303 w 1392"/>
              <a:gd name="T63" fmla="*/ 31 h 78"/>
              <a:gd name="T64" fmla="*/ 1306 w 1392"/>
              <a:gd name="T65" fmla="*/ 31 h 78"/>
              <a:gd name="T66" fmla="*/ 1309 w 1392"/>
              <a:gd name="T67" fmla="*/ 31 h 78"/>
              <a:gd name="T68" fmla="*/ 1312 w 1392"/>
              <a:gd name="T69" fmla="*/ 29 h 78"/>
              <a:gd name="T70" fmla="*/ 1315 w 1392"/>
              <a:gd name="T71" fmla="*/ 23 h 78"/>
              <a:gd name="T72" fmla="*/ 1318 w 1392"/>
              <a:gd name="T73" fmla="*/ 23 h 78"/>
              <a:gd name="T74" fmla="*/ 1321 w 1392"/>
              <a:gd name="T75" fmla="*/ 18 h 78"/>
              <a:gd name="T76" fmla="*/ 1324 w 1392"/>
              <a:gd name="T77" fmla="*/ 18 h 78"/>
              <a:gd name="T78" fmla="*/ 1327 w 1392"/>
              <a:gd name="T79" fmla="*/ 18 h 78"/>
              <a:gd name="T80" fmla="*/ 1331 w 1392"/>
              <a:gd name="T81" fmla="*/ 18 h 78"/>
              <a:gd name="T82" fmla="*/ 1334 w 1392"/>
              <a:gd name="T83" fmla="*/ 15 h 78"/>
              <a:gd name="T84" fmla="*/ 1337 w 1392"/>
              <a:gd name="T85" fmla="*/ 15 h 78"/>
              <a:gd name="T86" fmla="*/ 1340 w 1392"/>
              <a:gd name="T87" fmla="*/ 15 h 78"/>
              <a:gd name="T88" fmla="*/ 1343 w 1392"/>
              <a:gd name="T89" fmla="*/ 11 h 78"/>
              <a:gd name="T90" fmla="*/ 1346 w 1392"/>
              <a:gd name="T91" fmla="*/ 11 h 78"/>
              <a:gd name="T92" fmla="*/ 1349 w 1392"/>
              <a:gd name="T93" fmla="*/ 11 h 78"/>
              <a:gd name="T94" fmla="*/ 1352 w 1392"/>
              <a:gd name="T95" fmla="*/ 11 h 78"/>
              <a:gd name="T96" fmla="*/ 1355 w 1392"/>
              <a:gd name="T97" fmla="*/ 11 h 78"/>
              <a:gd name="T98" fmla="*/ 1358 w 1392"/>
              <a:gd name="T99" fmla="*/ 7 h 78"/>
              <a:gd name="T100" fmla="*/ 1361 w 1392"/>
              <a:gd name="T101" fmla="*/ 0 h 78"/>
              <a:gd name="T102" fmla="*/ 1364 w 1392"/>
              <a:gd name="T103" fmla="*/ 0 h 78"/>
              <a:gd name="T104" fmla="*/ 1367 w 1392"/>
              <a:gd name="T105" fmla="*/ 0 h 78"/>
              <a:gd name="T106" fmla="*/ 1370 w 1392"/>
              <a:gd name="T107" fmla="*/ 0 h 78"/>
              <a:gd name="T108" fmla="*/ 1373 w 1392"/>
              <a:gd name="T109" fmla="*/ 0 h 78"/>
              <a:gd name="T110" fmla="*/ 1376 w 1392"/>
              <a:gd name="T111" fmla="*/ 0 h 78"/>
              <a:gd name="T112" fmla="*/ 1379 w 1392"/>
              <a:gd name="T113" fmla="*/ 0 h 78"/>
              <a:gd name="T114" fmla="*/ 1382 w 1392"/>
              <a:gd name="T115" fmla="*/ 0 h 78"/>
              <a:gd name="T116" fmla="*/ 1385 w 1392"/>
              <a:gd name="T117" fmla="*/ 0 h 78"/>
              <a:gd name="T118" fmla="*/ 1389 w 1392"/>
              <a:gd name="T119" fmla="*/ 0 h 78"/>
              <a:gd name="T120" fmla="*/ 1392 w 1392"/>
              <a:gd name="T121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2" h="78">
                <a:moveTo>
                  <a:pt x="0" y="78"/>
                </a:move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1114" y="78"/>
                </a:lnTo>
                <a:lnTo>
                  <a:pt x="1114" y="78"/>
                </a:lnTo>
                <a:lnTo>
                  <a:pt x="1123" y="78"/>
                </a:lnTo>
                <a:lnTo>
                  <a:pt x="1123" y="75"/>
                </a:lnTo>
                <a:lnTo>
                  <a:pt x="1129" y="75"/>
                </a:lnTo>
                <a:lnTo>
                  <a:pt x="1129" y="75"/>
                </a:lnTo>
                <a:lnTo>
                  <a:pt x="1132" y="75"/>
                </a:lnTo>
                <a:lnTo>
                  <a:pt x="1132" y="70"/>
                </a:lnTo>
                <a:lnTo>
                  <a:pt x="1169" y="70"/>
                </a:lnTo>
                <a:lnTo>
                  <a:pt x="1169" y="70"/>
                </a:lnTo>
                <a:lnTo>
                  <a:pt x="1175" y="70"/>
                </a:lnTo>
                <a:lnTo>
                  <a:pt x="1175" y="70"/>
                </a:lnTo>
                <a:lnTo>
                  <a:pt x="1178" y="70"/>
                </a:lnTo>
                <a:lnTo>
                  <a:pt x="1178" y="68"/>
                </a:lnTo>
                <a:lnTo>
                  <a:pt x="1181" y="68"/>
                </a:lnTo>
                <a:lnTo>
                  <a:pt x="1181" y="68"/>
                </a:lnTo>
                <a:lnTo>
                  <a:pt x="1190" y="68"/>
                </a:lnTo>
                <a:lnTo>
                  <a:pt x="1190" y="65"/>
                </a:lnTo>
                <a:lnTo>
                  <a:pt x="1202" y="65"/>
                </a:lnTo>
                <a:lnTo>
                  <a:pt x="1202" y="60"/>
                </a:lnTo>
                <a:lnTo>
                  <a:pt x="1205" y="60"/>
                </a:lnTo>
                <a:lnTo>
                  <a:pt x="1205" y="60"/>
                </a:lnTo>
                <a:lnTo>
                  <a:pt x="1212" y="60"/>
                </a:lnTo>
                <a:lnTo>
                  <a:pt x="1212" y="57"/>
                </a:lnTo>
                <a:lnTo>
                  <a:pt x="1227" y="57"/>
                </a:lnTo>
                <a:lnTo>
                  <a:pt x="1227" y="57"/>
                </a:lnTo>
                <a:lnTo>
                  <a:pt x="1230" y="57"/>
                </a:lnTo>
                <a:lnTo>
                  <a:pt x="1230" y="55"/>
                </a:lnTo>
                <a:lnTo>
                  <a:pt x="1233" y="55"/>
                </a:lnTo>
                <a:lnTo>
                  <a:pt x="1233" y="52"/>
                </a:lnTo>
                <a:lnTo>
                  <a:pt x="1242" y="52"/>
                </a:lnTo>
                <a:lnTo>
                  <a:pt x="1242" y="52"/>
                </a:lnTo>
                <a:lnTo>
                  <a:pt x="1251" y="52"/>
                </a:lnTo>
                <a:lnTo>
                  <a:pt x="1251" y="52"/>
                </a:lnTo>
                <a:lnTo>
                  <a:pt x="1257" y="52"/>
                </a:lnTo>
                <a:lnTo>
                  <a:pt x="1257" y="49"/>
                </a:lnTo>
                <a:lnTo>
                  <a:pt x="1266" y="49"/>
                </a:lnTo>
                <a:lnTo>
                  <a:pt x="1266" y="47"/>
                </a:lnTo>
                <a:lnTo>
                  <a:pt x="1273" y="47"/>
                </a:lnTo>
                <a:lnTo>
                  <a:pt x="1273" y="44"/>
                </a:lnTo>
                <a:lnTo>
                  <a:pt x="1276" y="44"/>
                </a:lnTo>
                <a:lnTo>
                  <a:pt x="1276" y="44"/>
                </a:lnTo>
                <a:lnTo>
                  <a:pt x="1282" y="44"/>
                </a:lnTo>
                <a:lnTo>
                  <a:pt x="1282" y="42"/>
                </a:lnTo>
                <a:lnTo>
                  <a:pt x="1285" y="42"/>
                </a:lnTo>
                <a:lnTo>
                  <a:pt x="1285" y="39"/>
                </a:lnTo>
                <a:lnTo>
                  <a:pt x="1288" y="39"/>
                </a:lnTo>
                <a:lnTo>
                  <a:pt x="1288" y="39"/>
                </a:lnTo>
                <a:lnTo>
                  <a:pt x="1291" y="39"/>
                </a:lnTo>
                <a:lnTo>
                  <a:pt x="1291" y="34"/>
                </a:lnTo>
                <a:lnTo>
                  <a:pt x="1294" y="34"/>
                </a:lnTo>
                <a:lnTo>
                  <a:pt x="1294" y="34"/>
                </a:lnTo>
                <a:lnTo>
                  <a:pt x="1297" y="34"/>
                </a:lnTo>
                <a:lnTo>
                  <a:pt x="1297" y="31"/>
                </a:lnTo>
                <a:lnTo>
                  <a:pt x="1300" y="31"/>
                </a:lnTo>
                <a:lnTo>
                  <a:pt x="1300" y="31"/>
                </a:lnTo>
                <a:lnTo>
                  <a:pt x="1303" y="31"/>
                </a:lnTo>
                <a:lnTo>
                  <a:pt x="1303" y="31"/>
                </a:lnTo>
                <a:lnTo>
                  <a:pt x="1306" y="31"/>
                </a:lnTo>
                <a:lnTo>
                  <a:pt x="1306" y="31"/>
                </a:lnTo>
                <a:lnTo>
                  <a:pt x="1309" y="31"/>
                </a:lnTo>
                <a:lnTo>
                  <a:pt x="1309" y="29"/>
                </a:lnTo>
                <a:lnTo>
                  <a:pt x="1312" y="29"/>
                </a:lnTo>
                <a:lnTo>
                  <a:pt x="1312" y="23"/>
                </a:lnTo>
                <a:lnTo>
                  <a:pt x="1315" y="23"/>
                </a:lnTo>
                <a:lnTo>
                  <a:pt x="1315" y="23"/>
                </a:lnTo>
                <a:lnTo>
                  <a:pt x="1318" y="23"/>
                </a:lnTo>
                <a:lnTo>
                  <a:pt x="1318" y="18"/>
                </a:lnTo>
                <a:lnTo>
                  <a:pt x="1321" y="18"/>
                </a:lnTo>
                <a:lnTo>
                  <a:pt x="1321" y="18"/>
                </a:lnTo>
                <a:lnTo>
                  <a:pt x="1324" y="18"/>
                </a:lnTo>
                <a:lnTo>
                  <a:pt x="1324" y="18"/>
                </a:lnTo>
                <a:lnTo>
                  <a:pt x="1327" y="18"/>
                </a:lnTo>
                <a:lnTo>
                  <a:pt x="1327" y="18"/>
                </a:lnTo>
                <a:lnTo>
                  <a:pt x="1331" y="18"/>
                </a:lnTo>
                <a:lnTo>
                  <a:pt x="1331" y="15"/>
                </a:lnTo>
                <a:lnTo>
                  <a:pt x="1334" y="15"/>
                </a:lnTo>
                <a:lnTo>
                  <a:pt x="1334" y="15"/>
                </a:lnTo>
                <a:lnTo>
                  <a:pt x="1337" y="15"/>
                </a:lnTo>
                <a:lnTo>
                  <a:pt x="1337" y="15"/>
                </a:lnTo>
                <a:lnTo>
                  <a:pt x="1340" y="15"/>
                </a:lnTo>
                <a:lnTo>
                  <a:pt x="1340" y="11"/>
                </a:lnTo>
                <a:lnTo>
                  <a:pt x="1343" y="11"/>
                </a:lnTo>
                <a:lnTo>
                  <a:pt x="1343" y="11"/>
                </a:lnTo>
                <a:lnTo>
                  <a:pt x="1346" y="11"/>
                </a:lnTo>
                <a:lnTo>
                  <a:pt x="1346" y="11"/>
                </a:lnTo>
                <a:lnTo>
                  <a:pt x="1349" y="11"/>
                </a:lnTo>
                <a:lnTo>
                  <a:pt x="1349" y="11"/>
                </a:lnTo>
                <a:lnTo>
                  <a:pt x="1352" y="11"/>
                </a:lnTo>
                <a:lnTo>
                  <a:pt x="1352" y="11"/>
                </a:lnTo>
                <a:lnTo>
                  <a:pt x="1355" y="11"/>
                </a:lnTo>
                <a:lnTo>
                  <a:pt x="1355" y="7"/>
                </a:lnTo>
                <a:lnTo>
                  <a:pt x="1358" y="7"/>
                </a:lnTo>
                <a:lnTo>
                  <a:pt x="1358" y="0"/>
                </a:lnTo>
                <a:lnTo>
                  <a:pt x="1361" y="0"/>
                </a:lnTo>
                <a:lnTo>
                  <a:pt x="1361" y="0"/>
                </a:lnTo>
                <a:lnTo>
                  <a:pt x="1364" y="0"/>
                </a:lnTo>
                <a:lnTo>
                  <a:pt x="1364" y="0"/>
                </a:lnTo>
                <a:lnTo>
                  <a:pt x="1367" y="0"/>
                </a:lnTo>
                <a:lnTo>
                  <a:pt x="1367" y="0"/>
                </a:lnTo>
                <a:lnTo>
                  <a:pt x="1370" y="0"/>
                </a:lnTo>
                <a:lnTo>
                  <a:pt x="1370" y="0"/>
                </a:lnTo>
                <a:lnTo>
                  <a:pt x="1373" y="0"/>
                </a:lnTo>
                <a:lnTo>
                  <a:pt x="1373" y="0"/>
                </a:lnTo>
                <a:lnTo>
                  <a:pt x="1376" y="0"/>
                </a:lnTo>
                <a:lnTo>
                  <a:pt x="1376" y="0"/>
                </a:lnTo>
                <a:lnTo>
                  <a:pt x="1379" y="0"/>
                </a:lnTo>
                <a:lnTo>
                  <a:pt x="1379" y="0"/>
                </a:lnTo>
                <a:lnTo>
                  <a:pt x="1382" y="0"/>
                </a:lnTo>
                <a:lnTo>
                  <a:pt x="1382" y="0"/>
                </a:lnTo>
                <a:lnTo>
                  <a:pt x="1385" y="0"/>
                </a:lnTo>
                <a:lnTo>
                  <a:pt x="1385" y="0"/>
                </a:lnTo>
                <a:lnTo>
                  <a:pt x="1389" y="0"/>
                </a:lnTo>
                <a:lnTo>
                  <a:pt x="1389" y="0"/>
                </a:lnTo>
                <a:lnTo>
                  <a:pt x="1392" y="0"/>
                </a:lnTo>
                <a:lnTo>
                  <a:pt x="1392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1"/>
          <p:cNvSpPr>
            <a:spLocks noChangeShapeType="1"/>
          </p:cNvSpPr>
          <p:nvPr/>
        </p:nvSpPr>
        <p:spPr bwMode="auto">
          <a:xfrm flipV="1">
            <a:off x="2914310" y="1542908"/>
            <a:ext cx="0" cy="391264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2"/>
          <p:cNvSpPr>
            <a:spLocks noChangeShapeType="1"/>
          </p:cNvSpPr>
          <p:nvPr/>
        </p:nvSpPr>
        <p:spPr bwMode="auto">
          <a:xfrm flipH="1">
            <a:off x="2841923" y="5344638"/>
            <a:ext cx="7238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auto">
          <a:xfrm flipH="1">
            <a:off x="2841923" y="4606003"/>
            <a:ext cx="7238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 flipH="1">
            <a:off x="2841923" y="3866187"/>
            <a:ext cx="7238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8"/>
          <p:cNvSpPr>
            <a:spLocks noChangeShapeType="1"/>
          </p:cNvSpPr>
          <p:nvPr/>
        </p:nvSpPr>
        <p:spPr bwMode="auto">
          <a:xfrm flipH="1">
            <a:off x="2841923" y="3131092"/>
            <a:ext cx="7238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0"/>
          <p:cNvSpPr>
            <a:spLocks noChangeShapeType="1"/>
          </p:cNvSpPr>
          <p:nvPr/>
        </p:nvSpPr>
        <p:spPr bwMode="auto">
          <a:xfrm flipH="1">
            <a:off x="2841923" y="2392457"/>
            <a:ext cx="7238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72"/>
          <p:cNvSpPr>
            <a:spLocks noChangeShapeType="1"/>
          </p:cNvSpPr>
          <p:nvPr/>
        </p:nvSpPr>
        <p:spPr bwMode="auto">
          <a:xfrm flipH="1">
            <a:off x="2841923" y="1653821"/>
            <a:ext cx="7238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5"/>
          <p:cNvSpPr>
            <a:spLocks noChangeShapeType="1"/>
          </p:cNvSpPr>
          <p:nvPr/>
        </p:nvSpPr>
        <p:spPr bwMode="auto">
          <a:xfrm>
            <a:off x="2914310" y="5455551"/>
            <a:ext cx="616834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76"/>
          <p:cNvSpPr>
            <a:spLocks noChangeShapeType="1"/>
          </p:cNvSpPr>
          <p:nvPr/>
        </p:nvSpPr>
        <p:spPr bwMode="auto">
          <a:xfrm>
            <a:off x="3024671" y="5455551"/>
            <a:ext cx="0" cy="7197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78"/>
          <p:cNvSpPr>
            <a:spLocks noChangeShapeType="1"/>
          </p:cNvSpPr>
          <p:nvPr/>
        </p:nvSpPr>
        <p:spPr bwMode="auto">
          <a:xfrm>
            <a:off x="4199482" y="5455551"/>
            <a:ext cx="0" cy="7197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80"/>
          <p:cNvSpPr>
            <a:spLocks noChangeShapeType="1"/>
          </p:cNvSpPr>
          <p:nvPr/>
        </p:nvSpPr>
        <p:spPr bwMode="auto">
          <a:xfrm>
            <a:off x="5370732" y="5455551"/>
            <a:ext cx="0" cy="7197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82"/>
          <p:cNvSpPr>
            <a:spLocks noChangeShapeType="1"/>
          </p:cNvSpPr>
          <p:nvPr/>
        </p:nvSpPr>
        <p:spPr bwMode="auto">
          <a:xfrm>
            <a:off x="6545542" y="5455551"/>
            <a:ext cx="0" cy="7197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84"/>
          <p:cNvSpPr>
            <a:spLocks noChangeShapeType="1"/>
          </p:cNvSpPr>
          <p:nvPr/>
        </p:nvSpPr>
        <p:spPr bwMode="auto">
          <a:xfrm>
            <a:off x="7784433" y="5455551"/>
            <a:ext cx="0" cy="7197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86"/>
          <p:cNvSpPr>
            <a:spLocks noChangeShapeType="1"/>
          </p:cNvSpPr>
          <p:nvPr/>
        </p:nvSpPr>
        <p:spPr bwMode="auto">
          <a:xfrm>
            <a:off x="8972297" y="5455551"/>
            <a:ext cx="0" cy="7197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16200000">
            <a:off x="2570065" y="5215464"/>
            <a:ext cx="296584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16200000">
            <a:off x="2570065" y="4478341"/>
            <a:ext cx="296584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2%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16200000">
            <a:off x="2570065" y="3736015"/>
            <a:ext cx="296584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16200000">
            <a:off x="2570065" y="3005829"/>
            <a:ext cx="296584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rot="16200000">
            <a:off x="2570065" y="2267531"/>
            <a:ext cx="296584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 rot="16200000">
            <a:off x="2509361" y="1528673"/>
            <a:ext cx="411055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10%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 rot="16200000">
            <a:off x="1234571" y="3411121"/>
            <a:ext cx="2324106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Cumulative incidence (%)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977092" y="5553115"/>
            <a:ext cx="114471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158223" y="5553115"/>
            <a:ext cx="114471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3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329508" y="5553115"/>
            <a:ext cx="114471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6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501967" y="5553115"/>
            <a:ext cx="114471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684833" y="5553115"/>
            <a:ext cx="227207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12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869434" y="5553115"/>
            <a:ext cx="227207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15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890702" y="5863574"/>
            <a:ext cx="2553048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Months since randomization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3060902" y="1758231"/>
            <a:ext cx="666013" cy="0"/>
          </a:xfrm>
          <a:prstGeom prst="line">
            <a:avLst/>
          </a:prstGeom>
          <a:noFill/>
          <a:ln w="28575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3060902" y="2006251"/>
            <a:ext cx="666013" cy="0"/>
          </a:xfrm>
          <a:prstGeom prst="line">
            <a:avLst/>
          </a:prstGeom>
          <a:noFill/>
          <a:ln w="2857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834448" y="1627032"/>
            <a:ext cx="15303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834448" y="1878521"/>
            <a:ext cx="16396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79132" y="5339728"/>
            <a:ext cx="4679451" cy="6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918198" y="5339778"/>
            <a:ext cx="11645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3036621" y="5345839"/>
            <a:ext cx="604614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8787563" y="490969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8787563" y="46906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36826" y="3934428"/>
            <a:ext cx="3189415" cy="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Placebo vs Aspirin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(95%CI): 0.84 (0.51 to 1.40)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11525-0678-7144-9739-565183E8B9C7}"/>
              </a:ext>
            </a:extLst>
          </p:cNvPr>
          <p:cNvSpPr txBox="1"/>
          <p:nvPr/>
        </p:nvSpPr>
        <p:spPr>
          <a:xfrm>
            <a:off x="7077285" y="40398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7085301" y="353261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3.9%</a:t>
            </a:r>
          </a:p>
        </p:txBody>
      </p:sp>
    </p:spTree>
    <p:extLst>
      <p:ext uri="{BB962C8B-B14F-4D97-AF65-F5344CB8AC3E}">
        <p14:creationId xmlns:p14="http://schemas.microsoft.com/office/powerpoint/2010/main" val="29142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5" grpId="0"/>
      <p:bldP spid="46" grpId="0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11540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293" y="1059372"/>
            <a:ext cx="11430000" cy="5724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results may not be generalizable to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patients undergoing PCI, given the requirement in our trial for both high-risk (clinical and angiographic) features, and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receiving background therapy with other P2Y</a:t>
            </a:r>
            <a:r>
              <a:rPr lang="en-US" sz="21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inhibitors.</a:t>
            </a:r>
          </a:p>
          <a:p>
            <a:pPr lvl="1" algn="just">
              <a:lnSpc>
                <a:spcPct val="114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treatment effects do not apply to all enrolled participants but rather to those patients who were able to take 3 months of dual antiplatelet therapy without any major adverse events.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lower-than expected incidence of the composite end point of death, MI, or stroke may have biased our results for this key secondary end point toward the null. 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power to detect differences in the risk of important yet rare clinical events, such as stent thrombosis and stroke.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49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689" y="1165778"/>
            <a:ext cx="11356622" cy="40221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i="1" u="sng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high-risk</a:t>
            </a:r>
            <a:r>
              <a:rPr lang="en-US" sz="28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patients who underwent PCI and were treated with ticagrelor and aspirin for 3 months without any major adverse (bleeding or ischemic) events, an antiplatelet strategy of continuing ticagrelor monotherapy resulted in: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F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substantially </a:t>
            </a:r>
            <a:r>
              <a:rPr lang="en-US" sz="2800" b="1" i="1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bleeding </a:t>
            </a:r>
            <a:r>
              <a:rPr lang="en-US" sz="2800" b="1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ticagrelor plus aspirin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1F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increasing ischemic events over a period of </a:t>
            </a:r>
            <a:r>
              <a:rPr lang="en-US" sz="2800" b="1" i="1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</a:t>
            </a:r>
          </a:p>
        </p:txBody>
      </p:sp>
    </p:spTree>
    <p:extLst>
      <p:ext uri="{BB962C8B-B14F-4D97-AF65-F5344CB8AC3E}">
        <p14:creationId xmlns:p14="http://schemas.microsoft.com/office/powerpoint/2010/main" val="21634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BE9886-DF3F-4D45-845A-255E306D0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2" t="6837" r="13796" b="14928"/>
          <a:stretch/>
        </p:blipFill>
        <p:spPr>
          <a:xfrm>
            <a:off x="2063262" y="272887"/>
            <a:ext cx="8194430" cy="637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07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132" y="1549424"/>
            <a:ext cx="11661569" cy="33902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8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thank all country leaders, investigators, coordinators and study participants who made </a:t>
            </a:r>
            <a:r>
              <a:rPr lang="en-US" sz="4800" b="1" i="1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TWILIGHT</a:t>
            </a:r>
            <a:r>
              <a:rPr lang="en-US" sz="48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possible!</a:t>
            </a:r>
          </a:p>
        </p:txBody>
      </p:sp>
    </p:spTree>
    <p:extLst>
      <p:ext uri="{BB962C8B-B14F-4D97-AF65-F5344CB8AC3E}">
        <p14:creationId xmlns:p14="http://schemas.microsoft.com/office/powerpoint/2010/main" val="2692878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407248" y="-6949440"/>
            <a:ext cx="39006496" cy="20756880"/>
            <a:chOff x="-13204052" y="-6774069"/>
            <a:chExt cx="39006496" cy="2093895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204052" y="-6774069"/>
              <a:ext cx="39006496" cy="2093895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" name="Rectangle 1"/>
            <p:cNvSpPr/>
            <p:nvPr/>
          </p:nvSpPr>
          <p:spPr>
            <a:xfrm>
              <a:off x="14200505" y="-6650789"/>
              <a:ext cx="1913890" cy="317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27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31000" y="3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555" y="400110"/>
            <a:ext cx="10426890" cy="9382066"/>
          </a:xfrm>
          <a:prstGeom prst="rect">
            <a:avLst/>
          </a:prstGeom>
          <a:solidFill>
            <a:schemeClr val="bg1"/>
          </a:solidFill>
        </p:spPr>
        <p:txBody>
          <a:bodyPr wrap="square" numCol="2" spcCol="2743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Oversight: Executive Committee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Roxana Mehran MD (Study Chair, Global Principal Investigator)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Usman Baber MD, MS (Chair of Clinical Data Coordinating Center)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Dominick J.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Angiolillo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MD, PhD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J. Cohen MD, MSc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George Dangas MD, PhD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Michael Gibson MD, 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Adnan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Kastrati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Mitchell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Krucoff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Shamir Mehta MD, MSc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Magnus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Ohman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Philippe Gabriel Steg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Oversight: Steering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Gurbel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Christian Hamm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Timothy D. Henry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J.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Moliterno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Samin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Sharma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Oversight: Country Leaders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Bernhard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Witzenbichler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(Germany)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Vladimir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Dzavik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(Canada)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Javier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Escaned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(Spain)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Robert Gil MD, Prof.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Dariusz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Dudek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MD, PhD (Poland)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Kurt Huber MD (Austria)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Upendra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Kaul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(India)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Vijay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Kunadian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MD, Prof. Keith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Oldroyd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(United Kingdom)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Gennaro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Sardella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(Italy)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Giora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Weisz MD, Ran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Kornowski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(Israel)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Han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-Ling MD (China)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Monitoring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J.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Gersh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MB, ChB, DPhil (Chair, Data Safety Monitoring Board)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Timothy Collier MSc (Independent Statistician)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P. Faxon MD (Member, Data Safety Monitoring Board)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Spencer B. King MD (Member, Data Safety Monitoring Board)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Stuart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Pocock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PhD (Member, Data Safety Monitoring Board)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E.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Tcheng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(Member, Data Safety Monitoring Board)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Events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Steven Marx MD (Chair, Clinical Events Committee)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Chiu Wong MD (Member, Clinical Events Committee)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Nicola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Corvaja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(Member, Clinical Events Committee)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Bruce Darrow MD, PhD (Member, Clinical Events Committee)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Douglas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DiStefano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(Member, Clinical Events Committee)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Newsha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Ghodsi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(Member, Clinical Events Committee)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Kaufman MD (Member, Clinical Events Committee)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(Member, Clinical Events Committee)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Milstein MD (Member, Clinical Events Committee)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Jesse Weinberger MD (Member, Clinical Events Committee)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Dhrubajyoti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Bandyopadhyay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MD; Anton Camaj MD; Rishi Chandiramani MD;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Qinzhong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Chen MD, PhD; Sherif Elsayed MD; Rafael Harari MD;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Yuqi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Liu MD; David Power MB, ChB; Anastasios Roumeliotis MD;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Kleanthis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Theodoropoulus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Research Center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Roxana Mehran MD (Director of the Center for Interventional Cardiovascular Research &amp; Clinical Trials);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Usman Baber MD, MS (Director of Clinical Biometrics); Theresa Franklin-Bond PA, MS (Director of Research Operations, Quality Outcomes &amp; Event Adjudication); Katharine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Idrissi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(Director of Research Administration); Rebecca Ortega (Director of Business Development)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Management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Jerusa Altema (Clinical Research Manager); Precious Akinsanya (Clinical Research Manager); Kristin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Falciglia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(Project Manager); Johnston Grier (Project Manager); Pamela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Kivitz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(Project Manager); Carlos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(Senior Clinical Research Associate); Lauren Joyce (Senior Clinical Research Associate); Elvira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Oseledchyk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(Senior Clinical Research Associate); Clayton Snyder (Senior Clinical Research Associate); Julia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Carpenedo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(Clinical Research Associate); Stefan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Dabic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(Clinical Research Associate); Lauren Lopez (Clinical Research Associate); Sarah Mirza (Clinical Research Associate); Alyssa Ramkissoon (Clinical Research Associate); Shireen Wellington (Clinical Research Associate); Tiffany Moore (Publications and Fellowship Coordinator);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Sulman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Arshad (Volunteer)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Oversight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Davide Cao MD (Senior Post-Doctoral Research Fellow); Bimmer Claessen MD, PhD (Senior Post-Doctoral Research Fellow); Jaya Chandrasekhar MD, MS (Publications Manager, Senior Post-Doctoral Research Fellow);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Faggioni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(Post-Doctoral Research Fellow);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Serdar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Farhan MD (Post-Doctoral Research Fellow);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Gennaro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Giustino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(Post-Doctoral Research Fellow);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Sabato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Sorrentino MD, PhD (Post-Doctoral Research Fellow); Birgit Vogel MD (Post-Doctoral Research Fellow); Rishi Chandiramani MD (Post-Doctoral Research Scholar); Sherif Elsayed MD (Post-Doctoral Research Scholar); Zhen Ge MD (Post-Doctoral Research Scholar); Ridhima Goel MD (Post-Doctoral Research Scholar); Paul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Guedeney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 (Post-Doctoral Research Scholar);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Yuqi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Liu MD (Post-Doctoral Research Scholar); Anastasios Roumeliotis MD (Post-Doctoral Research Scholar); Moritz Blum BS (Research Scholar)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Biostatistics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Samantha Sartori PhD (Biostatistician); Melissa Aquino MS (Data Science Analyst III); Rachel Singleton MS (Data Science Analyst I); Sonny Sayseng MS (Database Administrator); Michele Sarin MS (Programmer Analyst 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Pharmacovigilance &amp; Safety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Theresa Franklin-Bond PA, 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Events Committee Management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Jin Young Cha (Clinical Events Project Manager II); Rashi Bedekar (Clinical Events Associate); Raza Hijazi (Clinical Events Associate); Mike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(Clinical Events Associate);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Kamilia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Moalem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(Clinical Events Associate);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Amika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Purushotham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(Clinical Events Associate); Zaha Waseem (Clinical Events Associate); Emma Woodoff-Leith (Clinical Events Associate); Jayden Abraham (Volunteer);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Sulman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Arshad (Volunteer); Kayla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Bedel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-Franklin (Volunteer); Caroline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Dannacher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Shayan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Ghodsi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Maya Jeremias (Volunteer); Jessica Johnstone (Volunteer);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Deepika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Nambiar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Divya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Nambiar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Timothy Rudolph-Math (Volunteer); Alden Weiner (Volunteer); George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Danias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Dave (Volunteer); Antonia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Demopoulous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Saaman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Ghodsi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Amrita Gill (Volunteer); Daniel Greenberg (Volunteer); Andrey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Mychajlyszyn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Mychajlyszyn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Kiana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Saghri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Andrew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Carl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Alex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Sudyn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(Volunteer); Kirsten Von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Rosenvinge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(Volunteer)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Garcia (Finance Director); Patricia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Knipper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(Finance Director); Yvonne Mei (Finance Manager); Katherine Areche (Financial Analyst);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Nodar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Kipshidze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(Financial Analyst); Farhan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Sohail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(Financial Analyst)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IRB Submissions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Mary Ann Kiernan MPA (Senior Director, Regulatory and Compliance); Jody Campbell (Regulatory Compliance Associate)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2555" y="485184"/>
            <a:ext cx="10661745" cy="9479518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pPr lvl="0"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b="1" dirty="0">
                <a:solidFill>
                  <a:prstClr val="black"/>
                </a:solidFill>
              </a:rPr>
              <a:t>Global Partners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ACORN Regulatory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Gemma Robinson PhD (Managing Director); Danica </a:t>
            </a:r>
            <a:r>
              <a:rPr lang="en-US" sz="1000" dirty="0" err="1">
                <a:solidFill>
                  <a:prstClr val="black"/>
                </a:solidFill>
              </a:rPr>
              <a:t>Cvetkovic</a:t>
            </a:r>
            <a:r>
              <a:rPr lang="en-US" sz="1000" dirty="0">
                <a:solidFill>
                  <a:prstClr val="black"/>
                </a:solidFill>
              </a:rPr>
              <a:t> MD, PhD (Medical Manager); John </a:t>
            </a:r>
            <a:r>
              <a:rPr lang="en-US" sz="1000" dirty="0" err="1">
                <a:solidFill>
                  <a:prstClr val="black"/>
                </a:solidFill>
              </a:rPr>
              <a:t>McEntyre</a:t>
            </a:r>
            <a:r>
              <a:rPr lang="en-US" sz="1000" dirty="0">
                <a:solidFill>
                  <a:prstClr val="black"/>
                </a:solidFill>
              </a:rPr>
              <a:t> PhD (Senior Regulatory Affairs Advisor) 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AstraZeneca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Eva </a:t>
            </a:r>
            <a:r>
              <a:rPr lang="en-US" sz="1000" dirty="0" err="1">
                <a:solidFill>
                  <a:prstClr val="black"/>
                </a:solidFill>
              </a:rPr>
              <a:t>Turgonyi</a:t>
            </a:r>
            <a:r>
              <a:rPr lang="en-US" sz="1000" dirty="0">
                <a:solidFill>
                  <a:prstClr val="black"/>
                </a:solidFill>
              </a:rPr>
              <a:t> MD (Executive Director of Global Medical Affairs, </a:t>
            </a:r>
            <a:r>
              <a:rPr lang="en-US" sz="1000" dirty="0" err="1">
                <a:solidFill>
                  <a:prstClr val="black"/>
                </a:solidFill>
              </a:rPr>
              <a:t>Brilinta</a:t>
            </a:r>
            <a:r>
              <a:rPr lang="en-US" sz="1000" dirty="0">
                <a:solidFill>
                  <a:prstClr val="black"/>
                </a:solidFill>
              </a:rPr>
              <a:t> Team Leader); Chris Hewitt MD (Global Medical Affairs Leader Cardiovascular); Jonathan Lu MD, PhD (Medical Director); Gunnar </a:t>
            </a:r>
            <a:r>
              <a:rPr lang="en-US" sz="1000" dirty="0" err="1">
                <a:solidFill>
                  <a:prstClr val="black"/>
                </a:solidFill>
              </a:rPr>
              <a:t>Brandrup-Wognsen</a:t>
            </a:r>
            <a:r>
              <a:rPr lang="en-US" sz="1000" dirty="0">
                <a:solidFill>
                  <a:prstClr val="black"/>
                </a:solidFill>
              </a:rPr>
              <a:t> MD, PhD (</a:t>
            </a:r>
            <a:r>
              <a:rPr lang="en-US" sz="1000" dirty="0" err="1">
                <a:solidFill>
                  <a:prstClr val="black"/>
                </a:solidFill>
              </a:rPr>
              <a:t>Brilinta</a:t>
            </a:r>
            <a:r>
              <a:rPr lang="en-US" sz="1000" dirty="0">
                <a:solidFill>
                  <a:prstClr val="black"/>
                </a:solidFill>
              </a:rPr>
              <a:t> Medical Director Global); </a:t>
            </a:r>
            <a:r>
              <a:rPr lang="en-US" sz="1000" dirty="0" err="1">
                <a:solidFill>
                  <a:prstClr val="black"/>
                </a:solidFill>
              </a:rPr>
              <a:t>Narinder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Bhalla</a:t>
            </a:r>
            <a:r>
              <a:rPr lang="en-US" sz="1000" dirty="0">
                <a:solidFill>
                  <a:prstClr val="black"/>
                </a:solidFill>
              </a:rPr>
              <a:t> MD (Head of US Medical Affairs Cardiovascular); Barry </a:t>
            </a:r>
            <a:r>
              <a:rPr lang="en-US" sz="1000" dirty="0" err="1">
                <a:solidFill>
                  <a:prstClr val="black"/>
                </a:solidFill>
              </a:rPr>
              <a:t>Reicher</a:t>
            </a:r>
            <a:r>
              <a:rPr lang="en-US" sz="1000" dirty="0">
                <a:solidFill>
                  <a:prstClr val="black"/>
                </a:solidFill>
              </a:rPr>
              <a:t> MD, MBA (Medical Director of Clinical Research, CVMD); James Ferguson MD (Vice President, CVMD and Scientific External Relations); Rodrigo Gribble MS, MBA (Vice President of </a:t>
            </a:r>
            <a:r>
              <a:rPr lang="en-US" sz="1000" dirty="0" err="1">
                <a:solidFill>
                  <a:prstClr val="black"/>
                </a:solidFill>
              </a:rPr>
              <a:t>Brilinta</a:t>
            </a:r>
            <a:r>
              <a:rPr lang="en-US" sz="1000" dirty="0">
                <a:solidFill>
                  <a:prstClr val="black"/>
                </a:solidFill>
              </a:rPr>
              <a:t> &amp; </a:t>
            </a:r>
            <a:r>
              <a:rPr lang="en-US" sz="1000" dirty="0" err="1">
                <a:solidFill>
                  <a:prstClr val="black"/>
                </a:solidFill>
              </a:rPr>
              <a:t>Epanova</a:t>
            </a:r>
            <a:r>
              <a:rPr lang="en-US" sz="1000" dirty="0">
                <a:solidFill>
                  <a:prstClr val="black"/>
                </a:solidFill>
              </a:rPr>
              <a:t>); Naeem Khan MD (Vice President- CVMD); Lois Walker BSN, MPH (External Scientific Research Manager); </a:t>
            </a:r>
            <a:r>
              <a:rPr lang="en-US" sz="1000" dirty="0" err="1">
                <a:solidFill>
                  <a:prstClr val="black"/>
                </a:solidFill>
              </a:rPr>
              <a:t>Vitalina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Rozenfeld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Pharm.D</a:t>
            </a:r>
            <a:r>
              <a:rPr lang="en-US" sz="1000" dirty="0">
                <a:solidFill>
                  <a:prstClr val="black"/>
                </a:solidFill>
              </a:rPr>
              <a:t>. (Medical Science Liaison) 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Bay Area Health Trust (or Bay Area Research Logistics (BARL)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Paul McCracken CPA (Business Unit Director); Gina </a:t>
            </a:r>
            <a:r>
              <a:rPr lang="en-US" sz="1000" dirty="0" err="1">
                <a:solidFill>
                  <a:prstClr val="black"/>
                </a:solidFill>
              </a:rPr>
              <a:t>Howley</a:t>
            </a:r>
            <a:r>
              <a:rPr lang="en-US" sz="1000" dirty="0">
                <a:solidFill>
                  <a:prstClr val="black"/>
                </a:solidFill>
              </a:rPr>
              <a:t> (Production Coordinator); Marlena </a:t>
            </a:r>
            <a:r>
              <a:rPr lang="en-US" sz="1000" dirty="0" err="1">
                <a:solidFill>
                  <a:prstClr val="black"/>
                </a:solidFill>
              </a:rPr>
              <a:t>Nagorski</a:t>
            </a:r>
            <a:r>
              <a:rPr lang="en-US" sz="1000" dirty="0">
                <a:solidFill>
                  <a:prstClr val="black"/>
                </a:solidFill>
              </a:rPr>
              <a:t> (Clinical Trial Coordinator); 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Cardinal Health Pharmaceutical Co., Ltd.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Ying </a:t>
            </a:r>
            <a:r>
              <a:rPr lang="en-US" sz="1000" dirty="0" err="1">
                <a:solidFill>
                  <a:prstClr val="black"/>
                </a:solidFill>
              </a:rPr>
              <a:t>Meng</a:t>
            </a:r>
            <a:r>
              <a:rPr lang="en-US" sz="1000" dirty="0">
                <a:solidFill>
                  <a:prstClr val="black"/>
                </a:solidFill>
              </a:rPr>
              <a:t> (Clinical Trial Associate); </a:t>
            </a:r>
            <a:r>
              <a:rPr lang="en-US" sz="1000" dirty="0" err="1">
                <a:solidFill>
                  <a:prstClr val="black"/>
                </a:solidFill>
              </a:rPr>
              <a:t>Yueyue</a:t>
            </a:r>
            <a:r>
              <a:rPr lang="en-US" sz="1000" dirty="0">
                <a:solidFill>
                  <a:prstClr val="black"/>
                </a:solidFill>
              </a:rPr>
              <a:t> Zhang (Clinical Trial Associate)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FOJP Service Corporation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Charles Ferguson (Vice President of Client Services); Duane </a:t>
            </a:r>
            <a:r>
              <a:rPr lang="en-US" sz="1000" dirty="0" err="1">
                <a:solidFill>
                  <a:prstClr val="black"/>
                </a:solidFill>
              </a:rPr>
              <a:t>Perricelli</a:t>
            </a:r>
            <a:r>
              <a:rPr lang="en-US" sz="1000" dirty="0">
                <a:solidFill>
                  <a:prstClr val="black"/>
                </a:solidFill>
              </a:rPr>
              <a:t> (Vice President of Risk Management Advisory Services); Andrea </a:t>
            </a:r>
            <a:r>
              <a:rPr lang="en-US" sz="1000" dirty="0" err="1">
                <a:solidFill>
                  <a:prstClr val="black"/>
                </a:solidFill>
              </a:rPr>
              <a:t>Rienzo</a:t>
            </a:r>
            <a:r>
              <a:rPr lang="en-US" sz="1000" dirty="0">
                <a:solidFill>
                  <a:prstClr val="black"/>
                </a:solidFill>
              </a:rPr>
              <a:t> (Mount Sinai Representative)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Helios </a:t>
            </a:r>
            <a:r>
              <a:rPr lang="en-US" sz="1000" i="1" dirty="0" err="1">
                <a:solidFill>
                  <a:prstClr val="black"/>
                </a:solidFill>
              </a:rPr>
              <a:t>Amper-Klinikum</a:t>
            </a:r>
            <a:r>
              <a:rPr lang="en-US" sz="1000" i="1" dirty="0">
                <a:solidFill>
                  <a:prstClr val="black"/>
                </a:solidFill>
              </a:rPr>
              <a:t>, Dachau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Prof. Bernhard </a:t>
            </a:r>
            <a:r>
              <a:rPr lang="en-US" sz="1000" dirty="0" err="1">
                <a:solidFill>
                  <a:prstClr val="black"/>
                </a:solidFill>
              </a:rPr>
              <a:t>Witzenbichler</a:t>
            </a:r>
            <a:r>
              <a:rPr lang="en-US" sz="1000" dirty="0">
                <a:solidFill>
                  <a:prstClr val="black"/>
                </a:solidFill>
              </a:rPr>
              <a:t> MD (Germany Country Leader, Site Principal Investigator); Marion </a:t>
            </a:r>
            <a:r>
              <a:rPr lang="en-US" sz="1000" dirty="0" err="1">
                <a:solidFill>
                  <a:prstClr val="black"/>
                </a:solidFill>
              </a:rPr>
              <a:t>Senegewald</a:t>
            </a:r>
            <a:r>
              <a:rPr lang="en-US" sz="1000" dirty="0">
                <a:solidFill>
                  <a:prstClr val="black"/>
                </a:solidFill>
              </a:rPr>
              <a:t> (Site Coordinator) Marlene </a:t>
            </a:r>
            <a:r>
              <a:rPr lang="en-US" sz="1000" dirty="0" err="1">
                <a:solidFill>
                  <a:prstClr val="black"/>
                </a:solidFill>
              </a:rPr>
              <a:t>Swoboda</a:t>
            </a:r>
            <a:r>
              <a:rPr lang="en-US" sz="1000" dirty="0">
                <a:solidFill>
                  <a:prstClr val="black"/>
                </a:solidFill>
              </a:rPr>
              <a:t> (Site Coordinator)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 err="1">
                <a:solidFill>
                  <a:prstClr val="black"/>
                </a:solidFill>
              </a:rPr>
              <a:t>iProcess</a:t>
            </a:r>
            <a:r>
              <a:rPr lang="en-US" sz="1000" i="1" dirty="0">
                <a:solidFill>
                  <a:prstClr val="black"/>
                </a:solidFill>
              </a:rPr>
              <a:t> Global Research Inc.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Asker Ahmed (Director); Mohammed </a:t>
            </a:r>
            <a:r>
              <a:rPr lang="en-US" sz="1000" dirty="0" err="1">
                <a:solidFill>
                  <a:prstClr val="black"/>
                </a:solidFill>
              </a:rPr>
              <a:t>Saleem</a:t>
            </a:r>
            <a:r>
              <a:rPr lang="en-US" sz="1000" dirty="0">
                <a:solidFill>
                  <a:prstClr val="black"/>
                </a:solidFill>
              </a:rPr>
              <a:t> (Clinical Operations Manager); </a:t>
            </a:r>
            <a:r>
              <a:rPr lang="en-US" sz="1000" dirty="0" err="1">
                <a:solidFill>
                  <a:prstClr val="black"/>
                </a:solidFill>
              </a:rPr>
              <a:t>Deepa</a:t>
            </a:r>
            <a:r>
              <a:rPr lang="en-US" sz="1000" dirty="0">
                <a:solidFill>
                  <a:prstClr val="black"/>
                </a:solidFill>
              </a:rPr>
              <a:t> Ganesh (Senior Clinical Research Associate); </a:t>
            </a:r>
            <a:r>
              <a:rPr lang="en-US" sz="1000" dirty="0" err="1">
                <a:solidFill>
                  <a:prstClr val="black"/>
                </a:solidFill>
              </a:rPr>
              <a:t>Abhinaya</a:t>
            </a:r>
            <a:r>
              <a:rPr lang="en-US" sz="1000" dirty="0">
                <a:solidFill>
                  <a:prstClr val="black"/>
                </a:solidFill>
              </a:rPr>
              <a:t> Bhatta MD (Clinical Research Associate); </a:t>
            </a:r>
            <a:r>
              <a:rPr lang="en-US" sz="1000" dirty="0" err="1">
                <a:solidFill>
                  <a:prstClr val="black"/>
                </a:solidFill>
              </a:rPr>
              <a:t>Karthik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Ramasamy</a:t>
            </a:r>
            <a:r>
              <a:rPr lang="en-US" sz="1000" dirty="0">
                <a:solidFill>
                  <a:prstClr val="black"/>
                </a:solidFill>
              </a:rPr>
              <a:t> MD (Clinical Monitor);</a:t>
            </a:r>
            <a:r>
              <a:rPr lang="en-US" sz="1000" dirty="0" err="1">
                <a:solidFill>
                  <a:prstClr val="black"/>
                </a:solidFill>
              </a:rPr>
              <a:t>Pratiksha</a:t>
            </a:r>
            <a:r>
              <a:rPr lang="en-US" sz="1000" dirty="0">
                <a:solidFill>
                  <a:prstClr val="black"/>
                </a:solidFill>
              </a:rPr>
              <a:t> Sharma (Clinical Research Associate); </a:t>
            </a:r>
            <a:r>
              <a:rPr lang="en-US" sz="1000" dirty="0" err="1">
                <a:solidFill>
                  <a:prstClr val="black"/>
                </a:solidFill>
              </a:rPr>
              <a:t>Hemalatha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Siddaramu</a:t>
            </a:r>
            <a:r>
              <a:rPr lang="en-US" sz="1000" dirty="0">
                <a:solidFill>
                  <a:prstClr val="black"/>
                </a:solidFill>
              </a:rPr>
              <a:t> (Clinical Research Associate); 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International Center for Health Outcomes and Innovation Research (</a:t>
            </a:r>
            <a:r>
              <a:rPr lang="en-US" sz="1000" i="1" dirty="0" err="1">
                <a:solidFill>
                  <a:prstClr val="black"/>
                </a:solidFill>
              </a:rPr>
              <a:t>InCHOIR</a:t>
            </a:r>
            <a:r>
              <a:rPr lang="en-US" sz="1000" i="1" dirty="0">
                <a:solidFill>
                  <a:prstClr val="black"/>
                </a:solidFill>
              </a:rPr>
              <a:t>), at Mount Sinai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Ron </a:t>
            </a:r>
            <a:r>
              <a:rPr lang="en-US" sz="1000" dirty="0" err="1">
                <a:solidFill>
                  <a:prstClr val="black"/>
                </a:solidFill>
              </a:rPr>
              <a:t>Levitan</a:t>
            </a:r>
            <a:r>
              <a:rPr lang="en-US" sz="1000" dirty="0">
                <a:solidFill>
                  <a:prstClr val="black"/>
                </a:solidFill>
              </a:rPr>
              <a:t> (Director of Information System); Rami </a:t>
            </a:r>
            <a:r>
              <a:rPr lang="en-US" sz="1000" dirty="0" err="1">
                <a:solidFill>
                  <a:prstClr val="black"/>
                </a:solidFill>
              </a:rPr>
              <a:t>Habas</a:t>
            </a:r>
            <a:r>
              <a:rPr lang="en-US" sz="1000" dirty="0">
                <a:solidFill>
                  <a:prstClr val="black"/>
                </a:solidFill>
              </a:rPr>
              <a:t>, MS (Associate IT Director)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KCRI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Lukasz </a:t>
            </a:r>
            <a:r>
              <a:rPr lang="en-US" sz="1000" dirty="0" err="1">
                <a:solidFill>
                  <a:prstClr val="black"/>
                </a:solidFill>
              </a:rPr>
              <a:t>Partyka</a:t>
            </a:r>
            <a:r>
              <a:rPr lang="en-US" sz="1000" dirty="0">
                <a:solidFill>
                  <a:prstClr val="black"/>
                </a:solidFill>
              </a:rPr>
              <a:t> (CEO); </a:t>
            </a:r>
            <a:r>
              <a:rPr lang="en-US" sz="1000" dirty="0" err="1">
                <a:solidFill>
                  <a:prstClr val="black"/>
                </a:solidFill>
              </a:rPr>
              <a:t>Beata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Checinska-Tokarz</a:t>
            </a:r>
            <a:r>
              <a:rPr lang="en-US" sz="1000" dirty="0">
                <a:solidFill>
                  <a:prstClr val="black"/>
                </a:solidFill>
              </a:rPr>
              <a:t> MSc (Chief Clinical Operations Officer); </a:t>
            </a:r>
          </a:p>
          <a:p>
            <a:pPr lvl="0">
              <a:defRPr/>
            </a:pPr>
            <a:r>
              <a:rPr lang="en-US" sz="1000" dirty="0" err="1">
                <a:solidFill>
                  <a:prstClr val="black"/>
                </a:solidFill>
              </a:rPr>
              <a:t>Angieszka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Cwiek</a:t>
            </a:r>
            <a:r>
              <a:rPr lang="en-US" sz="1000" dirty="0">
                <a:solidFill>
                  <a:prstClr val="black"/>
                </a:solidFill>
              </a:rPr>
              <a:t> PhD (Clinical Project Manager); Lukasz </a:t>
            </a:r>
            <a:r>
              <a:rPr lang="en-US" sz="1000" dirty="0" err="1">
                <a:solidFill>
                  <a:prstClr val="black"/>
                </a:solidFill>
              </a:rPr>
              <a:t>Sapala</a:t>
            </a:r>
            <a:r>
              <a:rPr lang="en-US" sz="1000" dirty="0">
                <a:solidFill>
                  <a:prstClr val="black"/>
                </a:solidFill>
              </a:rPr>
              <a:t> MSc, MBA (Associate Clinical Project Manager); Anna </a:t>
            </a:r>
            <a:r>
              <a:rPr lang="en-US" sz="1000" dirty="0" err="1">
                <a:solidFill>
                  <a:prstClr val="black"/>
                </a:solidFill>
              </a:rPr>
              <a:t>Cieslicka</a:t>
            </a:r>
            <a:r>
              <a:rPr lang="en-US" sz="1000" dirty="0">
                <a:solidFill>
                  <a:prstClr val="black"/>
                </a:solidFill>
              </a:rPr>
              <a:t> MSc (Junior Clinical Research Associate) 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London School of Hygiene &amp; Tropical Medicine 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Timothy Collier MSc (Statistician) </a:t>
            </a: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MARSH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Sarah Goodman (Vice President of Life Sciences –Casualty)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Medical Devices Consultancy Ltd.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Lynn </a:t>
            </a:r>
            <a:r>
              <a:rPr lang="en-US" sz="1000" dirty="0" err="1">
                <a:solidFill>
                  <a:prstClr val="black"/>
                </a:solidFill>
              </a:rPr>
              <a:t>Vandertie</a:t>
            </a:r>
            <a:r>
              <a:rPr lang="en-US" sz="1000" dirty="0">
                <a:solidFill>
                  <a:prstClr val="black"/>
                </a:solidFill>
              </a:rPr>
              <a:t> (Director); Emma Whittaker (Senior Clinical Research Associate); Kate Allen (Data Analyst)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 err="1">
                <a:solidFill>
                  <a:prstClr val="black"/>
                </a:solidFill>
              </a:rPr>
              <a:t>Medmarc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Jeff Stroud (Life Sciences Underwriting Executive)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 err="1">
                <a:solidFill>
                  <a:prstClr val="black"/>
                </a:solidFill>
              </a:rPr>
              <a:t>PharmaScience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Sharon </a:t>
            </a:r>
            <a:r>
              <a:rPr lang="en-US" sz="1000" dirty="0" err="1">
                <a:solidFill>
                  <a:prstClr val="black"/>
                </a:solidFill>
              </a:rPr>
              <a:t>Keays</a:t>
            </a:r>
            <a:r>
              <a:rPr lang="en-US" sz="1000" dirty="0">
                <a:solidFill>
                  <a:prstClr val="black"/>
                </a:solidFill>
              </a:rPr>
              <a:t> (Clinical Study Manager, Clinical Operations)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RUNDO International Pharmaceutical Research and Development Co., Ltd.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Bo Qin (Project Manager); Yoyo Wang (Project Manager); Dan Zheng (Project Manager) 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 err="1">
                <a:solidFill>
                  <a:prstClr val="black"/>
                </a:solidFill>
              </a:rPr>
              <a:t>Salud</a:t>
            </a:r>
            <a:r>
              <a:rPr lang="en-US" sz="1000" i="1" dirty="0">
                <a:solidFill>
                  <a:prstClr val="black"/>
                </a:solidFill>
              </a:rPr>
              <a:t> Madrid, Hospital </a:t>
            </a:r>
            <a:r>
              <a:rPr lang="en-US" sz="1000" i="1" dirty="0" err="1">
                <a:solidFill>
                  <a:prstClr val="black"/>
                </a:solidFill>
              </a:rPr>
              <a:t>Universitario</a:t>
            </a:r>
            <a:r>
              <a:rPr lang="en-US" sz="1000" i="1" dirty="0">
                <a:solidFill>
                  <a:prstClr val="black"/>
                </a:solidFill>
              </a:rPr>
              <a:t> Clinical San Carlos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Prof. Javier </a:t>
            </a:r>
            <a:r>
              <a:rPr lang="en-US" sz="1000" dirty="0" err="1">
                <a:solidFill>
                  <a:prstClr val="black"/>
                </a:solidFill>
              </a:rPr>
              <a:t>Escaned</a:t>
            </a:r>
            <a:r>
              <a:rPr lang="en-US" sz="1000" dirty="0">
                <a:solidFill>
                  <a:prstClr val="black"/>
                </a:solidFill>
              </a:rPr>
              <a:t> MD (Spain Country Leader, Site Principal Investigator); Sarah Fernandez (Site Coordinator); Maria </a:t>
            </a:r>
            <a:r>
              <a:rPr lang="en-US" sz="1000" dirty="0" err="1">
                <a:solidFill>
                  <a:prstClr val="black"/>
                </a:solidFill>
              </a:rPr>
              <a:t>Aranzazu</a:t>
            </a:r>
            <a:r>
              <a:rPr lang="en-US" sz="1000" dirty="0">
                <a:solidFill>
                  <a:prstClr val="black"/>
                </a:solidFill>
              </a:rPr>
              <a:t> Ortega </a:t>
            </a:r>
            <a:r>
              <a:rPr lang="en-US" sz="1000" dirty="0" err="1">
                <a:solidFill>
                  <a:prstClr val="black"/>
                </a:solidFill>
              </a:rPr>
              <a:t>Pozzi</a:t>
            </a:r>
            <a:r>
              <a:rPr lang="en-US" sz="1000" dirty="0">
                <a:solidFill>
                  <a:prstClr val="black"/>
                </a:solidFill>
              </a:rPr>
              <a:t> (Site Coordinator)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 err="1">
                <a:solidFill>
                  <a:prstClr val="black"/>
                </a:solidFill>
              </a:rPr>
              <a:t>Shaare</a:t>
            </a:r>
            <a:r>
              <a:rPr lang="en-US" sz="1000" i="1" dirty="0">
                <a:solidFill>
                  <a:prstClr val="black"/>
                </a:solidFill>
              </a:rPr>
              <a:t> </a:t>
            </a:r>
            <a:r>
              <a:rPr lang="en-US" sz="1000" i="1" dirty="0" err="1">
                <a:solidFill>
                  <a:prstClr val="black"/>
                </a:solidFill>
              </a:rPr>
              <a:t>Zedek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Dmitry </a:t>
            </a:r>
            <a:r>
              <a:rPr lang="en-US" sz="1000" dirty="0" err="1">
                <a:solidFill>
                  <a:prstClr val="black"/>
                </a:solidFill>
              </a:rPr>
              <a:t>Dratva</a:t>
            </a:r>
            <a:r>
              <a:rPr lang="en-US" sz="1000" dirty="0">
                <a:solidFill>
                  <a:prstClr val="black"/>
                </a:solidFill>
              </a:rPr>
              <a:t> MD (Site Principal Investigator); Astrid </a:t>
            </a:r>
            <a:r>
              <a:rPr lang="en-US" sz="1000" dirty="0" err="1">
                <a:solidFill>
                  <a:prstClr val="black"/>
                </a:solidFill>
              </a:rPr>
              <a:t>Rojansky</a:t>
            </a:r>
            <a:r>
              <a:rPr lang="en-US" sz="1000" dirty="0">
                <a:solidFill>
                  <a:prstClr val="black"/>
                </a:solidFill>
              </a:rPr>
              <a:t> (Site Coordinator)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SHARP Clinical Devices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Peter Tomlinson (Logistics Project Manager); Hannah Williams (Logistics Project Manager)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The Newcastle Upon Tyne Hospitals, NHS Hospital Trust 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Vijay </a:t>
            </a:r>
            <a:r>
              <a:rPr lang="en-US" sz="1000" dirty="0" err="1">
                <a:solidFill>
                  <a:prstClr val="black"/>
                </a:solidFill>
              </a:rPr>
              <a:t>Kunadian</a:t>
            </a:r>
            <a:r>
              <a:rPr lang="en-US" sz="1000" dirty="0">
                <a:solidFill>
                  <a:prstClr val="black"/>
                </a:solidFill>
              </a:rPr>
              <a:t> MD (United Kingdom Country Leader, Site Principal Investigator); Natasha Bridgeman (REC Manager); Lesley Hall PhD (Senior Trial Manager); Phil </a:t>
            </a:r>
            <a:r>
              <a:rPr lang="en-US" sz="1000" dirty="0" err="1">
                <a:solidFill>
                  <a:prstClr val="black"/>
                </a:solidFill>
              </a:rPr>
              <a:t>Mawson</a:t>
            </a:r>
            <a:r>
              <a:rPr lang="en-US" sz="1000" dirty="0">
                <a:solidFill>
                  <a:prstClr val="black"/>
                </a:solidFill>
              </a:rPr>
              <a:t> (R &amp; D Study Manager)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 err="1">
                <a:solidFill>
                  <a:prstClr val="black"/>
                </a:solidFill>
              </a:rPr>
              <a:t>Trialog</a:t>
            </a:r>
            <a:r>
              <a:rPr lang="en-US" sz="1000" i="1" dirty="0">
                <a:solidFill>
                  <a:prstClr val="black"/>
                </a:solidFill>
              </a:rPr>
              <a:t> Clinical Trials, Ltd.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Tamar </a:t>
            </a:r>
            <a:r>
              <a:rPr lang="en-US" sz="1000" dirty="0" err="1">
                <a:solidFill>
                  <a:prstClr val="black"/>
                </a:solidFill>
              </a:rPr>
              <a:t>Itzhaky</a:t>
            </a:r>
            <a:r>
              <a:rPr lang="en-US" sz="1000" dirty="0">
                <a:solidFill>
                  <a:prstClr val="black"/>
                </a:solidFill>
              </a:rPr>
              <a:t> (Senior Returns and Destruction Specialist); Jean </a:t>
            </a:r>
            <a:r>
              <a:rPr lang="en-US" sz="1000" dirty="0" err="1">
                <a:solidFill>
                  <a:prstClr val="black"/>
                </a:solidFill>
              </a:rPr>
              <a:t>Ossad</a:t>
            </a:r>
            <a:r>
              <a:rPr lang="en-US" sz="1000" dirty="0">
                <a:solidFill>
                  <a:prstClr val="black"/>
                </a:solidFill>
              </a:rPr>
              <a:t> (Senior Import Coordinator); </a:t>
            </a:r>
            <a:r>
              <a:rPr lang="en-US" sz="1000" dirty="0" err="1">
                <a:solidFill>
                  <a:prstClr val="black"/>
                </a:solidFill>
              </a:rPr>
              <a:t>Revital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Aksakalov</a:t>
            </a:r>
            <a:r>
              <a:rPr lang="en-US" sz="1000" dirty="0">
                <a:solidFill>
                  <a:prstClr val="black"/>
                </a:solidFill>
              </a:rPr>
              <a:t> (Pharmacist); Tally Levin (Import Coordinator)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 err="1">
                <a:solidFill>
                  <a:prstClr val="black"/>
                </a:solidFill>
              </a:rPr>
              <a:t>WellSpring</a:t>
            </a:r>
            <a:r>
              <a:rPr lang="en-US" sz="1000" i="1" dirty="0">
                <a:solidFill>
                  <a:prstClr val="black"/>
                </a:solidFill>
              </a:rPr>
              <a:t> Pharma Services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Charles Chee (Director of Quality and Regulatory Affairs)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 err="1">
                <a:solidFill>
                  <a:prstClr val="black"/>
                </a:solidFill>
              </a:rPr>
              <a:t>Wilhelminen</a:t>
            </a:r>
            <a:r>
              <a:rPr lang="en-US" sz="1000" i="1" dirty="0">
                <a:solidFill>
                  <a:prstClr val="black"/>
                </a:solidFill>
              </a:rPr>
              <a:t> Hospital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Prof. Kurt Huber MD (Austria Country Leader, Site Principal Investigator); Claudia </a:t>
            </a:r>
            <a:r>
              <a:rPr lang="en-US" sz="1000" dirty="0" err="1">
                <a:solidFill>
                  <a:prstClr val="black"/>
                </a:solidFill>
              </a:rPr>
              <a:t>Wegmayr</a:t>
            </a:r>
            <a:r>
              <a:rPr lang="en-US" sz="1000" dirty="0">
                <a:solidFill>
                  <a:prstClr val="black"/>
                </a:solidFill>
              </a:rPr>
              <a:t> MSc (Primary Study Coordinator); Irena </a:t>
            </a:r>
            <a:r>
              <a:rPr lang="en-US" sz="1000" dirty="0" err="1">
                <a:solidFill>
                  <a:prstClr val="black"/>
                </a:solidFill>
              </a:rPr>
              <a:t>Vujasin</a:t>
            </a:r>
            <a:r>
              <a:rPr lang="en-US" sz="1000" dirty="0">
                <a:solidFill>
                  <a:prstClr val="black"/>
                </a:solidFill>
              </a:rPr>
              <a:t> (Study Coordinator)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>
                <a:solidFill>
                  <a:prstClr val="black"/>
                </a:solidFill>
              </a:rPr>
              <a:t>World Courier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Pradeep Kumar (Depot Manager); Rama </a:t>
            </a:r>
            <a:r>
              <a:rPr lang="en-US" sz="1000" dirty="0" err="1">
                <a:solidFill>
                  <a:prstClr val="black"/>
                </a:solidFill>
              </a:rPr>
              <a:t>Chandran</a:t>
            </a:r>
            <a:r>
              <a:rPr lang="en-US" sz="1000" dirty="0">
                <a:solidFill>
                  <a:prstClr val="black"/>
                </a:solidFill>
              </a:rPr>
              <a:t> (Pharmacist Operating Assistant); Greg Murray (Clinical Supply Consultant); </a:t>
            </a:r>
            <a:r>
              <a:rPr lang="en-US" sz="1000" dirty="0" err="1">
                <a:solidFill>
                  <a:prstClr val="black"/>
                </a:solidFill>
              </a:rPr>
              <a:t>Venkata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Ramaiah</a:t>
            </a:r>
            <a:r>
              <a:rPr lang="en-US" sz="1000" dirty="0">
                <a:solidFill>
                  <a:prstClr val="black"/>
                </a:solidFill>
              </a:rPr>
              <a:t> (Pharmacist Operating Assistant); </a:t>
            </a:r>
            <a:r>
              <a:rPr lang="en-US" sz="1000" dirty="0" err="1">
                <a:solidFill>
                  <a:prstClr val="black"/>
                </a:solidFill>
              </a:rPr>
              <a:t>Olimpia</a:t>
            </a:r>
            <a:r>
              <a:rPr lang="en-US" sz="1000" dirty="0">
                <a:solidFill>
                  <a:prstClr val="black"/>
                </a:solidFill>
              </a:rPr>
              <a:t> Scott (Credit Controller, AR Assistant); Russell Smith (Clinical Supply Consultant)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 </a:t>
            </a:r>
          </a:p>
          <a:p>
            <a:pPr lvl="0">
              <a:defRPr/>
            </a:pPr>
            <a:r>
              <a:rPr lang="en-US" sz="1000" i="1" dirty="0" err="1">
                <a:solidFill>
                  <a:prstClr val="black"/>
                </a:solidFill>
              </a:rPr>
              <a:t>WuXi</a:t>
            </a:r>
            <a:r>
              <a:rPr lang="en-US" sz="1000" i="1" dirty="0">
                <a:solidFill>
                  <a:prstClr val="black"/>
                </a:solidFill>
              </a:rPr>
              <a:t> App Tec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Ge Li, PhD (Chairman, CEO)</a:t>
            </a: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86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COLLABORATORS </a:t>
            </a:r>
          </a:p>
        </p:txBody>
      </p:sp>
    </p:spTree>
    <p:extLst>
      <p:ext uri="{BB962C8B-B14F-4D97-AF65-F5344CB8AC3E}">
        <p14:creationId xmlns:p14="http://schemas.microsoft.com/office/powerpoint/2010/main" val="22159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7165" y="503040"/>
          <a:ext cx="5902635" cy="6309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80795">
                  <a:extLst>
                    <a:ext uri="{9D8B030D-6E8A-4147-A177-3AD203B41FA5}">
                      <a16:colId xmlns:a16="http://schemas.microsoft.com/office/drawing/2014/main" val="1800583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68162997"/>
                    </a:ext>
                  </a:extLst>
                </a:gridCol>
                <a:gridCol w="3056640">
                  <a:extLst>
                    <a:ext uri="{9D8B030D-6E8A-4147-A177-3AD203B41FA5}">
                      <a16:colId xmlns:a16="http://schemas.microsoft.com/office/drawing/2014/main" val="691166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Principal Investigator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Country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14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Prof. Kurt Huber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Austria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Wilhelminen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50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Clemens Steinwender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Austria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Kepler University Hospital Linz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83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Christian  Ebner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Austria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Krankenhaus der Elisabethinen Linz GmbH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652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Hubert Wallner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Austria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KH Schwarzach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98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Anna Rab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Austria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Landeskrankenhaus</a:t>
                      </a:r>
                      <a:r>
                        <a:rPr lang="en-US" sz="900" dirty="0">
                          <a:effectLst/>
                        </a:rPr>
                        <a:t> Villach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77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Prof. Stefan Harb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Austria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LKH Graz Sud-West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10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David Zweiker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Austria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LKH-Univ. Klinikum Graz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05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Matthias Frick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Austria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Landeskrankenhaus Feldkirch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40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Franz Weidinger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Austria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Krankenanstalt Rudolfstiftung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121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Payam Dehghani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Canada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Prairie Vascular Research Inc.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56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Shamir Mehta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Canada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Hamilton Health Sciences McMaster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54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Warren Cantor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Canada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Southlake Regional Health Centre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18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Mina Madan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Canada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Sunnybrook Research Institute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8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Anthony Della Siega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Canada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Victoria Heart Institute Foundation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4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Shahar Lavi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Canada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Lawson Health Research Institute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22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Asim Cheema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Canada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Dixie Medical Group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34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Vladimir Dzavik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Canada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University of Toronto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Albert Chan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Canada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Royal Columbian Hospital, Fraser Clinical Trials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45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Han Ya-Ling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General Hospital of Shenyang Military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47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Lin Hailong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Dalian Municipal Center Hospital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25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Ruiyan</a:t>
                      </a:r>
                      <a:r>
                        <a:rPr lang="en-US" sz="900" dirty="0">
                          <a:effectLst/>
                        </a:rPr>
                        <a:t> Zhang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Rui Jin Hospital Shanghai Jiaotong University School of Medicine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08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Qiu Chunguang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First Affiliated Hospital of Zhengzhou University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85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Jianan Wang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Second Affiliated Hospital Zhejiang University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05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Xianghua Fu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Second Hospital of Hebei University (5th Ward)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88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Yongjun Li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2nd Hospital of Hebei Medical University (4th Ward)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556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Jiyan Chen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Guangdong General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90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Cuilian Dai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Xiamen Cardiovascular Hospital Xiamen University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945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Shaoliang Chen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Nanjing First Hospital Jiangsu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05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Xi Su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WuHan Asia Heart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08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Qiang Wu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Guizhou Province People’s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507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Ying  Huang &amp; Dr. </a:t>
                      </a:r>
                      <a:r>
                        <a:rPr lang="en-US" sz="900" dirty="0" err="1">
                          <a:effectLst/>
                        </a:rPr>
                        <a:t>Yitong</a:t>
                      </a:r>
                      <a:r>
                        <a:rPr lang="en-US" sz="900" dirty="0">
                          <a:effectLst/>
                        </a:rPr>
                        <a:t> Ma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China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1st Affiliated Hospital of Xinjiang Medical University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15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Shuyang Zhang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Peking Union Medical College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70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Jianhong Tao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People’s Hospital of Sichuan Province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841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Suxin Luo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1st Affiliated Hospital of Chongqing Medical University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781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Yujie Zhou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Beijing Anzhen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88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Xianxian Zhao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Shanghai Changhai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54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Yawei Xu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Shanghai Tenth Peoples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1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Xiang Cheng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Wuhan Union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270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Yingxian Sun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First Hospital of China Medical University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24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Ming Cui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Peking University Third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2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Jianhua Zhu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First Affiliated Hospital Zhejiang University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75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Zaixin Yu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Xiangya Hospital Central South University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258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Xiaoyong Qi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Hebei General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074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Shouli Wang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306th Hospital of PLA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233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Lianqun</a:t>
                      </a:r>
                      <a:r>
                        <a:rPr lang="en-US" sz="900" dirty="0">
                          <a:effectLst/>
                        </a:rPr>
                        <a:t> Cui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China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Shandong Provincial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9453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202136" y="503040"/>
          <a:ext cx="5989864" cy="6446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46778">
                  <a:extLst>
                    <a:ext uri="{9D8B030D-6E8A-4147-A177-3AD203B41FA5}">
                      <a16:colId xmlns:a16="http://schemas.microsoft.com/office/drawing/2014/main" val="582981997"/>
                    </a:ext>
                  </a:extLst>
                </a:gridCol>
                <a:gridCol w="753424">
                  <a:extLst>
                    <a:ext uri="{9D8B030D-6E8A-4147-A177-3AD203B41FA5}">
                      <a16:colId xmlns:a16="http://schemas.microsoft.com/office/drawing/2014/main" val="1474285364"/>
                    </a:ext>
                  </a:extLst>
                </a:gridCol>
                <a:gridCol w="2889662">
                  <a:extLst>
                    <a:ext uri="{9D8B030D-6E8A-4147-A177-3AD203B41FA5}">
                      <a16:colId xmlns:a16="http://schemas.microsoft.com/office/drawing/2014/main" val="1420702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Principal Investigator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Country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523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Prof. Bernhard </a:t>
                      </a:r>
                      <a:r>
                        <a:rPr lang="en-US" sz="900" dirty="0" err="1">
                          <a:effectLst/>
                        </a:rPr>
                        <a:t>Witzenbichler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Germany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Helios </a:t>
                      </a:r>
                      <a:r>
                        <a:rPr lang="en-US" sz="900" dirty="0" err="1">
                          <a:effectLst/>
                        </a:rPr>
                        <a:t>Amper-Klinikum</a:t>
                      </a:r>
                      <a:r>
                        <a:rPr lang="en-US" sz="900" dirty="0">
                          <a:effectLst/>
                        </a:rPr>
                        <a:t> Dachau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38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Carsten </a:t>
                      </a:r>
                      <a:r>
                        <a:rPr lang="en-US" sz="900" dirty="0" err="1">
                          <a:effectLst/>
                        </a:rPr>
                        <a:t>Schwencke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Germany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MVZ Hamburg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48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Alexander </a:t>
                      </a:r>
                      <a:r>
                        <a:rPr lang="en-US" sz="900" dirty="0" err="1">
                          <a:effectLst/>
                        </a:rPr>
                        <a:t>Bufe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Germany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Helios </a:t>
                      </a:r>
                      <a:r>
                        <a:rPr lang="en-US" sz="900" dirty="0" err="1">
                          <a:effectLst/>
                        </a:rPr>
                        <a:t>Klinikum</a:t>
                      </a:r>
                      <a:r>
                        <a:rPr lang="en-US" sz="900" dirty="0">
                          <a:effectLst/>
                        </a:rPr>
                        <a:t> Krefeld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10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Tobias Geisler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Germany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Universitaetsklinikum</a:t>
                      </a:r>
                      <a:r>
                        <a:rPr lang="en-US" sz="900" dirty="0">
                          <a:effectLst/>
                        </a:rPr>
                        <a:t> Tubingen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80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Stephan Achenbach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Germany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Universitaetsklinikum</a:t>
                      </a:r>
                      <a:r>
                        <a:rPr lang="en-US" sz="900" dirty="0">
                          <a:effectLst/>
                        </a:rPr>
                        <a:t> Erlangen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52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Carsten </a:t>
                      </a:r>
                      <a:r>
                        <a:rPr lang="en-US" sz="900" dirty="0" err="1">
                          <a:effectLst/>
                        </a:rPr>
                        <a:t>Skurk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Germany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Charite</a:t>
                      </a:r>
                      <a:r>
                        <a:rPr lang="en-US" sz="900" dirty="0">
                          <a:effectLst/>
                        </a:rPr>
                        <a:t> Berlin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150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Volker Schaechinger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Germany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Klinikum</a:t>
                      </a:r>
                      <a:r>
                        <a:rPr lang="en-US" sz="900" dirty="0">
                          <a:effectLst/>
                        </a:rPr>
                        <a:t> Fulda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Christoph Liebetrau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Germany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Kerckhoff-Klinik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Forschungsgesellschaft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mbH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310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Ingo Voigt &amp; Dr. Christoph Jensen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Germany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Elisabeth </a:t>
                      </a:r>
                      <a:r>
                        <a:rPr lang="en-US" sz="900" dirty="0" err="1">
                          <a:effectLst/>
                        </a:rPr>
                        <a:t>Krankenhaus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12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Daniel </a:t>
                      </a:r>
                      <a:r>
                        <a:rPr lang="en-US" sz="900" dirty="0" err="1">
                          <a:effectLst/>
                        </a:rPr>
                        <a:t>Duerschmied</a:t>
                      </a:r>
                      <a:r>
                        <a:rPr lang="en-US" sz="900" dirty="0">
                          <a:effectLst/>
                        </a:rPr>
                        <a:t> &amp; Dr. Ingo Ahrens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Germany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Universitäts-Herzzentrum</a:t>
                      </a:r>
                      <a:r>
                        <a:rPr lang="en-US" sz="900" dirty="0">
                          <a:effectLst/>
                        </a:rPr>
                        <a:t> Freiburg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91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Adnan </a:t>
                      </a:r>
                      <a:r>
                        <a:rPr lang="en-US" sz="900" dirty="0" err="1">
                          <a:effectLst/>
                        </a:rPr>
                        <a:t>Kastrati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Germany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Deutsches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Herzzentrum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Muenchen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50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Johannes </a:t>
                      </a:r>
                      <a:r>
                        <a:rPr lang="en-US" sz="900" dirty="0" err="1">
                          <a:effectLst/>
                        </a:rPr>
                        <a:t>Brachmann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Germany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Klinikum</a:t>
                      </a:r>
                      <a:r>
                        <a:rPr lang="en-US" sz="900" dirty="0">
                          <a:effectLst/>
                        </a:rPr>
                        <a:t> Coburg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17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Milind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Gadkari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KEM Hospital Research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0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Patel </a:t>
                      </a:r>
                      <a:r>
                        <a:rPr lang="en-US" sz="900" dirty="0" err="1">
                          <a:effectLst/>
                        </a:rPr>
                        <a:t>Tejas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Madhusudan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Apex Heart Institute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87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Sanjeev K Sharma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Eternal Heart Care &amp; Research Institute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56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Tapan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Ghose</a:t>
                      </a:r>
                      <a:r>
                        <a:rPr lang="en-US" sz="900" dirty="0">
                          <a:effectLst/>
                        </a:rPr>
                        <a:t> &amp; Dr. Ripen Gupta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Fortis Flt Lt </a:t>
                      </a:r>
                      <a:r>
                        <a:rPr lang="en-US" sz="900" dirty="0" err="1">
                          <a:effectLst/>
                        </a:rPr>
                        <a:t>Rajan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Dhall</a:t>
                      </a:r>
                      <a:r>
                        <a:rPr lang="en-US" sz="900" dirty="0">
                          <a:effectLst/>
                        </a:rPr>
                        <a:t>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16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Atul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Mathur</a:t>
                      </a:r>
                      <a:r>
                        <a:rPr lang="en-US" sz="900" dirty="0">
                          <a:effectLst/>
                        </a:rPr>
                        <a:t> &amp; Prof. </a:t>
                      </a:r>
                      <a:r>
                        <a:rPr lang="en-US" sz="900" dirty="0" err="1">
                          <a:effectLst/>
                        </a:rPr>
                        <a:t>Upendra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Kaul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Fortis Escort Heart Institute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23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Satya Gupta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Care Institute of Medical Sciences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99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Prabhavathi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Sri </a:t>
                      </a:r>
                      <a:r>
                        <a:rPr lang="en-US" sz="900" dirty="0" err="1">
                          <a:effectLst/>
                        </a:rPr>
                        <a:t>Jayadeva</a:t>
                      </a:r>
                      <a:r>
                        <a:rPr lang="en-US" sz="900" dirty="0">
                          <a:effectLst/>
                        </a:rPr>
                        <a:t> Institute of Cardiovascular Sciences and Research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4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Keshava</a:t>
                      </a:r>
                      <a:r>
                        <a:rPr lang="en-US" sz="900" dirty="0">
                          <a:effectLst/>
                        </a:rPr>
                        <a:t> 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Fortis Bangalore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70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Neeraj Pandit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Ram Manohar </a:t>
                      </a:r>
                      <a:r>
                        <a:rPr lang="en-US" sz="900" dirty="0" err="1">
                          <a:effectLst/>
                        </a:rPr>
                        <a:t>Lohia</a:t>
                      </a:r>
                      <a:r>
                        <a:rPr lang="en-US" sz="900" dirty="0">
                          <a:effectLst/>
                        </a:rPr>
                        <a:t>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1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Dmitry </a:t>
                      </a:r>
                      <a:r>
                        <a:rPr lang="en-US" sz="900" dirty="0" err="1">
                          <a:effectLst/>
                        </a:rPr>
                        <a:t>Dratva</a:t>
                      </a:r>
                      <a:r>
                        <a:rPr lang="en-US" sz="900" dirty="0">
                          <a:effectLst/>
                        </a:rPr>
                        <a:t> &amp; Dr. </a:t>
                      </a:r>
                      <a:r>
                        <a:rPr lang="en-US" sz="900" dirty="0" err="1">
                          <a:effectLst/>
                        </a:rPr>
                        <a:t>Giora</a:t>
                      </a:r>
                      <a:r>
                        <a:rPr lang="en-US" sz="900" dirty="0">
                          <a:effectLst/>
                        </a:rPr>
                        <a:t> Weisz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Israel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Shaare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Zedek</a:t>
                      </a:r>
                      <a:r>
                        <a:rPr lang="en-US" sz="900" dirty="0">
                          <a:effectLst/>
                        </a:rPr>
                        <a:t> Medical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835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Prof. </a:t>
                      </a:r>
                      <a:r>
                        <a:rPr lang="en-US" sz="900" dirty="0" err="1">
                          <a:effectLst/>
                        </a:rPr>
                        <a:t>Abid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Assali</a:t>
                      </a:r>
                      <a:r>
                        <a:rPr lang="en-US" sz="900" dirty="0">
                          <a:effectLst/>
                        </a:rPr>
                        <a:t> &amp; Prof. Morris </a:t>
                      </a:r>
                      <a:r>
                        <a:rPr lang="en-US" sz="900" dirty="0" err="1">
                          <a:effectLst/>
                        </a:rPr>
                        <a:t>Mosseri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Meir Medical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47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Shaul Atar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Galilee Medical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805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Majdi Halabi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Ziv</a:t>
                      </a:r>
                      <a:r>
                        <a:rPr lang="en-US" sz="900" dirty="0">
                          <a:effectLst/>
                        </a:rPr>
                        <a:t> Medical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461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Carlos Cafri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Soroka</a:t>
                      </a:r>
                      <a:r>
                        <a:rPr lang="en-US" sz="900" dirty="0">
                          <a:effectLst/>
                        </a:rPr>
                        <a:t> Medical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992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Gabriel Greenberg &amp; Dr. Eli Lev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Hasharon</a:t>
                      </a:r>
                      <a:r>
                        <a:rPr lang="en-US" sz="900" dirty="0">
                          <a:effectLst/>
                        </a:rPr>
                        <a:t> Medical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55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Prof. Ran </a:t>
                      </a:r>
                      <a:r>
                        <a:rPr lang="en-US" sz="900" dirty="0" err="1">
                          <a:effectLst/>
                        </a:rPr>
                        <a:t>Kornowski</a:t>
                      </a:r>
                      <a:r>
                        <a:rPr lang="en-US" sz="900" dirty="0">
                          <a:effectLst/>
                        </a:rPr>
                        <a:t> &amp; Prof. </a:t>
                      </a:r>
                      <a:r>
                        <a:rPr lang="en-US" sz="900" dirty="0" err="1">
                          <a:effectLst/>
                        </a:rPr>
                        <a:t>Abid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Assali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Belinson</a:t>
                      </a:r>
                      <a:r>
                        <a:rPr lang="en-US" sz="900" dirty="0">
                          <a:effectLst/>
                        </a:rPr>
                        <a:t> Medical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002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Sa’ar Minha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Assaf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Harofeh</a:t>
                      </a:r>
                      <a:r>
                        <a:rPr lang="en-US" sz="900" dirty="0">
                          <a:effectLst/>
                        </a:rPr>
                        <a:t> Medical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3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Robert Zukerman &amp; Prof. Eugenia </a:t>
                      </a:r>
                      <a:r>
                        <a:rPr lang="en-US" sz="900" dirty="0" err="1">
                          <a:effectLst/>
                        </a:rPr>
                        <a:t>Nikolsky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Rambam</a:t>
                      </a:r>
                      <a:r>
                        <a:rPr lang="en-US" sz="900" dirty="0">
                          <a:effectLst/>
                        </a:rPr>
                        <a:t> Health Corporation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31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Prof. Yosef Rozenman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Edith Wolfson Medical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27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Prof. </a:t>
                      </a:r>
                      <a:r>
                        <a:rPr lang="en-US" sz="900" dirty="0" err="1">
                          <a:effectLst/>
                        </a:rPr>
                        <a:t>Yaron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Arbel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Tel Aviv Medical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22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Giulio </a:t>
                      </a:r>
                      <a:r>
                        <a:rPr lang="en-US" sz="900" dirty="0" err="1">
                          <a:effectLst/>
                        </a:rPr>
                        <a:t>Stefanini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Humanitas</a:t>
                      </a:r>
                      <a:r>
                        <a:rPr lang="en-US" sz="900" dirty="0">
                          <a:effectLst/>
                        </a:rPr>
                        <a:t> Mirasole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54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Alaide Chieffo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San Raffaele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673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Ciro Indolfi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Magna Graecia University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90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Gennaro Sardella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Policlinico</a:t>
                      </a:r>
                      <a:r>
                        <a:rPr lang="en-US" sz="900" dirty="0">
                          <a:effectLst/>
                        </a:rPr>
                        <a:t> Umberto 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92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Paolo Canova &amp; Dr. Giuseppe </a:t>
                      </a:r>
                      <a:r>
                        <a:rPr lang="en-US" sz="900" dirty="0" err="1">
                          <a:effectLst/>
                        </a:rPr>
                        <a:t>Musumeci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ASST-Papa Giovanni XXIII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83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Roberto Adriano </a:t>
                      </a:r>
                      <a:r>
                        <a:rPr lang="en-US" sz="900" dirty="0" err="1">
                          <a:effectLst/>
                        </a:rPr>
                        <a:t>Latini</a:t>
                      </a:r>
                      <a:r>
                        <a:rPr lang="en-US" sz="900" dirty="0">
                          <a:effectLst/>
                        </a:rPr>
                        <a:t> &amp; Dr. Bernardo </a:t>
                      </a:r>
                      <a:r>
                        <a:rPr lang="en-US" sz="900" dirty="0" err="1">
                          <a:effectLst/>
                        </a:rPr>
                        <a:t>Cortese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Ospedale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Fatebenefratelli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11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Alfonso Ielasi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Ospedale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Bolognini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Carlo Briguori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Clinica Mediterranea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Ferdinando Varbella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Infermi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Rivoli</a:t>
                      </a:r>
                      <a:r>
                        <a:rPr lang="en-US" sz="900" dirty="0">
                          <a:effectLst/>
                        </a:rPr>
                        <a:t>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135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Enrico Cerrato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San Luigi Gonzaga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41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Marco Ferlini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Policlinico</a:t>
                      </a:r>
                      <a:r>
                        <a:rPr lang="en-US" sz="900" dirty="0">
                          <a:effectLst/>
                        </a:rPr>
                        <a:t> San Matteo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5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Sergio Berti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Gabriele </a:t>
                      </a:r>
                      <a:r>
                        <a:rPr lang="en-US" sz="900" dirty="0" err="1">
                          <a:effectLst/>
                        </a:rPr>
                        <a:t>Monasterio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56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Lara Frediani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Italy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Azienda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Usl</a:t>
                      </a:r>
                      <a:r>
                        <a:rPr lang="en-US" sz="900" dirty="0">
                          <a:effectLst/>
                        </a:rPr>
                        <a:t> Toscana Nord </a:t>
                      </a:r>
                      <a:r>
                        <a:rPr lang="en-US" sz="900" dirty="0" err="1">
                          <a:effectLst/>
                        </a:rPr>
                        <a:t>Ovest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Paolo Calabria &amp; Dr. Giuseppe </a:t>
                      </a:r>
                      <a:r>
                        <a:rPr lang="en-US" sz="900" dirty="0" err="1">
                          <a:effectLst/>
                        </a:rPr>
                        <a:t>Guerrieri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Italy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Ospedale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della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Misericordia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533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02136" y="503040"/>
          <a:ext cx="5977164" cy="6583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01635">
                  <a:extLst>
                    <a:ext uri="{9D8B030D-6E8A-4147-A177-3AD203B41FA5}">
                      <a16:colId xmlns:a16="http://schemas.microsoft.com/office/drawing/2014/main" val="18005836"/>
                    </a:ext>
                  </a:extLst>
                </a:gridCol>
                <a:gridCol w="905329">
                  <a:extLst>
                    <a:ext uri="{9D8B030D-6E8A-4147-A177-3AD203B41FA5}">
                      <a16:colId xmlns:a16="http://schemas.microsoft.com/office/drawing/2014/main" val="468162997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691166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Barry </a:t>
                      </a:r>
                      <a:r>
                        <a:rPr lang="en-US" sz="900" dirty="0" err="1">
                          <a:effectLst/>
                        </a:rPr>
                        <a:t>Bertolet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Cardiology Associates of North Mississippi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90763"/>
                  </a:ext>
                </a:extLst>
              </a:tr>
              <a:tr h="85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Richard Shlofmitz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Saint Francis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4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Paul Seigel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South Florida Research Group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4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Jonathan Roberts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Memorial Healthcare System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739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Zeshan A. Rana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Cardiology Associates of Fredericksburg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86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Naeem Tahirkheli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South Oklahoma Heart Research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22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Christopher Metzger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Wellmont CVA Heart Institute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55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Habib Samady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Emory University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130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Michael Rosenberg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Holy Family Memorial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62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Sorin Brener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New York Presbyterian Brooklyn Methodist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66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Denes Korpas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Nebraska Heart Institute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23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Virender Sethi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Hackensack University Medical Center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50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Jason B. Lindsey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Saint Luke's Cardiovascular Consultants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Aron </a:t>
                      </a:r>
                      <a:r>
                        <a:rPr lang="en-US" sz="900" dirty="0" err="1">
                          <a:effectLst/>
                        </a:rPr>
                        <a:t>Schwarcz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Englewood Cardiovascular Associates of North Jersey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66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Chao-Wei Hwang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Frederick Memorial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659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Mansoor A. Qureshi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Michigan Heart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13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Enrique Rivera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Sarah Cannon Blake Medical Center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43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Maria Bartlett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Sarah Cannon Coliseum Medical Center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259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Larry Van-Thomas Crisco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Sarah Cannon Memorial Jackson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86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Samuel Durr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Black Hills Cardiovascular Research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767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Alpesh Shah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Houston Methodist Research Insitute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09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Ziad Abbud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Meridian Health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91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John Fox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Mount Sinai Beth Israel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28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Dominick Angiolillo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University of Florida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226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Matthew Bilodeau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Lutheran Hospital of Indiana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24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 Gregory Giugliano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Baystate Medical Center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907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Arash Arshi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Ohio Health Research Institute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008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Deepak Pasi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Rex-UNC  Hospital, Inc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604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David Moliterno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University of Kentucky Research Foundation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35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Abbas Shehadeh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Saint Michael's Medical Center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7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Zafir A. Hawa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North Kansas City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28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Ronald Caputo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St. Joseph’s Hospital Health Center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41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David Rizik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HonorHealth Research Institute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12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Christopher McAlhany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LeBauer Cardiovascular Research Foundation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51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Guillermo Pineda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Palmetto Health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827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Louis Kantaros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Hudson Valley Heart Center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185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 Robert Iwaoka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Novant Health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70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Syed Gilani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University of Texas System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166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Douglas Spriggs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Clearwater Cardiovascular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87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Thomas Wang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Washington Adventist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05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David Bohle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Novant Forsyth Memorial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68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Vamsi Krishna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Seton Heart Institute Hays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67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Herbert </a:t>
                      </a:r>
                      <a:r>
                        <a:rPr lang="en-US" sz="900" dirty="0" err="1">
                          <a:effectLst/>
                        </a:rPr>
                        <a:t>Aronow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The Miriam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28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George </a:t>
                      </a:r>
                      <a:r>
                        <a:rPr lang="en-US" sz="900" dirty="0" err="1">
                          <a:effectLst/>
                        </a:rPr>
                        <a:t>Kichura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Saint Louis Heart and Vascular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91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Tommy C. Lee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Bakersfield Memorial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739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Charles O'Shaughnessy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North Ohio Heart Center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4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Kreton Mavromatis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Atlantic VA Medical Center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34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Robert Iowaka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United States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Novant</a:t>
                      </a:r>
                      <a:r>
                        <a:rPr lang="en-US" sz="900" dirty="0">
                          <a:effectLst/>
                        </a:rPr>
                        <a:t> Heart and Vascular Institute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8957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7971" y="503040"/>
          <a:ext cx="5921829" cy="6583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6778">
                  <a:extLst>
                    <a:ext uri="{9D8B030D-6E8A-4147-A177-3AD203B41FA5}">
                      <a16:colId xmlns:a16="http://schemas.microsoft.com/office/drawing/2014/main" val="3607252740"/>
                    </a:ext>
                  </a:extLst>
                </a:gridCol>
                <a:gridCol w="1046079">
                  <a:extLst>
                    <a:ext uri="{9D8B030D-6E8A-4147-A177-3AD203B41FA5}">
                      <a16:colId xmlns:a16="http://schemas.microsoft.com/office/drawing/2014/main" val="1963755744"/>
                    </a:ext>
                  </a:extLst>
                </a:gridCol>
                <a:gridCol w="3018972">
                  <a:extLst>
                    <a:ext uri="{9D8B030D-6E8A-4147-A177-3AD203B41FA5}">
                      <a16:colId xmlns:a16="http://schemas.microsoft.com/office/drawing/2014/main" val="2603604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 Piotr </a:t>
                      </a:r>
                      <a:r>
                        <a:rPr lang="en-US" sz="900" dirty="0" err="1">
                          <a:effectLst/>
                        </a:rPr>
                        <a:t>Palinski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Poland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Centrum </a:t>
                      </a:r>
                      <a:r>
                        <a:rPr lang="en-US" sz="900" dirty="0" err="1">
                          <a:effectLst/>
                        </a:rPr>
                        <a:t>Kardiologii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Allenort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Scanmed</a:t>
                      </a:r>
                      <a:r>
                        <a:rPr lang="en-US" sz="900" dirty="0">
                          <a:effectLst/>
                        </a:rPr>
                        <a:t> - </a:t>
                      </a:r>
                      <a:r>
                        <a:rPr lang="en-US" sz="900" dirty="0" err="1">
                          <a:effectLst/>
                        </a:rPr>
                        <a:t>Tomaszów</a:t>
                      </a:r>
                      <a:r>
                        <a:rPr lang="en-US" sz="900" dirty="0">
                          <a:effectLst/>
                        </a:rPr>
                        <a:t> Mazowiecki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93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Krzysztof Milewski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 Oddzial Kardiologii Tychy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9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Prof. Robert Gil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Centrum </a:t>
                      </a:r>
                      <a:r>
                        <a:rPr lang="en-US" sz="900" dirty="0" err="1">
                          <a:effectLst/>
                        </a:rPr>
                        <a:t>Szpital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Kliniczny</a:t>
                      </a:r>
                      <a:r>
                        <a:rPr lang="en-US" sz="900" dirty="0">
                          <a:effectLst/>
                        </a:rPr>
                        <a:t> MSW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26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Aleksander Żurakowski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Malopolskie Centrum Sercowo-Naczyniowe-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3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Maciej Maliszewski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Poland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Centrum Kardiologii Inwazyjnej- Ostrowiec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84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Witold Żmuda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Centrum </a:t>
                      </a:r>
                      <a:r>
                        <a:rPr lang="en-US" sz="900" dirty="0" err="1">
                          <a:effectLst/>
                        </a:rPr>
                        <a:t>Kardiologii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Inwazyjnej-Oświęcim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483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Prof. Dariusz Dudek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Szpital Uniwersytecki Krakow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63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Jacek Godlewski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Centrum Kardiologii Inwazynej Pinczow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092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 Małgorzata Głowaty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Centrum </a:t>
                      </a:r>
                      <a:r>
                        <a:rPr lang="en-US" sz="900" dirty="0" err="1">
                          <a:effectLst/>
                        </a:rPr>
                        <a:t>Kardiologii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Allenort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Scanmed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Kutno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19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Adam Kern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Wojewodzki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Szpital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Specjalistyczny</a:t>
                      </a:r>
                      <a:r>
                        <a:rPr lang="en-US" sz="900" dirty="0">
                          <a:effectLst/>
                        </a:rPr>
                        <a:t>, Olsztyn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81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Janusz Szczupak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Centrum </a:t>
                      </a:r>
                      <a:r>
                        <a:rPr lang="en-US" sz="900" dirty="0" err="1">
                          <a:effectLst/>
                        </a:rPr>
                        <a:t>Kardiologii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Inwazyjnej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Krosno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97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Marek Kondys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III Oddzial Kardiologii Inwazyjnej, Dabrowa Gornicza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48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Wojciech Fil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Polsko-Amerykańskie</a:t>
                      </a:r>
                      <a:r>
                        <a:rPr lang="en-US" sz="900" dirty="0">
                          <a:effectLst/>
                        </a:rPr>
                        <a:t> Kliniki Serca II, Bielsko-Biala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9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Jakub Foryś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Zgierskie</a:t>
                      </a:r>
                      <a:r>
                        <a:rPr lang="en-US" sz="900" dirty="0">
                          <a:effectLst/>
                        </a:rPr>
                        <a:t> Centrum </a:t>
                      </a:r>
                      <a:r>
                        <a:rPr lang="en-US" sz="900" dirty="0" err="1">
                          <a:effectLst/>
                        </a:rPr>
                        <a:t>Kardiologii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305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Janusz Prokopczuk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IV Oddzial Kardiologii Inwazyjnej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95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Nader Elmasri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Gdańskie Centrum Sercowo-Naczyniowe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173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Prof. Javier Escaned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Spain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Hospital Clinico San Carlos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371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Josepa</a:t>
                      </a:r>
                      <a:r>
                        <a:rPr lang="en-US" sz="900" dirty="0">
                          <a:effectLst/>
                        </a:rPr>
                        <a:t> Mauri &amp; Dr. Omar Abdul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Spain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Hospital German </a:t>
                      </a:r>
                      <a:r>
                        <a:rPr lang="en-US" sz="900" dirty="0" err="1">
                          <a:effectLst/>
                        </a:rPr>
                        <a:t>Trias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Pujol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45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Rafael Romaguera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Spain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Hospital </a:t>
                      </a:r>
                      <a:r>
                        <a:rPr lang="en-US" sz="900" dirty="0" err="1">
                          <a:effectLst/>
                        </a:rPr>
                        <a:t>Universitari</a:t>
                      </a:r>
                      <a:r>
                        <a:rPr lang="en-US" sz="900" dirty="0">
                          <a:effectLst/>
                        </a:rPr>
                        <a:t> de </a:t>
                      </a:r>
                      <a:r>
                        <a:rPr lang="en-US" sz="900" dirty="0" err="1">
                          <a:effectLst/>
                        </a:rPr>
                        <a:t>Bellvitge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50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Manuel Sabate Tenas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Spain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Hospital Clinic Barcelona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30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Jose Maria de la Torre Hernandez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Spain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Hospital </a:t>
                      </a:r>
                      <a:r>
                        <a:rPr lang="en-US" sz="900" dirty="0" err="1">
                          <a:effectLst/>
                        </a:rPr>
                        <a:t>Universitario</a:t>
                      </a:r>
                      <a:r>
                        <a:rPr lang="en-US" sz="900" dirty="0">
                          <a:effectLst/>
                        </a:rPr>
                        <a:t> Marques De </a:t>
                      </a:r>
                      <a:r>
                        <a:rPr lang="en-US" sz="900" dirty="0" err="1">
                          <a:effectLst/>
                        </a:rPr>
                        <a:t>Valdecilla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71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Prof. Keith Oldroyd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Golden Jubilee National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92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John Irving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Ninewells</a:t>
                      </a:r>
                      <a:r>
                        <a:rPr lang="en-US" sz="900" dirty="0">
                          <a:effectLst/>
                        </a:rPr>
                        <a:t> Hospital (NHS </a:t>
                      </a:r>
                      <a:r>
                        <a:rPr lang="en-US" sz="900" dirty="0" err="1">
                          <a:effectLst/>
                        </a:rPr>
                        <a:t>Tayside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43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Nicholas Cruden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Royal Infirmary of Edinburgh (NHS Lothian)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8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Vijay Kunadian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Freeman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839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Simon Hetherington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United Kingdom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Kettering General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63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David Hildick-Smith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United Kingdom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Brighton and Sussex University Hospitals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5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Peter O’Kane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Royal Bournemouth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44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Ross McGeoch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Hairmyres Hospital (NHS Lanarkshire)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09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Scot Garg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Royal Blackburn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74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Peter Ludman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Queen Elizabeth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30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Jonathan Watt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Raigmore Hospital (NHS Highland)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31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Robert Butler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Royal Stoke University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26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Andrew Wragg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St. Bartholomew's Hospital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77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Simon Walsh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Belfast Health &amp; Social Care Trust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66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Magdi El-Omar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Kingdom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Central Manchester University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17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Marcus </a:t>
                      </a:r>
                      <a:r>
                        <a:rPr lang="en-US" sz="900" dirty="0" err="1">
                          <a:effectLst/>
                        </a:rPr>
                        <a:t>Flather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United Kingdom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Norfolk &amp; Norwich University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609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Samin</a:t>
                      </a:r>
                      <a:r>
                        <a:rPr lang="en-US" sz="900" dirty="0">
                          <a:effectLst/>
                        </a:rPr>
                        <a:t> Sharma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United States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Mount Sinai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73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Anthony J. Spaedy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Missouri  Heart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117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William Dixon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Tallahassee Research Institute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93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Mitchell Rashid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CAMC Clinical Trials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117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Thom Dahle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CentraCare</a:t>
                      </a:r>
                      <a:r>
                        <a:rPr lang="en-US" sz="900" dirty="0">
                          <a:effectLst/>
                        </a:rPr>
                        <a:t> Heart and Vascular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44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 Michael Foster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United States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South Carolina Heart Center (Providence Cardiology, LLC)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29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Rohit</a:t>
                      </a:r>
                      <a:r>
                        <a:rPr lang="en-US" sz="900" dirty="0">
                          <a:effectLst/>
                        </a:rPr>
                        <a:t> Amin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Penisacola</a:t>
                      </a:r>
                      <a:r>
                        <a:rPr lang="en-US" sz="900" dirty="0">
                          <a:effectLst/>
                        </a:rPr>
                        <a:t> Research Consultants, Inc.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453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Magdi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Ghali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Iowa Heart 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99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Michael Kim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Lenox Hill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53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</a:t>
                      </a:r>
                      <a:r>
                        <a:rPr lang="en-US" sz="900" dirty="0" err="1">
                          <a:effectLst/>
                        </a:rPr>
                        <a:t>Puneet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Gandtora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United States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Southside Hospital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7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Dr. Barry Kaplan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United States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North Shore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33" marR="47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3291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2058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86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 LIST and INVESTIGATORS</a:t>
            </a:r>
          </a:p>
        </p:txBody>
      </p:sp>
    </p:spTree>
    <p:extLst>
      <p:ext uri="{BB962C8B-B14F-4D97-AF65-F5344CB8AC3E}">
        <p14:creationId xmlns:p14="http://schemas.microsoft.com/office/powerpoint/2010/main" val="6653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262" y="1007363"/>
            <a:ext cx="1155957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ischemic and bleeding complications post PCI is an important dilemma for clinicians.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the clinical imperatives of lowering bleeding while preserving ischemic benefit requires therapeutic strategies that decouple thrombotic from hemorrhagic risk.</a:t>
            </a:r>
          </a:p>
          <a:p>
            <a:pPr marL="234950" indent="-2349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the duration of aspirin after PCI may allow for more prolonged use of potent P2Y</a:t>
            </a:r>
            <a:r>
              <a:rPr lang="en-US" sz="2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inhibitors while avoiding aspirin-related bleeding risk.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414366" y="4696513"/>
            <a:ext cx="2471175" cy="1916165"/>
            <a:chOff x="2906312" y="3508455"/>
            <a:chExt cx="3143250" cy="2131592"/>
          </a:xfrm>
        </p:grpSpPr>
        <p:grpSp>
          <p:nvGrpSpPr>
            <p:cNvPr id="53" name="Group 52"/>
            <p:cNvGrpSpPr/>
            <p:nvPr/>
          </p:nvGrpSpPr>
          <p:grpSpPr>
            <a:xfrm>
              <a:off x="2906312" y="3508455"/>
              <a:ext cx="3143250" cy="2131592"/>
              <a:chOff x="2869892" y="3728289"/>
              <a:chExt cx="3143250" cy="2131592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2869892" y="3728289"/>
                <a:ext cx="3143250" cy="213159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i="1" dirty="0"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-111" charset="-128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3258830" y="3796659"/>
                <a:ext cx="2314367" cy="1791653"/>
                <a:chOff x="3258830" y="3796659"/>
                <a:chExt cx="2314367" cy="1791653"/>
              </a:xfrm>
            </p:grpSpPr>
            <p:pic>
              <p:nvPicPr>
                <p:cNvPr id="57" name="Picture 8" descr="C:\Users\ridhig01.MSNYUHEALTH\Downloads\yjgj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405088" y="3796659"/>
                  <a:ext cx="2168109" cy="17916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8" name="Group 57"/>
                <p:cNvGrpSpPr/>
                <p:nvPr/>
              </p:nvGrpSpPr>
              <p:grpSpPr>
                <a:xfrm>
                  <a:off x="3258830" y="4889767"/>
                  <a:ext cx="800100" cy="577155"/>
                  <a:chOff x="3258830" y="4889767"/>
                  <a:chExt cx="800100" cy="577155"/>
                </a:xfrm>
              </p:grpSpPr>
              <p:sp>
                <p:nvSpPr>
                  <p:cNvPr id="59" name="Rounded Rectangle 58"/>
                  <p:cNvSpPr/>
                  <p:nvPr/>
                </p:nvSpPr>
                <p:spPr bwMode="auto">
                  <a:xfrm>
                    <a:off x="3258830" y="4889767"/>
                    <a:ext cx="800100" cy="577155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defTabSz="6858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 b="1" i="1" dirty="0">
                      <a:solidFill>
                        <a:srgbClr val="FF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ヒラギノ角ゴ Pro W3" pitchFamily="-111" charset="-128"/>
                    </a:endParaRPr>
                  </a:p>
                </p:txBody>
              </p:sp>
              <p:pic>
                <p:nvPicPr>
                  <p:cNvPr id="60" name="Picture 13" descr="C:\Users\ridhig01.MSNYUHEALTH\Downloads\ipiop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29196" y="4921169"/>
                    <a:ext cx="659368" cy="5143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pic>
          <p:nvPicPr>
            <p:cNvPr id="54" name="Picture 2" descr="Image result for myocardial infarction heart carto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8" t="15405" r="16436" b="10595"/>
            <a:stretch/>
          </p:blipFill>
          <p:spPr bwMode="auto">
            <a:xfrm>
              <a:off x="5003537" y="4140075"/>
              <a:ext cx="614893" cy="659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xtBox 60"/>
          <p:cNvSpPr txBox="1"/>
          <p:nvPr/>
        </p:nvSpPr>
        <p:spPr>
          <a:xfrm>
            <a:off x="7391253" y="4937198"/>
            <a:ext cx="4351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+mj-lt"/>
              <a:buAutoNum type="arabicPeriod"/>
            </a:pPr>
            <a:r>
              <a:rPr lang="en-US" sz="1400" dirty="0">
                <a:solidFill>
                  <a:srgbClr val="012060"/>
                </a:solidFill>
              </a:rPr>
              <a:t>Baber et al. </a:t>
            </a:r>
            <a:r>
              <a:rPr lang="en-US" sz="1400" i="1" dirty="0">
                <a:solidFill>
                  <a:srgbClr val="012060"/>
                </a:solidFill>
              </a:rPr>
              <a:t>JACC Cardiovasc Interv </a:t>
            </a:r>
            <a:r>
              <a:rPr lang="en-US" sz="1400" dirty="0">
                <a:solidFill>
                  <a:srgbClr val="012060"/>
                </a:solidFill>
              </a:rPr>
              <a:t>2016;9:1349-57.</a:t>
            </a:r>
          </a:p>
          <a:p>
            <a:pPr marL="111125" indent="-111125">
              <a:buFont typeface="+mj-lt"/>
              <a:buAutoNum type="arabicPeriod"/>
            </a:pPr>
            <a:r>
              <a:rPr lang="en-US" sz="1400" dirty="0">
                <a:solidFill>
                  <a:srgbClr val="012060"/>
                </a:solidFill>
              </a:rPr>
              <a:t>Genereux et al. </a:t>
            </a:r>
            <a:r>
              <a:rPr lang="en-US" sz="1400" i="1" dirty="0">
                <a:solidFill>
                  <a:srgbClr val="012060"/>
                </a:solidFill>
              </a:rPr>
              <a:t>J Am Coll Cardiol </a:t>
            </a:r>
            <a:r>
              <a:rPr lang="en-US" sz="1400" dirty="0">
                <a:solidFill>
                  <a:srgbClr val="012060"/>
                </a:solidFill>
              </a:rPr>
              <a:t>2015;66:1036-45.</a:t>
            </a:r>
          </a:p>
          <a:p>
            <a:pPr marL="111125" indent="-111125">
              <a:buFont typeface="+mj-lt"/>
              <a:buAutoNum type="arabicPeriod"/>
            </a:pPr>
            <a:r>
              <a:rPr lang="en-US" sz="1400" dirty="0">
                <a:solidFill>
                  <a:srgbClr val="012060"/>
                </a:solidFill>
              </a:rPr>
              <a:t>Valgimigli et al. </a:t>
            </a:r>
            <a:r>
              <a:rPr lang="en-US" sz="1400" i="1" dirty="0">
                <a:solidFill>
                  <a:srgbClr val="012060"/>
                </a:solidFill>
              </a:rPr>
              <a:t>Eur Heart J </a:t>
            </a:r>
            <a:r>
              <a:rPr lang="en-US" sz="1400" dirty="0">
                <a:solidFill>
                  <a:srgbClr val="012060"/>
                </a:solidFill>
              </a:rPr>
              <a:t>2017;38:804-10.</a:t>
            </a:r>
          </a:p>
          <a:p>
            <a:pPr marL="111125" indent="-111125">
              <a:buFont typeface="+mj-lt"/>
              <a:buAutoNum type="arabicPeriod"/>
            </a:pPr>
            <a:r>
              <a:rPr lang="en-US" sz="1400" dirty="0">
                <a:solidFill>
                  <a:srgbClr val="012060"/>
                </a:solidFill>
              </a:rPr>
              <a:t>Capodanno et al. </a:t>
            </a:r>
            <a:r>
              <a:rPr lang="en-US" sz="1400" i="1" dirty="0">
                <a:solidFill>
                  <a:srgbClr val="012060"/>
                </a:solidFill>
              </a:rPr>
              <a:t>Nat Rev Cardiol </a:t>
            </a:r>
            <a:r>
              <a:rPr lang="en-US" sz="1400" dirty="0">
                <a:solidFill>
                  <a:srgbClr val="012060"/>
                </a:solidFill>
              </a:rPr>
              <a:t>2018;15:480-96.</a:t>
            </a:r>
            <a:endParaRPr lang="en-CA" sz="1400" dirty="0">
              <a:solidFill>
                <a:srgbClr val="01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76807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Characteristics of Enrolled Population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F398754-F2B1-FB4E-9019-8B84E7DAC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961489"/>
              </p:ext>
            </p:extLst>
          </p:nvPr>
        </p:nvGraphicFramePr>
        <p:xfrm>
          <a:off x="347125" y="1313507"/>
          <a:ext cx="5575312" cy="481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188">
                  <a:extLst>
                    <a:ext uri="{9D8B030D-6E8A-4147-A177-3AD203B41FA5}">
                      <a16:colId xmlns:a16="http://schemas.microsoft.com/office/drawing/2014/main" val="4098331847"/>
                    </a:ext>
                  </a:extLst>
                </a:gridCol>
                <a:gridCol w="1705124">
                  <a:extLst>
                    <a:ext uri="{9D8B030D-6E8A-4147-A177-3AD203B41FA5}">
                      <a16:colId xmlns:a16="http://schemas.microsoft.com/office/drawing/2014/main" val="3953324975"/>
                    </a:ext>
                  </a:extLst>
                </a:gridCol>
              </a:tblGrid>
              <a:tr h="562794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9006)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9377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Age, years (Mean ± SD)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65.7 ± 10.4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17206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 sex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2235 (24.8%)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11119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Race/Ethnicity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176731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6369 (70.7%)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178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367 (4.1%)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28335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2059 (22.9%)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4053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211 (2.3%)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27788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139724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 America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4092 (45.4%)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38102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3048 (33.8%)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73263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1866 (20.7%)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91064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BMI, kg/m</a:t>
                      </a:r>
                      <a:r>
                        <a:rPr lang="en-US" sz="1400" b="1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(Mean ± SD)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 ± 5.7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971410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Diabetes Mellitus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3395 (37.7%)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8830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Insulin requiring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978 (10.9%)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4662906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Smoker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1899 (21.1%)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787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3109356" y="745476"/>
            <a:ext cx="597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1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Demographics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6F398754-F2B1-FB4E-9019-8B84E7DAC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818317"/>
              </p:ext>
            </p:extLst>
          </p:nvPr>
        </p:nvGraphicFramePr>
        <p:xfrm>
          <a:off x="6269562" y="1324827"/>
          <a:ext cx="5575312" cy="480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188">
                  <a:extLst>
                    <a:ext uri="{9D8B030D-6E8A-4147-A177-3AD203B41FA5}">
                      <a16:colId xmlns:a16="http://schemas.microsoft.com/office/drawing/2014/main" val="4098331847"/>
                    </a:ext>
                  </a:extLst>
                </a:gridCol>
                <a:gridCol w="1705124">
                  <a:extLst>
                    <a:ext uri="{9D8B030D-6E8A-4147-A177-3AD203B41FA5}">
                      <a16:colId xmlns:a16="http://schemas.microsoft.com/office/drawing/2014/main" val="3953324975"/>
                    </a:ext>
                  </a:extLst>
                </a:gridCol>
              </a:tblGrid>
              <a:tr h="562153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9006)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93772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Country by Region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2070265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 America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172060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United States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3277 (36.4%)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2108836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815 (9.0%)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111197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Europe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1767312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437 (4.9%)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17851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166 (1.8%)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283353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779 (8.6%)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405345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750 (8.3%)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277884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261 (2.9%)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1397241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Austria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360 (4.0%)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3810206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Israel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295 (3.3%)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732630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9106451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1169 (13.0%)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9714109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697 (7.7%)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883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357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Characteristics of Enrolled Cohort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347125" y="1061541"/>
            <a:ext cx="557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1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Medical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6276725" y="1061540"/>
            <a:ext cx="557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1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Procedural Details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F398754-F2B1-FB4E-9019-8B84E7DAC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286861"/>
              </p:ext>
            </p:extLst>
          </p:nvPr>
        </p:nvGraphicFramePr>
        <p:xfrm>
          <a:off x="347125" y="1630028"/>
          <a:ext cx="5575312" cy="424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188">
                  <a:extLst>
                    <a:ext uri="{9D8B030D-6E8A-4147-A177-3AD203B41FA5}">
                      <a16:colId xmlns:a16="http://schemas.microsoft.com/office/drawing/2014/main" val="4098331847"/>
                    </a:ext>
                  </a:extLst>
                </a:gridCol>
                <a:gridCol w="1705124">
                  <a:extLst>
                    <a:ext uri="{9D8B030D-6E8A-4147-A177-3AD203B41FA5}">
                      <a16:colId xmlns:a16="http://schemas.microsoft.com/office/drawing/2014/main" val="3953324975"/>
                    </a:ext>
                  </a:extLst>
                </a:gridCol>
              </a:tblGrid>
              <a:tr h="562794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9006)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9377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Hypercholesterolemia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5630 (62.5%)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17206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6607 (73.4%)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11119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Family history of CAD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3407 (37.9%)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176731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530 (5.9%)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178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Renal failure on dialysis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(0.3%)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28335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Liver disease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 (0.4%)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4053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Peripheral artery disease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708 (7.9%)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27788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Previous TIA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176 (2.0%)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139724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Previous MI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2593 (28.8%)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38102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Previous PCI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3927 (43.6%)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73263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Previous CABG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1019 (11.3%)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91064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Prior major bleed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 (1.0%)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971410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Atrial fibrillation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 (1.6%)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883019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F398754-F2B1-FB4E-9019-8B84E7DAC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885528"/>
              </p:ext>
            </p:extLst>
          </p:nvPr>
        </p:nvGraphicFramePr>
        <p:xfrm>
          <a:off x="6269562" y="1641348"/>
          <a:ext cx="5575312" cy="2830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188">
                  <a:extLst>
                    <a:ext uri="{9D8B030D-6E8A-4147-A177-3AD203B41FA5}">
                      <a16:colId xmlns:a16="http://schemas.microsoft.com/office/drawing/2014/main" val="4098331847"/>
                    </a:ext>
                  </a:extLst>
                </a:gridCol>
                <a:gridCol w="1705124">
                  <a:extLst>
                    <a:ext uri="{9D8B030D-6E8A-4147-A177-3AD203B41FA5}">
                      <a16:colId xmlns:a16="http://schemas.microsoft.com/office/drawing/2014/main" val="3953324975"/>
                    </a:ext>
                  </a:extLst>
                </a:gridCol>
              </a:tblGrid>
              <a:tr h="562794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9006)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9377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Diseased vessels (≥70%)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207026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61925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LAD CAD ≥70%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6719 (74.6%)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17206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61925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RCA CAD ≥70%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4807 (53.4%)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210883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61925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LCX CAD ≥70%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4216 (46.8%)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11119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Multivessel CAD</a:t>
                      </a:r>
                      <a:r>
                        <a:rPr lang="en-US" sz="1400" b="1" baseline="30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5685 (63.1%)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176731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Left Main Disease ≥50%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735 (8.2%)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178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Mitral regurgitation ≥1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1701 (63.4%)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28335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contrast, ml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(Mean ± SD)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173.0 ± 79.1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40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520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Characteristics (Not Randomized vs Randomized)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3109356" y="745476"/>
            <a:ext cx="597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1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Demographics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398754-F2B1-FB4E-9019-8B84E7DAC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974081"/>
              </p:ext>
            </p:extLst>
          </p:nvPr>
        </p:nvGraphicFramePr>
        <p:xfrm>
          <a:off x="347125" y="1313507"/>
          <a:ext cx="5575312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766">
                  <a:extLst>
                    <a:ext uri="{9D8B030D-6E8A-4147-A177-3AD203B41FA5}">
                      <a16:colId xmlns:a16="http://schemas.microsoft.com/office/drawing/2014/main" val="4098331847"/>
                    </a:ext>
                  </a:extLst>
                </a:gridCol>
                <a:gridCol w="1305773">
                  <a:extLst>
                    <a:ext uri="{9D8B030D-6E8A-4147-A177-3AD203B41FA5}">
                      <a16:colId xmlns:a16="http://schemas.microsoft.com/office/drawing/2014/main" val="3953324975"/>
                    </a:ext>
                  </a:extLst>
                </a:gridCol>
                <a:gridCol w="1305773">
                  <a:extLst>
                    <a:ext uri="{9D8B030D-6E8A-4147-A177-3AD203B41FA5}">
                      <a16:colId xmlns:a16="http://schemas.microsoft.com/office/drawing/2014/main" val="404332991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Randomized (N = 1887)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7119)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9377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Age, years (Mean ± SD)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67.7 ± 10.4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65.1 ± 10.3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17206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 sex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537 (28.5%)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1698 (23.9%)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11119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Race/Ethnicity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176731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1446 (76.6%)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4923 (69.2%)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178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 (5.2%)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 (3.8%)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28335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275 (14.6%)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1784 (25.1%)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4053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 (3.6%)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 (2.0%)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27788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139724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 America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1120 (59.4%)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2972 (41.7%)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38102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539 (28.6%)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2509 (35.2%)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73263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228 (12.1%)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1638 (23.0%)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91064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BMI, kg/m</a:t>
                      </a:r>
                      <a:r>
                        <a:rPr lang="en-US" sz="1400" b="1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(Mean ± SD)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29.3 ± 6.1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28.6 ± 5.6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971410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Diabetes Mellitus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775 (41.1%)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2620 (36.8%)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8830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Insulin requiring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 (14.3%)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709 (10.0%)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4662906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Smoker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351 (18.7%)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1548 (21.8%)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78736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F398754-F2B1-FB4E-9019-8B84E7DAC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179861"/>
              </p:ext>
            </p:extLst>
          </p:nvPr>
        </p:nvGraphicFramePr>
        <p:xfrm>
          <a:off x="6269562" y="1324827"/>
          <a:ext cx="5575312" cy="506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938">
                  <a:extLst>
                    <a:ext uri="{9D8B030D-6E8A-4147-A177-3AD203B41FA5}">
                      <a16:colId xmlns:a16="http://schemas.microsoft.com/office/drawing/2014/main" val="4098331847"/>
                    </a:ext>
                  </a:extLst>
                </a:gridCol>
                <a:gridCol w="1509187">
                  <a:extLst>
                    <a:ext uri="{9D8B030D-6E8A-4147-A177-3AD203B41FA5}">
                      <a16:colId xmlns:a16="http://schemas.microsoft.com/office/drawing/2014/main" val="3953324975"/>
                    </a:ext>
                  </a:extLst>
                </a:gridCol>
                <a:gridCol w="1509187">
                  <a:extLst>
                    <a:ext uri="{9D8B030D-6E8A-4147-A177-3AD203B41FA5}">
                      <a16:colId xmlns:a16="http://schemas.microsoft.com/office/drawing/2014/main" val="109684759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Randomized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1887)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7119)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93772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Country by Region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2070265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 America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172060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United States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939 (49.8%)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2338 (32.8%)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2108836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181 (9.6%)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634/7119 (8.9%)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111197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Europe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1767312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 (4.7%)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349 (4.9%)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17851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 (1.9%)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131 (1.8%)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283353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 (6.0%)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665 (9.3%)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405345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 (4.1%)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672 (9.4%)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277884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 (3.8%)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 (2.7%)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1397241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Austria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 (4.5%)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276 (3.9%)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3810206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Israel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 (3.6%)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227 (3.2%)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732630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9106451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141 (7.5%)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1028 (14.4%)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9714109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marL="0" marR="0" indent="2749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 (4.6%)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610 (8.6%)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883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0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F398754-F2B1-FB4E-9019-8B84E7DAC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396914"/>
              </p:ext>
            </p:extLst>
          </p:nvPr>
        </p:nvGraphicFramePr>
        <p:xfrm>
          <a:off x="347125" y="1630028"/>
          <a:ext cx="5575312" cy="4507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766">
                  <a:extLst>
                    <a:ext uri="{9D8B030D-6E8A-4147-A177-3AD203B41FA5}">
                      <a16:colId xmlns:a16="http://schemas.microsoft.com/office/drawing/2014/main" val="4098331847"/>
                    </a:ext>
                  </a:extLst>
                </a:gridCol>
                <a:gridCol w="1305773">
                  <a:extLst>
                    <a:ext uri="{9D8B030D-6E8A-4147-A177-3AD203B41FA5}">
                      <a16:colId xmlns:a16="http://schemas.microsoft.com/office/drawing/2014/main" val="3953324975"/>
                    </a:ext>
                  </a:extLst>
                </a:gridCol>
                <a:gridCol w="1305773">
                  <a:extLst>
                    <a:ext uri="{9D8B030D-6E8A-4147-A177-3AD203B41FA5}">
                      <a16:colId xmlns:a16="http://schemas.microsoft.com/office/drawing/2014/main" val="1165056179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Randomized (N = 1887)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7119)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9377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Hypercholesterolemia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1327 (70.3%)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4303 (60.4%)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17206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1453 (77.0%)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5154 (72.4%)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11119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Family history of CAD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810 (43.2%)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2597 (36.5%)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176731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164 (8.7%)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366 (5.1%)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178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Renal failure on dialysis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(0.6%)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(0.3%)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28335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Liver disease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(0.5%)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(0.4%)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4053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Peripheral artery disease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219 (11.6%)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489 (6.9%)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27788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Previous TIA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 (2.9%)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 (1.7%)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139724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Previous MI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553 (29.3%)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2040 (28.7%)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38102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Previous PCI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929 (49.2%)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2998 (42.1%)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73263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Previous CABG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309 (16.4%)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710 (10.0%)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91064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Prior major bleed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(1.4%)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 (0.9%)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971410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Atrial fibrillation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(2.4%)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 (1.4%)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8830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347125" y="1061541"/>
            <a:ext cx="557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1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Medical History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6F398754-F2B1-FB4E-9019-8B84E7DAC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813209"/>
              </p:ext>
            </p:extLst>
          </p:nvPr>
        </p:nvGraphicFramePr>
        <p:xfrm>
          <a:off x="6269562" y="1641348"/>
          <a:ext cx="5575312" cy="309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766">
                  <a:extLst>
                    <a:ext uri="{9D8B030D-6E8A-4147-A177-3AD203B41FA5}">
                      <a16:colId xmlns:a16="http://schemas.microsoft.com/office/drawing/2014/main" val="4098331847"/>
                    </a:ext>
                  </a:extLst>
                </a:gridCol>
                <a:gridCol w="1305773">
                  <a:extLst>
                    <a:ext uri="{9D8B030D-6E8A-4147-A177-3AD203B41FA5}">
                      <a16:colId xmlns:a16="http://schemas.microsoft.com/office/drawing/2014/main" val="3953324975"/>
                    </a:ext>
                  </a:extLst>
                </a:gridCol>
                <a:gridCol w="1305773">
                  <a:extLst>
                    <a:ext uri="{9D8B030D-6E8A-4147-A177-3AD203B41FA5}">
                      <a16:colId xmlns:a16="http://schemas.microsoft.com/office/drawing/2014/main" val="263471874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Randomized (N = 1887)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7119)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1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9377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Diseased vessels (≥70%)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207026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61925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LAD CAD ≥70%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1401 (74.2%)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5318 (74.7%)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17206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61925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RCA CAD ≥70%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1033 (54.7%)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3774 (53.0%)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210883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61925" marR="0" indent="-12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LCX CAD ≥70%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906 (48.0%)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3310 (46.5%)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11119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Multivessel CAD</a:t>
                      </a:r>
                      <a:r>
                        <a:rPr lang="en-US" sz="1400" b="1" baseline="30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1219 (64.6%)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4466 (62.7%)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176731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Left Main Disease ≥50%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 (8.1%)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582 (8.2%)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81785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Mitral regurgitation ≥1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474 (70.5%)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1227 (61.0%)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28335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contrast, ml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(Mean ± SD)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172.8 ± 82.7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173.1 ± 78.2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4053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6276725" y="1061540"/>
            <a:ext cx="557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1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Procedural Details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Characteristics (Not Randomized vs Randomized)</a:t>
            </a:r>
          </a:p>
        </p:txBody>
      </p:sp>
    </p:spTree>
    <p:extLst>
      <p:ext uri="{BB962C8B-B14F-4D97-AF65-F5344CB8AC3E}">
        <p14:creationId xmlns:p14="http://schemas.microsoft.com/office/powerpoint/2010/main" val="2566673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1045"/>
          <p:cNvGrpSpPr/>
          <p:nvPr/>
        </p:nvGrpSpPr>
        <p:grpSpPr>
          <a:xfrm>
            <a:off x="2145840" y="1189632"/>
            <a:ext cx="7380368" cy="3658692"/>
            <a:chOff x="4484688" y="1914525"/>
            <a:chExt cx="3860800" cy="2341563"/>
          </a:xfrm>
        </p:grpSpPr>
        <p:grpSp>
          <p:nvGrpSpPr>
            <p:cNvPr id="1048" name="Group 1047"/>
            <p:cNvGrpSpPr/>
            <p:nvPr/>
          </p:nvGrpSpPr>
          <p:grpSpPr>
            <a:xfrm>
              <a:off x="4940300" y="3895725"/>
              <a:ext cx="3405188" cy="309563"/>
              <a:chOff x="4940300" y="3895725"/>
              <a:chExt cx="3405188" cy="309563"/>
            </a:xfrm>
          </p:grpSpPr>
          <p:sp>
            <p:nvSpPr>
              <p:cNvPr id="1112" name="Line 6"/>
              <p:cNvSpPr>
                <a:spLocks noChangeShapeType="1"/>
              </p:cNvSpPr>
              <p:nvPr/>
            </p:nvSpPr>
            <p:spPr bwMode="auto">
              <a:xfrm>
                <a:off x="4940300" y="4205288"/>
                <a:ext cx="476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Line 7"/>
              <p:cNvSpPr>
                <a:spLocks noChangeShapeType="1"/>
              </p:cNvSpPr>
              <p:nvPr/>
            </p:nvSpPr>
            <p:spPr bwMode="auto">
              <a:xfrm>
                <a:off x="4945063" y="4205288"/>
                <a:ext cx="3175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Line 8"/>
              <p:cNvSpPr>
                <a:spLocks noChangeShapeType="1"/>
              </p:cNvSpPr>
              <p:nvPr/>
            </p:nvSpPr>
            <p:spPr bwMode="auto">
              <a:xfrm flipV="1">
                <a:off x="4976813" y="41989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Line 9"/>
              <p:cNvSpPr>
                <a:spLocks noChangeShapeType="1"/>
              </p:cNvSpPr>
              <p:nvPr/>
            </p:nvSpPr>
            <p:spPr bwMode="auto">
              <a:xfrm>
                <a:off x="4976813" y="4198938"/>
                <a:ext cx="7461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Line 10"/>
              <p:cNvSpPr>
                <a:spLocks noChangeShapeType="1"/>
              </p:cNvSpPr>
              <p:nvPr/>
            </p:nvSpPr>
            <p:spPr bwMode="auto">
              <a:xfrm>
                <a:off x="5051425" y="4198938"/>
                <a:ext cx="17780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Line 11"/>
              <p:cNvSpPr>
                <a:spLocks noChangeShapeType="1"/>
              </p:cNvSpPr>
              <p:nvPr/>
            </p:nvSpPr>
            <p:spPr bwMode="auto">
              <a:xfrm>
                <a:off x="5229225" y="4198938"/>
                <a:ext cx="4603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Line 12"/>
              <p:cNvSpPr>
                <a:spLocks noChangeShapeType="1"/>
              </p:cNvSpPr>
              <p:nvPr/>
            </p:nvSpPr>
            <p:spPr bwMode="auto">
              <a:xfrm>
                <a:off x="5275263" y="4198938"/>
                <a:ext cx="40163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Line 13"/>
              <p:cNvSpPr>
                <a:spLocks noChangeShapeType="1"/>
              </p:cNvSpPr>
              <p:nvPr/>
            </p:nvSpPr>
            <p:spPr bwMode="auto">
              <a:xfrm flipV="1">
                <a:off x="5676900" y="419258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Line 14"/>
              <p:cNvSpPr>
                <a:spLocks noChangeShapeType="1"/>
              </p:cNvSpPr>
              <p:nvPr/>
            </p:nvSpPr>
            <p:spPr bwMode="auto">
              <a:xfrm>
                <a:off x="5676900" y="4192588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Line 15"/>
              <p:cNvSpPr>
                <a:spLocks noChangeShapeType="1"/>
              </p:cNvSpPr>
              <p:nvPr/>
            </p:nvSpPr>
            <p:spPr bwMode="auto">
              <a:xfrm flipV="1">
                <a:off x="5715000" y="41862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Line 16"/>
              <p:cNvSpPr>
                <a:spLocks noChangeShapeType="1"/>
              </p:cNvSpPr>
              <p:nvPr/>
            </p:nvSpPr>
            <p:spPr bwMode="auto">
              <a:xfrm>
                <a:off x="5715000" y="4186238"/>
                <a:ext cx="793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Line 17"/>
              <p:cNvSpPr>
                <a:spLocks noChangeShapeType="1"/>
              </p:cNvSpPr>
              <p:nvPr/>
            </p:nvSpPr>
            <p:spPr bwMode="auto">
              <a:xfrm flipV="1">
                <a:off x="5722938" y="417988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Line 18"/>
              <p:cNvSpPr>
                <a:spLocks noChangeShapeType="1"/>
              </p:cNvSpPr>
              <p:nvPr/>
            </p:nvSpPr>
            <p:spPr bwMode="auto">
              <a:xfrm>
                <a:off x="5722938" y="4179888"/>
                <a:ext cx="8413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Line 19"/>
              <p:cNvSpPr>
                <a:spLocks noChangeShapeType="1"/>
              </p:cNvSpPr>
              <p:nvPr/>
            </p:nvSpPr>
            <p:spPr bwMode="auto">
              <a:xfrm flipV="1">
                <a:off x="5807075" y="41735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Line 20"/>
              <p:cNvSpPr>
                <a:spLocks noChangeShapeType="1"/>
              </p:cNvSpPr>
              <p:nvPr/>
            </p:nvSpPr>
            <p:spPr bwMode="auto">
              <a:xfrm>
                <a:off x="5807075" y="4173538"/>
                <a:ext cx="1905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21"/>
              <p:cNvSpPr>
                <a:spLocks noChangeShapeType="1"/>
              </p:cNvSpPr>
              <p:nvPr/>
            </p:nvSpPr>
            <p:spPr bwMode="auto">
              <a:xfrm flipV="1">
                <a:off x="5826125" y="416718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Line 22"/>
              <p:cNvSpPr>
                <a:spLocks noChangeShapeType="1"/>
              </p:cNvSpPr>
              <p:nvPr/>
            </p:nvSpPr>
            <p:spPr bwMode="auto">
              <a:xfrm>
                <a:off x="5826125" y="4167188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Line 23"/>
              <p:cNvSpPr>
                <a:spLocks noChangeShapeType="1"/>
              </p:cNvSpPr>
              <p:nvPr/>
            </p:nvSpPr>
            <p:spPr bwMode="auto">
              <a:xfrm flipV="1">
                <a:off x="5854700" y="41608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24"/>
              <p:cNvSpPr>
                <a:spLocks noChangeShapeType="1"/>
              </p:cNvSpPr>
              <p:nvPr/>
            </p:nvSpPr>
            <p:spPr bwMode="auto">
              <a:xfrm>
                <a:off x="5854700" y="4160838"/>
                <a:ext cx="5556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Line 25"/>
              <p:cNvSpPr>
                <a:spLocks noChangeShapeType="1"/>
              </p:cNvSpPr>
              <p:nvPr/>
            </p:nvSpPr>
            <p:spPr bwMode="auto">
              <a:xfrm flipV="1">
                <a:off x="5910263" y="415448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Line 26"/>
              <p:cNvSpPr>
                <a:spLocks noChangeShapeType="1"/>
              </p:cNvSpPr>
              <p:nvPr/>
            </p:nvSpPr>
            <p:spPr bwMode="auto">
              <a:xfrm>
                <a:off x="5910263" y="4154488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Line 27"/>
              <p:cNvSpPr>
                <a:spLocks noChangeShapeType="1"/>
              </p:cNvSpPr>
              <p:nvPr/>
            </p:nvSpPr>
            <p:spPr bwMode="auto">
              <a:xfrm flipV="1">
                <a:off x="5919788" y="41481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Line 28"/>
              <p:cNvSpPr>
                <a:spLocks noChangeShapeType="1"/>
              </p:cNvSpPr>
              <p:nvPr/>
            </p:nvSpPr>
            <p:spPr bwMode="auto">
              <a:xfrm>
                <a:off x="5919788" y="4148138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Line 29"/>
              <p:cNvSpPr>
                <a:spLocks noChangeShapeType="1"/>
              </p:cNvSpPr>
              <p:nvPr/>
            </p:nvSpPr>
            <p:spPr bwMode="auto">
              <a:xfrm flipV="1">
                <a:off x="5929313" y="414178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Line 30"/>
              <p:cNvSpPr>
                <a:spLocks noChangeShapeType="1"/>
              </p:cNvSpPr>
              <p:nvPr/>
            </p:nvSpPr>
            <p:spPr bwMode="auto">
              <a:xfrm>
                <a:off x="5929313" y="4141788"/>
                <a:ext cx="2698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Line 31"/>
              <p:cNvSpPr>
                <a:spLocks noChangeShapeType="1"/>
              </p:cNvSpPr>
              <p:nvPr/>
            </p:nvSpPr>
            <p:spPr bwMode="auto">
              <a:xfrm flipV="1">
                <a:off x="5956300" y="41354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Line 32"/>
              <p:cNvSpPr>
                <a:spLocks noChangeShapeType="1"/>
              </p:cNvSpPr>
              <p:nvPr/>
            </p:nvSpPr>
            <p:spPr bwMode="auto">
              <a:xfrm>
                <a:off x="5956300" y="4135438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Line 33"/>
              <p:cNvSpPr>
                <a:spLocks noChangeShapeType="1"/>
              </p:cNvSpPr>
              <p:nvPr/>
            </p:nvSpPr>
            <p:spPr bwMode="auto">
              <a:xfrm flipV="1">
                <a:off x="5984875" y="4121150"/>
                <a:ext cx="0" cy="14288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Line 34"/>
              <p:cNvSpPr>
                <a:spLocks noChangeShapeType="1"/>
              </p:cNvSpPr>
              <p:nvPr/>
            </p:nvSpPr>
            <p:spPr bwMode="auto">
              <a:xfrm>
                <a:off x="5984875" y="4121150"/>
                <a:ext cx="9366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Line 35"/>
              <p:cNvSpPr>
                <a:spLocks noChangeShapeType="1"/>
              </p:cNvSpPr>
              <p:nvPr/>
            </p:nvSpPr>
            <p:spPr bwMode="auto">
              <a:xfrm flipV="1">
                <a:off x="6078538" y="41148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Line 36"/>
              <p:cNvSpPr>
                <a:spLocks noChangeShapeType="1"/>
              </p:cNvSpPr>
              <p:nvPr/>
            </p:nvSpPr>
            <p:spPr bwMode="auto">
              <a:xfrm>
                <a:off x="6078538" y="4114800"/>
                <a:ext cx="8413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Line 37"/>
              <p:cNvSpPr>
                <a:spLocks noChangeShapeType="1"/>
              </p:cNvSpPr>
              <p:nvPr/>
            </p:nvSpPr>
            <p:spPr bwMode="auto">
              <a:xfrm flipV="1">
                <a:off x="6162675" y="41084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Line 38"/>
              <p:cNvSpPr>
                <a:spLocks noChangeShapeType="1"/>
              </p:cNvSpPr>
              <p:nvPr/>
            </p:nvSpPr>
            <p:spPr bwMode="auto">
              <a:xfrm>
                <a:off x="6162675" y="4108450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Line 39"/>
              <p:cNvSpPr>
                <a:spLocks noChangeShapeType="1"/>
              </p:cNvSpPr>
              <p:nvPr/>
            </p:nvSpPr>
            <p:spPr bwMode="auto">
              <a:xfrm flipV="1">
                <a:off x="6227763" y="41021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Line 40"/>
              <p:cNvSpPr>
                <a:spLocks noChangeShapeType="1"/>
              </p:cNvSpPr>
              <p:nvPr/>
            </p:nvSpPr>
            <p:spPr bwMode="auto">
              <a:xfrm>
                <a:off x="6227763" y="4102100"/>
                <a:ext cx="7461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Line 41"/>
              <p:cNvSpPr>
                <a:spLocks noChangeShapeType="1"/>
              </p:cNvSpPr>
              <p:nvPr/>
            </p:nvSpPr>
            <p:spPr bwMode="auto">
              <a:xfrm flipV="1">
                <a:off x="6302375" y="40957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Line 42"/>
              <p:cNvSpPr>
                <a:spLocks noChangeShapeType="1"/>
              </p:cNvSpPr>
              <p:nvPr/>
            </p:nvSpPr>
            <p:spPr bwMode="auto">
              <a:xfrm>
                <a:off x="6302375" y="4095750"/>
                <a:ext cx="2698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Line 43"/>
              <p:cNvSpPr>
                <a:spLocks noChangeShapeType="1"/>
              </p:cNvSpPr>
              <p:nvPr/>
            </p:nvSpPr>
            <p:spPr bwMode="auto">
              <a:xfrm flipV="1">
                <a:off x="6329363" y="40894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Line 44"/>
              <p:cNvSpPr>
                <a:spLocks noChangeShapeType="1"/>
              </p:cNvSpPr>
              <p:nvPr/>
            </p:nvSpPr>
            <p:spPr bwMode="auto">
              <a:xfrm>
                <a:off x="6329363" y="4089400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Line 45"/>
              <p:cNvSpPr>
                <a:spLocks noChangeShapeType="1"/>
              </p:cNvSpPr>
              <p:nvPr/>
            </p:nvSpPr>
            <p:spPr bwMode="auto">
              <a:xfrm flipV="1">
                <a:off x="6367463" y="40830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Line 46"/>
              <p:cNvSpPr>
                <a:spLocks noChangeShapeType="1"/>
              </p:cNvSpPr>
              <p:nvPr/>
            </p:nvSpPr>
            <p:spPr bwMode="auto">
              <a:xfrm>
                <a:off x="6367463" y="4083050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Line 47"/>
              <p:cNvSpPr>
                <a:spLocks noChangeShapeType="1"/>
              </p:cNvSpPr>
              <p:nvPr/>
            </p:nvSpPr>
            <p:spPr bwMode="auto">
              <a:xfrm flipV="1">
                <a:off x="6432550" y="40767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Line 48"/>
              <p:cNvSpPr>
                <a:spLocks noChangeShapeType="1"/>
              </p:cNvSpPr>
              <p:nvPr/>
            </p:nvSpPr>
            <p:spPr bwMode="auto">
              <a:xfrm>
                <a:off x="6432550" y="4076700"/>
                <a:ext cx="8413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Line 49"/>
              <p:cNvSpPr>
                <a:spLocks noChangeShapeType="1"/>
              </p:cNvSpPr>
              <p:nvPr/>
            </p:nvSpPr>
            <p:spPr bwMode="auto">
              <a:xfrm flipV="1">
                <a:off x="6516688" y="40703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Line 50"/>
              <p:cNvSpPr>
                <a:spLocks noChangeShapeType="1"/>
              </p:cNvSpPr>
              <p:nvPr/>
            </p:nvSpPr>
            <p:spPr bwMode="auto">
              <a:xfrm>
                <a:off x="6516688" y="4070350"/>
                <a:ext cx="10160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Line 51"/>
              <p:cNvSpPr>
                <a:spLocks noChangeShapeType="1"/>
              </p:cNvSpPr>
              <p:nvPr/>
            </p:nvSpPr>
            <p:spPr bwMode="auto">
              <a:xfrm>
                <a:off x="6618288" y="4070350"/>
                <a:ext cx="12223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Line 52"/>
              <p:cNvSpPr>
                <a:spLocks noChangeShapeType="1"/>
              </p:cNvSpPr>
              <p:nvPr/>
            </p:nvSpPr>
            <p:spPr bwMode="auto">
              <a:xfrm>
                <a:off x="6740525" y="4070350"/>
                <a:ext cx="5556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Line 53"/>
              <p:cNvSpPr>
                <a:spLocks noChangeShapeType="1"/>
              </p:cNvSpPr>
              <p:nvPr/>
            </p:nvSpPr>
            <p:spPr bwMode="auto">
              <a:xfrm>
                <a:off x="6796088" y="4070350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Line 54"/>
              <p:cNvSpPr>
                <a:spLocks noChangeShapeType="1"/>
              </p:cNvSpPr>
              <p:nvPr/>
            </p:nvSpPr>
            <p:spPr bwMode="auto">
              <a:xfrm flipV="1">
                <a:off x="6824663" y="40640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Line 55"/>
              <p:cNvSpPr>
                <a:spLocks noChangeShapeType="1"/>
              </p:cNvSpPr>
              <p:nvPr/>
            </p:nvSpPr>
            <p:spPr bwMode="auto">
              <a:xfrm>
                <a:off x="6824663" y="4064000"/>
                <a:ext cx="3651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Line 56"/>
              <p:cNvSpPr>
                <a:spLocks noChangeShapeType="1"/>
              </p:cNvSpPr>
              <p:nvPr/>
            </p:nvSpPr>
            <p:spPr bwMode="auto">
              <a:xfrm flipV="1">
                <a:off x="6861175" y="40576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Line 57"/>
              <p:cNvSpPr>
                <a:spLocks noChangeShapeType="1"/>
              </p:cNvSpPr>
              <p:nvPr/>
            </p:nvSpPr>
            <p:spPr bwMode="auto">
              <a:xfrm>
                <a:off x="6861175" y="4057650"/>
                <a:ext cx="1682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Line 58"/>
              <p:cNvSpPr>
                <a:spLocks noChangeShapeType="1"/>
              </p:cNvSpPr>
              <p:nvPr/>
            </p:nvSpPr>
            <p:spPr bwMode="auto">
              <a:xfrm flipV="1">
                <a:off x="7029450" y="40513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Line 59"/>
              <p:cNvSpPr>
                <a:spLocks noChangeShapeType="1"/>
              </p:cNvSpPr>
              <p:nvPr/>
            </p:nvSpPr>
            <p:spPr bwMode="auto">
              <a:xfrm>
                <a:off x="7029450" y="4051300"/>
                <a:ext cx="1301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Line 60"/>
              <p:cNvSpPr>
                <a:spLocks noChangeShapeType="1"/>
              </p:cNvSpPr>
              <p:nvPr/>
            </p:nvSpPr>
            <p:spPr bwMode="auto">
              <a:xfrm flipV="1">
                <a:off x="7159625" y="40449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Line 61"/>
              <p:cNvSpPr>
                <a:spLocks noChangeShapeType="1"/>
              </p:cNvSpPr>
              <p:nvPr/>
            </p:nvSpPr>
            <p:spPr bwMode="auto">
              <a:xfrm>
                <a:off x="7159625" y="4044950"/>
                <a:ext cx="1905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Line 62"/>
              <p:cNvSpPr>
                <a:spLocks noChangeShapeType="1"/>
              </p:cNvSpPr>
              <p:nvPr/>
            </p:nvSpPr>
            <p:spPr bwMode="auto">
              <a:xfrm flipV="1">
                <a:off x="7178675" y="40386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Line 63"/>
              <p:cNvSpPr>
                <a:spLocks noChangeShapeType="1"/>
              </p:cNvSpPr>
              <p:nvPr/>
            </p:nvSpPr>
            <p:spPr bwMode="auto">
              <a:xfrm>
                <a:off x="7178675" y="4038600"/>
                <a:ext cx="1905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Line 64"/>
              <p:cNvSpPr>
                <a:spLocks noChangeShapeType="1"/>
              </p:cNvSpPr>
              <p:nvPr/>
            </p:nvSpPr>
            <p:spPr bwMode="auto">
              <a:xfrm flipV="1">
                <a:off x="7197725" y="40322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Line 65"/>
              <p:cNvSpPr>
                <a:spLocks noChangeShapeType="1"/>
              </p:cNvSpPr>
              <p:nvPr/>
            </p:nvSpPr>
            <p:spPr bwMode="auto">
              <a:xfrm>
                <a:off x="7197725" y="4032250"/>
                <a:ext cx="1746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Line 66"/>
              <p:cNvSpPr>
                <a:spLocks noChangeShapeType="1"/>
              </p:cNvSpPr>
              <p:nvPr/>
            </p:nvSpPr>
            <p:spPr bwMode="auto">
              <a:xfrm flipV="1">
                <a:off x="7215188" y="40259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Line 67"/>
              <p:cNvSpPr>
                <a:spLocks noChangeShapeType="1"/>
              </p:cNvSpPr>
              <p:nvPr/>
            </p:nvSpPr>
            <p:spPr bwMode="auto">
              <a:xfrm>
                <a:off x="7215188" y="4025900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Line 68"/>
              <p:cNvSpPr>
                <a:spLocks noChangeShapeType="1"/>
              </p:cNvSpPr>
              <p:nvPr/>
            </p:nvSpPr>
            <p:spPr bwMode="auto">
              <a:xfrm flipV="1">
                <a:off x="7243763" y="40195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Line 69"/>
              <p:cNvSpPr>
                <a:spLocks noChangeShapeType="1"/>
              </p:cNvSpPr>
              <p:nvPr/>
            </p:nvSpPr>
            <p:spPr bwMode="auto">
              <a:xfrm>
                <a:off x="7243763" y="4019550"/>
                <a:ext cx="7461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Line 70"/>
              <p:cNvSpPr>
                <a:spLocks noChangeShapeType="1"/>
              </p:cNvSpPr>
              <p:nvPr/>
            </p:nvSpPr>
            <p:spPr bwMode="auto">
              <a:xfrm>
                <a:off x="7318375" y="4019550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Line 71"/>
              <p:cNvSpPr>
                <a:spLocks noChangeShapeType="1"/>
              </p:cNvSpPr>
              <p:nvPr/>
            </p:nvSpPr>
            <p:spPr bwMode="auto">
              <a:xfrm>
                <a:off x="7327900" y="4019550"/>
                <a:ext cx="5556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Line 72"/>
              <p:cNvSpPr>
                <a:spLocks noChangeShapeType="1"/>
              </p:cNvSpPr>
              <p:nvPr/>
            </p:nvSpPr>
            <p:spPr bwMode="auto">
              <a:xfrm flipV="1">
                <a:off x="7383463" y="40132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Line 73"/>
              <p:cNvSpPr>
                <a:spLocks noChangeShapeType="1"/>
              </p:cNvSpPr>
              <p:nvPr/>
            </p:nvSpPr>
            <p:spPr bwMode="auto">
              <a:xfrm>
                <a:off x="7383463" y="4013200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Line 74"/>
              <p:cNvSpPr>
                <a:spLocks noChangeShapeType="1"/>
              </p:cNvSpPr>
              <p:nvPr/>
            </p:nvSpPr>
            <p:spPr bwMode="auto">
              <a:xfrm flipV="1">
                <a:off x="7392988" y="3998913"/>
                <a:ext cx="0" cy="14288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Line 75"/>
              <p:cNvSpPr>
                <a:spLocks noChangeShapeType="1"/>
              </p:cNvSpPr>
              <p:nvPr/>
            </p:nvSpPr>
            <p:spPr bwMode="auto">
              <a:xfrm>
                <a:off x="7392988" y="3998913"/>
                <a:ext cx="5715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Line 76"/>
              <p:cNvSpPr>
                <a:spLocks noChangeShapeType="1"/>
              </p:cNvSpPr>
              <p:nvPr/>
            </p:nvSpPr>
            <p:spPr bwMode="auto">
              <a:xfrm flipV="1">
                <a:off x="7450138" y="39925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Line 77"/>
              <p:cNvSpPr>
                <a:spLocks noChangeShapeType="1"/>
              </p:cNvSpPr>
              <p:nvPr/>
            </p:nvSpPr>
            <p:spPr bwMode="auto">
              <a:xfrm>
                <a:off x="7450138" y="3992563"/>
                <a:ext cx="2698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Line 78"/>
              <p:cNvSpPr>
                <a:spLocks noChangeShapeType="1"/>
              </p:cNvSpPr>
              <p:nvPr/>
            </p:nvSpPr>
            <p:spPr bwMode="auto">
              <a:xfrm flipV="1">
                <a:off x="7477125" y="39862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Line 79"/>
              <p:cNvSpPr>
                <a:spLocks noChangeShapeType="1"/>
              </p:cNvSpPr>
              <p:nvPr/>
            </p:nvSpPr>
            <p:spPr bwMode="auto">
              <a:xfrm>
                <a:off x="7477125" y="3986213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Line 80"/>
              <p:cNvSpPr>
                <a:spLocks noChangeShapeType="1"/>
              </p:cNvSpPr>
              <p:nvPr/>
            </p:nvSpPr>
            <p:spPr bwMode="auto">
              <a:xfrm flipV="1">
                <a:off x="7486650" y="39798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Line 81"/>
              <p:cNvSpPr>
                <a:spLocks noChangeShapeType="1"/>
              </p:cNvSpPr>
              <p:nvPr/>
            </p:nvSpPr>
            <p:spPr bwMode="auto">
              <a:xfrm>
                <a:off x="7486650" y="3979863"/>
                <a:ext cx="5556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Line 82"/>
              <p:cNvSpPr>
                <a:spLocks noChangeShapeType="1"/>
              </p:cNvSpPr>
              <p:nvPr/>
            </p:nvSpPr>
            <p:spPr bwMode="auto">
              <a:xfrm flipV="1">
                <a:off x="7542213" y="39735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Line 83"/>
              <p:cNvSpPr>
                <a:spLocks noChangeShapeType="1"/>
              </p:cNvSpPr>
              <p:nvPr/>
            </p:nvSpPr>
            <p:spPr bwMode="auto">
              <a:xfrm>
                <a:off x="7542213" y="3973513"/>
                <a:ext cx="7461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Line 84"/>
              <p:cNvSpPr>
                <a:spLocks noChangeShapeType="1"/>
              </p:cNvSpPr>
              <p:nvPr/>
            </p:nvSpPr>
            <p:spPr bwMode="auto">
              <a:xfrm flipV="1">
                <a:off x="7616825" y="39671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Line 85"/>
              <p:cNvSpPr>
                <a:spLocks noChangeShapeType="1"/>
              </p:cNvSpPr>
              <p:nvPr/>
            </p:nvSpPr>
            <p:spPr bwMode="auto">
              <a:xfrm>
                <a:off x="7616825" y="3967163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Line 86"/>
              <p:cNvSpPr>
                <a:spLocks noChangeShapeType="1"/>
              </p:cNvSpPr>
              <p:nvPr/>
            </p:nvSpPr>
            <p:spPr bwMode="auto">
              <a:xfrm flipV="1">
                <a:off x="7626350" y="39608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Line 87"/>
              <p:cNvSpPr>
                <a:spLocks noChangeShapeType="1"/>
              </p:cNvSpPr>
              <p:nvPr/>
            </p:nvSpPr>
            <p:spPr bwMode="auto">
              <a:xfrm>
                <a:off x="7626350" y="3960813"/>
                <a:ext cx="15875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Line 88"/>
              <p:cNvSpPr>
                <a:spLocks noChangeShapeType="1"/>
              </p:cNvSpPr>
              <p:nvPr/>
            </p:nvSpPr>
            <p:spPr bwMode="auto">
              <a:xfrm>
                <a:off x="7785100" y="3960813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Line 89"/>
              <p:cNvSpPr>
                <a:spLocks noChangeShapeType="1"/>
              </p:cNvSpPr>
              <p:nvPr/>
            </p:nvSpPr>
            <p:spPr bwMode="auto">
              <a:xfrm flipV="1">
                <a:off x="7813675" y="39544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Line 90"/>
              <p:cNvSpPr>
                <a:spLocks noChangeShapeType="1"/>
              </p:cNvSpPr>
              <p:nvPr/>
            </p:nvSpPr>
            <p:spPr bwMode="auto">
              <a:xfrm>
                <a:off x="7813675" y="3954463"/>
                <a:ext cx="920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Line 91"/>
              <p:cNvSpPr>
                <a:spLocks noChangeShapeType="1"/>
              </p:cNvSpPr>
              <p:nvPr/>
            </p:nvSpPr>
            <p:spPr bwMode="auto">
              <a:xfrm flipV="1">
                <a:off x="7905750" y="39481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Line 92"/>
              <p:cNvSpPr>
                <a:spLocks noChangeShapeType="1"/>
              </p:cNvSpPr>
              <p:nvPr/>
            </p:nvSpPr>
            <p:spPr bwMode="auto">
              <a:xfrm>
                <a:off x="7905750" y="3948113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Line 93"/>
              <p:cNvSpPr>
                <a:spLocks noChangeShapeType="1"/>
              </p:cNvSpPr>
              <p:nvPr/>
            </p:nvSpPr>
            <p:spPr bwMode="auto">
              <a:xfrm>
                <a:off x="7934325" y="3948113"/>
                <a:ext cx="1905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Line 94"/>
              <p:cNvSpPr>
                <a:spLocks noChangeShapeType="1"/>
              </p:cNvSpPr>
              <p:nvPr/>
            </p:nvSpPr>
            <p:spPr bwMode="auto">
              <a:xfrm>
                <a:off x="7953375" y="3948113"/>
                <a:ext cx="3651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Line 95"/>
              <p:cNvSpPr>
                <a:spLocks noChangeShapeType="1"/>
              </p:cNvSpPr>
              <p:nvPr/>
            </p:nvSpPr>
            <p:spPr bwMode="auto">
              <a:xfrm>
                <a:off x="7989888" y="3948113"/>
                <a:ext cx="1905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Line 96"/>
              <p:cNvSpPr>
                <a:spLocks noChangeShapeType="1"/>
              </p:cNvSpPr>
              <p:nvPr/>
            </p:nvSpPr>
            <p:spPr bwMode="auto">
              <a:xfrm>
                <a:off x="8008938" y="3948113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Line 97"/>
              <p:cNvSpPr>
                <a:spLocks noChangeShapeType="1"/>
              </p:cNvSpPr>
              <p:nvPr/>
            </p:nvSpPr>
            <p:spPr bwMode="auto">
              <a:xfrm flipV="1">
                <a:off x="8018463" y="39417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Line 98"/>
              <p:cNvSpPr>
                <a:spLocks noChangeShapeType="1"/>
              </p:cNvSpPr>
              <p:nvPr/>
            </p:nvSpPr>
            <p:spPr bwMode="auto">
              <a:xfrm>
                <a:off x="8018463" y="3941763"/>
                <a:ext cx="12065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Line 99"/>
              <p:cNvSpPr>
                <a:spLocks noChangeShapeType="1"/>
              </p:cNvSpPr>
              <p:nvPr/>
            </p:nvSpPr>
            <p:spPr bwMode="auto">
              <a:xfrm flipV="1">
                <a:off x="8139113" y="39354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Line 100"/>
              <p:cNvSpPr>
                <a:spLocks noChangeShapeType="1"/>
              </p:cNvSpPr>
              <p:nvPr/>
            </p:nvSpPr>
            <p:spPr bwMode="auto">
              <a:xfrm>
                <a:off x="8139113" y="3935413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Line 101"/>
              <p:cNvSpPr>
                <a:spLocks noChangeShapeType="1"/>
              </p:cNvSpPr>
              <p:nvPr/>
            </p:nvSpPr>
            <p:spPr bwMode="auto">
              <a:xfrm>
                <a:off x="8148638" y="3935413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Line 102"/>
              <p:cNvSpPr>
                <a:spLocks noChangeShapeType="1"/>
              </p:cNvSpPr>
              <p:nvPr/>
            </p:nvSpPr>
            <p:spPr bwMode="auto">
              <a:xfrm>
                <a:off x="8186738" y="3935413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Line 103"/>
              <p:cNvSpPr>
                <a:spLocks noChangeShapeType="1"/>
              </p:cNvSpPr>
              <p:nvPr/>
            </p:nvSpPr>
            <p:spPr bwMode="auto">
              <a:xfrm flipV="1">
                <a:off x="8196263" y="39290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Line 104"/>
              <p:cNvSpPr>
                <a:spLocks noChangeShapeType="1"/>
              </p:cNvSpPr>
              <p:nvPr/>
            </p:nvSpPr>
            <p:spPr bwMode="auto">
              <a:xfrm>
                <a:off x="8196263" y="3929063"/>
                <a:ext cx="17463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Line 105"/>
              <p:cNvSpPr>
                <a:spLocks noChangeShapeType="1"/>
              </p:cNvSpPr>
              <p:nvPr/>
            </p:nvSpPr>
            <p:spPr bwMode="auto">
              <a:xfrm>
                <a:off x="8213725" y="3929063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Line 106"/>
              <p:cNvSpPr>
                <a:spLocks noChangeShapeType="1"/>
              </p:cNvSpPr>
              <p:nvPr/>
            </p:nvSpPr>
            <p:spPr bwMode="auto">
              <a:xfrm>
                <a:off x="8223250" y="3929063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Line 107"/>
              <p:cNvSpPr>
                <a:spLocks noChangeShapeType="1"/>
              </p:cNvSpPr>
              <p:nvPr/>
            </p:nvSpPr>
            <p:spPr bwMode="auto">
              <a:xfrm flipV="1">
                <a:off x="8232775" y="39227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Line 108"/>
              <p:cNvSpPr>
                <a:spLocks noChangeShapeType="1"/>
              </p:cNvSpPr>
              <p:nvPr/>
            </p:nvSpPr>
            <p:spPr bwMode="auto">
              <a:xfrm>
                <a:off x="8232775" y="3922713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Line 109"/>
              <p:cNvSpPr>
                <a:spLocks noChangeShapeType="1"/>
              </p:cNvSpPr>
              <p:nvPr/>
            </p:nvSpPr>
            <p:spPr bwMode="auto">
              <a:xfrm flipV="1">
                <a:off x="8242300" y="39163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Line 110"/>
              <p:cNvSpPr>
                <a:spLocks noChangeShapeType="1"/>
              </p:cNvSpPr>
              <p:nvPr/>
            </p:nvSpPr>
            <p:spPr bwMode="auto">
              <a:xfrm>
                <a:off x="8242300" y="3916363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Line 111"/>
              <p:cNvSpPr>
                <a:spLocks noChangeShapeType="1"/>
              </p:cNvSpPr>
              <p:nvPr/>
            </p:nvSpPr>
            <p:spPr bwMode="auto">
              <a:xfrm flipV="1">
                <a:off x="8270875" y="39100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Line 112"/>
              <p:cNvSpPr>
                <a:spLocks noChangeShapeType="1"/>
              </p:cNvSpPr>
              <p:nvPr/>
            </p:nvSpPr>
            <p:spPr bwMode="auto">
              <a:xfrm>
                <a:off x="8270875" y="3910013"/>
                <a:ext cx="46038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Line 113"/>
              <p:cNvSpPr>
                <a:spLocks noChangeShapeType="1"/>
              </p:cNvSpPr>
              <p:nvPr/>
            </p:nvSpPr>
            <p:spPr bwMode="auto">
              <a:xfrm flipV="1">
                <a:off x="8316913" y="3895725"/>
                <a:ext cx="0" cy="14288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Line 114"/>
              <p:cNvSpPr>
                <a:spLocks noChangeShapeType="1"/>
              </p:cNvSpPr>
              <p:nvPr/>
            </p:nvSpPr>
            <p:spPr bwMode="auto">
              <a:xfrm>
                <a:off x="8316913" y="3895725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Line 115"/>
              <p:cNvSpPr>
                <a:spLocks noChangeShapeType="1"/>
              </p:cNvSpPr>
              <p:nvPr/>
            </p:nvSpPr>
            <p:spPr bwMode="auto">
              <a:xfrm>
                <a:off x="4940300" y="4205288"/>
                <a:ext cx="4763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Line 116"/>
              <p:cNvSpPr>
                <a:spLocks noChangeShapeType="1"/>
              </p:cNvSpPr>
              <p:nvPr/>
            </p:nvSpPr>
            <p:spPr bwMode="auto">
              <a:xfrm>
                <a:off x="4945063" y="4205288"/>
                <a:ext cx="106363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Line 117"/>
              <p:cNvSpPr>
                <a:spLocks noChangeShapeType="1"/>
              </p:cNvSpPr>
              <p:nvPr/>
            </p:nvSpPr>
            <p:spPr bwMode="auto">
              <a:xfrm flipV="1">
                <a:off x="5051425" y="41989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Line 118"/>
              <p:cNvSpPr>
                <a:spLocks noChangeShapeType="1"/>
              </p:cNvSpPr>
              <p:nvPr/>
            </p:nvSpPr>
            <p:spPr bwMode="auto">
              <a:xfrm>
                <a:off x="5051425" y="4198938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Line 119"/>
              <p:cNvSpPr>
                <a:spLocks noChangeShapeType="1"/>
              </p:cNvSpPr>
              <p:nvPr/>
            </p:nvSpPr>
            <p:spPr bwMode="auto">
              <a:xfrm>
                <a:off x="5080000" y="4198938"/>
                <a:ext cx="19050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Line 120"/>
              <p:cNvSpPr>
                <a:spLocks noChangeShapeType="1"/>
              </p:cNvSpPr>
              <p:nvPr/>
            </p:nvSpPr>
            <p:spPr bwMode="auto">
              <a:xfrm flipV="1">
                <a:off x="5099050" y="419258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Line 121"/>
              <p:cNvSpPr>
                <a:spLocks noChangeShapeType="1"/>
              </p:cNvSpPr>
              <p:nvPr/>
            </p:nvSpPr>
            <p:spPr bwMode="auto">
              <a:xfrm>
                <a:off x="5099050" y="4192588"/>
                <a:ext cx="13017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Line 122"/>
              <p:cNvSpPr>
                <a:spLocks noChangeShapeType="1"/>
              </p:cNvSpPr>
              <p:nvPr/>
            </p:nvSpPr>
            <p:spPr bwMode="auto">
              <a:xfrm>
                <a:off x="5229225" y="4192588"/>
                <a:ext cx="8413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Line 123"/>
              <p:cNvSpPr>
                <a:spLocks noChangeShapeType="1"/>
              </p:cNvSpPr>
              <p:nvPr/>
            </p:nvSpPr>
            <p:spPr bwMode="auto">
              <a:xfrm flipV="1">
                <a:off x="5313363" y="41862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Line 124"/>
              <p:cNvSpPr>
                <a:spLocks noChangeShapeType="1"/>
              </p:cNvSpPr>
              <p:nvPr/>
            </p:nvSpPr>
            <p:spPr bwMode="auto">
              <a:xfrm>
                <a:off x="5313363" y="4186238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Line 125"/>
              <p:cNvSpPr>
                <a:spLocks noChangeShapeType="1"/>
              </p:cNvSpPr>
              <p:nvPr/>
            </p:nvSpPr>
            <p:spPr bwMode="auto">
              <a:xfrm flipV="1">
                <a:off x="5322888" y="417988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Line 126"/>
              <p:cNvSpPr>
                <a:spLocks noChangeShapeType="1"/>
              </p:cNvSpPr>
              <p:nvPr/>
            </p:nvSpPr>
            <p:spPr bwMode="auto">
              <a:xfrm>
                <a:off x="5322888" y="4179888"/>
                <a:ext cx="9207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Line 127"/>
              <p:cNvSpPr>
                <a:spLocks noChangeShapeType="1"/>
              </p:cNvSpPr>
              <p:nvPr/>
            </p:nvSpPr>
            <p:spPr bwMode="auto">
              <a:xfrm flipV="1">
                <a:off x="5414963" y="41735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Line 128"/>
              <p:cNvSpPr>
                <a:spLocks noChangeShapeType="1"/>
              </p:cNvSpPr>
              <p:nvPr/>
            </p:nvSpPr>
            <p:spPr bwMode="auto">
              <a:xfrm>
                <a:off x="5414963" y="4173538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Line 129"/>
              <p:cNvSpPr>
                <a:spLocks noChangeShapeType="1"/>
              </p:cNvSpPr>
              <p:nvPr/>
            </p:nvSpPr>
            <p:spPr bwMode="auto">
              <a:xfrm flipV="1">
                <a:off x="5424488" y="416718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Line 130"/>
              <p:cNvSpPr>
                <a:spLocks noChangeShapeType="1"/>
              </p:cNvSpPr>
              <p:nvPr/>
            </p:nvSpPr>
            <p:spPr bwMode="auto">
              <a:xfrm>
                <a:off x="5424488" y="4167188"/>
                <a:ext cx="74613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Line 131"/>
              <p:cNvSpPr>
                <a:spLocks noChangeShapeType="1"/>
              </p:cNvSpPr>
              <p:nvPr/>
            </p:nvSpPr>
            <p:spPr bwMode="auto">
              <a:xfrm flipV="1">
                <a:off x="5499100" y="41608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Line 132"/>
              <p:cNvSpPr>
                <a:spLocks noChangeShapeType="1"/>
              </p:cNvSpPr>
              <p:nvPr/>
            </p:nvSpPr>
            <p:spPr bwMode="auto">
              <a:xfrm>
                <a:off x="5499100" y="4160838"/>
                <a:ext cx="4762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Line 133"/>
              <p:cNvSpPr>
                <a:spLocks noChangeShapeType="1"/>
              </p:cNvSpPr>
              <p:nvPr/>
            </p:nvSpPr>
            <p:spPr bwMode="auto">
              <a:xfrm flipV="1">
                <a:off x="5546725" y="415448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Line 134"/>
              <p:cNvSpPr>
                <a:spLocks noChangeShapeType="1"/>
              </p:cNvSpPr>
              <p:nvPr/>
            </p:nvSpPr>
            <p:spPr bwMode="auto">
              <a:xfrm>
                <a:off x="5546725" y="4154488"/>
                <a:ext cx="36513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Line 135"/>
              <p:cNvSpPr>
                <a:spLocks noChangeShapeType="1"/>
              </p:cNvSpPr>
              <p:nvPr/>
            </p:nvSpPr>
            <p:spPr bwMode="auto">
              <a:xfrm flipV="1">
                <a:off x="5583238" y="4148138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Line 136"/>
              <p:cNvSpPr>
                <a:spLocks noChangeShapeType="1"/>
              </p:cNvSpPr>
              <p:nvPr/>
            </p:nvSpPr>
            <p:spPr bwMode="auto">
              <a:xfrm>
                <a:off x="5583238" y="4148138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Line 137"/>
              <p:cNvSpPr>
                <a:spLocks noChangeShapeType="1"/>
              </p:cNvSpPr>
              <p:nvPr/>
            </p:nvSpPr>
            <p:spPr bwMode="auto">
              <a:xfrm flipV="1">
                <a:off x="5611813" y="4133850"/>
                <a:ext cx="0" cy="14288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Line 138"/>
              <p:cNvSpPr>
                <a:spLocks noChangeShapeType="1"/>
              </p:cNvSpPr>
              <p:nvPr/>
            </p:nvSpPr>
            <p:spPr bwMode="auto">
              <a:xfrm>
                <a:off x="5611813" y="4133850"/>
                <a:ext cx="93663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Line 139"/>
              <p:cNvSpPr>
                <a:spLocks noChangeShapeType="1"/>
              </p:cNvSpPr>
              <p:nvPr/>
            </p:nvSpPr>
            <p:spPr bwMode="auto">
              <a:xfrm flipV="1">
                <a:off x="5705475" y="41275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Line 140"/>
              <p:cNvSpPr>
                <a:spLocks noChangeShapeType="1"/>
              </p:cNvSpPr>
              <p:nvPr/>
            </p:nvSpPr>
            <p:spPr bwMode="auto">
              <a:xfrm>
                <a:off x="5705475" y="4127500"/>
                <a:ext cx="279400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Line 141"/>
              <p:cNvSpPr>
                <a:spLocks noChangeShapeType="1"/>
              </p:cNvSpPr>
              <p:nvPr/>
            </p:nvSpPr>
            <p:spPr bwMode="auto">
              <a:xfrm>
                <a:off x="5984875" y="4127500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Line 142"/>
              <p:cNvSpPr>
                <a:spLocks noChangeShapeType="1"/>
              </p:cNvSpPr>
              <p:nvPr/>
            </p:nvSpPr>
            <p:spPr bwMode="auto">
              <a:xfrm flipV="1">
                <a:off x="6049963" y="4114800"/>
                <a:ext cx="0" cy="1270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Line 143"/>
              <p:cNvSpPr>
                <a:spLocks noChangeShapeType="1"/>
              </p:cNvSpPr>
              <p:nvPr/>
            </p:nvSpPr>
            <p:spPr bwMode="auto">
              <a:xfrm>
                <a:off x="6049963" y="4114800"/>
                <a:ext cx="14922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Line 144"/>
              <p:cNvSpPr>
                <a:spLocks noChangeShapeType="1"/>
              </p:cNvSpPr>
              <p:nvPr/>
            </p:nvSpPr>
            <p:spPr bwMode="auto">
              <a:xfrm flipV="1">
                <a:off x="6199188" y="41084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Line 145"/>
              <p:cNvSpPr>
                <a:spLocks noChangeShapeType="1"/>
              </p:cNvSpPr>
              <p:nvPr/>
            </p:nvSpPr>
            <p:spPr bwMode="auto">
              <a:xfrm>
                <a:off x="6199188" y="4108450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Line 146"/>
              <p:cNvSpPr>
                <a:spLocks noChangeShapeType="1"/>
              </p:cNvSpPr>
              <p:nvPr/>
            </p:nvSpPr>
            <p:spPr bwMode="auto">
              <a:xfrm flipV="1">
                <a:off x="6208713" y="41021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Line 147"/>
              <p:cNvSpPr>
                <a:spLocks noChangeShapeType="1"/>
              </p:cNvSpPr>
              <p:nvPr/>
            </p:nvSpPr>
            <p:spPr bwMode="auto">
              <a:xfrm>
                <a:off x="6208713" y="4102100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Line 148"/>
              <p:cNvSpPr>
                <a:spLocks noChangeShapeType="1"/>
              </p:cNvSpPr>
              <p:nvPr/>
            </p:nvSpPr>
            <p:spPr bwMode="auto">
              <a:xfrm flipV="1">
                <a:off x="6273800" y="40957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Line 149"/>
              <p:cNvSpPr>
                <a:spLocks noChangeShapeType="1"/>
              </p:cNvSpPr>
              <p:nvPr/>
            </p:nvSpPr>
            <p:spPr bwMode="auto">
              <a:xfrm>
                <a:off x="6273800" y="4095750"/>
                <a:ext cx="10318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Line 150"/>
              <p:cNvSpPr>
                <a:spLocks noChangeShapeType="1"/>
              </p:cNvSpPr>
              <p:nvPr/>
            </p:nvSpPr>
            <p:spPr bwMode="auto">
              <a:xfrm flipV="1">
                <a:off x="6376988" y="40894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Line 151"/>
              <p:cNvSpPr>
                <a:spLocks noChangeShapeType="1"/>
              </p:cNvSpPr>
              <p:nvPr/>
            </p:nvSpPr>
            <p:spPr bwMode="auto">
              <a:xfrm>
                <a:off x="6376988" y="4089400"/>
                <a:ext cx="2698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Line 152"/>
              <p:cNvSpPr>
                <a:spLocks noChangeShapeType="1"/>
              </p:cNvSpPr>
              <p:nvPr/>
            </p:nvSpPr>
            <p:spPr bwMode="auto">
              <a:xfrm flipV="1">
                <a:off x="6403975" y="40830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Line 153"/>
              <p:cNvSpPr>
                <a:spLocks noChangeShapeType="1"/>
              </p:cNvSpPr>
              <p:nvPr/>
            </p:nvSpPr>
            <p:spPr bwMode="auto">
              <a:xfrm>
                <a:off x="6403975" y="4083050"/>
                <a:ext cx="233363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Line 154"/>
              <p:cNvSpPr>
                <a:spLocks noChangeShapeType="1"/>
              </p:cNvSpPr>
              <p:nvPr/>
            </p:nvSpPr>
            <p:spPr bwMode="auto">
              <a:xfrm>
                <a:off x="6637338" y="4083050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Line 155"/>
              <p:cNvSpPr>
                <a:spLocks noChangeShapeType="1"/>
              </p:cNvSpPr>
              <p:nvPr/>
            </p:nvSpPr>
            <p:spPr bwMode="auto">
              <a:xfrm>
                <a:off x="6665913" y="4083050"/>
                <a:ext cx="952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Line 156"/>
              <p:cNvSpPr>
                <a:spLocks noChangeShapeType="1"/>
              </p:cNvSpPr>
              <p:nvPr/>
            </p:nvSpPr>
            <p:spPr bwMode="auto">
              <a:xfrm flipV="1">
                <a:off x="6675438" y="40767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Line 157"/>
              <p:cNvSpPr>
                <a:spLocks noChangeShapeType="1"/>
              </p:cNvSpPr>
              <p:nvPr/>
            </p:nvSpPr>
            <p:spPr bwMode="auto">
              <a:xfrm>
                <a:off x="6675438" y="4076700"/>
                <a:ext cx="19050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Line 158"/>
              <p:cNvSpPr>
                <a:spLocks noChangeShapeType="1"/>
              </p:cNvSpPr>
              <p:nvPr/>
            </p:nvSpPr>
            <p:spPr bwMode="auto">
              <a:xfrm>
                <a:off x="6694488" y="4076700"/>
                <a:ext cx="279400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Line 159"/>
              <p:cNvSpPr>
                <a:spLocks noChangeShapeType="1"/>
              </p:cNvSpPr>
              <p:nvPr/>
            </p:nvSpPr>
            <p:spPr bwMode="auto">
              <a:xfrm flipV="1">
                <a:off x="6973888" y="40703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Line 160"/>
              <p:cNvSpPr>
                <a:spLocks noChangeShapeType="1"/>
              </p:cNvSpPr>
              <p:nvPr/>
            </p:nvSpPr>
            <p:spPr bwMode="auto">
              <a:xfrm>
                <a:off x="6973888" y="4070350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Line 161"/>
              <p:cNvSpPr>
                <a:spLocks noChangeShapeType="1"/>
              </p:cNvSpPr>
              <p:nvPr/>
            </p:nvSpPr>
            <p:spPr bwMode="auto">
              <a:xfrm flipV="1">
                <a:off x="7038975" y="406400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Line 162"/>
              <p:cNvSpPr>
                <a:spLocks noChangeShapeType="1"/>
              </p:cNvSpPr>
              <p:nvPr/>
            </p:nvSpPr>
            <p:spPr bwMode="auto">
              <a:xfrm>
                <a:off x="7038975" y="4064000"/>
                <a:ext cx="19050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Line 163"/>
              <p:cNvSpPr>
                <a:spLocks noChangeShapeType="1"/>
              </p:cNvSpPr>
              <p:nvPr/>
            </p:nvSpPr>
            <p:spPr bwMode="auto">
              <a:xfrm flipV="1">
                <a:off x="7058025" y="4051300"/>
                <a:ext cx="0" cy="1270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Line 164"/>
              <p:cNvSpPr>
                <a:spLocks noChangeShapeType="1"/>
              </p:cNvSpPr>
              <p:nvPr/>
            </p:nvSpPr>
            <p:spPr bwMode="auto">
              <a:xfrm>
                <a:off x="7058025" y="4051300"/>
                <a:ext cx="8413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Line 165"/>
              <p:cNvSpPr>
                <a:spLocks noChangeShapeType="1"/>
              </p:cNvSpPr>
              <p:nvPr/>
            </p:nvSpPr>
            <p:spPr bwMode="auto">
              <a:xfrm flipV="1">
                <a:off x="7142163" y="4044950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Line 166"/>
              <p:cNvSpPr>
                <a:spLocks noChangeShapeType="1"/>
              </p:cNvSpPr>
              <p:nvPr/>
            </p:nvSpPr>
            <p:spPr bwMode="auto">
              <a:xfrm>
                <a:off x="7142163" y="4044950"/>
                <a:ext cx="36513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Line 167"/>
              <p:cNvSpPr>
                <a:spLocks noChangeShapeType="1"/>
              </p:cNvSpPr>
              <p:nvPr/>
            </p:nvSpPr>
            <p:spPr bwMode="auto">
              <a:xfrm flipV="1">
                <a:off x="7178675" y="4037013"/>
                <a:ext cx="0" cy="7938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Line 168"/>
              <p:cNvSpPr>
                <a:spLocks noChangeShapeType="1"/>
              </p:cNvSpPr>
              <p:nvPr/>
            </p:nvSpPr>
            <p:spPr bwMode="auto">
              <a:xfrm>
                <a:off x="7178675" y="4037013"/>
                <a:ext cx="36513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Line 169"/>
              <p:cNvSpPr>
                <a:spLocks noChangeShapeType="1"/>
              </p:cNvSpPr>
              <p:nvPr/>
            </p:nvSpPr>
            <p:spPr bwMode="auto">
              <a:xfrm flipV="1">
                <a:off x="7215188" y="40306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Line 170"/>
              <p:cNvSpPr>
                <a:spLocks noChangeShapeType="1"/>
              </p:cNvSpPr>
              <p:nvPr/>
            </p:nvSpPr>
            <p:spPr bwMode="auto">
              <a:xfrm>
                <a:off x="7215188" y="4030663"/>
                <a:ext cx="8413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Line 171"/>
              <p:cNvSpPr>
                <a:spLocks noChangeShapeType="1"/>
              </p:cNvSpPr>
              <p:nvPr/>
            </p:nvSpPr>
            <p:spPr bwMode="auto">
              <a:xfrm flipV="1">
                <a:off x="7299325" y="40243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Line 172"/>
              <p:cNvSpPr>
                <a:spLocks noChangeShapeType="1"/>
              </p:cNvSpPr>
              <p:nvPr/>
            </p:nvSpPr>
            <p:spPr bwMode="auto">
              <a:xfrm>
                <a:off x="7299325" y="4024313"/>
                <a:ext cx="4762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Line 173"/>
              <p:cNvSpPr>
                <a:spLocks noChangeShapeType="1"/>
              </p:cNvSpPr>
              <p:nvPr/>
            </p:nvSpPr>
            <p:spPr bwMode="auto">
              <a:xfrm>
                <a:off x="7346950" y="4024313"/>
                <a:ext cx="19050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Line 174"/>
              <p:cNvSpPr>
                <a:spLocks noChangeShapeType="1"/>
              </p:cNvSpPr>
              <p:nvPr/>
            </p:nvSpPr>
            <p:spPr bwMode="auto">
              <a:xfrm>
                <a:off x="7366000" y="4024313"/>
                <a:ext cx="55563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Line 175"/>
              <p:cNvSpPr>
                <a:spLocks noChangeShapeType="1"/>
              </p:cNvSpPr>
              <p:nvPr/>
            </p:nvSpPr>
            <p:spPr bwMode="auto">
              <a:xfrm flipV="1">
                <a:off x="7421563" y="40179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Line 176"/>
              <p:cNvSpPr>
                <a:spLocks noChangeShapeType="1"/>
              </p:cNvSpPr>
              <p:nvPr/>
            </p:nvSpPr>
            <p:spPr bwMode="auto">
              <a:xfrm>
                <a:off x="7421563" y="4017963"/>
                <a:ext cx="14922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Line 177"/>
              <p:cNvSpPr>
                <a:spLocks noChangeShapeType="1"/>
              </p:cNvSpPr>
              <p:nvPr/>
            </p:nvSpPr>
            <p:spPr bwMode="auto">
              <a:xfrm>
                <a:off x="7570788" y="4017963"/>
                <a:ext cx="11112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Line 178"/>
              <p:cNvSpPr>
                <a:spLocks noChangeShapeType="1"/>
              </p:cNvSpPr>
              <p:nvPr/>
            </p:nvSpPr>
            <p:spPr bwMode="auto">
              <a:xfrm flipV="1">
                <a:off x="7681913" y="40116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Line 179"/>
              <p:cNvSpPr>
                <a:spLocks noChangeShapeType="1"/>
              </p:cNvSpPr>
              <p:nvPr/>
            </p:nvSpPr>
            <p:spPr bwMode="auto">
              <a:xfrm>
                <a:off x="7681913" y="4011613"/>
                <a:ext cx="57150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Line 180"/>
              <p:cNvSpPr>
                <a:spLocks noChangeShapeType="1"/>
              </p:cNvSpPr>
              <p:nvPr/>
            </p:nvSpPr>
            <p:spPr bwMode="auto">
              <a:xfrm flipV="1">
                <a:off x="7739063" y="40052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Line 181"/>
              <p:cNvSpPr>
                <a:spLocks noChangeShapeType="1"/>
              </p:cNvSpPr>
              <p:nvPr/>
            </p:nvSpPr>
            <p:spPr bwMode="auto">
              <a:xfrm>
                <a:off x="7739063" y="4005263"/>
                <a:ext cx="18573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Line 182"/>
              <p:cNvSpPr>
                <a:spLocks noChangeShapeType="1"/>
              </p:cNvSpPr>
              <p:nvPr/>
            </p:nvSpPr>
            <p:spPr bwMode="auto">
              <a:xfrm flipV="1">
                <a:off x="7924800" y="39989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Line 183"/>
              <p:cNvSpPr>
                <a:spLocks noChangeShapeType="1"/>
              </p:cNvSpPr>
              <p:nvPr/>
            </p:nvSpPr>
            <p:spPr bwMode="auto">
              <a:xfrm>
                <a:off x="7924800" y="3998913"/>
                <a:ext cx="6508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Line 184"/>
              <p:cNvSpPr>
                <a:spLocks noChangeShapeType="1"/>
              </p:cNvSpPr>
              <p:nvPr/>
            </p:nvSpPr>
            <p:spPr bwMode="auto">
              <a:xfrm flipV="1">
                <a:off x="7989888" y="399256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Line 185"/>
              <p:cNvSpPr>
                <a:spLocks noChangeShapeType="1"/>
              </p:cNvSpPr>
              <p:nvPr/>
            </p:nvSpPr>
            <p:spPr bwMode="auto">
              <a:xfrm>
                <a:off x="7989888" y="3992563"/>
                <a:ext cx="84138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Line 186"/>
              <p:cNvSpPr>
                <a:spLocks noChangeShapeType="1"/>
              </p:cNvSpPr>
              <p:nvPr/>
            </p:nvSpPr>
            <p:spPr bwMode="auto">
              <a:xfrm>
                <a:off x="8074025" y="3992563"/>
                <a:ext cx="19050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Line 187"/>
              <p:cNvSpPr>
                <a:spLocks noChangeShapeType="1"/>
              </p:cNvSpPr>
              <p:nvPr/>
            </p:nvSpPr>
            <p:spPr bwMode="auto">
              <a:xfrm flipV="1">
                <a:off x="8093075" y="3986213"/>
                <a:ext cx="0" cy="635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Line 188"/>
              <p:cNvSpPr>
                <a:spLocks noChangeShapeType="1"/>
              </p:cNvSpPr>
              <p:nvPr/>
            </p:nvSpPr>
            <p:spPr bwMode="auto">
              <a:xfrm>
                <a:off x="8093075" y="3986213"/>
                <a:ext cx="11112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Line 189"/>
              <p:cNvSpPr>
                <a:spLocks noChangeShapeType="1"/>
              </p:cNvSpPr>
              <p:nvPr/>
            </p:nvSpPr>
            <p:spPr bwMode="auto">
              <a:xfrm>
                <a:off x="8204200" y="3986213"/>
                <a:ext cx="38100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Line 190"/>
              <p:cNvSpPr>
                <a:spLocks noChangeShapeType="1"/>
              </p:cNvSpPr>
              <p:nvPr/>
            </p:nvSpPr>
            <p:spPr bwMode="auto">
              <a:xfrm>
                <a:off x="8242300" y="3986213"/>
                <a:ext cx="28575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Line 191"/>
              <p:cNvSpPr>
                <a:spLocks noChangeShapeType="1"/>
              </p:cNvSpPr>
              <p:nvPr/>
            </p:nvSpPr>
            <p:spPr bwMode="auto">
              <a:xfrm>
                <a:off x="8270875" y="3986213"/>
                <a:ext cx="74613" cy="0"/>
              </a:xfrm>
              <a:prstGeom prst="line">
                <a:avLst/>
              </a:prstGeom>
              <a:noFill/>
              <a:ln w="28575" cap="rnd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9" name="Line 192"/>
            <p:cNvSpPr>
              <a:spLocks noChangeShapeType="1"/>
            </p:cNvSpPr>
            <p:nvPr/>
          </p:nvSpPr>
          <p:spPr bwMode="auto">
            <a:xfrm flipV="1">
              <a:off x="4940300" y="1914525"/>
              <a:ext cx="0" cy="229076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Line 193"/>
            <p:cNvSpPr>
              <a:spLocks noChangeShapeType="1"/>
            </p:cNvSpPr>
            <p:nvPr/>
          </p:nvSpPr>
          <p:spPr bwMode="auto">
            <a:xfrm flipH="1">
              <a:off x="4889500" y="4205288"/>
              <a:ext cx="5080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Line 195"/>
            <p:cNvSpPr>
              <a:spLocks noChangeShapeType="1"/>
            </p:cNvSpPr>
            <p:nvPr/>
          </p:nvSpPr>
          <p:spPr bwMode="auto">
            <a:xfrm flipH="1">
              <a:off x="4889500" y="3746500"/>
              <a:ext cx="5080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Line 197"/>
            <p:cNvSpPr>
              <a:spLocks noChangeShapeType="1"/>
            </p:cNvSpPr>
            <p:nvPr/>
          </p:nvSpPr>
          <p:spPr bwMode="auto">
            <a:xfrm flipH="1">
              <a:off x="4889500" y="3289300"/>
              <a:ext cx="5080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Line 199"/>
            <p:cNvSpPr>
              <a:spLocks noChangeShapeType="1"/>
            </p:cNvSpPr>
            <p:nvPr/>
          </p:nvSpPr>
          <p:spPr bwMode="auto">
            <a:xfrm flipH="1">
              <a:off x="4889500" y="2830513"/>
              <a:ext cx="5080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201"/>
            <p:cNvSpPr>
              <a:spLocks noChangeShapeType="1"/>
            </p:cNvSpPr>
            <p:nvPr/>
          </p:nvSpPr>
          <p:spPr bwMode="auto">
            <a:xfrm flipH="1">
              <a:off x="4889500" y="2373313"/>
              <a:ext cx="5080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Line 203"/>
            <p:cNvSpPr>
              <a:spLocks noChangeShapeType="1"/>
            </p:cNvSpPr>
            <p:nvPr/>
          </p:nvSpPr>
          <p:spPr bwMode="auto">
            <a:xfrm flipH="1">
              <a:off x="4889500" y="1914525"/>
              <a:ext cx="5080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Rectangle 216"/>
            <p:cNvSpPr>
              <a:spLocks noChangeArrowheads="1"/>
            </p:cNvSpPr>
            <p:nvPr/>
          </p:nvSpPr>
          <p:spPr bwMode="auto">
            <a:xfrm rot="16200000">
              <a:off x="4522788" y="3013075"/>
              <a:ext cx="920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2" name="Rectangle 226"/>
            <p:cNvSpPr>
              <a:spLocks noChangeArrowheads="1"/>
            </p:cNvSpPr>
            <p:nvPr/>
          </p:nvSpPr>
          <p:spPr bwMode="auto">
            <a:xfrm rot="16200000">
              <a:off x="4522788" y="2446337"/>
              <a:ext cx="920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9" name="Line 243"/>
            <p:cNvSpPr>
              <a:spLocks noChangeShapeType="1"/>
            </p:cNvSpPr>
            <p:nvPr/>
          </p:nvSpPr>
          <p:spPr bwMode="auto">
            <a:xfrm>
              <a:off x="4940300" y="4205288"/>
              <a:ext cx="340518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Line 244"/>
            <p:cNvSpPr>
              <a:spLocks noChangeShapeType="1"/>
            </p:cNvSpPr>
            <p:nvPr/>
          </p:nvSpPr>
          <p:spPr bwMode="auto">
            <a:xfrm>
              <a:off x="4940300" y="4205288"/>
              <a:ext cx="0" cy="5080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Line 246"/>
            <p:cNvSpPr>
              <a:spLocks noChangeShapeType="1"/>
            </p:cNvSpPr>
            <p:nvPr/>
          </p:nvSpPr>
          <p:spPr bwMode="auto">
            <a:xfrm>
              <a:off x="5791200" y="4205288"/>
              <a:ext cx="0" cy="5080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Line 248"/>
            <p:cNvSpPr>
              <a:spLocks noChangeShapeType="1"/>
            </p:cNvSpPr>
            <p:nvPr/>
          </p:nvSpPr>
          <p:spPr bwMode="auto">
            <a:xfrm>
              <a:off x="6642100" y="4205288"/>
              <a:ext cx="0" cy="5080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Line 250"/>
            <p:cNvSpPr>
              <a:spLocks noChangeShapeType="1"/>
            </p:cNvSpPr>
            <p:nvPr/>
          </p:nvSpPr>
          <p:spPr bwMode="auto">
            <a:xfrm>
              <a:off x="7493000" y="4205288"/>
              <a:ext cx="0" cy="5080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Line 252"/>
            <p:cNvSpPr>
              <a:spLocks noChangeShapeType="1"/>
            </p:cNvSpPr>
            <p:nvPr/>
          </p:nvSpPr>
          <p:spPr bwMode="auto">
            <a:xfrm>
              <a:off x="8345488" y="4205288"/>
              <a:ext cx="0" cy="5080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8" name="Line 2193">
            <a:extLst>
              <a:ext uri="{FF2B5EF4-FFF2-40B4-BE49-F238E27FC236}">
                <a16:creationId xmlns:a16="http://schemas.microsoft.com/office/drawing/2014/main" id="{D699BA00-840F-B14C-856D-808DA7F39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467397"/>
            <a:ext cx="444029" cy="0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9" name="Line 2194">
            <a:extLst>
              <a:ext uri="{FF2B5EF4-FFF2-40B4-BE49-F238E27FC236}">
                <a16:creationId xmlns:a16="http://schemas.microsoft.com/office/drawing/2014/main" id="{A86F3586-D6A3-BB48-A1C3-43A05BEF0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758422"/>
            <a:ext cx="444029" cy="0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" name="Rectangle 2195">
            <a:extLst>
              <a:ext uri="{FF2B5EF4-FFF2-40B4-BE49-F238E27FC236}">
                <a16:creationId xmlns:a16="http://schemas.microsoft.com/office/drawing/2014/main" id="{BB563009-7EB8-5F46-B491-4C13C60C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362628"/>
            <a:ext cx="14289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1" name="Rectangle 2196">
            <a:extLst>
              <a:ext uri="{FF2B5EF4-FFF2-40B4-BE49-F238E27FC236}">
                <a16:creationId xmlns:a16="http://schemas.microsoft.com/office/drawing/2014/main" id="{537DAF82-9E14-824C-9650-4BA37344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651714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6" name="Rectangle 2133">
            <a:extLst>
              <a:ext uri="{FF2B5EF4-FFF2-40B4-BE49-F238E27FC236}">
                <a16:creationId xmlns:a16="http://schemas.microsoft.com/office/drawing/2014/main" id="{24D4E81C-A7DA-414E-A6DF-0090C362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464344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7" name="Rectangle 2135">
            <a:extLst>
              <a:ext uri="{FF2B5EF4-FFF2-40B4-BE49-F238E27FC236}">
                <a16:creationId xmlns:a16="http://schemas.microsoft.com/office/drawing/2014/main" id="{2D057DA0-B012-9C40-BE48-80BA3A91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3931406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8" name="Rectangle 2137">
            <a:extLst>
              <a:ext uri="{FF2B5EF4-FFF2-40B4-BE49-F238E27FC236}">
                <a16:creationId xmlns:a16="http://schemas.microsoft.com/office/drawing/2014/main" id="{1481025D-3D24-9749-8D0E-A5D7912F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321548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9" name="Rectangle 2139">
            <a:extLst>
              <a:ext uri="{FF2B5EF4-FFF2-40B4-BE49-F238E27FC236}">
                <a16:creationId xmlns:a16="http://schemas.microsoft.com/office/drawing/2014/main" id="{FCC2904D-A054-414C-AB56-D6552B3C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250344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0" name="Rectangle 2141">
            <a:extLst>
              <a:ext uri="{FF2B5EF4-FFF2-40B4-BE49-F238E27FC236}">
                <a16:creationId xmlns:a16="http://schemas.microsoft.com/office/drawing/2014/main" id="{8D068B4B-A790-0C4D-B1D3-E47B6B9E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178946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1" name="Rectangle 2143">
            <a:extLst>
              <a:ext uri="{FF2B5EF4-FFF2-40B4-BE49-F238E27FC236}">
                <a16:creationId xmlns:a16="http://schemas.microsoft.com/office/drawing/2014/main" id="{8581D91A-1E4C-8F4C-A6C1-ABFE1B5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798" y="107548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2" name="Rectangle 2183">
            <a:extLst>
              <a:ext uri="{FF2B5EF4-FFF2-40B4-BE49-F238E27FC236}">
                <a16:creationId xmlns:a16="http://schemas.microsoft.com/office/drawing/2014/main" id="{4381F478-72B1-5D4D-A066-37FE8EEA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85" y="4897609"/>
            <a:ext cx="282764" cy="3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3" name="Rectangle 2185">
            <a:extLst>
              <a:ext uri="{FF2B5EF4-FFF2-40B4-BE49-F238E27FC236}">
                <a16:creationId xmlns:a16="http://schemas.microsoft.com/office/drawing/2014/main" id="{3AF58D9B-7F2A-E643-96A8-2B9EE405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478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4" name="Rectangle 2187">
            <a:extLst>
              <a:ext uri="{FF2B5EF4-FFF2-40B4-BE49-F238E27FC236}">
                <a16:creationId xmlns:a16="http://schemas.microsoft.com/office/drawing/2014/main" id="{D04A6116-5DE4-DF4A-AB1A-630DB799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162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5" name="Rectangle 2189">
            <a:extLst>
              <a:ext uri="{FF2B5EF4-FFF2-40B4-BE49-F238E27FC236}">
                <a16:creationId xmlns:a16="http://schemas.microsoft.com/office/drawing/2014/main" id="{7E9CDF49-41CA-8F46-8F11-32E4C351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846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6" name="Rectangle 2191">
            <a:extLst>
              <a:ext uri="{FF2B5EF4-FFF2-40B4-BE49-F238E27FC236}">
                <a16:creationId xmlns:a16="http://schemas.microsoft.com/office/drawing/2014/main" id="{0E084179-FFD7-FC44-9459-89460D74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094" y="4897609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7" name="Rectangle 2192">
            <a:extLst>
              <a:ext uri="{FF2B5EF4-FFF2-40B4-BE49-F238E27FC236}">
                <a16:creationId xmlns:a16="http://schemas.microsoft.com/office/drawing/2014/main" id="{A03ECE25-CD92-1243-910D-6E5FB8C42F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57310" y="2872182"/>
            <a:ext cx="2394882" cy="2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Cumulative 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ncidence (%)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8" name="Rectangle 2192">
            <a:extLst>
              <a:ext uri="{FF2B5EF4-FFF2-40B4-BE49-F238E27FC236}">
                <a16:creationId xmlns:a16="http://schemas.microsoft.com/office/drawing/2014/main" id="{C2069E3F-4183-BA49-A999-DC010750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121" y="5256539"/>
            <a:ext cx="2553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Months since randomization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9" name="Rectangle 2168">
            <a:extLst>
              <a:ext uri="{FF2B5EF4-FFF2-40B4-BE49-F238E27FC236}">
                <a16:creationId xmlns:a16="http://schemas.microsoft.com/office/drawing/2014/main" id="{9939E177-445C-E948-ACFC-D18DB0EC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001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0" name="Rectangle 2169">
            <a:extLst>
              <a:ext uri="{FF2B5EF4-FFF2-40B4-BE49-F238E27FC236}">
                <a16:creationId xmlns:a16="http://schemas.microsoft.com/office/drawing/2014/main" id="{2EEE4890-8E34-A042-9A5A-3D9D5A6F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40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3540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1" name="Rectangle 2170">
            <a:extLst>
              <a:ext uri="{FF2B5EF4-FFF2-40B4-BE49-F238E27FC236}">
                <a16:creationId xmlns:a16="http://schemas.microsoft.com/office/drawing/2014/main" id="{4C72A6EF-C24F-F545-BA03-2B3D0C4B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04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3531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2" name="Rectangle 2171">
            <a:extLst>
              <a:ext uri="{FF2B5EF4-FFF2-40B4-BE49-F238E27FC236}">
                <a16:creationId xmlns:a16="http://schemas.microsoft.com/office/drawing/2014/main" id="{2A8128CD-6E2E-3B41-AC40-4EF4E0C3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449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3" name="Rectangle 2172">
            <a:extLst>
              <a:ext uri="{FF2B5EF4-FFF2-40B4-BE49-F238E27FC236}">
                <a16:creationId xmlns:a16="http://schemas.microsoft.com/office/drawing/2014/main" id="{82D53CD8-834F-314A-9694-C0716F6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9847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3506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4" name="Rectangle 2173">
            <a:extLst>
              <a:ext uri="{FF2B5EF4-FFF2-40B4-BE49-F238E27FC236}">
                <a16:creationId xmlns:a16="http://schemas.microsoft.com/office/drawing/2014/main" id="{0581F936-6959-AB4B-8D83-982151F8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44" y="5956628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5" name="Rectangle 2174">
            <a:extLst>
              <a:ext uri="{FF2B5EF4-FFF2-40B4-BE49-F238E27FC236}">
                <a16:creationId xmlns:a16="http://schemas.microsoft.com/office/drawing/2014/main" id="{C3A5428A-5269-6F4B-80D2-0CCC3B72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001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3564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6" name="Rectangle 2175">
            <a:extLst>
              <a:ext uri="{FF2B5EF4-FFF2-40B4-BE49-F238E27FC236}">
                <a16:creationId xmlns:a16="http://schemas.microsoft.com/office/drawing/2014/main" id="{B4122283-906C-6149-8B19-6C77ED71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40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3556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7" name="Rectangle 2176">
            <a:extLst>
              <a:ext uri="{FF2B5EF4-FFF2-40B4-BE49-F238E27FC236}">
                <a16:creationId xmlns:a16="http://schemas.microsoft.com/office/drawing/2014/main" id="{698AD62D-EAB9-1340-A79B-419C12FF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04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3538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8" name="Rectangle 2177">
            <a:extLst>
              <a:ext uri="{FF2B5EF4-FFF2-40B4-BE49-F238E27FC236}">
                <a16:creationId xmlns:a16="http://schemas.microsoft.com/office/drawing/2014/main" id="{03E82E36-131F-7841-AC56-CA97E471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449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9" name="Rectangle 2178">
            <a:extLst>
              <a:ext uri="{FF2B5EF4-FFF2-40B4-BE49-F238E27FC236}">
                <a16:creationId xmlns:a16="http://schemas.microsoft.com/office/drawing/2014/main" id="{5D960845-898B-B24C-875A-7925916A7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9847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3496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0" name="Rectangle 2179">
            <a:extLst>
              <a:ext uri="{FF2B5EF4-FFF2-40B4-BE49-F238E27FC236}">
                <a16:creationId xmlns:a16="http://schemas.microsoft.com/office/drawing/2014/main" id="{1694EBB0-E945-3C4B-931A-386BE217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539" y="5757043"/>
            <a:ext cx="14289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1" name="Rectangle 2180">
            <a:extLst>
              <a:ext uri="{FF2B5EF4-FFF2-40B4-BE49-F238E27FC236}">
                <a16:creationId xmlns:a16="http://schemas.microsoft.com/office/drawing/2014/main" id="{7D5F7D3D-CA1A-184F-A223-C15E6502D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418" y="5551266"/>
            <a:ext cx="8079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No. at risk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2" name="TextBox 1331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All-cause Death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 Cohort</a:t>
            </a:r>
          </a:p>
        </p:txBody>
      </p:sp>
      <p:sp>
        <p:nvSpPr>
          <p:cNvPr id="1333" name="TextBox 1332">
            <a:extLst>
              <a:ext uri="{FF2B5EF4-FFF2-40B4-BE49-F238E27FC236}">
                <a16:creationId xmlns:a16="http://schemas.microsoft.com/office/drawing/2014/main" id="{0B911525-0678-7144-9739-565183E8B9C7}"/>
              </a:ext>
            </a:extLst>
          </p:cNvPr>
          <p:cNvSpPr txBox="1"/>
          <p:nvPr/>
        </p:nvSpPr>
        <p:spPr>
          <a:xfrm>
            <a:off x="9534351" y="393007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1.3%</a:t>
            </a:r>
          </a:p>
        </p:txBody>
      </p:sp>
      <p:sp>
        <p:nvSpPr>
          <p:cNvPr id="1334" name="TextBox 1333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9541379" y="426774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1.0%</a:t>
            </a:r>
          </a:p>
        </p:txBody>
      </p:sp>
      <p:sp>
        <p:nvSpPr>
          <p:cNvPr id="1335" name="TextBox 1334"/>
          <p:cNvSpPr txBox="1"/>
          <p:nvPr/>
        </p:nvSpPr>
        <p:spPr>
          <a:xfrm>
            <a:off x="5402316" y="2975316"/>
            <a:ext cx="3265338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Placebo vs Aspirin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(95%CI): 0.75 (0.48 to 1.18)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0.21</a:t>
            </a:r>
          </a:p>
        </p:txBody>
      </p:sp>
    </p:spTree>
    <p:extLst>
      <p:ext uri="{BB962C8B-B14F-4D97-AF65-F5344CB8AC3E}">
        <p14:creationId xmlns:p14="http://schemas.microsoft.com/office/powerpoint/2010/main" val="411392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Group 205"/>
          <p:cNvGrpSpPr>
            <a:grpSpLocks/>
          </p:cNvGrpSpPr>
          <p:nvPr/>
        </p:nvGrpSpPr>
        <p:grpSpPr bwMode="auto">
          <a:xfrm>
            <a:off x="3030887" y="3743124"/>
            <a:ext cx="4693672" cy="1025918"/>
            <a:chOff x="3112" y="2235"/>
            <a:chExt cx="1551" cy="414"/>
          </a:xfrm>
        </p:grpSpPr>
        <p:sp>
          <p:nvSpPr>
            <p:cNvPr id="1559" name="Line 6"/>
            <p:cNvSpPr>
              <a:spLocks noChangeShapeType="1"/>
            </p:cNvSpPr>
            <p:nvPr/>
          </p:nvSpPr>
          <p:spPr bwMode="auto">
            <a:xfrm>
              <a:off x="3112" y="2649"/>
              <a:ext cx="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0" name="Line 7"/>
            <p:cNvSpPr>
              <a:spLocks noChangeShapeType="1"/>
            </p:cNvSpPr>
            <p:nvPr/>
          </p:nvSpPr>
          <p:spPr bwMode="auto">
            <a:xfrm>
              <a:off x="3115" y="2649"/>
              <a:ext cx="2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1" name="Line 8"/>
            <p:cNvSpPr>
              <a:spLocks noChangeShapeType="1"/>
            </p:cNvSpPr>
            <p:nvPr/>
          </p:nvSpPr>
          <p:spPr bwMode="auto">
            <a:xfrm flipV="1">
              <a:off x="3135" y="2645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2" name="Line 9"/>
            <p:cNvSpPr>
              <a:spLocks noChangeShapeType="1"/>
            </p:cNvSpPr>
            <p:nvPr/>
          </p:nvSpPr>
          <p:spPr bwMode="auto">
            <a:xfrm>
              <a:off x="3135" y="2645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" name="Line 10"/>
            <p:cNvSpPr>
              <a:spLocks noChangeShapeType="1"/>
            </p:cNvSpPr>
            <p:nvPr/>
          </p:nvSpPr>
          <p:spPr bwMode="auto">
            <a:xfrm flipV="1">
              <a:off x="3153" y="2641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4" name="Line 11"/>
            <p:cNvSpPr>
              <a:spLocks noChangeShapeType="1"/>
            </p:cNvSpPr>
            <p:nvPr/>
          </p:nvSpPr>
          <p:spPr bwMode="auto">
            <a:xfrm>
              <a:off x="3153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" name="Line 12"/>
            <p:cNvSpPr>
              <a:spLocks noChangeShapeType="1"/>
            </p:cNvSpPr>
            <p:nvPr/>
          </p:nvSpPr>
          <p:spPr bwMode="auto">
            <a:xfrm flipV="1">
              <a:off x="3159" y="2637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" name="Line 13"/>
            <p:cNvSpPr>
              <a:spLocks noChangeShapeType="1"/>
            </p:cNvSpPr>
            <p:nvPr/>
          </p:nvSpPr>
          <p:spPr bwMode="auto">
            <a:xfrm>
              <a:off x="3159" y="2637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7" name="Line 14"/>
            <p:cNvSpPr>
              <a:spLocks noChangeShapeType="1"/>
            </p:cNvSpPr>
            <p:nvPr/>
          </p:nvSpPr>
          <p:spPr bwMode="auto">
            <a:xfrm flipV="1">
              <a:off x="3171" y="2633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8" name="Line 15"/>
            <p:cNvSpPr>
              <a:spLocks noChangeShapeType="1"/>
            </p:cNvSpPr>
            <p:nvPr/>
          </p:nvSpPr>
          <p:spPr bwMode="auto">
            <a:xfrm>
              <a:off x="3171" y="2633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9" name="Line 16"/>
            <p:cNvSpPr>
              <a:spLocks noChangeShapeType="1"/>
            </p:cNvSpPr>
            <p:nvPr/>
          </p:nvSpPr>
          <p:spPr bwMode="auto">
            <a:xfrm>
              <a:off x="3182" y="2633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0" name="Line 17"/>
            <p:cNvSpPr>
              <a:spLocks noChangeShapeType="1"/>
            </p:cNvSpPr>
            <p:nvPr/>
          </p:nvSpPr>
          <p:spPr bwMode="auto">
            <a:xfrm flipV="1">
              <a:off x="3194" y="2629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1" name="Line 18"/>
            <p:cNvSpPr>
              <a:spLocks noChangeShapeType="1"/>
            </p:cNvSpPr>
            <p:nvPr/>
          </p:nvSpPr>
          <p:spPr bwMode="auto">
            <a:xfrm>
              <a:off x="3194" y="2629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2" name="Line 19"/>
            <p:cNvSpPr>
              <a:spLocks noChangeShapeType="1"/>
            </p:cNvSpPr>
            <p:nvPr/>
          </p:nvSpPr>
          <p:spPr bwMode="auto">
            <a:xfrm flipV="1">
              <a:off x="3206" y="2624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3" name="Line 20"/>
            <p:cNvSpPr>
              <a:spLocks noChangeShapeType="1"/>
            </p:cNvSpPr>
            <p:nvPr/>
          </p:nvSpPr>
          <p:spPr bwMode="auto">
            <a:xfrm>
              <a:off x="3206" y="2624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" name="Line 21"/>
            <p:cNvSpPr>
              <a:spLocks noChangeShapeType="1"/>
            </p:cNvSpPr>
            <p:nvPr/>
          </p:nvSpPr>
          <p:spPr bwMode="auto">
            <a:xfrm>
              <a:off x="3218" y="2624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5" name="Line 22"/>
            <p:cNvSpPr>
              <a:spLocks noChangeShapeType="1"/>
            </p:cNvSpPr>
            <p:nvPr/>
          </p:nvSpPr>
          <p:spPr bwMode="auto">
            <a:xfrm>
              <a:off x="3223" y="2624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6" name="Line 23"/>
            <p:cNvSpPr>
              <a:spLocks noChangeShapeType="1"/>
            </p:cNvSpPr>
            <p:nvPr/>
          </p:nvSpPr>
          <p:spPr bwMode="auto">
            <a:xfrm>
              <a:off x="3235" y="2624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" name="Line 24"/>
            <p:cNvSpPr>
              <a:spLocks noChangeShapeType="1"/>
            </p:cNvSpPr>
            <p:nvPr/>
          </p:nvSpPr>
          <p:spPr bwMode="auto">
            <a:xfrm flipV="1">
              <a:off x="3247" y="2620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" name="Line 25"/>
            <p:cNvSpPr>
              <a:spLocks noChangeShapeType="1"/>
            </p:cNvSpPr>
            <p:nvPr/>
          </p:nvSpPr>
          <p:spPr bwMode="auto">
            <a:xfrm>
              <a:off x="3247" y="2620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9" name="Line 26"/>
            <p:cNvSpPr>
              <a:spLocks noChangeShapeType="1"/>
            </p:cNvSpPr>
            <p:nvPr/>
          </p:nvSpPr>
          <p:spPr bwMode="auto">
            <a:xfrm>
              <a:off x="3253" y="2620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0" name="Line 27"/>
            <p:cNvSpPr>
              <a:spLocks noChangeShapeType="1"/>
            </p:cNvSpPr>
            <p:nvPr/>
          </p:nvSpPr>
          <p:spPr bwMode="auto">
            <a:xfrm>
              <a:off x="3259" y="2620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1" name="Line 28"/>
            <p:cNvSpPr>
              <a:spLocks noChangeShapeType="1"/>
            </p:cNvSpPr>
            <p:nvPr/>
          </p:nvSpPr>
          <p:spPr bwMode="auto">
            <a:xfrm flipV="1">
              <a:off x="3265" y="2612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2" name="Line 29"/>
            <p:cNvSpPr>
              <a:spLocks noChangeShapeType="1"/>
            </p:cNvSpPr>
            <p:nvPr/>
          </p:nvSpPr>
          <p:spPr bwMode="auto">
            <a:xfrm>
              <a:off x="3265" y="2612"/>
              <a:ext cx="1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3" name="Line 30"/>
            <p:cNvSpPr>
              <a:spLocks noChangeShapeType="1"/>
            </p:cNvSpPr>
            <p:nvPr/>
          </p:nvSpPr>
          <p:spPr bwMode="auto">
            <a:xfrm>
              <a:off x="3282" y="2612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4" name="Line 31"/>
            <p:cNvSpPr>
              <a:spLocks noChangeShapeType="1"/>
            </p:cNvSpPr>
            <p:nvPr/>
          </p:nvSpPr>
          <p:spPr bwMode="auto">
            <a:xfrm>
              <a:off x="3288" y="2612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5" name="Line 32"/>
            <p:cNvSpPr>
              <a:spLocks noChangeShapeType="1"/>
            </p:cNvSpPr>
            <p:nvPr/>
          </p:nvSpPr>
          <p:spPr bwMode="auto">
            <a:xfrm>
              <a:off x="3294" y="2612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" name="Line 33"/>
            <p:cNvSpPr>
              <a:spLocks noChangeShapeType="1"/>
            </p:cNvSpPr>
            <p:nvPr/>
          </p:nvSpPr>
          <p:spPr bwMode="auto">
            <a:xfrm>
              <a:off x="3306" y="2612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" name="Line 34"/>
            <p:cNvSpPr>
              <a:spLocks noChangeShapeType="1"/>
            </p:cNvSpPr>
            <p:nvPr/>
          </p:nvSpPr>
          <p:spPr bwMode="auto">
            <a:xfrm flipV="1">
              <a:off x="3312" y="2608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8" name="Line 35"/>
            <p:cNvSpPr>
              <a:spLocks noChangeShapeType="1"/>
            </p:cNvSpPr>
            <p:nvPr/>
          </p:nvSpPr>
          <p:spPr bwMode="auto">
            <a:xfrm>
              <a:off x="3312" y="2608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9" name="Line 36"/>
            <p:cNvSpPr>
              <a:spLocks noChangeShapeType="1"/>
            </p:cNvSpPr>
            <p:nvPr/>
          </p:nvSpPr>
          <p:spPr bwMode="auto">
            <a:xfrm>
              <a:off x="3317" y="2608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0" name="Line 37"/>
            <p:cNvSpPr>
              <a:spLocks noChangeShapeType="1"/>
            </p:cNvSpPr>
            <p:nvPr/>
          </p:nvSpPr>
          <p:spPr bwMode="auto">
            <a:xfrm>
              <a:off x="3323" y="2608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1" name="Line 38"/>
            <p:cNvSpPr>
              <a:spLocks noChangeShapeType="1"/>
            </p:cNvSpPr>
            <p:nvPr/>
          </p:nvSpPr>
          <p:spPr bwMode="auto">
            <a:xfrm flipV="1">
              <a:off x="3335" y="2604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2" name="Line 39"/>
            <p:cNvSpPr>
              <a:spLocks noChangeShapeType="1"/>
            </p:cNvSpPr>
            <p:nvPr/>
          </p:nvSpPr>
          <p:spPr bwMode="auto">
            <a:xfrm>
              <a:off x="3335" y="2604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3" name="Line 40"/>
            <p:cNvSpPr>
              <a:spLocks noChangeShapeType="1"/>
            </p:cNvSpPr>
            <p:nvPr/>
          </p:nvSpPr>
          <p:spPr bwMode="auto">
            <a:xfrm flipV="1">
              <a:off x="3353" y="2600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4" name="Line 41"/>
            <p:cNvSpPr>
              <a:spLocks noChangeShapeType="1"/>
            </p:cNvSpPr>
            <p:nvPr/>
          </p:nvSpPr>
          <p:spPr bwMode="auto">
            <a:xfrm>
              <a:off x="3353" y="2600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" name="Line 42"/>
            <p:cNvSpPr>
              <a:spLocks noChangeShapeType="1"/>
            </p:cNvSpPr>
            <p:nvPr/>
          </p:nvSpPr>
          <p:spPr bwMode="auto">
            <a:xfrm>
              <a:off x="3359" y="2600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6" name="Line 43"/>
            <p:cNvSpPr>
              <a:spLocks noChangeShapeType="1"/>
            </p:cNvSpPr>
            <p:nvPr/>
          </p:nvSpPr>
          <p:spPr bwMode="auto">
            <a:xfrm flipV="1">
              <a:off x="3382" y="2596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" name="Line 44"/>
            <p:cNvSpPr>
              <a:spLocks noChangeShapeType="1"/>
            </p:cNvSpPr>
            <p:nvPr/>
          </p:nvSpPr>
          <p:spPr bwMode="auto">
            <a:xfrm>
              <a:off x="3382" y="2596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8" name="Line 45"/>
            <p:cNvSpPr>
              <a:spLocks noChangeShapeType="1"/>
            </p:cNvSpPr>
            <p:nvPr/>
          </p:nvSpPr>
          <p:spPr bwMode="auto">
            <a:xfrm flipV="1">
              <a:off x="3388" y="2587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" name="Line 46"/>
            <p:cNvSpPr>
              <a:spLocks noChangeShapeType="1"/>
            </p:cNvSpPr>
            <p:nvPr/>
          </p:nvSpPr>
          <p:spPr bwMode="auto">
            <a:xfrm>
              <a:off x="3388" y="258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0" name="Line 47"/>
            <p:cNvSpPr>
              <a:spLocks noChangeShapeType="1"/>
            </p:cNvSpPr>
            <p:nvPr/>
          </p:nvSpPr>
          <p:spPr bwMode="auto">
            <a:xfrm flipV="1">
              <a:off x="3394" y="2575"/>
              <a:ext cx="0" cy="1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1" name="Line 48"/>
            <p:cNvSpPr>
              <a:spLocks noChangeShapeType="1"/>
            </p:cNvSpPr>
            <p:nvPr/>
          </p:nvSpPr>
          <p:spPr bwMode="auto">
            <a:xfrm>
              <a:off x="3394" y="257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2" name="Line 49"/>
            <p:cNvSpPr>
              <a:spLocks noChangeShapeType="1"/>
            </p:cNvSpPr>
            <p:nvPr/>
          </p:nvSpPr>
          <p:spPr bwMode="auto">
            <a:xfrm flipV="1">
              <a:off x="3400" y="2571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" name="Line 50"/>
            <p:cNvSpPr>
              <a:spLocks noChangeShapeType="1"/>
            </p:cNvSpPr>
            <p:nvPr/>
          </p:nvSpPr>
          <p:spPr bwMode="auto">
            <a:xfrm>
              <a:off x="3400" y="2571"/>
              <a:ext cx="5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4" name="Line 51"/>
            <p:cNvSpPr>
              <a:spLocks noChangeShapeType="1"/>
            </p:cNvSpPr>
            <p:nvPr/>
          </p:nvSpPr>
          <p:spPr bwMode="auto">
            <a:xfrm flipV="1">
              <a:off x="3453" y="2567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5" name="Line 52"/>
            <p:cNvSpPr>
              <a:spLocks noChangeShapeType="1"/>
            </p:cNvSpPr>
            <p:nvPr/>
          </p:nvSpPr>
          <p:spPr bwMode="auto">
            <a:xfrm>
              <a:off x="3453" y="2567"/>
              <a:ext cx="3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6" name="Line 53"/>
            <p:cNvSpPr>
              <a:spLocks noChangeShapeType="1"/>
            </p:cNvSpPr>
            <p:nvPr/>
          </p:nvSpPr>
          <p:spPr bwMode="auto">
            <a:xfrm flipV="1">
              <a:off x="3488" y="2563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7" name="Line 54"/>
            <p:cNvSpPr>
              <a:spLocks noChangeShapeType="1"/>
            </p:cNvSpPr>
            <p:nvPr/>
          </p:nvSpPr>
          <p:spPr bwMode="auto">
            <a:xfrm>
              <a:off x="3488" y="2563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8" name="Line 55"/>
            <p:cNvSpPr>
              <a:spLocks noChangeShapeType="1"/>
            </p:cNvSpPr>
            <p:nvPr/>
          </p:nvSpPr>
          <p:spPr bwMode="auto">
            <a:xfrm flipV="1">
              <a:off x="3511" y="2558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9" name="Line 56"/>
            <p:cNvSpPr>
              <a:spLocks noChangeShapeType="1"/>
            </p:cNvSpPr>
            <p:nvPr/>
          </p:nvSpPr>
          <p:spPr bwMode="auto">
            <a:xfrm>
              <a:off x="3511" y="2558"/>
              <a:ext cx="4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0" name="Line 57"/>
            <p:cNvSpPr>
              <a:spLocks noChangeShapeType="1"/>
            </p:cNvSpPr>
            <p:nvPr/>
          </p:nvSpPr>
          <p:spPr bwMode="auto">
            <a:xfrm flipV="1">
              <a:off x="3558" y="2554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1" name="Line 58"/>
            <p:cNvSpPr>
              <a:spLocks noChangeShapeType="1"/>
            </p:cNvSpPr>
            <p:nvPr/>
          </p:nvSpPr>
          <p:spPr bwMode="auto">
            <a:xfrm>
              <a:off x="3558" y="2554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2" name="Line 59"/>
            <p:cNvSpPr>
              <a:spLocks noChangeShapeType="1"/>
            </p:cNvSpPr>
            <p:nvPr/>
          </p:nvSpPr>
          <p:spPr bwMode="auto">
            <a:xfrm flipV="1">
              <a:off x="3576" y="2550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3" name="Line 60"/>
            <p:cNvSpPr>
              <a:spLocks noChangeShapeType="1"/>
            </p:cNvSpPr>
            <p:nvPr/>
          </p:nvSpPr>
          <p:spPr bwMode="auto">
            <a:xfrm>
              <a:off x="3576" y="2550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4" name="Line 61"/>
            <p:cNvSpPr>
              <a:spLocks noChangeShapeType="1"/>
            </p:cNvSpPr>
            <p:nvPr/>
          </p:nvSpPr>
          <p:spPr bwMode="auto">
            <a:xfrm>
              <a:off x="3600" y="2550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" name="Line 62"/>
            <p:cNvSpPr>
              <a:spLocks noChangeShapeType="1"/>
            </p:cNvSpPr>
            <p:nvPr/>
          </p:nvSpPr>
          <p:spPr bwMode="auto">
            <a:xfrm flipV="1">
              <a:off x="3605" y="2546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6" name="Line 63"/>
            <p:cNvSpPr>
              <a:spLocks noChangeShapeType="1"/>
            </p:cNvSpPr>
            <p:nvPr/>
          </p:nvSpPr>
          <p:spPr bwMode="auto">
            <a:xfrm>
              <a:off x="3605" y="2546"/>
              <a:ext cx="3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" name="Line 64"/>
            <p:cNvSpPr>
              <a:spLocks noChangeShapeType="1"/>
            </p:cNvSpPr>
            <p:nvPr/>
          </p:nvSpPr>
          <p:spPr bwMode="auto">
            <a:xfrm flipV="1">
              <a:off x="3635" y="2542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" name="Line 65"/>
            <p:cNvSpPr>
              <a:spLocks noChangeShapeType="1"/>
            </p:cNvSpPr>
            <p:nvPr/>
          </p:nvSpPr>
          <p:spPr bwMode="auto">
            <a:xfrm>
              <a:off x="3635" y="2542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" name="Line 66"/>
            <p:cNvSpPr>
              <a:spLocks noChangeShapeType="1"/>
            </p:cNvSpPr>
            <p:nvPr/>
          </p:nvSpPr>
          <p:spPr bwMode="auto">
            <a:xfrm flipV="1">
              <a:off x="3646" y="2538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0" name="Line 67"/>
            <p:cNvSpPr>
              <a:spLocks noChangeShapeType="1"/>
            </p:cNvSpPr>
            <p:nvPr/>
          </p:nvSpPr>
          <p:spPr bwMode="auto">
            <a:xfrm>
              <a:off x="3646" y="2538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1" name="Line 68"/>
            <p:cNvSpPr>
              <a:spLocks noChangeShapeType="1"/>
            </p:cNvSpPr>
            <p:nvPr/>
          </p:nvSpPr>
          <p:spPr bwMode="auto">
            <a:xfrm flipV="1">
              <a:off x="3670" y="2534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2" name="Line 69"/>
            <p:cNvSpPr>
              <a:spLocks noChangeShapeType="1"/>
            </p:cNvSpPr>
            <p:nvPr/>
          </p:nvSpPr>
          <p:spPr bwMode="auto">
            <a:xfrm>
              <a:off x="3670" y="2534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3" name="Line 70"/>
            <p:cNvSpPr>
              <a:spLocks noChangeShapeType="1"/>
            </p:cNvSpPr>
            <p:nvPr/>
          </p:nvSpPr>
          <p:spPr bwMode="auto">
            <a:xfrm flipV="1">
              <a:off x="3688" y="2525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" name="Line 71"/>
            <p:cNvSpPr>
              <a:spLocks noChangeShapeType="1"/>
            </p:cNvSpPr>
            <p:nvPr/>
          </p:nvSpPr>
          <p:spPr bwMode="auto">
            <a:xfrm>
              <a:off x="3688" y="252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5" name="Line 72"/>
            <p:cNvSpPr>
              <a:spLocks noChangeShapeType="1"/>
            </p:cNvSpPr>
            <p:nvPr/>
          </p:nvSpPr>
          <p:spPr bwMode="auto">
            <a:xfrm flipV="1">
              <a:off x="3694" y="2517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6" name="Line 73"/>
            <p:cNvSpPr>
              <a:spLocks noChangeShapeType="1"/>
            </p:cNvSpPr>
            <p:nvPr/>
          </p:nvSpPr>
          <p:spPr bwMode="auto">
            <a:xfrm>
              <a:off x="3694" y="2517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7" name="Line 74"/>
            <p:cNvSpPr>
              <a:spLocks noChangeShapeType="1"/>
            </p:cNvSpPr>
            <p:nvPr/>
          </p:nvSpPr>
          <p:spPr bwMode="auto">
            <a:xfrm flipV="1">
              <a:off x="3705" y="2513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" name="Line 75"/>
            <p:cNvSpPr>
              <a:spLocks noChangeShapeType="1"/>
            </p:cNvSpPr>
            <p:nvPr/>
          </p:nvSpPr>
          <p:spPr bwMode="auto">
            <a:xfrm>
              <a:off x="3705" y="2513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9" name="Line 76"/>
            <p:cNvSpPr>
              <a:spLocks noChangeShapeType="1"/>
            </p:cNvSpPr>
            <p:nvPr/>
          </p:nvSpPr>
          <p:spPr bwMode="auto">
            <a:xfrm flipV="1">
              <a:off x="3723" y="2509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0" name="Line 77"/>
            <p:cNvSpPr>
              <a:spLocks noChangeShapeType="1"/>
            </p:cNvSpPr>
            <p:nvPr/>
          </p:nvSpPr>
          <p:spPr bwMode="auto">
            <a:xfrm>
              <a:off x="3723" y="250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1" name="Line 78"/>
            <p:cNvSpPr>
              <a:spLocks noChangeShapeType="1"/>
            </p:cNvSpPr>
            <p:nvPr/>
          </p:nvSpPr>
          <p:spPr bwMode="auto">
            <a:xfrm flipV="1">
              <a:off x="3729" y="2505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2" name="Line 79"/>
            <p:cNvSpPr>
              <a:spLocks noChangeShapeType="1"/>
            </p:cNvSpPr>
            <p:nvPr/>
          </p:nvSpPr>
          <p:spPr bwMode="auto">
            <a:xfrm>
              <a:off x="3729" y="250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3" name="Line 80"/>
            <p:cNvSpPr>
              <a:spLocks noChangeShapeType="1"/>
            </p:cNvSpPr>
            <p:nvPr/>
          </p:nvSpPr>
          <p:spPr bwMode="auto">
            <a:xfrm flipV="1">
              <a:off x="3735" y="2496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4" name="Line 81"/>
            <p:cNvSpPr>
              <a:spLocks noChangeShapeType="1"/>
            </p:cNvSpPr>
            <p:nvPr/>
          </p:nvSpPr>
          <p:spPr bwMode="auto">
            <a:xfrm>
              <a:off x="3735" y="2496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5" name="Line 82"/>
            <p:cNvSpPr>
              <a:spLocks noChangeShapeType="1"/>
            </p:cNvSpPr>
            <p:nvPr/>
          </p:nvSpPr>
          <p:spPr bwMode="auto">
            <a:xfrm flipV="1">
              <a:off x="3741" y="2492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6" name="Line 83"/>
            <p:cNvSpPr>
              <a:spLocks noChangeShapeType="1"/>
            </p:cNvSpPr>
            <p:nvPr/>
          </p:nvSpPr>
          <p:spPr bwMode="auto">
            <a:xfrm>
              <a:off x="3741" y="2492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7" name="Line 84"/>
            <p:cNvSpPr>
              <a:spLocks noChangeShapeType="1"/>
            </p:cNvSpPr>
            <p:nvPr/>
          </p:nvSpPr>
          <p:spPr bwMode="auto">
            <a:xfrm flipV="1">
              <a:off x="3746" y="2488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" name="Line 85"/>
            <p:cNvSpPr>
              <a:spLocks noChangeShapeType="1"/>
            </p:cNvSpPr>
            <p:nvPr/>
          </p:nvSpPr>
          <p:spPr bwMode="auto">
            <a:xfrm>
              <a:off x="3746" y="2488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" name="Line 86"/>
            <p:cNvSpPr>
              <a:spLocks noChangeShapeType="1"/>
            </p:cNvSpPr>
            <p:nvPr/>
          </p:nvSpPr>
          <p:spPr bwMode="auto">
            <a:xfrm flipV="1">
              <a:off x="3752" y="2484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" name="Line 87"/>
            <p:cNvSpPr>
              <a:spLocks noChangeShapeType="1"/>
            </p:cNvSpPr>
            <p:nvPr/>
          </p:nvSpPr>
          <p:spPr bwMode="auto">
            <a:xfrm>
              <a:off x="3752" y="2484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" name="Line 88"/>
            <p:cNvSpPr>
              <a:spLocks noChangeShapeType="1"/>
            </p:cNvSpPr>
            <p:nvPr/>
          </p:nvSpPr>
          <p:spPr bwMode="auto">
            <a:xfrm flipV="1">
              <a:off x="3758" y="2480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" name="Line 89"/>
            <p:cNvSpPr>
              <a:spLocks noChangeShapeType="1"/>
            </p:cNvSpPr>
            <p:nvPr/>
          </p:nvSpPr>
          <p:spPr bwMode="auto">
            <a:xfrm>
              <a:off x="3758" y="2480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" name="Line 90"/>
            <p:cNvSpPr>
              <a:spLocks noChangeShapeType="1"/>
            </p:cNvSpPr>
            <p:nvPr/>
          </p:nvSpPr>
          <p:spPr bwMode="auto">
            <a:xfrm flipV="1">
              <a:off x="3770" y="2472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" name="Line 91"/>
            <p:cNvSpPr>
              <a:spLocks noChangeShapeType="1"/>
            </p:cNvSpPr>
            <p:nvPr/>
          </p:nvSpPr>
          <p:spPr bwMode="auto">
            <a:xfrm>
              <a:off x="3770" y="2472"/>
              <a:ext cx="1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" name="Line 92"/>
            <p:cNvSpPr>
              <a:spLocks noChangeShapeType="1"/>
            </p:cNvSpPr>
            <p:nvPr/>
          </p:nvSpPr>
          <p:spPr bwMode="auto">
            <a:xfrm flipV="1">
              <a:off x="3787" y="2468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" name="Line 93"/>
            <p:cNvSpPr>
              <a:spLocks noChangeShapeType="1"/>
            </p:cNvSpPr>
            <p:nvPr/>
          </p:nvSpPr>
          <p:spPr bwMode="auto">
            <a:xfrm>
              <a:off x="3787" y="2468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7" name="Line 94"/>
            <p:cNvSpPr>
              <a:spLocks noChangeShapeType="1"/>
            </p:cNvSpPr>
            <p:nvPr/>
          </p:nvSpPr>
          <p:spPr bwMode="auto">
            <a:xfrm>
              <a:off x="3805" y="2468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" name="Line 95"/>
            <p:cNvSpPr>
              <a:spLocks noChangeShapeType="1"/>
            </p:cNvSpPr>
            <p:nvPr/>
          </p:nvSpPr>
          <p:spPr bwMode="auto">
            <a:xfrm flipV="1">
              <a:off x="3811" y="2463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" name="Line 96"/>
            <p:cNvSpPr>
              <a:spLocks noChangeShapeType="1"/>
            </p:cNvSpPr>
            <p:nvPr/>
          </p:nvSpPr>
          <p:spPr bwMode="auto">
            <a:xfrm>
              <a:off x="3811" y="2463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" name="Line 97"/>
            <p:cNvSpPr>
              <a:spLocks noChangeShapeType="1"/>
            </p:cNvSpPr>
            <p:nvPr/>
          </p:nvSpPr>
          <p:spPr bwMode="auto">
            <a:xfrm flipV="1">
              <a:off x="3829" y="2459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" name="Line 98"/>
            <p:cNvSpPr>
              <a:spLocks noChangeShapeType="1"/>
            </p:cNvSpPr>
            <p:nvPr/>
          </p:nvSpPr>
          <p:spPr bwMode="auto">
            <a:xfrm>
              <a:off x="3829" y="2459"/>
              <a:ext cx="1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" name="Line 99"/>
            <p:cNvSpPr>
              <a:spLocks noChangeShapeType="1"/>
            </p:cNvSpPr>
            <p:nvPr/>
          </p:nvSpPr>
          <p:spPr bwMode="auto">
            <a:xfrm flipV="1">
              <a:off x="3846" y="2455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" name="Line 100"/>
            <p:cNvSpPr>
              <a:spLocks noChangeShapeType="1"/>
            </p:cNvSpPr>
            <p:nvPr/>
          </p:nvSpPr>
          <p:spPr bwMode="auto">
            <a:xfrm>
              <a:off x="3846" y="2455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" name="Line 101"/>
            <p:cNvSpPr>
              <a:spLocks noChangeShapeType="1"/>
            </p:cNvSpPr>
            <p:nvPr/>
          </p:nvSpPr>
          <p:spPr bwMode="auto">
            <a:xfrm flipV="1">
              <a:off x="3858" y="2451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" name="Line 102"/>
            <p:cNvSpPr>
              <a:spLocks noChangeShapeType="1"/>
            </p:cNvSpPr>
            <p:nvPr/>
          </p:nvSpPr>
          <p:spPr bwMode="auto">
            <a:xfrm>
              <a:off x="3858" y="2451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" name="Line 103"/>
            <p:cNvSpPr>
              <a:spLocks noChangeShapeType="1"/>
            </p:cNvSpPr>
            <p:nvPr/>
          </p:nvSpPr>
          <p:spPr bwMode="auto">
            <a:xfrm flipV="1">
              <a:off x="3876" y="2447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" name="Line 104"/>
            <p:cNvSpPr>
              <a:spLocks noChangeShapeType="1"/>
            </p:cNvSpPr>
            <p:nvPr/>
          </p:nvSpPr>
          <p:spPr bwMode="auto">
            <a:xfrm>
              <a:off x="3876" y="244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" name="Line 105"/>
            <p:cNvSpPr>
              <a:spLocks noChangeShapeType="1"/>
            </p:cNvSpPr>
            <p:nvPr/>
          </p:nvSpPr>
          <p:spPr bwMode="auto">
            <a:xfrm flipV="1">
              <a:off x="3882" y="2443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" name="Line 106"/>
            <p:cNvSpPr>
              <a:spLocks noChangeShapeType="1"/>
            </p:cNvSpPr>
            <p:nvPr/>
          </p:nvSpPr>
          <p:spPr bwMode="auto">
            <a:xfrm>
              <a:off x="3882" y="2443"/>
              <a:ext cx="1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" name="Line 107"/>
            <p:cNvSpPr>
              <a:spLocks noChangeShapeType="1"/>
            </p:cNvSpPr>
            <p:nvPr/>
          </p:nvSpPr>
          <p:spPr bwMode="auto">
            <a:xfrm flipV="1">
              <a:off x="3899" y="2439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" name="Line 108"/>
            <p:cNvSpPr>
              <a:spLocks noChangeShapeType="1"/>
            </p:cNvSpPr>
            <p:nvPr/>
          </p:nvSpPr>
          <p:spPr bwMode="auto">
            <a:xfrm>
              <a:off x="3899" y="2439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" name="Line 109"/>
            <p:cNvSpPr>
              <a:spLocks noChangeShapeType="1"/>
            </p:cNvSpPr>
            <p:nvPr/>
          </p:nvSpPr>
          <p:spPr bwMode="auto">
            <a:xfrm flipV="1">
              <a:off x="3911" y="2435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" name="Line 110"/>
            <p:cNvSpPr>
              <a:spLocks noChangeShapeType="1"/>
            </p:cNvSpPr>
            <p:nvPr/>
          </p:nvSpPr>
          <p:spPr bwMode="auto">
            <a:xfrm>
              <a:off x="3911" y="2435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" name="Line 111"/>
            <p:cNvSpPr>
              <a:spLocks noChangeShapeType="1"/>
            </p:cNvSpPr>
            <p:nvPr/>
          </p:nvSpPr>
          <p:spPr bwMode="auto">
            <a:xfrm flipV="1">
              <a:off x="3923" y="2430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" name="Line 112"/>
            <p:cNvSpPr>
              <a:spLocks noChangeShapeType="1"/>
            </p:cNvSpPr>
            <p:nvPr/>
          </p:nvSpPr>
          <p:spPr bwMode="auto">
            <a:xfrm>
              <a:off x="3923" y="2430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" name="Line 113"/>
            <p:cNvSpPr>
              <a:spLocks noChangeShapeType="1"/>
            </p:cNvSpPr>
            <p:nvPr/>
          </p:nvSpPr>
          <p:spPr bwMode="auto">
            <a:xfrm flipV="1">
              <a:off x="3929" y="2426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" name="Line 114"/>
            <p:cNvSpPr>
              <a:spLocks noChangeShapeType="1"/>
            </p:cNvSpPr>
            <p:nvPr/>
          </p:nvSpPr>
          <p:spPr bwMode="auto">
            <a:xfrm>
              <a:off x="3929" y="2426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" name="Line 115"/>
            <p:cNvSpPr>
              <a:spLocks noChangeShapeType="1"/>
            </p:cNvSpPr>
            <p:nvPr/>
          </p:nvSpPr>
          <p:spPr bwMode="auto">
            <a:xfrm flipV="1">
              <a:off x="3952" y="2422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" name="Line 116"/>
            <p:cNvSpPr>
              <a:spLocks noChangeShapeType="1"/>
            </p:cNvSpPr>
            <p:nvPr/>
          </p:nvSpPr>
          <p:spPr bwMode="auto">
            <a:xfrm>
              <a:off x="3952" y="2422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0" name="Line 117"/>
            <p:cNvSpPr>
              <a:spLocks noChangeShapeType="1"/>
            </p:cNvSpPr>
            <p:nvPr/>
          </p:nvSpPr>
          <p:spPr bwMode="auto">
            <a:xfrm flipV="1">
              <a:off x="3958" y="2418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1" name="Line 118"/>
            <p:cNvSpPr>
              <a:spLocks noChangeShapeType="1"/>
            </p:cNvSpPr>
            <p:nvPr/>
          </p:nvSpPr>
          <p:spPr bwMode="auto">
            <a:xfrm>
              <a:off x="3958" y="2418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2" name="Line 119"/>
            <p:cNvSpPr>
              <a:spLocks noChangeShapeType="1"/>
            </p:cNvSpPr>
            <p:nvPr/>
          </p:nvSpPr>
          <p:spPr bwMode="auto">
            <a:xfrm flipV="1">
              <a:off x="3970" y="2414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3" name="Line 120"/>
            <p:cNvSpPr>
              <a:spLocks noChangeShapeType="1"/>
            </p:cNvSpPr>
            <p:nvPr/>
          </p:nvSpPr>
          <p:spPr bwMode="auto">
            <a:xfrm>
              <a:off x="3970" y="2414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4" name="Line 121"/>
            <p:cNvSpPr>
              <a:spLocks noChangeShapeType="1"/>
            </p:cNvSpPr>
            <p:nvPr/>
          </p:nvSpPr>
          <p:spPr bwMode="auto">
            <a:xfrm flipV="1">
              <a:off x="3993" y="2410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5" name="Line 122"/>
            <p:cNvSpPr>
              <a:spLocks noChangeShapeType="1"/>
            </p:cNvSpPr>
            <p:nvPr/>
          </p:nvSpPr>
          <p:spPr bwMode="auto">
            <a:xfrm>
              <a:off x="3993" y="2410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6" name="Line 123"/>
            <p:cNvSpPr>
              <a:spLocks noChangeShapeType="1"/>
            </p:cNvSpPr>
            <p:nvPr/>
          </p:nvSpPr>
          <p:spPr bwMode="auto">
            <a:xfrm flipV="1">
              <a:off x="3999" y="2406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7" name="Line 124"/>
            <p:cNvSpPr>
              <a:spLocks noChangeShapeType="1"/>
            </p:cNvSpPr>
            <p:nvPr/>
          </p:nvSpPr>
          <p:spPr bwMode="auto">
            <a:xfrm>
              <a:off x="3999" y="2406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8" name="Line 125"/>
            <p:cNvSpPr>
              <a:spLocks noChangeShapeType="1"/>
            </p:cNvSpPr>
            <p:nvPr/>
          </p:nvSpPr>
          <p:spPr bwMode="auto">
            <a:xfrm flipV="1">
              <a:off x="4011" y="2401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" name="Line 126"/>
            <p:cNvSpPr>
              <a:spLocks noChangeShapeType="1"/>
            </p:cNvSpPr>
            <p:nvPr/>
          </p:nvSpPr>
          <p:spPr bwMode="auto">
            <a:xfrm>
              <a:off x="4011" y="2401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0" name="Line 127"/>
            <p:cNvSpPr>
              <a:spLocks noChangeShapeType="1"/>
            </p:cNvSpPr>
            <p:nvPr/>
          </p:nvSpPr>
          <p:spPr bwMode="auto">
            <a:xfrm>
              <a:off x="4034" y="2401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1" name="Line 128"/>
            <p:cNvSpPr>
              <a:spLocks noChangeShapeType="1"/>
            </p:cNvSpPr>
            <p:nvPr/>
          </p:nvSpPr>
          <p:spPr bwMode="auto">
            <a:xfrm flipV="1">
              <a:off x="4046" y="2397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2" name="Line 129"/>
            <p:cNvSpPr>
              <a:spLocks noChangeShapeType="1"/>
            </p:cNvSpPr>
            <p:nvPr/>
          </p:nvSpPr>
          <p:spPr bwMode="auto">
            <a:xfrm>
              <a:off x="4046" y="239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3" name="Line 130"/>
            <p:cNvSpPr>
              <a:spLocks noChangeShapeType="1"/>
            </p:cNvSpPr>
            <p:nvPr/>
          </p:nvSpPr>
          <p:spPr bwMode="auto">
            <a:xfrm flipV="1">
              <a:off x="4052" y="2389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4" name="Line 131"/>
            <p:cNvSpPr>
              <a:spLocks noChangeShapeType="1"/>
            </p:cNvSpPr>
            <p:nvPr/>
          </p:nvSpPr>
          <p:spPr bwMode="auto">
            <a:xfrm>
              <a:off x="4052" y="238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5" name="Line 132"/>
            <p:cNvSpPr>
              <a:spLocks noChangeShapeType="1"/>
            </p:cNvSpPr>
            <p:nvPr/>
          </p:nvSpPr>
          <p:spPr bwMode="auto">
            <a:xfrm>
              <a:off x="4058" y="2389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6" name="Line 133"/>
            <p:cNvSpPr>
              <a:spLocks noChangeShapeType="1"/>
            </p:cNvSpPr>
            <p:nvPr/>
          </p:nvSpPr>
          <p:spPr bwMode="auto">
            <a:xfrm flipV="1">
              <a:off x="4081" y="2385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7" name="Line 134"/>
            <p:cNvSpPr>
              <a:spLocks noChangeShapeType="1"/>
            </p:cNvSpPr>
            <p:nvPr/>
          </p:nvSpPr>
          <p:spPr bwMode="auto">
            <a:xfrm>
              <a:off x="4081" y="2385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8" name="Line 135"/>
            <p:cNvSpPr>
              <a:spLocks noChangeShapeType="1"/>
            </p:cNvSpPr>
            <p:nvPr/>
          </p:nvSpPr>
          <p:spPr bwMode="auto">
            <a:xfrm flipV="1">
              <a:off x="4105" y="2381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9" name="Line 136"/>
            <p:cNvSpPr>
              <a:spLocks noChangeShapeType="1"/>
            </p:cNvSpPr>
            <p:nvPr/>
          </p:nvSpPr>
          <p:spPr bwMode="auto">
            <a:xfrm>
              <a:off x="4105" y="2381"/>
              <a:ext cx="1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0" name="Line 137"/>
            <p:cNvSpPr>
              <a:spLocks noChangeShapeType="1"/>
            </p:cNvSpPr>
            <p:nvPr/>
          </p:nvSpPr>
          <p:spPr bwMode="auto">
            <a:xfrm flipV="1">
              <a:off x="4122" y="2372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1" name="Line 138"/>
            <p:cNvSpPr>
              <a:spLocks noChangeShapeType="1"/>
            </p:cNvSpPr>
            <p:nvPr/>
          </p:nvSpPr>
          <p:spPr bwMode="auto">
            <a:xfrm>
              <a:off x="4122" y="2372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2" name="Line 139"/>
            <p:cNvSpPr>
              <a:spLocks noChangeShapeType="1"/>
            </p:cNvSpPr>
            <p:nvPr/>
          </p:nvSpPr>
          <p:spPr bwMode="auto">
            <a:xfrm flipV="1">
              <a:off x="4128" y="2368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3" name="Line 140"/>
            <p:cNvSpPr>
              <a:spLocks noChangeShapeType="1"/>
            </p:cNvSpPr>
            <p:nvPr/>
          </p:nvSpPr>
          <p:spPr bwMode="auto">
            <a:xfrm>
              <a:off x="4128" y="2368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4" name="Line 141"/>
            <p:cNvSpPr>
              <a:spLocks noChangeShapeType="1"/>
            </p:cNvSpPr>
            <p:nvPr/>
          </p:nvSpPr>
          <p:spPr bwMode="auto">
            <a:xfrm>
              <a:off x="4140" y="2368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5" name="Line 142"/>
            <p:cNvSpPr>
              <a:spLocks noChangeShapeType="1"/>
            </p:cNvSpPr>
            <p:nvPr/>
          </p:nvSpPr>
          <p:spPr bwMode="auto">
            <a:xfrm>
              <a:off x="4169" y="2368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6" name="Line 143"/>
            <p:cNvSpPr>
              <a:spLocks noChangeShapeType="1"/>
            </p:cNvSpPr>
            <p:nvPr/>
          </p:nvSpPr>
          <p:spPr bwMode="auto">
            <a:xfrm flipV="1">
              <a:off x="4175" y="2364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7" name="Line 144"/>
            <p:cNvSpPr>
              <a:spLocks noChangeShapeType="1"/>
            </p:cNvSpPr>
            <p:nvPr/>
          </p:nvSpPr>
          <p:spPr bwMode="auto">
            <a:xfrm>
              <a:off x="4175" y="2364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8" name="Line 145"/>
            <p:cNvSpPr>
              <a:spLocks noChangeShapeType="1"/>
            </p:cNvSpPr>
            <p:nvPr/>
          </p:nvSpPr>
          <p:spPr bwMode="auto">
            <a:xfrm flipV="1">
              <a:off x="4187" y="2360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9" name="Line 146"/>
            <p:cNvSpPr>
              <a:spLocks noChangeShapeType="1"/>
            </p:cNvSpPr>
            <p:nvPr/>
          </p:nvSpPr>
          <p:spPr bwMode="auto">
            <a:xfrm>
              <a:off x="4187" y="2360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" name="Line 147"/>
            <p:cNvSpPr>
              <a:spLocks noChangeShapeType="1"/>
            </p:cNvSpPr>
            <p:nvPr/>
          </p:nvSpPr>
          <p:spPr bwMode="auto">
            <a:xfrm flipV="1">
              <a:off x="4193" y="2356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1" name="Line 148"/>
            <p:cNvSpPr>
              <a:spLocks noChangeShapeType="1"/>
            </p:cNvSpPr>
            <p:nvPr/>
          </p:nvSpPr>
          <p:spPr bwMode="auto">
            <a:xfrm>
              <a:off x="4193" y="2356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2" name="Line 149"/>
            <p:cNvSpPr>
              <a:spLocks noChangeShapeType="1"/>
            </p:cNvSpPr>
            <p:nvPr/>
          </p:nvSpPr>
          <p:spPr bwMode="auto">
            <a:xfrm flipV="1">
              <a:off x="4211" y="2352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3" name="Line 150"/>
            <p:cNvSpPr>
              <a:spLocks noChangeShapeType="1"/>
            </p:cNvSpPr>
            <p:nvPr/>
          </p:nvSpPr>
          <p:spPr bwMode="auto">
            <a:xfrm>
              <a:off x="4211" y="2352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4" name="Line 151"/>
            <p:cNvSpPr>
              <a:spLocks noChangeShapeType="1"/>
            </p:cNvSpPr>
            <p:nvPr/>
          </p:nvSpPr>
          <p:spPr bwMode="auto">
            <a:xfrm flipV="1">
              <a:off x="4222" y="2348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5" name="Line 152"/>
            <p:cNvSpPr>
              <a:spLocks noChangeShapeType="1"/>
            </p:cNvSpPr>
            <p:nvPr/>
          </p:nvSpPr>
          <p:spPr bwMode="auto">
            <a:xfrm>
              <a:off x="4222" y="2348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6" name="Line 153"/>
            <p:cNvSpPr>
              <a:spLocks noChangeShapeType="1"/>
            </p:cNvSpPr>
            <p:nvPr/>
          </p:nvSpPr>
          <p:spPr bwMode="auto">
            <a:xfrm flipV="1">
              <a:off x="4228" y="2344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7" name="Line 154"/>
            <p:cNvSpPr>
              <a:spLocks noChangeShapeType="1"/>
            </p:cNvSpPr>
            <p:nvPr/>
          </p:nvSpPr>
          <p:spPr bwMode="auto">
            <a:xfrm>
              <a:off x="4228" y="2344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8" name="Line 155"/>
            <p:cNvSpPr>
              <a:spLocks noChangeShapeType="1"/>
            </p:cNvSpPr>
            <p:nvPr/>
          </p:nvSpPr>
          <p:spPr bwMode="auto">
            <a:xfrm flipV="1">
              <a:off x="4234" y="2339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9" name="Line 156"/>
            <p:cNvSpPr>
              <a:spLocks noChangeShapeType="1"/>
            </p:cNvSpPr>
            <p:nvPr/>
          </p:nvSpPr>
          <p:spPr bwMode="auto">
            <a:xfrm>
              <a:off x="4234" y="233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0" name="Line 157"/>
            <p:cNvSpPr>
              <a:spLocks noChangeShapeType="1"/>
            </p:cNvSpPr>
            <p:nvPr/>
          </p:nvSpPr>
          <p:spPr bwMode="auto">
            <a:xfrm>
              <a:off x="4240" y="233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1" name="Line 158"/>
            <p:cNvSpPr>
              <a:spLocks noChangeShapeType="1"/>
            </p:cNvSpPr>
            <p:nvPr/>
          </p:nvSpPr>
          <p:spPr bwMode="auto">
            <a:xfrm>
              <a:off x="4246" y="233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2" name="Line 159"/>
            <p:cNvSpPr>
              <a:spLocks noChangeShapeType="1"/>
            </p:cNvSpPr>
            <p:nvPr/>
          </p:nvSpPr>
          <p:spPr bwMode="auto">
            <a:xfrm flipV="1">
              <a:off x="4252" y="2335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3" name="Line 160"/>
            <p:cNvSpPr>
              <a:spLocks noChangeShapeType="1"/>
            </p:cNvSpPr>
            <p:nvPr/>
          </p:nvSpPr>
          <p:spPr bwMode="auto">
            <a:xfrm>
              <a:off x="4252" y="233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4" name="Line 161"/>
            <p:cNvSpPr>
              <a:spLocks noChangeShapeType="1"/>
            </p:cNvSpPr>
            <p:nvPr/>
          </p:nvSpPr>
          <p:spPr bwMode="auto">
            <a:xfrm>
              <a:off x="4258" y="2335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5" name="Line 162"/>
            <p:cNvSpPr>
              <a:spLocks noChangeShapeType="1"/>
            </p:cNvSpPr>
            <p:nvPr/>
          </p:nvSpPr>
          <p:spPr bwMode="auto">
            <a:xfrm>
              <a:off x="4263" y="233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6" name="Line 163"/>
            <p:cNvSpPr>
              <a:spLocks noChangeShapeType="1"/>
            </p:cNvSpPr>
            <p:nvPr/>
          </p:nvSpPr>
          <p:spPr bwMode="auto">
            <a:xfrm flipV="1">
              <a:off x="4269" y="2331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7" name="Line 164"/>
            <p:cNvSpPr>
              <a:spLocks noChangeShapeType="1"/>
            </p:cNvSpPr>
            <p:nvPr/>
          </p:nvSpPr>
          <p:spPr bwMode="auto">
            <a:xfrm>
              <a:off x="4269" y="233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8" name="Line 165"/>
            <p:cNvSpPr>
              <a:spLocks noChangeShapeType="1"/>
            </p:cNvSpPr>
            <p:nvPr/>
          </p:nvSpPr>
          <p:spPr bwMode="auto">
            <a:xfrm>
              <a:off x="4275" y="233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9" name="Line 166"/>
            <p:cNvSpPr>
              <a:spLocks noChangeShapeType="1"/>
            </p:cNvSpPr>
            <p:nvPr/>
          </p:nvSpPr>
          <p:spPr bwMode="auto">
            <a:xfrm>
              <a:off x="4281" y="233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" name="Line 167"/>
            <p:cNvSpPr>
              <a:spLocks noChangeShapeType="1"/>
            </p:cNvSpPr>
            <p:nvPr/>
          </p:nvSpPr>
          <p:spPr bwMode="auto">
            <a:xfrm flipV="1">
              <a:off x="4287" y="2327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" name="Line 168"/>
            <p:cNvSpPr>
              <a:spLocks noChangeShapeType="1"/>
            </p:cNvSpPr>
            <p:nvPr/>
          </p:nvSpPr>
          <p:spPr bwMode="auto">
            <a:xfrm>
              <a:off x="4287" y="232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2" name="Line 169"/>
            <p:cNvSpPr>
              <a:spLocks noChangeShapeType="1"/>
            </p:cNvSpPr>
            <p:nvPr/>
          </p:nvSpPr>
          <p:spPr bwMode="auto">
            <a:xfrm>
              <a:off x="4293" y="232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3" name="Line 170"/>
            <p:cNvSpPr>
              <a:spLocks noChangeShapeType="1"/>
            </p:cNvSpPr>
            <p:nvPr/>
          </p:nvSpPr>
          <p:spPr bwMode="auto">
            <a:xfrm>
              <a:off x="4299" y="2327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4" name="Line 171"/>
            <p:cNvSpPr>
              <a:spLocks noChangeShapeType="1"/>
            </p:cNvSpPr>
            <p:nvPr/>
          </p:nvSpPr>
          <p:spPr bwMode="auto">
            <a:xfrm flipV="1">
              <a:off x="4322" y="2323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5" name="Line 172"/>
            <p:cNvSpPr>
              <a:spLocks noChangeShapeType="1"/>
            </p:cNvSpPr>
            <p:nvPr/>
          </p:nvSpPr>
          <p:spPr bwMode="auto">
            <a:xfrm>
              <a:off x="4322" y="2323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6" name="Line 173"/>
            <p:cNvSpPr>
              <a:spLocks noChangeShapeType="1"/>
            </p:cNvSpPr>
            <p:nvPr/>
          </p:nvSpPr>
          <p:spPr bwMode="auto">
            <a:xfrm>
              <a:off x="4334" y="2323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7" name="Line 174"/>
            <p:cNvSpPr>
              <a:spLocks noChangeShapeType="1"/>
            </p:cNvSpPr>
            <p:nvPr/>
          </p:nvSpPr>
          <p:spPr bwMode="auto">
            <a:xfrm flipV="1">
              <a:off x="4375" y="2319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8" name="Line 175"/>
            <p:cNvSpPr>
              <a:spLocks noChangeShapeType="1"/>
            </p:cNvSpPr>
            <p:nvPr/>
          </p:nvSpPr>
          <p:spPr bwMode="auto">
            <a:xfrm>
              <a:off x="4375" y="231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9" name="Line 176"/>
            <p:cNvSpPr>
              <a:spLocks noChangeShapeType="1"/>
            </p:cNvSpPr>
            <p:nvPr/>
          </p:nvSpPr>
          <p:spPr bwMode="auto">
            <a:xfrm>
              <a:off x="4381" y="2319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" name="Line 177"/>
            <p:cNvSpPr>
              <a:spLocks noChangeShapeType="1"/>
            </p:cNvSpPr>
            <p:nvPr/>
          </p:nvSpPr>
          <p:spPr bwMode="auto">
            <a:xfrm flipV="1">
              <a:off x="4399" y="2314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1" name="Line 178"/>
            <p:cNvSpPr>
              <a:spLocks noChangeShapeType="1"/>
            </p:cNvSpPr>
            <p:nvPr/>
          </p:nvSpPr>
          <p:spPr bwMode="auto">
            <a:xfrm>
              <a:off x="4399" y="2314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2" name="Line 179"/>
            <p:cNvSpPr>
              <a:spLocks noChangeShapeType="1"/>
            </p:cNvSpPr>
            <p:nvPr/>
          </p:nvSpPr>
          <p:spPr bwMode="auto">
            <a:xfrm flipV="1">
              <a:off x="4428" y="2310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3" name="Line 180"/>
            <p:cNvSpPr>
              <a:spLocks noChangeShapeType="1"/>
            </p:cNvSpPr>
            <p:nvPr/>
          </p:nvSpPr>
          <p:spPr bwMode="auto">
            <a:xfrm>
              <a:off x="4428" y="2310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4" name="Line 181"/>
            <p:cNvSpPr>
              <a:spLocks noChangeShapeType="1"/>
            </p:cNvSpPr>
            <p:nvPr/>
          </p:nvSpPr>
          <p:spPr bwMode="auto">
            <a:xfrm flipV="1">
              <a:off x="4469" y="2298"/>
              <a:ext cx="0" cy="1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5" name="Line 182"/>
            <p:cNvSpPr>
              <a:spLocks noChangeShapeType="1"/>
            </p:cNvSpPr>
            <p:nvPr/>
          </p:nvSpPr>
          <p:spPr bwMode="auto">
            <a:xfrm>
              <a:off x="4469" y="2298"/>
              <a:ext cx="3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6" name="Line 183"/>
            <p:cNvSpPr>
              <a:spLocks noChangeShapeType="1"/>
            </p:cNvSpPr>
            <p:nvPr/>
          </p:nvSpPr>
          <p:spPr bwMode="auto">
            <a:xfrm flipV="1">
              <a:off x="4499" y="2294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7" name="Line 184"/>
            <p:cNvSpPr>
              <a:spLocks noChangeShapeType="1"/>
            </p:cNvSpPr>
            <p:nvPr/>
          </p:nvSpPr>
          <p:spPr bwMode="auto">
            <a:xfrm>
              <a:off x="4499" y="2294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8" name="Line 185"/>
            <p:cNvSpPr>
              <a:spLocks noChangeShapeType="1"/>
            </p:cNvSpPr>
            <p:nvPr/>
          </p:nvSpPr>
          <p:spPr bwMode="auto">
            <a:xfrm flipV="1">
              <a:off x="4522" y="2290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9" name="Line 186"/>
            <p:cNvSpPr>
              <a:spLocks noChangeShapeType="1"/>
            </p:cNvSpPr>
            <p:nvPr/>
          </p:nvSpPr>
          <p:spPr bwMode="auto">
            <a:xfrm>
              <a:off x="4522" y="2290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" name="Line 187"/>
            <p:cNvSpPr>
              <a:spLocks noChangeShapeType="1"/>
            </p:cNvSpPr>
            <p:nvPr/>
          </p:nvSpPr>
          <p:spPr bwMode="auto">
            <a:xfrm flipV="1">
              <a:off x="4534" y="2285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" name="Line 188"/>
            <p:cNvSpPr>
              <a:spLocks noChangeShapeType="1"/>
            </p:cNvSpPr>
            <p:nvPr/>
          </p:nvSpPr>
          <p:spPr bwMode="auto">
            <a:xfrm>
              <a:off x="4534" y="2285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" name="Line 189"/>
            <p:cNvSpPr>
              <a:spLocks noChangeShapeType="1"/>
            </p:cNvSpPr>
            <p:nvPr/>
          </p:nvSpPr>
          <p:spPr bwMode="auto">
            <a:xfrm flipV="1">
              <a:off x="4545" y="2281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" name="Line 190"/>
            <p:cNvSpPr>
              <a:spLocks noChangeShapeType="1"/>
            </p:cNvSpPr>
            <p:nvPr/>
          </p:nvSpPr>
          <p:spPr bwMode="auto">
            <a:xfrm>
              <a:off x="4545" y="2281"/>
              <a:ext cx="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" name="Line 191"/>
            <p:cNvSpPr>
              <a:spLocks noChangeShapeType="1"/>
            </p:cNvSpPr>
            <p:nvPr/>
          </p:nvSpPr>
          <p:spPr bwMode="auto">
            <a:xfrm flipV="1">
              <a:off x="4552" y="2273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" name="Line 192"/>
            <p:cNvSpPr>
              <a:spLocks noChangeShapeType="1"/>
            </p:cNvSpPr>
            <p:nvPr/>
          </p:nvSpPr>
          <p:spPr bwMode="auto">
            <a:xfrm>
              <a:off x="4552" y="2273"/>
              <a:ext cx="1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6" name="Line 193"/>
            <p:cNvSpPr>
              <a:spLocks noChangeShapeType="1"/>
            </p:cNvSpPr>
            <p:nvPr/>
          </p:nvSpPr>
          <p:spPr bwMode="auto">
            <a:xfrm flipV="1">
              <a:off x="4569" y="2269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" name="Line 194"/>
            <p:cNvSpPr>
              <a:spLocks noChangeShapeType="1"/>
            </p:cNvSpPr>
            <p:nvPr/>
          </p:nvSpPr>
          <p:spPr bwMode="auto">
            <a:xfrm>
              <a:off x="4569" y="2269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" name="Line 195"/>
            <p:cNvSpPr>
              <a:spLocks noChangeShapeType="1"/>
            </p:cNvSpPr>
            <p:nvPr/>
          </p:nvSpPr>
          <p:spPr bwMode="auto">
            <a:xfrm flipV="1">
              <a:off x="4593" y="2260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" name="Line 196"/>
            <p:cNvSpPr>
              <a:spLocks noChangeShapeType="1"/>
            </p:cNvSpPr>
            <p:nvPr/>
          </p:nvSpPr>
          <p:spPr bwMode="auto">
            <a:xfrm>
              <a:off x="4593" y="2260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" name="Line 197"/>
            <p:cNvSpPr>
              <a:spLocks noChangeShapeType="1"/>
            </p:cNvSpPr>
            <p:nvPr/>
          </p:nvSpPr>
          <p:spPr bwMode="auto">
            <a:xfrm flipV="1">
              <a:off x="4598" y="2256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" name="Line 198"/>
            <p:cNvSpPr>
              <a:spLocks noChangeShapeType="1"/>
            </p:cNvSpPr>
            <p:nvPr/>
          </p:nvSpPr>
          <p:spPr bwMode="auto">
            <a:xfrm>
              <a:off x="4598" y="2256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" name="Line 199"/>
            <p:cNvSpPr>
              <a:spLocks noChangeShapeType="1"/>
            </p:cNvSpPr>
            <p:nvPr/>
          </p:nvSpPr>
          <p:spPr bwMode="auto">
            <a:xfrm flipV="1">
              <a:off x="4604" y="2248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3" name="Line 200"/>
            <p:cNvSpPr>
              <a:spLocks noChangeShapeType="1"/>
            </p:cNvSpPr>
            <p:nvPr/>
          </p:nvSpPr>
          <p:spPr bwMode="auto">
            <a:xfrm>
              <a:off x="4604" y="2248"/>
              <a:ext cx="4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4" name="Line 201"/>
            <p:cNvSpPr>
              <a:spLocks noChangeShapeType="1"/>
            </p:cNvSpPr>
            <p:nvPr/>
          </p:nvSpPr>
          <p:spPr bwMode="auto">
            <a:xfrm flipV="1">
              <a:off x="4651" y="2244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5" name="Line 202"/>
            <p:cNvSpPr>
              <a:spLocks noChangeShapeType="1"/>
            </p:cNvSpPr>
            <p:nvPr/>
          </p:nvSpPr>
          <p:spPr bwMode="auto">
            <a:xfrm>
              <a:off x="4651" y="2244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6" name="Line 203"/>
            <p:cNvSpPr>
              <a:spLocks noChangeShapeType="1"/>
            </p:cNvSpPr>
            <p:nvPr/>
          </p:nvSpPr>
          <p:spPr bwMode="auto">
            <a:xfrm flipV="1">
              <a:off x="4657" y="2235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7" name="Line 204"/>
            <p:cNvSpPr>
              <a:spLocks noChangeShapeType="1"/>
            </p:cNvSpPr>
            <p:nvPr/>
          </p:nvSpPr>
          <p:spPr bwMode="auto">
            <a:xfrm>
              <a:off x="4657" y="223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7" name="Group 406"/>
          <p:cNvGrpSpPr>
            <a:grpSpLocks/>
          </p:cNvGrpSpPr>
          <p:nvPr/>
        </p:nvGrpSpPr>
        <p:grpSpPr bwMode="auto">
          <a:xfrm>
            <a:off x="3030887" y="3415655"/>
            <a:ext cx="6491248" cy="1353387"/>
            <a:chOff x="3112" y="2110"/>
            <a:chExt cx="2145" cy="539"/>
          </a:xfrm>
        </p:grpSpPr>
        <p:sp>
          <p:nvSpPr>
            <p:cNvPr id="1359" name="Line 206"/>
            <p:cNvSpPr>
              <a:spLocks noChangeShapeType="1"/>
            </p:cNvSpPr>
            <p:nvPr/>
          </p:nvSpPr>
          <p:spPr bwMode="auto">
            <a:xfrm>
              <a:off x="4663" y="2235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0" name="Line 207"/>
            <p:cNvSpPr>
              <a:spLocks noChangeShapeType="1"/>
            </p:cNvSpPr>
            <p:nvPr/>
          </p:nvSpPr>
          <p:spPr bwMode="auto">
            <a:xfrm flipV="1">
              <a:off x="4675" y="2231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" name="Line 208"/>
            <p:cNvSpPr>
              <a:spLocks noChangeShapeType="1"/>
            </p:cNvSpPr>
            <p:nvPr/>
          </p:nvSpPr>
          <p:spPr bwMode="auto">
            <a:xfrm>
              <a:off x="4675" y="223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" name="Line 209"/>
            <p:cNvSpPr>
              <a:spLocks noChangeShapeType="1"/>
            </p:cNvSpPr>
            <p:nvPr/>
          </p:nvSpPr>
          <p:spPr bwMode="auto">
            <a:xfrm flipV="1">
              <a:off x="4681" y="2227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" name="Line 210"/>
            <p:cNvSpPr>
              <a:spLocks noChangeShapeType="1"/>
            </p:cNvSpPr>
            <p:nvPr/>
          </p:nvSpPr>
          <p:spPr bwMode="auto">
            <a:xfrm>
              <a:off x="4681" y="222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4" name="Line 211"/>
            <p:cNvSpPr>
              <a:spLocks noChangeShapeType="1"/>
            </p:cNvSpPr>
            <p:nvPr/>
          </p:nvSpPr>
          <p:spPr bwMode="auto">
            <a:xfrm flipV="1">
              <a:off x="4687" y="2223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5" name="Line 212"/>
            <p:cNvSpPr>
              <a:spLocks noChangeShapeType="1"/>
            </p:cNvSpPr>
            <p:nvPr/>
          </p:nvSpPr>
          <p:spPr bwMode="auto">
            <a:xfrm>
              <a:off x="4687" y="222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6" name="Line 213"/>
            <p:cNvSpPr>
              <a:spLocks noChangeShapeType="1"/>
            </p:cNvSpPr>
            <p:nvPr/>
          </p:nvSpPr>
          <p:spPr bwMode="auto">
            <a:xfrm flipV="1">
              <a:off x="4693" y="2219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7" name="Line 214"/>
            <p:cNvSpPr>
              <a:spLocks noChangeShapeType="1"/>
            </p:cNvSpPr>
            <p:nvPr/>
          </p:nvSpPr>
          <p:spPr bwMode="auto">
            <a:xfrm>
              <a:off x="4693" y="2219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8" name="Line 215"/>
            <p:cNvSpPr>
              <a:spLocks noChangeShapeType="1"/>
            </p:cNvSpPr>
            <p:nvPr/>
          </p:nvSpPr>
          <p:spPr bwMode="auto">
            <a:xfrm flipV="1">
              <a:off x="4716" y="2215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9" name="Line 216"/>
            <p:cNvSpPr>
              <a:spLocks noChangeShapeType="1"/>
            </p:cNvSpPr>
            <p:nvPr/>
          </p:nvSpPr>
          <p:spPr bwMode="auto">
            <a:xfrm>
              <a:off x="4716" y="2215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0" name="Line 217"/>
            <p:cNvSpPr>
              <a:spLocks noChangeShapeType="1"/>
            </p:cNvSpPr>
            <p:nvPr/>
          </p:nvSpPr>
          <p:spPr bwMode="auto">
            <a:xfrm flipV="1">
              <a:off x="4757" y="2210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1" name="Line 218"/>
            <p:cNvSpPr>
              <a:spLocks noChangeShapeType="1"/>
            </p:cNvSpPr>
            <p:nvPr/>
          </p:nvSpPr>
          <p:spPr bwMode="auto">
            <a:xfrm>
              <a:off x="4757" y="2210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" name="Line 219"/>
            <p:cNvSpPr>
              <a:spLocks noChangeShapeType="1"/>
            </p:cNvSpPr>
            <p:nvPr/>
          </p:nvSpPr>
          <p:spPr bwMode="auto">
            <a:xfrm flipV="1">
              <a:off x="4798" y="2202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" name="Line 220"/>
            <p:cNvSpPr>
              <a:spLocks noChangeShapeType="1"/>
            </p:cNvSpPr>
            <p:nvPr/>
          </p:nvSpPr>
          <p:spPr bwMode="auto">
            <a:xfrm>
              <a:off x="4798" y="2202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" name="Line 221"/>
            <p:cNvSpPr>
              <a:spLocks noChangeShapeType="1"/>
            </p:cNvSpPr>
            <p:nvPr/>
          </p:nvSpPr>
          <p:spPr bwMode="auto">
            <a:xfrm flipV="1">
              <a:off x="4804" y="2198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" name="Line 222"/>
            <p:cNvSpPr>
              <a:spLocks noChangeShapeType="1"/>
            </p:cNvSpPr>
            <p:nvPr/>
          </p:nvSpPr>
          <p:spPr bwMode="auto">
            <a:xfrm>
              <a:off x="4804" y="2198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" name="Line 223"/>
            <p:cNvSpPr>
              <a:spLocks noChangeShapeType="1"/>
            </p:cNvSpPr>
            <p:nvPr/>
          </p:nvSpPr>
          <p:spPr bwMode="auto">
            <a:xfrm flipV="1">
              <a:off x="4845" y="2190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7" name="Line 224"/>
            <p:cNvSpPr>
              <a:spLocks noChangeShapeType="1"/>
            </p:cNvSpPr>
            <p:nvPr/>
          </p:nvSpPr>
          <p:spPr bwMode="auto">
            <a:xfrm>
              <a:off x="4845" y="2190"/>
              <a:ext cx="5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8" name="Line 225"/>
            <p:cNvSpPr>
              <a:spLocks noChangeShapeType="1"/>
            </p:cNvSpPr>
            <p:nvPr/>
          </p:nvSpPr>
          <p:spPr bwMode="auto">
            <a:xfrm flipV="1">
              <a:off x="4904" y="2185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9" name="Line 226"/>
            <p:cNvSpPr>
              <a:spLocks noChangeShapeType="1"/>
            </p:cNvSpPr>
            <p:nvPr/>
          </p:nvSpPr>
          <p:spPr bwMode="auto">
            <a:xfrm>
              <a:off x="4904" y="2185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0" name="Line 227"/>
            <p:cNvSpPr>
              <a:spLocks noChangeShapeType="1"/>
            </p:cNvSpPr>
            <p:nvPr/>
          </p:nvSpPr>
          <p:spPr bwMode="auto">
            <a:xfrm flipV="1">
              <a:off x="4922" y="2177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1" name="Line 228"/>
            <p:cNvSpPr>
              <a:spLocks noChangeShapeType="1"/>
            </p:cNvSpPr>
            <p:nvPr/>
          </p:nvSpPr>
          <p:spPr bwMode="auto">
            <a:xfrm>
              <a:off x="4922" y="2177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" name="Line 229"/>
            <p:cNvSpPr>
              <a:spLocks noChangeShapeType="1"/>
            </p:cNvSpPr>
            <p:nvPr/>
          </p:nvSpPr>
          <p:spPr bwMode="auto">
            <a:xfrm flipV="1">
              <a:off x="4963" y="2173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3" name="Line 230"/>
            <p:cNvSpPr>
              <a:spLocks noChangeShapeType="1"/>
            </p:cNvSpPr>
            <p:nvPr/>
          </p:nvSpPr>
          <p:spPr bwMode="auto">
            <a:xfrm>
              <a:off x="4963" y="2173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4" name="Line 231"/>
            <p:cNvSpPr>
              <a:spLocks noChangeShapeType="1"/>
            </p:cNvSpPr>
            <p:nvPr/>
          </p:nvSpPr>
          <p:spPr bwMode="auto">
            <a:xfrm flipV="1">
              <a:off x="4974" y="2169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5" name="Line 232"/>
            <p:cNvSpPr>
              <a:spLocks noChangeShapeType="1"/>
            </p:cNvSpPr>
            <p:nvPr/>
          </p:nvSpPr>
          <p:spPr bwMode="auto">
            <a:xfrm>
              <a:off x="4974" y="216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6" name="Line 233"/>
            <p:cNvSpPr>
              <a:spLocks noChangeShapeType="1"/>
            </p:cNvSpPr>
            <p:nvPr/>
          </p:nvSpPr>
          <p:spPr bwMode="auto">
            <a:xfrm flipV="1">
              <a:off x="4980" y="2165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7" name="Line 234"/>
            <p:cNvSpPr>
              <a:spLocks noChangeShapeType="1"/>
            </p:cNvSpPr>
            <p:nvPr/>
          </p:nvSpPr>
          <p:spPr bwMode="auto">
            <a:xfrm>
              <a:off x="4980" y="2165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8" name="Line 235"/>
            <p:cNvSpPr>
              <a:spLocks noChangeShapeType="1"/>
            </p:cNvSpPr>
            <p:nvPr/>
          </p:nvSpPr>
          <p:spPr bwMode="auto">
            <a:xfrm flipV="1">
              <a:off x="4998" y="2160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9" name="Line 236"/>
            <p:cNvSpPr>
              <a:spLocks noChangeShapeType="1"/>
            </p:cNvSpPr>
            <p:nvPr/>
          </p:nvSpPr>
          <p:spPr bwMode="auto">
            <a:xfrm>
              <a:off x="4998" y="2160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0" name="Line 237"/>
            <p:cNvSpPr>
              <a:spLocks noChangeShapeType="1"/>
            </p:cNvSpPr>
            <p:nvPr/>
          </p:nvSpPr>
          <p:spPr bwMode="auto">
            <a:xfrm>
              <a:off x="5010" y="2160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1" name="Line 238"/>
            <p:cNvSpPr>
              <a:spLocks noChangeShapeType="1"/>
            </p:cNvSpPr>
            <p:nvPr/>
          </p:nvSpPr>
          <p:spPr bwMode="auto">
            <a:xfrm>
              <a:off x="5033" y="2160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2" name="Line 239"/>
            <p:cNvSpPr>
              <a:spLocks noChangeShapeType="1"/>
            </p:cNvSpPr>
            <p:nvPr/>
          </p:nvSpPr>
          <p:spPr bwMode="auto">
            <a:xfrm>
              <a:off x="5045" y="2160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" name="Line 240"/>
            <p:cNvSpPr>
              <a:spLocks noChangeShapeType="1"/>
            </p:cNvSpPr>
            <p:nvPr/>
          </p:nvSpPr>
          <p:spPr bwMode="auto">
            <a:xfrm flipV="1">
              <a:off x="5051" y="2152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4" name="Line 241"/>
            <p:cNvSpPr>
              <a:spLocks noChangeShapeType="1"/>
            </p:cNvSpPr>
            <p:nvPr/>
          </p:nvSpPr>
          <p:spPr bwMode="auto">
            <a:xfrm>
              <a:off x="5051" y="2152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" name="Line 242"/>
            <p:cNvSpPr>
              <a:spLocks noChangeShapeType="1"/>
            </p:cNvSpPr>
            <p:nvPr/>
          </p:nvSpPr>
          <p:spPr bwMode="auto">
            <a:xfrm>
              <a:off x="5080" y="2152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6" name="Line 243"/>
            <p:cNvSpPr>
              <a:spLocks noChangeShapeType="1"/>
            </p:cNvSpPr>
            <p:nvPr/>
          </p:nvSpPr>
          <p:spPr bwMode="auto">
            <a:xfrm flipV="1">
              <a:off x="5086" y="2148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" name="Line 244"/>
            <p:cNvSpPr>
              <a:spLocks noChangeShapeType="1"/>
            </p:cNvSpPr>
            <p:nvPr/>
          </p:nvSpPr>
          <p:spPr bwMode="auto">
            <a:xfrm>
              <a:off x="5086" y="2148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8" name="Line 245"/>
            <p:cNvSpPr>
              <a:spLocks noChangeShapeType="1"/>
            </p:cNvSpPr>
            <p:nvPr/>
          </p:nvSpPr>
          <p:spPr bwMode="auto">
            <a:xfrm flipV="1">
              <a:off x="5104" y="2144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9" name="Line 246"/>
            <p:cNvSpPr>
              <a:spLocks noChangeShapeType="1"/>
            </p:cNvSpPr>
            <p:nvPr/>
          </p:nvSpPr>
          <p:spPr bwMode="auto">
            <a:xfrm>
              <a:off x="5104" y="2144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0" name="Line 247"/>
            <p:cNvSpPr>
              <a:spLocks noChangeShapeType="1"/>
            </p:cNvSpPr>
            <p:nvPr/>
          </p:nvSpPr>
          <p:spPr bwMode="auto">
            <a:xfrm flipV="1">
              <a:off x="5133" y="2135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1" name="Line 248"/>
            <p:cNvSpPr>
              <a:spLocks noChangeShapeType="1"/>
            </p:cNvSpPr>
            <p:nvPr/>
          </p:nvSpPr>
          <p:spPr bwMode="auto">
            <a:xfrm>
              <a:off x="5133" y="2135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" name="Line 249"/>
            <p:cNvSpPr>
              <a:spLocks noChangeShapeType="1"/>
            </p:cNvSpPr>
            <p:nvPr/>
          </p:nvSpPr>
          <p:spPr bwMode="auto">
            <a:xfrm>
              <a:off x="5157" y="213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" name="Line 250"/>
            <p:cNvSpPr>
              <a:spLocks noChangeShapeType="1"/>
            </p:cNvSpPr>
            <p:nvPr/>
          </p:nvSpPr>
          <p:spPr bwMode="auto">
            <a:xfrm flipV="1">
              <a:off x="5163" y="2131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" name="Line 251"/>
            <p:cNvSpPr>
              <a:spLocks noChangeShapeType="1"/>
            </p:cNvSpPr>
            <p:nvPr/>
          </p:nvSpPr>
          <p:spPr bwMode="auto">
            <a:xfrm>
              <a:off x="5163" y="2131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" name="Line 252"/>
            <p:cNvSpPr>
              <a:spLocks noChangeShapeType="1"/>
            </p:cNvSpPr>
            <p:nvPr/>
          </p:nvSpPr>
          <p:spPr bwMode="auto">
            <a:xfrm flipV="1">
              <a:off x="5168" y="2127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" name="Line 253"/>
            <p:cNvSpPr>
              <a:spLocks noChangeShapeType="1"/>
            </p:cNvSpPr>
            <p:nvPr/>
          </p:nvSpPr>
          <p:spPr bwMode="auto">
            <a:xfrm>
              <a:off x="5168" y="212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" name="Line 254"/>
            <p:cNvSpPr>
              <a:spLocks noChangeShapeType="1"/>
            </p:cNvSpPr>
            <p:nvPr/>
          </p:nvSpPr>
          <p:spPr bwMode="auto">
            <a:xfrm>
              <a:off x="5174" y="212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8" name="Line 255"/>
            <p:cNvSpPr>
              <a:spLocks noChangeShapeType="1"/>
            </p:cNvSpPr>
            <p:nvPr/>
          </p:nvSpPr>
          <p:spPr bwMode="auto">
            <a:xfrm>
              <a:off x="5180" y="212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9" name="Line 256"/>
            <p:cNvSpPr>
              <a:spLocks noChangeShapeType="1"/>
            </p:cNvSpPr>
            <p:nvPr/>
          </p:nvSpPr>
          <p:spPr bwMode="auto">
            <a:xfrm flipV="1">
              <a:off x="5186" y="2123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0" name="Line 257"/>
            <p:cNvSpPr>
              <a:spLocks noChangeShapeType="1"/>
            </p:cNvSpPr>
            <p:nvPr/>
          </p:nvSpPr>
          <p:spPr bwMode="auto">
            <a:xfrm>
              <a:off x="5186" y="212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1" name="Line 258"/>
            <p:cNvSpPr>
              <a:spLocks noChangeShapeType="1"/>
            </p:cNvSpPr>
            <p:nvPr/>
          </p:nvSpPr>
          <p:spPr bwMode="auto">
            <a:xfrm flipV="1">
              <a:off x="5192" y="2119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2" name="Line 259"/>
            <p:cNvSpPr>
              <a:spLocks noChangeShapeType="1"/>
            </p:cNvSpPr>
            <p:nvPr/>
          </p:nvSpPr>
          <p:spPr bwMode="auto">
            <a:xfrm>
              <a:off x="5192" y="2119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" name="Line 260"/>
            <p:cNvSpPr>
              <a:spLocks noChangeShapeType="1"/>
            </p:cNvSpPr>
            <p:nvPr/>
          </p:nvSpPr>
          <p:spPr bwMode="auto">
            <a:xfrm>
              <a:off x="5210" y="2119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" name="Line 261"/>
            <p:cNvSpPr>
              <a:spLocks noChangeShapeType="1"/>
            </p:cNvSpPr>
            <p:nvPr/>
          </p:nvSpPr>
          <p:spPr bwMode="auto">
            <a:xfrm>
              <a:off x="5239" y="211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" name="Line 262"/>
            <p:cNvSpPr>
              <a:spLocks noChangeShapeType="1"/>
            </p:cNvSpPr>
            <p:nvPr/>
          </p:nvSpPr>
          <p:spPr bwMode="auto">
            <a:xfrm flipV="1">
              <a:off x="5245" y="2115"/>
              <a:ext cx="0" cy="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" name="Line 263"/>
            <p:cNvSpPr>
              <a:spLocks noChangeShapeType="1"/>
            </p:cNvSpPr>
            <p:nvPr/>
          </p:nvSpPr>
          <p:spPr bwMode="auto">
            <a:xfrm>
              <a:off x="5245" y="2115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7" name="Line 264"/>
            <p:cNvSpPr>
              <a:spLocks noChangeShapeType="1"/>
            </p:cNvSpPr>
            <p:nvPr/>
          </p:nvSpPr>
          <p:spPr bwMode="auto">
            <a:xfrm flipV="1">
              <a:off x="5257" y="2110"/>
              <a:ext cx="0" cy="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8" name="Line 265"/>
            <p:cNvSpPr>
              <a:spLocks noChangeShapeType="1"/>
            </p:cNvSpPr>
            <p:nvPr/>
          </p:nvSpPr>
          <p:spPr bwMode="auto">
            <a:xfrm>
              <a:off x="3112" y="2649"/>
              <a:ext cx="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9" name="Line 266"/>
            <p:cNvSpPr>
              <a:spLocks noChangeShapeType="1"/>
            </p:cNvSpPr>
            <p:nvPr/>
          </p:nvSpPr>
          <p:spPr bwMode="auto">
            <a:xfrm>
              <a:off x="3115" y="2649"/>
              <a:ext cx="1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" name="Line 267"/>
            <p:cNvSpPr>
              <a:spLocks noChangeShapeType="1"/>
            </p:cNvSpPr>
            <p:nvPr/>
          </p:nvSpPr>
          <p:spPr bwMode="auto">
            <a:xfrm>
              <a:off x="3129" y="2649"/>
              <a:ext cx="4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1" name="Line 268"/>
            <p:cNvSpPr>
              <a:spLocks noChangeShapeType="1"/>
            </p:cNvSpPr>
            <p:nvPr/>
          </p:nvSpPr>
          <p:spPr bwMode="auto">
            <a:xfrm flipV="1">
              <a:off x="3171" y="2645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2" name="Line 269"/>
            <p:cNvSpPr>
              <a:spLocks noChangeShapeType="1"/>
            </p:cNvSpPr>
            <p:nvPr/>
          </p:nvSpPr>
          <p:spPr bwMode="auto">
            <a:xfrm>
              <a:off x="3171" y="2645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" name="Line 270"/>
            <p:cNvSpPr>
              <a:spLocks noChangeShapeType="1"/>
            </p:cNvSpPr>
            <p:nvPr/>
          </p:nvSpPr>
          <p:spPr bwMode="auto">
            <a:xfrm flipV="1">
              <a:off x="3182" y="2641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4" name="Line 271"/>
            <p:cNvSpPr>
              <a:spLocks noChangeShapeType="1"/>
            </p:cNvSpPr>
            <p:nvPr/>
          </p:nvSpPr>
          <p:spPr bwMode="auto">
            <a:xfrm>
              <a:off x="3182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5" name="Line 272"/>
            <p:cNvSpPr>
              <a:spLocks noChangeShapeType="1"/>
            </p:cNvSpPr>
            <p:nvPr/>
          </p:nvSpPr>
          <p:spPr bwMode="auto">
            <a:xfrm flipV="1">
              <a:off x="3188" y="2637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6" name="Line 273"/>
            <p:cNvSpPr>
              <a:spLocks noChangeShapeType="1"/>
            </p:cNvSpPr>
            <p:nvPr/>
          </p:nvSpPr>
          <p:spPr bwMode="auto">
            <a:xfrm>
              <a:off x="3188" y="2637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7" name="Line 274"/>
            <p:cNvSpPr>
              <a:spLocks noChangeShapeType="1"/>
            </p:cNvSpPr>
            <p:nvPr/>
          </p:nvSpPr>
          <p:spPr bwMode="auto">
            <a:xfrm flipV="1">
              <a:off x="3200" y="2629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" name="Line 275"/>
            <p:cNvSpPr>
              <a:spLocks noChangeShapeType="1"/>
            </p:cNvSpPr>
            <p:nvPr/>
          </p:nvSpPr>
          <p:spPr bwMode="auto">
            <a:xfrm>
              <a:off x="3200" y="2629"/>
              <a:ext cx="29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9" name="Line 276"/>
            <p:cNvSpPr>
              <a:spLocks noChangeShapeType="1"/>
            </p:cNvSpPr>
            <p:nvPr/>
          </p:nvSpPr>
          <p:spPr bwMode="auto">
            <a:xfrm flipV="1">
              <a:off x="3229" y="2616"/>
              <a:ext cx="0" cy="13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0" name="Line 277"/>
            <p:cNvSpPr>
              <a:spLocks noChangeShapeType="1"/>
            </p:cNvSpPr>
            <p:nvPr/>
          </p:nvSpPr>
          <p:spPr bwMode="auto">
            <a:xfrm>
              <a:off x="3229" y="2616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1" name="Line 278"/>
            <p:cNvSpPr>
              <a:spLocks noChangeShapeType="1"/>
            </p:cNvSpPr>
            <p:nvPr/>
          </p:nvSpPr>
          <p:spPr bwMode="auto">
            <a:xfrm flipV="1">
              <a:off x="3247" y="2612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2" name="Line 279"/>
            <p:cNvSpPr>
              <a:spLocks noChangeShapeType="1"/>
            </p:cNvSpPr>
            <p:nvPr/>
          </p:nvSpPr>
          <p:spPr bwMode="auto">
            <a:xfrm>
              <a:off x="3247" y="2612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" name="Line 280"/>
            <p:cNvSpPr>
              <a:spLocks noChangeShapeType="1"/>
            </p:cNvSpPr>
            <p:nvPr/>
          </p:nvSpPr>
          <p:spPr bwMode="auto">
            <a:xfrm>
              <a:off x="3253" y="2612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" name="Line 281"/>
            <p:cNvSpPr>
              <a:spLocks noChangeShapeType="1"/>
            </p:cNvSpPr>
            <p:nvPr/>
          </p:nvSpPr>
          <p:spPr bwMode="auto">
            <a:xfrm>
              <a:off x="3270" y="2612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" name="Line 282"/>
            <p:cNvSpPr>
              <a:spLocks noChangeShapeType="1"/>
            </p:cNvSpPr>
            <p:nvPr/>
          </p:nvSpPr>
          <p:spPr bwMode="auto">
            <a:xfrm flipV="1">
              <a:off x="3276" y="2608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" name="Line 283"/>
            <p:cNvSpPr>
              <a:spLocks noChangeShapeType="1"/>
            </p:cNvSpPr>
            <p:nvPr/>
          </p:nvSpPr>
          <p:spPr bwMode="auto">
            <a:xfrm>
              <a:off x="3276" y="2608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" name="Line 284"/>
            <p:cNvSpPr>
              <a:spLocks noChangeShapeType="1"/>
            </p:cNvSpPr>
            <p:nvPr/>
          </p:nvSpPr>
          <p:spPr bwMode="auto">
            <a:xfrm>
              <a:off x="3282" y="2608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" name="Line 285"/>
            <p:cNvSpPr>
              <a:spLocks noChangeShapeType="1"/>
            </p:cNvSpPr>
            <p:nvPr/>
          </p:nvSpPr>
          <p:spPr bwMode="auto">
            <a:xfrm flipV="1">
              <a:off x="3288" y="2604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" name="Line 286"/>
            <p:cNvSpPr>
              <a:spLocks noChangeShapeType="1"/>
            </p:cNvSpPr>
            <p:nvPr/>
          </p:nvSpPr>
          <p:spPr bwMode="auto">
            <a:xfrm>
              <a:off x="3288" y="2604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" name="Line 287"/>
            <p:cNvSpPr>
              <a:spLocks noChangeShapeType="1"/>
            </p:cNvSpPr>
            <p:nvPr/>
          </p:nvSpPr>
          <p:spPr bwMode="auto">
            <a:xfrm>
              <a:off x="3294" y="2604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" name="Line 288"/>
            <p:cNvSpPr>
              <a:spLocks noChangeShapeType="1"/>
            </p:cNvSpPr>
            <p:nvPr/>
          </p:nvSpPr>
          <p:spPr bwMode="auto">
            <a:xfrm flipV="1">
              <a:off x="3306" y="2600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" name="Line 289"/>
            <p:cNvSpPr>
              <a:spLocks noChangeShapeType="1"/>
            </p:cNvSpPr>
            <p:nvPr/>
          </p:nvSpPr>
          <p:spPr bwMode="auto">
            <a:xfrm>
              <a:off x="3306" y="2600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3" name="Line 290"/>
            <p:cNvSpPr>
              <a:spLocks noChangeShapeType="1"/>
            </p:cNvSpPr>
            <p:nvPr/>
          </p:nvSpPr>
          <p:spPr bwMode="auto">
            <a:xfrm>
              <a:off x="3312" y="2600"/>
              <a:ext cx="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4" name="Line 291"/>
            <p:cNvSpPr>
              <a:spLocks noChangeShapeType="1"/>
            </p:cNvSpPr>
            <p:nvPr/>
          </p:nvSpPr>
          <p:spPr bwMode="auto">
            <a:xfrm flipV="1">
              <a:off x="3317" y="2592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5" name="Line 292"/>
            <p:cNvSpPr>
              <a:spLocks noChangeShapeType="1"/>
            </p:cNvSpPr>
            <p:nvPr/>
          </p:nvSpPr>
          <p:spPr bwMode="auto">
            <a:xfrm>
              <a:off x="3317" y="2592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6" name="Line 293"/>
            <p:cNvSpPr>
              <a:spLocks noChangeShapeType="1"/>
            </p:cNvSpPr>
            <p:nvPr/>
          </p:nvSpPr>
          <p:spPr bwMode="auto">
            <a:xfrm flipV="1">
              <a:off x="3323" y="2588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7" name="Line 294"/>
            <p:cNvSpPr>
              <a:spLocks noChangeShapeType="1"/>
            </p:cNvSpPr>
            <p:nvPr/>
          </p:nvSpPr>
          <p:spPr bwMode="auto">
            <a:xfrm>
              <a:off x="3323" y="2588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" name="Line 295"/>
            <p:cNvSpPr>
              <a:spLocks noChangeShapeType="1"/>
            </p:cNvSpPr>
            <p:nvPr/>
          </p:nvSpPr>
          <p:spPr bwMode="auto">
            <a:xfrm flipV="1">
              <a:off x="3341" y="2579"/>
              <a:ext cx="0" cy="9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" name="Line 296"/>
            <p:cNvSpPr>
              <a:spLocks noChangeShapeType="1"/>
            </p:cNvSpPr>
            <p:nvPr/>
          </p:nvSpPr>
          <p:spPr bwMode="auto">
            <a:xfrm>
              <a:off x="3341" y="2579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" name="Line 297"/>
            <p:cNvSpPr>
              <a:spLocks noChangeShapeType="1"/>
            </p:cNvSpPr>
            <p:nvPr/>
          </p:nvSpPr>
          <p:spPr bwMode="auto">
            <a:xfrm>
              <a:off x="3347" y="2579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" name="Line 298"/>
            <p:cNvSpPr>
              <a:spLocks noChangeShapeType="1"/>
            </p:cNvSpPr>
            <p:nvPr/>
          </p:nvSpPr>
          <p:spPr bwMode="auto">
            <a:xfrm flipV="1">
              <a:off x="3359" y="2571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" name="Line 299"/>
            <p:cNvSpPr>
              <a:spLocks noChangeShapeType="1"/>
            </p:cNvSpPr>
            <p:nvPr/>
          </p:nvSpPr>
          <p:spPr bwMode="auto">
            <a:xfrm>
              <a:off x="3359" y="2571"/>
              <a:ext cx="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" name="Line 300"/>
            <p:cNvSpPr>
              <a:spLocks noChangeShapeType="1"/>
            </p:cNvSpPr>
            <p:nvPr/>
          </p:nvSpPr>
          <p:spPr bwMode="auto">
            <a:xfrm>
              <a:off x="3364" y="257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" name="Line 301"/>
            <p:cNvSpPr>
              <a:spLocks noChangeShapeType="1"/>
            </p:cNvSpPr>
            <p:nvPr/>
          </p:nvSpPr>
          <p:spPr bwMode="auto">
            <a:xfrm flipV="1">
              <a:off x="3370" y="2567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" name="Line 302"/>
            <p:cNvSpPr>
              <a:spLocks noChangeShapeType="1"/>
            </p:cNvSpPr>
            <p:nvPr/>
          </p:nvSpPr>
          <p:spPr bwMode="auto">
            <a:xfrm>
              <a:off x="3370" y="2567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" name="Line 303"/>
            <p:cNvSpPr>
              <a:spLocks noChangeShapeType="1"/>
            </p:cNvSpPr>
            <p:nvPr/>
          </p:nvSpPr>
          <p:spPr bwMode="auto">
            <a:xfrm flipV="1">
              <a:off x="3388" y="2563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" name="Line 304"/>
            <p:cNvSpPr>
              <a:spLocks noChangeShapeType="1"/>
            </p:cNvSpPr>
            <p:nvPr/>
          </p:nvSpPr>
          <p:spPr bwMode="auto">
            <a:xfrm>
              <a:off x="3388" y="2563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" name="Line 305"/>
            <p:cNvSpPr>
              <a:spLocks noChangeShapeType="1"/>
            </p:cNvSpPr>
            <p:nvPr/>
          </p:nvSpPr>
          <p:spPr bwMode="auto">
            <a:xfrm>
              <a:off x="3394" y="2563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" name="Line 306"/>
            <p:cNvSpPr>
              <a:spLocks noChangeShapeType="1"/>
            </p:cNvSpPr>
            <p:nvPr/>
          </p:nvSpPr>
          <p:spPr bwMode="auto">
            <a:xfrm flipV="1">
              <a:off x="3417" y="2559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" name="Line 307"/>
            <p:cNvSpPr>
              <a:spLocks noChangeShapeType="1"/>
            </p:cNvSpPr>
            <p:nvPr/>
          </p:nvSpPr>
          <p:spPr bwMode="auto">
            <a:xfrm>
              <a:off x="3417" y="2559"/>
              <a:ext cx="30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" name="Line 308"/>
            <p:cNvSpPr>
              <a:spLocks noChangeShapeType="1"/>
            </p:cNvSpPr>
            <p:nvPr/>
          </p:nvSpPr>
          <p:spPr bwMode="auto">
            <a:xfrm flipV="1">
              <a:off x="3447" y="2555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" name="Line 309"/>
            <p:cNvSpPr>
              <a:spLocks noChangeShapeType="1"/>
            </p:cNvSpPr>
            <p:nvPr/>
          </p:nvSpPr>
          <p:spPr bwMode="auto">
            <a:xfrm>
              <a:off x="3447" y="2555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" name="Line 310"/>
            <p:cNvSpPr>
              <a:spLocks noChangeShapeType="1"/>
            </p:cNvSpPr>
            <p:nvPr/>
          </p:nvSpPr>
          <p:spPr bwMode="auto">
            <a:xfrm flipV="1">
              <a:off x="3453" y="2550"/>
              <a:ext cx="0" cy="5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" name="Line 311"/>
            <p:cNvSpPr>
              <a:spLocks noChangeShapeType="1"/>
            </p:cNvSpPr>
            <p:nvPr/>
          </p:nvSpPr>
          <p:spPr bwMode="auto">
            <a:xfrm>
              <a:off x="3453" y="2550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" name="Line 312"/>
            <p:cNvSpPr>
              <a:spLocks noChangeShapeType="1"/>
            </p:cNvSpPr>
            <p:nvPr/>
          </p:nvSpPr>
          <p:spPr bwMode="auto">
            <a:xfrm flipV="1">
              <a:off x="3464" y="2546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" name="Line 313"/>
            <p:cNvSpPr>
              <a:spLocks noChangeShapeType="1"/>
            </p:cNvSpPr>
            <p:nvPr/>
          </p:nvSpPr>
          <p:spPr bwMode="auto">
            <a:xfrm>
              <a:off x="3464" y="254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" name="Line 314"/>
            <p:cNvSpPr>
              <a:spLocks noChangeShapeType="1"/>
            </p:cNvSpPr>
            <p:nvPr/>
          </p:nvSpPr>
          <p:spPr bwMode="auto">
            <a:xfrm flipV="1">
              <a:off x="3470" y="2542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8" name="Line 315"/>
            <p:cNvSpPr>
              <a:spLocks noChangeShapeType="1"/>
            </p:cNvSpPr>
            <p:nvPr/>
          </p:nvSpPr>
          <p:spPr bwMode="auto">
            <a:xfrm>
              <a:off x="3470" y="2542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9" name="Line 316"/>
            <p:cNvSpPr>
              <a:spLocks noChangeShapeType="1"/>
            </p:cNvSpPr>
            <p:nvPr/>
          </p:nvSpPr>
          <p:spPr bwMode="auto">
            <a:xfrm flipV="1">
              <a:off x="3476" y="2538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0" name="Line 317"/>
            <p:cNvSpPr>
              <a:spLocks noChangeShapeType="1"/>
            </p:cNvSpPr>
            <p:nvPr/>
          </p:nvSpPr>
          <p:spPr bwMode="auto">
            <a:xfrm>
              <a:off x="3476" y="2538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1" name="Line 318"/>
            <p:cNvSpPr>
              <a:spLocks noChangeShapeType="1"/>
            </p:cNvSpPr>
            <p:nvPr/>
          </p:nvSpPr>
          <p:spPr bwMode="auto">
            <a:xfrm flipV="1">
              <a:off x="3488" y="2534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" name="Line 319"/>
            <p:cNvSpPr>
              <a:spLocks noChangeShapeType="1"/>
            </p:cNvSpPr>
            <p:nvPr/>
          </p:nvSpPr>
          <p:spPr bwMode="auto">
            <a:xfrm>
              <a:off x="3488" y="2534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3" name="Line 320"/>
            <p:cNvSpPr>
              <a:spLocks noChangeShapeType="1"/>
            </p:cNvSpPr>
            <p:nvPr/>
          </p:nvSpPr>
          <p:spPr bwMode="auto">
            <a:xfrm flipV="1">
              <a:off x="3494" y="2530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" name="Line 321"/>
            <p:cNvSpPr>
              <a:spLocks noChangeShapeType="1"/>
            </p:cNvSpPr>
            <p:nvPr/>
          </p:nvSpPr>
          <p:spPr bwMode="auto">
            <a:xfrm>
              <a:off x="3494" y="2530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" name="Line 322"/>
            <p:cNvSpPr>
              <a:spLocks noChangeShapeType="1"/>
            </p:cNvSpPr>
            <p:nvPr/>
          </p:nvSpPr>
          <p:spPr bwMode="auto">
            <a:xfrm flipV="1">
              <a:off x="3505" y="2526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6" name="Line 323"/>
            <p:cNvSpPr>
              <a:spLocks noChangeShapeType="1"/>
            </p:cNvSpPr>
            <p:nvPr/>
          </p:nvSpPr>
          <p:spPr bwMode="auto">
            <a:xfrm>
              <a:off x="3505" y="252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7" name="Line 324"/>
            <p:cNvSpPr>
              <a:spLocks noChangeShapeType="1"/>
            </p:cNvSpPr>
            <p:nvPr/>
          </p:nvSpPr>
          <p:spPr bwMode="auto">
            <a:xfrm flipV="1">
              <a:off x="3517" y="2522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8" name="Line 325"/>
            <p:cNvSpPr>
              <a:spLocks noChangeShapeType="1"/>
            </p:cNvSpPr>
            <p:nvPr/>
          </p:nvSpPr>
          <p:spPr bwMode="auto">
            <a:xfrm>
              <a:off x="3517" y="2522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9" name="Line 326"/>
            <p:cNvSpPr>
              <a:spLocks noChangeShapeType="1"/>
            </p:cNvSpPr>
            <p:nvPr/>
          </p:nvSpPr>
          <p:spPr bwMode="auto">
            <a:xfrm>
              <a:off x="3523" y="2522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" name="Line 327"/>
            <p:cNvSpPr>
              <a:spLocks noChangeShapeType="1"/>
            </p:cNvSpPr>
            <p:nvPr/>
          </p:nvSpPr>
          <p:spPr bwMode="auto">
            <a:xfrm flipV="1">
              <a:off x="3535" y="2517"/>
              <a:ext cx="0" cy="5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1" name="Line 328"/>
            <p:cNvSpPr>
              <a:spLocks noChangeShapeType="1"/>
            </p:cNvSpPr>
            <p:nvPr/>
          </p:nvSpPr>
          <p:spPr bwMode="auto">
            <a:xfrm>
              <a:off x="3535" y="2517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2" name="Line 329"/>
            <p:cNvSpPr>
              <a:spLocks noChangeShapeType="1"/>
            </p:cNvSpPr>
            <p:nvPr/>
          </p:nvSpPr>
          <p:spPr bwMode="auto">
            <a:xfrm flipV="1">
              <a:off x="3552" y="2513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3" name="Line 330"/>
            <p:cNvSpPr>
              <a:spLocks noChangeShapeType="1"/>
            </p:cNvSpPr>
            <p:nvPr/>
          </p:nvSpPr>
          <p:spPr bwMode="auto">
            <a:xfrm>
              <a:off x="3552" y="2513"/>
              <a:ext cx="30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4" name="Line 331"/>
            <p:cNvSpPr>
              <a:spLocks noChangeShapeType="1"/>
            </p:cNvSpPr>
            <p:nvPr/>
          </p:nvSpPr>
          <p:spPr bwMode="auto">
            <a:xfrm flipV="1">
              <a:off x="3582" y="2509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5" name="Line 332"/>
            <p:cNvSpPr>
              <a:spLocks noChangeShapeType="1"/>
            </p:cNvSpPr>
            <p:nvPr/>
          </p:nvSpPr>
          <p:spPr bwMode="auto">
            <a:xfrm>
              <a:off x="3582" y="2509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6" name="Line 333"/>
            <p:cNvSpPr>
              <a:spLocks noChangeShapeType="1"/>
            </p:cNvSpPr>
            <p:nvPr/>
          </p:nvSpPr>
          <p:spPr bwMode="auto">
            <a:xfrm flipV="1">
              <a:off x="3588" y="2505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7" name="Line 334"/>
            <p:cNvSpPr>
              <a:spLocks noChangeShapeType="1"/>
            </p:cNvSpPr>
            <p:nvPr/>
          </p:nvSpPr>
          <p:spPr bwMode="auto">
            <a:xfrm>
              <a:off x="3588" y="2505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8" name="Line 335"/>
            <p:cNvSpPr>
              <a:spLocks noChangeShapeType="1"/>
            </p:cNvSpPr>
            <p:nvPr/>
          </p:nvSpPr>
          <p:spPr bwMode="auto">
            <a:xfrm flipV="1">
              <a:off x="3594" y="2501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" name="Line 336"/>
            <p:cNvSpPr>
              <a:spLocks noChangeShapeType="1"/>
            </p:cNvSpPr>
            <p:nvPr/>
          </p:nvSpPr>
          <p:spPr bwMode="auto">
            <a:xfrm>
              <a:off x="3594" y="2501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0" name="Line 337"/>
            <p:cNvSpPr>
              <a:spLocks noChangeShapeType="1"/>
            </p:cNvSpPr>
            <p:nvPr/>
          </p:nvSpPr>
          <p:spPr bwMode="auto">
            <a:xfrm flipV="1">
              <a:off x="3617" y="2497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1" name="Line 338"/>
            <p:cNvSpPr>
              <a:spLocks noChangeShapeType="1"/>
            </p:cNvSpPr>
            <p:nvPr/>
          </p:nvSpPr>
          <p:spPr bwMode="auto">
            <a:xfrm>
              <a:off x="3617" y="2497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2" name="Line 339"/>
            <p:cNvSpPr>
              <a:spLocks noChangeShapeType="1"/>
            </p:cNvSpPr>
            <p:nvPr/>
          </p:nvSpPr>
          <p:spPr bwMode="auto">
            <a:xfrm flipV="1">
              <a:off x="3629" y="2493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3" name="Line 340"/>
            <p:cNvSpPr>
              <a:spLocks noChangeShapeType="1"/>
            </p:cNvSpPr>
            <p:nvPr/>
          </p:nvSpPr>
          <p:spPr bwMode="auto">
            <a:xfrm>
              <a:off x="3629" y="2493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4" name="Line 341"/>
            <p:cNvSpPr>
              <a:spLocks noChangeShapeType="1"/>
            </p:cNvSpPr>
            <p:nvPr/>
          </p:nvSpPr>
          <p:spPr bwMode="auto">
            <a:xfrm flipV="1">
              <a:off x="3635" y="2489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" name="Line 342"/>
            <p:cNvSpPr>
              <a:spLocks noChangeShapeType="1"/>
            </p:cNvSpPr>
            <p:nvPr/>
          </p:nvSpPr>
          <p:spPr bwMode="auto">
            <a:xfrm>
              <a:off x="3635" y="2489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" name="Line 343"/>
            <p:cNvSpPr>
              <a:spLocks noChangeShapeType="1"/>
            </p:cNvSpPr>
            <p:nvPr/>
          </p:nvSpPr>
          <p:spPr bwMode="auto">
            <a:xfrm flipV="1">
              <a:off x="3652" y="2484"/>
              <a:ext cx="0" cy="5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7" name="Line 344"/>
            <p:cNvSpPr>
              <a:spLocks noChangeShapeType="1"/>
            </p:cNvSpPr>
            <p:nvPr/>
          </p:nvSpPr>
          <p:spPr bwMode="auto">
            <a:xfrm>
              <a:off x="3652" y="2484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8" name="Line 345"/>
            <p:cNvSpPr>
              <a:spLocks noChangeShapeType="1"/>
            </p:cNvSpPr>
            <p:nvPr/>
          </p:nvSpPr>
          <p:spPr bwMode="auto">
            <a:xfrm flipV="1">
              <a:off x="3664" y="2480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9" name="Line 346"/>
            <p:cNvSpPr>
              <a:spLocks noChangeShapeType="1"/>
            </p:cNvSpPr>
            <p:nvPr/>
          </p:nvSpPr>
          <p:spPr bwMode="auto">
            <a:xfrm>
              <a:off x="3664" y="2480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0" name="Line 347"/>
            <p:cNvSpPr>
              <a:spLocks noChangeShapeType="1"/>
            </p:cNvSpPr>
            <p:nvPr/>
          </p:nvSpPr>
          <p:spPr bwMode="auto">
            <a:xfrm flipV="1">
              <a:off x="3676" y="2476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1" name="Line 348"/>
            <p:cNvSpPr>
              <a:spLocks noChangeShapeType="1"/>
            </p:cNvSpPr>
            <p:nvPr/>
          </p:nvSpPr>
          <p:spPr bwMode="auto">
            <a:xfrm>
              <a:off x="3676" y="2476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2" name="Line 349"/>
            <p:cNvSpPr>
              <a:spLocks noChangeShapeType="1"/>
            </p:cNvSpPr>
            <p:nvPr/>
          </p:nvSpPr>
          <p:spPr bwMode="auto">
            <a:xfrm flipV="1">
              <a:off x="3699" y="2472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3" name="Line 350"/>
            <p:cNvSpPr>
              <a:spLocks noChangeShapeType="1"/>
            </p:cNvSpPr>
            <p:nvPr/>
          </p:nvSpPr>
          <p:spPr bwMode="auto">
            <a:xfrm>
              <a:off x="3699" y="2472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4" name="Line 351"/>
            <p:cNvSpPr>
              <a:spLocks noChangeShapeType="1"/>
            </p:cNvSpPr>
            <p:nvPr/>
          </p:nvSpPr>
          <p:spPr bwMode="auto">
            <a:xfrm flipV="1">
              <a:off x="3711" y="2468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5" name="Line 352"/>
            <p:cNvSpPr>
              <a:spLocks noChangeShapeType="1"/>
            </p:cNvSpPr>
            <p:nvPr/>
          </p:nvSpPr>
          <p:spPr bwMode="auto">
            <a:xfrm>
              <a:off x="3711" y="2468"/>
              <a:ext cx="2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6" name="Line 353"/>
            <p:cNvSpPr>
              <a:spLocks noChangeShapeType="1"/>
            </p:cNvSpPr>
            <p:nvPr/>
          </p:nvSpPr>
          <p:spPr bwMode="auto">
            <a:xfrm flipV="1">
              <a:off x="3735" y="2464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7" name="Line 354"/>
            <p:cNvSpPr>
              <a:spLocks noChangeShapeType="1"/>
            </p:cNvSpPr>
            <p:nvPr/>
          </p:nvSpPr>
          <p:spPr bwMode="auto">
            <a:xfrm>
              <a:off x="3735" y="2464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8" name="Line 355"/>
            <p:cNvSpPr>
              <a:spLocks noChangeShapeType="1"/>
            </p:cNvSpPr>
            <p:nvPr/>
          </p:nvSpPr>
          <p:spPr bwMode="auto">
            <a:xfrm flipV="1">
              <a:off x="3741" y="2460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9" name="Line 356"/>
            <p:cNvSpPr>
              <a:spLocks noChangeShapeType="1"/>
            </p:cNvSpPr>
            <p:nvPr/>
          </p:nvSpPr>
          <p:spPr bwMode="auto">
            <a:xfrm>
              <a:off x="3741" y="2460"/>
              <a:ext cx="3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0" name="Line 357"/>
            <p:cNvSpPr>
              <a:spLocks noChangeShapeType="1"/>
            </p:cNvSpPr>
            <p:nvPr/>
          </p:nvSpPr>
          <p:spPr bwMode="auto">
            <a:xfrm flipV="1">
              <a:off x="3776" y="2456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1" name="Line 358"/>
            <p:cNvSpPr>
              <a:spLocks noChangeShapeType="1"/>
            </p:cNvSpPr>
            <p:nvPr/>
          </p:nvSpPr>
          <p:spPr bwMode="auto">
            <a:xfrm>
              <a:off x="3776" y="2456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2" name="Line 359"/>
            <p:cNvSpPr>
              <a:spLocks noChangeShapeType="1"/>
            </p:cNvSpPr>
            <p:nvPr/>
          </p:nvSpPr>
          <p:spPr bwMode="auto">
            <a:xfrm flipV="1">
              <a:off x="3787" y="2451"/>
              <a:ext cx="0" cy="5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3" name="Line 360"/>
            <p:cNvSpPr>
              <a:spLocks noChangeShapeType="1"/>
            </p:cNvSpPr>
            <p:nvPr/>
          </p:nvSpPr>
          <p:spPr bwMode="auto">
            <a:xfrm>
              <a:off x="3787" y="245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4" name="Line 361"/>
            <p:cNvSpPr>
              <a:spLocks noChangeShapeType="1"/>
            </p:cNvSpPr>
            <p:nvPr/>
          </p:nvSpPr>
          <p:spPr bwMode="auto">
            <a:xfrm flipV="1">
              <a:off x="3793" y="2443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" name="Line 362"/>
            <p:cNvSpPr>
              <a:spLocks noChangeShapeType="1"/>
            </p:cNvSpPr>
            <p:nvPr/>
          </p:nvSpPr>
          <p:spPr bwMode="auto">
            <a:xfrm>
              <a:off x="3793" y="2443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6" name="Line 363"/>
            <p:cNvSpPr>
              <a:spLocks noChangeShapeType="1"/>
            </p:cNvSpPr>
            <p:nvPr/>
          </p:nvSpPr>
          <p:spPr bwMode="auto">
            <a:xfrm flipV="1">
              <a:off x="3811" y="2439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7" name="Line 364"/>
            <p:cNvSpPr>
              <a:spLocks noChangeShapeType="1"/>
            </p:cNvSpPr>
            <p:nvPr/>
          </p:nvSpPr>
          <p:spPr bwMode="auto">
            <a:xfrm>
              <a:off x="3811" y="2439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8" name="Line 365"/>
            <p:cNvSpPr>
              <a:spLocks noChangeShapeType="1"/>
            </p:cNvSpPr>
            <p:nvPr/>
          </p:nvSpPr>
          <p:spPr bwMode="auto">
            <a:xfrm flipV="1">
              <a:off x="3817" y="2435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9" name="Line 366"/>
            <p:cNvSpPr>
              <a:spLocks noChangeShapeType="1"/>
            </p:cNvSpPr>
            <p:nvPr/>
          </p:nvSpPr>
          <p:spPr bwMode="auto">
            <a:xfrm>
              <a:off x="3817" y="2435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0" name="Line 367"/>
            <p:cNvSpPr>
              <a:spLocks noChangeShapeType="1"/>
            </p:cNvSpPr>
            <p:nvPr/>
          </p:nvSpPr>
          <p:spPr bwMode="auto">
            <a:xfrm flipV="1">
              <a:off x="3829" y="2431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1" name="Line 368"/>
            <p:cNvSpPr>
              <a:spLocks noChangeShapeType="1"/>
            </p:cNvSpPr>
            <p:nvPr/>
          </p:nvSpPr>
          <p:spPr bwMode="auto">
            <a:xfrm>
              <a:off x="3829" y="2431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2" name="Line 369"/>
            <p:cNvSpPr>
              <a:spLocks noChangeShapeType="1"/>
            </p:cNvSpPr>
            <p:nvPr/>
          </p:nvSpPr>
          <p:spPr bwMode="auto">
            <a:xfrm flipV="1">
              <a:off x="3846" y="2427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3" name="Line 370"/>
            <p:cNvSpPr>
              <a:spLocks noChangeShapeType="1"/>
            </p:cNvSpPr>
            <p:nvPr/>
          </p:nvSpPr>
          <p:spPr bwMode="auto">
            <a:xfrm>
              <a:off x="3846" y="2427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4" name="Line 371"/>
            <p:cNvSpPr>
              <a:spLocks noChangeShapeType="1"/>
            </p:cNvSpPr>
            <p:nvPr/>
          </p:nvSpPr>
          <p:spPr bwMode="auto">
            <a:xfrm flipV="1">
              <a:off x="3858" y="2423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" name="Line 372"/>
            <p:cNvSpPr>
              <a:spLocks noChangeShapeType="1"/>
            </p:cNvSpPr>
            <p:nvPr/>
          </p:nvSpPr>
          <p:spPr bwMode="auto">
            <a:xfrm>
              <a:off x="3858" y="2423"/>
              <a:ext cx="2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6" name="Line 373"/>
            <p:cNvSpPr>
              <a:spLocks noChangeShapeType="1"/>
            </p:cNvSpPr>
            <p:nvPr/>
          </p:nvSpPr>
          <p:spPr bwMode="auto">
            <a:xfrm flipV="1">
              <a:off x="3882" y="2414"/>
              <a:ext cx="0" cy="9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7" name="Line 374"/>
            <p:cNvSpPr>
              <a:spLocks noChangeShapeType="1"/>
            </p:cNvSpPr>
            <p:nvPr/>
          </p:nvSpPr>
          <p:spPr bwMode="auto">
            <a:xfrm>
              <a:off x="3882" y="2414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8" name="Line 375"/>
            <p:cNvSpPr>
              <a:spLocks noChangeShapeType="1"/>
            </p:cNvSpPr>
            <p:nvPr/>
          </p:nvSpPr>
          <p:spPr bwMode="auto">
            <a:xfrm flipV="1">
              <a:off x="3905" y="2402"/>
              <a:ext cx="0" cy="12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9" name="Line 376"/>
            <p:cNvSpPr>
              <a:spLocks noChangeShapeType="1"/>
            </p:cNvSpPr>
            <p:nvPr/>
          </p:nvSpPr>
          <p:spPr bwMode="auto">
            <a:xfrm>
              <a:off x="3905" y="2402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0" name="Line 377"/>
            <p:cNvSpPr>
              <a:spLocks noChangeShapeType="1"/>
            </p:cNvSpPr>
            <p:nvPr/>
          </p:nvSpPr>
          <p:spPr bwMode="auto">
            <a:xfrm flipV="1">
              <a:off x="3911" y="2398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1" name="Line 378"/>
            <p:cNvSpPr>
              <a:spLocks noChangeShapeType="1"/>
            </p:cNvSpPr>
            <p:nvPr/>
          </p:nvSpPr>
          <p:spPr bwMode="auto">
            <a:xfrm>
              <a:off x="3911" y="2398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2" name="Line 379"/>
            <p:cNvSpPr>
              <a:spLocks noChangeShapeType="1"/>
            </p:cNvSpPr>
            <p:nvPr/>
          </p:nvSpPr>
          <p:spPr bwMode="auto">
            <a:xfrm flipV="1">
              <a:off x="3917" y="2394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3" name="Line 380"/>
            <p:cNvSpPr>
              <a:spLocks noChangeShapeType="1"/>
            </p:cNvSpPr>
            <p:nvPr/>
          </p:nvSpPr>
          <p:spPr bwMode="auto">
            <a:xfrm>
              <a:off x="3917" y="2394"/>
              <a:ext cx="3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4" name="Line 381"/>
            <p:cNvSpPr>
              <a:spLocks noChangeShapeType="1"/>
            </p:cNvSpPr>
            <p:nvPr/>
          </p:nvSpPr>
          <p:spPr bwMode="auto">
            <a:xfrm flipV="1">
              <a:off x="3952" y="2390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5" name="Line 382"/>
            <p:cNvSpPr>
              <a:spLocks noChangeShapeType="1"/>
            </p:cNvSpPr>
            <p:nvPr/>
          </p:nvSpPr>
          <p:spPr bwMode="auto">
            <a:xfrm>
              <a:off x="3952" y="2390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" name="Line 383"/>
            <p:cNvSpPr>
              <a:spLocks noChangeShapeType="1"/>
            </p:cNvSpPr>
            <p:nvPr/>
          </p:nvSpPr>
          <p:spPr bwMode="auto">
            <a:xfrm flipV="1">
              <a:off x="3958" y="2385"/>
              <a:ext cx="0" cy="5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" name="Line 384"/>
            <p:cNvSpPr>
              <a:spLocks noChangeShapeType="1"/>
            </p:cNvSpPr>
            <p:nvPr/>
          </p:nvSpPr>
          <p:spPr bwMode="auto">
            <a:xfrm>
              <a:off x="3958" y="2385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" name="Line 385"/>
            <p:cNvSpPr>
              <a:spLocks noChangeShapeType="1"/>
            </p:cNvSpPr>
            <p:nvPr/>
          </p:nvSpPr>
          <p:spPr bwMode="auto">
            <a:xfrm>
              <a:off x="3970" y="2385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" name="Line 386"/>
            <p:cNvSpPr>
              <a:spLocks noChangeShapeType="1"/>
            </p:cNvSpPr>
            <p:nvPr/>
          </p:nvSpPr>
          <p:spPr bwMode="auto">
            <a:xfrm flipV="1">
              <a:off x="3981" y="2381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" name="Line 387"/>
            <p:cNvSpPr>
              <a:spLocks noChangeShapeType="1"/>
            </p:cNvSpPr>
            <p:nvPr/>
          </p:nvSpPr>
          <p:spPr bwMode="auto">
            <a:xfrm>
              <a:off x="3981" y="2381"/>
              <a:ext cx="3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" name="Line 388"/>
            <p:cNvSpPr>
              <a:spLocks noChangeShapeType="1"/>
            </p:cNvSpPr>
            <p:nvPr/>
          </p:nvSpPr>
          <p:spPr bwMode="auto">
            <a:xfrm flipV="1">
              <a:off x="4017" y="2377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" name="Line 389"/>
            <p:cNvSpPr>
              <a:spLocks noChangeShapeType="1"/>
            </p:cNvSpPr>
            <p:nvPr/>
          </p:nvSpPr>
          <p:spPr bwMode="auto">
            <a:xfrm>
              <a:off x="4017" y="2377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" name="Line 390"/>
            <p:cNvSpPr>
              <a:spLocks noChangeShapeType="1"/>
            </p:cNvSpPr>
            <p:nvPr/>
          </p:nvSpPr>
          <p:spPr bwMode="auto">
            <a:xfrm>
              <a:off x="4034" y="2377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" name="Line 391"/>
            <p:cNvSpPr>
              <a:spLocks noChangeShapeType="1"/>
            </p:cNvSpPr>
            <p:nvPr/>
          </p:nvSpPr>
          <p:spPr bwMode="auto">
            <a:xfrm>
              <a:off x="4046" y="2377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" name="Line 392"/>
            <p:cNvSpPr>
              <a:spLocks noChangeShapeType="1"/>
            </p:cNvSpPr>
            <p:nvPr/>
          </p:nvSpPr>
          <p:spPr bwMode="auto">
            <a:xfrm flipV="1">
              <a:off x="4052" y="2373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" name="Line 393"/>
            <p:cNvSpPr>
              <a:spLocks noChangeShapeType="1"/>
            </p:cNvSpPr>
            <p:nvPr/>
          </p:nvSpPr>
          <p:spPr bwMode="auto">
            <a:xfrm>
              <a:off x="4052" y="2373"/>
              <a:ext cx="4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" name="Line 394"/>
            <p:cNvSpPr>
              <a:spLocks noChangeShapeType="1"/>
            </p:cNvSpPr>
            <p:nvPr/>
          </p:nvSpPr>
          <p:spPr bwMode="auto">
            <a:xfrm>
              <a:off x="4099" y="2373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" name="Line 395"/>
            <p:cNvSpPr>
              <a:spLocks noChangeShapeType="1"/>
            </p:cNvSpPr>
            <p:nvPr/>
          </p:nvSpPr>
          <p:spPr bwMode="auto">
            <a:xfrm flipV="1">
              <a:off x="4117" y="2369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" name="Line 396"/>
            <p:cNvSpPr>
              <a:spLocks noChangeShapeType="1"/>
            </p:cNvSpPr>
            <p:nvPr/>
          </p:nvSpPr>
          <p:spPr bwMode="auto">
            <a:xfrm>
              <a:off x="4117" y="2369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" name="Line 397"/>
            <p:cNvSpPr>
              <a:spLocks noChangeShapeType="1"/>
            </p:cNvSpPr>
            <p:nvPr/>
          </p:nvSpPr>
          <p:spPr bwMode="auto">
            <a:xfrm flipV="1">
              <a:off x="4140" y="2365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" name="Line 398"/>
            <p:cNvSpPr>
              <a:spLocks noChangeShapeType="1"/>
            </p:cNvSpPr>
            <p:nvPr/>
          </p:nvSpPr>
          <p:spPr bwMode="auto">
            <a:xfrm>
              <a:off x="4140" y="2365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" name="Line 399"/>
            <p:cNvSpPr>
              <a:spLocks noChangeShapeType="1"/>
            </p:cNvSpPr>
            <p:nvPr/>
          </p:nvSpPr>
          <p:spPr bwMode="auto">
            <a:xfrm>
              <a:off x="4146" y="2365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" name="Line 400"/>
            <p:cNvSpPr>
              <a:spLocks noChangeShapeType="1"/>
            </p:cNvSpPr>
            <p:nvPr/>
          </p:nvSpPr>
          <p:spPr bwMode="auto">
            <a:xfrm>
              <a:off x="4152" y="2365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4" name="Line 401"/>
            <p:cNvSpPr>
              <a:spLocks noChangeShapeType="1"/>
            </p:cNvSpPr>
            <p:nvPr/>
          </p:nvSpPr>
          <p:spPr bwMode="auto">
            <a:xfrm>
              <a:off x="4169" y="2365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5" name="Line 402"/>
            <p:cNvSpPr>
              <a:spLocks noChangeShapeType="1"/>
            </p:cNvSpPr>
            <p:nvPr/>
          </p:nvSpPr>
          <p:spPr bwMode="auto">
            <a:xfrm flipV="1">
              <a:off x="4175" y="2361"/>
              <a:ext cx="0" cy="4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6" name="Line 403"/>
            <p:cNvSpPr>
              <a:spLocks noChangeShapeType="1"/>
            </p:cNvSpPr>
            <p:nvPr/>
          </p:nvSpPr>
          <p:spPr bwMode="auto">
            <a:xfrm>
              <a:off x="4175" y="236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7" name="Line 404"/>
            <p:cNvSpPr>
              <a:spLocks noChangeShapeType="1"/>
            </p:cNvSpPr>
            <p:nvPr/>
          </p:nvSpPr>
          <p:spPr bwMode="auto">
            <a:xfrm>
              <a:off x="4181" y="2361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8" name="Line 405"/>
            <p:cNvSpPr>
              <a:spLocks noChangeShapeType="1"/>
            </p:cNvSpPr>
            <p:nvPr/>
          </p:nvSpPr>
          <p:spPr bwMode="auto">
            <a:xfrm>
              <a:off x="4193" y="236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8" name="Line 407"/>
          <p:cNvSpPr>
            <a:spLocks noChangeShapeType="1"/>
          </p:cNvSpPr>
          <p:nvPr/>
        </p:nvSpPr>
        <p:spPr bwMode="auto">
          <a:xfrm>
            <a:off x="6320391" y="4055360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Line 408"/>
          <p:cNvSpPr>
            <a:spLocks noChangeShapeType="1"/>
          </p:cNvSpPr>
          <p:nvPr/>
        </p:nvSpPr>
        <p:spPr bwMode="auto">
          <a:xfrm>
            <a:off x="6338548" y="4055360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Line 409"/>
          <p:cNvSpPr>
            <a:spLocks noChangeShapeType="1"/>
          </p:cNvSpPr>
          <p:nvPr/>
        </p:nvSpPr>
        <p:spPr bwMode="auto">
          <a:xfrm flipV="1">
            <a:off x="6374863" y="4042969"/>
            <a:ext cx="0" cy="1239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Line 410"/>
          <p:cNvSpPr>
            <a:spLocks noChangeShapeType="1"/>
          </p:cNvSpPr>
          <p:nvPr/>
        </p:nvSpPr>
        <p:spPr bwMode="auto">
          <a:xfrm>
            <a:off x="6374863" y="4045447"/>
            <a:ext cx="15131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" name="Line 411"/>
          <p:cNvSpPr>
            <a:spLocks noChangeShapeType="1"/>
          </p:cNvSpPr>
          <p:nvPr/>
        </p:nvSpPr>
        <p:spPr bwMode="auto">
          <a:xfrm flipV="1">
            <a:off x="6389994" y="4033057"/>
            <a:ext cx="0" cy="1239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" name="Line 412"/>
          <p:cNvSpPr>
            <a:spLocks noChangeShapeType="1"/>
          </p:cNvSpPr>
          <p:nvPr/>
        </p:nvSpPr>
        <p:spPr bwMode="auto">
          <a:xfrm>
            <a:off x="6389994" y="4033057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Line 413"/>
          <p:cNvSpPr>
            <a:spLocks noChangeShapeType="1"/>
          </p:cNvSpPr>
          <p:nvPr/>
        </p:nvSpPr>
        <p:spPr bwMode="auto">
          <a:xfrm>
            <a:off x="6408151" y="4033057"/>
            <a:ext cx="10591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Line 414"/>
          <p:cNvSpPr>
            <a:spLocks noChangeShapeType="1"/>
          </p:cNvSpPr>
          <p:nvPr/>
        </p:nvSpPr>
        <p:spPr bwMode="auto">
          <a:xfrm flipV="1">
            <a:off x="6514069" y="4023145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6" name="Line 415"/>
          <p:cNvSpPr>
            <a:spLocks noChangeShapeType="1"/>
          </p:cNvSpPr>
          <p:nvPr/>
        </p:nvSpPr>
        <p:spPr bwMode="auto">
          <a:xfrm>
            <a:off x="6514069" y="4023145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" name="Line 416"/>
          <p:cNvSpPr>
            <a:spLocks noChangeShapeType="1"/>
          </p:cNvSpPr>
          <p:nvPr/>
        </p:nvSpPr>
        <p:spPr bwMode="auto">
          <a:xfrm flipV="1">
            <a:off x="6550384" y="4013233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Line 417"/>
          <p:cNvSpPr>
            <a:spLocks noChangeShapeType="1"/>
          </p:cNvSpPr>
          <p:nvPr/>
        </p:nvSpPr>
        <p:spPr bwMode="auto">
          <a:xfrm>
            <a:off x="6550384" y="4013233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Line 418"/>
          <p:cNvSpPr>
            <a:spLocks noChangeShapeType="1"/>
          </p:cNvSpPr>
          <p:nvPr/>
        </p:nvSpPr>
        <p:spPr bwMode="auto">
          <a:xfrm>
            <a:off x="6568541" y="4013233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Line 419"/>
          <p:cNvSpPr>
            <a:spLocks noChangeShapeType="1"/>
          </p:cNvSpPr>
          <p:nvPr/>
        </p:nvSpPr>
        <p:spPr bwMode="auto">
          <a:xfrm flipV="1">
            <a:off x="6586699" y="4003320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Line 420"/>
          <p:cNvSpPr>
            <a:spLocks noChangeShapeType="1"/>
          </p:cNvSpPr>
          <p:nvPr/>
        </p:nvSpPr>
        <p:spPr bwMode="auto">
          <a:xfrm>
            <a:off x="6586699" y="4003320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Line 421"/>
          <p:cNvSpPr>
            <a:spLocks noChangeShapeType="1"/>
          </p:cNvSpPr>
          <p:nvPr/>
        </p:nvSpPr>
        <p:spPr bwMode="auto">
          <a:xfrm flipV="1">
            <a:off x="6604856" y="3993408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3" name="Line 422"/>
          <p:cNvSpPr>
            <a:spLocks noChangeShapeType="1"/>
          </p:cNvSpPr>
          <p:nvPr/>
        </p:nvSpPr>
        <p:spPr bwMode="auto">
          <a:xfrm>
            <a:off x="6604856" y="3993408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Line 423"/>
          <p:cNvSpPr>
            <a:spLocks noChangeShapeType="1"/>
          </p:cNvSpPr>
          <p:nvPr/>
        </p:nvSpPr>
        <p:spPr bwMode="auto">
          <a:xfrm>
            <a:off x="6623013" y="3993408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" name="Line 424"/>
          <p:cNvSpPr>
            <a:spLocks noChangeShapeType="1"/>
          </p:cNvSpPr>
          <p:nvPr/>
        </p:nvSpPr>
        <p:spPr bwMode="auto">
          <a:xfrm>
            <a:off x="6641171" y="3993408"/>
            <a:ext cx="3328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Line 425"/>
          <p:cNvSpPr>
            <a:spLocks noChangeShapeType="1"/>
          </p:cNvSpPr>
          <p:nvPr/>
        </p:nvSpPr>
        <p:spPr bwMode="auto">
          <a:xfrm flipV="1">
            <a:off x="6674459" y="3971105"/>
            <a:ext cx="0" cy="22303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7" name="Line 426"/>
          <p:cNvSpPr>
            <a:spLocks noChangeShapeType="1"/>
          </p:cNvSpPr>
          <p:nvPr/>
        </p:nvSpPr>
        <p:spPr bwMode="auto">
          <a:xfrm>
            <a:off x="6674459" y="3971105"/>
            <a:ext cx="54472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Line 427"/>
          <p:cNvSpPr>
            <a:spLocks noChangeShapeType="1"/>
          </p:cNvSpPr>
          <p:nvPr/>
        </p:nvSpPr>
        <p:spPr bwMode="auto">
          <a:xfrm flipV="1">
            <a:off x="6728931" y="3961193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9" name="Line 428"/>
          <p:cNvSpPr>
            <a:spLocks noChangeShapeType="1"/>
          </p:cNvSpPr>
          <p:nvPr/>
        </p:nvSpPr>
        <p:spPr bwMode="auto">
          <a:xfrm>
            <a:off x="6728931" y="3961193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Line 429"/>
          <p:cNvSpPr>
            <a:spLocks noChangeShapeType="1"/>
          </p:cNvSpPr>
          <p:nvPr/>
        </p:nvSpPr>
        <p:spPr bwMode="auto">
          <a:xfrm flipV="1">
            <a:off x="6765246" y="3951281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1" name="Line 430"/>
          <p:cNvSpPr>
            <a:spLocks noChangeShapeType="1"/>
          </p:cNvSpPr>
          <p:nvPr/>
        </p:nvSpPr>
        <p:spPr bwMode="auto">
          <a:xfrm>
            <a:off x="6765246" y="3951281"/>
            <a:ext cx="8776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Line 431"/>
          <p:cNvSpPr>
            <a:spLocks noChangeShapeType="1"/>
          </p:cNvSpPr>
          <p:nvPr/>
        </p:nvSpPr>
        <p:spPr bwMode="auto">
          <a:xfrm>
            <a:off x="6853006" y="3951281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3" name="Line 432"/>
          <p:cNvSpPr>
            <a:spLocks noChangeShapeType="1"/>
          </p:cNvSpPr>
          <p:nvPr/>
        </p:nvSpPr>
        <p:spPr bwMode="auto">
          <a:xfrm flipV="1">
            <a:off x="6871164" y="3941369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Line 433"/>
          <p:cNvSpPr>
            <a:spLocks noChangeShapeType="1"/>
          </p:cNvSpPr>
          <p:nvPr/>
        </p:nvSpPr>
        <p:spPr bwMode="auto">
          <a:xfrm>
            <a:off x="6871164" y="3941369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5" name="Line 434"/>
          <p:cNvSpPr>
            <a:spLocks noChangeShapeType="1"/>
          </p:cNvSpPr>
          <p:nvPr/>
        </p:nvSpPr>
        <p:spPr bwMode="auto">
          <a:xfrm flipV="1">
            <a:off x="6889321" y="3921544"/>
            <a:ext cx="0" cy="19825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Line 435"/>
          <p:cNvSpPr>
            <a:spLocks noChangeShapeType="1"/>
          </p:cNvSpPr>
          <p:nvPr/>
        </p:nvSpPr>
        <p:spPr bwMode="auto">
          <a:xfrm>
            <a:off x="6889321" y="3921544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7" name="Line 436"/>
          <p:cNvSpPr>
            <a:spLocks noChangeShapeType="1"/>
          </p:cNvSpPr>
          <p:nvPr/>
        </p:nvSpPr>
        <p:spPr bwMode="auto">
          <a:xfrm>
            <a:off x="6907478" y="3921544"/>
            <a:ext cx="69603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" name="Line 437"/>
          <p:cNvSpPr>
            <a:spLocks noChangeShapeType="1"/>
          </p:cNvSpPr>
          <p:nvPr/>
        </p:nvSpPr>
        <p:spPr bwMode="auto">
          <a:xfrm flipV="1">
            <a:off x="6977081" y="3909154"/>
            <a:ext cx="0" cy="1239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" name="Line 438"/>
          <p:cNvSpPr>
            <a:spLocks noChangeShapeType="1"/>
          </p:cNvSpPr>
          <p:nvPr/>
        </p:nvSpPr>
        <p:spPr bwMode="auto">
          <a:xfrm>
            <a:off x="6977081" y="3909154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0" name="Line 439"/>
          <p:cNvSpPr>
            <a:spLocks noChangeShapeType="1"/>
          </p:cNvSpPr>
          <p:nvPr/>
        </p:nvSpPr>
        <p:spPr bwMode="auto">
          <a:xfrm>
            <a:off x="7013396" y="3909154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1" name="Line 440"/>
          <p:cNvSpPr>
            <a:spLocks noChangeShapeType="1"/>
          </p:cNvSpPr>
          <p:nvPr/>
        </p:nvSpPr>
        <p:spPr bwMode="auto">
          <a:xfrm>
            <a:off x="7031553" y="3909154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2" name="Line 441"/>
          <p:cNvSpPr>
            <a:spLocks noChangeShapeType="1"/>
          </p:cNvSpPr>
          <p:nvPr/>
        </p:nvSpPr>
        <p:spPr bwMode="auto">
          <a:xfrm flipV="1">
            <a:off x="7067868" y="3889329"/>
            <a:ext cx="0" cy="19825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3" name="Line 442"/>
          <p:cNvSpPr>
            <a:spLocks noChangeShapeType="1"/>
          </p:cNvSpPr>
          <p:nvPr/>
        </p:nvSpPr>
        <p:spPr bwMode="auto">
          <a:xfrm>
            <a:off x="7067868" y="3889329"/>
            <a:ext cx="51446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4" name="Line 443"/>
          <p:cNvSpPr>
            <a:spLocks noChangeShapeType="1"/>
          </p:cNvSpPr>
          <p:nvPr/>
        </p:nvSpPr>
        <p:spPr bwMode="auto">
          <a:xfrm flipV="1">
            <a:off x="7119314" y="3879417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5" name="Line 444"/>
          <p:cNvSpPr>
            <a:spLocks noChangeShapeType="1"/>
          </p:cNvSpPr>
          <p:nvPr/>
        </p:nvSpPr>
        <p:spPr bwMode="auto">
          <a:xfrm>
            <a:off x="7119314" y="3879417"/>
            <a:ext cx="142232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6" name="Line 445"/>
          <p:cNvSpPr>
            <a:spLocks noChangeShapeType="1"/>
          </p:cNvSpPr>
          <p:nvPr/>
        </p:nvSpPr>
        <p:spPr bwMode="auto">
          <a:xfrm flipV="1">
            <a:off x="7261546" y="3869505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7" name="Line 446"/>
          <p:cNvSpPr>
            <a:spLocks noChangeShapeType="1"/>
          </p:cNvSpPr>
          <p:nvPr/>
        </p:nvSpPr>
        <p:spPr bwMode="auto">
          <a:xfrm>
            <a:off x="7261546" y="3869505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" name="Line 447"/>
          <p:cNvSpPr>
            <a:spLocks noChangeShapeType="1"/>
          </p:cNvSpPr>
          <p:nvPr/>
        </p:nvSpPr>
        <p:spPr bwMode="auto">
          <a:xfrm flipV="1">
            <a:off x="7297861" y="3859593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" name="Line 448"/>
          <p:cNvSpPr>
            <a:spLocks noChangeShapeType="1"/>
          </p:cNvSpPr>
          <p:nvPr/>
        </p:nvSpPr>
        <p:spPr bwMode="auto">
          <a:xfrm>
            <a:off x="7297861" y="3859593"/>
            <a:ext cx="69603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" name="Line 449"/>
          <p:cNvSpPr>
            <a:spLocks noChangeShapeType="1"/>
          </p:cNvSpPr>
          <p:nvPr/>
        </p:nvSpPr>
        <p:spPr bwMode="auto">
          <a:xfrm flipV="1">
            <a:off x="7367464" y="3847202"/>
            <a:ext cx="0" cy="1239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" name="Line 450"/>
          <p:cNvSpPr>
            <a:spLocks noChangeShapeType="1"/>
          </p:cNvSpPr>
          <p:nvPr/>
        </p:nvSpPr>
        <p:spPr bwMode="auto">
          <a:xfrm>
            <a:off x="7367464" y="3847202"/>
            <a:ext cx="233019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2" name="Line 451"/>
          <p:cNvSpPr>
            <a:spLocks noChangeShapeType="1"/>
          </p:cNvSpPr>
          <p:nvPr/>
        </p:nvSpPr>
        <p:spPr bwMode="auto">
          <a:xfrm flipV="1">
            <a:off x="7600483" y="3837290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" name="Line 452"/>
          <p:cNvSpPr>
            <a:spLocks noChangeShapeType="1"/>
          </p:cNvSpPr>
          <p:nvPr/>
        </p:nvSpPr>
        <p:spPr bwMode="auto">
          <a:xfrm>
            <a:off x="7600483" y="3837290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4" name="Line 453"/>
          <p:cNvSpPr>
            <a:spLocks noChangeShapeType="1"/>
          </p:cNvSpPr>
          <p:nvPr/>
        </p:nvSpPr>
        <p:spPr bwMode="auto">
          <a:xfrm flipV="1">
            <a:off x="7618641" y="3827378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" name="Line 454"/>
          <p:cNvSpPr>
            <a:spLocks noChangeShapeType="1"/>
          </p:cNvSpPr>
          <p:nvPr/>
        </p:nvSpPr>
        <p:spPr bwMode="auto">
          <a:xfrm>
            <a:off x="7618641" y="3827378"/>
            <a:ext cx="51446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6" name="Line 455"/>
          <p:cNvSpPr>
            <a:spLocks noChangeShapeType="1"/>
          </p:cNvSpPr>
          <p:nvPr/>
        </p:nvSpPr>
        <p:spPr bwMode="auto">
          <a:xfrm flipV="1">
            <a:off x="7670086" y="3817466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7" name="Line 456"/>
          <p:cNvSpPr>
            <a:spLocks noChangeShapeType="1"/>
          </p:cNvSpPr>
          <p:nvPr/>
        </p:nvSpPr>
        <p:spPr bwMode="auto">
          <a:xfrm>
            <a:off x="7670086" y="3817466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" name="Line 457"/>
          <p:cNvSpPr>
            <a:spLocks noChangeShapeType="1"/>
          </p:cNvSpPr>
          <p:nvPr/>
        </p:nvSpPr>
        <p:spPr bwMode="auto">
          <a:xfrm flipV="1">
            <a:off x="7688244" y="3807553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" name="Line 458"/>
          <p:cNvSpPr>
            <a:spLocks noChangeShapeType="1"/>
          </p:cNvSpPr>
          <p:nvPr/>
        </p:nvSpPr>
        <p:spPr bwMode="auto">
          <a:xfrm>
            <a:off x="7688244" y="3807553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" name="Line 459"/>
          <p:cNvSpPr>
            <a:spLocks noChangeShapeType="1"/>
          </p:cNvSpPr>
          <p:nvPr/>
        </p:nvSpPr>
        <p:spPr bwMode="auto">
          <a:xfrm flipV="1">
            <a:off x="7706401" y="3797641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" name="Line 460"/>
          <p:cNvSpPr>
            <a:spLocks noChangeShapeType="1"/>
          </p:cNvSpPr>
          <p:nvPr/>
        </p:nvSpPr>
        <p:spPr bwMode="auto">
          <a:xfrm>
            <a:off x="7706401" y="3797641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" name="Line 461"/>
          <p:cNvSpPr>
            <a:spLocks noChangeShapeType="1"/>
          </p:cNvSpPr>
          <p:nvPr/>
        </p:nvSpPr>
        <p:spPr bwMode="auto">
          <a:xfrm flipV="1">
            <a:off x="7724558" y="3785251"/>
            <a:ext cx="0" cy="1239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" name="Line 462"/>
          <p:cNvSpPr>
            <a:spLocks noChangeShapeType="1"/>
          </p:cNvSpPr>
          <p:nvPr/>
        </p:nvSpPr>
        <p:spPr bwMode="auto">
          <a:xfrm>
            <a:off x="7724558" y="3785251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" name="Line 463"/>
          <p:cNvSpPr>
            <a:spLocks noChangeShapeType="1"/>
          </p:cNvSpPr>
          <p:nvPr/>
        </p:nvSpPr>
        <p:spPr bwMode="auto">
          <a:xfrm flipV="1">
            <a:off x="7742716" y="3775339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" name="Line 464"/>
          <p:cNvSpPr>
            <a:spLocks noChangeShapeType="1"/>
          </p:cNvSpPr>
          <p:nvPr/>
        </p:nvSpPr>
        <p:spPr bwMode="auto">
          <a:xfrm>
            <a:off x="7742716" y="3775339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" name="Line 465"/>
          <p:cNvSpPr>
            <a:spLocks noChangeShapeType="1"/>
          </p:cNvSpPr>
          <p:nvPr/>
        </p:nvSpPr>
        <p:spPr bwMode="auto">
          <a:xfrm flipV="1">
            <a:off x="7760873" y="3765426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" name="Line 466"/>
          <p:cNvSpPr>
            <a:spLocks noChangeShapeType="1"/>
          </p:cNvSpPr>
          <p:nvPr/>
        </p:nvSpPr>
        <p:spPr bwMode="auto">
          <a:xfrm>
            <a:off x="7760873" y="3765426"/>
            <a:ext cx="26630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" name="Line 467"/>
          <p:cNvSpPr>
            <a:spLocks noChangeShapeType="1"/>
          </p:cNvSpPr>
          <p:nvPr/>
        </p:nvSpPr>
        <p:spPr bwMode="auto">
          <a:xfrm flipV="1">
            <a:off x="8027181" y="3755514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" name="Line 468"/>
          <p:cNvSpPr>
            <a:spLocks noChangeShapeType="1"/>
          </p:cNvSpPr>
          <p:nvPr/>
        </p:nvSpPr>
        <p:spPr bwMode="auto">
          <a:xfrm>
            <a:off x="8027181" y="3755514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0" name="Line 469"/>
          <p:cNvSpPr>
            <a:spLocks noChangeShapeType="1"/>
          </p:cNvSpPr>
          <p:nvPr/>
        </p:nvSpPr>
        <p:spPr bwMode="auto">
          <a:xfrm>
            <a:off x="8045338" y="3755514"/>
            <a:ext cx="16039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" name="Line 470"/>
          <p:cNvSpPr>
            <a:spLocks noChangeShapeType="1"/>
          </p:cNvSpPr>
          <p:nvPr/>
        </p:nvSpPr>
        <p:spPr bwMode="auto">
          <a:xfrm flipV="1">
            <a:off x="8205728" y="3745602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" name="Line 471"/>
          <p:cNvSpPr>
            <a:spLocks noChangeShapeType="1"/>
          </p:cNvSpPr>
          <p:nvPr/>
        </p:nvSpPr>
        <p:spPr bwMode="auto">
          <a:xfrm>
            <a:off x="8205728" y="3745602"/>
            <a:ext cx="3328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3" name="Line 472"/>
          <p:cNvSpPr>
            <a:spLocks noChangeShapeType="1"/>
          </p:cNvSpPr>
          <p:nvPr/>
        </p:nvSpPr>
        <p:spPr bwMode="auto">
          <a:xfrm flipV="1">
            <a:off x="8239016" y="3733211"/>
            <a:ext cx="0" cy="1239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4" name="Line 473"/>
          <p:cNvSpPr>
            <a:spLocks noChangeShapeType="1"/>
          </p:cNvSpPr>
          <p:nvPr/>
        </p:nvSpPr>
        <p:spPr bwMode="auto">
          <a:xfrm>
            <a:off x="8239016" y="3733211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5" name="Line 474"/>
          <p:cNvSpPr>
            <a:spLocks noChangeShapeType="1"/>
          </p:cNvSpPr>
          <p:nvPr/>
        </p:nvSpPr>
        <p:spPr bwMode="auto">
          <a:xfrm flipV="1">
            <a:off x="8257174" y="3723299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6" name="Line 475"/>
          <p:cNvSpPr>
            <a:spLocks noChangeShapeType="1"/>
          </p:cNvSpPr>
          <p:nvPr/>
        </p:nvSpPr>
        <p:spPr bwMode="auto">
          <a:xfrm>
            <a:off x="8257174" y="3723299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7" name="Line 476"/>
          <p:cNvSpPr>
            <a:spLocks noChangeShapeType="1"/>
          </p:cNvSpPr>
          <p:nvPr/>
        </p:nvSpPr>
        <p:spPr bwMode="auto">
          <a:xfrm flipV="1">
            <a:off x="8293488" y="3703475"/>
            <a:ext cx="0" cy="19825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8" name="Line 477"/>
          <p:cNvSpPr>
            <a:spLocks noChangeShapeType="1"/>
          </p:cNvSpPr>
          <p:nvPr/>
        </p:nvSpPr>
        <p:spPr bwMode="auto">
          <a:xfrm>
            <a:off x="8293488" y="3703475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" name="Line 478"/>
          <p:cNvSpPr>
            <a:spLocks noChangeShapeType="1"/>
          </p:cNvSpPr>
          <p:nvPr/>
        </p:nvSpPr>
        <p:spPr bwMode="auto">
          <a:xfrm flipV="1">
            <a:off x="8311646" y="3693562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" name="Line 479"/>
          <p:cNvSpPr>
            <a:spLocks noChangeShapeType="1"/>
          </p:cNvSpPr>
          <p:nvPr/>
        </p:nvSpPr>
        <p:spPr bwMode="auto">
          <a:xfrm>
            <a:off x="8311646" y="3693562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1" name="Line 480"/>
          <p:cNvSpPr>
            <a:spLocks noChangeShapeType="1"/>
          </p:cNvSpPr>
          <p:nvPr/>
        </p:nvSpPr>
        <p:spPr bwMode="auto">
          <a:xfrm flipV="1">
            <a:off x="8347960" y="3683650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2" name="Line 481"/>
          <p:cNvSpPr>
            <a:spLocks noChangeShapeType="1"/>
          </p:cNvSpPr>
          <p:nvPr/>
        </p:nvSpPr>
        <p:spPr bwMode="auto">
          <a:xfrm>
            <a:off x="8347960" y="3683650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3" name="Line 482"/>
          <p:cNvSpPr>
            <a:spLocks noChangeShapeType="1"/>
          </p:cNvSpPr>
          <p:nvPr/>
        </p:nvSpPr>
        <p:spPr bwMode="auto">
          <a:xfrm flipV="1">
            <a:off x="8366118" y="3673738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4" name="Line 483"/>
          <p:cNvSpPr>
            <a:spLocks noChangeShapeType="1"/>
          </p:cNvSpPr>
          <p:nvPr/>
        </p:nvSpPr>
        <p:spPr bwMode="auto">
          <a:xfrm>
            <a:off x="8366118" y="3673738"/>
            <a:ext cx="3328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5" name="Line 484"/>
          <p:cNvSpPr>
            <a:spLocks noChangeShapeType="1"/>
          </p:cNvSpPr>
          <p:nvPr/>
        </p:nvSpPr>
        <p:spPr bwMode="auto">
          <a:xfrm flipV="1">
            <a:off x="8399406" y="3661348"/>
            <a:ext cx="0" cy="1239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6" name="Line 485"/>
          <p:cNvSpPr>
            <a:spLocks noChangeShapeType="1"/>
          </p:cNvSpPr>
          <p:nvPr/>
        </p:nvSpPr>
        <p:spPr bwMode="auto">
          <a:xfrm>
            <a:off x="8399406" y="3661348"/>
            <a:ext cx="54472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7" name="Line 486"/>
          <p:cNvSpPr>
            <a:spLocks noChangeShapeType="1"/>
          </p:cNvSpPr>
          <p:nvPr/>
        </p:nvSpPr>
        <p:spPr bwMode="auto">
          <a:xfrm flipV="1">
            <a:off x="8453878" y="3641523"/>
            <a:ext cx="0" cy="19825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8" name="Line 487"/>
          <p:cNvSpPr>
            <a:spLocks noChangeShapeType="1"/>
          </p:cNvSpPr>
          <p:nvPr/>
        </p:nvSpPr>
        <p:spPr bwMode="auto">
          <a:xfrm>
            <a:off x="8453878" y="3641523"/>
            <a:ext cx="72629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" name="Line 488"/>
          <p:cNvSpPr>
            <a:spLocks noChangeShapeType="1"/>
          </p:cNvSpPr>
          <p:nvPr/>
        </p:nvSpPr>
        <p:spPr bwMode="auto">
          <a:xfrm flipV="1">
            <a:off x="8526507" y="3631611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" name="Line 489"/>
          <p:cNvSpPr>
            <a:spLocks noChangeShapeType="1"/>
          </p:cNvSpPr>
          <p:nvPr/>
        </p:nvSpPr>
        <p:spPr bwMode="auto">
          <a:xfrm>
            <a:off x="8526507" y="3631611"/>
            <a:ext cx="15131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1" name="Line 490"/>
          <p:cNvSpPr>
            <a:spLocks noChangeShapeType="1"/>
          </p:cNvSpPr>
          <p:nvPr/>
        </p:nvSpPr>
        <p:spPr bwMode="auto">
          <a:xfrm flipV="1">
            <a:off x="8541639" y="3621699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" name="Line 491"/>
          <p:cNvSpPr>
            <a:spLocks noChangeShapeType="1"/>
          </p:cNvSpPr>
          <p:nvPr/>
        </p:nvSpPr>
        <p:spPr bwMode="auto">
          <a:xfrm>
            <a:off x="8541639" y="3621699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3" name="Line 492"/>
          <p:cNvSpPr>
            <a:spLocks noChangeShapeType="1"/>
          </p:cNvSpPr>
          <p:nvPr/>
        </p:nvSpPr>
        <p:spPr bwMode="auto">
          <a:xfrm flipV="1">
            <a:off x="8559796" y="3611786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4" name="Line 493"/>
          <p:cNvSpPr>
            <a:spLocks noChangeShapeType="1"/>
          </p:cNvSpPr>
          <p:nvPr/>
        </p:nvSpPr>
        <p:spPr bwMode="auto">
          <a:xfrm>
            <a:off x="8559796" y="3611786"/>
            <a:ext cx="54472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5" name="Line 494"/>
          <p:cNvSpPr>
            <a:spLocks noChangeShapeType="1"/>
          </p:cNvSpPr>
          <p:nvPr/>
        </p:nvSpPr>
        <p:spPr bwMode="auto">
          <a:xfrm flipV="1">
            <a:off x="8614268" y="3599396"/>
            <a:ext cx="0" cy="1239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6" name="Line 495"/>
          <p:cNvSpPr>
            <a:spLocks noChangeShapeType="1"/>
          </p:cNvSpPr>
          <p:nvPr/>
        </p:nvSpPr>
        <p:spPr bwMode="auto">
          <a:xfrm>
            <a:off x="8614268" y="3599396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7" name="Line 496"/>
          <p:cNvSpPr>
            <a:spLocks noChangeShapeType="1"/>
          </p:cNvSpPr>
          <p:nvPr/>
        </p:nvSpPr>
        <p:spPr bwMode="auto">
          <a:xfrm flipV="1">
            <a:off x="8650583" y="3589484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8" name="Line 497"/>
          <p:cNvSpPr>
            <a:spLocks noChangeShapeType="1"/>
          </p:cNvSpPr>
          <p:nvPr/>
        </p:nvSpPr>
        <p:spPr bwMode="auto">
          <a:xfrm>
            <a:off x="8650583" y="3589484"/>
            <a:ext cx="15131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" name="Line 498"/>
          <p:cNvSpPr>
            <a:spLocks noChangeShapeType="1"/>
          </p:cNvSpPr>
          <p:nvPr/>
        </p:nvSpPr>
        <p:spPr bwMode="auto">
          <a:xfrm flipV="1">
            <a:off x="8665714" y="3579572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" name="Line 499"/>
          <p:cNvSpPr>
            <a:spLocks noChangeShapeType="1"/>
          </p:cNvSpPr>
          <p:nvPr/>
        </p:nvSpPr>
        <p:spPr bwMode="auto">
          <a:xfrm>
            <a:off x="8665714" y="3579572"/>
            <a:ext cx="54472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" name="Line 500"/>
          <p:cNvSpPr>
            <a:spLocks noChangeShapeType="1"/>
          </p:cNvSpPr>
          <p:nvPr/>
        </p:nvSpPr>
        <p:spPr bwMode="auto">
          <a:xfrm>
            <a:off x="8720186" y="3579572"/>
            <a:ext cx="10591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" name="Line 501"/>
          <p:cNvSpPr>
            <a:spLocks noChangeShapeType="1"/>
          </p:cNvSpPr>
          <p:nvPr/>
        </p:nvSpPr>
        <p:spPr bwMode="auto">
          <a:xfrm flipV="1">
            <a:off x="8826104" y="3569659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" name="Line 502"/>
          <p:cNvSpPr>
            <a:spLocks noChangeShapeType="1"/>
          </p:cNvSpPr>
          <p:nvPr/>
        </p:nvSpPr>
        <p:spPr bwMode="auto">
          <a:xfrm>
            <a:off x="8826104" y="3569659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" name="Line 503"/>
          <p:cNvSpPr>
            <a:spLocks noChangeShapeType="1"/>
          </p:cNvSpPr>
          <p:nvPr/>
        </p:nvSpPr>
        <p:spPr bwMode="auto">
          <a:xfrm flipV="1">
            <a:off x="8844261" y="3559747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5" name="Line 504"/>
          <p:cNvSpPr>
            <a:spLocks noChangeShapeType="1"/>
          </p:cNvSpPr>
          <p:nvPr/>
        </p:nvSpPr>
        <p:spPr bwMode="auto">
          <a:xfrm>
            <a:off x="8844261" y="3559747"/>
            <a:ext cx="16039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6" name="Line 505"/>
          <p:cNvSpPr>
            <a:spLocks noChangeShapeType="1"/>
          </p:cNvSpPr>
          <p:nvPr/>
        </p:nvSpPr>
        <p:spPr bwMode="auto">
          <a:xfrm flipV="1">
            <a:off x="9004651" y="3537445"/>
            <a:ext cx="0" cy="22303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7" name="Line 506"/>
          <p:cNvSpPr>
            <a:spLocks noChangeShapeType="1"/>
          </p:cNvSpPr>
          <p:nvPr/>
        </p:nvSpPr>
        <p:spPr bwMode="auto">
          <a:xfrm>
            <a:off x="9004651" y="3537445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Line 507"/>
          <p:cNvSpPr>
            <a:spLocks noChangeShapeType="1"/>
          </p:cNvSpPr>
          <p:nvPr/>
        </p:nvSpPr>
        <p:spPr bwMode="auto">
          <a:xfrm flipV="1">
            <a:off x="9040965" y="3527532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Line 508"/>
          <p:cNvSpPr>
            <a:spLocks noChangeShapeType="1"/>
          </p:cNvSpPr>
          <p:nvPr/>
        </p:nvSpPr>
        <p:spPr bwMode="auto">
          <a:xfrm>
            <a:off x="9040965" y="3527532"/>
            <a:ext cx="10591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" name="Line 509"/>
          <p:cNvSpPr>
            <a:spLocks noChangeShapeType="1"/>
          </p:cNvSpPr>
          <p:nvPr/>
        </p:nvSpPr>
        <p:spPr bwMode="auto">
          <a:xfrm>
            <a:off x="9146883" y="3527532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1" name="Line 510"/>
          <p:cNvSpPr>
            <a:spLocks noChangeShapeType="1"/>
          </p:cNvSpPr>
          <p:nvPr/>
        </p:nvSpPr>
        <p:spPr bwMode="auto">
          <a:xfrm flipV="1">
            <a:off x="9165040" y="3507708"/>
            <a:ext cx="0" cy="19825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2" name="Line 511"/>
          <p:cNvSpPr>
            <a:spLocks noChangeShapeType="1"/>
          </p:cNvSpPr>
          <p:nvPr/>
        </p:nvSpPr>
        <p:spPr bwMode="auto">
          <a:xfrm>
            <a:off x="9165040" y="3507708"/>
            <a:ext cx="3631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3" name="Line 512"/>
          <p:cNvSpPr>
            <a:spLocks noChangeShapeType="1"/>
          </p:cNvSpPr>
          <p:nvPr/>
        </p:nvSpPr>
        <p:spPr bwMode="auto">
          <a:xfrm flipV="1">
            <a:off x="9201355" y="3497796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4" name="Line 513"/>
          <p:cNvSpPr>
            <a:spLocks noChangeShapeType="1"/>
          </p:cNvSpPr>
          <p:nvPr/>
        </p:nvSpPr>
        <p:spPr bwMode="auto">
          <a:xfrm>
            <a:off x="9201355" y="3497796"/>
            <a:ext cx="51446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" name="Line 514"/>
          <p:cNvSpPr>
            <a:spLocks noChangeShapeType="1"/>
          </p:cNvSpPr>
          <p:nvPr/>
        </p:nvSpPr>
        <p:spPr bwMode="auto">
          <a:xfrm>
            <a:off x="9252801" y="3497796"/>
            <a:ext cx="72629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6" name="Line 515"/>
          <p:cNvSpPr>
            <a:spLocks noChangeShapeType="1"/>
          </p:cNvSpPr>
          <p:nvPr/>
        </p:nvSpPr>
        <p:spPr bwMode="auto">
          <a:xfrm>
            <a:off x="9325430" y="3497796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7" name="Line 516"/>
          <p:cNvSpPr>
            <a:spLocks noChangeShapeType="1"/>
          </p:cNvSpPr>
          <p:nvPr/>
        </p:nvSpPr>
        <p:spPr bwMode="auto">
          <a:xfrm flipV="1">
            <a:off x="9343588" y="3487883"/>
            <a:ext cx="0" cy="991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8" name="Line 517"/>
          <p:cNvSpPr>
            <a:spLocks noChangeShapeType="1"/>
          </p:cNvSpPr>
          <p:nvPr/>
        </p:nvSpPr>
        <p:spPr bwMode="auto">
          <a:xfrm>
            <a:off x="9343588" y="3487883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9" name="Line 518"/>
          <p:cNvSpPr>
            <a:spLocks noChangeShapeType="1"/>
          </p:cNvSpPr>
          <p:nvPr/>
        </p:nvSpPr>
        <p:spPr bwMode="auto">
          <a:xfrm flipV="1">
            <a:off x="9361745" y="3475493"/>
            <a:ext cx="0" cy="1239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" name="Line 519"/>
          <p:cNvSpPr>
            <a:spLocks noChangeShapeType="1"/>
          </p:cNvSpPr>
          <p:nvPr/>
        </p:nvSpPr>
        <p:spPr bwMode="auto">
          <a:xfrm>
            <a:off x="9361745" y="3475493"/>
            <a:ext cx="1815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1" name="Line 520"/>
          <p:cNvSpPr>
            <a:spLocks noChangeShapeType="1"/>
          </p:cNvSpPr>
          <p:nvPr/>
        </p:nvSpPr>
        <p:spPr bwMode="auto">
          <a:xfrm>
            <a:off x="9379902" y="3475493"/>
            <a:ext cx="142232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2" name="Line 521"/>
          <p:cNvSpPr>
            <a:spLocks noChangeShapeType="1"/>
          </p:cNvSpPr>
          <p:nvPr/>
        </p:nvSpPr>
        <p:spPr bwMode="auto">
          <a:xfrm flipV="1">
            <a:off x="3030887" y="1193197"/>
            <a:ext cx="0" cy="3575844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3" name="Line 522"/>
          <p:cNvSpPr>
            <a:spLocks noChangeShapeType="1"/>
          </p:cNvSpPr>
          <p:nvPr/>
        </p:nvSpPr>
        <p:spPr bwMode="auto">
          <a:xfrm flipH="1">
            <a:off x="2934048" y="4769042"/>
            <a:ext cx="96839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5" name="Line 524"/>
          <p:cNvSpPr>
            <a:spLocks noChangeShapeType="1"/>
          </p:cNvSpPr>
          <p:nvPr/>
        </p:nvSpPr>
        <p:spPr bwMode="auto">
          <a:xfrm flipH="1">
            <a:off x="2934048" y="4052882"/>
            <a:ext cx="96839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7" name="Line 526"/>
          <p:cNvSpPr>
            <a:spLocks noChangeShapeType="1"/>
          </p:cNvSpPr>
          <p:nvPr/>
        </p:nvSpPr>
        <p:spPr bwMode="auto">
          <a:xfrm flipH="1">
            <a:off x="2934048" y="3339200"/>
            <a:ext cx="96839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9" name="Line 528"/>
          <p:cNvSpPr>
            <a:spLocks noChangeShapeType="1"/>
          </p:cNvSpPr>
          <p:nvPr/>
        </p:nvSpPr>
        <p:spPr bwMode="auto">
          <a:xfrm flipH="1">
            <a:off x="2934048" y="2623039"/>
            <a:ext cx="96839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1" name="Line 530"/>
          <p:cNvSpPr>
            <a:spLocks noChangeShapeType="1"/>
          </p:cNvSpPr>
          <p:nvPr/>
        </p:nvSpPr>
        <p:spPr bwMode="auto">
          <a:xfrm flipH="1">
            <a:off x="2934048" y="1909357"/>
            <a:ext cx="96839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" name="Line 532"/>
          <p:cNvSpPr>
            <a:spLocks noChangeShapeType="1"/>
          </p:cNvSpPr>
          <p:nvPr/>
        </p:nvSpPr>
        <p:spPr bwMode="auto">
          <a:xfrm flipH="1">
            <a:off x="2934048" y="1193197"/>
            <a:ext cx="96839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" name="Line 571"/>
          <p:cNvSpPr>
            <a:spLocks noChangeShapeType="1"/>
          </p:cNvSpPr>
          <p:nvPr/>
        </p:nvSpPr>
        <p:spPr bwMode="auto">
          <a:xfrm>
            <a:off x="3030887" y="4769042"/>
            <a:ext cx="6491248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" name="Line 572"/>
          <p:cNvSpPr>
            <a:spLocks noChangeShapeType="1"/>
          </p:cNvSpPr>
          <p:nvPr/>
        </p:nvSpPr>
        <p:spPr bwMode="auto">
          <a:xfrm>
            <a:off x="3030887" y="4769042"/>
            <a:ext cx="0" cy="79298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5" name="Line 574"/>
          <p:cNvSpPr>
            <a:spLocks noChangeShapeType="1"/>
          </p:cNvSpPr>
          <p:nvPr/>
        </p:nvSpPr>
        <p:spPr bwMode="auto">
          <a:xfrm>
            <a:off x="4652942" y="4769042"/>
            <a:ext cx="0" cy="79298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7" name="Line 576"/>
          <p:cNvSpPr>
            <a:spLocks noChangeShapeType="1"/>
          </p:cNvSpPr>
          <p:nvPr/>
        </p:nvSpPr>
        <p:spPr bwMode="auto">
          <a:xfrm>
            <a:off x="6274998" y="4769042"/>
            <a:ext cx="0" cy="79298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9" name="Line 578"/>
          <p:cNvSpPr>
            <a:spLocks noChangeShapeType="1"/>
          </p:cNvSpPr>
          <p:nvPr/>
        </p:nvSpPr>
        <p:spPr bwMode="auto">
          <a:xfrm>
            <a:off x="7897053" y="4769042"/>
            <a:ext cx="0" cy="79298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8" name="Line 578"/>
          <p:cNvSpPr>
            <a:spLocks noChangeShapeType="1"/>
          </p:cNvSpPr>
          <p:nvPr/>
        </p:nvSpPr>
        <p:spPr bwMode="auto">
          <a:xfrm>
            <a:off x="9522134" y="4769041"/>
            <a:ext cx="0" cy="79298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0" name="Rectangle 2133">
            <a:extLst>
              <a:ext uri="{FF2B5EF4-FFF2-40B4-BE49-F238E27FC236}">
                <a16:creationId xmlns:a16="http://schemas.microsoft.com/office/drawing/2014/main" id="{24D4E81C-A7DA-414E-A6DF-0090C362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464344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1" name="Rectangle 2135">
            <a:extLst>
              <a:ext uri="{FF2B5EF4-FFF2-40B4-BE49-F238E27FC236}">
                <a16:creationId xmlns:a16="http://schemas.microsoft.com/office/drawing/2014/main" id="{2D057DA0-B012-9C40-BE48-80BA3A91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3931406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2" name="Rectangle 2137">
            <a:extLst>
              <a:ext uri="{FF2B5EF4-FFF2-40B4-BE49-F238E27FC236}">
                <a16:creationId xmlns:a16="http://schemas.microsoft.com/office/drawing/2014/main" id="{1481025D-3D24-9749-8D0E-A5D7912F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321548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3" name="Rectangle 2139">
            <a:extLst>
              <a:ext uri="{FF2B5EF4-FFF2-40B4-BE49-F238E27FC236}">
                <a16:creationId xmlns:a16="http://schemas.microsoft.com/office/drawing/2014/main" id="{FCC2904D-A054-414C-AB56-D6552B3C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250344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4" name="Rectangle 2141">
            <a:extLst>
              <a:ext uri="{FF2B5EF4-FFF2-40B4-BE49-F238E27FC236}">
                <a16:creationId xmlns:a16="http://schemas.microsoft.com/office/drawing/2014/main" id="{8D068B4B-A790-0C4D-B1D3-E47B6B9E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18" y="178946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5" name="Rectangle 2143">
            <a:extLst>
              <a:ext uri="{FF2B5EF4-FFF2-40B4-BE49-F238E27FC236}">
                <a16:creationId xmlns:a16="http://schemas.microsoft.com/office/drawing/2014/main" id="{8581D91A-1E4C-8F4C-A6C1-ABFE1B5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798" y="107548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6" name="Rectangle 2183">
            <a:extLst>
              <a:ext uri="{FF2B5EF4-FFF2-40B4-BE49-F238E27FC236}">
                <a16:creationId xmlns:a16="http://schemas.microsoft.com/office/drawing/2014/main" id="{4381F478-72B1-5D4D-A066-37FE8EEA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85" y="4897609"/>
            <a:ext cx="282764" cy="3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7" name="Rectangle 2185">
            <a:extLst>
              <a:ext uri="{FF2B5EF4-FFF2-40B4-BE49-F238E27FC236}">
                <a16:creationId xmlns:a16="http://schemas.microsoft.com/office/drawing/2014/main" id="{3AF58D9B-7F2A-E643-96A8-2B9EE405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478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8" name="Rectangle 2187">
            <a:extLst>
              <a:ext uri="{FF2B5EF4-FFF2-40B4-BE49-F238E27FC236}">
                <a16:creationId xmlns:a16="http://schemas.microsoft.com/office/drawing/2014/main" id="{D04A6116-5DE4-DF4A-AB1A-630DB799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162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9" name="Rectangle 2189">
            <a:extLst>
              <a:ext uri="{FF2B5EF4-FFF2-40B4-BE49-F238E27FC236}">
                <a16:creationId xmlns:a16="http://schemas.microsoft.com/office/drawing/2014/main" id="{7E9CDF49-41CA-8F46-8F11-32E4C351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846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0" name="Rectangle 2191">
            <a:extLst>
              <a:ext uri="{FF2B5EF4-FFF2-40B4-BE49-F238E27FC236}">
                <a16:creationId xmlns:a16="http://schemas.microsoft.com/office/drawing/2014/main" id="{0E084179-FFD7-FC44-9459-89460D74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094" y="4897609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1" name="Line 2193">
            <a:extLst>
              <a:ext uri="{FF2B5EF4-FFF2-40B4-BE49-F238E27FC236}">
                <a16:creationId xmlns:a16="http://schemas.microsoft.com/office/drawing/2014/main" id="{D699BA00-840F-B14C-856D-808DA7F39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467397"/>
            <a:ext cx="444029" cy="0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2" name="Line 2194">
            <a:extLst>
              <a:ext uri="{FF2B5EF4-FFF2-40B4-BE49-F238E27FC236}">
                <a16:creationId xmlns:a16="http://schemas.microsoft.com/office/drawing/2014/main" id="{A86F3586-D6A3-BB48-A1C3-43A05BEF0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758422"/>
            <a:ext cx="444029" cy="0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3" name="Rectangle 2195">
            <a:extLst>
              <a:ext uri="{FF2B5EF4-FFF2-40B4-BE49-F238E27FC236}">
                <a16:creationId xmlns:a16="http://schemas.microsoft.com/office/drawing/2014/main" id="{BB563009-7EB8-5F46-B491-4C13C60C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362628"/>
            <a:ext cx="14289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4" name="Rectangle 2196">
            <a:extLst>
              <a:ext uri="{FF2B5EF4-FFF2-40B4-BE49-F238E27FC236}">
                <a16:creationId xmlns:a16="http://schemas.microsoft.com/office/drawing/2014/main" id="{537DAF82-9E14-824C-9650-4BA37344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651714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5" name="Rectangle 2192">
            <a:extLst>
              <a:ext uri="{FF2B5EF4-FFF2-40B4-BE49-F238E27FC236}">
                <a16:creationId xmlns:a16="http://schemas.microsoft.com/office/drawing/2014/main" id="{A03ECE25-CD92-1243-910D-6E5FB8C42F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57310" y="2872182"/>
            <a:ext cx="2394882" cy="2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Cumulative 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ncidence (%)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6" name="Rectangle 2192">
            <a:extLst>
              <a:ext uri="{FF2B5EF4-FFF2-40B4-BE49-F238E27FC236}">
                <a16:creationId xmlns:a16="http://schemas.microsoft.com/office/drawing/2014/main" id="{C2069E3F-4183-BA49-A999-DC010750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121" y="5256539"/>
            <a:ext cx="2553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Months since randomization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7" name="Rectangle 2168">
            <a:extLst>
              <a:ext uri="{FF2B5EF4-FFF2-40B4-BE49-F238E27FC236}">
                <a16:creationId xmlns:a16="http://schemas.microsoft.com/office/drawing/2014/main" id="{9939E177-445C-E948-ACFC-D18DB0EC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303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8" name="Rectangle 2169">
            <a:extLst>
              <a:ext uri="{FF2B5EF4-FFF2-40B4-BE49-F238E27FC236}">
                <a16:creationId xmlns:a16="http://schemas.microsoft.com/office/drawing/2014/main" id="{2EEE4890-8E34-A042-9A5A-3D9D5A6F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42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3458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9" name="Rectangle 2170">
            <a:extLst>
              <a:ext uri="{FF2B5EF4-FFF2-40B4-BE49-F238E27FC236}">
                <a16:creationId xmlns:a16="http://schemas.microsoft.com/office/drawing/2014/main" id="{4C72A6EF-C24F-F545-BA03-2B3D0C4B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506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0" name="Rectangle 2171">
            <a:extLst>
              <a:ext uri="{FF2B5EF4-FFF2-40B4-BE49-F238E27FC236}">
                <a16:creationId xmlns:a16="http://schemas.microsoft.com/office/drawing/2014/main" id="{2A8128CD-6E2E-3B41-AC40-4EF4E0C3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751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3366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1" name="Rectangle 2172">
            <a:extLst>
              <a:ext uri="{FF2B5EF4-FFF2-40B4-BE49-F238E27FC236}">
                <a16:creationId xmlns:a16="http://schemas.microsoft.com/office/drawing/2014/main" id="{82D53CD8-834F-314A-9694-C0716F6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149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3331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2" name="Rectangle 2173">
            <a:extLst>
              <a:ext uri="{FF2B5EF4-FFF2-40B4-BE49-F238E27FC236}">
                <a16:creationId xmlns:a16="http://schemas.microsoft.com/office/drawing/2014/main" id="{0581F936-6959-AB4B-8D83-982151F8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46" y="5956628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3" name="Rectangle 2174">
            <a:extLst>
              <a:ext uri="{FF2B5EF4-FFF2-40B4-BE49-F238E27FC236}">
                <a16:creationId xmlns:a16="http://schemas.microsoft.com/office/drawing/2014/main" id="{C3A5428A-5269-6F4B-80D2-0CCC3B72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303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4" name="Rectangle 2175">
            <a:extLst>
              <a:ext uri="{FF2B5EF4-FFF2-40B4-BE49-F238E27FC236}">
                <a16:creationId xmlns:a16="http://schemas.microsoft.com/office/drawing/2014/main" id="{B4122283-906C-6149-8B19-6C77ED71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42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3466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5" name="Rectangle 2176">
            <a:extLst>
              <a:ext uri="{FF2B5EF4-FFF2-40B4-BE49-F238E27FC236}">
                <a16:creationId xmlns:a16="http://schemas.microsoft.com/office/drawing/2014/main" id="{698AD62D-EAB9-1340-A79B-419C12FF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506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6" name="Rectangle 2177">
            <a:extLst>
              <a:ext uri="{FF2B5EF4-FFF2-40B4-BE49-F238E27FC236}">
                <a16:creationId xmlns:a16="http://schemas.microsoft.com/office/drawing/2014/main" id="{03E82E36-131F-7841-AC56-CA97E471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751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3362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7" name="Rectangle 2178">
            <a:extLst>
              <a:ext uri="{FF2B5EF4-FFF2-40B4-BE49-F238E27FC236}">
                <a16:creationId xmlns:a16="http://schemas.microsoft.com/office/drawing/2014/main" id="{5D960845-898B-B24C-875A-7925916A7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149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8" name="Rectangle 2179">
            <a:extLst>
              <a:ext uri="{FF2B5EF4-FFF2-40B4-BE49-F238E27FC236}">
                <a16:creationId xmlns:a16="http://schemas.microsoft.com/office/drawing/2014/main" id="{1694EBB0-E945-3C4B-931A-386BE217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841" y="5757043"/>
            <a:ext cx="14289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9" name="Rectangle 2180">
            <a:extLst>
              <a:ext uri="{FF2B5EF4-FFF2-40B4-BE49-F238E27FC236}">
                <a16:creationId xmlns:a16="http://schemas.microsoft.com/office/drawing/2014/main" id="{7D5F7D3D-CA1A-184F-A223-C15E6502D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720" y="5551266"/>
            <a:ext cx="8079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No. at risk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0" name="TextBox 1789"/>
          <p:cNvSpPr txBox="1"/>
          <p:nvPr/>
        </p:nvSpPr>
        <p:spPr>
          <a:xfrm>
            <a:off x="5435474" y="2182643"/>
            <a:ext cx="3265338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Placebo vs Aspirin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(95%CI): 0.97 (0.76 to 1.24)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0.80</a:t>
            </a:r>
          </a:p>
        </p:txBody>
      </p:sp>
      <p:sp>
        <p:nvSpPr>
          <p:cNvPr id="1791" name="TextBox 1790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Death, MI or Ischemic Stroke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 Cohort</a:t>
            </a:r>
          </a:p>
        </p:txBody>
      </p:sp>
      <p:sp>
        <p:nvSpPr>
          <p:cNvPr id="1792" name="TextBox 1791">
            <a:extLst>
              <a:ext uri="{FF2B5EF4-FFF2-40B4-BE49-F238E27FC236}">
                <a16:creationId xmlns:a16="http://schemas.microsoft.com/office/drawing/2014/main" id="{0B911525-0678-7144-9739-565183E8B9C7}"/>
              </a:ext>
            </a:extLst>
          </p:cNvPr>
          <p:cNvSpPr txBox="1"/>
          <p:nvPr/>
        </p:nvSpPr>
        <p:spPr>
          <a:xfrm>
            <a:off x="9067271" y="2972533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3.7%</a:t>
            </a:r>
          </a:p>
        </p:txBody>
      </p:sp>
      <p:sp>
        <p:nvSpPr>
          <p:cNvPr id="1793" name="TextBox 1792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9028504" y="351142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3.6%</a:t>
            </a:r>
          </a:p>
        </p:txBody>
      </p:sp>
    </p:spTree>
    <p:extLst>
      <p:ext uri="{BB962C8B-B14F-4D97-AF65-F5344CB8AC3E}">
        <p14:creationId xmlns:p14="http://schemas.microsoft.com/office/powerpoint/2010/main" val="3770303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05"/>
          <p:cNvGrpSpPr>
            <a:grpSpLocks/>
          </p:cNvGrpSpPr>
          <p:nvPr/>
        </p:nvGrpSpPr>
        <p:grpSpPr bwMode="auto">
          <a:xfrm>
            <a:off x="3029115" y="4376407"/>
            <a:ext cx="6489714" cy="392531"/>
            <a:chOff x="3112" y="2491"/>
            <a:chExt cx="2145" cy="158"/>
          </a:xfrm>
        </p:grpSpPr>
        <p:sp>
          <p:nvSpPr>
            <p:cNvPr id="386" name="Line 6"/>
            <p:cNvSpPr>
              <a:spLocks noChangeShapeType="1"/>
            </p:cNvSpPr>
            <p:nvPr/>
          </p:nvSpPr>
          <p:spPr bwMode="auto">
            <a:xfrm>
              <a:off x="3112" y="2649"/>
              <a:ext cx="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7"/>
            <p:cNvSpPr>
              <a:spLocks noChangeShapeType="1"/>
            </p:cNvSpPr>
            <p:nvPr/>
          </p:nvSpPr>
          <p:spPr bwMode="auto">
            <a:xfrm>
              <a:off x="3115" y="2649"/>
              <a:ext cx="2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8"/>
            <p:cNvSpPr>
              <a:spLocks noChangeShapeType="1"/>
            </p:cNvSpPr>
            <p:nvPr/>
          </p:nvSpPr>
          <p:spPr bwMode="auto">
            <a:xfrm>
              <a:off x="3135" y="2649"/>
              <a:ext cx="4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9"/>
            <p:cNvSpPr>
              <a:spLocks noChangeShapeType="1"/>
            </p:cNvSpPr>
            <p:nvPr/>
          </p:nvSpPr>
          <p:spPr bwMode="auto">
            <a:xfrm>
              <a:off x="3182" y="2649"/>
              <a:ext cx="3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Line 10"/>
            <p:cNvSpPr>
              <a:spLocks noChangeShapeType="1"/>
            </p:cNvSpPr>
            <p:nvPr/>
          </p:nvSpPr>
          <p:spPr bwMode="auto">
            <a:xfrm>
              <a:off x="3218" y="2649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11"/>
            <p:cNvSpPr>
              <a:spLocks noChangeShapeType="1"/>
            </p:cNvSpPr>
            <p:nvPr/>
          </p:nvSpPr>
          <p:spPr bwMode="auto">
            <a:xfrm>
              <a:off x="3223" y="2649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Line 12"/>
            <p:cNvSpPr>
              <a:spLocks noChangeShapeType="1"/>
            </p:cNvSpPr>
            <p:nvPr/>
          </p:nvSpPr>
          <p:spPr bwMode="auto">
            <a:xfrm>
              <a:off x="3235" y="2649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13"/>
            <p:cNvSpPr>
              <a:spLocks noChangeShapeType="1"/>
            </p:cNvSpPr>
            <p:nvPr/>
          </p:nvSpPr>
          <p:spPr bwMode="auto">
            <a:xfrm>
              <a:off x="3247" y="264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14"/>
            <p:cNvSpPr>
              <a:spLocks noChangeShapeType="1"/>
            </p:cNvSpPr>
            <p:nvPr/>
          </p:nvSpPr>
          <p:spPr bwMode="auto">
            <a:xfrm>
              <a:off x="3253" y="264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Line 15"/>
            <p:cNvSpPr>
              <a:spLocks noChangeShapeType="1"/>
            </p:cNvSpPr>
            <p:nvPr/>
          </p:nvSpPr>
          <p:spPr bwMode="auto">
            <a:xfrm>
              <a:off x="3259" y="2649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Line 16"/>
            <p:cNvSpPr>
              <a:spLocks noChangeShapeType="1"/>
            </p:cNvSpPr>
            <p:nvPr/>
          </p:nvSpPr>
          <p:spPr bwMode="auto">
            <a:xfrm>
              <a:off x="3282" y="264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17"/>
            <p:cNvSpPr>
              <a:spLocks noChangeShapeType="1"/>
            </p:cNvSpPr>
            <p:nvPr/>
          </p:nvSpPr>
          <p:spPr bwMode="auto">
            <a:xfrm>
              <a:off x="3288" y="264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18"/>
            <p:cNvSpPr>
              <a:spLocks noChangeShapeType="1"/>
            </p:cNvSpPr>
            <p:nvPr/>
          </p:nvSpPr>
          <p:spPr bwMode="auto">
            <a:xfrm>
              <a:off x="3294" y="2649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19"/>
            <p:cNvSpPr>
              <a:spLocks noChangeShapeType="1"/>
            </p:cNvSpPr>
            <p:nvPr/>
          </p:nvSpPr>
          <p:spPr bwMode="auto">
            <a:xfrm>
              <a:off x="3306" y="264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Line 20"/>
            <p:cNvSpPr>
              <a:spLocks noChangeShapeType="1"/>
            </p:cNvSpPr>
            <p:nvPr/>
          </p:nvSpPr>
          <p:spPr bwMode="auto">
            <a:xfrm flipV="1">
              <a:off x="3312" y="2641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21"/>
            <p:cNvSpPr>
              <a:spLocks noChangeShapeType="1"/>
            </p:cNvSpPr>
            <p:nvPr/>
          </p:nvSpPr>
          <p:spPr bwMode="auto">
            <a:xfrm>
              <a:off x="3312" y="2641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Line 22"/>
            <p:cNvSpPr>
              <a:spLocks noChangeShapeType="1"/>
            </p:cNvSpPr>
            <p:nvPr/>
          </p:nvSpPr>
          <p:spPr bwMode="auto">
            <a:xfrm>
              <a:off x="3317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Line 23"/>
            <p:cNvSpPr>
              <a:spLocks noChangeShapeType="1"/>
            </p:cNvSpPr>
            <p:nvPr/>
          </p:nvSpPr>
          <p:spPr bwMode="auto">
            <a:xfrm>
              <a:off x="3323" y="2641"/>
              <a:ext cx="3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Line 24"/>
            <p:cNvSpPr>
              <a:spLocks noChangeShapeType="1"/>
            </p:cNvSpPr>
            <p:nvPr/>
          </p:nvSpPr>
          <p:spPr bwMode="auto">
            <a:xfrm>
              <a:off x="3353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25"/>
            <p:cNvSpPr>
              <a:spLocks noChangeShapeType="1"/>
            </p:cNvSpPr>
            <p:nvPr/>
          </p:nvSpPr>
          <p:spPr bwMode="auto">
            <a:xfrm>
              <a:off x="3359" y="2641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Line 26"/>
            <p:cNvSpPr>
              <a:spLocks noChangeShapeType="1"/>
            </p:cNvSpPr>
            <p:nvPr/>
          </p:nvSpPr>
          <p:spPr bwMode="auto">
            <a:xfrm flipV="1">
              <a:off x="3388" y="2633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Line 27"/>
            <p:cNvSpPr>
              <a:spLocks noChangeShapeType="1"/>
            </p:cNvSpPr>
            <p:nvPr/>
          </p:nvSpPr>
          <p:spPr bwMode="auto">
            <a:xfrm>
              <a:off x="3388" y="263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>
              <a:off x="3394" y="263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Line 29"/>
            <p:cNvSpPr>
              <a:spLocks noChangeShapeType="1"/>
            </p:cNvSpPr>
            <p:nvPr/>
          </p:nvSpPr>
          <p:spPr bwMode="auto">
            <a:xfrm>
              <a:off x="3400" y="2633"/>
              <a:ext cx="8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Line 30"/>
            <p:cNvSpPr>
              <a:spLocks noChangeShapeType="1"/>
            </p:cNvSpPr>
            <p:nvPr/>
          </p:nvSpPr>
          <p:spPr bwMode="auto">
            <a:xfrm flipV="1">
              <a:off x="3488" y="2624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Line 31"/>
            <p:cNvSpPr>
              <a:spLocks noChangeShapeType="1"/>
            </p:cNvSpPr>
            <p:nvPr/>
          </p:nvSpPr>
          <p:spPr bwMode="auto">
            <a:xfrm>
              <a:off x="3488" y="2624"/>
              <a:ext cx="8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Line 32"/>
            <p:cNvSpPr>
              <a:spLocks noChangeShapeType="1"/>
            </p:cNvSpPr>
            <p:nvPr/>
          </p:nvSpPr>
          <p:spPr bwMode="auto">
            <a:xfrm>
              <a:off x="3576" y="2624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33"/>
            <p:cNvSpPr>
              <a:spLocks noChangeShapeType="1"/>
            </p:cNvSpPr>
            <p:nvPr/>
          </p:nvSpPr>
          <p:spPr bwMode="auto">
            <a:xfrm>
              <a:off x="3600" y="2624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Line 34"/>
            <p:cNvSpPr>
              <a:spLocks noChangeShapeType="1"/>
            </p:cNvSpPr>
            <p:nvPr/>
          </p:nvSpPr>
          <p:spPr bwMode="auto">
            <a:xfrm>
              <a:off x="3605" y="2624"/>
              <a:ext cx="5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35"/>
            <p:cNvSpPr>
              <a:spLocks noChangeShapeType="1"/>
            </p:cNvSpPr>
            <p:nvPr/>
          </p:nvSpPr>
          <p:spPr bwMode="auto">
            <a:xfrm>
              <a:off x="3658" y="2624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Line 36"/>
            <p:cNvSpPr>
              <a:spLocks noChangeShapeType="1"/>
            </p:cNvSpPr>
            <p:nvPr/>
          </p:nvSpPr>
          <p:spPr bwMode="auto">
            <a:xfrm>
              <a:off x="3670" y="2624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Line 37"/>
            <p:cNvSpPr>
              <a:spLocks noChangeShapeType="1"/>
            </p:cNvSpPr>
            <p:nvPr/>
          </p:nvSpPr>
          <p:spPr bwMode="auto">
            <a:xfrm>
              <a:off x="3688" y="2624"/>
              <a:ext cx="3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Line 38"/>
            <p:cNvSpPr>
              <a:spLocks noChangeShapeType="1"/>
            </p:cNvSpPr>
            <p:nvPr/>
          </p:nvSpPr>
          <p:spPr bwMode="auto">
            <a:xfrm flipV="1">
              <a:off x="3723" y="2616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Line 39"/>
            <p:cNvSpPr>
              <a:spLocks noChangeShapeType="1"/>
            </p:cNvSpPr>
            <p:nvPr/>
          </p:nvSpPr>
          <p:spPr bwMode="auto">
            <a:xfrm>
              <a:off x="3723" y="2616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Line 40"/>
            <p:cNvSpPr>
              <a:spLocks noChangeShapeType="1"/>
            </p:cNvSpPr>
            <p:nvPr/>
          </p:nvSpPr>
          <p:spPr bwMode="auto">
            <a:xfrm>
              <a:off x="3729" y="2616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Line 41"/>
            <p:cNvSpPr>
              <a:spLocks noChangeShapeType="1"/>
            </p:cNvSpPr>
            <p:nvPr/>
          </p:nvSpPr>
          <p:spPr bwMode="auto">
            <a:xfrm>
              <a:off x="3735" y="2616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Line 42"/>
            <p:cNvSpPr>
              <a:spLocks noChangeShapeType="1"/>
            </p:cNvSpPr>
            <p:nvPr/>
          </p:nvSpPr>
          <p:spPr bwMode="auto">
            <a:xfrm flipV="1">
              <a:off x="3746" y="2608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Line 43"/>
            <p:cNvSpPr>
              <a:spLocks noChangeShapeType="1"/>
            </p:cNvSpPr>
            <p:nvPr/>
          </p:nvSpPr>
          <p:spPr bwMode="auto">
            <a:xfrm>
              <a:off x="3746" y="2608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Line 44"/>
            <p:cNvSpPr>
              <a:spLocks noChangeShapeType="1"/>
            </p:cNvSpPr>
            <p:nvPr/>
          </p:nvSpPr>
          <p:spPr bwMode="auto">
            <a:xfrm>
              <a:off x="3752" y="2608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Line 45"/>
            <p:cNvSpPr>
              <a:spLocks noChangeShapeType="1"/>
            </p:cNvSpPr>
            <p:nvPr/>
          </p:nvSpPr>
          <p:spPr bwMode="auto">
            <a:xfrm>
              <a:off x="3770" y="2608"/>
              <a:ext cx="3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Line 46"/>
            <p:cNvSpPr>
              <a:spLocks noChangeShapeType="1"/>
            </p:cNvSpPr>
            <p:nvPr/>
          </p:nvSpPr>
          <p:spPr bwMode="auto">
            <a:xfrm>
              <a:off x="3805" y="2608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Line 47"/>
            <p:cNvSpPr>
              <a:spLocks noChangeShapeType="1"/>
            </p:cNvSpPr>
            <p:nvPr/>
          </p:nvSpPr>
          <p:spPr bwMode="auto">
            <a:xfrm>
              <a:off x="3829" y="2608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Line 48"/>
            <p:cNvSpPr>
              <a:spLocks noChangeShapeType="1"/>
            </p:cNvSpPr>
            <p:nvPr/>
          </p:nvSpPr>
          <p:spPr bwMode="auto">
            <a:xfrm flipV="1">
              <a:off x="3858" y="2600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Line 49"/>
            <p:cNvSpPr>
              <a:spLocks noChangeShapeType="1"/>
            </p:cNvSpPr>
            <p:nvPr/>
          </p:nvSpPr>
          <p:spPr bwMode="auto">
            <a:xfrm>
              <a:off x="3858" y="2600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Line 50"/>
            <p:cNvSpPr>
              <a:spLocks noChangeShapeType="1"/>
            </p:cNvSpPr>
            <p:nvPr/>
          </p:nvSpPr>
          <p:spPr bwMode="auto">
            <a:xfrm>
              <a:off x="3882" y="2600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Line 51"/>
            <p:cNvSpPr>
              <a:spLocks noChangeShapeType="1"/>
            </p:cNvSpPr>
            <p:nvPr/>
          </p:nvSpPr>
          <p:spPr bwMode="auto">
            <a:xfrm>
              <a:off x="3923" y="2600"/>
              <a:ext cx="4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Line 52"/>
            <p:cNvSpPr>
              <a:spLocks noChangeShapeType="1"/>
            </p:cNvSpPr>
            <p:nvPr/>
          </p:nvSpPr>
          <p:spPr bwMode="auto">
            <a:xfrm>
              <a:off x="3970" y="2600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Line 53"/>
            <p:cNvSpPr>
              <a:spLocks noChangeShapeType="1"/>
            </p:cNvSpPr>
            <p:nvPr/>
          </p:nvSpPr>
          <p:spPr bwMode="auto">
            <a:xfrm flipV="1">
              <a:off x="3999" y="2591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Line 54"/>
            <p:cNvSpPr>
              <a:spLocks noChangeShapeType="1"/>
            </p:cNvSpPr>
            <p:nvPr/>
          </p:nvSpPr>
          <p:spPr bwMode="auto">
            <a:xfrm>
              <a:off x="3999" y="2591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Line 55"/>
            <p:cNvSpPr>
              <a:spLocks noChangeShapeType="1"/>
            </p:cNvSpPr>
            <p:nvPr/>
          </p:nvSpPr>
          <p:spPr bwMode="auto">
            <a:xfrm>
              <a:off x="4011" y="2591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Line 56"/>
            <p:cNvSpPr>
              <a:spLocks noChangeShapeType="1"/>
            </p:cNvSpPr>
            <p:nvPr/>
          </p:nvSpPr>
          <p:spPr bwMode="auto">
            <a:xfrm>
              <a:off x="4034" y="2591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Line 57"/>
            <p:cNvSpPr>
              <a:spLocks noChangeShapeType="1"/>
            </p:cNvSpPr>
            <p:nvPr/>
          </p:nvSpPr>
          <p:spPr bwMode="auto">
            <a:xfrm>
              <a:off x="4046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Line 58"/>
            <p:cNvSpPr>
              <a:spLocks noChangeShapeType="1"/>
            </p:cNvSpPr>
            <p:nvPr/>
          </p:nvSpPr>
          <p:spPr bwMode="auto">
            <a:xfrm>
              <a:off x="4052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Line 59"/>
            <p:cNvSpPr>
              <a:spLocks noChangeShapeType="1"/>
            </p:cNvSpPr>
            <p:nvPr/>
          </p:nvSpPr>
          <p:spPr bwMode="auto">
            <a:xfrm>
              <a:off x="4058" y="2591"/>
              <a:ext cx="4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Line 60"/>
            <p:cNvSpPr>
              <a:spLocks noChangeShapeType="1"/>
            </p:cNvSpPr>
            <p:nvPr/>
          </p:nvSpPr>
          <p:spPr bwMode="auto">
            <a:xfrm>
              <a:off x="4105" y="2591"/>
              <a:ext cx="3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Line 61"/>
            <p:cNvSpPr>
              <a:spLocks noChangeShapeType="1"/>
            </p:cNvSpPr>
            <p:nvPr/>
          </p:nvSpPr>
          <p:spPr bwMode="auto">
            <a:xfrm>
              <a:off x="4140" y="2591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Line 62"/>
            <p:cNvSpPr>
              <a:spLocks noChangeShapeType="1"/>
            </p:cNvSpPr>
            <p:nvPr/>
          </p:nvSpPr>
          <p:spPr bwMode="auto">
            <a:xfrm>
              <a:off x="4169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Line 63"/>
            <p:cNvSpPr>
              <a:spLocks noChangeShapeType="1"/>
            </p:cNvSpPr>
            <p:nvPr/>
          </p:nvSpPr>
          <p:spPr bwMode="auto">
            <a:xfrm>
              <a:off x="4175" y="2591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Line 64"/>
            <p:cNvSpPr>
              <a:spLocks noChangeShapeType="1"/>
            </p:cNvSpPr>
            <p:nvPr/>
          </p:nvSpPr>
          <p:spPr bwMode="auto">
            <a:xfrm>
              <a:off x="4193" y="2591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Line 65"/>
            <p:cNvSpPr>
              <a:spLocks noChangeShapeType="1"/>
            </p:cNvSpPr>
            <p:nvPr/>
          </p:nvSpPr>
          <p:spPr bwMode="auto">
            <a:xfrm>
              <a:off x="4211" y="2591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Line 66"/>
            <p:cNvSpPr>
              <a:spLocks noChangeShapeType="1"/>
            </p:cNvSpPr>
            <p:nvPr/>
          </p:nvSpPr>
          <p:spPr bwMode="auto">
            <a:xfrm>
              <a:off x="4240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Line 67"/>
            <p:cNvSpPr>
              <a:spLocks noChangeShapeType="1"/>
            </p:cNvSpPr>
            <p:nvPr/>
          </p:nvSpPr>
          <p:spPr bwMode="auto">
            <a:xfrm>
              <a:off x="4246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Line 68"/>
            <p:cNvSpPr>
              <a:spLocks noChangeShapeType="1"/>
            </p:cNvSpPr>
            <p:nvPr/>
          </p:nvSpPr>
          <p:spPr bwMode="auto">
            <a:xfrm flipV="1">
              <a:off x="4252" y="2583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Line 69"/>
            <p:cNvSpPr>
              <a:spLocks noChangeShapeType="1"/>
            </p:cNvSpPr>
            <p:nvPr/>
          </p:nvSpPr>
          <p:spPr bwMode="auto">
            <a:xfrm>
              <a:off x="4252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Line 70"/>
            <p:cNvSpPr>
              <a:spLocks noChangeShapeType="1"/>
            </p:cNvSpPr>
            <p:nvPr/>
          </p:nvSpPr>
          <p:spPr bwMode="auto">
            <a:xfrm>
              <a:off x="4258" y="2583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Line 71"/>
            <p:cNvSpPr>
              <a:spLocks noChangeShapeType="1"/>
            </p:cNvSpPr>
            <p:nvPr/>
          </p:nvSpPr>
          <p:spPr bwMode="auto">
            <a:xfrm>
              <a:off x="4263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Line 72"/>
            <p:cNvSpPr>
              <a:spLocks noChangeShapeType="1"/>
            </p:cNvSpPr>
            <p:nvPr/>
          </p:nvSpPr>
          <p:spPr bwMode="auto">
            <a:xfrm flipV="1">
              <a:off x="4269" y="2575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Line 73"/>
            <p:cNvSpPr>
              <a:spLocks noChangeShapeType="1"/>
            </p:cNvSpPr>
            <p:nvPr/>
          </p:nvSpPr>
          <p:spPr bwMode="auto">
            <a:xfrm>
              <a:off x="4269" y="257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Line 74"/>
            <p:cNvSpPr>
              <a:spLocks noChangeShapeType="1"/>
            </p:cNvSpPr>
            <p:nvPr/>
          </p:nvSpPr>
          <p:spPr bwMode="auto">
            <a:xfrm>
              <a:off x="4275" y="257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75"/>
            <p:cNvSpPr>
              <a:spLocks noChangeShapeType="1"/>
            </p:cNvSpPr>
            <p:nvPr/>
          </p:nvSpPr>
          <p:spPr bwMode="auto">
            <a:xfrm>
              <a:off x="4281" y="257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76"/>
            <p:cNvSpPr>
              <a:spLocks noChangeShapeType="1"/>
            </p:cNvSpPr>
            <p:nvPr/>
          </p:nvSpPr>
          <p:spPr bwMode="auto">
            <a:xfrm>
              <a:off x="4287" y="257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77"/>
            <p:cNvSpPr>
              <a:spLocks noChangeShapeType="1"/>
            </p:cNvSpPr>
            <p:nvPr/>
          </p:nvSpPr>
          <p:spPr bwMode="auto">
            <a:xfrm>
              <a:off x="4293" y="2575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Line 78"/>
            <p:cNvSpPr>
              <a:spLocks noChangeShapeType="1"/>
            </p:cNvSpPr>
            <p:nvPr/>
          </p:nvSpPr>
          <p:spPr bwMode="auto">
            <a:xfrm>
              <a:off x="4299" y="2575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79"/>
            <p:cNvSpPr>
              <a:spLocks noChangeShapeType="1"/>
            </p:cNvSpPr>
            <p:nvPr/>
          </p:nvSpPr>
          <p:spPr bwMode="auto">
            <a:xfrm flipV="1">
              <a:off x="4310" y="2566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Line 80"/>
            <p:cNvSpPr>
              <a:spLocks noChangeShapeType="1"/>
            </p:cNvSpPr>
            <p:nvPr/>
          </p:nvSpPr>
          <p:spPr bwMode="auto">
            <a:xfrm>
              <a:off x="4310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Line 81"/>
            <p:cNvSpPr>
              <a:spLocks noChangeShapeType="1"/>
            </p:cNvSpPr>
            <p:nvPr/>
          </p:nvSpPr>
          <p:spPr bwMode="auto">
            <a:xfrm>
              <a:off x="4322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Line 82"/>
            <p:cNvSpPr>
              <a:spLocks noChangeShapeType="1"/>
            </p:cNvSpPr>
            <p:nvPr/>
          </p:nvSpPr>
          <p:spPr bwMode="auto">
            <a:xfrm>
              <a:off x="4334" y="2566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Line 83"/>
            <p:cNvSpPr>
              <a:spLocks noChangeShapeType="1"/>
            </p:cNvSpPr>
            <p:nvPr/>
          </p:nvSpPr>
          <p:spPr bwMode="auto">
            <a:xfrm flipV="1">
              <a:off x="4375" y="2558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Line 84"/>
            <p:cNvSpPr>
              <a:spLocks noChangeShapeType="1"/>
            </p:cNvSpPr>
            <p:nvPr/>
          </p:nvSpPr>
          <p:spPr bwMode="auto">
            <a:xfrm>
              <a:off x="4375" y="2558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Line 85"/>
            <p:cNvSpPr>
              <a:spLocks noChangeShapeType="1"/>
            </p:cNvSpPr>
            <p:nvPr/>
          </p:nvSpPr>
          <p:spPr bwMode="auto">
            <a:xfrm>
              <a:off x="4381" y="2558"/>
              <a:ext cx="4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Line 86"/>
            <p:cNvSpPr>
              <a:spLocks noChangeShapeType="1"/>
            </p:cNvSpPr>
            <p:nvPr/>
          </p:nvSpPr>
          <p:spPr bwMode="auto">
            <a:xfrm>
              <a:off x="4428" y="2558"/>
              <a:ext cx="9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Line 87"/>
            <p:cNvSpPr>
              <a:spLocks noChangeShapeType="1"/>
            </p:cNvSpPr>
            <p:nvPr/>
          </p:nvSpPr>
          <p:spPr bwMode="auto">
            <a:xfrm>
              <a:off x="4522" y="2558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Line 88"/>
            <p:cNvSpPr>
              <a:spLocks noChangeShapeType="1"/>
            </p:cNvSpPr>
            <p:nvPr/>
          </p:nvSpPr>
          <p:spPr bwMode="auto">
            <a:xfrm>
              <a:off x="4534" y="2558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Line 89"/>
            <p:cNvSpPr>
              <a:spLocks noChangeShapeType="1"/>
            </p:cNvSpPr>
            <p:nvPr/>
          </p:nvSpPr>
          <p:spPr bwMode="auto">
            <a:xfrm>
              <a:off x="4545" y="2558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Line 90"/>
            <p:cNvSpPr>
              <a:spLocks noChangeShapeType="1"/>
            </p:cNvSpPr>
            <p:nvPr/>
          </p:nvSpPr>
          <p:spPr bwMode="auto">
            <a:xfrm>
              <a:off x="4563" y="2558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Line 91"/>
            <p:cNvSpPr>
              <a:spLocks noChangeShapeType="1"/>
            </p:cNvSpPr>
            <p:nvPr/>
          </p:nvSpPr>
          <p:spPr bwMode="auto">
            <a:xfrm flipV="1">
              <a:off x="4604" y="2549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Line 92"/>
            <p:cNvSpPr>
              <a:spLocks noChangeShapeType="1"/>
            </p:cNvSpPr>
            <p:nvPr/>
          </p:nvSpPr>
          <p:spPr bwMode="auto">
            <a:xfrm>
              <a:off x="4604" y="2549"/>
              <a:ext cx="4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Line 93"/>
            <p:cNvSpPr>
              <a:spLocks noChangeShapeType="1"/>
            </p:cNvSpPr>
            <p:nvPr/>
          </p:nvSpPr>
          <p:spPr bwMode="auto">
            <a:xfrm>
              <a:off x="4651" y="254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Line 94"/>
            <p:cNvSpPr>
              <a:spLocks noChangeShapeType="1"/>
            </p:cNvSpPr>
            <p:nvPr/>
          </p:nvSpPr>
          <p:spPr bwMode="auto">
            <a:xfrm>
              <a:off x="4657" y="254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Line 95"/>
            <p:cNvSpPr>
              <a:spLocks noChangeShapeType="1"/>
            </p:cNvSpPr>
            <p:nvPr/>
          </p:nvSpPr>
          <p:spPr bwMode="auto">
            <a:xfrm>
              <a:off x="4663" y="2549"/>
              <a:ext cx="3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Line 96"/>
            <p:cNvSpPr>
              <a:spLocks noChangeShapeType="1"/>
            </p:cNvSpPr>
            <p:nvPr/>
          </p:nvSpPr>
          <p:spPr bwMode="auto">
            <a:xfrm>
              <a:off x="4693" y="2549"/>
              <a:ext cx="1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Line 97"/>
            <p:cNvSpPr>
              <a:spLocks noChangeShapeType="1"/>
            </p:cNvSpPr>
            <p:nvPr/>
          </p:nvSpPr>
          <p:spPr bwMode="auto">
            <a:xfrm>
              <a:off x="4710" y="254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Line 98"/>
            <p:cNvSpPr>
              <a:spLocks noChangeShapeType="1"/>
            </p:cNvSpPr>
            <p:nvPr/>
          </p:nvSpPr>
          <p:spPr bwMode="auto">
            <a:xfrm>
              <a:off x="4716" y="2549"/>
              <a:ext cx="8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Line 99"/>
            <p:cNvSpPr>
              <a:spLocks noChangeShapeType="1"/>
            </p:cNvSpPr>
            <p:nvPr/>
          </p:nvSpPr>
          <p:spPr bwMode="auto">
            <a:xfrm flipV="1">
              <a:off x="4798" y="2533"/>
              <a:ext cx="0" cy="16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Line 100"/>
            <p:cNvSpPr>
              <a:spLocks noChangeShapeType="1"/>
            </p:cNvSpPr>
            <p:nvPr/>
          </p:nvSpPr>
          <p:spPr bwMode="auto">
            <a:xfrm>
              <a:off x="4798" y="253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Line 101"/>
            <p:cNvSpPr>
              <a:spLocks noChangeShapeType="1"/>
            </p:cNvSpPr>
            <p:nvPr/>
          </p:nvSpPr>
          <p:spPr bwMode="auto">
            <a:xfrm>
              <a:off x="4804" y="2533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Line 102"/>
            <p:cNvSpPr>
              <a:spLocks noChangeShapeType="1"/>
            </p:cNvSpPr>
            <p:nvPr/>
          </p:nvSpPr>
          <p:spPr bwMode="auto">
            <a:xfrm flipV="1">
              <a:off x="4845" y="2524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Line 103"/>
            <p:cNvSpPr>
              <a:spLocks noChangeShapeType="1"/>
            </p:cNvSpPr>
            <p:nvPr/>
          </p:nvSpPr>
          <p:spPr bwMode="auto">
            <a:xfrm>
              <a:off x="4845" y="2524"/>
              <a:ext cx="5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Line 104"/>
            <p:cNvSpPr>
              <a:spLocks noChangeShapeType="1"/>
            </p:cNvSpPr>
            <p:nvPr/>
          </p:nvSpPr>
          <p:spPr bwMode="auto">
            <a:xfrm>
              <a:off x="4904" y="2524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Line 105"/>
            <p:cNvSpPr>
              <a:spLocks noChangeShapeType="1"/>
            </p:cNvSpPr>
            <p:nvPr/>
          </p:nvSpPr>
          <p:spPr bwMode="auto">
            <a:xfrm>
              <a:off x="4922" y="2524"/>
              <a:ext cx="5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Line 106"/>
            <p:cNvSpPr>
              <a:spLocks noChangeShapeType="1"/>
            </p:cNvSpPr>
            <p:nvPr/>
          </p:nvSpPr>
          <p:spPr bwMode="auto">
            <a:xfrm flipV="1">
              <a:off x="4980" y="2516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Line 107"/>
            <p:cNvSpPr>
              <a:spLocks noChangeShapeType="1"/>
            </p:cNvSpPr>
            <p:nvPr/>
          </p:nvSpPr>
          <p:spPr bwMode="auto">
            <a:xfrm>
              <a:off x="4980" y="2516"/>
              <a:ext cx="3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Line 108"/>
            <p:cNvSpPr>
              <a:spLocks noChangeShapeType="1"/>
            </p:cNvSpPr>
            <p:nvPr/>
          </p:nvSpPr>
          <p:spPr bwMode="auto">
            <a:xfrm>
              <a:off x="5010" y="2516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Line 109"/>
            <p:cNvSpPr>
              <a:spLocks noChangeShapeType="1"/>
            </p:cNvSpPr>
            <p:nvPr/>
          </p:nvSpPr>
          <p:spPr bwMode="auto">
            <a:xfrm>
              <a:off x="5033" y="2516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Line 110"/>
            <p:cNvSpPr>
              <a:spLocks noChangeShapeType="1"/>
            </p:cNvSpPr>
            <p:nvPr/>
          </p:nvSpPr>
          <p:spPr bwMode="auto">
            <a:xfrm>
              <a:off x="5045" y="2516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111"/>
            <p:cNvSpPr>
              <a:spLocks noChangeShapeType="1"/>
            </p:cNvSpPr>
            <p:nvPr/>
          </p:nvSpPr>
          <p:spPr bwMode="auto">
            <a:xfrm flipV="1">
              <a:off x="5051" y="2507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Line 112"/>
            <p:cNvSpPr>
              <a:spLocks noChangeShapeType="1"/>
            </p:cNvSpPr>
            <p:nvPr/>
          </p:nvSpPr>
          <p:spPr bwMode="auto">
            <a:xfrm>
              <a:off x="5051" y="2507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Line 113"/>
            <p:cNvSpPr>
              <a:spLocks noChangeShapeType="1"/>
            </p:cNvSpPr>
            <p:nvPr/>
          </p:nvSpPr>
          <p:spPr bwMode="auto">
            <a:xfrm>
              <a:off x="5080" y="250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Line 114"/>
            <p:cNvSpPr>
              <a:spLocks noChangeShapeType="1"/>
            </p:cNvSpPr>
            <p:nvPr/>
          </p:nvSpPr>
          <p:spPr bwMode="auto">
            <a:xfrm>
              <a:off x="5086" y="2507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Line 115"/>
            <p:cNvSpPr>
              <a:spLocks noChangeShapeType="1"/>
            </p:cNvSpPr>
            <p:nvPr/>
          </p:nvSpPr>
          <p:spPr bwMode="auto">
            <a:xfrm>
              <a:off x="5127" y="2507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Line 116"/>
            <p:cNvSpPr>
              <a:spLocks noChangeShapeType="1"/>
            </p:cNvSpPr>
            <p:nvPr/>
          </p:nvSpPr>
          <p:spPr bwMode="auto">
            <a:xfrm flipV="1">
              <a:off x="5133" y="2499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Line 117"/>
            <p:cNvSpPr>
              <a:spLocks noChangeShapeType="1"/>
            </p:cNvSpPr>
            <p:nvPr/>
          </p:nvSpPr>
          <p:spPr bwMode="auto">
            <a:xfrm>
              <a:off x="5133" y="2499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Line 118"/>
            <p:cNvSpPr>
              <a:spLocks noChangeShapeType="1"/>
            </p:cNvSpPr>
            <p:nvPr/>
          </p:nvSpPr>
          <p:spPr bwMode="auto">
            <a:xfrm>
              <a:off x="5157" y="249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Line 119"/>
            <p:cNvSpPr>
              <a:spLocks noChangeShapeType="1"/>
            </p:cNvSpPr>
            <p:nvPr/>
          </p:nvSpPr>
          <p:spPr bwMode="auto">
            <a:xfrm>
              <a:off x="5163" y="2499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Line 120"/>
            <p:cNvSpPr>
              <a:spLocks noChangeShapeType="1"/>
            </p:cNvSpPr>
            <p:nvPr/>
          </p:nvSpPr>
          <p:spPr bwMode="auto">
            <a:xfrm flipV="1">
              <a:off x="5168" y="2491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Line 121"/>
            <p:cNvSpPr>
              <a:spLocks noChangeShapeType="1"/>
            </p:cNvSpPr>
            <p:nvPr/>
          </p:nvSpPr>
          <p:spPr bwMode="auto">
            <a:xfrm>
              <a:off x="5168" y="24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Line 122"/>
            <p:cNvSpPr>
              <a:spLocks noChangeShapeType="1"/>
            </p:cNvSpPr>
            <p:nvPr/>
          </p:nvSpPr>
          <p:spPr bwMode="auto">
            <a:xfrm>
              <a:off x="5174" y="24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Line 123"/>
            <p:cNvSpPr>
              <a:spLocks noChangeShapeType="1"/>
            </p:cNvSpPr>
            <p:nvPr/>
          </p:nvSpPr>
          <p:spPr bwMode="auto">
            <a:xfrm>
              <a:off x="5180" y="24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Line 124"/>
            <p:cNvSpPr>
              <a:spLocks noChangeShapeType="1"/>
            </p:cNvSpPr>
            <p:nvPr/>
          </p:nvSpPr>
          <p:spPr bwMode="auto">
            <a:xfrm>
              <a:off x="5186" y="24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Line 125"/>
            <p:cNvSpPr>
              <a:spLocks noChangeShapeType="1"/>
            </p:cNvSpPr>
            <p:nvPr/>
          </p:nvSpPr>
          <p:spPr bwMode="auto">
            <a:xfrm>
              <a:off x="5192" y="2491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Line 126"/>
            <p:cNvSpPr>
              <a:spLocks noChangeShapeType="1"/>
            </p:cNvSpPr>
            <p:nvPr/>
          </p:nvSpPr>
          <p:spPr bwMode="auto">
            <a:xfrm>
              <a:off x="5210" y="2491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Line 127"/>
            <p:cNvSpPr>
              <a:spLocks noChangeShapeType="1"/>
            </p:cNvSpPr>
            <p:nvPr/>
          </p:nvSpPr>
          <p:spPr bwMode="auto">
            <a:xfrm>
              <a:off x="5239" y="2491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Line 128"/>
            <p:cNvSpPr>
              <a:spLocks noChangeShapeType="1"/>
            </p:cNvSpPr>
            <p:nvPr/>
          </p:nvSpPr>
          <p:spPr bwMode="auto">
            <a:xfrm>
              <a:off x="3112" y="2649"/>
              <a:ext cx="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Line 129"/>
            <p:cNvSpPr>
              <a:spLocks noChangeShapeType="1"/>
            </p:cNvSpPr>
            <p:nvPr/>
          </p:nvSpPr>
          <p:spPr bwMode="auto">
            <a:xfrm>
              <a:off x="3115" y="2649"/>
              <a:ext cx="1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Line 130"/>
            <p:cNvSpPr>
              <a:spLocks noChangeShapeType="1"/>
            </p:cNvSpPr>
            <p:nvPr/>
          </p:nvSpPr>
          <p:spPr bwMode="auto">
            <a:xfrm>
              <a:off x="3129" y="2649"/>
              <a:ext cx="5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Line 131"/>
            <p:cNvSpPr>
              <a:spLocks noChangeShapeType="1"/>
            </p:cNvSpPr>
            <p:nvPr/>
          </p:nvSpPr>
          <p:spPr bwMode="auto">
            <a:xfrm flipV="1">
              <a:off x="3182" y="2641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Line 132"/>
            <p:cNvSpPr>
              <a:spLocks noChangeShapeType="1"/>
            </p:cNvSpPr>
            <p:nvPr/>
          </p:nvSpPr>
          <p:spPr bwMode="auto">
            <a:xfrm>
              <a:off x="3182" y="2641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Line 133"/>
            <p:cNvSpPr>
              <a:spLocks noChangeShapeType="1"/>
            </p:cNvSpPr>
            <p:nvPr/>
          </p:nvSpPr>
          <p:spPr bwMode="auto">
            <a:xfrm>
              <a:off x="3200" y="2641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Line 134"/>
            <p:cNvSpPr>
              <a:spLocks noChangeShapeType="1"/>
            </p:cNvSpPr>
            <p:nvPr/>
          </p:nvSpPr>
          <p:spPr bwMode="auto">
            <a:xfrm>
              <a:off x="3212" y="2641"/>
              <a:ext cx="3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Line 135"/>
            <p:cNvSpPr>
              <a:spLocks noChangeShapeType="1"/>
            </p:cNvSpPr>
            <p:nvPr/>
          </p:nvSpPr>
          <p:spPr bwMode="auto">
            <a:xfrm>
              <a:off x="3247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Line 136"/>
            <p:cNvSpPr>
              <a:spLocks noChangeShapeType="1"/>
            </p:cNvSpPr>
            <p:nvPr/>
          </p:nvSpPr>
          <p:spPr bwMode="auto">
            <a:xfrm>
              <a:off x="3253" y="2641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Line 137"/>
            <p:cNvSpPr>
              <a:spLocks noChangeShapeType="1"/>
            </p:cNvSpPr>
            <p:nvPr/>
          </p:nvSpPr>
          <p:spPr bwMode="auto">
            <a:xfrm>
              <a:off x="3270" y="2641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Line 138"/>
            <p:cNvSpPr>
              <a:spLocks noChangeShapeType="1"/>
            </p:cNvSpPr>
            <p:nvPr/>
          </p:nvSpPr>
          <p:spPr bwMode="auto">
            <a:xfrm>
              <a:off x="3282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Line 139"/>
            <p:cNvSpPr>
              <a:spLocks noChangeShapeType="1"/>
            </p:cNvSpPr>
            <p:nvPr/>
          </p:nvSpPr>
          <p:spPr bwMode="auto">
            <a:xfrm flipV="1">
              <a:off x="3288" y="2633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Line 140"/>
            <p:cNvSpPr>
              <a:spLocks noChangeShapeType="1"/>
            </p:cNvSpPr>
            <p:nvPr/>
          </p:nvSpPr>
          <p:spPr bwMode="auto">
            <a:xfrm>
              <a:off x="3288" y="2633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Line 141"/>
            <p:cNvSpPr>
              <a:spLocks noChangeShapeType="1"/>
            </p:cNvSpPr>
            <p:nvPr/>
          </p:nvSpPr>
          <p:spPr bwMode="auto">
            <a:xfrm>
              <a:off x="3294" y="2633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Line 142"/>
            <p:cNvSpPr>
              <a:spLocks noChangeShapeType="1"/>
            </p:cNvSpPr>
            <p:nvPr/>
          </p:nvSpPr>
          <p:spPr bwMode="auto">
            <a:xfrm>
              <a:off x="3312" y="2633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Line 143"/>
            <p:cNvSpPr>
              <a:spLocks noChangeShapeType="1"/>
            </p:cNvSpPr>
            <p:nvPr/>
          </p:nvSpPr>
          <p:spPr bwMode="auto">
            <a:xfrm flipV="1">
              <a:off x="3323" y="2624"/>
              <a:ext cx="0" cy="9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Line 144"/>
            <p:cNvSpPr>
              <a:spLocks noChangeShapeType="1"/>
            </p:cNvSpPr>
            <p:nvPr/>
          </p:nvSpPr>
          <p:spPr bwMode="auto">
            <a:xfrm>
              <a:off x="3323" y="2624"/>
              <a:ext cx="2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Line 145"/>
            <p:cNvSpPr>
              <a:spLocks noChangeShapeType="1"/>
            </p:cNvSpPr>
            <p:nvPr/>
          </p:nvSpPr>
          <p:spPr bwMode="auto">
            <a:xfrm>
              <a:off x="3347" y="2624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Line 146"/>
            <p:cNvSpPr>
              <a:spLocks noChangeShapeType="1"/>
            </p:cNvSpPr>
            <p:nvPr/>
          </p:nvSpPr>
          <p:spPr bwMode="auto">
            <a:xfrm>
              <a:off x="3353" y="2624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Line 147"/>
            <p:cNvSpPr>
              <a:spLocks noChangeShapeType="1"/>
            </p:cNvSpPr>
            <p:nvPr/>
          </p:nvSpPr>
          <p:spPr bwMode="auto">
            <a:xfrm>
              <a:off x="3364" y="2624"/>
              <a:ext cx="30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Line 148"/>
            <p:cNvSpPr>
              <a:spLocks noChangeShapeType="1"/>
            </p:cNvSpPr>
            <p:nvPr/>
          </p:nvSpPr>
          <p:spPr bwMode="auto">
            <a:xfrm>
              <a:off x="3394" y="2624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Line 149"/>
            <p:cNvSpPr>
              <a:spLocks noChangeShapeType="1"/>
            </p:cNvSpPr>
            <p:nvPr/>
          </p:nvSpPr>
          <p:spPr bwMode="auto">
            <a:xfrm>
              <a:off x="3411" y="2624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Line 150"/>
            <p:cNvSpPr>
              <a:spLocks noChangeShapeType="1"/>
            </p:cNvSpPr>
            <p:nvPr/>
          </p:nvSpPr>
          <p:spPr bwMode="auto">
            <a:xfrm>
              <a:off x="3417" y="2624"/>
              <a:ext cx="4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Line 151"/>
            <p:cNvSpPr>
              <a:spLocks noChangeShapeType="1"/>
            </p:cNvSpPr>
            <p:nvPr/>
          </p:nvSpPr>
          <p:spPr bwMode="auto">
            <a:xfrm>
              <a:off x="3464" y="2624"/>
              <a:ext cx="2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Line 152"/>
            <p:cNvSpPr>
              <a:spLocks noChangeShapeType="1"/>
            </p:cNvSpPr>
            <p:nvPr/>
          </p:nvSpPr>
          <p:spPr bwMode="auto">
            <a:xfrm flipV="1">
              <a:off x="3488" y="2616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Line 153"/>
            <p:cNvSpPr>
              <a:spLocks noChangeShapeType="1"/>
            </p:cNvSpPr>
            <p:nvPr/>
          </p:nvSpPr>
          <p:spPr bwMode="auto">
            <a:xfrm>
              <a:off x="3488" y="261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Line 154"/>
            <p:cNvSpPr>
              <a:spLocks noChangeShapeType="1"/>
            </p:cNvSpPr>
            <p:nvPr/>
          </p:nvSpPr>
          <p:spPr bwMode="auto">
            <a:xfrm>
              <a:off x="3494" y="2616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Line 155"/>
            <p:cNvSpPr>
              <a:spLocks noChangeShapeType="1"/>
            </p:cNvSpPr>
            <p:nvPr/>
          </p:nvSpPr>
          <p:spPr bwMode="auto">
            <a:xfrm>
              <a:off x="3517" y="261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Line 156"/>
            <p:cNvSpPr>
              <a:spLocks noChangeShapeType="1"/>
            </p:cNvSpPr>
            <p:nvPr/>
          </p:nvSpPr>
          <p:spPr bwMode="auto">
            <a:xfrm>
              <a:off x="3523" y="261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Line 157"/>
            <p:cNvSpPr>
              <a:spLocks noChangeShapeType="1"/>
            </p:cNvSpPr>
            <p:nvPr/>
          </p:nvSpPr>
          <p:spPr bwMode="auto">
            <a:xfrm>
              <a:off x="3535" y="2616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Line 158"/>
            <p:cNvSpPr>
              <a:spLocks noChangeShapeType="1"/>
            </p:cNvSpPr>
            <p:nvPr/>
          </p:nvSpPr>
          <p:spPr bwMode="auto">
            <a:xfrm>
              <a:off x="3552" y="2616"/>
              <a:ext cx="4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Line 159"/>
            <p:cNvSpPr>
              <a:spLocks noChangeShapeType="1"/>
            </p:cNvSpPr>
            <p:nvPr/>
          </p:nvSpPr>
          <p:spPr bwMode="auto">
            <a:xfrm>
              <a:off x="3594" y="2616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Line 160"/>
            <p:cNvSpPr>
              <a:spLocks noChangeShapeType="1"/>
            </p:cNvSpPr>
            <p:nvPr/>
          </p:nvSpPr>
          <p:spPr bwMode="auto">
            <a:xfrm flipV="1">
              <a:off x="3617" y="2608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Line 161"/>
            <p:cNvSpPr>
              <a:spLocks noChangeShapeType="1"/>
            </p:cNvSpPr>
            <p:nvPr/>
          </p:nvSpPr>
          <p:spPr bwMode="auto">
            <a:xfrm>
              <a:off x="3617" y="2608"/>
              <a:ext cx="17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Line 162"/>
            <p:cNvSpPr>
              <a:spLocks noChangeShapeType="1"/>
            </p:cNvSpPr>
            <p:nvPr/>
          </p:nvSpPr>
          <p:spPr bwMode="auto">
            <a:xfrm flipV="1">
              <a:off x="3793" y="2600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Line 163"/>
            <p:cNvSpPr>
              <a:spLocks noChangeShapeType="1"/>
            </p:cNvSpPr>
            <p:nvPr/>
          </p:nvSpPr>
          <p:spPr bwMode="auto">
            <a:xfrm>
              <a:off x="3793" y="2600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Line 164"/>
            <p:cNvSpPr>
              <a:spLocks noChangeShapeType="1"/>
            </p:cNvSpPr>
            <p:nvPr/>
          </p:nvSpPr>
          <p:spPr bwMode="auto">
            <a:xfrm>
              <a:off x="3811" y="2600"/>
              <a:ext cx="9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Line 165"/>
            <p:cNvSpPr>
              <a:spLocks noChangeShapeType="1"/>
            </p:cNvSpPr>
            <p:nvPr/>
          </p:nvSpPr>
          <p:spPr bwMode="auto">
            <a:xfrm flipV="1">
              <a:off x="3905" y="2591"/>
              <a:ext cx="0" cy="9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Line 166"/>
            <p:cNvSpPr>
              <a:spLocks noChangeShapeType="1"/>
            </p:cNvSpPr>
            <p:nvPr/>
          </p:nvSpPr>
          <p:spPr bwMode="auto">
            <a:xfrm>
              <a:off x="3905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Line 167"/>
            <p:cNvSpPr>
              <a:spLocks noChangeShapeType="1"/>
            </p:cNvSpPr>
            <p:nvPr/>
          </p:nvSpPr>
          <p:spPr bwMode="auto">
            <a:xfrm>
              <a:off x="3911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Line 168"/>
            <p:cNvSpPr>
              <a:spLocks noChangeShapeType="1"/>
            </p:cNvSpPr>
            <p:nvPr/>
          </p:nvSpPr>
          <p:spPr bwMode="auto">
            <a:xfrm>
              <a:off x="3917" y="2591"/>
              <a:ext cx="3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Line 169"/>
            <p:cNvSpPr>
              <a:spLocks noChangeShapeType="1"/>
            </p:cNvSpPr>
            <p:nvPr/>
          </p:nvSpPr>
          <p:spPr bwMode="auto">
            <a:xfrm>
              <a:off x="3952" y="2591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Line 170"/>
            <p:cNvSpPr>
              <a:spLocks noChangeShapeType="1"/>
            </p:cNvSpPr>
            <p:nvPr/>
          </p:nvSpPr>
          <p:spPr bwMode="auto">
            <a:xfrm>
              <a:off x="3970" y="2591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Line 171"/>
            <p:cNvSpPr>
              <a:spLocks noChangeShapeType="1"/>
            </p:cNvSpPr>
            <p:nvPr/>
          </p:nvSpPr>
          <p:spPr bwMode="auto">
            <a:xfrm>
              <a:off x="3981" y="2591"/>
              <a:ext cx="3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Line 172"/>
            <p:cNvSpPr>
              <a:spLocks noChangeShapeType="1"/>
            </p:cNvSpPr>
            <p:nvPr/>
          </p:nvSpPr>
          <p:spPr bwMode="auto">
            <a:xfrm>
              <a:off x="4017" y="2591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Line 173"/>
            <p:cNvSpPr>
              <a:spLocks noChangeShapeType="1"/>
            </p:cNvSpPr>
            <p:nvPr/>
          </p:nvSpPr>
          <p:spPr bwMode="auto">
            <a:xfrm>
              <a:off x="4034" y="2591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Line 174"/>
            <p:cNvSpPr>
              <a:spLocks noChangeShapeType="1"/>
            </p:cNvSpPr>
            <p:nvPr/>
          </p:nvSpPr>
          <p:spPr bwMode="auto">
            <a:xfrm>
              <a:off x="4046" y="2591"/>
              <a:ext cx="5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Line 175"/>
            <p:cNvSpPr>
              <a:spLocks noChangeShapeType="1"/>
            </p:cNvSpPr>
            <p:nvPr/>
          </p:nvSpPr>
          <p:spPr bwMode="auto">
            <a:xfrm>
              <a:off x="4099" y="2591"/>
              <a:ext cx="3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Line 176"/>
            <p:cNvSpPr>
              <a:spLocks noChangeShapeType="1"/>
            </p:cNvSpPr>
            <p:nvPr/>
          </p:nvSpPr>
          <p:spPr bwMode="auto">
            <a:xfrm>
              <a:off x="4134" y="2591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Line 177"/>
            <p:cNvSpPr>
              <a:spLocks noChangeShapeType="1"/>
            </p:cNvSpPr>
            <p:nvPr/>
          </p:nvSpPr>
          <p:spPr bwMode="auto">
            <a:xfrm>
              <a:off x="4146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Line 178"/>
            <p:cNvSpPr>
              <a:spLocks noChangeShapeType="1"/>
            </p:cNvSpPr>
            <p:nvPr/>
          </p:nvSpPr>
          <p:spPr bwMode="auto">
            <a:xfrm>
              <a:off x="4152" y="2591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Line 179"/>
            <p:cNvSpPr>
              <a:spLocks noChangeShapeType="1"/>
            </p:cNvSpPr>
            <p:nvPr/>
          </p:nvSpPr>
          <p:spPr bwMode="auto">
            <a:xfrm>
              <a:off x="4169" y="2591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Line 180"/>
            <p:cNvSpPr>
              <a:spLocks noChangeShapeType="1"/>
            </p:cNvSpPr>
            <p:nvPr/>
          </p:nvSpPr>
          <p:spPr bwMode="auto">
            <a:xfrm>
              <a:off x="4181" y="2591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Line 181"/>
            <p:cNvSpPr>
              <a:spLocks noChangeShapeType="1"/>
            </p:cNvSpPr>
            <p:nvPr/>
          </p:nvSpPr>
          <p:spPr bwMode="auto">
            <a:xfrm>
              <a:off x="4193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Line 182"/>
            <p:cNvSpPr>
              <a:spLocks noChangeShapeType="1"/>
            </p:cNvSpPr>
            <p:nvPr/>
          </p:nvSpPr>
          <p:spPr bwMode="auto">
            <a:xfrm>
              <a:off x="4199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Line 183"/>
            <p:cNvSpPr>
              <a:spLocks noChangeShapeType="1"/>
            </p:cNvSpPr>
            <p:nvPr/>
          </p:nvSpPr>
          <p:spPr bwMode="auto">
            <a:xfrm>
              <a:off x="4205" y="2591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Line 184"/>
            <p:cNvSpPr>
              <a:spLocks noChangeShapeType="1"/>
            </p:cNvSpPr>
            <p:nvPr/>
          </p:nvSpPr>
          <p:spPr bwMode="auto">
            <a:xfrm flipV="1">
              <a:off x="4217" y="2583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Line 185"/>
            <p:cNvSpPr>
              <a:spLocks noChangeShapeType="1"/>
            </p:cNvSpPr>
            <p:nvPr/>
          </p:nvSpPr>
          <p:spPr bwMode="auto">
            <a:xfrm>
              <a:off x="4217" y="2583"/>
              <a:ext cx="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Line 186"/>
            <p:cNvSpPr>
              <a:spLocks noChangeShapeType="1"/>
            </p:cNvSpPr>
            <p:nvPr/>
          </p:nvSpPr>
          <p:spPr bwMode="auto">
            <a:xfrm>
              <a:off x="4222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Line 187"/>
            <p:cNvSpPr>
              <a:spLocks noChangeShapeType="1"/>
            </p:cNvSpPr>
            <p:nvPr/>
          </p:nvSpPr>
          <p:spPr bwMode="auto">
            <a:xfrm>
              <a:off x="4228" y="2583"/>
              <a:ext cx="4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Line 188"/>
            <p:cNvSpPr>
              <a:spLocks noChangeShapeType="1"/>
            </p:cNvSpPr>
            <p:nvPr/>
          </p:nvSpPr>
          <p:spPr bwMode="auto">
            <a:xfrm>
              <a:off x="4275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Line 189"/>
            <p:cNvSpPr>
              <a:spLocks noChangeShapeType="1"/>
            </p:cNvSpPr>
            <p:nvPr/>
          </p:nvSpPr>
          <p:spPr bwMode="auto">
            <a:xfrm>
              <a:off x="4281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Line 190"/>
            <p:cNvSpPr>
              <a:spLocks noChangeShapeType="1"/>
            </p:cNvSpPr>
            <p:nvPr/>
          </p:nvSpPr>
          <p:spPr bwMode="auto">
            <a:xfrm flipV="1">
              <a:off x="4287" y="2575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Line 191"/>
            <p:cNvSpPr>
              <a:spLocks noChangeShapeType="1"/>
            </p:cNvSpPr>
            <p:nvPr/>
          </p:nvSpPr>
          <p:spPr bwMode="auto">
            <a:xfrm>
              <a:off x="4287" y="2575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Line 192"/>
            <p:cNvSpPr>
              <a:spLocks noChangeShapeType="1"/>
            </p:cNvSpPr>
            <p:nvPr/>
          </p:nvSpPr>
          <p:spPr bwMode="auto">
            <a:xfrm flipV="1">
              <a:off x="4293" y="2566"/>
              <a:ext cx="0" cy="9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Line 193"/>
            <p:cNvSpPr>
              <a:spLocks noChangeShapeType="1"/>
            </p:cNvSpPr>
            <p:nvPr/>
          </p:nvSpPr>
          <p:spPr bwMode="auto">
            <a:xfrm>
              <a:off x="4293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Line 194"/>
            <p:cNvSpPr>
              <a:spLocks noChangeShapeType="1"/>
            </p:cNvSpPr>
            <p:nvPr/>
          </p:nvSpPr>
          <p:spPr bwMode="auto">
            <a:xfrm>
              <a:off x="4299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Line 195"/>
            <p:cNvSpPr>
              <a:spLocks noChangeShapeType="1"/>
            </p:cNvSpPr>
            <p:nvPr/>
          </p:nvSpPr>
          <p:spPr bwMode="auto">
            <a:xfrm>
              <a:off x="4305" y="2566"/>
              <a:ext cx="70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Line 196"/>
            <p:cNvSpPr>
              <a:spLocks noChangeShapeType="1"/>
            </p:cNvSpPr>
            <p:nvPr/>
          </p:nvSpPr>
          <p:spPr bwMode="auto">
            <a:xfrm>
              <a:off x="4375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4381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4393" y="2566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4416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4428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4434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4446" y="2566"/>
              <a:ext cx="5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Line 203"/>
            <p:cNvSpPr>
              <a:spLocks noChangeShapeType="1"/>
            </p:cNvSpPr>
            <p:nvPr/>
          </p:nvSpPr>
          <p:spPr bwMode="auto">
            <a:xfrm>
              <a:off x="4499" y="2566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Line 204"/>
            <p:cNvSpPr>
              <a:spLocks noChangeShapeType="1"/>
            </p:cNvSpPr>
            <p:nvPr/>
          </p:nvSpPr>
          <p:spPr bwMode="auto">
            <a:xfrm>
              <a:off x="4522" y="2566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8" name="Line 206"/>
          <p:cNvSpPr>
            <a:spLocks noChangeShapeType="1"/>
          </p:cNvSpPr>
          <p:nvPr/>
        </p:nvSpPr>
        <p:spPr bwMode="auto">
          <a:xfrm>
            <a:off x="7364667" y="4562735"/>
            <a:ext cx="160352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Line 207"/>
          <p:cNvSpPr>
            <a:spLocks noChangeShapeType="1"/>
          </p:cNvSpPr>
          <p:nvPr/>
        </p:nvSpPr>
        <p:spPr bwMode="auto">
          <a:xfrm>
            <a:off x="7525019" y="4562735"/>
            <a:ext cx="232964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208"/>
          <p:cNvSpPr>
            <a:spLocks noChangeShapeType="1"/>
          </p:cNvSpPr>
          <p:nvPr/>
        </p:nvSpPr>
        <p:spPr bwMode="auto">
          <a:xfrm>
            <a:off x="7757983" y="4562735"/>
            <a:ext cx="28439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Line 209"/>
          <p:cNvSpPr>
            <a:spLocks noChangeShapeType="1"/>
          </p:cNvSpPr>
          <p:nvPr/>
        </p:nvSpPr>
        <p:spPr bwMode="auto">
          <a:xfrm>
            <a:off x="8042380" y="4562735"/>
            <a:ext cx="211786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Line 210"/>
          <p:cNvSpPr>
            <a:spLocks noChangeShapeType="1"/>
          </p:cNvSpPr>
          <p:nvPr/>
        </p:nvSpPr>
        <p:spPr bwMode="auto">
          <a:xfrm>
            <a:off x="8254166" y="4562735"/>
            <a:ext cx="10891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Line 211"/>
          <p:cNvSpPr>
            <a:spLocks noChangeShapeType="1"/>
          </p:cNvSpPr>
          <p:nvPr/>
        </p:nvSpPr>
        <p:spPr bwMode="auto">
          <a:xfrm>
            <a:off x="8363084" y="4562735"/>
            <a:ext cx="28439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Line 212"/>
          <p:cNvSpPr>
            <a:spLocks noChangeShapeType="1"/>
          </p:cNvSpPr>
          <p:nvPr/>
        </p:nvSpPr>
        <p:spPr bwMode="auto">
          <a:xfrm flipV="1">
            <a:off x="8647482" y="4542860"/>
            <a:ext cx="0" cy="19875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Line 213"/>
          <p:cNvSpPr>
            <a:spLocks noChangeShapeType="1"/>
          </p:cNvSpPr>
          <p:nvPr/>
        </p:nvSpPr>
        <p:spPr bwMode="auto">
          <a:xfrm>
            <a:off x="8647482" y="4542860"/>
            <a:ext cx="6958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Line 214"/>
          <p:cNvSpPr>
            <a:spLocks noChangeShapeType="1"/>
          </p:cNvSpPr>
          <p:nvPr/>
        </p:nvSpPr>
        <p:spPr bwMode="auto">
          <a:xfrm>
            <a:off x="8717069" y="4542860"/>
            <a:ext cx="124046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Line 215"/>
          <p:cNvSpPr>
            <a:spLocks noChangeShapeType="1"/>
          </p:cNvSpPr>
          <p:nvPr/>
        </p:nvSpPr>
        <p:spPr bwMode="auto">
          <a:xfrm>
            <a:off x="8841114" y="4542860"/>
            <a:ext cx="9076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Line 216"/>
          <p:cNvSpPr>
            <a:spLocks noChangeShapeType="1"/>
          </p:cNvSpPr>
          <p:nvPr/>
        </p:nvSpPr>
        <p:spPr bwMode="auto">
          <a:xfrm flipV="1">
            <a:off x="8931880" y="4522985"/>
            <a:ext cx="0" cy="19875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Line 217"/>
          <p:cNvSpPr>
            <a:spLocks noChangeShapeType="1"/>
          </p:cNvSpPr>
          <p:nvPr/>
        </p:nvSpPr>
        <p:spPr bwMode="auto">
          <a:xfrm>
            <a:off x="8931880" y="4522985"/>
            <a:ext cx="18153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Line 218"/>
          <p:cNvSpPr>
            <a:spLocks noChangeShapeType="1"/>
          </p:cNvSpPr>
          <p:nvPr/>
        </p:nvSpPr>
        <p:spPr bwMode="auto">
          <a:xfrm flipV="1">
            <a:off x="8950033" y="4500625"/>
            <a:ext cx="0" cy="22359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Line 219"/>
          <p:cNvSpPr>
            <a:spLocks noChangeShapeType="1"/>
          </p:cNvSpPr>
          <p:nvPr/>
        </p:nvSpPr>
        <p:spPr bwMode="auto">
          <a:xfrm>
            <a:off x="8950033" y="4500625"/>
            <a:ext cx="51434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Line 220"/>
          <p:cNvSpPr>
            <a:spLocks noChangeShapeType="1"/>
          </p:cNvSpPr>
          <p:nvPr/>
        </p:nvSpPr>
        <p:spPr bwMode="auto">
          <a:xfrm flipV="1">
            <a:off x="9001466" y="4480750"/>
            <a:ext cx="0" cy="19875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Line 221"/>
          <p:cNvSpPr>
            <a:spLocks noChangeShapeType="1"/>
          </p:cNvSpPr>
          <p:nvPr/>
        </p:nvSpPr>
        <p:spPr bwMode="auto">
          <a:xfrm>
            <a:off x="9001466" y="4480750"/>
            <a:ext cx="36306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Line 222"/>
          <p:cNvSpPr>
            <a:spLocks noChangeShapeType="1"/>
          </p:cNvSpPr>
          <p:nvPr/>
        </p:nvSpPr>
        <p:spPr bwMode="auto">
          <a:xfrm>
            <a:off x="9037772" y="4480750"/>
            <a:ext cx="105893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Line 223"/>
          <p:cNvSpPr>
            <a:spLocks noChangeShapeType="1"/>
          </p:cNvSpPr>
          <p:nvPr/>
        </p:nvSpPr>
        <p:spPr bwMode="auto">
          <a:xfrm>
            <a:off x="9143665" y="4480750"/>
            <a:ext cx="105893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Line 224"/>
          <p:cNvSpPr>
            <a:spLocks noChangeShapeType="1"/>
          </p:cNvSpPr>
          <p:nvPr/>
        </p:nvSpPr>
        <p:spPr bwMode="auto">
          <a:xfrm>
            <a:off x="9249558" y="4480750"/>
            <a:ext cx="72612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Line 225"/>
          <p:cNvSpPr>
            <a:spLocks noChangeShapeType="1"/>
          </p:cNvSpPr>
          <p:nvPr/>
        </p:nvSpPr>
        <p:spPr bwMode="auto">
          <a:xfrm>
            <a:off x="9322170" y="4480750"/>
            <a:ext cx="54459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Line 226"/>
          <p:cNvSpPr>
            <a:spLocks noChangeShapeType="1"/>
          </p:cNvSpPr>
          <p:nvPr/>
        </p:nvSpPr>
        <p:spPr bwMode="auto">
          <a:xfrm>
            <a:off x="9376629" y="4480750"/>
            <a:ext cx="142199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Line 227"/>
          <p:cNvSpPr>
            <a:spLocks noChangeShapeType="1"/>
          </p:cNvSpPr>
          <p:nvPr/>
        </p:nvSpPr>
        <p:spPr bwMode="auto">
          <a:xfrm flipV="1">
            <a:off x="3029115" y="1183984"/>
            <a:ext cx="0" cy="3584954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228"/>
          <p:cNvSpPr>
            <a:spLocks noChangeShapeType="1"/>
          </p:cNvSpPr>
          <p:nvPr/>
        </p:nvSpPr>
        <p:spPr bwMode="auto">
          <a:xfrm flipH="1">
            <a:off x="2932298" y="4768938"/>
            <a:ext cx="96816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230"/>
          <p:cNvSpPr>
            <a:spLocks noChangeShapeType="1"/>
          </p:cNvSpPr>
          <p:nvPr/>
        </p:nvSpPr>
        <p:spPr bwMode="auto">
          <a:xfrm flipH="1">
            <a:off x="2932298" y="4050953"/>
            <a:ext cx="96816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232"/>
          <p:cNvSpPr>
            <a:spLocks noChangeShapeType="1"/>
          </p:cNvSpPr>
          <p:nvPr/>
        </p:nvSpPr>
        <p:spPr bwMode="auto">
          <a:xfrm flipH="1">
            <a:off x="2932298" y="3335453"/>
            <a:ext cx="96816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234"/>
          <p:cNvSpPr>
            <a:spLocks noChangeShapeType="1"/>
          </p:cNvSpPr>
          <p:nvPr/>
        </p:nvSpPr>
        <p:spPr bwMode="auto">
          <a:xfrm flipH="1">
            <a:off x="2932298" y="2617469"/>
            <a:ext cx="96816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236"/>
          <p:cNvSpPr>
            <a:spLocks noChangeShapeType="1"/>
          </p:cNvSpPr>
          <p:nvPr/>
        </p:nvSpPr>
        <p:spPr bwMode="auto">
          <a:xfrm flipH="1">
            <a:off x="2932298" y="1901969"/>
            <a:ext cx="96816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238"/>
          <p:cNvSpPr>
            <a:spLocks noChangeShapeType="1"/>
          </p:cNvSpPr>
          <p:nvPr/>
        </p:nvSpPr>
        <p:spPr bwMode="auto">
          <a:xfrm flipH="1">
            <a:off x="2932298" y="1183984"/>
            <a:ext cx="96816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Line 277"/>
          <p:cNvSpPr>
            <a:spLocks noChangeShapeType="1"/>
          </p:cNvSpPr>
          <p:nvPr/>
        </p:nvSpPr>
        <p:spPr bwMode="auto">
          <a:xfrm>
            <a:off x="3029115" y="4768938"/>
            <a:ext cx="6489714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Line 278"/>
          <p:cNvSpPr>
            <a:spLocks noChangeShapeType="1"/>
          </p:cNvSpPr>
          <p:nvPr/>
        </p:nvSpPr>
        <p:spPr bwMode="auto">
          <a:xfrm>
            <a:off x="3029115" y="4768938"/>
            <a:ext cx="0" cy="795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Line 280"/>
          <p:cNvSpPr>
            <a:spLocks noChangeShapeType="1"/>
          </p:cNvSpPr>
          <p:nvPr/>
        </p:nvSpPr>
        <p:spPr bwMode="auto">
          <a:xfrm>
            <a:off x="4650787" y="4768938"/>
            <a:ext cx="0" cy="795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Line 282"/>
          <p:cNvSpPr>
            <a:spLocks noChangeShapeType="1"/>
          </p:cNvSpPr>
          <p:nvPr/>
        </p:nvSpPr>
        <p:spPr bwMode="auto">
          <a:xfrm>
            <a:off x="6272459" y="4768938"/>
            <a:ext cx="0" cy="795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Line 284"/>
          <p:cNvSpPr>
            <a:spLocks noChangeShapeType="1"/>
          </p:cNvSpPr>
          <p:nvPr/>
        </p:nvSpPr>
        <p:spPr bwMode="auto">
          <a:xfrm>
            <a:off x="7894131" y="4768938"/>
            <a:ext cx="0" cy="795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Rectangle 2133">
            <a:extLst>
              <a:ext uri="{FF2B5EF4-FFF2-40B4-BE49-F238E27FC236}">
                <a16:creationId xmlns:a16="http://schemas.microsoft.com/office/drawing/2014/main" id="{24D4E81C-A7DA-414E-A6DF-0090C362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27" y="4633922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6" name="Rectangle 2135">
            <a:extLst>
              <a:ext uri="{FF2B5EF4-FFF2-40B4-BE49-F238E27FC236}">
                <a16:creationId xmlns:a16="http://schemas.microsoft.com/office/drawing/2014/main" id="{2D057DA0-B012-9C40-BE48-80BA3A91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26" y="392188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7" name="Rectangle 2137">
            <a:extLst>
              <a:ext uri="{FF2B5EF4-FFF2-40B4-BE49-F238E27FC236}">
                <a16:creationId xmlns:a16="http://schemas.microsoft.com/office/drawing/2014/main" id="{1481025D-3D24-9749-8D0E-A5D7912F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26" y="3205962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8" name="Rectangle 2139">
            <a:extLst>
              <a:ext uri="{FF2B5EF4-FFF2-40B4-BE49-F238E27FC236}">
                <a16:creationId xmlns:a16="http://schemas.microsoft.com/office/drawing/2014/main" id="{FCC2904D-A054-414C-AB56-D6552B3C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26" y="2493919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9" name="Rectangle 2141">
            <a:extLst>
              <a:ext uri="{FF2B5EF4-FFF2-40B4-BE49-F238E27FC236}">
                <a16:creationId xmlns:a16="http://schemas.microsoft.com/office/drawing/2014/main" id="{8D068B4B-A790-0C4D-B1D3-E47B6B9E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26" y="1779939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0" name="Rectangle 2143">
            <a:extLst>
              <a:ext uri="{FF2B5EF4-FFF2-40B4-BE49-F238E27FC236}">
                <a16:creationId xmlns:a16="http://schemas.microsoft.com/office/drawing/2014/main" id="{8581D91A-1E4C-8F4C-A6C1-ABFE1B5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19" y="1065959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1" name="Rectangle 2183">
            <a:extLst>
              <a:ext uri="{FF2B5EF4-FFF2-40B4-BE49-F238E27FC236}">
                <a16:creationId xmlns:a16="http://schemas.microsoft.com/office/drawing/2014/main" id="{4381F478-72B1-5D4D-A066-37FE8EEA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494" y="4897609"/>
            <a:ext cx="282764" cy="3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2" name="Rectangle 2185">
            <a:extLst>
              <a:ext uri="{FF2B5EF4-FFF2-40B4-BE49-F238E27FC236}">
                <a16:creationId xmlns:a16="http://schemas.microsoft.com/office/drawing/2014/main" id="{3AF58D9B-7F2A-E643-96A8-2B9EE405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987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3" name="Rectangle 2187">
            <a:extLst>
              <a:ext uri="{FF2B5EF4-FFF2-40B4-BE49-F238E27FC236}">
                <a16:creationId xmlns:a16="http://schemas.microsoft.com/office/drawing/2014/main" id="{D04A6116-5DE4-DF4A-AB1A-630DB799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671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4" name="Rectangle 2189">
            <a:extLst>
              <a:ext uri="{FF2B5EF4-FFF2-40B4-BE49-F238E27FC236}">
                <a16:creationId xmlns:a16="http://schemas.microsoft.com/office/drawing/2014/main" id="{7E9CDF49-41CA-8F46-8F11-32E4C351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3355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5" name="Rectangle 2191">
            <a:extLst>
              <a:ext uri="{FF2B5EF4-FFF2-40B4-BE49-F238E27FC236}">
                <a16:creationId xmlns:a16="http://schemas.microsoft.com/office/drawing/2014/main" id="{0E084179-FFD7-FC44-9459-89460D74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0603" y="4897609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6" name="Line 2193">
            <a:extLst>
              <a:ext uri="{FF2B5EF4-FFF2-40B4-BE49-F238E27FC236}">
                <a16:creationId xmlns:a16="http://schemas.microsoft.com/office/drawing/2014/main" id="{D699BA00-840F-B14C-856D-808DA7F39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467397"/>
            <a:ext cx="444029" cy="0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Line 2194">
            <a:extLst>
              <a:ext uri="{FF2B5EF4-FFF2-40B4-BE49-F238E27FC236}">
                <a16:creationId xmlns:a16="http://schemas.microsoft.com/office/drawing/2014/main" id="{A86F3586-D6A3-BB48-A1C3-43A05BEF0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758422"/>
            <a:ext cx="444029" cy="0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Rectangle 2195">
            <a:extLst>
              <a:ext uri="{FF2B5EF4-FFF2-40B4-BE49-F238E27FC236}">
                <a16:creationId xmlns:a16="http://schemas.microsoft.com/office/drawing/2014/main" id="{BB563009-7EB8-5F46-B491-4C13C60C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362628"/>
            <a:ext cx="14289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9" name="Rectangle 2196">
            <a:extLst>
              <a:ext uri="{FF2B5EF4-FFF2-40B4-BE49-F238E27FC236}">
                <a16:creationId xmlns:a16="http://schemas.microsoft.com/office/drawing/2014/main" id="{537DAF82-9E14-824C-9650-4BA37344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651714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0" name="Rectangle 2192">
            <a:extLst>
              <a:ext uri="{FF2B5EF4-FFF2-40B4-BE49-F238E27FC236}">
                <a16:creationId xmlns:a16="http://schemas.microsoft.com/office/drawing/2014/main" id="{A03ECE25-CD92-1243-910D-6E5FB8C42F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10969" y="2872182"/>
            <a:ext cx="2394882" cy="2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Cumulative 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ncidence (%)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1" name="Rectangle 2192">
            <a:extLst>
              <a:ext uri="{FF2B5EF4-FFF2-40B4-BE49-F238E27FC236}">
                <a16:creationId xmlns:a16="http://schemas.microsoft.com/office/drawing/2014/main" id="{C2069E3F-4183-BA49-A999-DC010750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80" y="5256539"/>
            <a:ext cx="2553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Months since randomization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5436966" y="3252890"/>
            <a:ext cx="3265338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Placebo vs Aspirin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(95%CI): 0.74 (0.37 to 1.47)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0.38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0B911525-0678-7144-9739-565183E8B9C7}"/>
              </a:ext>
            </a:extLst>
          </p:cNvPr>
          <p:cNvSpPr txBox="1"/>
          <p:nvPr/>
        </p:nvSpPr>
        <p:spPr>
          <a:xfrm>
            <a:off x="9479496" y="4018009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0.6%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9479496" y="429977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0.4%</a:t>
            </a:r>
          </a:p>
        </p:txBody>
      </p:sp>
      <p:sp>
        <p:nvSpPr>
          <p:cNvPr id="605" name="Line 284"/>
          <p:cNvSpPr>
            <a:spLocks noChangeShapeType="1"/>
          </p:cNvSpPr>
          <p:nvPr/>
        </p:nvSpPr>
        <p:spPr bwMode="auto">
          <a:xfrm>
            <a:off x="9521496" y="4768938"/>
            <a:ext cx="0" cy="795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Stent Thrombosis (Definite/Probable)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 Cohort</a:t>
            </a:r>
          </a:p>
        </p:txBody>
      </p:sp>
      <p:sp>
        <p:nvSpPr>
          <p:cNvPr id="607" name="Rectangle 2168">
            <a:extLst>
              <a:ext uri="{FF2B5EF4-FFF2-40B4-BE49-F238E27FC236}">
                <a16:creationId xmlns:a16="http://schemas.microsoft.com/office/drawing/2014/main" id="{9939E177-445C-E948-ACFC-D18DB0EC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660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8" name="Rectangle 2169">
            <a:extLst>
              <a:ext uri="{FF2B5EF4-FFF2-40B4-BE49-F238E27FC236}">
                <a16:creationId xmlns:a16="http://schemas.microsoft.com/office/drawing/2014/main" id="{2EEE4890-8E34-A042-9A5A-3D9D5A6F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899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3482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9" name="Rectangle 2170">
            <a:extLst>
              <a:ext uri="{FF2B5EF4-FFF2-40B4-BE49-F238E27FC236}">
                <a16:creationId xmlns:a16="http://schemas.microsoft.com/office/drawing/2014/main" id="{4C72A6EF-C24F-F545-BA03-2B3D0C4B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863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3462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0" name="Rectangle 2171">
            <a:extLst>
              <a:ext uri="{FF2B5EF4-FFF2-40B4-BE49-F238E27FC236}">
                <a16:creationId xmlns:a16="http://schemas.microsoft.com/office/drawing/2014/main" id="{2A8128CD-6E2E-3B41-AC40-4EF4E0C3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108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1" name="Rectangle 2172">
            <a:extLst>
              <a:ext uri="{FF2B5EF4-FFF2-40B4-BE49-F238E27FC236}">
                <a16:creationId xmlns:a16="http://schemas.microsoft.com/office/drawing/2014/main" id="{82D53CD8-834F-314A-9694-C0716F6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506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2" name="Rectangle 2173">
            <a:extLst>
              <a:ext uri="{FF2B5EF4-FFF2-40B4-BE49-F238E27FC236}">
                <a16:creationId xmlns:a16="http://schemas.microsoft.com/office/drawing/2014/main" id="{0581F936-6959-AB4B-8D83-982151F8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403" y="5956628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3" name="Rectangle 2174">
            <a:extLst>
              <a:ext uri="{FF2B5EF4-FFF2-40B4-BE49-F238E27FC236}">
                <a16:creationId xmlns:a16="http://schemas.microsoft.com/office/drawing/2014/main" id="{C3A5428A-5269-6F4B-80D2-0CCC3B72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660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" name="Rectangle 2175">
            <a:extLst>
              <a:ext uri="{FF2B5EF4-FFF2-40B4-BE49-F238E27FC236}">
                <a16:creationId xmlns:a16="http://schemas.microsoft.com/office/drawing/2014/main" id="{B4122283-906C-6149-8B19-6C77ED71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899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3487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" name="Rectangle 2176">
            <a:extLst>
              <a:ext uri="{FF2B5EF4-FFF2-40B4-BE49-F238E27FC236}">
                <a16:creationId xmlns:a16="http://schemas.microsoft.com/office/drawing/2014/main" id="{698AD62D-EAB9-1340-A79B-419C12FF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863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3459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6" name="Rectangle 2177">
            <a:extLst>
              <a:ext uri="{FF2B5EF4-FFF2-40B4-BE49-F238E27FC236}">
                <a16:creationId xmlns:a16="http://schemas.microsoft.com/office/drawing/2014/main" id="{03E82E36-131F-7841-AC56-CA97E471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108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7" name="Rectangle 2178">
            <a:extLst>
              <a:ext uri="{FF2B5EF4-FFF2-40B4-BE49-F238E27FC236}">
                <a16:creationId xmlns:a16="http://schemas.microsoft.com/office/drawing/2014/main" id="{5D960845-898B-B24C-875A-7925916A7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506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9" name="Rectangle 2180">
            <a:extLst>
              <a:ext uri="{FF2B5EF4-FFF2-40B4-BE49-F238E27FC236}">
                <a16:creationId xmlns:a16="http://schemas.microsoft.com/office/drawing/2014/main" id="{7D5F7D3D-CA1A-184F-A223-C15E6502D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077" y="5551266"/>
            <a:ext cx="8079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No. at risk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0" name="Rectangle 2179">
            <a:extLst>
              <a:ext uri="{FF2B5EF4-FFF2-40B4-BE49-F238E27FC236}">
                <a16:creationId xmlns:a16="http://schemas.microsoft.com/office/drawing/2014/main" id="{1694EBB0-E945-3C4B-931A-386BE217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198" y="5757043"/>
            <a:ext cx="14289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9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205"/>
          <p:cNvGrpSpPr>
            <a:grpSpLocks/>
          </p:cNvGrpSpPr>
          <p:nvPr/>
        </p:nvGrpSpPr>
        <p:grpSpPr bwMode="auto">
          <a:xfrm>
            <a:off x="3034498" y="4478428"/>
            <a:ext cx="6473993" cy="288001"/>
            <a:chOff x="3112" y="2533"/>
            <a:chExt cx="2145" cy="116"/>
          </a:xfrm>
        </p:grpSpPr>
        <p:sp>
          <p:nvSpPr>
            <p:cNvPr id="364" name="Line 6"/>
            <p:cNvSpPr>
              <a:spLocks noChangeShapeType="1"/>
            </p:cNvSpPr>
            <p:nvPr/>
          </p:nvSpPr>
          <p:spPr bwMode="auto">
            <a:xfrm>
              <a:off x="3112" y="2649"/>
              <a:ext cx="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Line 7"/>
            <p:cNvSpPr>
              <a:spLocks noChangeShapeType="1"/>
            </p:cNvSpPr>
            <p:nvPr/>
          </p:nvSpPr>
          <p:spPr bwMode="auto">
            <a:xfrm>
              <a:off x="3115" y="2649"/>
              <a:ext cx="2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Line 8"/>
            <p:cNvSpPr>
              <a:spLocks noChangeShapeType="1"/>
            </p:cNvSpPr>
            <p:nvPr/>
          </p:nvSpPr>
          <p:spPr bwMode="auto">
            <a:xfrm>
              <a:off x="3135" y="2649"/>
              <a:ext cx="3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9"/>
            <p:cNvSpPr>
              <a:spLocks noChangeShapeType="1"/>
            </p:cNvSpPr>
            <p:nvPr/>
          </p:nvSpPr>
          <p:spPr bwMode="auto">
            <a:xfrm flipV="1">
              <a:off x="3171" y="2641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Line 10"/>
            <p:cNvSpPr>
              <a:spLocks noChangeShapeType="1"/>
            </p:cNvSpPr>
            <p:nvPr/>
          </p:nvSpPr>
          <p:spPr bwMode="auto">
            <a:xfrm>
              <a:off x="3171" y="2641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Line 11"/>
            <p:cNvSpPr>
              <a:spLocks noChangeShapeType="1"/>
            </p:cNvSpPr>
            <p:nvPr/>
          </p:nvSpPr>
          <p:spPr bwMode="auto">
            <a:xfrm>
              <a:off x="3182" y="2641"/>
              <a:ext cx="3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Line 12"/>
            <p:cNvSpPr>
              <a:spLocks noChangeShapeType="1"/>
            </p:cNvSpPr>
            <p:nvPr/>
          </p:nvSpPr>
          <p:spPr bwMode="auto">
            <a:xfrm>
              <a:off x="3218" y="2641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Line 13"/>
            <p:cNvSpPr>
              <a:spLocks noChangeShapeType="1"/>
            </p:cNvSpPr>
            <p:nvPr/>
          </p:nvSpPr>
          <p:spPr bwMode="auto">
            <a:xfrm>
              <a:off x="3223" y="2641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14"/>
            <p:cNvSpPr>
              <a:spLocks noChangeShapeType="1"/>
            </p:cNvSpPr>
            <p:nvPr/>
          </p:nvSpPr>
          <p:spPr bwMode="auto">
            <a:xfrm>
              <a:off x="3235" y="2641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15"/>
            <p:cNvSpPr>
              <a:spLocks noChangeShapeType="1"/>
            </p:cNvSpPr>
            <p:nvPr/>
          </p:nvSpPr>
          <p:spPr bwMode="auto">
            <a:xfrm>
              <a:off x="3247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Line 16"/>
            <p:cNvSpPr>
              <a:spLocks noChangeShapeType="1"/>
            </p:cNvSpPr>
            <p:nvPr/>
          </p:nvSpPr>
          <p:spPr bwMode="auto">
            <a:xfrm>
              <a:off x="3253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17"/>
            <p:cNvSpPr>
              <a:spLocks noChangeShapeType="1"/>
            </p:cNvSpPr>
            <p:nvPr/>
          </p:nvSpPr>
          <p:spPr bwMode="auto">
            <a:xfrm>
              <a:off x="3259" y="2641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Line 18"/>
            <p:cNvSpPr>
              <a:spLocks noChangeShapeType="1"/>
            </p:cNvSpPr>
            <p:nvPr/>
          </p:nvSpPr>
          <p:spPr bwMode="auto">
            <a:xfrm>
              <a:off x="3282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Line 19"/>
            <p:cNvSpPr>
              <a:spLocks noChangeShapeType="1"/>
            </p:cNvSpPr>
            <p:nvPr/>
          </p:nvSpPr>
          <p:spPr bwMode="auto">
            <a:xfrm>
              <a:off x="3288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Line 20"/>
            <p:cNvSpPr>
              <a:spLocks noChangeShapeType="1"/>
            </p:cNvSpPr>
            <p:nvPr/>
          </p:nvSpPr>
          <p:spPr bwMode="auto">
            <a:xfrm>
              <a:off x="3294" y="2641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21"/>
            <p:cNvSpPr>
              <a:spLocks noChangeShapeType="1"/>
            </p:cNvSpPr>
            <p:nvPr/>
          </p:nvSpPr>
          <p:spPr bwMode="auto">
            <a:xfrm>
              <a:off x="3306" y="2641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Line 22"/>
            <p:cNvSpPr>
              <a:spLocks noChangeShapeType="1"/>
            </p:cNvSpPr>
            <p:nvPr/>
          </p:nvSpPr>
          <p:spPr bwMode="auto">
            <a:xfrm>
              <a:off x="3317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23"/>
            <p:cNvSpPr>
              <a:spLocks noChangeShapeType="1"/>
            </p:cNvSpPr>
            <p:nvPr/>
          </p:nvSpPr>
          <p:spPr bwMode="auto">
            <a:xfrm>
              <a:off x="3323" y="2641"/>
              <a:ext cx="3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Line 24"/>
            <p:cNvSpPr>
              <a:spLocks noChangeShapeType="1"/>
            </p:cNvSpPr>
            <p:nvPr/>
          </p:nvSpPr>
          <p:spPr bwMode="auto">
            <a:xfrm>
              <a:off x="3353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Line 25"/>
            <p:cNvSpPr>
              <a:spLocks noChangeShapeType="1"/>
            </p:cNvSpPr>
            <p:nvPr/>
          </p:nvSpPr>
          <p:spPr bwMode="auto">
            <a:xfrm>
              <a:off x="3359" y="2641"/>
              <a:ext cx="3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Line 26"/>
            <p:cNvSpPr>
              <a:spLocks noChangeShapeType="1"/>
            </p:cNvSpPr>
            <p:nvPr/>
          </p:nvSpPr>
          <p:spPr bwMode="auto">
            <a:xfrm>
              <a:off x="3394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27"/>
            <p:cNvSpPr>
              <a:spLocks noChangeShapeType="1"/>
            </p:cNvSpPr>
            <p:nvPr/>
          </p:nvSpPr>
          <p:spPr bwMode="auto">
            <a:xfrm>
              <a:off x="3400" y="2641"/>
              <a:ext cx="17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Line 28"/>
            <p:cNvSpPr>
              <a:spLocks noChangeShapeType="1"/>
            </p:cNvSpPr>
            <p:nvPr/>
          </p:nvSpPr>
          <p:spPr bwMode="auto">
            <a:xfrm>
              <a:off x="3576" y="2641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29"/>
            <p:cNvSpPr>
              <a:spLocks noChangeShapeType="1"/>
            </p:cNvSpPr>
            <p:nvPr/>
          </p:nvSpPr>
          <p:spPr bwMode="auto">
            <a:xfrm>
              <a:off x="3600" y="2641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30"/>
            <p:cNvSpPr>
              <a:spLocks noChangeShapeType="1"/>
            </p:cNvSpPr>
            <p:nvPr/>
          </p:nvSpPr>
          <p:spPr bwMode="auto">
            <a:xfrm>
              <a:off x="3605" y="2641"/>
              <a:ext cx="5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31"/>
            <p:cNvSpPr>
              <a:spLocks noChangeShapeType="1"/>
            </p:cNvSpPr>
            <p:nvPr/>
          </p:nvSpPr>
          <p:spPr bwMode="auto">
            <a:xfrm>
              <a:off x="3658" y="2641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Line 32"/>
            <p:cNvSpPr>
              <a:spLocks noChangeShapeType="1"/>
            </p:cNvSpPr>
            <p:nvPr/>
          </p:nvSpPr>
          <p:spPr bwMode="auto">
            <a:xfrm>
              <a:off x="3670" y="2641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33"/>
            <p:cNvSpPr>
              <a:spLocks noChangeShapeType="1"/>
            </p:cNvSpPr>
            <p:nvPr/>
          </p:nvSpPr>
          <p:spPr bwMode="auto">
            <a:xfrm>
              <a:off x="3688" y="2641"/>
              <a:ext cx="3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Line 34"/>
            <p:cNvSpPr>
              <a:spLocks noChangeShapeType="1"/>
            </p:cNvSpPr>
            <p:nvPr/>
          </p:nvSpPr>
          <p:spPr bwMode="auto">
            <a:xfrm>
              <a:off x="3723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35"/>
            <p:cNvSpPr>
              <a:spLocks noChangeShapeType="1"/>
            </p:cNvSpPr>
            <p:nvPr/>
          </p:nvSpPr>
          <p:spPr bwMode="auto">
            <a:xfrm>
              <a:off x="3729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36"/>
            <p:cNvSpPr>
              <a:spLocks noChangeShapeType="1"/>
            </p:cNvSpPr>
            <p:nvPr/>
          </p:nvSpPr>
          <p:spPr bwMode="auto">
            <a:xfrm>
              <a:off x="3735" y="2641"/>
              <a:ext cx="1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Line 37"/>
            <p:cNvSpPr>
              <a:spLocks noChangeShapeType="1"/>
            </p:cNvSpPr>
            <p:nvPr/>
          </p:nvSpPr>
          <p:spPr bwMode="auto">
            <a:xfrm>
              <a:off x="3752" y="2641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Line 38"/>
            <p:cNvSpPr>
              <a:spLocks noChangeShapeType="1"/>
            </p:cNvSpPr>
            <p:nvPr/>
          </p:nvSpPr>
          <p:spPr bwMode="auto">
            <a:xfrm>
              <a:off x="3770" y="2641"/>
              <a:ext cx="3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39"/>
            <p:cNvSpPr>
              <a:spLocks noChangeShapeType="1"/>
            </p:cNvSpPr>
            <p:nvPr/>
          </p:nvSpPr>
          <p:spPr bwMode="auto">
            <a:xfrm>
              <a:off x="3805" y="2641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40"/>
            <p:cNvSpPr>
              <a:spLocks noChangeShapeType="1"/>
            </p:cNvSpPr>
            <p:nvPr/>
          </p:nvSpPr>
          <p:spPr bwMode="auto">
            <a:xfrm>
              <a:off x="3829" y="2641"/>
              <a:ext cx="1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41"/>
            <p:cNvSpPr>
              <a:spLocks noChangeShapeType="1"/>
            </p:cNvSpPr>
            <p:nvPr/>
          </p:nvSpPr>
          <p:spPr bwMode="auto">
            <a:xfrm flipV="1">
              <a:off x="3846" y="2633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Line 42"/>
            <p:cNvSpPr>
              <a:spLocks noChangeShapeType="1"/>
            </p:cNvSpPr>
            <p:nvPr/>
          </p:nvSpPr>
          <p:spPr bwMode="auto">
            <a:xfrm>
              <a:off x="3846" y="2633"/>
              <a:ext cx="3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43"/>
            <p:cNvSpPr>
              <a:spLocks noChangeShapeType="1"/>
            </p:cNvSpPr>
            <p:nvPr/>
          </p:nvSpPr>
          <p:spPr bwMode="auto">
            <a:xfrm>
              <a:off x="3882" y="2633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Line 44"/>
            <p:cNvSpPr>
              <a:spLocks noChangeShapeType="1"/>
            </p:cNvSpPr>
            <p:nvPr/>
          </p:nvSpPr>
          <p:spPr bwMode="auto">
            <a:xfrm flipV="1">
              <a:off x="3923" y="2624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Line 45"/>
            <p:cNvSpPr>
              <a:spLocks noChangeShapeType="1"/>
            </p:cNvSpPr>
            <p:nvPr/>
          </p:nvSpPr>
          <p:spPr bwMode="auto">
            <a:xfrm>
              <a:off x="3923" y="2624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Line 46"/>
            <p:cNvSpPr>
              <a:spLocks noChangeShapeType="1"/>
            </p:cNvSpPr>
            <p:nvPr/>
          </p:nvSpPr>
          <p:spPr bwMode="auto">
            <a:xfrm flipV="1">
              <a:off x="3929" y="2616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47"/>
            <p:cNvSpPr>
              <a:spLocks noChangeShapeType="1"/>
            </p:cNvSpPr>
            <p:nvPr/>
          </p:nvSpPr>
          <p:spPr bwMode="auto">
            <a:xfrm>
              <a:off x="3929" y="2616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Line 48"/>
            <p:cNvSpPr>
              <a:spLocks noChangeShapeType="1"/>
            </p:cNvSpPr>
            <p:nvPr/>
          </p:nvSpPr>
          <p:spPr bwMode="auto">
            <a:xfrm>
              <a:off x="3970" y="2616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Line 49"/>
            <p:cNvSpPr>
              <a:spLocks noChangeShapeType="1"/>
            </p:cNvSpPr>
            <p:nvPr/>
          </p:nvSpPr>
          <p:spPr bwMode="auto">
            <a:xfrm>
              <a:off x="4011" y="2616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Line 50"/>
            <p:cNvSpPr>
              <a:spLocks noChangeShapeType="1"/>
            </p:cNvSpPr>
            <p:nvPr/>
          </p:nvSpPr>
          <p:spPr bwMode="auto">
            <a:xfrm>
              <a:off x="4034" y="2616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Line 51"/>
            <p:cNvSpPr>
              <a:spLocks noChangeShapeType="1"/>
            </p:cNvSpPr>
            <p:nvPr/>
          </p:nvSpPr>
          <p:spPr bwMode="auto">
            <a:xfrm>
              <a:off x="4046" y="2616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Line 52"/>
            <p:cNvSpPr>
              <a:spLocks noChangeShapeType="1"/>
            </p:cNvSpPr>
            <p:nvPr/>
          </p:nvSpPr>
          <p:spPr bwMode="auto">
            <a:xfrm>
              <a:off x="4052" y="2616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Line 53"/>
            <p:cNvSpPr>
              <a:spLocks noChangeShapeType="1"/>
            </p:cNvSpPr>
            <p:nvPr/>
          </p:nvSpPr>
          <p:spPr bwMode="auto">
            <a:xfrm>
              <a:off x="4058" y="2616"/>
              <a:ext cx="4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Line 54"/>
            <p:cNvSpPr>
              <a:spLocks noChangeShapeType="1"/>
            </p:cNvSpPr>
            <p:nvPr/>
          </p:nvSpPr>
          <p:spPr bwMode="auto">
            <a:xfrm flipV="1">
              <a:off x="4105" y="2608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55"/>
            <p:cNvSpPr>
              <a:spLocks noChangeShapeType="1"/>
            </p:cNvSpPr>
            <p:nvPr/>
          </p:nvSpPr>
          <p:spPr bwMode="auto">
            <a:xfrm>
              <a:off x="4105" y="2608"/>
              <a:ext cx="3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Line 56"/>
            <p:cNvSpPr>
              <a:spLocks noChangeShapeType="1"/>
            </p:cNvSpPr>
            <p:nvPr/>
          </p:nvSpPr>
          <p:spPr bwMode="auto">
            <a:xfrm>
              <a:off x="4140" y="2608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57"/>
            <p:cNvSpPr>
              <a:spLocks noChangeShapeType="1"/>
            </p:cNvSpPr>
            <p:nvPr/>
          </p:nvSpPr>
          <p:spPr bwMode="auto">
            <a:xfrm>
              <a:off x="4169" y="2608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Line 58"/>
            <p:cNvSpPr>
              <a:spLocks noChangeShapeType="1"/>
            </p:cNvSpPr>
            <p:nvPr/>
          </p:nvSpPr>
          <p:spPr bwMode="auto">
            <a:xfrm>
              <a:off x="4175" y="2608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Line 59"/>
            <p:cNvSpPr>
              <a:spLocks noChangeShapeType="1"/>
            </p:cNvSpPr>
            <p:nvPr/>
          </p:nvSpPr>
          <p:spPr bwMode="auto">
            <a:xfrm>
              <a:off x="4193" y="2608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Line 60"/>
            <p:cNvSpPr>
              <a:spLocks noChangeShapeType="1"/>
            </p:cNvSpPr>
            <p:nvPr/>
          </p:nvSpPr>
          <p:spPr bwMode="auto">
            <a:xfrm>
              <a:off x="4211" y="2608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Line 61"/>
            <p:cNvSpPr>
              <a:spLocks noChangeShapeType="1"/>
            </p:cNvSpPr>
            <p:nvPr/>
          </p:nvSpPr>
          <p:spPr bwMode="auto">
            <a:xfrm flipV="1">
              <a:off x="4234" y="2599"/>
              <a:ext cx="0" cy="9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Line 62"/>
            <p:cNvSpPr>
              <a:spLocks noChangeShapeType="1"/>
            </p:cNvSpPr>
            <p:nvPr/>
          </p:nvSpPr>
          <p:spPr bwMode="auto">
            <a:xfrm>
              <a:off x="4234" y="259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Line 63"/>
            <p:cNvSpPr>
              <a:spLocks noChangeShapeType="1"/>
            </p:cNvSpPr>
            <p:nvPr/>
          </p:nvSpPr>
          <p:spPr bwMode="auto">
            <a:xfrm>
              <a:off x="4240" y="259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Line 64"/>
            <p:cNvSpPr>
              <a:spLocks noChangeShapeType="1"/>
            </p:cNvSpPr>
            <p:nvPr/>
          </p:nvSpPr>
          <p:spPr bwMode="auto">
            <a:xfrm>
              <a:off x="4246" y="2599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Line 65"/>
            <p:cNvSpPr>
              <a:spLocks noChangeShapeType="1"/>
            </p:cNvSpPr>
            <p:nvPr/>
          </p:nvSpPr>
          <p:spPr bwMode="auto">
            <a:xfrm>
              <a:off x="4258" y="2599"/>
              <a:ext cx="5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Line 66"/>
            <p:cNvSpPr>
              <a:spLocks noChangeShapeType="1"/>
            </p:cNvSpPr>
            <p:nvPr/>
          </p:nvSpPr>
          <p:spPr bwMode="auto">
            <a:xfrm>
              <a:off x="4263" y="259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Line 67"/>
            <p:cNvSpPr>
              <a:spLocks noChangeShapeType="1"/>
            </p:cNvSpPr>
            <p:nvPr/>
          </p:nvSpPr>
          <p:spPr bwMode="auto">
            <a:xfrm>
              <a:off x="4269" y="259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Line 68"/>
            <p:cNvSpPr>
              <a:spLocks noChangeShapeType="1"/>
            </p:cNvSpPr>
            <p:nvPr/>
          </p:nvSpPr>
          <p:spPr bwMode="auto">
            <a:xfrm>
              <a:off x="4275" y="259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Line 69"/>
            <p:cNvSpPr>
              <a:spLocks noChangeShapeType="1"/>
            </p:cNvSpPr>
            <p:nvPr/>
          </p:nvSpPr>
          <p:spPr bwMode="auto">
            <a:xfrm>
              <a:off x="4281" y="259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Line 70"/>
            <p:cNvSpPr>
              <a:spLocks noChangeShapeType="1"/>
            </p:cNvSpPr>
            <p:nvPr/>
          </p:nvSpPr>
          <p:spPr bwMode="auto">
            <a:xfrm>
              <a:off x="4287" y="259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Line 71"/>
            <p:cNvSpPr>
              <a:spLocks noChangeShapeType="1"/>
            </p:cNvSpPr>
            <p:nvPr/>
          </p:nvSpPr>
          <p:spPr bwMode="auto">
            <a:xfrm>
              <a:off x="4293" y="2599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Line 72"/>
            <p:cNvSpPr>
              <a:spLocks noChangeShapeType="1"/>
            </p:cNvSpPr>
            <p:nvPr/>
          </p:nvSpPr>
          <p:spPr bwMode="auto">
            <a:xfrm>
              <a:off x="4299" y="2599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Line 73"/>
            <p:cNvSpPr>
              <a:spLocks noChangeShapeType="1"/>
            </p:cNvSpPr>
            <p:nvPr/>
          </p:nvSpPr>
          <p:spPr bwMode="auto">
            <a:xfrm>
              <a:off x="4322" y="2599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Line 74"/>
            <p:cNvSpPr>
              <a:spLocks noChangeShapeType="1"/>
            </p:cNvSpPr>
            <p:nvPr/>
          </p:nvSpPr>
          <p:spPr bwMode="auto">
            <a:xfrm>
              <a:off x="4334" y="2599"/>
              <a:ext cx="4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Line 75"/>
            <p:cNvSpPr>
              <a:spLocks noChangeShapeType="1"/>
            </p:cNvSpPr>
            <p:nvPr/>
          </p:nvSpPr>
          <p:spPr bwMode="auto">
            <a:xfrm>
              <a:off x="4381" y="2599"/>
              <a:ext cx="4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Line 76"/>
            <p:cNvSpPr>
              <a:spLocks noChangeShapeType="1"/>
            </p:cNvSpPr>
            <p:nvPr/>
          </p:nvSpPr>
          <p:spPr bwMode="auto">
            <a:xfrm>
              <a:off x="4428" y="2599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Line 77"/>
            <p:cNvSpPr>
              <a:spLocks noChangeShapeType="1"/>
            </p:cNvSpPr>
            <p:nvPr/>
          </p:nvSpPr>
          <p:spPr bwMode="auto">
            <a:xfrm flipV="1">
              <a:off x="4469" y="2591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Line 78"/>
            <p:cNvSpPr>
              <a:spLocks noChangeShapeType="1"/>
            </p:cNvSpPr>
            <p:nvPr/>
          </p:nvSpPr>
          <p:spPr bwMode="auto">
            <a:xfrm>
              <a:off x="4469" y="2591"/>
              <a:ext cx="5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Line 79"/>
            <p:cNvSpPr>
              <a:spLocks noChangeShapeType="1"/>
            </p:cNvSpPr>
            <p:nvPr/>
          </p:nvSpPr>
          <p:spPr bwMode="auto">
            <a:xfrm>
              <a:off x="4522" y="2591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Line 80"/>
            <p:cNvSpPr>
              <a:spLocks noChangeShapeType="1"/>
            </p:cNvSpPr>
            <p:nvPr/>
          </p:nvSpPr>
          <p:spPr bwMode="auto">
            <a:xfrm>
              <a:off x="4534" y="2591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Line 81"/>
            <p:cNvSpPr>
              <a:spLocks noChangeShapeType="1"/>
            </p:cNvSpPr>
            <p:nvPr/>
          </p:nvSpPr>
          <p:spPr bwMode="auto">
            <a:xfrm>
              <a:off x="4545" y="2591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Line 82"/>
            <p:cNvSpPr>
              <a:spLocks noChangeShapeType="1"/>
            </p:cNvSpPr>
            <p:nvPr/>
          </p:nvSpPr>
          <p:spPr bwMode="auto">
            <a:xfrm>
              <a:off x="4563" y="2591"/>
              <a:ext cx="8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Line 83"/>
            <p:cNvSpPr>
              <a:spLocks noChangeShapeType="1"/>
            </p:cNvSpPr>
            <p:nvPr/>
          </p:nvSpPr>
          <p:spPr bwMode="auto">
            <a:xfrm>
              <a:off x="4651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Line 84"/>
            <p:cNvSpPr>
              <a:spLocks noChangeShapeType="1"/>
            </p:cNvSpPr>
            <p:nvPr/>
          </p:nvSpPr>
          <p:spPr bwMode="auto">
            <a:xfrm>
              <a:off x="4657" y="2591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Line 85"/>
            <p:cNvSpPr>
              <a:spLocks noChangeShapeType="1"/>
            </p:cNvSpPr>
            <p:nvPr/>
          </p:nvSpPr>
          <p:spPr bwMode="auto">
            <a:xfrm>
              <a:off x="4663" y="2591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Line 86"/>
            <p:cNvSpPr>
              <a:spLocks noChangeShapeType="1"/>
            </p:cNvSpPr>
            <p:nvPr/>
          </p:nvSpPr>
          <p:spPr bwMode="auto">
            <a:xfrm flipV="1">
              <a:off x="4687" y="2583"/>
              <a:ext cx="0" cy="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Line 87"/>
            <p:cNvSpPr>
              <a:spLocks noChangeShapeType="1"/>
            </p:cNvSpPr>
            <p:nvPr/>
          </p:nvSpPr>
          <p:spPr bwMode="auto">
            <a:xfrm>
              <a:off x="4687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Line 88"/>
            <p:cNvSpPr>
              <a:spLocks noChangeShapeType="1"/>
            </p:cNvSpPr>
            <p:nvPr/>
          </p:nvSpPr>
          <p:spPr bwMode="auto">
            <a:xfrm>
              <a:off x="4693" y="2583"/>
              <a:ext cx="17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Line 89"/>
            <p:cNvSpPr>
              <a:spLocks noChangeShapeType="1"/>
            </p:cNvSpPr>
            <p:nvPr/>
          </p:nvSpPr>
          <p:spPr bwMode="auto">
            <a:xfrm>
              <a:off x="4710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Line 90"/>
            <p:cNvSpPr>
              <a:spLocks noChangeShapeType="1"/>
            </p:cNvSpPr>
            <p:nvPr/>
          </p:nvSpPr>
          <p:spPr bwMode="auto">
            <a:xfrm>
              <a:off x="4716" y="2583"/>
              <a:ext cx="8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Line 91"/>
            <p:cNvSpPr>
              <a:spLocks noChangeShapeType="1"/>
            </p:cNvSpPr>
            <p:nvPr/>
          </p:nvSpPr>
          <p:spPr bwMode="auto">
            <a:xfrm>
              <a:off x="4798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Line 92"/>
            <p:cNvSpPr>
              <a:spLocks noChangeShapeType="1"/>
            </p:cNvSpPr>
            <p:nvPr/>
          </p:nvSpPr>
          <p:spPr bwMode="auto">
            <a:xfrm>
              <a:off x="4804" y="2583"/>
              <a:ext cx="10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Line 93"/>
            <p:cNvSpPr>
              <a:spLocks noChangeShapeType="1"/>
            </p:cNvSpPr>
            <p:nvPr/>
          </p:nvSpPr>
          <p:spPr bwMode="auto">
            <a:xfrm>
              <a:off x="4904" y="2583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Line 94"/>
            <p:cNvSpPr>
              <a:spLocks noChangeShapeType="1"/>
            </p:cNvSpPr>
            <p:nvPr/>
          </p:nvSpPr>
          <p:spPr bwMode="auto">
            <a:xfrm>
              <a:off x="4922" y="2583"/>
              <a:ext cx="5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Line 95"/>
            <p:cNvSpPr>
              <a:spLocks noChangeShapeType="1"/>
            </p:cNvSpPr>
            <p:nvPr/>
          </p:nvSpPr>
          <p:spPr bwMode="auto">
            <a:xfrm>
              <a:off x="4980" y="2583"/>
              <a:ext cx="30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Line 96"/>
            <p:cNvSpPr>
              <a:spLocks noChangeShapeType="1"/>
            </p:cNvSpPr>
            <p:nvPr/>
          </p:nvSpPr>
          <p:spPr bwMode="auto">
            <a:xfrm>
              <a:off x="5010" y="2583"/>
              <a:ext cx="23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97"/>
            <p:cNvSpPr>
              <a:spLocks noChangeShapeType="1"/>
            </p:cNvSpPr>
            <p:nvPr/>
          </p:nvSpPr>
          <p:spPr bwMode="auto">
            <a:xfrm>
              <a:off x="5033" y="2583"/>
              <a:ext cx="12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98"/>
            <p:cNvSpPr>
              <a:spLocks noChangeShapeType="1"/>
            </p:cNvSpPr>
            <p:nvPr/>
          </p:nvSpPr>
          <p:spPr bwMode="auto">
            <a:xfrm>
              <a:off x="5045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99"/>
            <p:cNvSpPr>
              <a:spLocks noChangeShapeType="1"/>
            </p:cNvSpPr>
            <p:nvPr/>
          </p:nvSpPr>
          <p:spPr bwMode="auto">
            <a:xfrm>
              <a:off x="5051" y="2583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Line 100"/>
            <p:cNvSpPr>
              <a:spLocks noChangeShapeType="1"/>
            </p:cNvSpPr>
            <p:nvPr/>
          </p:nvSpPr>
          <p:spPr bwMode="auto">
            <a:xfrm>
              <a:off x="5080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101"/>
            <p:cNvSpPr>
              <a:spLocks noChangeShapeType="1"/>
            </p:cNvSpPr>
            <p:nvPr/>
          </p:nvSpPr>
          <p:spPr bwMode="auto">
            <a:xfrm>
              <a:off x="5086" y="2583"/>
              <a:ext cx="4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Line 102"/>
            <p:cNvSpPr>
              <a:spLocks noChangeShapeType="1"/>
            </p:cNvSpPr>
            <p:nvPr/>
          </p:nvSpPr>
          <p:spPr bwMode="auto">
            <a:xfrm>
              <a:off x="5127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Line 103"/>
            <p:cNvSpPr>
              <a:spLocks noChangeShapeType="1"/>
            </p:cNvSpPr>
            <p:nvPr/>
          </p:nvSpPr>
          <p:spPr bwMode="auto">
            <a:xfrm>
              <a:off x="5133" y="2583"/>
              <a:ext cx="24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Line 104"/>
            <p:cNvSpPr>
              <a:spLocks noChangeShapeType="1"/>
            </p:cNvSpPr>
            <p:nvPr/>
          </p:nvSpPr>
          <p:spPr bwMode="auto">
            <a:xfrm>
              <a:off x="5157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Line 105"/>
            <p:cNvSpPr>
              <a:spLocks noChangeShapeType="1"/>
            </p:cNvSpPr>
            <p:nvPr/>
          </p:nvSpPr>
          <p:spPr bwMode="auto">
            <a:xfrm>
              <a:off x="5163" y="2583"/>
              <a:ext cx="11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Line 106"/>
            <p:cNvSpPr>
              <a:spLocks noChangeShapeType="1"/>
            </p:cNvSpPr>
            <p:nvPr/>
          </p:nvSpPr>
          <p:spPr bwMode="auto">
            <a:xfrm>
              <a:off x="5174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Line 107"/>
            <p:cNvSpPr>
              <a:spLocks noChangeShapeType="1"/>
            </p:cNvSpPr>
            <p:nvPr/>
          </p:nvSpPr>
          <p:spPr bwMode="auto">
            <a:xfrm>
              <a:off x="5180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Line 108"/>
            <p:cNvSpPr>
              <a:spLocks noChangeShapeType="1"/>
            </p:cNvSpPr>
            <p:nvPr/>
          </p:nvSpPr>
          <p:spPr bwMode="auto">
            <a:xfrm>
              <a:off x="5186" y="2583"/>
              <a:ext cx="6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Line 109"/>
            <p:cNvSpPr>
              <a:spLocks noChangeShapeType="1"/>
            </p:cNvSpPr>
            <p:nvPr/>
          </p:nvSpPr>
          <p:spPr bwMode="auto">
            <a:xfrm>
              <a:off x="5192" y="2583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Line 110"/>
            <p:cNvSpPr>
              <a:spLocks noChangeShapeType="1"/>
            </p:cNvSpPr>
            <p:nvPr/>
          </p:nvSpPr>
          <p:spPr bwMode="auto">
            <a:xfrm>
              <a:off x="5210" y="2583"/>
              <a:ext cx="29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Line 111"/>
            <p:cNvSpPr>
              <a:spLocks noChangeShapeType="1"/>
            </p:cNvSpPr>
            <p:nvPr/>
          </p:nvSpPr>
          <p:spPr bwMode="auto">
            <a:xfrm>
              <a:off x="5239" y="2583"/>
              <a:ext cx="18" cy="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Line 112"/>
            <p:cNvSpPr>
              <a:spLocks noChangeShapeType="1"/>
            </p:cNvSpPr>
            <p:nvPr/>
          </p:nvSpPr>
          <p:spPr bwMode="auto">
            <a:xfrm>
              <a:off x="3112" y="2649"/>
              <a:ext cx="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Line 113"/>
            <p:cNvSpPr>
              <a:spLocks noChangeShapeType="1"/>
            </p:cNvSpPr>
            <p:nvPr/>
          </p:nvSpPr>
          <p:spPr bwMode="auto">
            <a:xfrm>
              <a:off x="3115" y="2649"/>
              <a:ext cx="1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Line 114"/>
            <p:cNvSpPr>
              <a:spLocks noChangeShapeType="1"/>
            </p:cNvSpPr>
            <p:nvPr/>
          </p:nvSpPr>
          <p:spPr bwMode="auto">
            <a:xfrm>
              <a:off x="3129" y="2649"/>
              <a:ext cx="5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Line 115"/>
            <p:cNvSpPr>
              <a:spLocks noChangeShapeType="1"/>
            </p:cNvSpPr>
            <p:nvPr/>
          </p:nvSpPr>
          <p:spPr bwMode="auto">
            <a:xfrm>
              <a:off x="3182" y="2649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Line 116"/>
            <p:cNvSpPr>
              <a:spLocks noChangeShapeType="1"/>
            </p:cNvSpPr>
            <p:nvPr/>
          </p:nvSpPr>
          <p:spPr bwMode="auto">
            <a:xfrm>
              <a:off x="3200" y="2649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Line 117"/>
            <p:cNvSpPr>
              <a:spLocks noChangeShapeType="1"/>
            </p:cNvSpPr>
            <p:nvPr/>
          </p:nvSpPr>
          <p:spPr bwMode="auto">
            <a:xfrm>
              <a:off x="3212" y="2649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Line 118"/>
            <p:cNvSpPr>
              <a:spLocks noChangeShapeType="1"/>
            </p:cNvSpPr>
            <p:nvPr/>
          </p:nvSpPr>
          <p:spPr bwMode="auto">
            <a:xfrm flipV="1">
              <a:off x="3229" y="2641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Line 119"/>
            <p:cNvSpPr>
              <a:spLocks noChangeShapeType="1"/>
            </p:cNvSpPr>
            <p:nvPr/>
          </p:nvSpPr>
          <p:spPr bwMode="auto">
            <a:xfrm>
              <a:off x="3229" y="2641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Line 120"/>
            <p:cNvSpPr>
              <a:spLocks noChangeShapeType="1"/>
            </p:cNvSpPr>
            <p:nvPr/>
          </p:nvSpPr>
          <p:spPr bwMode="auto">
            <a:xfrm>
              <a:off x="3247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Line 121"/>
            <p:cNvSpPr>
              <a:spLocks noChangeShapeType="1"/>
            </p:cNvSpPr>
            <p:nvPr/>
          </p:nvSpPr>
          <p:spPr bwMode="auto">
            <a:xfrm>
              <a:off x="3253" y="2641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Line 122"/>
            <p:cNvSpPr>
              <a:spLocks noChangeShapeType="1"/>
            </p:cNvSpPr>
            <p:nvPr/>
          </p:nvSpPr>
          <p:spPr bwMode="auto">
            <a:xfrm>
              <a:off x="3270" y="2641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Line 123"/>
            <p:cNvSpPr>
              <a:spLocks noChangeShapeType="1"/>
            </p:cNvSpPr>
            <p:nvPr/>
          </p:nvSpPr>
          <p:spPr bwMode="auto">
            <a:xfrm>
              <a:off x="3282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Line 124"/>
            <p:cNvSpPr>
              <a:spLocks noChangeShapeType="1"/>
            </p:cNvSpPr>
            <p:nvPr/>
          </p:nvSpPr>
          <p:spPr bwMode="auto">
            <a:xfrm>
              <a:off x="3288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Line 125"/>
            <p:cNvSpPr>
              <a:spLocks noChangeShapeType="1"/>
            </p:cNvSpPr>
            <p:nvPr/>
          </p:nvSpPr>
          <p:spPr bwMode="auto">
            <a:xfrm>
              <a:off x="3294" y="2641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Line 126"/>
            <p:cNvSpPr>
              <a:spLocks noChangeShapeType="1"/>
            </p:cNvSpPr>
            <p:nvPr/>
          </p:nvSpPr>
          <p:spPr bwMode="auto">
            <a:xfrm>
              <a:off x="3312" y="2641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Line 127"/>
            <p:cNvSpPr>
              <a:spLocks noChangeShapeType="1"/>
            </p:cNvSpPr>
            <p:nvPr/>
          </p:nvSpPr>
          <p:spPr bwMode="auto">
            <a:xfrm>
              <a:off x="3323" y="2641"/>
              <a:ext cx="2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Line 128"/>
            <p:cNvSpPr>
              <a:spLocks noChangeShapeType="1"/>
            </p:cNvSpPr>
            <p:nvPr/>
          </p:nvSpPr>
          <p:spPr bwMode="auto">
            <a:xfrm>
              <a:off x="3347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Line 129"/>
            <p:cNvSpPr>
              <a:spLocks noChangeShapeType="1"/>
            </p:cNvSpPr>
            <p:nvPr/>
          </p:nvSpPr>
          <p:spPr bwMode="auto">
            <a:xfrm>
              <a:off x="3353" y="2641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Line 130"/>
            <p:cNvSpPr>
              <a:spLocks noChangeShapeType="1"/>
            </p:cNvSpPr>
            <p:nvPr/>
          </p:nvSpPr>
          <p:spPr bwMode="auto">
            <a:xfrm>
              <a:off x="3364" y="2641"/>
              <a:ext cx="30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Line 131"/>
            <p:cNvSpPr>
              <a:spLocks noChangeShapeType="1"/>
            </p:cNvSpPr>
            <p:nvPr/>
          </p:nvSpPr>
          <p:spPr bwMode="auto">
            <a:xfrm>
              <a:off x="3394" y="2641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Line 132"/>
            <p:cNvSpPr>
              <a:spLocks noChangeShapeType="1"/>
            </p:cNvSpPr>
            <p:nvPr/>
          </p:nvSpPr>
          <p:spPr bwMode="auto">
            <a:xfrm>
              <a:off x="3411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133"/>
            <p:cNvSpPr>
              <a:spLocks noChangeShapeType="1"/>
            </p:cNvSpPr>
            <p:nvPr/>
          </p:nvSpPr>
          <p:spPr bwMode="auto">
            <a:xfrm>
              <a:off x="3417" y="2641"/>
              <a:ext cx="4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Line 134"/>
            <p:cNvSpPr>
              <a:spLocks noChangeShapeType="1"/>
            </p:cNvSpPr>
            <p:nvPr/>
          </p:nvSpPr>
          <p:spPr bwMode="auto">
            <a:xfrm>
              <a:off x="3464" y="2641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Line 135"/>
            <p:cNvSpPr>
              <a:spLocks noChangeShapeType="1"/>
            </p:cNvSpPr>
            <p:nvPr/>
          </p:nvSpPr>
          <p:spPr bwMode="auto">
            <a:xfrm flipV="1">
              <a:off x="3470" y="2633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Line 136"/>
            <p:cNvSpPr>
              <a:spLocks noChangeShapeType="1"/>
            </p:cNvSpPr>
            <p:nvPr/>
          </p:nvSpPr>
          <p:spPr bwMode="auto">
            <a:xfrm>
              <a:off x="3470" y="2633"/>
              <a:ext cx="2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Line 137"/>
            <p:cNvSpPr>
              <a:spLocks noChangeShapeType="1"/>
            </p:cNvSpPr>
            <p:nvPr/>
          </p:nvSpPr>
          <p:spPr bwMode="auto">
            <a:xfrm>
              <a:off x="3494" y="2633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Line 138"/>
            <p:cNvSpPr>
              <a:spLocks noChangeShapeType="1"/>
            </p:cNvSpPr>
            <p:nvPr/>
          </p:nvSpPr>
          <p:spPr bwMode="auto">
            <a:xfrm>
              <a:off x="3517" y="2633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Line 139"/>
            <p:cNvSpPr>
              <a:spLocks noChangeShapeType="1"/>
            </p:cNvSpPr>
            <p:nvPr/>
          </p:nvSpPr>
          <p:spPr bwMode="auto">
            <a:xfrm>
              <a:off x="3523" y="2633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Line 140"/>
            <p:cNvSpPr>
              <a:spLocks noChangeShapeType="1"/>
            </p:cNvSpPr>
            <p:nvPr/>
          </p:nvSpPr>
          <p:spPr bwMode="auto">
            <a:xfrm>
              <a:off x="3535" y="2633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Line 141"/>
            <p:cNvSpPr>
              <a:spLocks noChangeShapeType="1"/>
            </p:cNvSpPr>
            <p:nvPr/>
          </p:nvSpPr>
          <p:spPr bwMode="auto">
            <a:xfrm flipV="1">
              <a:off x="3552" y="2624"/>
              <a:ext cx="0" cy="9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Line 142"/>
            <p:cNvSpPr>
              <a:spLocks noChangeShapeType="1"/>
            </p:cNvSpPr>
            <p:nvPr/>
          </p:nvSpPr>
          <p:spPr bwMode="auto">
            <a:xfrm>
              <a:off x="3552" y="2624"/>
              <a:ext cx="4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Line 143"/>
            <p:cNvSpPr>
              <a:spLocks noChangeShapeType="1"/>
            </p:cNvSpPr>
            <p:nvPr/>
          </p:nvSpPr>
          <p:spPr bwMode="auto">
            <a:xfrm>
              <a:off x="3594" y="2624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Line 144"/>
            <p:cNvSpPr>
              <a:spLocks noChangeShapeType="1"/>
            </p:cNvSpPr>
            <p:nvPr/>
          </p:nvSpPr>
          <p:spPr bwMode="auto">
            <a:xfrm flipV="1">
              <a:off x="3617" y="2616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Line 145"/>
            <p:cNvSpPr>
              <a:spLocks noChangeShapeType="1"/>
            </p:cNvSpPr>
            <p:nvPr/>
          </p:nvSpPr>
          <p:spPr bwMode="auto">
            <a:xfrm>
              <a:off x="3617" y="2616"/>
              <a:ext cx="59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Line 146"/>
            <p:cNvSpPr>
              <a:spLocks noChangeShapeType="1"/>
            </p:cNvSpPr>
            <p:nvPr/>
          </p:nvSpPr>
          <p:spPr bwMode="auto">
            <a:xfrm flipV="1">
              <a:off x="3676" y="2608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Line 147"/>
            <p:cNvSpPr>
              <a:spLocks noChangeShapeType="1"/>
            </p:cNvSpPr>
            <p:nvPr/>
          </p:nvSpPr>
          <p:spPr bwMode="auto">
            <a:xfrm>
              <a:off x="3676" y="2608"/>
              <a:ext cx="3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Line 148"/>
            <p:cNvSpPr>
              <a:spLocks noChangeShapeType="1"/>
            </p:cNvSpPr>
            <p:nvPr/>
          </p:nvSpPr>
          <p:spPr bwMode="auto">
            <a:xfrm flipV="1">
              <a:off x="3711" y="2600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Line 149"/>
            <p:cNvSpPr>
              <a:spLocks noChangeShapeType="1"/>
            </p:cNvSpPr>
            <p:nvPr/>
          </p:nvSpPr>
          <p:spPr bwMode="auto">
            <a:xfrm>
              <a:off x="3711" y="2600"/>
              <a:ext cx="30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Line 150"/>
            <p:cNvSpPr>
              <a:spLocks noChangeShapeType="1"/>
            </p:cNvSpPr>
            <p:nvPr/>
          </p:nvSpPr>
          <p:spPr bwMode="auto">
            <a:xfrm flipV="1">
              <a:off x="3741" y="2591"/>
              <a:ext cx="0" cy="9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Line 151"/>
            <p:cNvSpPr>
              <a:spLocks noChangeShapeType="1"/>
            </p:cNvSpPr>
            <p:nvPr/>
          </p:nvSpPr>
          <p:spPr bwMode="auto">
            <a:xfrm>
              <a:off x="3741" y="2591"/>
              <a:ext cx="4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Line 152"/>
            <p:cNvSpPr>
              <a:spLocks noChangeShapeType="1"/>
            </p:cNvSpPr>
            <p:nvPr/>
          </p:nvSpPr>
          <p:spPr bwMode="auto">
            <a:xfrm flipV="1">
              <a:off x="3787" y="2583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Line 153"/>
            <p:cNvSpPr>
              <a:spLocks noChangeShapeType="1"/>
            </p:cNvSpPr>
            <p:nvPr/>
          </p:nvSpPr>
          <p:spPr bwMode="auto">
            <a:xfrm>
              <a:off x="3787" y="2583"/>
              <a:ext cx="2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Line 154"/>
            <p:cNvSpPr>
              <a:spLocks noChangeShapeType="1"/>
            </p:cNvSpPr>
            <p:nvPr/>
          </p:nvSpPr>
          <p:spPr bwMode="auto">
            <a:xfrm flipV="1">
              <a:off x="3811" y="2575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Line 155"/>
            <p:cNvSpPr>
              <a:spLocks noChangeShapeType="1"/>
            </p:cNvSpPr>
            <p:nvPr/>
          </p:nvSpPr>
          <p:spPr bwMode="auto">
            <a:xfrm>
              <a:off x="3811" y="2575"/>
              <a:ext cx="9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Line 156"/>
            <p:cNvSpPr>
              <a:spLocks noChangeShapeType="1"/>
            </p:cNvSpPr>
            <p:nvPr/>
          </p:nvSpPr>
          <p:spPr bwMode="auto">
            <a:xfrm>
              <a:off x="3905" y="2575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Line 157"/>
            <p:cNvSpPr>
              <a:spLocks noChangeShapeType="1"/>
            </p:cNvSpPr>
            <p:nvPr/>
          </p:nvSpPr>
          <p:spPr bwMode="auto">
            <a:xfrm>
              <a:off x="3911" y="2575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Line 158"/>
            <p:cNvSpPr>
              <a:spLocks noChangeShapeType="1"/>
            </p:cNvSpPr>
            <p:nvPr/>
          </p:nvSpPr>
          <p:spPr bwMode="auto">
            <a:xfrm flipV="1">
              <a:off x="3917" y="2566"/>
              <a:ext cx="0" cy="9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Line 159"/>
            <p:cNvSpPr>
              <a:spLocks noChangeShapeType="1"/>
            </p:cNvSpPr>
            <p:nvPr/>
          </p:nvSpPr>
          <p:spPr bwMode="auto">
            <a:xfrm>
              <a:off x="3917" y="2566"/>
              <a:ext cx="3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Line 160"/>
            <p:cNvSpPr>
              <a:spLocks noChangeShapeType="1"/>
            </p:cNvSpPr>
            <p:nvPr/>
          </p:nvSpPr>
          <p:spPr bwMode="auto">
            <a:xfrm>
              <a:off x="3952" y="2566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Line 161"/>
            <p:cNvSpPr>
              <a:spLocks noChangeShapeType="1"/>
            </p:cNvSpPr>
            <p:nvPr/>
          </p:nvSpPr>
          <p:spPr bwMode="auto">
            <a:xfrm>
              <a:off x="3970" y="2566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Line 162"/>
            <p:cNvSpPr>
              <a:spLocks noChangeShapeType="1"/>
            </p:cNvSpPr>
            <p:nvPr/>
          </p:nvSpPr>
          <p:spPr bwMode="auto">
            <a:xfrm>
              <a:off x="3981" y="2566"/>
              <a:ext cx="3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Line 163"/>
            <p:cNvSpPr>
              <a:spLocks noChangeShapeType="1"/>
            </p:cNvSpPr>
            <p:nvPr/>
          </p:nvSpPr>
          <p:spPr bwMode="auto">
            <a:xfrm>
              <a:off x="4017" y="2566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Line 164"/>
            <p:cNvSpPr>
              <a:spLocks noChangeShapeType="1"/>
            </p:cNvSpPr>
            <p:nvPr/>
          </p:nvSpPr>
          <p:spPr bwMode="auto">
            <a:xfrm>
              <a:off x="4034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Line 165"/>
            <p:cNvSpPr>
              <a:spLocks noChangeShapeType="1"/>
            </p:cNvSpPr>
            <p:nvPr/>
          </p:nvSpPr>
          <p:spPr bwMode="auto">
            <a:xfrm>
              <a:off x="4046" y="2566"/>
              <a:ext cx="5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Line 166"/>
            <p:cNvSpPr>
              <a:spLocks noChangeShapeType="1"/>
            </p:cNvSpPr>
            <p:nvPr/>
          </p:nvSpPr>
          <p:spPr bwMode="auto">
            <a:xfrm>
              <a:off x="4099" y="2566"/>
              <a:ext cx="3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Line 167"/>
            <p:cNvSpPr>
              <a:spLocks noChangeShapeType="1"/>
            </p:cNvSpPr>
            <p:nvPr/>
          </p:nvSpPr>
          <p:spPr bwMode="auto">
            <a:xfrm>
              <a:off x="4134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Line 168"/>
            <p:cNvSpPr>
              <a:spLocks noChangeShapeType="1"/>
            </p:cNvSpPr>
            <p:nvPr/>
          </p:nvSpPr>
          <p:spPr bwMode="auto">
            <a:xfrm>
              <a:off x="4146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Line 169"/>
            <p:cNvSpPr>
              <a:spLocks noChangeShapeType="1"/>
            </p:cNvSpPr>
            <p:nvPr/>
          </p:nvSpPr>
          <p:spPr bwMode="auto">
            <a:xfrm>
              <a:off x="4152" y="2566"/>
              <a:ext cx="1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Line 170"/>
            <p:cNvSpPr>
              <a:spLocks noChangeShapeType="1"/>
            </p:cNvSpPr>
            <p:nvPr/>
          </p:nvSpPr>
          <p:spPr bwMode="auto">
            <a:xfrm>
              <a:off x="4169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Line 171"/>
            <p:cNvSpPr>
              <a:spLocks noChangeShapeType="1"/>
            </p:cNvSpPr>
            <p:nvPr/>
          </p:nvSpPr>
          <p:spPr bwMode="auto">
            <a:xfrm>
              <a:off x="4181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Line 172"/>
            <p:cNvSpPr>
              <a:spLocks noChangeShapeType="1"/>
            </p:cNvSpPr>
            <p:nvPr/>
          </p:nvSpPr>
          <p:spPr bwMode="auto">
            <a:xfrm>
              <a:off x="4193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Line 173"/>
            <p:cNvSpPr>
              <a:spLocks noChangeShapeType="1"/>
            </p:cNvSpPr>
            <p:nvPr/>
          </p:nvSpPr>
          <p:spPr bwMode="auto">
            <a:xfrm>
              <a:off x="4199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Line 174"/>
            <p:cNvSpPr>
              <a:spLocks noChangeShapeType="1"/>
            </p:cNvSpPr>
            <p:nvPr/>
          </p:nvSpPr>
          <p:spPr bwMode="auto">
            <a:xfrm>
              <a:off x="4205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Line 175"/>
            <p:cNvSpPr>
              <a:spLocks noChangeShapeType="1"/>
            </p:cNvSpPr>
            <p:nvPr/>
          </p:nvSpPr>
          <p:spPr bwMode="auto">
            <a:xfrm>
              <a:off x="4217" y="2566"/>
              <a:ext cx="5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Line 176"/>
            <p:cNvSpPr>
              <a:spLocks noChangeShapeType="1"/>
            </p:cNvSpPr>
            <p:nvPr/>
          </p:nvSpPr>
          <p:spPr bwMode="auto">
            <a:xfrm>
              <a:off x="4222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Line 177"/>
            <p:cNvSpPr>
              <a:spLocks noChangeShapeType="1"/>
            </p:cNvSpPr>
            <p:nvPr/>
          </p:nvSpPr>
          <p:spPr bwMode="auto">
            <a:xfrm>
              <a:off x="4228" y="2566"/>
              <a:ext cx="4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Line 178"/>
            <p:cNvSpPr>
              <a:spLocks noChangeShapeType="1"/>
            </p:cNvSpPr>
            <p:nvPr/>
          </p:nvSpPr>
          <p:spPr bwMode="auto">
            <a:xfrm>
              <a:off x="4275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Line 179"/>
            <p:cNvSpPr>
              <a:spLocks noChangeShapeType="1"/>
            </p:cNvSpPr>
            <p:nvPr/>
          </p:nvSpPr>
          <p:spPr bwMode="auto">
            <a:xfrm>
              <a:off x="4281" y="2566"/>
              <a:ext cx="1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Line 180"/>
            <p:cNvSpPr>
              <a:spLocks noChangeShapeType="1"/>
            </p:cNvSpPr>
            <p:nvPr/>
          </p:nvSpPr>
          <p:spPr bwMode="auto">
            <a:xfrm>
              <a:off x="4299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Line 181"/>
            <p:cNvSpPr>
              <a:spLocks noChangeShapeType="1"/>
            </p:cNvSpPr>
            <p:nvPr/>
          </p:nvSpPr>
          <p:spPr bwMode="auto">
            <a:xfrm>
              <a:off x="4305" y="2566"/>
              <a:ext cx="70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Line 182"/>
            <p:cNvSpPr>
              <a:spLocks noChangeShapeType="1"/>
            </p:cNvSpPr>
            <p:nvPr/>
          </p:nvSpPr>
          <p:spPr bwMode="auto">
            <a:xfrm>
              <a:off x="4375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Line 183"/>
            <p:cNvSpPr>
              <a:spLocks noChangeShapeType="1"/>
            </p:cNvSpPr>
            <p:nvPr/>
          </p:nvSpPr>
          <p:spPr bwMode="auto">
            <a:xfrm>
              <a:off x="4381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Line 184"/>
            <p:cNvSpPr>
              <a:spLocks noChangeShapeType="1"/>
            </p:cNvSpPr>
            <p:nvPr/>
          </p:nvSpPr>
          <p:spPr bwMode="auto">
            <a:xfrm>
              <a:off x="4393" y="2566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Line 185"/>
            <p:cNvSpPr>
              <a:spLocks noChangeShapeType="1"/>
            </p:cNvSpPr>
            <p:nvPr/>
          </p:nvSpPr>
          <p:spPr bwMode="auto">
            <a:xfrm>
              <a:off x="4416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Line 186"/>
            <p:cNvSpPr>
              <a:spLocks noChangeShapeType="1"/>
            </p:cNvSpPr>
            <p:nvPr/>
          </p:nvSpPr>
          <p:spPr bwMode="auto">
            <a:xfrm>
              <a:off x="4428" y="2566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Line 187"/>
            <p:cNvSpPr>
              <a:spLocks noChangeShapeType="1"/>
            </p:cNvSpPr>
            <p:nvPr/>
          </p:nvSpPr>
          <p:spPr bwMode="auto">
            <a:xfrm>
              <a:off x="4434" y="2566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Line 188"/>
            <p:cNvSpPr>
              <a:spLocks noChangeShapeType="1"/>
            </p:cNvSpPr>
            <p:nvPr/>
          </p:nvSpPr>
          <p:spPr bwMode="auto">
            <a:xfrm>
              <a:off x="4446" y="2566"/>
              <a:ext cx="5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Line 189"/>
            <p:cNvSpPr>
              <a:spLocks noChangeShapeType="1"/>
            </p:cNvSpPr>
            <p:nvPr/>
          </p:nvSpPr>
          <p:spPr bwMode="auto">
            <a:xfrm>
              <a:off x="4499" y="2566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Line 190"/>
            <p:cNvSpPr>
              <a:spLocks noChangeShapeType="1"/>
            </p:cNvSpPr>
            <p:nvPr/>
          </p:nvSpPr>
          <p:spPr bwMode="auto">
            <a:xfrm>
              <a:off x="4522" y="2566"/>
              <a:ext cx="2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Line 191"/>
            <p:cNvSpPr>
              <a:spLocks noChangeShapeType="1"/>
            </p:cNvSpPr>
            <p:nvPr/>
          </p:nvSpPr>
          <p:spPr bwMode="auto">
            <a:xfrm>
              <a:off x="4545" y="2566"/>
              <a:ext cx="5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Line 192"/>
            <p:cNvSpPr>
              <a:spLocks noChangeShapeType="1"/>
            </p:cNvSpPr>
            <p:nvPr/>
          </p:nvSpPr>
          <p:spPr bwMode="auto">
            <a:xfrm>
              <a:off x="4598" y="2566"/>
              <a:ext cx="77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Line 193"/>
            <p:cNvSpPr>
              <a:spLocks noChangeShapeType="1"/>
            </p:cNvSpPr>
            <p:nvPr/>
          </p:nvSpPr>
          <p:spPr bwMode="auto">
            <a:xfrm>
              <a:off x="4675" y="2566"/>
              <a:ext cx="9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Line 194"/>
            <p:cNvSpPr>
              <a:spLocks noChangeShapeType="1"/>
            </p:cNvSpPr>
            <p:nvPr/>
          </p:nvSpPr>
          <p:spPr bwMode="auto">
            <a:xfrm>
              <a:off x="4769" y="2566"/>
              <a:ext cx="6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Line 195"/>
            <p:cNvSpPr>
              <a:spLocks noChangeShapeType="1"/>
            </p:cNvSpPr>
            <p:nvPr/>
          </p:nvSpPr>
          <p:spPr bwMode="auto">
            <a:xfrm flipV="1">
              <a:off x="4833" y="2558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Line 196"/>
            <p:cNvSpPr>
              <a:spLocks noChangeShapeType="1"/>
            </p:cNvSpPr>
            <p:nvPr/>
          </p:nvSpPr>
          <p:spPr bwMode="auto">
            <a:xfrm>
              <a:off x="4833" y="2558"/>
              <a:ext cx="6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Line 197"/>
            <p:cNvSpPr>
              <a:spLocks noChangeShapeType="1"/>
            </p:cNvSpPr>
            <p:nvPr/>
          </p:nvSpPr>
          <p:spPr bwMode="auto">
            <a:xfrm>
              <a:off x="4839" y="2558"/>
              <a:ext cx="12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Line 198"/>
            <p:cNvSpPr>
              <a:spLocks noChangeShapeType="1"/>
            </p:cNvSpPr>
            <p:nvPr/>
          </p:nvSpPr>
          <p:spPr bwMode="auto">
            <a:xfrm flipV="1">
              <a:off x="4851" y="2550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Line 199"/>
            <p:cNvSpPr>
              <a:spLocks noChangeShapeType="1"/>
            </p:cNvSpPr>
            <p:nvPr/>
          </p:nvSpPr>
          <p:spPr bwMode="auto">
            <a:xfrm>
              <a:off x="4851" y="2550"/>
              <a:ext cx="24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Line 200"/>
            <p:cNvSpPr>
              <a:spLocks noChangeShapeType="1"/>
            </p:cNvSpPr>
            <p:nvPr/>
          </p:nvSpPr>
          <p:spPr bwMode="auto">
            <a:xfrm>
              <a:off x="4875" y="2550"/>
              <a:ext cx="5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Line 201"/>
            <p:cNvSpPr>
              <a:spLocks noChangeShapeType="1"/>
            </p:cNvSpPr>
            <p:nvPr/>
          </p:nvSpPr>
          <p:spPr bwMode="auto">
            <a:xfrm flipV="1">
              <a:off x="4928" y="2541"/>
              <a:ext cx="0" cy="9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Line 202"/>
            <p:cNvSpPr>
              <a:spLocks noChangeShapeType="1"/>
            </p:cNvSpPr>
            <p:nvPr/>
          </p:nvSpPr>
          <p:spPr bwMode="auto">
            <a:xfrm>
              <a:off x="4928" y="2541"/>
              <a:ext cx="11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Line 203"/>
            <p:cNvSpPr>
              <a:spLocks noChangeShapeType="1"/>
            </p:cNvSpPr>
            <p:nvPr/>
          </p:nvSpPr>
          <p:spPr bwMode="auto">
            <a:xfrm flipV="1">
              <a:off x="4939" y="2533"/>
              <a:ext cx="0" cy="8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Line 204"/>
            <p:cNvSpPr>
              <a:spLocks noChangeShapeType="1"/>
            </p:cNvSpPr>
            <p:nvPr/>
          </p:nvSpPr>
          <p:spPr bwMode="auto">
            <a:xfrm>
              <a:off x="4939" y="2533"/>
              <a:ext cx="53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7" name="Line 206"/>
          <p:cNvSpPr>
            <a:spLocks noChangeShapeType="1"/>
          </p:cNvSpPr>
          <p:nvPr/>
        </p:nvSpPr>
        <p:spPr bwMode="auto">
          <a:xfrm>
            <a:off x="8708674" y="4478428"/>
            <a:ext cx="283709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Line 207"/>
          <p:cNvSpPr>
            <a:spLocks noChangeShapeType="1"/>
          </p:cNvSpPr>
          <p:nvPr/>
        </p:nvSpPr>
        <p:spPr bwMode="auto">
          <a:xfrm flipV="1">
            <a:off x="8992382" y="4456084"/>
            <a:ext cx="0" cy="22345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Line 208"/>
          <p:cNvSpPr>
            <a:spLocks noChangeShapeType="1"/>
          </p:cNvSpPr>
          <p:nvPr/>
        </p:nvSpPr>
        <p:spPr bwMode="auto">
          <a:xfrm>
            <a:off x="8992382" y="4456084"/>
            <a:ext cx="36218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Line 209"/>
          <p:cNvSpPr>
            <a:spLocks noChangeShapeType="1"/>
          </p:cNvSpPr>
          <p:nvPr/>
        </p:nvSpPr>
        <p:spPr bwMode="auto">
          <a:xfrm>
            <a:off x="9028601" y="4456084"/>
            <a:ext cx="105636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Line 210"/>
          <p:cNvSpPr>
            <a:spLocks noChangeShapeType="1"/>
          </p:cNvSpPr>
          <p:nvPr/>
        </p:nvSpPr>
        <p:spPr bwMode="auto">
          <a:xfrm>
            <a:off x="9134237" y="4456084"/>
            <a:ext cx="5432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Line 211"/>
          <p:cNvSpPr>
            <a:spLocks noChangeShapeType="1"/>
          </p:cNvSpPr>
          <p:nvPr/>
        </p:nvSpPr>
        <p:spPr bwMode="auto">
          <a:xfrm flipV="1">
            <a:off x="9188564" y="4436221"/>
            <a:ext cx="0" cy="19862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Line 212"/>
          <p:cNvSpPr>
            <a:spLocks noChangeShapeType="1"/>
          </p:cNvSpPr>
          <p:nvPr/>
        </p:nvSpPr>
        <p:spPr bwMode="auto">
          <a:xfrm>
            <a:off x="9188564" y="4436221"/>
            <a:ext cx="51309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Line 213"/>
          <p:cNvSpPr>
            <a:spLocks noChangeShapeType="1"/>
          </p:cNvSpPr>
          <p:nvPr/>
        </p:nvSpPr>
        <p:spPr bwMode="auto">
          <a:xfrm>
            <a:off x="9239873" y="4436221"/>
            <a:ext cx="72436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Line 214"/>
          <p:cNvSpPr>
            <a:spLocks noChangeShapeType="1"/>
          </p:cNvSpPr>
          <p:nvPr/>
        </p:nvSpPr>
        <p:spPr bwMode="auto">
          <a:xfrm>
            <a:off x="9312309" y="4436221"/>
            <a:ext cx="5432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215"/>
          <p:cNvSpPr>
            <a:spLocks noChangeShapeType="1"/>
          </p:cNvSpPr>
          <p:nvPr/>
        </p:nvSpPr>
        <p:spPr bwMode="auto">
          <a:xfrm>
            <a:off x="9366637" y="4436221"/>
            <a:ext cx="141854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Line 216"/>
          <p:cNvSpPr>
            <a:spLocks noChangeShapeType="1"/>
          </p:cNvSpPr>
          <p:nvPr/>
        </p:nvSpPr>
        <p:spPr bwMode="auto">
          <a:xfrm flipV="1">
            <a:off x="3034498" y="1183801"/>
            <a:ext cx="0" cy="3582628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Line 217"/>
          <p:cNvSpPr>
            <a:spLocks noChangeShapeType="1"/>
          </p:cNvSpPr>
          <p:nvPr/>
        </p:nvSpPr>
        <p:spPr bwMode="auto">
          <a:xfrm flipH="1">
            <a:off x="2937916" y="4766429"/>
            <a:ext cx="96582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219"/>
          <p:cNvSpPr>
            <a:spLocks noChangeShapeType="1"/>
          </p:cNvSpPr>
          <p:nvPr/>
        </p:nvSpPr>
        <p:spPr bwMode="auto">
          <a:xfrm flipH="1">
            <a:off x="2937916" y="4048910"/>
            <a:ext cx="96582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Line 221"/>
          <p:cNvSpPr>
            <a:spLocks noChangeShapeType="1"/>
          </p:cNvSpPr>
          <p:nvPr/>
        </p:nvSpPr>
        <p:spPr bwMode="auto">
          <a:xfrm flipH="1">
            <a:off x="2937916" y="3333874"/>
            <a:ext cx="96582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Line 223"/>
          <p:cNvSpPr>
            <a:spLocks noChangeShapeType="1"/>
          </p:cNvSpPr>
          <p:nvPr/>
        </p:nvSpPr>
        <p:spPr bwMode="auto">
          <a:xfrm flipH="1">
            <a:off x="2937916" y="2616356"/>
            <a:ext cx="96582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Line 225"/>
          <p:cNvSpPr>
            <a:spLocks noChangeShapeType="1"/>
          </p:cNvSpPr>
          <p:nvPr/>
        </p:nvSpPr>
        <p:spPr bwMode="auto">
          <a:xfrm flipH="1">
            <a:off x="2937916" y="1901320"/>
            <a:ext cx="96582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Line 227"/>
          <p:cNvSpPr>
            <a:spLocks noChangeShapeType="1"/>
          </p:cNvSpPr>
          <p:nvPr/>
        </p:nvSpPr>
        <p:spPr bwMode="auto">
          <a:xfrm flipH="1">
            <a:off x="2937916" y="1183801"/>
            <a:ext cx="96582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Line 266"/>
          <p:cNvSpPr>
            <a:spLocks noChangeShapeType="1"/>
          </p:cNvSpPr>
          <p:nvPr/>
        </p:nvSpPr>
        <p:spPr bwMode="auto">
          <a:xfrm>
            <a:off x="3034498" y="4766429"/>
            <a:ext cx="6473993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Line 267"/>
          <p:cNvSpPr>
            <a:spLocks noChangeShapeType="1"/>
          </p:cNvSpPr>
          <p:nvPr/>
        </p:nvSpPr>
        <p:spPr bwMode="auto">
          <a:xfrm>
            <a:off x="3034498" y="4766429"/>
            <a:ext cx="0" cy="79448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Line 269"/>
          <p:cNvSpPr>
            <a:spLocks noChangeShapeType="1"/>
          </p:cNvSpPr>
          <p:nvPr/>
        </p:nvSpPr>
        <p:spPr bwMode="auto">
          <a:xfrm>
            <a:off x="4652242" y="4766429"/>
            <a:ext cx="0" cy="79448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Line 271"/>
          <p:cNvSpPr>
            <a:spLocks noChangeShapeType="1"/>
          </p:cNvSpPr>
          <p:nvPr/>
        </p:nvSpPr>
        <p:spPr bwMode="auto">
          <a:xfrm>
            <a:off x="6269985" y="4766429"/>
            <a:ext cx="0" cy="79448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Line 273"/>
          <p:cNvSpPr>
            <a:spLocks noChangeShapeType="1"/>
          </p:cNvSpPr>
          <p:nvPr/>
        </p:nvSpPr>
        <p:spPr bwMode="auto">
          <a:xfrm>
            <a:off x="7887729" y="4766429"/>
            <a:ext cx="0" cy="79448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Line 275"/>
          <p:cNvSpPr>
            <a:spLocks noChangeShapeType="1"/>
          </p:cNvSpPr>
          <p:nvPr/>
        </p:nvSpPr>
        <p:spPr bwMode="auto">
          <a:xfrm>
            <a:off x="9508491" y="4766429"/>
            <a:ext cx="0" cy="79448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1" name="Rectangle 2133">
            <a:extLst>
              <a:ext uri="{FF2B5EF4-FFF2-40B4-BE49-F238E27FC236}">
                <a16:creationId xmlns:a16="http://schemas.microsoft.com/office/drawing/2014/main" id="{24D4E81C-A7DA-414E-A6DF-0090C362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27" y="4633922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" name="Rectangle 2135">
            <a:extLst>
              <a:ext uri="{FF2B5EF4-FFF2-40B4-BE49-F238E27FC236}">
                <a16:creationId xmlns:a16="http://schemas.microsoft.com/office/drawing/2014/main" id="{2D057DA0-B012-9C40-BE48-80BA3A91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26" y="392188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" name="Rectangle 2137">
            <a:extLst>
              <a:ext uri="{FF2B5EF4-FFF2-40B4-BE49-F238E27FC236}">
                <a16:creationId xmlns:a16="http://schemas.microsoft.com/office/drawing/2014/main" id="{1481025D-3D24-9749-8D0E-A5D7912F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26" y="3205962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" name="Rectangle 2139">
            <a:extLst>
              <a:ext uri="{FF2B5EF4-FFF2-40B4-BE49-F238E27FC236}">
                <a16:creationId xmlns:a16="http://schemas.microsoft.com/office/drawing/2014/main" id="{FCC2904D-A054-414C-AB56-D6552B3C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26" y="2493919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" name="Rectangle 2141">
            <a:extLst>
              <a:ext uri="{FF2B5EF4-FFF2-40B4-BE49-F238E27FC236}">
                <a16:creationId xmlns:a16="http://schemas.microsoft.com/office/drawing/2014/main" id="{8D068B4B-A790-0C4D-B1D3-E47B6B9E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26" y="1779939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" name="Rectangle 2143">
            <a:extLst>
              <a:ext uri="{FF2B5EF4-FFF2-40B4-BE49-F238E27FC236}">
                <a16:creationId xmlns:a16="http://schemas.microsoft.com/office/drawing/2014/main" id="{8581D91A-1E4C-8F4C-A6C1-ABFE1B5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19" y="1065959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" name="Rectangle 2183">
            <a:extLst>
              <a:ext uri="{FF2B5EF4-FFF2-40B4-BE49-F238E27FC236}">
                <a16:creationId xmlns:a16="http://schemas.microsoft.com/office/drawing/2014/main" id="{4381F478-72B1-5D4D-A066-37FE8EEA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494" y="4897609"/>
            <a:ext cx="282764" cy="3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" name="Rectangle 2185">
            <a:extLst>
              <a:ext uri="{FF2B5EF4-FFF2-40B4-BE49-F238E27FC236}">
                <a16:creationId xmlns:a16="http://schemas.microsoft.com/office/drawing/2014/main" id="{3AF58D9B-7F2A-E643-96A8-2B9EE405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987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" name="Rectangle 2187">
            <a:extLst>
              <a:ext uri="{FF2B5EF4-FFF2-40B4-BE49-F238E27FC236}">
                <a16:creationId xmlns:a16="http://schemas.microsoft.com/office/drawing/2014/main" id="{D04A6116-5DE4-DF4A-AB1A-630DB799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671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" name="Rectangle 2189">
            <a:extLst>
              <a:ext uri="{FF2B5EF4-FFF2-40B4-BE49-F238E27FC236}">
                <a16:creationId xmlns:a16="http://schemas.microsoft.com/office/drawing/2014/main" id="{7E9CDF49-41CA-8F46-8F11-32E4C351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3355" y="4897609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" name="Rectangle 2191">
            <a:extLst>
              <a:ext uri="{FF2B5EF4-FFF2-40B4-BE49-F238E27FC236}">
                <a16:creationId xmlns:a16="http://schemas.microsoft.com/office/drawing/2014/main" id="{0E084179-FFD7-FC44-9459-89460D74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0603" y="4897609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" name="Line 2193">
            <a:extLst>
              <a:ext uri="{FF2B5EF4-FFF2-40B4-BE49-F238E27FC236}">
                <a16:creationId xmlns:a16="http://schemas.microsoft.com/office/drawing/2014/main" id="{D699BA00-840F-B14C-856D-808DA7F39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467397"/>
            <a:ext cx="444029" cy="0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3" name="Line 2194">
            <a:extLst>
              <a:ext uri="{FF2B5EF4-FFF2-40B4-BE49-F238E27FC236}">
                <a16:creationId xmlns:a16="http://schemas.microsoft.com/office/drawing/2014/main" id="{A86F3586-D6A3-BB48-A1C3-43A05BEF0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076" y="1758422"/>
            <a:ext cx="444029" cy="0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4" name="Rectangle 2195">
            <a:extLst>
              <a:ext uri="{FF2B5EF4-FFF2-40B4-BE49-F238E27FC236}">
                <a16:creationId xmlns:a16="http://schemas.microsoft.com/office/drawing/2014/main" id="{BB563009-7EB8-5F46-B491-4C13C60C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362628"/>
            <a:ext cx="14289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" name="Rectangle 2196">
            <a:extLst>
              <a:ext uri="{FF2B5EF4-FFF2-40B4-BE49-F238E27FC236}">
                <a16:creationId xmlns:a16="http://schemas.microsoft.com/office/drawing/2014/main" id="{537DAF82-9E14-824C-9650-4BA37344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486" y="1651714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" name="Rectangle 2192">
            <a:extLst>
              <a:ext uri="{FF2B5EF4-FFF2-40B4-BE49-F238E27FC236}">
                <a16:creationId xmlns:a16="http://schemas.microsoft.com/office/drawing/2014/main" id="{A03ECE25-CD92-1243-910D-6E5FB8C42F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10969" y="2872182"/>
            <a:ext cx="2394882" cy="2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Cumulative 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ncidence (%)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" name="Rectangle 2192">
            <a:extLst>
              <a:ext uri="{FF2B5EF4-FFF2-40B4-BE49-F238E27FC236}">
                <a16:creationId xmlns:a16="http://schemas.microsoft.com/office/drawing/2014/main" id="{C2069E3F-4183-BA49-A999-DC010750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80" y="5256539"/>
            <a:ext cx="2553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Months since randomization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" name="TextBox 857"/>
          <p:cNvSpPr txBox="1"/>
          <p:nvPr/>
        </p:nvSpPr>
        <p:spPr>
          <a:xfrm>
            <a:off x="5436966" y="3252890"/>
            <a:ext cx="3265338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Placebo vs Aspirin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 (95%CI): 2.00 (0.86 to 4.67)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 = 0.10</a:t>
            </a:r>
          </a:p>
        </p:txBody>
      </p:sp>
      <p:sp>
        <p:nvSpPr>
          <p:cNvPr id="859" name="TextBox 858">
            <a:extLst>
              <a:ext uri="{FF2B5EF4-FFF2-40B4-BE49-F238E27FC236}">
                <a16:creationId xmlns:a16="http://schemas.microsoft.com/office/drawing/2014/main" id="{0B911525-0678-7144-9739-565183E8B9C7}"/>
              </a:ext>
            </a:extLst>
          </p:cNvPr>
          <p:cNvSpPr txBox="1"/>
          <p:nvPr/>
        </p:nvSpPr>
        <p:spPr>
          <a:xfrm>
            <a:off x="9471097" y="4423829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0.2%</a:t>
            </a:r>
          </a:p>
        </p:txBody>
      </p:sp>
      <p:sp>
        <p:nvSpPr>
          <p:cNvPr id="860" name="TextBox 859">
            <a:extLst>
              <a:ext uri="{FF2B5EF4-FFF2-40B4-BE49-F238E27FC236}">
                <a16:creationId xmlns:a16="http://schemas.microsoft.com/office/drawing/2014/main" id="{2D32C2C9-9A13-3F40-A977-D967925BBC10}"/>
              </a:ext>
            </a:extLst>
          </p:cNvPr>
          <p:cNvSpPr txBox="1"/>
          <p:nvPr/>
        </p:nvSpPr>
        <p:spPr>
          <a:xfrm>
            <a:off x="9479496" y="413250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0.5%</a:t>
            </a:r>
          </a:p>
        </p:txBody>
      </p:sp>
      <p:sp>
        <p:nvSpPr>
          <p:cNvPr id="861" name="Rectangle 2168">
            <a:extLst>
              <a:ext uri="{FF2B5EF4-FFF2-40B4-BE49-F238E27FC236}">
                <a16:creationId xmlns:a16="http://schemas.microsoft.com/office/drawing/2014/main" id="{9939E177-445C-E948-ACFC-D18DB0EC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660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" name="Rectangle 2169">
            <a:extLst>
              <a:ext uri="{FF2B5EF4-FFF2-40B4-BE49-F238E27FC236}">
                <a16:creationId xmlns:a16="http://schemas.microsoft.com/office/drawing/2014/main" id="{2EEE4890-8E34-A042-9A5A-3D9D5A6F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899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3482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" name="Rectangle 2170">
            <a:extLst>
              <a:ext uri="{FF2B5EF4-FFF2-40B4-BE49-F238E27FC236}">
                <a16:creationId xmlns:a16="http://schemas.microsoft.com/office/drawing/2014/main" id="{4C72A6EF-C24F-F545-BA03-2B3D0C4B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863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3456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" name="Rectangle 2171">
            <a:extLst>
              <a:ext uri="{FF2B5EF4-FFF2-40B4-BE49-F238E27FC236}">
                <a16:creationId xmlns:a16="http://schemas.microsoft.com/office/drawing/2014/main" id="{2A8128CD-6E2E-3B41-AC40-4EF4E0C3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108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" name="Rectangle 2172">
            <a:extLst>
              <a:ext uri="{FF2B5EF4-FFF2-40B4-BE49-F238E27FC236}">
                <a16:creationId xmlns:a16="http://schemas.microsoft.com/office/drawing/2014/main" id="{82D53CD8-834F-314A-9694-C0716F6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506" y="5956628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" name="Rectangle 2173">
            <a:extLst>
              <a:ext uri="{FF2B5EF4-FFF2-40B4-BE49-F238E27FC236}">
                <a16:creationId xmlns:a16="http://schemas.microsoft.com/office/drawing/2014/main" id="{0581F936-6959-AB4B-8D83-982151F8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403" y="5956628"/>
            <a:ext cx="1531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Placebo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" name="Rectangle 2174">
            <a:extLst>
              <a:ext uri="{FF2B5EF4-FFF2-40B4-BE49-F238E27FC236}">
                <a16:creationId xmlns:a16="http://schemas.microsoft.com/office/drawing/2014/main" id="{C3A5428A-5269-6F4B-80D2-0CCC3B72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660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8" name="Rectangle 2175">
            <a:extLst>
              <a:ext uri="{FF2B5EF4-FFF2-40B4-BE49-F238E27FC236}">
                <a16:creationId xmlns:a16="http://schemas.microsoft.com/office/drawing/2014/main" id="{B4122283-906C-6149-8B19-6C77ED71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899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3489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9" name="Rectangle 2176">
            <a:extLst>
              <a:ext uri="{FF2B5EF4-FFF2-40B4-BE49-F238E27FC236}">
                <a16:creationId xmlns:a16="http://schemas.microsoft.com/office/drawing/2014/main" id="{698AD62D-EAB9-1340-A79B-419C12FF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863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0" name="Rectangle 2177">
            <a:extLst>
              <a:ext uri="{FF2B5EF4-FFF2-40B4-BE49-F238E27FC236}">
                <a16:creationId xmlns:a16="http://schemas.microsoft.com/office/drawing/2014/main" id="{03E82E36-131F-7841-AC56-CA97E471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108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1" name="Rectangle 2178">
            <a:extLst>
              <a:ext uri="{FF2B5EF4-FFF2-40B4-BE49-F238E27FC236}">
                <a16:creationId xmlns:a16="http://schemas.microsoft.com/office/drawing/2014/main" id="{5D960845-898B-B24C-875A-7925916A7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506" y="5757043"/>
            <a:ext cx="371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3402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2" name="Rectangle 2180">
            <a:extLst>
              <a:ext uri="{FF2B5EF4-FFF2-40B4-BE49-F238E27FC236}">
                <a16:creationId xmlns:a16="http://schemas.microsoft.com/office/drawing/2014/main" id="{7D5F7D3D-CA1A-184F-A223-C15E6502D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077" y="5551266"/>
            <a:ext cx="8079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No. at risk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3" name="Rectangle 2179">
            <a:extLst>
              <a:ext uri="{FF2B5EF4-FFF2-40B4-BE49-F238E27FC236}">
                <a16:creationId xmlns:a16="http://schemas.microsoft.com/office/drawing/2014/main" id="{1694EBB0-E945-3C4B-931A-386BE217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198" y="5757043"/>
            <a:ext cx="14289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Ticagrelor + Aspirin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4" name="TextBox 87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Ischemic Stroke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 Cohort</a:t>
            </a:r>
          </a:p>
        </p:txBody>
      </p:sp>
    </p:spTree>
    <p:extLst>
      <p:ext uri="{BB962C8B-B14F-4D97-AF65-F5344CB8AC3E}">
        <p14:creationId xmlns:p14="http://schemas.microsoft.com/office/powerpoint/2010/main" val="327162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36616"/>
            <a:ext cx="11430000" cy="3405741"/>
          </a:xfrm>
          <a:prstGeom prst="rect">
            <a:avLst/>
          </a:prstGeom>
          <a:noFill/>
        </p:spPr>
        <p:txBody>
          <a:bodyPr wrap="square" tIns="0" rIns="0" bIns="0" rtlCol="0" anchor="ctr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patients undergoing PCI who are at high risk for ischemic or hemorrhagic complications and who have completed a 3-month course of dual antiplatelet therapy with ticagrelor plus aspirin, continued treatment with ticagrelor monotherapy would be </a:t>
            </a:r>
            <a:r>
              <a:rPr lang="en-US" sz="3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ticagrelor plus aspirin with respect to clinically relevant bleeding and would not lead to ischemic harm.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Hypothesis</a:t>
            </a:r>
          </a:p>
        </p:txBody>
      </p:sp>
    </p:spTree>
    <p:extLst>
      <p:ext uri="{BB962C8B-B14F-4D97-AF65-F5344CB8AC3E}">
        <p14:creationId xmlns:p14="http://schemas.microsoft.com/office/powerpoint/2010/main" val="299280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235" y="1121394"/>
            <a:ext cx="113929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Objective:</a:t>
            </a:r>
          </a:p>
          <a:p>
            <a:pPr marL="292100" lvl="2" algn="just">
              <a:lnSpc>
                <a:spcPct val="120000"/>
              </a:lnSpc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the impact of SAPT (ticagrelor monotherapy) </a:t>
            </a:r>
            <a:r>
              <a:rPr lang="en-US" sz="22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DAPT (ticagrelor plus aspirin) for 12 months in reducing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relevant bleeding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(BARC 2, 3 or 5) among high-risk patients who have undergone successful PCI.</a:t>
            </a:r>
          </a:p>
          <a:p>
            <a:pPr marL="292100" lvl="2" algn="just">
              <a:lnSpc>
                <a:spcPct val="120000"/>
              </a:lnSpc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>
              <a:lnSpc>
                <a:spcPct val="12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Objective:</a:t>
            </a:r>
          </a:p>
          <a:p>
            <a:pPr marL="292100" lvl="2" algn="just">
              <a:lnSpc>
                <a:spcPct val="120000"/>
              </a:lnSpc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the impact of SAPT (ticagrelor monotherapy) </a:t>
            </a:r>
            <a:r>
              <a:rPr lang="en-US" sz="22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DAPT (ticagrelor plus aspirin) for 12 months on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ischemic adverse events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(all-cause death, non-fatal MI or stroke) among high-risk patients who have undergone successful PCI.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Objectives</a:t>
            </a:r>
          </a:p>
        </p:txBody>
      </p:sp>
    </p:spTree>
    <p:extLst>
      <p:ext uri="{BB962C8B-B14F-4D97-AF65-F5344CB8AC3E}">
        <p14:creationId xmlns:p14="http://schemas.microsoft.com/office/powerpoint/2010/main" val="298176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026" y="900003"/>
            <a:ext cx="113566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TWILIGHT was a randomized, double-blinded, placebo-controlled trial conducted in 187 sites across 11 countries.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1F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July 2015- December 2017, patients undergoing successful PCI with at least 1 locally-approved DES whom the treating clinician intended to discharge on ticagrelor plus aspirin were eligible to participate.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1F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inclusion required the presence of at least 1 additional clinical </a:t>
            </a:r>
            <a:r>
              <a:rPr lang="en-US" sz="2800" i="1" u="sng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dirty="0">
                <a:solidFill>
                  <a:srgbClr val="001F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angiographic feature associated with a high risk of ischemic or bleeding events.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48371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TWILIGHT Inclusion Criteria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82510"/>
              </p:ext>
            </p:extLst>
          </p:nvPr>
        </p:nvGraphicFramePr>
        <p:xfrm>
          <a:off x="259228" y="1233714"/>
          <a:ext cx="5735171" cy="4152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5171">
                  <a:extLst>
                    <a:ext uri="{9D8B030D-6E8A-4147-A177-3AD203B41FA5}">
                      <a16:colId xmlns:a16="http://schemas.microsoft.com/office/drawing/2014/main" val="355463978"/>
                    </a:ext>
                  </a:extLst>
                </a:gridCol>
              </a:tblGrid>
              <a:tr h="769257">
                <a:tc>
                  <a:txBody>
                    <a:bodyPr/>
                    <a:lstStyle/>
                    <a:p>
                      <a:pPr lvl="0"/>
                      <a:r>
                        <a:rPr lang="en-US" sz="2400" b="1" u="none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criteria</a:t>
                      </a:r>
                      <a:endParaRPr lang="en-US" sz="2400" b="1" u="none" cap="non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8193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/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1800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≥65 years</a:t>
                      </a:r>
                      <a:endParaRPr lang="en-US" sz="1800" cap="non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65969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/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gender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12365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/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Troponin positive ACS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04853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/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Established vascular disease (previous MI, documented PAD or CAD/PAD</a:t>
                      </a:r>
                      <a:r>
                        <a:rPr lang="en-US" sz="1800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cap="none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</a:t>
                      </a:r>
                      <a:r>
                        <a:rPr lang="en-US" sz="1800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cap="non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667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/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 treated with medications or insulin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494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/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CKD (</a:t>
                      </a:r>
                      <a:r>
                        <a:rPr lang="en-US" sz="1800" cap="none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</a:t>
                      </a:r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&lt;60ml/min/1.73m</a:t>
                      </a:r>
                      <a:r>
                        <a:rPr lang="en-US" sz="1800" cap="none" baseline="30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1800" cap="none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CrCl</a:t>
                      </a:r>
                      <a:r>
                        <a:rPr lang="en-US" sz="1800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&lt;60ml/min)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203808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26365"/>
              </p:ext>
            </p:extLst>
          </p:nvPr>
        </p:nvGraphicFramePr>
        <p:xfrm>
          <a:off x="6226629" y="1233712"/>
          <a:ext cx="5735171" cy="4152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5171">
                  <a:extLst>
                    <a:ext uri="{9D8B030D-6E8A-4147-A177-3AD203B41FA5}">
                      <a16:colId xmlns:a16="http://schemas.microsoft.com/office/drawing/2014/main" val="442369855"/>
                    </a:ext>
                  </a:extLst>
                </a:gridCol>
              </a:tblGrid>
              <a:tr h="769259">
                <a:tc>
                  <a:txBody>
                    <a:bodyPr/>
                    <a:lstStyle/>
                    <a:p>
                      <a:r>
                        <a:rPr lang="en-US" sz="2400" b="1" u="none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Angiographic</a:t>
                      </a:r>
                      <a:r>
                        <a:rPr lang="en-US" sz="2400" b="1" u="none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criteria</a:t>
                      </a:r>
                      <a:endParaRPr lang="en-US" sz="2400" b="1" u="none" cap="non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8193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Multivessel CAD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65969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lesion requiring</a:t>
                      </a:r>
                      <a:r>
                        <a:rPr lang="en-US" sz="1800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stent length &gt;30mm</a:t>
                      </a:r>
                      <a:endParaRPr lang="en-US" sz="1800" cap="non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12365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Thrombotic target</a:t>
                      </a:r>
                      <a:r>
                        <a:rPr lang="en-US" sz="1800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lesion</a:t>
                      </a:r>
                      <a:endParaRPr lang="en-US" sz="1800" cap="non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04853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Bifurcation lesion</a:t>
                      </a:r>
                      <a:r>
                        <a:rPr lang="en-US" sz="1800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(s) with Medina X,1,1 classification requiring ≥2 stents</a:t>
                      </a:r>
                      <a:endParaRPr lang="en-US" sz="1800" cap="non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667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main (</a:t>
                      </a:r>
                      <a:r>
                        <a:rPr lang="en-US" sz="1800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≥50%) or proximal LAD (≥70%) lesions</a:t>
                      </a:r>
                      <a:endParaRPr lang="en-US" sz="1800" cap="non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494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cap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Calcified target lesion(s)</a:t>
                      </a:r>
                      <a:r>
                        <a:rPr lang="en-US" sz="1800" cap="non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requiring </a:t>
                      </a:r>
                      <a:r>
                        <a:rPr lang="en-US" sz="1800" cap="none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atherectomy</a:t>
                      </a:r>
                      <a:endParaRPr lang="en-US" sz="1800" cap="non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203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9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4E7AD-9F85-984F-BBF5-8081B150722E}"/>
              </a:ext>
            </a:extLst>
          </p:cNvPr>
          <p:cNvSpPr txBox="1"/>
          <p:nvPr/>
        </p:nvSpPr>
        <p:spPr>
          <a:xfrm>
            <a:off x="0" y="840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2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TWILIGHT Exclusion Criteria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429" y="1080088"/>
            <a:ext cx="11321142" cy="4464371"/>
          </a:xfrm>
          <a:prstGeom prst="rect">
            <a:avLst/>
          </a:prstGeom>
          <a:noFill/>
        </p:spPr>
        <p:txBody>
          <a:bodyPr wrap="square" rIns="0" numCol="2" rtlCol="0">
            <a:noAutofit/>
          </a:bodyPr>
          <a:lstStyle/>
          <a:p>
            <a:pPr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18 years of age</a:t>
            </a:r>
          </a:p>
          <a:p>
            <a:pPr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Contraindication to aspirin or ticagrelor</a:t>
            </a:r>
          </a:p>
          <a:p>
            <a:pPr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surgery within 90 days</a:t>
            </a:r>
          </a:p>
          <a:p>
            <a:pPr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coronary revascularization (surgical or percutaneous) within 90 days</a:t>
            </a:r>
          </a:p>
          <a:p>
            <a:pPr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chronic oral anticoagulation</a:t>
            </a:r>
          </a:p>
          <a:p>
            <a:pPr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stroke</a:t>
            </a:r>
          </a:p>
          <a:p>
            <a:pPr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Dialysis-dependent renal failure</a:t>
            </a:r>
          </a:p>
          <a:p>
            <a:pPr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bleeding or extreme-risk for major bleeding </a:t>
            </a:r>
          </a:p>
          <a:p>
            <a:pPr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PCI or STEMI presentation</a:t>
            </a:r>
          </a:p>
          <a:p>
            <a:pPr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cirrhosis</a:t>
            </a:r>
          </a:p>
          <a:p>
            <a:pPr marL="685800"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expectancy &lt;1 year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or unwilling to provide informed consent</a:t>
            </a:r>
          </a:p>
          <a:p>
            <a:pPr marL="685800"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of child bearing potential</a:t>
            </a:r>
          </a:p>
          <a:p>
            <a:pPr marL="685800"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Fibrinolytic therapy within 24 hours of index PCI</a:t>
            </a:r>
          </a:p>
          <a:p>
            <a:pPr marL="685800"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Concomitant therapy with a strong cytochrome P-450 3A inhibitor or inducer</a:t>
            </a:r>
          </a:p>
          <a:p>
            <a:pPr marL="685800"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Platelet count &lt;100,000 mm</a:t>
            </a:r>
            <a:r>
              <a:rPr lang="en-GB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ongoing treatment with aspirin ≥325 mg daily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x"/>
              <a:defRPr/>
            </a:pP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0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6810</Words>
  <Application>Microsoft Office PowerPoint</Application>
  <PresentationFormat>Widescreen</PresentationFormat>
  <Paragraphs>2106</Paragraphs>
  <Slides>47</Slides>
  <Notes>14</Notes>
  <HiddenSlides>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MS Gothic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Chandiramani, Rishi</dc:creator>
  <cp:lastModifiedBy>Mehran, Roxana</cp:lastModifiedBy>
  <cp:revision>113</cp:revision>
  <cp:lastPrinted>2019-09-23T23:44:11Z</cp:lastPrinted>
  <dcterms:created xsi:type="dcterms:W3CDTF">2019-09-21T18:09:22Z</dcterms:created>
  <dcterms:modified xsi:type="dcterms:W3CDTF">2019-09-25T04:48:59Z</dcterms:modified>
</cp:coreProperties>
</file>