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notesSlides/notesSlide27.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0.xml" ContentType="application/vnd.openxmlformats-officedocument.themeOverride+xml"/>
  <Override PartName="/ppt/notesSlides/notesSlide28.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1.xml" ContentType="application/vnd.openxmlformats-officedocument.themeOverride+xml"/>
  <Override PartName="/ppt/notesSlides/notesSlide29.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2.xml" ContentType="application/vnd.openxmlformats-officedocument.themeOverride+xml"/>
  <Override PartName="/ppt/notesSlides/notesSlide30.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3.xml" ContentType="application/vnd.openxmlformats-officedocument.themeOverride+xml"/>
  <Override PartName="/ppt/notesSlides/notesSlide31.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8"/>
  </p:notesMasterIdLst>
  <p:handoutMasterIdLst>
    <p:handoutMasterId r:id="rId39"/>
  </p:handoutMasterIdLst>
  <p:sldIdLst>
    <p:sldId id="2195" r:id="rId2"/>
    <p:sldId id="425" r:id="rId3"/>
    <p:sldId id="417" r:id="rId4"/>
    <p:sldId id="1980" r:id="rId5"/>
    <p:sldId id="429" r:id="rId6"/>
    <p:sldId id="2015" r:id="rId7"/>
    <p:sldId id="1943" r:id="rId8"/>
    <p:sldId id="2189" r:id="rId9"/>
    <p:sldId id="1981" r:id="rId10"/>
    <p:sldId id="1983" r:id="rId11"/>
    <p:sldId id="1987" r:id="rId12"/>
    <p:sldId id="2191" r:id="rId13"/>
    <p:sldId id="1992" r:id="rId14"/>
    <p:sldId id="2190" r:id="rId15"/>
    <p:sldId id="2007" r:id="rId16"/>
    <p:sldId id="2192" r:id="rId17"/>
    <p:sldId id="2052" r:id="rId18"/>
    <p:sldId id="2193" r:id="rId19"/>
    <p:sldId id="2054" r:id="rId20"/>
    <p:sldId id="2194" r:id="rId21"/>
    <p:sldId id="2024" r:id="rId22"/>
    <p:sldId id="2026" r:id="rId23"/>
    <p:sldId id="2028" r:id="rId24"/>
    <p:sldId id="2188" r:id="rId25"/>
    <p:sldId id="1979" r:id="rId26"/>
    <p:sldId id="2012" r:id="rId27"/>
    <p:sldId id="2187" r:id="rId28"/>
    <p:sldId id="2185" r:id="rId29"/>
    <p:sldId id="2005" r:id="rId30"/>
    <p:sldId id="2184" r:id="rId31"/>
    <p:sldId id="2183" r:id="rId32"/>
    <p:sldId id="2004" r:id="rId33"/>
    <p:sldId id="2179" r:id="rId34"/>
    <p:sldId id="2181" r:id="rId35"/>
    <p:sldId id="2055" r:id="rId36"/>
    <p:sldId id="485" r:id="rId37"/>
  </p:sldIdLst>
  <p:sldSz cx="9144000" cy="5143500" type="screen16x9"/>
  <p:notesSz cx="7086600" cy="9372600"/>
  <p:custDataLst>
    <p:tags r:id="rId40"/>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2" userDrawn="1">
          <p15:clr>
            <a:srgbClr val="A4A3A4"/>
          </p15:clr>
        </p15:guide>
        <p15:guide id="2" orient="horz" pos="492" userDrawn="1">
          <p15:clr>
            <a:srgbClr val="A4A3A4"/>
          </p15:clr>
        </p15:guide>
        <p15:guide id="3" pos="336" userDrawn="1">
          <p15:clr>
            <a:srgbClr val="A4A3A4"/>
          </p15:clr>
        </p15:guide>
        <p15:guide id="4" pos="56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E3A"/>
    <a:srgbClr val="FDE25E"/>
    <a:srgbClr val="002060"/>
    <a:srgbClr val="0E142F"/>
    <a:srgbClr val="223665"/>
    <a:srgbClr val="121E3E"/>
    <a:srgbClr val="264987"/>
    <a:srgbClr val="153C8D"/>
    <a:srgbClr val="2B5191"/>
    <a:srgbClr val="264A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04" autoAdjust="0"/>
    <p:restoredTop sz="93058" autoAdjust="0"/>
  </p:normalViewPr>
  <p:slideViewPr>
    <p:cSldViewPr snapToGrid="0">
      <p:cViewPr varScale="1">
        <p:scale>
          <a:sx n="127" d="100"/>
          <a:sy n="127" d="100"/>
        </p:scale>
        <p:origin x="2024" y="184"/>
      </p:cViewPr>
      <p:guideLst>
        <p:guide orient="horz" pos="252"/>
        <p:guide orient="horz" pos="492"/>
        <p:guide pos="336"/>
        <p:guide pos="5617"/>
      </p:guideLst>
    </p:cSldViewPr>
  </p:slideViewPr>
  <p:outlineViewPr>
    <p:cViewPr>
      <p:scale>
        <a:sx n="33" d="100"/>
        <a:sy n="33" d="100"/>
      </p:scale>
      <p:origin x="0" y="0"/>
    </p:cViewPr>
  </p:outlineViewPr>
  <p:notesTextViewPr>
    <p:cViewPr>
      <p:scale>
        <a:sx n="3" d="2"/>
        <a:sy n="3" d="2"/>
      </p:scale>
      <p:origin x="0" y="0"/>
    </p:cViewPr>
  </p:notesTextViewPr>
  <p:sorterViewPr>
    <p:cViewPr>
      <p:scale>
        <a:sx n="182" d="100"/>
        <a:sy n="182" d="100"/>
      </p:scale>
      <p:origin x="0" y="0"/>
    </p:cViewPr>
  </p:sorterViewPr>
  <p:notesViewPr>
    <p:cSldViewPr snapToGrid="0">
      <p:cViewPr varScale="1">
        <p:scale>
          <a:sx n="66" d="100"/>
          <a:sy n="66" d="100"/>
        </p:scale>
        <p:origin x="0"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71807471290232"/>
          <c:y val="9.7614331500341656E-2"/>
          <c:w val="0.77800515483946175"/>
          <c:h val="0.72436277709027075"/>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6388826396700408"/>
              <c:y val="0.91196611586692544"/>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400"/>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Cumulative</a:t>
                </a:r>
              </a:p>
              <a:p>
                <a:pPr>
                  <a:defRPr sz="1400" b="1">
                    <a:solidFill>
                      <a:srgbClr val="FFC000"/>
                    </a:solidFill>
                    <a:latin typeface="Arial" panose="020B0604020202020204" pitchFamily="34" charset="0"/>
                    <a:cs typeface="Arial" panose="020B0604020202020204" pitchFamily="34" charset="0"/>
                  </a:defRPr>
                </a:pPr>
                <a:r>
                  <a:rPr lang="en-US" sz="1400" b="1" dirty="0">
                    <a:solidFill>
                      <a:srgbClr val="FFC000"/>
                    </a:solidFill>
                  </a:rPr>
                  <a:t>HF Hospitalizations (n)</a:t>
                </a:r>
              </a:p>
            </c:rich>
          </c:tx>
          <c:layout>
            <c:manualLayout>
              <c:xMode val="edge"/>
              <c:yMode val="edge"/>
              <c:x val="2.7777777777777776E-2"/>
              <c:y val="0.1511070923164379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100"/>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9334947497251"/>
          <c:y val="0.16680700259119385"/>
          <c:w val="0.8267747583791758"/>
          <c:h val="0.73804548549372284"/>
        </c:manualLayout>
      </c:layout>
      <c:barChart>
        <c:barDir val="col"/>
        <c:grouping val="clustered"/>
        <c:varyColors val="0"/>
        <c:ser>
          <c:idx val="0"/>
          <c:order val="0"/>
          <c:tx>
            <c:strRef>
              <c:f>Sheet1!$B$1</c:f>
              <c:strCache>
                <c:ptCount val="1"/>
                <c:pt idx="0">
                  <c:v>GDMT alone</c:v>
                </c:pt>
              </c:strCache>
            </c:strRef>
          </c:tx>
          <c:spPr>
            <a:solidFill>
              <a:schemeClr val="bg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c:v>
                </c:pt>
                <c:pt idx="1">
                  <c:v>12 Months</c:v>
                </c:pt>
                <c:pt idx="2">
                  <c:v>Baseline</c:v>
                </c:pt>
                <c:pt idx="3">
                  <c:v>24 Months</c:v>
                </c:pt>
              </c:strCache>
            </c:strRef>
          </c:cat>
          <c:val>
            <c:numRef>
              <c:f>Sheet1!$B$2:$B$5</c:f>
              <c:numCache>
                <c:formatCode>General</c:formatCode>
                <c:ptCount val="4"/>
                <c:pt idx="0">
                  <c:v>52.9</c:v>
                </c:pt>
                <c:pt idx="1">
                  <c:v>49.6</c:v>
                </c:pt>
                <c:pt idx="2">
                  <c:v>52.6</c:v>
                </c:pt>
                <c:pt idx="3">
                  <c:v>40.6</c:v>
                </c:pt>
              </c:numCache>
            </c:numRef>
          </c:val>
          <c:extLst>
            <c:ext xmlns:c16="http://schemas.microsoft.com/office/drawing/2014/chart" uri="{C3380CC4-5D6E-409C-BE32-E72D297353CC}">
              <c16:uniqueId val="{00000000-B63E-E94B-BAF6-14A34CF6726F}"/>
            </c:ext>
          </c:extLst>
        </c:ser>
        <c:ser>
          <c:idx val="1"/>
          <c:order val="1"/>
          <c:tx>
            <c:strRef>
              <c:f>Sheet1!$C$1</c:f>
              <c:strCache>
                <c:ptCount val="1"/>
                <c:pt idx="0">
                  <c:v>MitraClip + GDMT</c:v>
                </c:pt>
              </c:strCache>
            </c:strRef>
          </c:tx>
          <c:spPr>
            <a:solidFill>
              <a:srgbClr val="00F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c:v>
                </c:pt>
                <c:pt idx="1">
                  <c:v>12 Months</c:v>
                </c:pt>
                <c:pt idx="2">
                  <c:v>Baseline</c:v>
                </c:pt>
                <c:pt idx="3">
                  <c:v>24 Months</c:v>
                </c:pt>
              </c:strCache>
            </c:strRef>
          </c:cat>
          <c:val>
            <c:numRef>
              <c:f>Sheet1!$C$2:$C$5</c:f>
              <c:numCache>
                <c:formatCode>General</c:formatCode>
                <c:ptCount val="4"/>
                <c:pt idx="0">
                  <c:v>54.2</c:v>
                </c:pt>
                <c:pt idx="1">
                  <c:v>66.400000000000006</c:v>
                </c:pt>
                <c:pt idx="2">
                  <c:v>53.2</c:v>
                </c:pt>
                <c:pt idx="3">
                  <c:v>60.9</c:v>
                </c:pt>
              </c:numCache>
            </c:numRef>
          </c:val>
          <c:extLst>
            <c:ext xmlns:c16="http://schemas.microsoft.com/office/drawing/2014/chart" uri="{C3380CC4-5D6E-409C-BE32-E72D297353CC}">
              <c16:uniqueId val="{00000001-B63E-E94B-BAF6-14A34CF6726F}"/>
            </c:ext>
          </c:extLst>
        </c:ser>
        <c:dLbls>
          <c:dLblPos val="outEnd"/>
          <c:showLegendKey val="0"/>
          <c:showVal val="1"/>
          <c:showCatName val="0"/>
          <c:showSerName val="0"/>
          <c:showPercent val="0"/>
          <c:showBubbleSize val="0"/>
        </c:dLbls>
        <c:gapWidth val="50"/>
        <c:axId val="976842992"/>
        <c:axId val="901714416"/>
      </c:barChart>
      <c:catAx>
        <c:axId val="97684299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FDE25E"/>
                </a:solidFill>
                <a:latin typeface="+mn-lt"/>
                <a:ea typeface="+mn-ea"/>
                <a:cs typeface="+mn-cs"/>
              </a:defRPr>
            </a:pPr>
            <a:endParaRPr lang="en-US"/>
          </a:p>
        </c:txPr>
        <c:crossAx val="901714416"/>
        <c:crosses val="autoZero"/>
        <c:auto val="1"/>
        <c:lblAlgn val="ctr"/>
        <c:lblOffset val="100"/>
        <c:noMultiLvlLbl val="0"/>
      </c:catAx>
      <c:valAx>
        <c:axId val="901714416"/>
        <c:scaling>
          <c:orientation val="minMax"/>
          <c:max val="80"/>
          <c:min val="0"/>
        </c:scaling>
        <c:delete val="0"/>
        <c:axPos val="l"/>
        <c:title>
          <c:tx>
            <c:rich>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r>
                  <a:rPr lang="en-US" sz="1400" b="1" dirty="0">
                    <a:solidFill>
                      <a:srgbClr val="FDE25E"/>
                    </a:solidFill>
                  </a:rPr>
                  <a:t>KCCQ Summary Score</a:t>
                </a:r>
              </a:p>
            </c:rich>
          </c:tx>
          <c:layout>
            <c:manualLayout>
              <c:xMode val="edge"/>
              <c:yMode val="edge"/>
              <c:x val="1.477161489569977E-2"/>
              <c:y val="0.3116792307729986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6842992"/>
        <c:crosses val="autoZero"/>
        <c:crossBetween val="between"/>
        <c:majorUnit val="15"/>
      </c:valAx>
      <c:spPr>
        <a:solidFill>
          <a:srgbClr val="002060"/>
        </a:solidFill>
        <a:ln w="12700">
          <a:solidFill>
            <a:schemeClr val="tx1"/>
          </a:solidFill>
        </a:ln>
        <a:effectLst/>
      </c:spPr>
    </c:plotArea>
    <c:legend>
      <c:legendPos val="t"/>
      <c:layout>
        <c:manualLayout>
          <c:xMode val="edge"/>
          <c:yMode val="edge"/>
          <c:x val="0.18292507288660656"/>
          <c:y val="9.9708307005040339E-2"/>
          <c:w val="0.72505664771136846"/>
          <c:h val="6.89571164058573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9334947497251"/>
          <c:y val="0.16680700259119385"/>
          <c:w val="0.8267747583791758"/>
          <c:h val="0.73804548549372284"/>
        </c:manualLayout>
      </c:layout>
      <c:barChart>
        <c:barDir val="col"/>
        <c:grouping val="clustered"/>
        <c:varyColors val="0"/>
        <c:ser>
          <c:idx val="0"/>
          <c:order val="0"/>
          <c:tx>
            <c:strRef>
              <c:f>Sheet1!$B$1</c:f>
              <c:strCache>
                <c:ptCount val="1"/>
                <c:pt idx="0">
                  <c:v>GDMT alone</c:v>
                </c:pt>
              </c:strCache>
            </c:strRef>
          </c:tx>
          <c:spPr>
            <a:solidFill>
              <a:schemeClr val="bg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c:v>
                </c:pt>
                <c:pt idx="1">
                  <c:v>12 Months</c:v>
                </c:pt>
                <c:pt idx="2">
                  <c:v>Baseline</c:v>
                </c:pt>
                <c:pt idx="3">
                  <c:v>24 Months</c:v>
                </c:pt>
              </c:strCache>
            </c:strRef>
          </c:cat>
          <c:val>
            <c:numRef>
              <c:f>Sheet1!$B$2:$B$5</c:f>
              <c:numCache>
                <c:formatCode>General</c:formatCode>
                <c:ptCount val="4"/>
                <c:pt idx="0">
                  <c:v>52.9</c:v>
                </c:pt>
                <c:pt idx="1">
                  <c:v>49.6</c:v>
                </c:pt>
                <c:pt idx="2">
                  <c:v>52.6</c:v>
                </c:pt>
                <c:pt idx="3">
                  <c:v>40.6</c:v>
                </c:pt>
              </c:numCache>
            </c:numRef>
          </c:val>
          <c:extLst>
            <c:ext xmlns:c16="http://schemas.microsoft.com/office/drawing/2014/chart" uri="{C3380CC4-5D6E-409C-BE32-E72D297353CC}">
              <c16:uniqueId val="{00000000-B63E-E94B-BAF6-14A34CF6726F}"/>
            </c:ext>
          </c:extLst>
        </c:ser>
        <c:ser>
          <c:idx val="1"/>
          <c:order val="1"/>
          <c:tx>
            <c:strRef>
              <c:f>Sheet1!$C$1</c:f>
              <c:strCache>
                <c:ptCount val="1"/>
                <c:pt idx="0">
                  <c:v>MitraClip + GDMT</c:v>
                </c:pt>
              </c:strCache>
            </c:strRef>
          </c:tx>
          <c:spPr>
            <a:solidFill>
              <a:srgbClr val="00F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c:v>
                </c:pt>
                <c:pt idx="1">
                  <c:v>12 Months</c:v>
                </c:pt>
                <c:pt idx="2">
                  <c:v>Baseline</c:v>
                </c:pt>
                <c:pt idx="3">
                  <c:v>24 Months</c:v>
                </c:pt>
              </c:strCache>
            </c:strRef>
          </c:cat>
          <c:val>
            <c:numRef>
              <c:f>Sheet1!$C$2:$C$5</c:f>
              <c:numCache>
                <c:formatCode>General</c:formatCode>
                <c:ptCount val="4"/>
                <c:pt idx="0">
                  <c:v>54.2</c:v>
                </c:pt>
                <c:pt idx="1">
                  <c:v>66.400000000000006</c:v>
                </c:pt>
                <c:pt idx="2">
                  <c:v>53.2</c:v>
                </c:pt>
                <c:pt idx="3">
                  <c:v>60.9</c:v>
                </c:pt>
              </c:numCache>
            </c:numRef>
          </c:val>
          <c:extLst>
            <c:ext xmlns:c16="http://schemas.microsoft.com/office/drawing/2014/chart" uri="{C3380CC4-5D6E-409C-BE32-E72D297353CC}">
              <c16:uniqueId val="{00000001-B63E-E94B-BAF6-14A34CF6726F}"/>
            </c:ext>
          </c:extLst>
        </c:ser>
        <c:dLbls>
          <c:dLblPos val="outEnd"/>
          <c:showLegendKey val="0"/>
          <c:showVal val="1"/>
          <c:showCatName val="0"/>
          <c:showSerName val="0"/>
          <c:showPercent val="0"/>
          <c:showBubbleSize val="0"/>
        </c:dLbls>
        <c:gapWidth val="50"/>
        <c:axId val="976842992"/>
        <c:axId val="901714416"/>
      </c:barChart>
      <c:catAx>
        <c:axId val="97684299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FDE25E"/>
                </a:solidFill>
                <a:latin typeface="+mn-lt"/>
                <a:ea typeface="+mn-ea"/>
                <a:cs typeface="+mn-cs"/>
              </a:defRPr>
            </a:pPr>
            <a:endParaRPr lang="en-US"/>
          </a:p>
        </c:txPr>
        <c:crossAx val="901714416"/>
        <c:crosses val="autoZero"/>
        <c:auto val="1"/>
        <c:lblAlgn val="ctr"/>
        <c:lblOffset val="100"/>
        <c:noMultiLvlLbl val="0"/>
      </c:catAx>
      <c:valAx>
        <c:axId val="901714416"/>
        <c:scaling>
          <c:orientation val="minMax"/>
          <c:max val="80"/>
          <c:min val="0"/>
        </c:scaling>
        <c:delete val="0"/>
        <c:axPos val="l"/>
        <c:title>
          <c:tx>
            <c:rich>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r>
                  <a:rPr lang="en-US" sz="1400" b="1" dirty="0">
                    <a:solidFill>
                      <a:srgbClr val="FDE25E"/>
                    </a:solidFill>
                  </a:rPr>
                  <a:t>KCCQ Summary Score</a:t>
                </a:r>
              </a:p>
            </c:rich>
          </c:tx>
          <c:layout>
            <c:manualLayout>
              <c:xMode val="edge"/>
              <c:yMode val="edge"/>
              <c:x val="1.477161489569977E-2"/>
              <c:y val="0.3116792307729986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6842992"/>
        <c:crosses val="autoZero"/>
        <c:crossBetween val="between"/>
        <c:majorUnit val="15"/>
      </c:valAx>
      <c:spPr>
        <a:solidFill>
          <a:srgbClr val="002060"/>
        </a:solidFill>
        <a:ln w="12700">
          <a:solidFill>
            <a:schemeClr val="tx1"/>
          </a:solidFill>
        </a:ln>
        <a:effectLst/>
      </c:spPr>
    </c:plotArea>
    <c:legend>
      <c:legendPos val="t"/>
      <c:layout>
        <c:manualLayout>
          <c:xMode val="edge"/>
          <c:yMode val="edge"/>
          <c:x val="0.18292507288660656"/>
          <c:y val="9.9708307005040339E-2"/>
          <c:w val="0.72505664771136846"/>
          <c:h val="6.89571164058573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591684912739"/>
          <c:y val="0.13443736176518745"/>
          <c:w val="0.72316572555346414"/>
          <c:h val="0.82980793512919493"/>
        </c:manualLayout>
      </c:layout>
      <c:barChart>
        <c:barDir val="col"/>
        <c:grouping val="clustered"/>
        <c:varyColors val="0"/>
        <c:ser>
          <c:idx val="0"/>
          <c:order val="0"/>
          <c:tx>
            <c:strRef>
              <c:f>Sheet1!$B$1</c:f>
              <c:strCache>
                <c:ptCount val="1"/>
                <c:pt idx="0">
                  <c:v>GDMT alone</c:v>
                </c:pt>
              </c:strCache>
            </c:strRef>
          </c:tx>
          <c:spPr>
            <a:solidFill>
              <a:schemeClr val="bg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-12.1</c:v>
                </c:pt>
              </c:numCache>
            </c:numRef>
          </c:val>
          <c:extLst>
            <c:ext xmlns:c16="http://schemas.microsoft.com/office/drawing/2014/chart" uri="{C3380CC4-5D6E-409C-BE32-E72D297353CC}">
              <c16:uniqueId val="{00000000-4327-3C4A-9AA2-57FF7C8AC8A0}"/>
            </c:ext>
          </c:extLst>
        </c:ser>
        <c:ser>
          <c:idx val="1"/>
          <c:order val="1"/>
          <c:tx>
            <c:strRef>
              <c:f>Sheet1!$C$1</c:f>
              <c:strCache>
                <c:ptCount val="1"/>
                <c:pt idx="0">
                  <c:v>MitaClip + GDMT</c:v>
                </c:pt>
              </c:strCache>
            </c:strRef>
          </c:tx>
          <c:spPr>
            <a:solidFill>
              <a:srgbClr val="00F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7.8</c:v>
                </c:pt>
              </c:numCache>
            </c:numRef>
          </c:val>
          <c:extLst>
            <c:ext xmlns:c16="http://schemas.microsoft.com/office/drawing/2014/chart" uri="{C3380CC4-5D6E-409C-BE32-E72D297353CC}">
              <c16:uniqueId val="{00000001-4327-3C4A-9AA2-57FF7C8AC8A0}"/>
            </c:ext>
          </c:extLst>
        </c:ser>
        <c:dLbls>
          <c:dLblPos val="outEnd"/>
          <c:showLegendKey val="0"/>
          <c:showVal val="1"/>
          <c:showCatName val="0"/>
          <c:showSerName val="0"/>
          <c:showPercent val="0"/>
          <c:showBubbleSize val="0"/>
        </c:dLbls>
        <c:gapWidth val="113"/>
        <c:axId val="976842992"/>
        <c:axId val="901714416"/>
      </c:barChart>
      <c:catAx>
        <c:axId val="97684299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rgbClr val="FDE25E"/>
                </a:solidFill>
                <a:latin typeface="+mn-lt"/>
                <a:ea typeface="+mn-ea"/>
                <a:cs typeface="+mn-cs"/>
              </a:defRPr>
            </a:pPr>
            <a:endParaRPr lang="en-US"/>
          </a:p>
        </c:txPr>
        <c:crossAx val="901714416"/>
        <c:crosses val="autoZero"/>
        <c:auto val="1"/>
        <c:lblAlgn val="ctr"/>
        <c:lblOffset val="100"/>
        <c:noMultiLvlLbl val="0"/>
      </c:catAx>
      <c:valAx>
        <c:axId val="901714416"/>
        <c:scaling>
          <c:orientation val="minMax"/>
          <c:max val="15"/>
        </c:scaling>
        <c:delete val="0"/>
        <c:axPos val="l"/>
        <c:title>
          <c:tx>
            <c:rich>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r>
                  <a:rPr lang="en-US" sz="1400" b="1" i="0" dirty="0">
                    <a:effectLst/>
                  </a:rPr>
                  <a:t>KCCQ change from BL to 24 </a:t>
                </a:r>
                <a:r>
                  <a:rPr lang="en-US" sz="1400" b="1" i="0" dirty="0" err="1">
                    <a:effectLst/>
                  </a:rPr>
                  <a:t>mo</a:t>
                </a:r>
                <a:r>
                  <a:rPr lang="en-US" sz="1400" b="1" i="0" dirty="0">
                    <a:effectLst/>
                  </a:rPr>
                  <a:t> (</a:t>
                </a:r>
                <a:r>
                  <a:rPr lang="en-US" sz="1400" b="1" i="0" dirty="0">
                    <a:effectLst/>
                    <a:sym typeface="Symbol" pitchFamily="2" charset="2"/>
                  </a:rPr>
                  <a:t></a:t>
                </a:r>
                <a:r>
                  <a:rPr lang="en-US" sz="1400" b="1" i="0" dirty="0">
                    <a:effectLst/>
                  </a:rPr>
                  <a:t>LSM </a:t>
                </a:r>
                <a:r>
                  <a:rPr lang="en-US" sz="1400" b="1" i="0" dirty="0">
                    <a:effectLst/>
                    <a:sym typeface="Symbol" pitchFamily="2" charset="2"/>
                  </a:rPr>
                  <a:t></a:t>
                </a:r>
                <a:r>
                  <a:rPr lang="en-US" sz="1400" b="1" i="0" dirty="0">
                    <a:effectLst/>
                  </a:rPr>
                  <a:t> SE) </a:t>
                </a:r>
                <a:endParaRPr lang="en-US" sz="1400" b="1" dirty="0">
                  <a:effectLst/>
                </a:endParaRPr>
              </a:p>
            </c:rich>
          </c:tx>
          <c:layout>
            <c:manualLayout>
              <c:xMode val="edge"/>
              <c:yMode val="edge"/>
              <c:x val="3.5337968475908782E-2"/>
              <c:y val="0.1581825296172855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6842992"/>
        <c:crosses val="autoZero"/>
        <c:crossBetween val="between"/>
        <c:majorUnit val="3"/>
      </c:valAx>
      <c:spPr>
        <a:solidFill>
          <a:srgbClr val="002060"/>
        </a:solid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9334947497251"/>
          <c:y val="0.16680700259119385"/>
          <c:w val="0.8267747583791758"/>
          <c:h val="0.73804548549372284"/>
        </c:manualLayout>
      </c:layout>
      <c:barChart>
        <c:barDir val="col"/>
        <c:grouping val="clustered"/>
        <c:varyColors val="0"/>
        <c:ser>
          <c:idx val="0"/>
          <c:order val="0"/>
          <c:tx>
            <c:strRef>
              <c:f>Sheet1!$B$1</c:f>
              <c:strCache>
                <c:ptCount val="1"/>
                <c:pt idx="0">
                  <c:v>GDMT alone</c:v>
                </c:pt>
              </c:strCache>
            </c:strRef>
          </c:tx>
          <c:spPr>
            <a:solidFill>
              <a:schemeClr val="bg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c:v>
                </c:pt>
                <c:pt idx="1">
                  <c:v>12 Months</c:v>
                </c:pt>
                <c:pt idx="2">
                  <c:v>Baseline</c:v>
                </c:pt>
                <c:pt idx="3">
                  <c:v>24 Months</c:v>
                </c:pt>
              </c:strCache>
            </c:strRef>
          </c:cat>
          <c:val>
            <c:numRef>
              <c:f>Sheet1!$B$2:$B$5</c:f>
              <c:numCache>
                <c:formatCode>General</c:formatCode>
                <c:ptCount val="4"/>
                <c:pt idx="0">
                  <c:v>246.4</c:v>
                </c:pt>
                <c:pt idx="1">
                  <c:v>188.8</c:v>
                </c:pt>
                <c:pt idx="2">
                  <c:v>242.4</c:v>
                </c:pt>
                <c:pt idx="3">
                  <c:v>152.5</c:v>
                </c:pt>
              </c:numCache>
            </c:numRef>
          </c:val>
          <c:extLst>
            <c:ext xmlns:c16="http://schemas.microsoft.com/office/drawing/2014/chart" uri="{C3380CC4-5D6E-409C-BE32-E72D297353CC}">
              <c16:uniqueId val="{00000000-FFDE-4725-95F4-843248E74895}"/>
            </c:ext>
          </c:extLst>
        </c:ser>
        <c:ser>
          <c:idx val="1"/>
          <c:order val="1"/>
          <c:tx>
            <c:strRef>
              <c:f>Sheet1!$C$1</c:f>
              <c:strCache>
                <c:ptCount val="1"/>
                <c:pt idx="0">
                  <c:v>MitraClip + GDMT</c:v>
                </c:pt>
              </c:strCache>
            </c:strRef>
          </c:tx>
          <c:spPr>
            <a:solidFill>
              <a:srgbClr val="00F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c:v>
                </c:pt>
                <c:pt idx="1">
                  <c:v>12 Months</c:v>
                </c:pt>
                <c:pt idx="2">
                  <c:v>Baseline</c:v>
                </c:pt>
                <c:pt idx="3">
                  <c:v>24 Months</c:v>
                </c:pt>
              </c:strCache>
            </c:strRef>
          </c:cat>
          <c:val>
            <c:numRef>
              <c:f>Sheet1!$C$2:$C$5</c:f>
              <c:numCache>
                <c:formatCode>General</c:formatCode>
                <c:ptCount val="4"/>
                <c:pt idx="0">
                  <c:v>261.3</c:v>
                </c:pt>
                <c:pt idx="1">
                  <c:v>256.7</c:v>
                </c:pt>
                <c:pt idx="2">
                  <c:v>262.2</c:v>
                </c:pt>
                <c:pt idx="3">
                  <c:v>203.7</c:v>
                </c:pt>
              </c:numCache>
            </c:numRef>
          </c:val>
          <c:extLst>
            <c:ext xmlns:c16="http://schemas.microsoft.com/office/drawing/2014/chart" uri="{C3380CC4-5D6E-409C-BE32-E72D297353CC}">
              <c16:uniqueId val="{00000001-FFDE-4725-95F4-843248E74895}"/>
            </c:ext>
          </c:extLst>
        </c:ser>
        <c:dLbls>
          <c:dLblPos val="outEnd"/>
          <c:showLegendKey val="0"/>
          <c:showVal val="1"/>
          <c:showCatName val="0"/>
          <c:showSerName val="0"/>
          <c:showPercent val="0"/>
          <c:showBubbleSize val="0"/>
        </c:dLbls>
        <c:gapWidth val="50"/>
        <c:axId val="976842992"/>
        <c:axId val="901714416"/>
      </c:barChart>
      <c:catAx>
        <c:axId val="97684299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FDE25E"/>
                </a:solidFill>
                <a:latin typeface="+mn-lt"/>
                <a:ea typeface="+mn-ea"/>
                <a:cs typeface="+mn-cs"/>
              </a:defRPr>
            </a:pPr>
            <a:endParaRPr lang="en-US"/>
          </a:p>
        </c:txPr>
        <c:crossAx val="901714416"/>
        <c:crosses val="autoZero"/>
        <c:auto val="1"/>
        <c:lblAlgn val="ctr"/>
        <c:lblOffset val="100"/>
        <c:noMultiLvlLbl val="0"/>
      </c:catAx>
      <c:valAx>
        <c:axId val="901714416"/>
        <c:scaling>
          <c:orientation val="minMax"/>
        </c:scaling>
        <c:delete val="0"/>
        <c:axPos val="l"/>
        <c:title>
          <c:tx>
            <c:rich>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r>
                  <a:rPr lang="en-US" sz="1400" b="1" dirty="0">
                    <a:solidFill>
                      <a:srgbClr val="FDE25E"/>
                    </a:solidFill>
                  </a:rPr>
                  <a:t>6 Minute Walk Distance (m)</a:t>
                </a:r>
              </a:p>
            </c:rich>
          </c:tx>
          <c:layout>
            <c:manualLayout>
              <c:xMode val="edge"/>
              <c:yMode val="edge"/>
              <c:x val="1.477161489569977E-2"/>
              <c:y val="0.2525813972853692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6842992"/>
        <c:crosses val="autoZero"/>
        <c:crossBetween val="between"/>
        <c:majorUnit val="50"/>
      </c:valAx>
      <c:spPr>
        <a:solidFill>
          <a:srgbClr val="002060"/>
        </a:solidFill>
        <a:ln w="12700">
          <a:solidFill>
            <a:schemeClr val="tx1"/>
          </a:solidFill>
        </a:ln>
        <a:effectLst/>
      </c:spPr>
    </c:plotArea>
    <c:legend>
      <c:legendPos val="t"/>
      <c:layout>
        <c:manualLayout>
          <c:xMode val="edge"/>
          <c:yMode val="edge"/>
          <c:x val="0.18292507288660656"/>
          <c:y val="9.9708307005040339E-2"/>
          <c:w val="0.72505664771136846"/>
          <c:h val="6.89571164058573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9334947497251"/>
          <c:y val="0.16680700259119385"/>
          <c:w val="0.8267747583791758"/>
          <c:h val="0.73804548549372284"/>
        </c:manualLayout>
      </c:layout>
      <c:barChart>
        <c:barDir val="col"/>
        <c:grouping val="clustered"/>
        <c:varyColors val="0"/>
        <c:ser>
          <c:idx val="0"/>
          <c:order val="0"/>
          <c:tx>
            <c:strRef>
              <c:f>Sheet1!$B$1</c:f>
              <c:strCache>
                <c:ptCount val="1"/>
                <c:pt idx="0">
                  <c:v>GDMT alone</c:v>
                </c:pt>
              </c:strCache>
            </c:strRef>
          </c:tx>
          <c:spPr>
            <a:solidFill>
              <a:schemeClr val="bg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c:v>
                </c:pt>
                <c:pt idx="1">
                  <c:v>12 Months</c:v>
                </c:pt>
                <c:pt idx="2">
                  <c:v>Baseline</c:v>
                </c:pt>
                <c:pt idx="3">
                  <c:v>24 Months</c:v>
                </c:pt>
              </c:strCache>
            </c:strRef>
          </c:cat>
          <c:val>
            <c:numRef>
              <c:f>Sheet1!$B$2:$B$5</c:f>
              <c:numCache>
                <c:formatCode>General</c:formatCode>
                <c:ptCount val="4"/>
                <c:pt idx="0">
                  <c:v>246.4</c:v>
                </c:pt>
                <c:pt idx="1">
                  <c:v>188.8</c:v>
                </c:pt>
                <c:pt idx="2">
                  <c:v>242.4</c:v>
                </c:pt>
                <c:pt idx="3">
                  <c:v>152.5</c:v>
                </c:pt>
              </c:numCache>
            </c:numRef>
          </c:val>
          <c:extLst>
            <c:ext xmlns:c16="http://schemas.microsoft.com/office/drawing/2014/chart" uri="{C3380CC4-5D6E-409C-BE32-E72D297353CC}">
              <c16:uniqueId val="{00000000-FFDE-4725-95F4-843248E74895}"/>
            </c:ext>
          </c:extLst>
        </c:ser>
        <c:ser>
          <c:idx val="1"/>
          <c:order val="1"/>
          <c:tx>
            <c:strRef>
              <c:f>Sheet1!$C$1</c:f>
              <c:strCache>
                <c:ptCount val="1"/>
                <c:pt idx="0">
                  <c:v>MitraClip + GDMT</c:v>
                </c:pt>
              </c:strCache>
            </c:strRef>
          </c:tx>
          <c:spPr>
            <a:solidFill>
              <a:srgbClr val="00F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c:v>
                </c:pt>
                <c:pt idx="1">
                  <c:v>12 Months</c:v>
                </c:pt>
                <c:pt idx="2">
                  <c:v>Baseline</c:v>
                </c:pt>
                <c:pt idx="3">
                  <c:v>24 Months</c:v>
                </c:pt>
              </c:strCache>
            </c:strRef>
          </c:cat>
          <c:val>
            <c:numRef>
              <c:f>Sheet1!$C$2:$C$5</c:f>
              <c:numCache>
                <c:formatCode>General</c:formatCode>
                <c:ptCount val="4"/>
                <c:pt idx="0">
                  <c:v>261.3</c:v>
                </c:pt>
                <c:pt idx="1">
                  <c:v>256.7</c:v>
                </c:pt>
                <c:pt idx="2">
                  <c:v>262.2</c:v>
                </c:pt>
                <c:pt idx="3">
                  <c:v>203.7</c:v>
                </c:pt>
              </c:numCache>
            </c:numRef>
          </c:val>
          <c:extLst>
            <c:ext xmlns:c16="http://schemas.microsoft.com/office/drawing/2014/chart" uri="{C3380CC4-5D6E-409C-BE32-E72D297353CC}">
              <c16:uniqueId val="{00000001-FFDE-4725-95F4-843248E74895}"/>
            </c:ext>
          </c:extLst>
        </c:ser>
        <c:dLbls>
          <c:dLblPos val="outEnd"/>
          <c:showLegendKey val="0"/>
          <c:showVal val="1"/>
          <c:showCatName val="0"/>
          <c:showSerName val="0"/>
          <c:showPercent val="0"/>
          <c:showBubbleSize val="0"/>
        </c:dLbls>
        <c:gapWidth val="50"/>
        <c:axId val="976842992"/>
        <c:axId val="901714416"/>
      </c:barChart>
      <c:catAx>
        <c:axId val="97684299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FDE25E"/>
                </a:solidFill>
                <a:latin typeface="+mn-lt"/>
                <a:ea typeface="+mn-ea"/>
                <a:cs typeface="+mn-cs"/>
              </a:defRPr>
            </a:pPr>
            <a:endParaRPr lang="en-US"/>
          </a:p>
        </c:txPr>
        <c:crossAx val="901714416"/>
        <c:crosses val="autoZero"/>
        <c:auto val="1"/>
        <c:lblAlgn val="ctr"/>
        <c:lblOffset val="100"/>
        <c:noMultiLvlLbl val="0"/>
      </c:catAx>
      <c:valAx>
        <c:axId val="901714416"/>
        <c:scaling>
          <c:orientation val="minMax"/>
        </c:scaling>
        <c:delete val="0"/>
        <c:axPos val="l"/>
        <c:title>
          <c:tx>
            <c:rich>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r>
                  <a:rPr lang="en-US" sz="1400" b="1" dirty="0">
                    <a:solidFill>
                      <a:srgbClr val="FDE25E"/>
                    </a:solidFill>
                  </a:rPr>
                  <a:t>6 Minute Walk Distance (m)</a:t>
                </a:r>
              </a:p>
            </c:rich>
          </c:tx>
          <c:layout>
            <c:manualLayout>
              <c:xMode val="edge"/>
              <c:yMode val="edge"/>
              <c:x val="1.477161489569977E-2"/>
              <c:y val="0.2525813972853692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6842992"/>
        <c:crosses val="autoZero"/>
        <c:crossBetween val="between"/>
        <c:majorUnit val="50"/>
      </c:valAx>
      <c:spPr>
        <a:solidFill>
          <a:srgbClr val="002060"/>
        </a:solidFill>
        <a:ln w="12700">
          <a:solidFill>
            <a:schemeClr val="tx1"/>
          </a:solidFill>
        </a:ln>
        <a:effectLst/>
      </c:spPr>
    </c:plotArea>
    <c:legend>
      <c:legendPos val="t"/>
      <c:layout>
        <c:manualLayout>
          <c:xMode val="edge"/>
          <c:yMode val="edge"/>
          <c:x val="0.18292507288660656"/>
          <c:y val="9.9708307005040339E-2"/>
          <c:w val="0.72505664771136846"/>
          <c:h val="6.89571164058573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591684912739"/>
          <c:y val="0.13443736176518745"/>
          <c:w val="0.72316572555346414"/>
          <c:h val="0.82980793512919493"/>
        </c:manualLayout>
      </c:layout>
      <c:barChart>
        <c:barDir val="col"/>
        <c:grouping val="clustered"/>
        <c:varyColors val="0"/>
        <c:ser>
          <c:idx val="0"/>
          <c:order val="0"/>
          <c:tx>
            <c:strRef>
              <c:f>Sheet1!$B$1</c:f>
              <c:strCache>
                <c:ptCount val="1"/>
                <c:pt idx="0">
                  <c:v>GDMT alone</c:v>
                </c:pt>
              </c:strCache>
            </c:strRef>
          </c:tx>
          <c:spPr>
            <a:solidFill>
              <a:schemeClr val="bg1">
                <a:lumMod val="50000"/>
                <a:lumOff val="50000"/>
              </a:schemeClr>
            </a:solidFill>
            <a:ln>
              <a:noFill/>
            </a:ln>
            <a:effectLst/>
          </c:spPr>
          <c:invertIfNegative val="0"/>
          <c:dLbls>
            <c:dLbl>
              <c:idx val="0"/>
              <c:layout>
                <c:manualLayout>
                  <c:x val="0"/>
                  <c:y val="7.04903884311510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35-4302-BFD4-C63A111D737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-93.5</c:v>
                </c:pt>
              </c:numCache>
            </c:numRef>
          </c:val>
          <c:extLst>
            <c:ext xmlns:c16="http://schemas.microsoft.com/office/drawing/2014/chart" uri="{C3380CC4-5D6E-409C-BE32-E72D297353CC}">
              <c16:uniqueId val="{00000000-4327-3C4A-9AA2-57FF7C8AC8A0}"/>
            </c:ext>
          </c:extLst>
        </c:ser>
        <c:ser>
          <c:idx val="1"/>
          <c:order val="1"/>
          <c:tx>
            <c:strRef>
              <c:f>Sheet1!$C$1</c:f>
              <c:strCache>
                <c:ptCount val="1"/>
                <c:pt idx="0">
                  <c:v>MitaClip + GDMT</c:v>
                </c:pt>
              </c:strCache>
            </c:strRef>
          </c:tx>
          <c:spPr>
            <a:solidFill>
              <a:srgbClr val="00F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-55</c:v>
                </c:pt>
              </c:numCache>
            </c:numRef>
          </c:val>
          <c:extLst>
            <c:ext xmlns:c16="http://schemas.microsoft.com/office/drawing/2014/chart" uri="{C3380CC4-5D6E-409C-BE32-E72D297353CC}">
              <c16:uniqueId val="{00000001-4327-3C4A-9AA2-57FF7C8AC8A0}"/>
            </c:ext>
          </c:extLst>
        </c:ser>
        <c:dLbls>
          <c:dLblPos val="outEnd"/>
          <c:showLegendKey val="0"/>
          <c:showVal val="1"/>
          <c:showCatName val="0"/>
          <c:showSerName val="0"/>
          <c:showPercent val="0"/>
          <c:showBubbleSize val="0"/>
        </c:dLbls>
        <c:gapWidth val="113"/>
        <c:axId val="976842992"/>
        <c:axId val="901714416"/>
      </c:barChart>
      <c:catAx>
        <c:axId val="97684299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rgbClr val="FDE25E"/>
                </a:solidFill>
                <a:latin typeface="+mn-lt"/>
                <a:ea typeface="+mn-ea"/>
                <a:cs typeface="+mn-cs"/>
              </a:defRPr>
            </a:pPr>
            <a:endParaRPr lang="en-US"/>
          </a:p>
        </c:txPr>
        <c:crossAx val="901714416"/>
        <c:crosses val="autoZero"/>
        <c:auto val="1"/>
        <c:lblAlgn val="ctr"/>
        <c:lblOffset val="100"/>
        <c:noMultiLvlLbl val="0"/>
      </c:catAx>
      <c:valAx>
        <c:axId val="901714416"/>
        <c:scaling>
          <c:orientation val="minMax"/>
          <c:max val="0"/>
          <c:min val="-110"/>
        </c:scaling>
        <c:delete val="0"/>
        <c:axPos val="l"/>
        <c:title>
          <c:tx>
            <c:rich>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r>
                  <a:rPr lang="en-US" sz="1400" b="1" i="0" dirty="0">
                    <a:effectLst/>
                  </a:rPr>
                  <a:t>6MWD change from BL to 24 </a:t>
                </a:r>
                <a:r>
                  <a:rPr lang="en-US" sz="1400" b="1" i="0" dirty="0" err="1">
                    <a:effectLst/>
                  </a:rPr>
                  <a:t>mo</a:t>
                </a:r>
                <a:r>
                  <a:rPr lang="en-US" sz="1400" b="1" i="0" dirty="0">
                    <a:effectLst/>
                  </a:rPr>
                  <a:t> (</a:t>
                </a:r>
                <a:r>
                  <a:rPr lang="en-US" sz="1400" b="1" i="0" dirty="0">
                    <a:effectLst/>
                    <a:sym typeface="Symbol" pitchFamily="2" charset="2"/>
                  </a:rPr>
                  <a:t></a:t>
                </a:r>
                <a:r>
                  <a:rPr lang="en-US" sz="1400" b="1" i="0" dirty="0">
                    <a:effectLst/>
                  </a:rPr>
                  <a:t>LSM </a:t>
                </a:r>
                <a:r>
                  <a:rPr lang="en-US" sz="1400" b="1" i="0" dirty="0">
                    <a:effectLst/>
                    <a:sym typeface="Symbol" pitchFamily="2" charset="2"/>
                  </a:rPr>
                  <a:t></a:t>
                </a:r>
                <a:r>
                  <a:rPr lang="en-US" sz="1400" b="1" i="0" dirty="0">
                    <a:effectLst/>
                  </a:rPr>
                  <a:t> SE) </a:t>
                </a:r>
                <a:endParaRPr lang="en-US" sz="1400" b="1" dirty="0">
                  <a:effectLst/>
                </a:endParaRPr>
              </a:p>
            </c:rich>
          </c:tx>
          <c:layout>
            <c:manualLayout>
              <c:xMode val="edge"/>
              <c:yMode val="edge"/>
              <c:x val="2.8833403756770251E-2"/>
              <c:y val="0.1370362456188063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DE25E"/>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6842992"/>
        <c:crosses val="autoZero"/>
        <c:crossBetween val="between"/>
        <c:majorUnit val="10"/>
      </c:valAx>
      <c:spPr>
        <a:solidFill>
          <a:srgbClr val="002060"/>
        </a:solid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415212804282"/>
          <c:y val="4.679049921774997E-2"/>
          <c:w val="0.86857547218362408"/>
          <c:h val="0.83310738159579012"/>
        </c:manualLayout>
      </c:layout>
      <c:barChart>
        <c:barDir val="col"/>
        <c:grouping val="clustered"/>
        <c:varyColors val="0"/>
        <c:ser>
          <c:idx val="0"/>
          <c:order val="0"/>
          <c:tx>
            <c:strRef>
              <c:f>Sheet1!$B$1</c:f>
              <c:strCache>
                <c:ptCount val="1"/>
                <c:pt idx="0">
                  <c:v>0-12 Months</c:v>
                </c:pt>
              </c:strCache>
            </c:strRef>
          </c:tx>
          <c:spPr>
            <a:solidFill>
              <a:srgbClr val="FF0000"/>
            </a:solidFill>
            <a:ln>
              <a:noFill/>
            </a:ln>
            <a:effectLst/>
          </c:spPr>
          <c:invertIfNegative val="0"/>
          <c:dPt>
            <c:idx val="0"/>
            <c:invertIfNegative val="0"/>
            <c:bubble3D val="0"/>
            <c:spPr>
              <a:solidFill>
                <a:srgbClr val="FF0000"/>
              </a:solidFill>
              <a:ln>
                <a:solidFill>
                  <a:schemeClr val="bg2"/>
                </a:solidFill>
              </a:ln>
              <a:effectLst/>
            </c:spPr>
            <c:extLst>
              <c:ext xmlns:c16="http://schemas.microsoft.com/office/drawing/2014/chart" uri="{C3380CC4-5D6E-409C-BE32-E72D297353CC}">
                <c16:uniqueId val="{00000001-1227-0E44-823A-3842E6E776F9}"/>
              </c:ext>
            </c:extLst>
          </c:dPt>
          <c:dPt>
            <c:idx val="1"/>
            <c:invertIfNegative val="0"/>
            <c:bubble3D val="0"/>
            <c:spPr>
              <a:solidFill>
                <a:srgbClr val="00B050"/>
              </a:solidFill>
              <a:ln>
                <a:noFill/>
              </a:ln>
              <a:effectLst/>
            </c:spPr>
            <c:extLst>
              <c:ext xmlns:c16="http://schemas.microsoft.com/office/drawing/2014/chart" uri="{C3380CC4-5D6E-409C-BE32-E72D297353CC}">
                <c16:uniqueId val="{00000002-1227-0E44-823A-3842E6E776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0.00%</c:formatCode>
                <c:ptCount val="2"/>
                <c:pt idx="0">
                  <c:v>5.7000000000000002E-2</c:v>
                </c:pt>
                <c:pt idx="1">
                  <c:v>1.4999999999999999E-2</c:v>
                </c:pt>
              </c:numCache>
            </c:numRef>
          </c:val>
          <c:extLst>
            <c:ext xmlns:c16="http://schemas.microsoft.com/office/drawing/2014/chart" uri="{C3380CC4-5D6E-409C-BE32-E72D297353CC}">
              <c16:uniqueId val="{00000000-6105-49EC-B537-AB3D02279DB7}"/>
            </c:ext>
          </c:extLst>
        </c:ser>
        <c:ser>
          <c:idx val="1"/>
          <c:order val="1"/>
          <c:tx>
            <c:strRef>
              <c:f>Sheet1!$C$1</c:f>
              <c:strCache>
                <c:ptCount val="1"/>
                <c:pt idx="0">
                  <c:v>0-24 Months</c:v>
                </c:pt>
              </c:strCache>
            </c:strRef>
          </c:tx>
          <c:spPr>
            <a:solidFill>
              <a:schemeClr val="accent1">
                <a:lumMod val="60000"/>
                <a:lumOff val="40000"/>
              </a:schemeClr>
            </a:solidFill>
            <a:ln>
              <a:solidFill>
                <a:schemeClr val="bg2"/>
              </a:solidFill>
            </a:ln>
            <a:effectLst/>
          </c:spPr>
          <c:invertIfNegative val="0"/>
          <c:dPt>
            <c:idx val="0"/>
            <c:invertIfNegative val="0"/>
            <c:bubble3D val="0"/>
            <c:spPr>
              <a:solidFill>
                <a:srgbClr val="FF0000"/>
              </a:solidFill>
              <a:ln>
                <a:solidFill>
                  <a:schemeClr val="bg2"/>
                </a:solidFill>
              </a:ln>
              <a:effectLst/>
            </c:spPr>
            <c:extLst>
              <c:ext xmlns:c16="http://schemas.microsoft.com/office/drawing/2014/chart" uri="{C3380CC4-5D6E-409C-BE32-E72D297353CC}">
                <c16:uniqueId val="{00000000-1227-0E44-823A-3842E6E776F9}"/>
              </c:ext>
            </c:extLst>
          </c:dPt>
          <c:dPt>
            <c:idx val="1"/>
            <c:invertIfNegative val="0"/>
            <c:bubble3D val="0"/>
            <c:spPr>
              <a:solidFill>
                <a:srgbClr val="00B050"/>
              </a:solidFill>
              <a:ln>
                <a:solidFill>
                  <a:schemeClr val="bg2"/>
                </a:solidFill>
              </a:ln>
              <a:effectLst/>
            </c:spPr>
            <c:extLst>
              <c:ext xmlns:c16="http://schemas.microsoft.com/office/drawing/2014/chart" uri="{C3380CC4-5D6E-409C-BE32-E72D297353CC}">
                <c16:uniqueId val="{00000003-1227-0E44-823A-3842E6E776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0.00%</c:formatCode>
                <c:ptCount val="2"/>
                <c:pt idx="0">
                  <c:v>9.1999999999999998E-2</c:v>
                </c:pt>
                <c:pt idx="1">
                  <c:v>3.7999999999999999E-2</c:v>
                </c:pt>
              </c:numCache>
            </c:numRef>
          </c:val>
          <c:extLst>
            <c:ext xmlns:c16="http://schemas.microsoft.com/office/drawing/2014/chart" uri="{C3380CC4-5D6E-409C-BE32-E72D297353CC}">
              <c16:uniqueId val="{00000001-6105-49EC-B537-AB3D02279DB7}"/>
            </c:ext>
          </c:extLst>
        </c:ser>
        <c:ser>
          <c:idx val="2"/>
          <c:order val="2"/>
          <c:tx>
            <c:strRef>
              <c:f>Sheet1!$D$1</c:f>
              <c:strCache>
                <c:ptCount val="1"/>
                <c:pt idx="0">
                  <c:v>0-36 Months</c:v>
                </c:pt>
              </c:strCache>
            </c:strRef>
          </c:tx>
          <c:spPr>
            <a:solidFill>
              <a:srgbClr val="FF0000"/>
            </a:solidFill>
            <a:ln>
              <a:solidFill>
                <a:schemeClr val="bg2"/>
              </a:solidFill>
            </a:ln>
            <a:effectLst/>
          </c:spPr>
          <c:invertIfNegative val="0"/>
          <c:dPt>
            <c:idx val="1"/>
            <c:invertIfNegative val="0"/>
            <c:bubble3D val="0"/>
            <c:spPr>
              <a:solidFill>
                <a:srgbClr val="00B050"/>
              </a:solidFill>
              <a:ln>
                <a:solidFill>
                  <a:schemeClr val="bg2"/>
                </a:solidFill>
              </a:ln>
              <a:effectLst/>
            </c:spPr>
            <c:extLst>
              <c:ext xmlns:c16="http://schemas.microsoft.com/office/drawing/2014/chart" uri="{C3380CC4-5D6E-409C-BE32-E72D297353CC}">
                <c16:uniqueId val="{00000004-1227-0E44-823A-3842E6E776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0.00%</c:formatCode>
                <c:ptCount val="2"/>
                <c:pt idx="0">
                  <c:v>0.114</c:v>
                </c:pt>
                <c:pt idx="1">
                  <c:v>7.2999999999999995E-2</c:v>
                </c:pt>
              </c:numCache>
            </c:numRef>
          </c:val>
          <c:extLst>
            <c:ext xmlns:c16="http://schemas.microsoft.com/office/drawing/2014/chart" uri="{C3380CC4-5D6E-409C-BE32-E72D297353CC}">
              <c16:uniqueId val="{00000002-6105-49EC-B537-AB3D02279DB7}"/>
            </c:ext>
          </c:extLst>
        </c:ser>
        <c:dLbls>
          <c:dLblPos val="outEnd"/>
          <c:showLegendKey val="0"/>
          <c:showVal val="1"/>
          <c:showCatName val="0"/>
          <c:showSerName val="0"/>
          <c:showPercent val="0"/>
          <c:showBubbleSize val="0"/>
        </c:dLbls>
        <c:gapWidth val="136"/>
        <c:axId val="568928392"/>
        <c:axId val="568925768"/>
      </c:barChart>
      <c:catAx>
        <c:axId val="56892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8925768"/>
        <c:crosses val="autoZero"/>
        <c:auto val="1"/>
        <c:lblAlgn val="ctr"/>
        <c:lblOffset val="100"/>
        <c:noMultiLvlLbl val="0"/>
      </c:catAx>
      <c:valAx>
        <c:axId val="568925768"/>
        <c:scaling>
          <c:orientation val="minMax"/>
          <c:max val="0.15000000000000002"/>
          <c:min val="0"/>
        </c:scaling>
        <c:delete val="0"/>
        <c:axPos val="l"/>
        <c:title>
          <c:tx>
            <c:rich>
              <a:bodyPr rot="-5400000" spcFirstLastPara="1" vertOverflow="ellipsis" vert="horz" wrap="square" anchor="ctr" anchorCtr="1"/>
              <a:lstStyle/>
              <a:p>
                <a:pPr>
                  <a:defRPr sz="1600" b="1" i="0" u="none" strike="noStrike" kern="1200" baseline="0">
                    <a:solidFill>
                      <a:srgbClr val="FFC000"/>
                    </a:solidFill>
                    <a:latin typeface="+mn-lt"/>
                    <a:ea typeface="+mn-ea"/>
                    <a:cs typeface="+mn-cs"/>
                  </a:defRPr>
                </a:pPr>
                <a:r>
                  <a:rPr lang="en-US" sz="1600" b="1" dirty="0">
                    <a:solidFill>
                      <a:srgbClr val="FFC000"/>
                    </a:solidFill>
                  </a:rPr>
                  <a:t>LVAD or Heart</a:t>
                </a:r>
                <a:r>
                  <a:rPr lang="en-US" sz="1600" b="1" baseline="0" dirty="0">
                    <a:solidFill>
                      <a:srgbClr val="FFC000"/>
                    </a:solidFill>
                  </a:rPr>
                  <a:t> Transplant (%)</a:t>
                </a:r>
                <a:endParaRPr lang="en-US" sz="1600" b="1" dirty="0">
                  <a:solidFill>
                    <a:srgbClr val="FFC000"/>
                  </a:solidFill>
                </a:endParaRPr>
              </a:p>
            </c:rich>
          </c:tx>
          <c:layout>
            <c:manualLayout>
              <c:xMode val="edge"/>
              <c:yMode val="edge"/>
              <c:x val="1.1518964541197057E-3"/>
              <c:y val="0.1118168112644005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FFC000"/>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928392"/>
        <c:crosses val="autoZero"/>
        <c:crossBetween val="between"/>
        <c:majorUnit val="5.000000000000001E-2"/>
      </c:valAx>
      <c:spPr>
        <a:solidFill>
          <a:srgbClr val="002060"/>
        </a:solidFill>
        <a:ln w="254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09536307961504E-2"/>
          <c:y val="9.4492611234735818E-2"/>
          <c:w val="0.89594542869641292"/>
          <c:h val="0.63076776438068916"/>
        </c:manualLayout>
      </c:layout>
      <c:barChart>
        <c:barDir val="col"/>
        <c:grouping val="stacked"/>
        <c:varyColors val="0"/>
        <c:ser>
          <c:idx val="0"/>
          <c:order val="0"/>
          <c:tx>
            <c:strRef>
              <c:f>Sheet1!$B$1</c:f>
              <c:strCache>
                <c:ptCount val="1"/>
                <c:pt idx="0">
                  <c:v>0/1+</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7597-4EF0-9F2F-23BA4CD9D714}"/>
                </c:ext>
              </c:extLst>
            </c:dLbl>
            <c:dLbl>
              <c:idx val="2"/>
              <c:delete val="1"/>
              <c:extLst>
                <c:ext xmlns:c15="http://schemas.microsoft.com/office/drawing/2012/chart" uri="{CE6537A1-D6FC-4f65-9D91-7224C49458BB}"/>
                <c:ext xmlns:c16="http://schemas.microsoft.com/office/drawing/2014/chart" uri="{C3380CC4-5D6E-409C-BE32-E72D297353CC}">
                  <c16:uniqueId val="{00000003-26CD-403C-8120-01450F7B024B}"/>
                </c:ext>
              </c:extLst>
            </c:dLbl>
            <c:dLbl>
              <c:idx val="4"/>
              <c:delete val="1"/>
              <c:extLst>
                <c:ext xmlns:c15="http://schemas.microsoft.com/office/drawing/2012/chart" uri="{CE6537A1-D6FC-4f65-9D91-7224C49458BB}"/>
                <c:ext xmlns:c16="http://schemas.microsoft.com/office/drawing/2014/chart" uri="{C3380CC4-5D6E-409C-BE32-E72D297353CC}">
                  <c16:uniqueId val="{00000001-7A39-4194-8E9C-4D5E1A3F822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Baseline</c:v>
                </c:pt>
                <c:pt idx="1">
                  <c:v>30-day follow-up
</c:v>
                </c:pt>
                <c:pt idx="2">
                  <c:v>Baseline</c:v>
                </c:pt>
                <c:pt idx="3">
                  <c:v>30-day follow-up</c:v>
                </c:pt>
                <c:pt idx="4">
                  <c:v>Baseline </c:v>
                </c:pt>
                <c:pt idx="5">
                  <c:v>Within 30 days after crossover</c:v>
                </c:pt>
              </c:strCache>
            </c:strRef>
          </c:cat>
          <c:val>
            <c:numRef>
              <c:f>Sheet1!$B$2:$B$7</c:f>
              <c:numCache>
                <c:formatCode>0.00%</c:formatCode>
                <c:ptCount val="6"/>
                <c:pt idx="0">
                  <c:v>0</c:v>
                </c:pt>
                <c:pt idx="1">
                  <c:v>0.72899999999999998</c:v>
                </c:pt>
                <c:pt idx="2">
                  <c:v>0</c:v>
                </c:pt>
                <c:pt idx="3">
                  <c:v>7.8E-2</c:v>
                </c:pt>
                <c:pt idx="4">
                  <c:v>0</c:v>
                </c:pt>
                <c:pt idx="5">
                  <c:v>0.83299999999999996</c:v>
                </c:pt>
              </c:numCache>
            </c:numRef>
          </c:val>
          <c:extLst>
            <c:ext xmlns:c16="http://schemas.microsoft.com/office/drawing/2014/chart" uri="{C3380CC4-5D6E-409C-BE32-E72D297353CC}">
              <c16:uniqueId val="{00000000-7597-4EF0-9F2F-23BA4CD9D714}"/>
            </c:ext>
          </c:extLst>
        </c:ser>
        <c:ser>
          <c:idx val="1"/>
          <c:order val="1"/>
          <c:tx>
            <c:strRef>
              <c:f>Sheet1!$C$1</c:f>
              <c:strCache>
                <c:ptCount val="1"/>
                <c:pt idx="0">
                  <c:v>2+</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7597-4EF0-9F2F-23BA4CD9D714}"/>
                </c:ext>
              </c:extLst>
            </c:dLbl>
            <c:dLbl>
              <c:idx val="2"/>
              <c:delete val="1"/>
              <c:extLst>
                <c:ext xmlns:c15="http://schemas.microsoft.com/office/drawing/2012/chart" uri="{CE6537A1-D6FC-4f65-9D91-7224C49458BB}"/>
                <c:ext xmlns:c16="http://schemas.microsoft.com/office/drawing/2014/chart" uri="{C3380CC4-5D6E-409C-BE32-E72D297353CC}">
                  <c16:uniqueId val="{00000002-26CD-403C-8120-01450F7B024B}"/>
                </c:ext>
              </c:extLst>
            </c:dLbl>
            <c:dLbl>
              <c:idx val="3"/>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3E4-4A31-892F-1D2DCE5F1B0A}"/>
                </c:ext>
              </c:extLst>
            </c:dLbl>
            <c:dLbl>
              <c:idx val="4"/>
              <c:delete val="1"/>
              <c:extLst>
                <c:ext xmlns:c15="http://schemas.microsoft.com/office/drawing/2012/chart" uri="{CE6537A1-D6FC-4f65-9D91-7224C49458BB}"/>
                <c:ext xmlns:c16="http://schemas.microsoft.com/office/drawing/2014/chart" uri="{C3380CC4-5D6E-409C-BE32-E72D297353CC}">
                  <c16:uniqueId val="{00000000-7A39-4194-8E9C-4D5E1A3F822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Baseline</c:v>
                </c:pt>
                <c:pt idx="1">
                  <c:v>30-day follow-up
</c:v>
                </c:pt>
                <c:pt idx="2">
                  <c:v>Baseline</c:v>
                </c:pt>
                <c:pt idx="3">
                  <c:v>30-day follow-up</c:v>
                </c:pt>
                <c:pt idx="4">
                  <c:v>Baseline </c:v>
                </c:pt>
                <c:pt idx="5">
                  <c:v>Within 30 days after crossover</c:v>
                </c:pt>
              </c:strCache>
            </c:strRef>
          </c:cat>
          <c:val>
            <c:numRef>
              <c:f>Sheet1!$C$2:$C$7</c:f>
              <c:numCache>
                <c:formatCode>0.00%</c:formatCode>
                <c:ptCount val="6"/>
                <c:pt idx="0">
                  <c:v>0</c:v>
                </c:pt>
                <c:pt idx="1">
                  <c:v>0.19800000000000001</c:v>
                </c:pt>
                <c:pt idx="2">
                  <c:v>0</c:v>
                </c:pt>
                <c:pt idx="3">
                  <c:v>0.26200000000000001</c:v>
                </c:pt>
                <c:pt idx="4">
                  <c:v>0</c:v>
                </c:pt>
                <c:pt idx="5">
                  <c:v>0.125</c:v>
                </c:pt>
              </c:numCache>
            </c:numRef>
          </c:val>
          <c:extLst>
            <c:ext xmlns:c16="http://schemas.microsoft.com/office/drawing/2014/chart" uri="{C3380CC4-5D6E-409C-BE32-E72D297353CC}">
              <c16:uniqueId val="{00000001-7597-4EF0-9F2F-23BA4CD9D714}"/>
            </c:ext>
          </c:extLst>
        </c:ser>
        <c:ser>
          <c:idx val="2"/>
          <c:order val="2"/>
          <c:tx>
            <c:strRef>
              <c:f>Sheet1!$D$1</c:f>
              <c:strCache>
                <c:ptCount val="1"/>
                <c:pt idx="0">
                  <c:v>3+</c:v>
                </c:pt>
              </c:strCache>
            </c:strRef>
          </c:tx>
          <c:spPr>
            <a:solidFill>
              <a:schemeClr val="tx2"/>
            </a:solidFill>
            <a:ln>
              <a:noFill/>
            </a:ln>
            <a:effectLst/>
          </c:spPr>
          <c:invertIfNegative val="0"/>
          <c:dLbls>
            <c:dLbl>
              <c:idx val="5"/>
              <c:layout>
                <c:manualLayout>
                  <c:x val="-1.0185067526415994E-16"/>
                  <c:y val="3.10385574647119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DF-4EE8-ABA8-ED3F5A10F03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Baseline</c:v>
                </c:pt>
                <c:pt idx="1">
                  <c:v>30-day follow-up
</c:v>
                </c:pt>
                <c:pt idx="2">
                  <c:v>Baseline</c:v>
                </c:pt>
                <c:pt idx="3">
                  <c:v>30-day follow-up</c:v>
                </c:pt>
                <c:pt idx="4">
                  <c:v>Baseline </c:v>
                </c:pt>
                <c:pt idx="5">
                  <c:v>Within 30 days after crossover</c:v>
                </c:pt>
              </c:strCache>
            </c:strRef>
          </c:cat>
          <c:val>
            <c:numRef>
              <c:f>Sheet1!$D$2:$D$7</c:f>
              <c:numCache>
                <c:formatCode>0.00%</c:formatCode>
                <c:ptCount val="6"/>
                <c:pt idx="0">
                  <c:v>0.49</c:v>
                </c:pt>
                <c:pt idx="1">
                  <c:v>5.8999999999999997E-2</c:v>
                </c:pt>
                <c:pt idx="2">
                  <c:v>0.55300000000000005</c:v>
                </c:pt>
                <c:pt idx="3">
                  <c:v>0.375</c:v>
                </c:pt>
                <c:pt idx="4">
                  <c:v>0.59599999999999997</c:v>
                </c:pt>
                <c:pt idx="5">
                  <c:v>4.2000000000000003E-2</c:v>
                </c:pt>
              </c:numCache>
            </c:numRef>
          </c:val>
          <c:extLst>
            <c:ext xmlns:c16="http://schemas.microsoft.com/office/drawing/2014/chart" uri="{C3380CC4-5D6E-409C-BE32-E72D297353CC}">
              <c16:uniqueId val="{00000002-7597-4EF0-9F2F-23BA4CD9D714}"/>
            </c:ext>
          </c:extLst>
        </c:ser>
        <c:ser>
          <c:idx val="3"/>
          <c:order val="3"/>
          <c:tx>
            <c:strRef>
              <c:f>Sheet1!$E$1</c:f>
              <c:strCache>
                <c:ptCount val="1"/>
                <c:pt idx="0">
                  <c:v>4+</c:v>
                </c:pt>
              </c:strCache>
            </c:strRef>
          </c:tx>
          <c:spPr>
            <a:solidFill>
              <a:srgbClr val="FF0000"/>
            </a:solidFill>
            <a:ln>
              <a:noFill/>
            </a:ln>
            <a:effectLst/>
          </c:spPr>
          <c:invertIfNegative val="0"/>
          <c:dLbls>
            <c:dLbl>
              <c:idx val="1"/>
              <c:layout>
                <c:manualLayout>
                  <c:x val="1.3888888888888889E-3"/>
                  <c:y val="-2.17269902252983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52-488D-B609-03D465F18530}"/>
                </c:ext>
              </c:extLst>
            </c:dLbl>
            <c:dLbl>
              <c:idx val="5"/>
              <c:delete val="1"/>
              <c:extLst>
                <c:ext xmlns:c15="http://schemas.microsoft.com/office/drawing/2012/chart" uri="{CE6537A1-D6FC-4f65-9D91-7224C49458BB}"/>
                <c:ext xmlns:c16="http://schemas.microsoft.com/office/drawing/2014/chart" uri="{C3380CC4-5D6E-409C-BE32-E72D297353CC}">
                  <c16:uniqueId val="{00000000-26CD-403C-8120-01450F7B02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Baseline</c:v>
                </c:pt>
                <c:pt idx="1">
                  <c:v>30-day follow-up
</c:v>
                </c:pt>
                <c:pt idx="2">
                  <c:v>Baseline</c:v>
                </c:pt>
                <c:pt idx="3">
                  <c:v>30-day follow-up</c:v>
                </c:pt>
                <c:pt idx="4">
                  <c:v>Baseline </c:v>
                </c:pt>
                <c:pt idx="5">
                  <c:v>Within 30 days after crossover</c:v>
                </c:pt>
              </c:strCache>
            </c:strRef>
          </c:cat>
          <c:val>
            <c:numRef>
              <c:f>Sheet1!$E$2:$E$7</c:f>
              <c:numCache>
                <c:formatCode>0.00%</c:formatCode>
                <c:ptCount val="6"/>
                <c:pt idx="0">
                  <c:v>0.51</c:v>
                </c:pt>
                <c:pt idx="1">
                  <c:v>1.4999999999999999E-2</c:v>
                </c:pt>
                <c:pt idx="2">
                  <c:v>0.44700000000000001</c:v>
                </c:pt>
                <c:pt idx="3">
                  <c:v>0.28499999999999998</c:v>
                </c:pt>
                <c:pt idx="4">
                  <c:v>0.40400000000000003</c:v>
                </c:pt>
                <c:pt idx="5" formatCode="0%">
                  <c:v>0</c:v>
                </c:pt>
              </c:numCache>
            </c:numRef>
          </c:val>
          <c:extLst>
            <c:ext xmlns:c16="http://schemas.microsoft.com/office/drawing/2014/chart" uri="{C3380CC4-5D6E-409C-BE32-E72D297353CC}">
              <c16:uniqueId val="{00000003-7597-4EF0-9F2F-23BA4CD9D714}"/>
            </c:ext>
          </c:extLst>
        </c:ser>
        <c:dLbls>
          <c:dLblPos val="ctr"/>
          <c:showLegendKey val="0"/>
          <c:showVal val="1"/>
          <c:showCatName val="0"/>
          <c:showSerName val="0"/>
          <c:showPercent val="0"/>
          <c:showBubbleSize val="0"/>
        </c:dLbls>
        <c:gapWidth val="115"/>
        <c:overlap val="100"/>
        <c:axId val="746206136"/>
        <c:axId val="746199904"/>
      </c:barChart>
      <c:catAx>
        <c:axId val="74620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46199904"/>
        <c:crosses val="autoZero"/>
        <c:auto val="1"/>
        <c:lblAlgn val="ctr"/>
        <c:lblOffset val="100"/>
        <c:noMultiLvlLbl val="0"/>
      </c:catAx>
      <c:valAx>
        <c:axId val="74619990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mn-lt"/>
                    <a:ea typeface="+mn-ea"/>
                    <a:cs typeface="+mn-cs"/>
                  </a:defRPr>
                </a:pPr>
                <a:r>
                  <a:rPr lang="en-US" sz="1400" b="1" i="0" baseline="0" dirty="0">
                    <a:solidFill>
                      <a:srgbClr val="FFC000"/>
                    </a:solidFill>
                    <a:effectLst/>
                  </a:rPr>
                  <a:t>Proportion of patients (%)</a:t>
                </a:r>
                <a:endParaRPr lang="en-US" sz="1400" b="1" dirty="0">
                  <a:solidFill>
                    <a:srgbClr val="FFC000"/>
                  </a:solidFill>
                  <a:effectLst/>
                </a:endParaRPr>
              </a:p>
            </c:rich>
          </c:tx>
          <c:layout>
            <c:manualLayout>
              <c:xMode val="edge"/>
              <c:yMode val="edge"/>
              <c:x val="1.9444444444444445E-2"/>
              <c:y val="0.1313280470026407"/>
            </c:manualLayout>
          </c:layout>
          <c:overlay val="0"/>
          <c:spPr>
            <a:noFill/>
            <a:ln>
              <a:noFill/>
            </a:ln>
            <a:effectLst/>
          </c:sp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6206136"/>
        <c:crosses val="autoZero"/>
        <c:crossBetween val="between"/>
        <c:majorUnit val="0.2"/>
      </c:valAx>
      <c:spPr>
        <a:solidFill>
          <a:srgbClr val="002060"/>
        </a:solidFill>
        <a:ln>
          <a:solidFill>
            <a:schemeClr val="tx1"/>
          </a:solidFill>
        </a:ln>
        <a:effectLst/>
      </c:spPr>
    </c:plotArea>
    <c:legend>
      <c:legendPos val="b"/>
      <c:layout>
        <c:manualLayout>
          <c:xMode val="edge"/>
          <c:yMode val="edge"/>
          <c:x val="0.42968307086614171"/>
          <c:y val="2.7235723180059073E-3"/>
          <c:w val="0.2238234449309307"/>
          <c:h val="6.8401023748081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5198350206224222"/>
              <c:y val="0.90471406530057119"/>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HF Hospitalization (%)</a:t>
                </a:r>
              </a:p>
            </c:rich>
          </c:tx>
          <c:layout>
            <c:manualLayout>
              <c:xMode val="edge"/>
              <c:yMode val="edge"/>
              <c:x val="5.1587301587301584E-2"/>
              <c:y val="0.1378979810279848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1.0000000000000002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5198350206224222"/>
              <c:y val="0.90471406530057119"/>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HF Hospitalization (%)</a:t>
                </a:r>
              </a:p>
            </c:rich>
          </c:tx>
          <c:layout>
            <c:manualLayout>
              <c:xMode val="edge"/>
              <c:yMode val="edge"/>
              <c:x val="5.1587301587301584E-2"/>
              <c:y val="0.1378979810279848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1.0000000000000002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71807471290232"/>
          <c:y val="9.7614331500341656E-2"/>
          <c:w val="0.77800515483946175"/>
          <c:h val="0.72436277709027075"/>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6388826396700408"/>
              <c:y val="0.91196611586692544"/>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400"/>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Cumulative</a:t>
                </a:r>
              </a:p>
              <a:p>
                <a:pPr>
                  <a:defRPr sz="1400" b="1">
                    <a:solidFill>
                      <a:srgbClr val="FFC000"/>
                    </a:solidFill>
                    <a:latin typeface="Arial" panose="020B0604020202020204" pitchFamily="34" charset="0"/>
                    <a:cs typeface="Arial" panose="020B0604020202020204" pitchFamily="34" charset="0"/>
                  </a:defRPr>
                </a:pPr>
                <a:r>
                  <a:rPr lang="en-US" sz="1400" b="1" dirty="0">
                    <a:solidFill>
                      <a:srgbClr val="FFC000"/>
                    </a:solidFill>
                  </a:rPr>
                  <a:t>HF Hospitalizations (n)</a:t>
                </a:r>
              </a:p>
            </c:rich>
          </c:tx>
          <c:layout>
            <c:manualLayout>
              <c:xMode val="edge"/>
              <c:yMode val="edge"/>
              <c:x val="2.7777777777777776E-2"/>
              <c:y val="0.1511070923164379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100"/>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4999937507811524"/>
              <c:y val="0.90471406530057119"/>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All-Cause Mortality (%)</a:t>
                </a:r>
              </a:p>
            </c:rich>
          </c:tx>
          <c:layout>
            <c:manualLayout>
              <c:xMode val="edge"/>
              <c:yMode val="edge"/>
              <c:x val="4.7619047619047616E-2"/>
              <c:y val="0.134170611954758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1.0000000000000002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4999937507811524"/>
              <c:y val="0.90471406530057119"/>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All-Cause Mortality (%)</a:t>
                </a:r>
              </a:p>
            </c:rich>
          </c:tx>
          <c:layout>
            <c:manualLayout>
              <c:xMode val="edge"/>
              <c:yMode val="edge"/>
              <c:x val="4.7619047619047616E-2"/>
              <c:y val="0.134170611954758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1.0000000000000002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5793588301462315"/>
              <c:y val="0.90471406530057119"/>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Mortality</a:t>
                </a:r>
                <a:r>
                  <a:rPr lang="en-US" sz="1400" b="1" baseline="0" dirty="0">
                    <a:solidFill>
                      <a:srgbClr val="FFC000"/>
                    </a:solidFill>
                  </a:rPr>
                  <a:t> or HFH </a:t>
                </a:r>
                <a:r>
                  <a:rPr lang="en-US" sz="1400" b="1" dirty="0">
                    <a:solidFill>
                      <a:srgbClr val="FFC000"/>
                    </a:solidFill>
                  </a:rPr>
                  <a:t>(%)</a:t>
                </a:r>
              </a:p>
            </c:rich>
          </c:tx>
          <c:layout>
            <c:manualLayout>
              <c:xMode val="edge"/>
              <c:yMode val="edge"/>
              <c:x val="4.5634920634920632E-2"/>
              <c:y val="0.160262195467343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5.000000000000001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5793588301462315"/>
              <c:y val="0.90471406530057119"/>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Mortality</a:t>
                </a:r>
                <a:r>
                  <a:rPr lang="en-US" sz="1400" b="1" baseline="0" dirty="0">
                    <a:solidFill>
                      <a:srgbClr val="FFC000"/>
                    </a:solidFill>
                  </a:rPr>
                  <a:t> or HFH </a:t>
                </a:r>
                <a:r>
                  <a:rPr lang="en-US" sz="1400" b="1" dirty="0">
                    <a:solidFill>
                      <a:srgbClr val="FFC000"/>
                    </a:solidFill>
                  </a:rPr>
                  <a:t>(%)</a:t>
                </a:r>
              </a:p>
            </c:rich>
          </c:tx>
          <c:layout>
            <c:manualLayout>
              <c:xMode val="edge"/>
              <c:yMode val="edge"/>
              <c:x val="4.5634920634920632E-2"/>
              <c:y val="0.160262195467343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5.000000000000001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FA00"/>
              </a:solidFill>
              <a:ln>
                <a:noFill/>
              </a:ln>
              <a:effectLst/>
            </c:spPr>
            <c:extLst>
              <c:ext xmlns:c16="http://schemas.microsoft.com/office/drawing/2014/chart" uri="{C3380CC4-5D6E-409C-BE32-E72D297353CC}">
                <c16:uniqueId val="{00000004-C4D8-7D4A-9ED4-B8E427E4BD88}"/>
              </c:ext>
            </c:extLst>
          </c:dPt>
          <c:dPt>
            <c:idx val="1"/>
            <c:invertIfNegative val="0"/>
            <c:bubble3D val="0"/>
            <c:spPr>
              <a:solidFill>
                <a:schemeClr val="bg1">
                  <a:lumMod val="50000"/>
                  <a:lumOff val="50000"/>
                </a:schemeClr>
              </a:solidFill>
              <a:ln>
                <a:noFill/>
              </a:ln>
              <a:effectLst/>
            </c:spPr>
            <c:extLst>
              <c:ext xmlns:c16="http://schemas.microsoft.com/office/drawing/2014/chart" uri="{C3380CC4-5D6E-409C-BE32-E72D297353CC}">
                <c16:uniqueId val="{00000003-C4D8-7D4A-9ED4-B8E427E4BD88}"/>
              </c:ext>
            </c:extLst>
          </c:dPt>
          <c:dLbls>
            <c:dLbl>
              <c:idx val="1"/>
              <c:layout>
                <c:manualLayout>
                  <c:x val="-3.609871777070236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D8-7D4A-9ED4-B8E427E4BD8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0.00%</c:formatCode>
                <c:ptCount val="2"/>
                <c:pt idx="0">
                  <c:v>0.35499999999999998</c:v>
                </c:pt>
                <c:pt idx="1">
                  <c:v>0.68799999999999994</c:v>
                </c:pt>
              </c:numCache>
            </c:numRef>
          </c:val>
          <c:extLst>
            <c:ext xmlns:c16="http://schemas.microsoft.com/office/drawing/2014/chart" uri="{C3380CC4-5D6E-409C-BE32-E72D297353CC}">
              <c16:uniqueId val="{00000000-C4D8-7D4A-9ED4-B8E427E4BD88}"/>
            </c:ext>
          </c:extLst>
        </c:ser>
        <c:dLbls>
          <c:showLegendKey val="0"/>
          <c:showVal val="1"/>
          <c:showCatName val="0"/>
          <c:showSerName val="0"/>
          <c:showPercent val="0"/>
          <c:showBubbleSize val="0"/>
        </c:dLbls>
        <c:gapWidth val="57"/>
        <c:axId val="1016259840"/>
        <c:axId val="973655904"/>
      </c:barChart>
      <c:catAx>
        <c:axId val="1016259840"/>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3655904"/>
        <c:crosses val="autoZero"/>
        <c:auto val="1"/>
        <c:lblAlgn val="ctr"/>
        <c:lblOffset val="100"/>
        <c:noMultiLvlLbl val="0"/>
      </c:catAx>
      <c:valAx>
        <c:axId val="973655904"/>
        <c:scaling>
          <c:orientation val="minMax"/>
        </c:scaling>
        <c:delete val="0"/>
        <c:axPos val="b"/>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259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100" b="1" i="0" u="none" strike="noStrike" kern="1200" baseline="0">
                    <a:solidFill>
                      <a:srgbClr val="FFC000"/>
                    </a:solidFill>
                    <a:latin typeface="Arial" panose="020B0604020202020204" pitchFamily="34" charset="0"/>
                    <a:ea typeface="+mn-ea"/>
                    <a:cs typeface="Arial" panose="020B0604020202020204" pitchFamily="34" charset="0"/>
                  </a:defRPr>
                </a:pPr>
                <a:r>
                  <a:rPr lang="en-US" sz="1100" b="1" dirty="0">
                    <a:solidFill>
                      <a:srgbClr val="FFC000"/>
                    </a:solidFill>
                  </a:rPr>
                  <a:t>Time after</a:t>
                </a:r>
                <a:r>
                  <a:rPr lang="en-US" sz="1100" b="1" baseline="0" dirty="0">
                    <a:solidFill>
                      <a:srgbClr val="FFC000"/>
                    </a:solidFill>
                  </a:rPr>
                  <a:t> randomization (months)</a:t>
                </a:r>
                <a:endParaRPr lang="en-US" sz="1100" b="1" dirty="0">
                  <a:solidFill>
                    <a:srgbClr val="FFC000"/>
                  </a:solidFill>
                </a:endParaRPr>
              </a:p>
            </c:rich>
          </c:tx>
          <c:layout>
            <c:manualLayout>
              <c:xMode val="edge"/>
              <c:yMode val="edge"/>
              <c:x val="0.34999937507811524"/>
              <c:y val="0.912168803447024"/>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HF Hospitalization (%)</a:t>
                </a:r>
              </a:p>
            </c:rich>
          </c:tx>
          <c:layout>
            <c:manualLayout>
              <c:xMode val="edge"/>
              <c:yMode val="edge"/>
              <c:x val="5.1587301587301584E-2"/>
              <c:y val="0.1416253501012112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1.0000000000000002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100" b="1" i="0" u="none" strike="noStrike" kern="1200" baseline="0">
                    <a:solidFill>
                      <a:srgbClr val="FFC000"/>
                    </a:solidFill>
                    <a:latin typeface="Arial" panose="020B0604020202020204" pitchFamily="34" charset="0"/>
                    <a:ea typeface="+mn-ea"/>
                    <a:cs typeface="Arial" panose="020B0604020202020204" pitchFamily="34" charset="0"/>
                  </a:defRPr>
                </a:pPr>
                <a:r>
                  <a:rPr lang="en-US" sz="1100" b="1" dirty="0">
                    <a:solidFill>
                      <a:srgbClr val="FFC000"/>
                    </a:solidFill>
                  </a:rPr>
                  <a:t>Time after</a:t>
                </a:r>
                <a:r>
                  <a:rPr lang="en-US" sz="1100" b="1" baseline="0" dirty="0">
                    <a:solidFill>
                      <a:srgbClr val="FFC000"/>
                    </a:solidFill>
                  </a:rPr>
                  <a:t> randomization (months)</a:t>
                </a:r>
                <a:endParaRPr lang="en-US" sz="1100" b="1" dirty="0">
                  <a:solidFill>
                    <a:srgbClr val="FFC000"/>
                  </a:solidFill>
                </a:endParaRPr>
              </a:p>
            </c:rich>
          </c:tx>
          <c:layout>
            <c:manualLayout>
              <c:xMode val="edge"/>
              <c:yMode val="edge"/>
              <c:x val="0.34999937507811524"/>
              <c:y val="0.912168803447024"/>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HF Hospitalization (%)</a:t>
                </a:r>
              </a:p>
            </c:rich>
          </c:tx>
          <c:layout>
            <c:manualLayout>
              <c:xMode val="edge"/>
              <c:yMode val="edge"/>
              <c:x val="5.1587301587301584E-2"/>
              <c:y val="0.1416253501012112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1.0000000000000002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4999937507811524"/>
              <c:y val="0.90844143437379754"/>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All-Cause Mortality (%)</a:t>
                </a:r>
              </a:p>
            </c:rich>
          </c:tx>
          <c:layout>
            <c:manualLayout>
              <c:xMode val="edge"/>
              <c:yMode val="edge"/>
              <c:x val="4.5634920634920632E-2"/>
              <c:y val="0.134170611954758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1.0000000000000002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4999937507811524"/>
              <c:y val="0.90844143437379754"/>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All-Cause Mortality (%)</a:t>
                </a:r>
              </a:p>
            </c:rich>
          </c:tx>
          <c:layout>
            <c:manualLayout>
              <c:xMode val="edge"/>
              <c:yMode val="edge"/>
              <c:x val="4.5634920634920632E-2"/>
              <c:y val="0.134170611954758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1.0000000000000002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5396762904636919"/>
              <c:y val="0.90844143437379754"/>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Mortality</a:t>
                </a:r>
                <a:r>
                  <a:rPr lang="en-US" sz="1400" b="1" baseline="0" dirty="0">
                    <a:solidFill>
                      <a:srgbClr val="FFC000"/>
                    </a:solidFill>
                  </a:rPr>
                  <a:t> or HFH </a:t>
                </a:r>
                <a:r>
                  <a:rPr lang="en-US" sz="1400" b="1" dirty="0">
                    <a:solidFill>
                      <a:srgbClr val="FFC000"/>
                    </a:solidFill>
                  </a:rPr>
                  <a:t>(%)</a:t>
                </a:r>
              </a:p>
            </c:rich>
          </c:tx>
          <c:layout>
            <c:manualLayout>
              <c:xMode val="edge"/>
              <c:yMode val="edge"/>
              <c:x val="4.7619047619047616E-2"/>
              <c:y val="0.1677169336137958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2.0000000000000004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3397075365579"/>
          <c:y val="3.33132877185537E-2"/>
          <c:w val="0.77800515483946175"/>
          <c:h val="0.79145546131475164"/>
        </c:manualLayout>
      </c:layout>
      <c:scatterChart>
        <c:scatterStyle val="smoothMarker"/>
        <c:varyColors val="0"/>
        <c:ser>
          <c:idx val="0"/>
          <c:order val="0"/>
          <c:spPr>
            <a:ln w="19050" cap="rnd">
              <a:noFill/>
              <a:round/>
            </a:ln>
            <a:effectLst/>
          </c:spPr>
          <c:marker>
            <c:symbol val="none"/>
          </c:marker>
          <c:xVal>
            <c:numRef>
              <c:f>Sheet1!$P$25:$Q$25</c:f>
              <c:numCache>
                <c:formatCode>General</c:formatCode>
                <c:ptCount val="2"/>
                <c:pt idx="0">
                  <c:v>36</c:v>
                </c:pt>
                <c:pt idx="1">
                  <c:v>0</c:v>
                </c:pt>
              </c:numCache>
            </c:numRef>
          </c:xVal>
          <c:yVal>
            <c:numRef>
              <c:f>Sheet1!$P$26:$Q$26</c:f>
              <c:numCache>
                <c:formatCode>General</c:formatCode>
                <c:ptCount val="2"/>
                <c:pt idx="0">
                  <c:v>500</c:v>
                </c:pt>
                <c:pt idx="1">
                  <c:v>0</c:v>
                </c:pt>
              </c:numCache>
            </c:numRef>
          </c:yVal>
          <c:smooth val="1"/>
          <c:extLst>
            <c:ext xmlns:c16="http://schemas.microsoft.com/office/drawing/2014/chart" uri="{C3380CC4-5D6E-409C-BE32-E72D297353CC}">
              <c16:uniqueId val="{00000000-861A-4B4E-8069-A5182F0C3E62}"/>
            </c:ext>
          </c:extLst>
        </c:ser>
        <c:dLbls>
          <c:showLegendKey val="0"/>
          <c:showVal val="0"/>
          <c:showCatName val="0"/>
          <c:showSerName val="0"/>
          <c:showPercent val="0"/>
          <c:showBubbleSize val="0"/>
        </c:dLbls>
        <c:axId val="501945472"/>
        <c:axId val="501941864"/>
      </c:scatterChart>
      <c:valAx>
        <c:axId val="501945472"/>
        <c:scaling>
          <c:orientation val="minMax"/>
          <c:max val="36"/>
          <c:min val="0"/>
        </c:scaling>
        <c:delete val="0"/>
        <c:axPos val="b"/>
        <c:title>
          <c:tx>
            <c:rich>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r>
                  <a:rPr lang="en-US" sz="1200" b="1" dirty="0">
                    <a:solidFill>
                      <a:srgbClr val="FFC000"/>
                    </a:solidFill>
                  </a:rPr>
                  <a:t>Time after</a:t>
                </a:r>
                <a:r>
                  <a:rPr lang="en-US" sz="1200" b="1" baseline="0" dirty="0">
                    <a:solidFill>
                      <a:srgbClr val="FFC000"/>
                    </a:solidFill>
                  </a:rPr>
                  <a:t> randomization (months)</a:t>
                </a:r>
                <a:endParaRPr lang="en-US" sz="1200" b="1" dirty="0">
                  <a:solidFill>
                    <a:srgbClr val="FFC000"/>
                  </a:solidFill>
                </a:endParaRPr>
              </a:p>
            </c:rich>
          </c:tx>
          <c:layout>
            <c:manualLayout>
              <c:xMode val="edge"/>
              <c:yMode val="edge"/>
              <c:x val="0.35396762904636919"/>
              <c:y val="0.90844143437379754"/>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10000"/>
                    <a:lumOff val="90000"/>
                  </a:schemeClr>
                </a:solidFill>
                <a:latin typeface="Arial" panose="020B0604020202020204" pitchFamily="34" charset="0"/>
                <a:ea typeface="+mn-ea"/>
                <a:cs typeface="Arial" panose="020B0604020202020204" pitchFamily="34" charset="0"/>
              </a:defRPr>
            </a:pPr>
            <a:endParaRPr lang="en-US"/>
          </a:p>
        </c:txPr>
        <c:crossAx val="501941864"/>
        <c:crosses val="autoZero"/>
        <c:crossBetween val="midCat"/>
        <c:majorUnit val="6"/>
      </c:valAx>
      <c:valAx>
        <c:axId val="5019418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r>
                  <a:rPr lang="en-US" sz="1400" b="1" dirty="0">
                    <a:solidFill>
                      <a:srgbClr val="FFC000"/>
                    </a:solidFill>
                  </a:rPr>
                  <a:t>Mortality</a:t>
                </a:r>
                <a:r>
                  <a:rPr lang="en-US" sz="1400" b="1" baseline="0" dirty="0">
                    <a:solidFill>
                      <a:srgbClr val="FFC000"/>
                    </a:solidFill>
                  </a:rPr>
                  <a:t> or HFH </a:t>
                </a:r>
                <a:r>
                  <a:rPr lang="en-US" sz="1400" b="1" dirty="0">
                    <a:solidFill>
                      <a:srgbClr val="FFC000"/>
                    </a:solidFill>
                  </a:rPr>
                  <a:t>(%)</a:t>
                </a:r>
              </a:p>
            </c:rich>
          </c:tx>
          <c:layout>
            <c:manualLayout>
              <c:xMode val="edge"/>
              <c:yMode val="edge"/>
              <c:x val="4.7619047619047616E-2"/>
              <c:y val="0.1677169336137958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100" b="0" i="0" u="none" strike="noStrike" kern="1200" baseline="0">
                <a:solidFill>
                  <a:schemeClr val="bg1">
                    <a:lumMod val="25000"/>
                    <a:lumOff val="75000"/>
                  </a:schemeClr>
                </a:solidFill>
                <a:latin typeface="Arial" panose="020B0604020202020204" pitchFamily="34" charset="0"/>
                <a:ea typeface="+mn-ea"/>
                <a:cs typeface="Arial" panose="020B0604020202020204" pitchFamily="34" charset="0"/>
              </a:defRPr>
            </a:pPr>
            <a:endParaRPr lang="en-US"/>
          </a:p>
        </c:txPr>
        <c:crossAx val="501945472"/>
        <c:crosses val="autoZero"/>
        <c:crossBetween val="midCat"/>
        <c:majorUnit val="0.2"/>
        <c:minorUnit val="2.0000000000000004E-2"/>
      </c:valAx>
      <c:spPr>
        <a:solidFill>
          <a:srgbClr val="002060"/>
        </a:solid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C742A8D0-09EC-42FB-90C5-B1D1E1AB5C3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0</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32832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10</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10</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17730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11</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11</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2315130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12</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12</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188742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13</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13</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177734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3027130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221388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395369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206348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425521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358073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2EF5A78E-7A75-41F7-A7EA-2038E6AD6DC3}" type="slidenum">
              <a:rPr lang="en-US" smtClean="0">
                <a:ea typeface="ヒラギノ角ゴ Pro W3"/>
                <a:cs typeface="ヒラギノ角ゴ Pro W3"/>
              </a:rPr>
              <a:pPr/>
              <a:t>1</a:t>
            </a:fld>
            <a:endParaRPr lang="en-US">
              <a:ea typeface="ヒラギノ角ゴ Pro W3"/>
              <a:cs typeface="ヒラギノ角ゴ Pro W3"/>
            </a:endParaRPr>
          </a:p>
        </p:txBody>
      </p:sp>
      <p:sp>
        <p:nvSpPr>
          <p:cNvPr id="17410" name="Rectangle 2"/>
          <p:cNvSpPr>
            <a:spLocks noGrp="1" noRot="1" noChangeAspect="1" noChangeArrowheads="1" noTextEdit="1"/>
          </p:cNvSpPr>
          <p:nvPr>
            <p:ph type="sldImg"/>
          </p:nvPr>
        </p:nvSpPr>
        <p:spPr>
          <a:xfrm>
            <a:off x="419100" y="703263"/>
            <a:ext cx="6248400" cy="3514725"/>
          </a:xfrm>
          <a:ln/>
        </p:spPr>
      </p:sp>
      <p:sp>
        <p:nvSpPr>
          <p:cNvPr id="17411" name="Rectangle 3"/>
          <p:cNvSpPr>
            <a:spLocks noGrp="1" noChangeArrowheads="1"/>
          </p:cNvSpPr>
          <p:nvPr>
            <p:ph type="body" idx="1"/>
          </p:nvPr>
        </p:nvSpPr>
        <p:spPr>
          <a:xfrm>
            <a:off x="708025" y="4451350"/>
            <a:ext cx="5670550" cy="4217988"/>
          </a:xfrm>
          <a:noFill/>
        </p:spPr>
        <p:txBody>
          <a:bodyPr/>
          <a:lstStyle/>
          <a:p>
            <a:pPr eaLnBrk="1" hangingPunct="1"/>
            <a:endParaRPr lang="en-US"/>
          </a:p>
        </p:txBody>
      </p:sp>
    </p:spTree>
    <p:extLst>
      <p:ext uri="{BB962C8B-B14F-4D97-AF65-F5344CB8AC3E}">
        <p14:creationId xmlns:p14="http://schemas.microsoft.com/office/powerpoint/2010/main" val="332222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2751932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248475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3570483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3710776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454014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3001788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378435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27</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27</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3139656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1244199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332843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401724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3755039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33</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33</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539424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3517825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37949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4</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4</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37269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382652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6</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6</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135327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7</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7</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365271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8</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8</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dirty="0"/>
              <a:t>This is the </a:t>
            </a:r>
            <a:r>
              <a:rPr lang="en-US" b="1" dirty="0"/>
              <a:t>Bulleted List</a:t>
            </a:r>
            <a:r>
              <a:rPr lang="en-US" dirty="0"/>
              <a:t> slide.</a:t>
            </a:r>
          </a:p>
          <a:p>
            <a:pPr marL="228600" indent="-228600" eaLnBrk="1" hangingPunct="1"/>
            <a:r>
              <a:rPr lang="en-US" dirty="0"/>
              <a:t>To create this particular slide, click the </a:t>
            </a:r>
            <a:r>
              <a:rPr lang="en-US" b="1" i="1" dirty="0"/>
              <a:t>NEW SLIDE</a:t>
            </a:r>
            <a:r>
              <a:rPr lang="en-US" dirty="0"/>
              <a:t> button on your toolbar and choose the </a:t>
            </a:r>
            <a:r>
              <a:rPr lang="en-US" b="1" i="1" dirty="0"/>
              <a:t>BULLETED LIST</a:t>
            </a:r>
            <a:r>
              <a:rPr lang="en-US" dirty="0"/>
              <a:t> format. (Top row, second from left)</a:t>
            </a:r>
          </a:p>
          <a:p>
            <a:pPr marL="228600" indent="-228600" eaLnBrk="1" hangingPunct="1"/>
            <a:r>
              <a:rPr lang="en-US" dirty="0"/>
              <a:t>The </a:t>
            </a:r>
            <a:r>
              <a:rPr lang="en-US" b="1" dirty="0"/>
              <a:t>Sub-Heading</a:t>
            </a:r>
            <a:r>
              <a:rPr lang="en-US" dirty="0"/>
              <a:t> and </a:t>
            </a:r>
            <a:r>
              <a:rPr lang="en-US" b="1" dirty="0"/>
              <a:t>footnote</a:t>
            </a:r>
            <a:r>
              <a:rPr lang="en-US" dirty="0"/>
              <a:t> will not appear when you insert a new slide. If you need either one, copy and paste it from the sample slide.</a:t>
            </a:r>
          </a:p>
          <a:p>
            <a:pPr marL="228600" indent="-228600" eaLnBrk="1" hangingPunct="1"/>
            <a:r>
              <a:rPr lang="en-US" dirty="0"/>
              <a:t>If you choose not to use a </a:t>
            </a:r>
            <a:r>
              <a:rPr lang="en-US" b="1" dirty="0"/>
              <a:t>Sub-Heading</a:t>
            </a:r>
            <a:r>
              <a:rPr lang="en-US" dirty="0"/>
              <a:t>, let us know when you hand in your presentation for clean-up and we’ll adjust where the bullets begin on your master page.</a:t>
            </a:r>
          </a:p>
          <a:p>
            <a:pPr marL="228600" indent="-228600" eaLnBrk="1" hangingPunct="1"/>
            <a:r>
              <a:rPr lang="en-US" dirty="0"/>
              <a:t>Also, be sure to insert the presentation title onto the </a:t>
            </a:r>
            <a:r>
              <a:rPr lang="en-US" b="1" i="1" dirty="0"/>
              <a:t>BULLETED LIST</a:t>
            </a:r>
            <a:r>
              <a:rPr lang="en-US" dirty="0"/>
              <a:t> </a:t>
            </a:r>
            <a:r>
              <a:rPr lang="en-US" b="1" i="1" dirty="0"/>
              <a:t>MASTER</a:t>
            </a:r>
            <a:r>
              <a:rPr lang="en-US" dirty="0"/>
              <a:t> as follows:</a:t>
            </a:r>
          </a:p>
          <a:p>
            <a:pPr marL="228600" indent="-228600" eaLnBrk="1" hangingPunct="1">
              <a:buFontTx/>
              <a:buAutoNum type="arabicPeriod"/>
            </a:pPr>
            <a:r>
              <a:rPr lang="en-US" dirty="0"/>
              <a:t>Choose </a:t>
            </a:r>
            <a:r>
              <a:rPr lang="en-US" b="1" i="1" dirty="0"/>
              <a:t>View / Master / Slide Master</a:t>
            </a:r>
            <a:r>
              <a:rPr lang="en-US" dirty="0"/>
              <a:t> from your menu.</a:t>
            </a:r>
          </a:p>
          <a:p>
            <a:pPr marL="228600" indent="-228600" eaLnBrk="1" hangingPunct="1">
              <a:buFontTx/>
              <a:buAutoNum type="arabicPeriod"/>
            </a:pPr>
            <a:r>
              <a:rPr lang="en-US" dirty="0"/>
              <a:t>Select the text at the bottom of the slide and type in a short version of your presentation title.</a:t>
            </a:r>
          </a:p>
          <a:p>
            <a:pPr marL="228600" indent="-228600" eaLnBrk="1" hangingPunct="1">
              <a:buFontTx/>
              <a:buAutoNum type="arabicPeriod"/>
            </a:pPr>
            <a:r>
              <a:rPr lang="en-US" dirty="0"/>
              <a:t>Click the </a:t>
            </a:r>
            <a:r>
              <a:rPr lang="en-US" b="1" i="1" dirty="0"/>
              <a:t>SLIDE VIEW</a:t>
            </a:r>
            <a:r>
              <a:rPr lang="en-US" dirty="0"/>
              <a:t> button in the lower left hand part of your screen to return to the slide show. (Small white rectangle)</a:t>
            </a:r>
          </a:p>
        </p:txBody>
      </p:sp>
    </p:spTree>
    <p:extLst>
      <p:ext uri="{BB962C8B-B14F-4D97-AF65-F5344CB8AC3E}">
        <p14:creationId xmlns:p14="http://schemas.microsoft.com/office/powerpoint/2010/main" val="279871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9</a:t>
            </a:fld>
            <a:endParaRPr lang="en-US"/>
          </a:p>
        </p:txBody>
      </p:sp>
    </p:spTree>
    <p:extLst>
      <p:ext uri="{BB962C8B-B14F-4D97-AF65-F5344CB8AC3E}">
        <p14:creationId xmlns:p14="http://schemas.microsoft.com/office/powerpoint/2010/main" val="2396524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descr="TCT19_CRF_pres_slide-blue_16-9_01.jpg"/>
          <p:cNvPicPr>
            <a:picLocks noChangeAspect="1"/>
          </p:cNvPicPr>
          <p:nvPr userDrawn="1"/>
        </p:nvPicPr>
        <p:blipFill>
          <a:blip r:embed="rId3" cstate="print"/>
          <a:stretch>
            <a:fillRect/>
          </a:stretch>
        </p:blipFill>
        <p:spPr>
          <a:xfrm>
            <a:off x="1354" y="0"/>
            <a:ext cx="9141291" cy="5143500"/>
          </a:xfrm>
          <a:prstGeom prst="rect">
            <a:avLst/>
          </a:prstGeom>
        </p:spPr>
      </p:pic>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p:spPr>
        <p:txBody>
          <a:bodyPr anchor="ctr" anchorCtr="1"/>
          <a:lstStyle/>
          <a:p>
            <a:pPr algn="ctr">
              <a:lnSpc>
                <a:spcPct val="95000"/>
              </a:lnSpc>
              <a:buClr>
                <a:schemeClr val="tx2"/>
              </a:buClr>
              <a:defRPr/>
            </a:pPr>
            <a:endParaRPr lang="en-US" sz="1950">
              <a:solidFill>
                <a:srgbClr val="DDDDDD"/>
              </a:solidFill>
              <a:ea typeface="ヒラギノ角ゴ Pro W3" pitchFamily="-111" charset="-128"/>
              <a:cs typeface="+mn-cs"/>
            </a:endParaRPr>
          </a:p>
          <a:p>
            <a:pPr algn="ctr">
              <a:lnSpc>
                <a:spcPct val="95000"/>
              </a:lnSpc>
              <a:buClr>
                <a:schemeClr val="tx2"/>
              </a:buClr>
              <a:defRPr/>
            </a:pPr>
            <a:endParaRPr lang="en-US" sz="195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792164" y="1056598"/>
            <a:ext cx="7589837" cy="484748"/>
          </a:xfrm>
        </p:spPr>
        <p:txBody>
          <a:bodyPr lIns="0" rIns="0" anchor="ctr">
            <a:spAutoFit/>
          </a:bodyPr>
          <a:lstStyle>
            <a:lvl1pPr>
              <a:lnSpc>
                <a:spcPct val="85000"/>
              </a:lnSpc>
              <a:defRPr sz="3000">
                <a:solidFill>
                  <a:schemeClr val="tx2"/>
                </a:solidFill>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457200" y="2418160"/>
            <a:ext cx="8185150" cy="666750"/>
          </a:xfrm>
        </p:spPr>
        <p:txBody>
          <a:bodyPr anchorCtr="1"/>
          <a:lstStyle>
            <a:lvl1pPr marL="0" indent="0" algn="ctr">
              <a:buSzTx/>
              <a:buFontTx/>
              <a:buNone/>
              <a:defRPr sz="2500" i="1" baseline="0"/>
            </a:lvl1pPr>
          </a:lstStyle>
          <a:p>
            <a:pPr lvl="0"/>
            <a:r>
              <a:rPr lang="en-US" noProof="0" dirty="0"/>
              <a:t>Click to edit Master subtitle style</a:t>
            </a:r>
          </a:p>
        </p:txBody>
      </p:sp>
      <p:pic>
        <p:nvPicPr>
          <p:cNvPr id="7" name="Picture 6" descr="TCT19_CRF_pres_slide_blue-16-9_02.jpg"/>
          <p:cNvPicPr>
            <a:picLocks noChangeAspect="1"/>
          </p:cNvPicPr>
          <p:nvPr userDrawn="1"/>
        </p:nvPicPr>
        <p:blipFill>
          <a:blip r:embed="rId4" cstate="print"/>
          <a:stretch>
            <a:fillRect/>
          </a:stretch>
        </p:blipFill>
        <p:spPr>
          <a:xfrm>
            <a:off x="1354" y="0"/>
            <a:ext cx="9141291" cy="5143500"/>
          </a:xfrm>
          <a:prstGeom prst="rect">
            <a:avLst/>
          </a:prstGeom>
        </p:spPr>
      </p:pic>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baseline="0"/>
            </a:lvl1pPr>
          </a:lstStyle>
          <a:p>
            <a:r>
              <a:rPr lang="en-US" dirty="0"/>
              <a:t>Click to edit Master title style</a:t>
            </a:r>
          </a:p>
        </p:txBody>
      </p:sp>
      <p:sp>
        <p:nvSpPr>
          <p:cNvPr id="3" name="Content Placeholder 2"/>
          <p:cNvSpPr>
            <a:spLocks noGrp="1"/>
          </p:cNvSpPr>
          <p:nvPr>
            <p:ph idx="1"/>
          </p:nvPr>
        </p:nvSpPr>
        <p:spPr/>
        <p:txBody>
          <a:bodyPr/>
          <a:lstStyle>
            <a:lvl1pPr>
              <a:defRPr sz="2100" baseline="0"/>
            </a:lvl1pPr>
            <a:lvl2pPr>
              <a:defRPr sz="1800" baseline="0"/>
            </a:lvl2pPr>
            <a:lvl3pPr>
              <a:defRPr sz="1600" baseline="0"/>
            </a:lvl3pPr>
            <a:lvl4pPr>
              <a:defRPr sz="14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TCT19_CRF_pres_slide-blue_16-9_01.jpg"/>
          <p:cNvPicPr>
            <a:picLocks noChangeAspect="1"/>
          </p:cNvPicPr>
          <p:nvPr userDrawn="1"/>
        </p:nvPicPr>
        <p:blipFill>
          <a:blip r:embed="rId11" cstate="print"/>
          <a:stretch>
            <a:fillRect/>
          </a:stretch>
        </p:blipFill>
        <p:spPr>
          <a:xfrm>
            <a:off x="1354" y="0"/>
            <a:ext cx="9141291" cy="5143500"/>
          </a:xfrm>
          <a:prstGeom prst="rect">
            <a:avLst/>
          </a:prstGeom>
        </p:spPr>
      </p:pic>
      <p:sp>
        <p:nvSpPr>
          <p:cNvPr id="1026" name="Rectangle 2"/>
          <p:cNvSpPr>
            <a:spLocks noGrp="1" noChangeArrowheads="1"/>
          </p:cNvSpPr>
          <p:nvPr>
            <p:ph type="title"/>
          </p:nvPr>
        </p:nvSpPr>
        <p:spPr bwMode="auto">
          <a:xfrm>
            <a:off x="684214" y="11668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09663"/>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TCT19_CRF_pres_slide_blue-16-9_02.jpg"/>
          <p:cNvPicPr>
            <a:picLocks noChangeAspect="1"/>
          </p:cNvPicPr>
          <p:nvPr userDrawn="1"/>
        </p:nvPicPr>
        <p:blipFill>
          <a:blip r:embed="rId12" cstate="print"/>
          <a:stretch>
            <a:fillRect/>
          </a:stretch>
        </p:blipFill>
        <p:spPr>
          <a:xfrm>
            <a:off x="1354" y="0"/>
            <a:ext cx="9141291" cy="5143500"/>
          </a:xfrm>
          <a:prstGeom prst="rect">
            <a:avLst/>
          </a:prstGeom>
        </p:spPr>
      </p:pic>
    </p:spTree>
  </p:cSld>
  <p:clrMap bg1="dk2" tx1="lt1" bg2="dk1" tx2="lt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Lst>
  <p:transition>
    <p:wipe dir="r"/>
  </p:transition>
  <p:txStyles>
    <p:title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137160" y="493277"/>
            <a:ext cx="8869680" cy="1969770"/>
          </a:xfrm>
        </p:spPr>
        <p:txBody>
          <a:bodyPr/>
          <a:lstStyle/>
          <a:p>
            <a:pPr eaLnBrk="1" hangingPunct="1">
              <a:lnSpc>
                <a:spcPct val="100000"/>
              </a:lnSpc>
            </a:pPr>
            <a:r>
              <a:rPr lang="en-US" sz="4400" dirty="0"/>
              <a:t>COAPT</a:t>
            </a:r>
            <a:br>
              <a:rPr lang="en-US" sz="2800" b="0" dirty="0"/>
            </a:br>
            <a:r>
              <a:rPr lang="en-US" sz="2600" b="0" dirty="0"/>
              <a:t>Three-Year Outcomes from a Randomized Trial of Transcatheter Mitral Valve Leaflet Approximation in Patients with Heart Failure and Secondary Mitral Regurgitation </a:t>
            </a:r>
          </a:p>
        </p:txBody>
      </p:sp>
      <p:sp>
        <p:nvSpPr>
          <p:cNvPr id="12290" name="Rectangle 3"/>
          <p:cNvSpPr>
            <a:spLocks noGrp="1" noChangeArrowheads="1"/>
          </p:cNvSpPr>
          <p:nvPr>
            <p:ph type="subTitle" idx="1"/>
          </p:nvPr>
        </p:nvSpPr>
        <p:spPr>
          <a:xfrm>
            <a:off x="479426" y="2486274"/>
            <a:ext cx="8185150" cy="666750"/>
          </a:xfrm>
        </p:spPr>
        <p:txBody>
          <a:bodyPr/>
          <a:lstStyle/>
          <a:p>
            <a:pPr eaLnBrk="1" hangingPunct="1"/>
            <a:r>
              <a:rPr lang="en-US" sz="2000" b="0" i="0" dirty="0"/>
              <a:t>Michael Mack</a:t>
            </a:r>
          </a:p>
          <a:p>
            <a:pPr eaLnBrk="1" hangingPunct="1"/>
            <a:r>
              <a:rPr lang="en-US" sz="2000" b="0" i="0" dirty="0"/>
              <a:t>William T. Abraham</a:t>
            </a:r>
          </a:p>
          <a:p>
            <a:pPr eaLnBrk="1" hangingPunct="1"/>
            <a:r>
              <a:rPr lang="en-US" sz="2000" b="0" i="0" dirty="0"/>
              <a:t>JoAnn </a:t>
            </a:r>
            <a:r>
              <a:rPr lang="en-US" sz="2000" b="0" i="0" dirty="0" err="1"/>
              <a:t>Lindenfeld</a:t>
            </a:r>
            <a:endParaRPr lang="en-US" sz="2000" b="0" i="0" dirty="0"/>
          </a:p>
          <a:p>
            <a:pPr eaLnBrk="1" hangingPunct="1"/>
            <a:r>
              <a:rPr lang="en-US" sz="2000" b="0" i="0" dirty="0"/>
              <a:t>Gregg W. Stone </a:t>
            </a:r>
          </a:p>
          <a:p>
            <a:pPr eaLnBrk="1" hangingPunct="1"/>
            <a:r>
              <a:rPr lang="en-US" sz="1400" b="0" i="0" dirty="0"/>
              <a:t>On behalf of the COAPT Investigators</a:t>
            </a:r>
          </a:p>
        </p:txBody>
      </p:sp>
      <p:pic>
        <p:nvPicPr>
          <p:cNvPr id="4" name="Picture 3">
            <a:extLst>
              <a:ext uri="{FF2B5EF4-FFF2-40B4-BE49-F238E27FC236}">
                <a16:creationId xmlns:a16="http://schemas.microsoft.com/office/drawing/2014/main" id="{2F663273-70A1-8A46-800E-6491C6F32839}"/>
              </a:ext>
            </a:extLst>
          </p:cNvPr>
          <p:cNvPicPr>
            <a:picLocks noChangeAspect="1"/>
          </p:cNvPicPr>
          <p:nvPr/>
        </p:nvPicPr>
        <p:blipFill rotWithShape="1">
          <a:blip r:embed="rId3"/>
          <a:srcRect t="19104" b="14030"/>
          <a:stretch/>
        </p:blipFill>
        <p:spPr bwMode="auto">
          <a:xfrm>
            <a:off x="-1" y="1"/>
            <a:ext cx="1992313" cy="711200"/>
          </a:xfrm>
          <a:prstGeom prst="rect">
            <a:avLst/>
          </a:prstGeom>
          <a:noFill/>
          <a:ln w="9525">
            <a:noFill/>
            <a:miter lim="800000"/>
            <a:headEnd/>
            <a:tailEnd/>
          </a:ln>
        </p:spPr>
      </p:pic>
      <p:sp>
        <p:nvSpPr>
          <p:cNvPr id="5" name="TextBox 4"/>
          <p:cNvSpPr txBox="1"/>
          <p:nvPr/>
        </p:nvSpPr>
        <p:spPr>
          <a:xfrm>
            <a:off x="1574801" y="4819658"/>
            <a:ext cx="5994401" cy="276999"/>
          </a:xfrm>
          <a:prstGeom prst="rect">
            <a:avLst/>
          </a:prstGeom>
          <a:noFill/>
        </p:spPr>
        <p:txBody>
          <a:bodyPr wrap="square" rtlCol="0">
            <a:spAutoFit/>
          </a:bodyPr>
          <a:ls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a:pPr algn="ctr" defTabSz="914378"/>
            <a:r>
              <a:rPr lang="en-US" sz="1200" i="0" dirty="0">
                <a:solidFill>
                  <a:srgbClr val="FFFFFF"/>
                </a:solidFill>
              </a:rPr>
              <a:t>COAPT (NCT01626079)</a:t>
            </a:r>
          </a:p>
        </p:txBody>
      </p:sp>
    </p:spTree>
    <p:extLst>
      <p:ext uri="{BB962C8B-B14F-4D97-AF65-F5344CB8AC3E}">
        <p14:creationId xmlns:p14="http://schemas.microsoft.com/office/powerpoint/2010/main" val="92307717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3DBF-C217-4AEB-9FF2-399073CF645B}"/>
              </a:ext>
            </a:extLst>
          </p:cNvPr>
          <p:cNvSpPr>
            <a:spLocks noGrp="1"/>
          </p:cNvSpPr>
          <p:nvPr>
            <p:ph type="title"/>
          </p:nvPr>
        </p:nvSpPr>
        <p:spPr>
          <a:xfrm>
            <a:off x="687388" y="60697"/>
            <a:ext cx="7769225" cy="566738"/>
          </a:xfrm>
        </p:spPr>
        <p:txBody>
          <a:bodyPr/>
          <a:lstStyle/>
          <a:p>
            <a:r>
              <a:rPr lang="en-US" sz="28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Primary Safety Endpoint (</a:t>
            </a:r>
            <a:r>
              <a:rPr lang="en-US" sz="2800"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MitraClip</a:t>
            </a:r>
            <a:r>
              <a:rPr lang="en-US" sz="28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arm)</a:t>
            </a:r>
            <a:br>
              <a:rPr lang="en-US" sz="28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0" dirty="0">
                <a:solidFill>
                  <a:srgbClr val="FDE25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Freedom from Device-related Complications</a:t>
            </a:r>
            <a:br>
              <a:rPr lang="en-US" sz="2400" b="0" dirty="0">
                <a:solidFill>
                  <a:srgbClr val="FDE25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n=293 pts with </a:t>
            </a:r>
            <a:r>
              <a:rPr lang="en-US" sz="1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MitraClip</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procedure attempted</a:t>
            </a:r>
            <a:br>
              <a:rPr lang="en-US" sz="2800" b="0" dirty="0">
                <a:solidFill>
                  <a:srgbClr val="FDE25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0" dirty="0"/>
          </a:p>
        </p:txBody>
      </p:sp>
      <p:graphicFrame>
        <p:nvGraphicFramePr>
          <p:cNvPr id="4" name="Table 3">
            <a:extLst>
              <a:ext uri="{FF2B5EF4-FFF2-40B4-BE49-F238E27FC236}">
                <a16:creationId xmlns:a16="http://schemas.microsoft.com/office/drawing/2014/main" id="{BA7E9703-4C58-4A4A-AB65-F2B417B57F4B}"/>
              </a:ext>
            </a:extLst>
          </p:cNvPr>
          <p:cNvGraphicFramePr>
            <a:graphicFrameLocks noGrp="1"/>
          </p:cNvGraphicFramePr>
          <p:nvPr>
            <p:extLst>
              <p:ext uri="{D42A27DB-BD31-4B8C-83A1-F6EECF244321}">
                <p14:modId xmlns:p14="http://schemas.microsoft.com/office/powerpoint/2010/main" val="2561350418"/>
              </p:ext>
            </p:extLst>
          </p:nvPr>
        </p:nvGraphicFramePr>
        <p:xfrm>
          <a:off x="689557" y="1290042"/>
          <a:ext cx="7764886" cy="3309950"/>
        </p:xfrm>
        <a:graphic>
          <a:graphicData uri="http://schemas.openxmlformats.org/drawingml/2006/table">
            <a:tbl>
              <a:tblPr firstRow="1" firstCol="1" bandRow="1">
                <a:tableStyleId>{5C22544A-7EE6-4342-B048-85BDC9FD1C3A}</a:tableStyleId>
              </a:tblPr>
              <a:tblGrid>
                <a:gridCol w="3053402">
                  <a:extLst>
                    <a:ext uri="{9D8B030D-6E8A-4147-A177-3AD203B41FA5}">
                      <a16:colId xmlns:a16="http://schemas.microsoft.com/office/drawing/2014/main" val="4087409709"/>
                    </a:ext>
                  </a:extLst>
                </a:gridCol>
                <a:gridCol w="1092630">
                  <a:extLst>
                    <a:ext uri="{9D8B030D-6E8A-4147-A177-3AD203B41FA5}">
                      <a16:colId xmlns:a16="http://schemas.microsoft.com/office/drawing/2014/main" val="722340006"/>
                    </a:ext>
                  </a:extLst>
                </a:gridCol>
                <a:gridCol w="1239864">
                  <a:extLst>
                    <a:ext uri="{9D8B030D-6E8A-4147-A177-3AD203B41FA5}">
                      <a16:colId xmlns:a16="http://schemas.microsoft.com/office/drawing/2014/main" val="2656835450"/>
                    </a:ext>
                  </a:extLst>
                </a:gridCol>
                <a:gridCol w="1170123">
                  <a:extLst>
                    <a:ext uri="{9D8B030D-6E8A-4147-A177-3AD203B41FA5}">
                      <a16:colId xmlns:a16="http://schemas.microsoft.com/office/drawing/2014/main" val="3996226509"/>
                    </a:ext>
                  </a:extLst>
                </a:gridCol>
                <a:gridCol w="1208867">
                  <a:extLst>
                    <a:ext uri="{9D8B030D-6E8A-4147-A177-3AD203B41FA5}">
                      <a16:colId xmlns:a16="http://schemas.microsoft.com/office/drawing/2014/main" val="2366149371"/>
                    </a:ext>
                  </a:extLst>
                </a:gridCol>
              </a:tblGrid>
              <a:tr h="283710">
                <a:tc>
                  <a:txBody>
                    <a:bodyPr/>
                    <a:lstStyle/>
                    <a:p>
                      <a:pPr marL="0" marR="0">
                        <a:lnSpc>
                          <a:spcPct val="100000"/>
                        </a:lnSpc>
                        <a:spcBef>
                          <a:spcPts val="1200"/>
                        </a:spcBef>
                        <a:spcAft>
                          <a:spcPts val="0"/>
                        </a:spcAft>
                      </a:pPr>
                      <a:endParaRPr lang="en-US" sz="1200" b="1"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lnSpc>
                          <a:spcPct val="100000"/>
                        </a:lnSpc>
                        <a:spcBef>
                          <a:spcPts val="1200"/>
                        </a:spcBef>
                        <a:spcAft>
                          <a:spcPts val="0"/>
                        </a:spcAft>
                      </a:pPr>
                      <a:r>
                        <a:rPr lang="en-US" sz="12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0-30 Days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lnSpc>
                          <a:spcPct val="100000"/>
                        </a:lnSpc>
                        <a:spcBef>
                          <a:spcPts val="1200"/>
                        </a:spcBef>
                        <a:spcAft>
                          <a:spcPts val="0"/>
                        </a:spcAft>
                      </a:pPr>
                      <a:r>
                        <a:rPr lang="en-US" sz="1200" b="1" dirty="0">
                          <a:solidFill>
                            <a:srgbClr val="FFFF00"/>
                          </a:solidFill>
                          <a:effectLst/>
                          <a:latin typeface="Arial" panose="020B0604020202020204" pitchFamily="34" charset="0"/>
                          <a:cs typeface="Arial" panose="020B0604020202020204" pitchFamily="34" charset="0"/>
                        </a:rPr>
                        <a:t>0-12 Months</a:t>
                      </a:r>
                      <a:endParaRPr lang="en-US" sz="12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lnSpc>
                          <a:spcPct val="100000"/>
                        </a:lnSpc>
                        <a:spcBef>
                          <a:spcPts val="1200"/>
                        </a:spcBef>
                        <a:spcAft>
                          <a:spcPts val="0"/>
                        </a:spcAft>
                      </a:pPr>
                      <a:r>
                        <a:rPr lang="en-US" sz="12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0-24 Months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lnSpc>
                          <a:spcPct val="100000"/>
                        </a:lnSpc>
                        <a:spcBef>
                          <a:spcPts val="1200"/>
                        </a:spcBef>
                        <a:spcAft>
                          <a:spcPts val="0"/>
                        </a:spcAft>
                      </a:pPr>
                      <a:r>
                        <a:rPr lang="en-US" sz="12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0-36 Months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252592665"/>
                  </a:ext>
                </a:extLst>
              </a:tr>
              <a:tr h="283710">
                <a:tc>
                  <a:txBody>
                    <a:bodyPr/>
                    <a:lstStyle/>
                    <a:p>
                      <a:pPr marL="0" marR="0">
                        <a:lnSpc>
                          <a:spcPct val="100000"/>
                        </a:lnSpc>
                        <a:spcBef>
                          <a:spcPts val="1200"/>
                        </a:spcBef>
                        <a:spcAft>
                          <a:spcPts val="0"/>
                        </a:spcAft>
                      </a:pPr>
                      <a:r>
                        <a:rPr lang="en-US" sz="12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All</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1.4% (4)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3.3% (9)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5.2% (13)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8.7% (18) </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20119115"/>
                  </a:ext>
                </a:extLst>
              </a:tr>
              <a:tr h="283710">
                <a:tc>
                  <a:txBody>
                    <a:bodyPr/>
                    <a:lstStyle/>
                    <a:p>
                      <a:pPr marL="0" marR="0">
                        <a:lnSpc>
                          <a:spcPct val="100000"/>
                        </a:lnSpc>
                        <a:spcBef>
                          <a:spcPts val="1200"/>
                        </a:spcBef>
                        <a:spcAft>
                          <a:spcPts val="0"/>
                        </a:spcAft>
                      </a:pPr>
                      <a:r>
                        <a:rPr lang="en-US" sz="1200" b="1" dirty="0">
                          <a:solidFill>
                            <a:srgbClr val="FFC000"/>
                          </a:solidFill>
                          <a:effectLst/>
                          <a:latin typeface="Arial" panose="020B0604020202020204" pitchFamily="34" charset="0"/>
                          <a:cs typeface="Arial" panose="020B0604020202020204" pitchFamily="34" charset="0"/>
                        </a:rPr>
                        <a:t>   - Device-related complications</a:t>
                      </a:r>
                      <a:endParaRPr lang="en-US" sz="1200" b="1"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1.4% (4)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1.4% (4)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1.4% (4)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1.4% (4) </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812979251"/>
                  </a:ext>
                </a:extLst>
              </a:tr>
              <a:tr h="283710">
                <a:tc>
                  <a:txBody>
                    <a:bodyPr/>
                    <a:lstStyle/>
                    <a:p>
                      <a:pPr marL="0" marR="0">
                        <a:lnSpc>
                          <a:spcPct val="100000"/>
                        </a:lnSpc>
                        <a:spcBef>
                          <a:spcPts val="1200"/>
                        </a:spcBef>
                        <a:spcAft>
                          <a:spcPts val="0"/>
                        </a:spcAft>
                      </a:pPr>
                      <a:r>
                        <a:rPr lang="en-US" sz="1200" b="0" dirty="0">
                          <a:solidFill>
                            <a:schemeClr val="tx1"/>
                          </a:solidFill>
                          <a:effectLst/>
                          <a:latin typeface="Arial" panose="020B0604020202020204" pitchFamily="34" charset="0"/>
                          <a:cs typeface="Arial" panose="020B0604020202020204" pitchFamily="34" charset="0"/>
                        </a:rPr>
                        <a:t>      • Single leaflet device attachment</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0.7% (2)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0.7% (2)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0.7% (2)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0.7% (2)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25552550"/>
                  </a:ext>
                </a:extLst>
              </a:tr>
              <a:tr h="283710">
                <a:tc>
                  <a:txBody>
                    <a:bodyPr/>
                    <a:lstStyle/>
                    <a:p>
                      <a:pPr marL="0" marR="0">
                        <a:lnSpc>
                          <a:spcPct val="100000"/>
                        </a:lnSpc>
                        <a:spcBef>
                          <a:spcPts val="1200"/>
                        </a:spcBef>
                        <a:spcAft>
                          <a:spcPts val="0"/>
                        </a:spcAft>
                      </a:pPr>
                      <a:r>
                        <a:rPr lang="en-US" sz="1200" b="0" dirty="0">
                          <a:solidFill>
                            <a:schemeClr val="tx1"/>
                          </a:solidFill>
                          <a:effectLst/>
                          <a:latin typeface="Arial" panose="020B0604020202020204" pitchFamily="34" charset="0"/>
                          <a:cs typeface="Arial" panose="020B0604020202020204" pitchFamily="34" charset="0"/>
                        </a:rPr>
                        <a:t>      • Device embolization</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0.3% (1)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0.3% (1)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0.3% (1)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0.3% (1)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54896055"/>
                  </a:ext>
                </a:extLst>
              </a:tr>
              <a:tr h="283710">
                <a:tc>
                  <a:txBody>
                    <a:bodyPr/>
                    <a:lstStyle/>
                    <a:p>
                      <a:pPr marL="0" marR="0">
                        <a:lnSpc>
                          <a:spcPct val="100000"/>
                        </a:lnSpc>
                        <a:spcBef>
                          <a:spcPts val="1200"/>
                        </a:spcBef>
                        <a:spcAft>
                          <a:spcPts val="0"/>
                        </a:spcAft>
                      </a:pPr>
                      <a:r>
                        <a:rPr lang="en-US" sz="1200" b="0" dirty="0">
                          <a:solidFill>
                            <a:schemeClr val="tx1"/>
                          </a:solidFill>
                          <a:effectLst/>
                          <a:latin typeface="Arial" panose="020B0604020202020204" pitchFamily="34" charset="0"/>
                          <a:cs typeface="Arial" panose="020B0604020202020204" pitchFamily="34" charset="0"/>
                        </a:rPr>
                        <a:t>      • Endocarditis requiring surgery</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0.0% (0)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0.0% (0)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0.0% (0)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0.0% (0)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948923378"/>
                  </a:ext>
                </a:extLst>
              </a:tr>
              <a:tr h="283710">
                <a:tc>
                  <a:txBody>
                    <a:bodyPr/>
                    <a:lstStyle/>
                    <a:p>
                      <a:pPr marL="0" marR="0">
                        <a:lnSpc>
                          <a:spcPct val="100000"/>
                        </a:lnSpc>
                        <a:spcBef>
                          <a:spcPts val="1200"/>
                        </a:spcBef>
                        <a:spcAft>
                          <a:spcPts val="0"/>
                        </a:spcAft>
                      </a:pPr>
                      <a:r>
                        <a:rPr lang="en-US" sz="1200" b="0" dirty="0">
                          <a:solidFill>
                            <a:schemeClr val="tx1"/>
                          </a:solidFill>
                          <a:effectLst/>
                          <a:latin typeface="Arial" panose="020B0604020202020204" pitchFamily="34" charset="0"/>
                          <a:cs typeface="Arial" panose="020B0604020202020204" pitchFamily="34" charset="0"/>
                        </a:rPr>
                        <a:t>      • Mitral stenosis requiring surgery</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0.0% (0)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0.0% (0)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0.0% (0)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0.0% (0)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18801877"/>
                  </a:ext>
                </a:extLst>
              </a:tr>
              <a:tr h="472850">
                <a:tc>
                  <a:txBody>
                    <a:bodyPr/>
                    <a:lstStyle/>
                    <a:p>
                      <a:pPr marL="346075" marR="0" indent="-1076325">
                        <a:lnSpc>
                          <a:spcPct val="100000"/>
                        </a:lnSpc>
                        <a:spcBef>
                          <a:spcPts val="0"/>
                        </a:spcBef>
                        <a:spcAft>
                          <a:spcPts val="0"/>
                        </a:spcAft>
                        <a:tabLst>
                          <a:tab pos="338138" algn="l"/>
                        </a:tabLst>
                      </a:pPr>
                      <a:r>
                        <a:rPr lang="en-US" sz="1200" b="0" dirty="0">
                          <a:solidFill>
                            <a:schemeClr val="tx1"/>
                          </a:solidFill>
                          <a:effectLst/>
                          <a:latin typeface="Arial" panose="020B0604020202020204" pitchFamily="34" charset="0"/>
                          <a:cs typeface="Arial" panose="020B0604020202020204" pitchFamily="34" charset="0"/>
                        </a:rPr>
                        <a:t>      • </a:t>
                      </a:r>
                      <a:r>
                        <a:rPr lang="en-US" sz="1200" b="0" kern="1200" dirty="0">
                          <a:solidFill>
                            <a:schemeClr val="tx1"/>
                          </a:solidFill>
                          <a:effectLst/>
                          <a:latin typeface="Arial" panose="020B0604020202020204" pitchFamily="34" charset="0"/>
                          <a:ea typeface="+mn-ea"/>
                          <a:cs typeface="Arial" panose="020B0604020202020204" pitchFamily="34" charset="0"/>
                        </a:rPr>
                        <a:t>Any device-related complication requiring non-elective CV surgery</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0.3% (1) </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0.3% (1) </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0.3% (1) </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0.3% (1)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010078768"/>
                  </a:ext>
                </a:extLst>
              </a:tr>
              <a:tr h="283710">
                <a:tc>
                  <a:txBody>
                    <a:bodyPr/>
                    <a:lstStyle/>
                    <a:p>
                      <a:r>
                        <a:rPr lang="en-US" sz="1200" b="1" dirty="0">
                          <a:solidFill>
                            <a:srgbClr val="FFC000"/>
                          </a:solidFill>
                        </a:rPr>
                        <a:t>   - Progressive heart failure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0.0% (0)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2.0% (5)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3.8% (9)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b="1" dirty="0">
                          <a:solidFill>
                            <a:srgbClr val="FFC000"/>
                          </a:solidFill>
                          <a:effectLst/>
                          <a:latin typeface="+mn-lt"/>
                          <a:ea typeface="Times New Roman" panose="02020603050405020304" pitchFamily="18" charset="0"/>
                        </a:rPr>
                        <a:t>7.4% (14) </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087739007"/>
                  </a:ext>
                </a:extLst>
              </a:tr>
              <a:tr h="283710">
                <a:tc>
                  <a:txBody>
                    <a:bodyPr/>
                    <a:lstStyle/>
                    <a:p>
                      <a:pPr marL="0" marR="0">
                        <a:lnSpc>
                          <a:spcPct val="100000"/>
                        </a:lnSpc>
                        <a:spcBef>
                          <a:spcPts val="1200"/>
                        </a:spcBef>
                        <a:spcAft>
                          <a:spcPts val="0"/>
                        </a:spcAft>
                      </a:pPr>
                      <a:r>
                        <a:rPr lang="en-US" sz="1200" b="0" dirty="0">
                          <a:solidFill>
                            <a:schemeClr val="tx1"/>
                          </a:solidFill>
                          <a:effectLst/>
                          <a:latin typeface="Arial" panose="020B0604020202020204" pitchFamily="34" charset="0"/>
                          <a:cs typeface="Arial" panose="020B0604020202020204" pitchFamily="34" charset="0"/>
                        </a:rPr>
                        <a:t>      • Left ventricular assist device implant</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0.0% (0) </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a:solidFill>
                            <a:schemeClr val="tx1"/>
                          </a:solidFill>
                          <a:effectLst/>
                          <a:latin typeface="+mn-lt"/>
                          <a:ea typeface="Times New Roman" panose="02020603050405020304" pitchFamily="18" charset="0"/>
                        </a:rPr>
                        <a:t>1.2% (3) </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2.6% (6) </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5.4% (10)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5889954"/>
                  </a:ext>
                </a:extLst>
              </a:tr>
              <a:tr h="283710">
                <a:tc>
                  <a:txBody>
                    <a:bodyPr/>
                    <a:lstStyle/>
                    <a:p>
                      <a:pPr marL="0" marR="0">
                        <a:lnSpc>
                          <a:spcPct val="100000"/>
                        </a:lnSpc>
                        <a:spcBef>
                          <a:spcPts val="1200"/>
                        </a:spcBef>
                        <a:spcAft>
                          <a:spcPts val="0"/>
                        </a:spcAft>
                      </a:pPr>
                      <a:r>
                        <a:rPr lang="en-US" sz="1200" b="0" dirty="0">
                          <a:solidFill>
                            <a:schemeClr val="tx1"/>
                          </a:solidFill>
                          <a:effectLst/>
                          <a:latin typeface="Arial" panose="020B0604020202020204" pitchFamily="34" charset="0"/>
                          <a:cs typeface="Arial" panose="020B0604020202020204" pitchFamily="34" charset="0"/>
                        </a:rPr>
                        <a:t>      • Heart transplant</a:t>
                      </a: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0.0% (0) </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0.8% (2) </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1.3% (3) </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200" dirty="0">
                          <a:solidFill>
                            <a:schemeClr val="tx1"/>
                          </a:solidFill>
                          <a:effectLst/>
                          <a:latin typeface="+mn-lt"/>
                          <a:ea typeface="Times New Roman" panose="02020603050405020304" pitchFamily="18" charset="0"/>
                        </a:rPr>
                        <a:t>2.6% (5)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0904129"/>
                  </a:ext>
                </a:extLst>
              </a:tr>
            </a:tbl>
          </a:graphicData>
        </a:graphic>
      </p:graphicFrame>
      <p:sp>
        <p:nvSpPr>
          <p:cNvPr id="3" name="Rectangle 2">
            <a:extLst>
              <a:ext uri="{FF2B5EF4-FFF2-40B4-BE49-F238E27FC236}">
                <a16:creationId xmlns:a16="http://schemas.microsoft.com/office/drawing/2014/main" id="{9F9A5CA9-9F14-408C-AB8C-B4F5BA0EF288}"/>
              </a:ext>
            </a:extLst>
          </p:cNvPr>
          <p:cNvSpPr/>
          <p:nvPr/>
        </p:nvSpPr>
        <p:spPr>
          <a:xfrm>
            <a:off x="2827258" y="4752488"/>
            <a:ext cx="3483646" cy="400110"/>
          </a:xfrm>
          <a:prstGeom prst="rect">
            <a:avLst/>
          </a:prstGeom>
        </p:spPr>
        <p:txBody>
          <a:bodyPr wrap="none">
            <a:spAutoFit/>
          </a:bodyPr>
          <a:lstStyle/>
          <a:p>
            <a:pPr algn="ctr"/>
            <a:r>
              <a:rPr lang="en-US" sz="1000" b="0" i="0" dirty="0">
                <a:solidFill>
                  <a:schemeClr val="tx1"/>
                </a:solidFill>
                <a:latin typeface="+mn-lt"/>
                <a:ea typeface="Times New Roman" panose="02020603050405020304" pitchFamily="18" charset="0"/>
              </a:rPr>
              <a:t>Event rates are Kaplan-Meier time-to-first event estimates;</a:t>
            </a:r>
            <a:endParaRPr lang="en-US" sz="1000" b="0" i="0" dirty="0">
              <a:solidFill>
                <a:schemeClr val="tx1"/>
              </a:solidFill>
              <a:latin typeface="+mn-lt"/>
            </a:endParaRPr>
          </a:p>
          <a:p>
            <a:pPr algn="ctr"/>
            <a:r>
              <a:rPr lang="en-US" sz="1000" b="0" i="0" dirty="0">
                <a:solidFill>
                  <a:schemeClr val="tx1"/>
                </a:solidFill>
                <a:latin typeface="+mn-lt"/>
              </a:rPr>
              <a:t>Includes only first occurrence of each event</a:t>
            </a:r>
          </a:p>
        </p:txBody>
      </p:sp>
      <p:pic>
        <p:nvPicPr>
          <p:cNvPr id="5" name="Picture 4">
            <a:extLst>
              <a:ext uri="{FF2B5EF4-FFF2-40B4-BE49-F238E27FC236}">
                <a16:creationId xmlns:a16="http://schemas.microsoft.com/office/drawing/2014/main" id="{1A00FFCF-A69B-B241-9D50-CCBA0B434C40}"/>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Tree>
    <p:extLst>
      <p:ext uri="{BB962C8B-B14F-4D97-AF65-F5344CB8AC3E}">
        <p14:creationId xmlns:p14="http://schemas.microsoft.com/office/powerpoint/2010/main" val="1918550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extLst>
              <p:ext uri="{D42A27DB-BD31-4B8C-83A1-F6EECF244321}">
                <p14:modId xmlns:p14="http://schemas.microsoft.com/office/powerpoint/2010/main" val="3955974054"/>
              </p:ext>
            </p:extLst>
          </p:nvPr>
        </p:nvGraphicFramePr>
        <p:xfrm>
          <a:off x="1118618" y="870654"/>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687388" y="86055"/>
            <a:ext cx="7769225"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Heart Failure Hospitalization</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including crossovers</a:t>
            </a: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 name="TextBox 16">
            <a:extLst>
              <a:ext uri="{FF2B5EF4-FFF2-40B4-BE49-F238E27FC236}">
                <a16:creationId xmlns:a16="http://schemas.microsoft.com/office/drawing/2014/main" id="{5156FE20-81C8-42D8-9363-72AE2463B7C5}"/>
              </a:ext>
            </a:extLst>
          </p:cNvPr>
          <p:cNvSpPr txBox="1"/>
          <p:nvPr/>
        </p:nvSpPr>
        <p:spPr>
          <a:xfrm>
            <a:off x="4968696" y="2188206"/>
            <a:ext cx="619080" cy="276999"/>
          </a:xfrm>
          <a:prstGeom prst="rect">
            <a:avLst/>
          </a:prstGeom>
          <a:noFill/>
        </p:spPr>
        <p:txBody>
          <a:bodyPr wrap="none" rtlCol="0">
            <a:spAutoFit/>
          </a:bodyPr>
          <a:lstStyle/>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56.4%</a:t>
            </a:r>
            <a:endParaRPr lang="en-US" sz="1000" b="0" i="0"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02257E8-AC6D-4A97-AAE2-9EA04B8F423D}"/>
              </a:ext>
            </a:extLst>
          </p:cNvPr>
          <p:cNvSpPr txBox="1"/>
          <p:nvPr/>
        </p:nvSpPr>
        <p:spPr>
          <a:xfrm>
            <a:off x="4968696" y="2767891"/>
            <a:ext cx="619080" cy="276999"/>
          </a:xfrm>
          <a:prstGeom prst="rect">
            <a:avLst/>
          </a:prstGeom>
          <a:noFill/>
        </p:spPr>
        <p:txBody>
          <a:bodyPr wrap="none" rtlCol="0">
            <a:spAutoFit/>
          </a:bodyPr>
          <a:lstStyle/>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34.8%</a:t>
            </a:r>
            <a:endParaRPr lang="en-US" sz="1000" b="0" i="0" dirty="0">
              <a:solidFill>
                <a:schemeClr val="tx1"/>
              </a:solidFill>
              <a:latin typeface="Arial" panose="020B0604020202020204" pitchFamily="34" charset="0"/>
              <a:cs typeface="Arial" panose="020B0604020202020204" pitchFamily="34" charset="0"/>
            </a:endParaRPr>
          </a:p>
        </p:txBody>
      </p:sp>
      <p:sp>
        <p:nvSpPr>
          <p:cNvPr id="19" name="Freeform 56">
            <a:extLst>
              <a:ext uri="{FF2B5EF4-FFF2-40B4-BE49-F238E27FC236}">
                <a16:creationId xmlns:a16="http://schemas.microsoft.com/office/drawing/2014/main" id="{3CC14663-1340-475B-A2A5-5F7AEB1961A2}"/>
              </a:ext>
            </a:extLst>
          </p:cNvPr>
          <p:cNvSpPr>
            <a:spLocks noChangeAspect="1"/>
          </p:cNvSpPr>
          <p:nvPr/>
        </p:nvSpPr>
        <p:spPr bwMode="auto">
          <a:xfrm>
            <a:off x="2214086" y="2402447"/>
            <a:ext cx="4970377" cy="1277742"/>
          </a:xfrm>
          <a:custGeom>
            <a:avLst/>
            <a:gdLst>
              <a:gd name="T0" fmla="*/ 3 w 574"/>
              <a:gd name="T1" fmla="*/ 218 h 223"/>
              <a:gd name="T2" fmla="*/ 5 w 574"/>
              <a:gd name="T3" fmla="*/ 213 h 223"/>
              <a:gd name="T4" fmla="*/ 9 w 574"/>
              <a:gd name="T5" fmla="*/ 210 h 223"/>
              <a:gd name="T6" fmla="*/ 12 w 574"/>
              <a:gd name="T7" fmla="*/ 209 h 223"/>
              <a:gd name="T8" fmla="*/ 15 w 574"/>
              <a:gd name="T9" fmla="*/ 204 h 223"/>
              <a:gd name="T10" fmla="*/ 26 w 574"/>
              <a:gd name="T11" fmla="*/ 201 h 223"/>
              <a:gd name="T12" fmla="*/ 31 w 574"/>
              <a:gd name="T13" fmla="*/ 196 h 223"/>
              <a:gd name="T14" fmla="*/ 41 w 574"/>
              <a:gd name="T15" fmla="*/ 191 h 223"/>
              <a:gd name="T16" fmla="*/ 45 w 574"/>
              <a:gd name="T17" fmla="*/ 184 h 223"/>
              <a:gd name="T18" fmla="*/ 47 w 574"/>
              <a:gd name="T19" fmla="*/ 183 h 223"/>
              <a:gd name="T20" fmla="*/ 49 w 574"/>
              <a:gd name="T21" fmla="*/ 178 h 223"/>
              <a:gd name="T22" fmla="*/ 64 w 574"/>
              <a:gd name="T23" fmla="*/ 176 h 223"/>
              <a:gd name="T24" fmla="*/ 66 w 574"/>
              <a:gd name="T25" fmla="*/ 174 h 223"/>
              <a:gd name="T26" fmla="*/ 75 w 574"/>
              <a:gd name="T27" fmla="*/ 171 h 223"/>
              <a:gd name="T28" fmla="*/ 80 w 574"/>
              <a:gd name="T29" fmla="*/ 162 h 223"/>
              <a:gd name="T30" fmla="*/ 90 w 574"/>
              <a:gd name="T31" fmla="*/ 162 h 223"/>
              <a:gd name="T32" fmla="*/ 92 w 574"/>
              <a:gd name="T33" fmla="*/ 157 h 223"/>
              <a:gd name="T34" fmla="*/ 102 w 574"/>
              <a:gd name="T35" fmla="*/ 152 h 223"/>
              <a:gd name="T36" fmla="*/ 111 w 574"/>
              <a:gd name="T37" fmla="*/ 143 h 223"/>
              <a:gd name="T38" fmla="*/ 113 w 574"/>
              <a:gd name="T39" fmla="*/ 140 h 223"/>
              <a:gd name="T40" fmla="*/ 120 w 574"/>
              <a:gd name="T41" fmla="*/ 136 h 223"/>
              <a:gd name="T42" fmla="*/ 129 w 574"/>
              <a:gd name="T43" fmla="*/ 131 h 223"/>
              <a:gd name="T44" fmla="*/ 141 w 574"/>
              <a:gd name="T45" fmla="*/ 127 h 223"/>
              <a:gd name="T46" fmla="*/ 157 w 574"/>
              <a:gd name="T47" fmla="*/ 122 h 223"/>
              <a:gd name="T48" fmla="*/ 162 w 574"/>
              <a:gd name="T49" fmla="*/ 117 h 223"/>
              <a:gd name="T50" fmla="*/ 176 w 574"/>
              <a:gd name="T51" fmla="*/ 113 h 223"/>
              <a:gd name="T52" fmla="*/ 178 w 574"/>
              <a:gd name="T53" fmla="*/ 108 h 223"/>
              <a:gd name="T54" fmla="*/ 190 w 574"/>
              <a:gd name="T55" fmla="*/ 106 h 223"/>
              <a:gd name="T56" fmla="*/ 198 w 574"/>
              <a:gd name="T57" fmla="*/ 98 h 223"/>
              <a:gd name="T58" fmla="*/ 212 w 574"/>
              <a:gd name="T59" fmla="*/ 95 h 223"/>
              <a:gd name="T60" fmla="*/ 229 w 574"/>
              <a:gd name="T61" fmla="*/ 91 h 223"/>
              <a:gd name="T62" fmla="*/ 246 w 574"/>
              <a:gd name="T63" fmla="*/ 85 h 223"/>
              <a:gd name="T64" fmla="*/ 260 w 574"/>
              <a:gd name="T65" fmla="*/ 80 h 223"/>
              <a:gd name="T66" fmla="*/ 297 w 574"/>
              <a:gd name="T67" fmla="*/ 78 h 223"/>
              <a:gd name="T68" fmla="*/ 317 w 574"/>
              <a:gd name="T69" fmla="*/ 76 h 223"/>
              <a:gd name="T70" fmla="*/ 330 w 574"/>
              <a:gd name="T71" fmla="*/ 70 h 223"/>
              <a:gd name="T72" fmla="*/ 352 w 574"/>
              <a:gd name="T73" fmla="*/ 62 h 223"/>
              <a:gd name="T74" fmla="*/ 365 w 574"/>
              <a:gd name="T75" fmla="*/ 60 h 223"/>
              <a:gd name="T76" fmla="*/ 375 w 574"/>
              <a:gd name="T77" fmla="*/ 56 h 223"/>
              <a:gd name="T78" fmla="*/ 378 w 574"/>
              <a:gd name="T79" fmla="*/ 56 h 223"/>
              <a:gd name="T80" fmla="*/ 381 w 574"/>
              <a:gd name="T81" fmla="*/ 56 h 223"/>
              <a:gd name="T82" fmla="*/ 384 w 574"/>
              <a:gd name="T83" fmla="*/ 56 h 223"/>
              <a:gd name="T84" fmla="*/ 385 w 574"/>
              <a:gd name="T85" fmla="*/ 56 h 223"/>
              <a:gd name="T86" fmla="*/ 388 w 574"/>
              <a:gd name="T87" fmla="*/ 54 h 223"/>
              <a:gd name="T88" fmla="*/ 390 w 574"/>
              <a:gd name="T89" fmla="*/ 54 h 223"/>
              <a:gd name="T90" fmla="*/ 395 w 574"/>
              <a:gd name="T91" fmla="*/ 54 h 223"/>
              <a:gd name="T92" fmla="*/ 397 w 574"/>
              <a:gd name="T93" fmla="*/ 54 h 223"/>
              <a:gd name="T94" fmla="*/ 401 w 574"/>
              <a:gd name="T95" fmla="*/ 54 h 223"/>
              <a:gd name="T96" fmla="*/ 403 w 574"/>
              <a:gd name="T97" fmla="*/ 54 h 223"/>
              <a:gd name="T98" fmla="*/ 405 w 574"/>
              <a:gd name="T99" fmla="*/ 54 h 223"/>
              <a:gd name="T100" fmla="*/ 419 w 574"/>
              <a:gd name="T101" fmla="*/ 51 h 223"/>
              <a:gd name="T102" fmla="*/ 439 w 574"/>
              <a:gd name="T103" fmla="*/ 46 h 223"/>
              <a:gd name="T104" fmla="*/ 448 w 574"/>
              <a:gd name="T105" fmla="*/ 43 h 223"/>
              <a:gd name="T106" fmla="*/ 463 w 574"/>
              <a:gd name="T107" fmla="*/ 38 h 223"/>
              <a:gd name="T108" fmla="*/ 476 w 574"/>
              <a:gd name="T109" fmla="*/ 38 h 223"/>
              <a:gd name="T110" fmla="*/ 492 w 574"/>
              <a:gd name="T111" fmla="*/ 38 h 223"/>
              <a:gd name="T112" fmla="*/ 503 w 574"/>
              <a:gd name="T113" fmla="*/ 29 h 223"/>
              <a:gd name="T114" fmla="*/ 510 w 574"/>
              <a:gd name="T115" fmla="*/ 23 h 223"/>
              <a:gd name="T116" fmla="*/ 524 w 574"/>
              <a:gd name="T117" fmla="*/ 19 h 223"/>
              <a:gd name="T118" fmla="*/ 543 w 574"/>
              <a:gd name="T119" fmla="*/ 10 h 223"/>
              <a:gd name="T120" fmla="*/ 553 w 574"/>
              <a:gd name="T1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4" h="223">
                <a:moveTo>
                  <a:pt x="0" y="223"/>
                </a:moveTo>
                <a:lnTo>
                  <a:pt x="1" y="223"/>
                </a:lnTo>
                <a:lnTo>
                  <a:pt x="1" y="221"/>
                </a:lnTo>
                <a:lnTo>
                  <a:pt x="3" y="221"/>
                </a:lnTo>
                <a:lnTo>
                  <a:pt x="3" y="218"/>
                </a:lnTo>
                <a:lnTo>
                  <a:pt x="3" y="218"/>
                </a:lnTo>
                <a:lnTo>
                  <a:pt x="3" y="218"/>
                </a:lnTo>
                <a:lnTo>
                  <a:pt x="4" y="218"/>
                </a:lnTo>
                <a:lnTo>
                  <a:pt x="4" y="217"/>
                </a:lnTo>
                <a:lnTo>
                  <a:pt x="4" y="217"/>
                </a:lnTo>
                <a:lnTo>
                  <a:pt x="4" y="217"/>
                </a:lnTo>
                <a:lnTo>
                  <a:pt x="4" y="217"/>
                </a:lnTo>
                <a:lnTo>
                  <a:pt x="4" y="213"/>
                </a:lnTo>
                <a:lnTo>
                  <a:pt x="5" y="213"/>
                </a:lnTo>
                <a:lnTo>
                  <a:pt x="5" y="213"/>
                </a:lnTo>
                <a:lnTo>
                  <a:pt x="6" y="213"/>
                </a:lnTo>
                <a:lnTo>
                  <a:pt x="6" y="212"/>
                </a:lnTo>
                <a:lnTo>
                  <a:pt x="7" y="212"/>
                </a:lnTo>
                <a:lnTo>
                  <a:pt x="7" y="212"/>
                </a:lnTo>
                <a:lnTo>
                  <a:pt x="9" y="212"/>
                </a:lnTo>
                <a:lnTo>
                  <a:pt x="9" y="210"/>
                </a:lnTo>
                <a:lnTo>
                  <a:pt x="10" y="210"/>
                </a:lnTo>
                <a:lnTo>
                  <a:pt x="10" y="209"/>
                </a:lnTo>
                <a:lnTo>
                  <a:pt x="10" y="209"/>
                </a:lnTo>
                <a:lnTo>
                  <a:pt x="10" y="209"/>
                </a:lnTo>
                <a:lnTo>
                  <a:pt x="11" y="209"/>
                </a:lnTo>
                <a:lnTo>
                  <a:pt x="11" y="209"/>
                </a:lnTo>
                <a:lnTo>
                  <a:pt x="12" y="209"/>
                </a:lnTo>
                <a:lnTo>
                  <a:pt x="12" y="207"/>
                </a:lnTo>
                <a:lnTo>
                  <a:pt x="12" y="207"/>
                </a:lnTo>
                <a:lnTo>
                  <a:pt x="12" y="207"/>
                </a:lnTo>
                <a:lnTo>
                  <a:pt x="14" y="207"/>
                </a:lnTo>
                <a:lnTo>
                  <a:pt x="14" y="205"/>
                </a:lnTo>
                <a:lnTo>
                  <a:pt x="15" y="205"/>
                </a:lnTo>
                <a:lnTo>
                  <a:pt x="15" y="204"/>
                </a:lnTo>
                <a:lnTo>
                  <a:pt x="18" y="204"/>
                </a:lnTo>
                <a:lnTo>
                  <a:pt x="18" y="202"/>
                </a:lnTo>
                <a:lnTo>
                  <a:pt x="22" y="202"/>
                </a:lnTo>
                <a:lnTo>
                  <a:pt x="22" y="202"/>
                </a:lnTo>
                <a:lnTo>
                  <a:pt x="23" y="202"/>
                </a:lnTo>
                <a:lnTo>
                  <a:pt x="23" y="201"/>
                </a:lnTo>
                <a:lnTo>
                  <a:pt x="26" y="201"/>
                </a:lnTo>
                <a:lnTo>
                  <a:pt x="26" y="199"/>
                </a:lnTo>
                <a:lnTo>
                  <a:pt x="29" y="199"/>
                </a:lnTo>
                <a:lnTo>
                  <a:pt x="29" y="197"/>
                </a:lnTo>
                <a:lnTo>
                  <a:pt x="31" y="197"/>
                </a:lnTo>
                <a:lnTo>
                  <a:pt x="31" y="196"/>
                </a:lnTo>
                <a:lnTo>
                  <a:pt x="31" y="196"/>
                </a:lnTo>
                <a:lnTo>
                  <a:pt x="31" y="196"/>
                </a:lnTo>
                <a:lnTo>
                  <a:pt x="34" y="196"/>
                </a:lnTo>
                <a:lnTo>
                  <a:pt x="34" y="194"/>
                </a:lnTo>
                <a:lnTo>
                  <a:pt x="38" y="194"/>
                </a:lnTo>
                <a:lnTo>
                  <a:pt x="38" y="192"/>
                </a:lnTo>
                <a:lnTo>
                  <a:pt x="39" y="192"/>
                </a:lnTo>
                <a:lnTo>
                  <a:pt x="39" y="191"/>
                </a:lnTo>
                <a:lnTo>
                  <a:pt x="41" y="191"/>
                </a:lnTo>
                <a:lnTo>
                  <a:pt x="41" y="189"/>
                </a:lnTo>
                <a:lnTo>
                  <a:pt x="42" y="189"/>
                </a:lnTo>
                <a:lnTo>
                  <a:pt x="42" y="186"/>
                </a:lnTo>
                <a:lnTo>
                  <a:pt x="43" y="186"/>
                </a:lnTo>
                <a:lnTo>
                  <a:pt x="43" y="186"/>
                </a:lnTo>
                <a:lnTo>
                  <a:pt x="45" y="186"/>
                </a:lnTo>
                <a:lnTo>
                  <a:pt x="45" y="184"/>
                </a:lnTo>
                <a:lnTo>
                  <a:pt x="45" y="184"/>
                </a:lnTo>
                <a:lnTo>
                  <a:pt x="45" y="184"/>
                </a:lnTo>
                <a:lnTo>
                  <a:pt x="45" y="184"/>
                </a:lnTo>
                <a:lnTo>
                  <a:pt x="45" y="184"/>
                </a:lnTo>
                <a:lnTo>
                  <a:pt x="46" y="184"/>
                </a:lnTo>
                <a:lnTo>
                  <a:pt x="46" y="183"/>
                </a:lnTo>
                <a:lnTo>
                  <a:pt x="47" y="183"/>
                </a:lnTo>
                <a:lnTo>
                  <a:pt x="47" y="181"/>
                </a:lnTo>
                <a:lnTo>
                  <a:pt x="48" y="181"/>
                </a:lnTo>
                <a:lnTo>
                  <a:pt x="48" y="179"/>
                </a:lnTo>
                <a:lnTo>
                  <a:pt x="48" y="179"/>
                </a:lnTo>
                <a:lnTo>
                  <a:pt x="48" y="178"/>
                </a:lnTo>
                <a:lnTo>
                  <a:pt x="49" y="178"/>
                </a:lnTo>
                <a:lnTo>
                  <a:pt x="49" y="178"/>
                </a:lnTo>
                <a:lnTo>
                  <a:pt x="53" y="178"/>
                </a:lnTo>
                <a:lnTo>
                  <a:pt x="53" y="178"/>
                </a:lnTo>
                <a:lnTo>
                  <a:pt x="55" y="178"/>
                </a:lnTo>
                <a:lnTo>
                  <a:pt x="55" y="178"/>
                </a:lnTo>
                <a:lnTo>
                  <a:pt x="57" y="178"/>
                </a:lnTo>
                <a:lnTo>
                  <a:pt x="57" y="176"/>
                </a:lnTo>
                <a:lnTo>
                  <a:pt x="64" y="176"/>
                </a:lnTo>
                <a:lnTo>
                  <a:pt x="64" y="176"/>
                </a:lnTo>
                <a:lnTo>
                  <a:pt x="64" y="176"/>
                </a:lnTo>
                <a:lnTo>
                  <a:pt x="64" y="174"/>
                </a:lnTo>
                <a:lnTo>
                  <a:pt x="66" y="174"/>
                </a:lnTo>
                <a:lnTo>
                  <a:pt x="66" y="174"/>
                </a:lnTo>
                <a:lnTo>
                  <a:pt x="66" y="174"/>
                </a:lnTo>
                <a:lnTo>
                  <a:pt x="66" y="174"/>
                </a:lnTo>
                <a:lnTo>
                  <a:pt x="68" y="174"/>
                </a:lnTo>
                <a:lnTo>
                  <a:pt x="68" y="172"/>
                </a:lnTo>
                <a:lnTo>
                  <a:pt x="69" y="172"/>
                </a:lnTo>
                <a:lnTo>
                  <a:pt x="69" y="171"/>
                </a:lnTo>
                <a:lnTo>
                  <a:pt x="73" y="171"/>
                </a:lnTo>
                <a:lnTo>
                  <a:pt x="73" y="171"/>
                </a:lnTo>
                <a:lnTo>
                  <a:pt x="75" y="171"/>
                </a:lnTo>
                <a:lnTo>
                  <a:pt x="75" y="169"/>
                </a:lnTo>
                <a:lnTo>
                  <a:pt x="77" y="169"/>
                </a:lnTo>
                <a:lnTo>
                  <a:pt x="77" y="166"/>
                </a:lnTo>
                <a:lnTo>
                  <a:pt x="79" y="166"/>
                </a:lnTo>
                <a:lnTo>
                  <a:pt x="79" y="162"/>
                </a:lnTo>
                <a:lnTo>
                  <a:pt x="80" y="162"/>
                </a:lnTo>
                <a:lnTo>
                  <a:pt x="80" y="162"/>
                </a:lnTo>
                <a:lnTo>
                  <a:pt x="85" y="162"/>
                </a:lnTo>
                <a:lnTo>
                  <a:pt x="85" y="162"/>
                </a:lnTo>
                <a:lnTo>
                  <a:pt x="87" y="162"/>
                </a:lnTo>
                <a:lnTo>
                  <a:pt x="87" y="162"/>
                </a:lnTo>
                <a:lnTo>
                  <a:pt x="89" y="162"/>
                </a:lnTo>
                <a:lnTo>
                  <a:pt x="89" y="162"/>
                </a:lnTo>
                <a:lnTo>
                  <a:pt x="90" y="162"/>
                </a:lnTo>
                <a:lnTo>
                  <a:pt x="90" y="161"/>
                </a:lnTo>
                <a:lnTo>
                  <a:pt x="91" y="161"/>
                </a:lnTo>
                <a:lnTo>
                  <a:pt x="91" y="159"/>
                </a:lnTo>
                <a:lnTo>
                  <a:pt x="91" y="159"/>
                </a:lnTo>
                <a:lnTo>
                  <a:pt x="91" y="159"/>
                </a:lnTo>
                <a:lnTo>
                  <a:pt x="92" y="159"/>
                </a:lnTo>
                <a:lnTo>
                  <a:pt x="92" y="157"/>
                </a:lnTo>
                <a:lnTo>
                  <a:pt x="98" y="157"/>
                </a:lnTo>
                <a:lnTo>
                  <a:pt x="98" y="155"/>
                </a:lnTo>
                <a:lnTo>
                  <a:pt x="99" y="155"/>
                </a:lnTo>
                <a:lnTo>
                  <a:pt x="99" y="154"/>
                </a:lnTo>
                <a:lnTo>
                  <a:pt x="101" y="154"/>
                </a:lnTo>
                <a:lnTo>
                  <a:pt x="101" y="152"/>
                </a:lnTo>
                <a:lnTo>
                  <a:pt x="102" y="152"/>
                </a:lnTo>
                <a:lnTo>
                  <a:pt x="102" y="150"/>
                </a:lnTo>
                <a:lnTo>
                  <a:pt x="106" y="150"/>
                </a:lnTo>
                <a:lnTo>
                  <a:pt x="106" y="148"/>
                </a:lnTo>
                <a:lnTo>
                  <a:pt x="111" y="148"/>
                </a:lnTo>
                <a:lnTo>
                  <a:pt x="111" y="147"/>
                </a:lnTo>
                <a:lnTo>
                  <a:pt x="111" y="147"/>
                </a:lnTo>
                <a:lnTo>
                  <a:pt x="111" y="143"/>
                </a:lnTo>
                <a:lnTo>
                  <a:pt x="112" y="143"/>
                </a:lnTo>
                <a:lnTo>
                  <a:pt x="112" y="141"/>
                </a:lnTo>
                <a:lnTo>
                  <a:pt x="113" y="141"/>
                </a:lnTo>
                <a:lnTo>
                  <a:pt x="113" y="140"/>
                </a:lnTo>
                <a:lnTo>
                  <a:pt x="113" y="140"/>
                </a:lnTo>
                <a:lnTo>
                  <a:pt x="113" y="140"/>
                </a:lnTo>
                <a:lnTo>
                  <a:pt x="113" y="140"/>
                </a:lnTo>
                <a:lnTo>
                  <a:pt x="113" y="140"/>
                </a:lnTo>
                <a:lnTo>
                  <a:pt x="115" y="140"/>
                </a:lnTo>
                <a:lnTo>
                  <a:pt x="115" y="140"/>
                </a:lnTo>
                <a:lnTo>
                  <a:pt x="118" y="140"/>
                </a:lnTo>
                <a:lnTo>
                  <a:pt x="118" y="140"/>
                </a:lnTo>
                <a:lnTo>
                  <a:pt x="120" y="140"/>
                </a:lnTo>
                <a:lnTo>
                  <a:pt x="120" y="136"/>
                </a:lnTo>
                <a:lnTo>
                  <a:pt x="123" y="136"/>
                </a:lnTo>
                <a:lnTo>
                  <a:pt x="123" y="134"/>
                </a:lnTo>
                <a:lnTo>
                  <a:pt x="126" y="134"/>
                </a:lnTo>
                <a:lnTo>
                  <a:pt x="126" y="133"/>
                </a:lnTo>
                <a:lnTo>
                  <a:pt x="127" y="133"/>
                </a:lnTo>
                <a:lnTo>
                  <a:pt x="127" y="131"/>
                </a:lnTo>
                <a:lnTo>
                  <a:pt x="129" y="131"/>
                </a:lnTo>
                <a:lnTo>
                  <a:pt x="129" y="131"/>
                </a:lnTo>
                <a:lnTo>
                  <a:pt x="130" y="131"/>
                </a:lnTo>
                <a:lnTo>
                  <a:pt x="130" y="129"/>
                </a:lnTo>
                <a:lnTo>
                  <a:pt x="138" y="129"/>
                </a:lnTo>
                <a:lnTo>
                  <a:pt x="138" y="127"/>
                </a:lnTo>
                <a:lnTo>
                  <a:pt x="141" y="127"/>
                </a:lnTo>
                <a:lnTo>
                  <a:pt x="141" y="127"/>
                </a:lnTo>
                <a:lnTo>
                  <a:pt x="147" y="127"/>
                </a:lnTo>
                <a:lnTo>
                  <a:pt x="147" y="126"/>
                </a:lnTo>
                <a:lnTo>
                  <a:pt x="152" y="126"/>
                </a:lnTo>
                <a:lnTo>
                  <a:pt x="152" y="124"/>
                </a:lnTo>
                <a:lnTo>
                  <a:pt x="155" y="124"/>
                </a:lnTo>
                <a:lnTo>
                  <a:pt x="155" y="122"/>
                </a:lnTo>
                <a:lnTo>
                  <a:pt x="157" y="122"/>
                </a:lnTo>
                <a:lnTo>
                  <a:pt x="157" y="122"/>
                </a:lnTo>
                <a:lnTo>
                  <a:pt x="157" y="122"/>
                </a:lnTo>
                <a:lnTo>
                  <a:pt x="157" y="122"/>
                </a:lnTo>
                <a:lnTo>
                  <a:pt x="158" y="122"/>
                </a:lnTo>
                <a:lnTo>
                  <a:pt x="158" y="120"/>
                </a:lnTo>
                <a:lnTo>
                  <a:pt x="162" y="120"/>
                </a:lnTo>
                <a:lnTo>
                  <a:pt x="162" y="117"/>
                </a:lnTo>
                <a:lnTo>
                  <a:pt x="166" y="117"/>
                </a:lnTo>
                <a:lnTo>
                  <a:pt x="166" y="115"/>
                </a:lnTo>
                <a:lnTo>
                  <a:pt x="172" y="115"/>
                </a:lnTo>
                <a:lnTo>
                  <a:pt x="172" y="113"/>
                </a:lnTo>
                <a:lnTo>
                  <a:pt x="172" y="113"/>
                </a:lnTo>
                <a:lnTo>
                  <a:pt x="172" y="113"/>
                </a:lnTo>
                <a:lnTo>
                  <a:pt x="176" y="113"/>
                </a:lnTo>
                <a:lnTo>
                  <a:pt x="176" y="111"/>
                </a:lnTo>
                <a:lnTo>
                  <a:pt x="176" y="111"/>
                </a:lnTo>
                <a:lnTo>
                  <a:pt x="176" y="111"/>
                </a:lnTo>
                <a:lnTo>
                  <a:pt x="176" y="111"/>
                </a:lnTo>
                <a:lnTo>
                  <a:pt x="176" y="109"/>
                </a:lnTo>
                <a:lnTo>
                  <a:pt x="178" y="109"/>
                </a:lnTo>
                <a:lnTo>
                  <a:pt x="178" y="108"/>
                </a:lnTo>
                <a:lnTo>
                  <a:pt x="178" y="108"/>
                </a:lnTo>
                <a:lnTo>
                  <a:pt x="178" y="108"/>
                </a:lnTo>
                <a:lnTo>
                  <a:pt x="180" y="108"/>
                </a:lnTo>
                <a:lnTo>
                  <a:pt x="180" y="108"/>
                </a:lnTo>
                <a:lnTo>
                  <a:pt x="181" y="108"/>
                </a:lnTo>
                <a:lnTo>
                  <a:pt x="181" y="106"/>
                </a:lnTo>
                <a:lnTo>
                  <a:pt x="190" y="106"/>
                </a:lnTo>
                <a:lnTo>
                  <a:pt x="190" y="106"/>
                </a:lnTo>
                <a:lnTo>
                  <a:pt x="191" y="106"/>
                </a:lnTo>
                <a:lnTo>
                  <a:pt x="191" y="104"/>
                </a:lnTo>
                <a:lnTo>
                  <a:pt x="197" y="104"/>
                </a:lnTo>
                <a:lnTo>
                  <a:pt x="197" y="100"/>
                </a:lnTo>
                <a:lnTo>
                  <a:pt x="198" y="100"/>
                </a:lnTo>
                <a:lnTo>
                  <a:pt x="198" y="98"/>
                </a:lnTo>
                <a:lnTo>
                  <a:pt x="202" y="98"/>
                </a:lnTo>
                <a:lnTo>
                  <a:pt x="202" y="96"/>
                </a:lnTo>
                <a:lnTo>
                  <a:pt x="210" y="96"/>
                </a:lnTo>
                <a:lnTo>
                  <a:pt x="210" y="95"/>
                </a:lnTo>
                <a:lnTo>
                  <a:pt x="210" y="95"/>
                </a:lnTo>
                <a:lnTo>
                  <a:pt x="210" y="95"/>
                </a:lnTo>
                <a:lnTo>
                  <a:pt x="212" y="95"/>
                </a:lnTo>
                <a:lnTo>
                  <a:pt x="212" y="95"/>
                </a:lnTo>
                <a:lnTo>
                  <a:pt x="221" y="95"/>
                </a:lnTo>
                <a:lnTo>
                  <a:pt x="221" y="93"/>
                </a:lnTo>
                <a:lnTo>
                  <a:pt x="223" y="93"/>
                </a:lnTo>
                <a:lnTo>
                  <a:pt x="223" y="91"/>
                </a:lnTo>
                <a:lnTo>
                  <a:pt x="229" y="91"/>
                </a:lnTo>
                <a:lnTo>
                  <a:pt x="229" y="91"/>
                </a:lnTo>
                <a:lnTo>
                  <a:pt x="229" y="91"/>
                </a:lnTo>
                <a:lnTo>
                  <a:pt x="229" y="89"/>
                </a:lnTo>
                <a:lnTo>
                  <a:pt x="231" y="89"/>
                </a:lnTo>
                <a:lnTo>
                  <a:pt x="231" y="87"/>
                </a:lnTo>
                <a:lnTo>
                  <a:pt x="245" y="87"/>
                </a:lnTo>
                <a:lnTo>
                  <a:pt x="245" y="85"/>
                </a:lnTo>
                <a:lnTo>
                  <a:pt x="246" y="85"/>
                </a:lnTo>
                <a:lnTo>
                  <a:pt x="246" y="83"/>
                </a:lnTo>
                <a:lnTo>
                  <a:pt x="255" y="83"/>
                </a:lnTo>
                <a:lnTo>
                  <a:pt x="255" y="83"/>
                </a:lnTo>
                <a:lnTo>
                  <a:pt x="259" y="83"/>
                </a:lnTo>
                <a:lnTo>
                  <a:pt x="259" y="81"/>
                </a:lnTo>
                <a:lnTo>
                  <a:pt x="260" y="81"/>
                </a:lnTo>
                <a:lnTo>
                  <a:pt x="260" y="80"/>
                </a:lnTo>
                <a:lnTo>
                  <a:pt x="270" y="80"/>
                </a:lnTo>
                <a:lnTo>
                  <a:pt x="270" y="80"/>
                </a:lnTo>
                <a:lnTo>
                  <a:pt x="273" y="80"/>
                </a:lnTo>
                <a:lnTo>
                  <a:pt x="273" y="78"/>
                </a:lnTo>
                <a:lnTo>
                  <a:pt x="296" y="78"/>
                </a:lnTo>
                <a:lnTo>
                  <a:pt x="296" y="78"/>
                </a:lnTo>
                <a:lnTo>
                  <a:pt x="297" y="78"/>
                </a:lnTo>
                <a:lnTo>
                  <a:pt x="297" y="76"/>
                </a:lnTo>
                <a:lnTo>
                  <a:pt x="300" y="76"/>
                </a:lnTo>
                <a:lnTo>
                  <a:pt x="300" y="76"/>
                </a:lnTo>
                <a:lnTo>
                  <a:pt x="312" y="76"/>
                </a:lnTo>
                <a:lnTo>
                  <a:pt x="312" y="76"/>
                </a:lnTo>
                <a:lnTo>
                  <a:pt x="317" y="76"/>
                </a:lnTo>
                <a:lnTo>
                  <a:pt x="317" y="76"/>
                </a:lnTo>
                <a:lnTo>
                  <a:pt x="318" y="76"/>
                </a:lnTo>
                <a:lnTo>
                  <a:pt x="318" y="74"/>
                </a:lnTo>
                <a:lnTo>
                  <a:pt x="324" y="74"/>
                </a:lnTo>
                <a:lnTo>
                  <a:pt x="324" y="72"/>
                </a:lnTo>
                <a:lnTo>
                  <a:pt x="326" y="72"/>
                </a:lnTo>
                <a:lnTo>
                  <a:pt x="326" y="70"/>
                </a:lnTo>
                <a:lnTo>
                  <a:pt x="330" y="70"/>
                </a:lnTo>
                <a:lnTo>
                  <a:pt x="330" y="68"/>
                </a:lnTo>
                <a:lnTo>
                  <a:pt x="331" y="68"/>
                </a:lnTo>
                <a:lnTo>
                  <a:pt x="331" y="66"/>
                </a:lnTo>
                <a:lnTo>
                  <a:pt x="336" y="66"/>
                </a:lnTo>
                <a:lnTo>
                  <a:pt x="336" y="64"/>
                </a:lnTo>
                <a:lnTo>
                  <a:pt x="352" y="64"/>
                </a:lnTo>
                <a:lnTo>
                  <a:pt x="352" y="62"/>
                </a:lnTo>
                <a:lnTo>
                  <a:pt x="354" y="62"/>
                </a:lnTo>
                <a:lnTo>
                  <a:pt x="354" y="62"/>
                </a:lnTo>
                <a:lnTo>
                  <a:pt x="358" y="62"/>
                </a:lnTo>
                <a:lnTo>
                  <a:pt x="358" y="62"/>
                </a:lnTo>
                <a:lnTo>
                  <a:pt x="364" y="62"/>
                </a:lnTo>
                <a:lnTo>
                  <a:pt x="364" y="60"/>
                </a:lnTo>
                <a:lnTo>
                  <a:pt x="365" y="60"/>
                </a:lnTo>
                <a:lnTo>
                  <a:pt x="365" y="60"/>
                </a:lnTo>
                <a:lnTo>
                  <a:pt x="368" y="60"/>
                </a:lnTo>
                <a:lnTo>
                  <a:pt x="368" y="58"/>
                </a:lnTo>
                <a:lnTo>
                  <a:pt x="372" y="58"/>
                </a:lnTo>
                <a:lnTo>
                  <a:pt x="372" y="58"/>
                </a:lnTo>
                <a:lnTo>
                  <a:pt x="375" y="58"/>
                </a:lnTo>
                <a:lnTo>
                  <a:pt x="375" y="56"/>
                </a:lnTo>
                <a:lnTo>
                  <a:pt x="376" y="56"/>
                </a:lnTo>
                <a:lnTo>
                  <a:pt x="376" y="56"/>
                </a:lnTo>
                <a:lnTo>
                  <a:pt x="377" y="56"/>
                </a:lnTo>
                <a:lnTo>
                  <a:pt x="377" y="56"/>
                </a:lnTo>
                <a:lnTo>
                  <a:pt x="377" y="56"/>
                </a:lnTo>
                <a:lnTo>
                  <a:pt x="377" y="56"/>
                </a:lnTo>
                <a:lnTo>
                  <a:pt x="378" y="56"/>
                </a:lnTo>
                <a:lnTo>
                  <a:pt x="378" y="56"/>
                </a:lnTo>
                <a:lnTo>
                  <a:pt x="379" y="56"/>
                </a:lnTo>
                <a:lnTo>
                  <a:pt x="379" y="56"/>
                </a:lnTo>
                <a:lnTo>
                  <a:pt x="380" y="56"/>
                </a:lnTo>
                <a:lnTo>
                  <a:pt x="380" y="56"/>
                </a:lnTo>
                <a:lnTo>
                  <a:pt x="381" y="56"/>
                </a:lnTo>
                <a:lnTo>
                  <a:pt x="381" y="56"/>
                </a:lnTo>
                <a:lnTo>
                  <a:pt x="382" y="56"/>
                </a:lnTo>
                <a:lnTo>
                  <a:pt x="382" y="56"/>
                </a:lnTo>
                <a:lnTo>
                  <a:pt x="382" y="56"/>
                </a:lnTo>
                <a:lnTo>
                  <a:pt x="382" y="56"/>
                </a:lnTo>
                <a:lnTo>
                  <a:pt x="383" y="56"/>
                </a:lnTo>
                <a:lnTo>
                  <a:pt x="383" y="56"/>
                </a:lnTo>
                <a:lnTo>
                  <a:pt x="384" y="56"/>
                </a:lnTo>
                <a:lnTo>
                  <a:pt x="384" y="56"/>
                </a:lnTo>
                <a:lnTo>
                  <a:pt x="384" y="56"/>
                </a:lnTo>
                <a:lnTo>
                  <a:pt x="384" y="56"/>
                </a:lnTo>
                <a:lnTo>
                  <a:pt x="384" y="56"/>
                </a:lnTo>
                <a:lnTo>
                  <a:pt x="384" y="56"/>
                </a:lnTo>
                <a:lnTo>
                  <a:pt x="385" y="56"/>
                </a:lnTo>
                <a:lnTo>
                  <a:pt x="385" y="56"/>
                </a:lnTo>
                <a:lnTo>
                  <a:pt x="386" y="56"/>
                </a:lnTo>
                <a:lnTo>
                  <a:pt x="386" y="56"/>
                </a:lnTo>
                <a:lnTo>
                  <a:pt x="387" y="56"/>
                </a:lnTo>
                <a:lnTo>
                  <a:pt x="387" y="54"/>
                </a:lnTo>
                <a:lnTo>
                  <a:pt x="387" y="54"/>
                </a:lnTo>
                <a:lnTo>
                  <a:pt x="387" y="54"/>
                </a:lnTo>
                <a:lnTo>
                  <a:pt x="388" y="54"/>
                </a:lnTo>
                <a:lnTo>
                  <a:pt x="388" y="54"/>
                </a:lnTo>
                <a:lnTo>
                  <a:pt x="388" y="54"/>
                </a:lnTo>
                <a:lnTo>
                  <a:pt x="388" y="54"/>
                </a:lnTo>
                <a:lnTo>
                  <a:pt x="389" y="54"/>
                </a:lnTo>
                <a:lnTo>
                  <a:pt x="389" y="54"/>
                </a:lnTo>
                <a:lnTo>
                  <a:pt x="390" y="54"/>
                </a:lnTo>
                <a:lnTo>
                  <a:pt x="390" y="54"/>
                </a:lnTo>
                <a:lnTo>
                  <a:pt x="392" y="54"/>
                </a:lnTo>
                <a:lnTo>
                  <a:pt x="392" y="54"/>
                </a:lnTo>
                <a:lnTo>
                  <a:pt x="394" y="54"/>
                </a:lnTo>
                <a:lnTo>
                  <a:pt x="394" y="54"/>
                </a:lnTo>
                <a:lnTo>
                  <a:pt x="394" y="54"/>
                </a:lnTo>
                <a:lnTo>
                  <a:pt x="394" y="54"/>
                </a:lnTo>
                <a:lnTo>
                  <a:pt x="395" y="54"/>
                </a:lnTo>
                <a:lnTo>
                  <a:pt x="395" y="54"/>
                </a:lnTo>
                <a:lnTo>
                  <a:pt x="395" y="54"/>
                </a:lnTo>
                <a:lnTo>
                  <a:pt x="395" y="54"/>
                </a:lnTo>
                <a:lnTo>
                  <a:pt x="396" y="54"/>
                </a:lnTo>
                <a:lnTo>
                  <a:pt x="396" y="54"/>
                </a:lnTo>
                <a:lnTo>
                  <a:pt x="397" y="54"/>
                </a:lnTo>
                <a:lnTo>
                  <a:pt x="397" y="54"/>
                </a:lnTo>
                <a:lnTo>
                  <a:pt x="397" y="54"/>
                </a:lnTo>
                <a:lnTo>
                  <a:pt x="397" y="54"/>
                </a:lnTo>
                <a:lnTo>
                  <a:pt x="399" y="54"/>
                </a:lnTo>
                <a:lnTo>
                  <a:pt x="399" y="54"/>
                </a:lnTo>
                <a:lnTo>
                  <a:pt x="399" y="54"/>
                </a:lnTo>
                <a:lnTo>
                  <a:pt x="399" y="54"/>
                </a:lnTo>
                <a:lnTo>
                  <a:pt x="401" y="54"/>
                </a:lnTo>
                <a:lnTo>
                  <a:pt x="401" y="54"/>
                </a:lnTo>
                <a:lnTo>
                  <a:pt x="401" y="54"/>
                </a:lnTo>
                <a:lnTo>
                  <a:pt x="401" y="54"/>
                </a:lnTo>
                <a:lnTo>
                  <a:pt x="402" y="54"/>
                </a:lnTo>
                <a:lnTo>
                  <a:pt x="402" y="54"/>
                </a:lnTo>
                <a:lnTo>
                  <a:pt x="403" y="54"/>
                </a:lnTo>
                <a:lnTo>
                  <a:pt x="403" y="54"/>
                </a:lnTo>
                <a:lnTo>
                  <a:pt x="403" y="54"/>
                </a:lnTo>
                <a:lnTo>
                  <a:pt x="403" y="54"/>
                </a:lnTo>
                <a:lnTo>
                  <a:pt x="403" y="54"/>
                </a:lnTo>
                <a:lnTo>
                  <a:pt x="403" y="54"/>
                </a:lnTo>
                <a:lnTo>
                  <a:pt x="403" y="54"/>
                </a:lnTo>
                <a:lnTo>
                  <a:pt x="403" y="54"/>
                </a:lnTo>
                <a:lnTo>
                  <a:pt x="405" y="54"/>
                </a:lnTo>
                <a:lnTo>
                  <a:pt x="405" y="54"/>
                </a:lnTo>
                <a:lnTo>
                  <a:pt x="414" y="54"/>
                </a:lnTo>
                <a:lnTo>
                  <a:pt x="414" y="54"/>
                </a:lnTo>
                <a:lnTo>
                  <a:pt x="417" y="54"/>
                </a:lnTo>
                <a:lnTo>
                  <a:pt x="417" y="51"/>
                </a:lnTo>
                <a:lnTo>
                  <a:pt x="419" y="51"/>
                </a:lnTo>
                <a:lnTo>
                  <a:pt x="419" y="51"/>
                </a:lnTo>
                <a:lnTo>
                  <a:pt x="421" y="51"/>
                </a:lnTo>
                <a:lnTo>
                  <a:pt x="421" y="49"/>
                </a:lnTo>
                <a:lnTo>
                  <a:pt x="422" y="49"/>
                </a:lnTo>
                <a:lnTo>
                  <a:pt x="422" y="46"/>
                </a:lnTo>
                <a:lnTo>
                  <a:pt x="431" y="46"/>
                </a:lnTo>
                <a:lnTo>
                  <a:pt x="431" y="46"/>
                </a:lnTo>
                <a:lnTo>
                  <a:pt x="439" y="46"/>
                </a:lnTo>
                <a:lnTo>
                  <a:pt x="439" y="46"/>
                </a:lnTo>
                <a:lnTo>
                  <a:pt x="442" y="46"/>
                </a:lnTo>
                <a:lnTo>
                  <a:pt x="442" y="46"/>
                </a:lnTo>
                <a:lnTo>
                  <a:pt x="447" y="46"/>
                </a:lnTo>
                <a:lnTo>
                  <a:pt x="447" y="43"/>
                </a:lnTo>
                <a:lnTo>
                  <a:pt x="448" y="43"/>
                </a:lnTo>
                <a:lnTo>
                  <a:pt x="448" y="43"/>
                </a:lnTo>
                <a:lnTo>
                  <a:pt x="452" y="43"/>
                </a:lnTo>
                <a:lnTo>
                  <a:pt x="452" y="43"/>
                </a:lnTo>
                <a:lnTo>
                  <a:pt x="454" y="43"/>
                </a:lnTo>
                <a:lnTo>
                  <a:pt x="454" y="41"/>
                </a:lnTo>
                <a:lnTo>
                  <a:pt x="454" y="41"/>
                </a:lnTo>
                <a:lnTo>
                  <a:pt x="454" y="38"/>
                </a:lnTo>
                <a:lnTo>
                  <a:pt x="463" y="38"/>
                </a:lnTo>
                <a:lnTo>
                  <a:pt x="463" y="38"/>
                </a:lnTo>
                <a:lnTo>
                  <a:pt x="464" y="38"/>
                </a:lnTo>
                <a:lnTo>
                  <a:pt x="464" y="38"/>
                </a:lnTo>
                <a:lnTo>
                  <a:pt x="473" y="38"/>
                </a:lnTo>
                <a:lnTo>
                  <a:pt x="473" y="38"/>
                </a:lnTo>
                <a:lnTo>
                  <a:pt x="476" y="38"/>
                </a:lnTo>
                <a:lnTo>
                  <a:pt x="476" y="38"/>
                </a:lnTo>
                <a:lnTo>
                  <a:pt x="487" y="38"/>
                </a:lnTo>
                <a:lnTo>
                  <a:pt x="487" y="38"/>
                </a:lnTo>
                <a:lnTo>
                  <a:pt x="488" y="38"/>
                </a:lnTo>
                <a:lnTo>
                  <a:pt x="488" y="38"/>
                </a:lnTo>
                <a:lnTo>
                  <a:pt x="489" y="38"/>
                </a:lnTo>
                <a:lnTo>
                  <a:pt x="489" y="38"/>
                </a:lnTo>
                <a:lnTo>
                  <a:pt x="492" y="38"/>
                </a:lnTo>
                <a:lnTo>
                  <a:pt x="492" y="35"/>
                </a:lnTo>
                <a:lnTo>
                  <a:pt x="494" y="35"/>
                </a:lnTo>
                <a:lnTo>
                  <a:pt x="494" y="35"/>
                </a:lnTo>
                <a:lnTo>
                  <a:pt x="501" y="35"/>
                </a:lnTo>
                <a:lnTo>
                  <a:pt x="501" y="32"/>
                </a:lnTo>
                <a:lnTo>
                  <a:pt x="503" y="32"/>
                </a:lnTo>
                <a:lnTo>
                  <a:pt x="503" y="29"/>
                </a:lnTo>
                <a:lnTo>
                  <a:pt x="506" y="29"/>
                </a:lnTo>
                <a:lnTo>
                  <a:pt x="506" y="29"/>
                </a:lnTo>
                <a:lnTo>
                  <a:pt x="507" y="29"/>
                </a:lnTo>
                <a:lnTo>
                  <a:pt x="507" y="26"/>
                </a:lnTo>
                <a:lnTo>
                  <a:pt x="509" y="26"/>
                </a:lnTo>
                <a:lnTo>
                  <a:pt x="509" y="23"/>
                </a:lnTo>
                <a:lnTo>
                  <a:pt x="510" y="23"/>
                </a:lnTo>
                <a:lnTo>
                  <a:pt x="510" y="23"/>
                </a:lnTo>
                <a:lnTo>
                  <a:pt x="516" y="23"/>
                </a:lnTo>
                <a:lnTo>
                  <a:pt x="516" y="23"/>
                </a:lnTo>
                <a:lnTo>
                  <a:pt x="516" y="23"/>
                </a:lnTo>
                <a:lnTo>
                  <a:pt x="516" y="23"/>
                </a:lnTo>
                <a:lnTo>
                  <a:pt x="524" y="23"/>
                </a:lnTo>
                <a:lnTo>
                  <a:pt x="524" y="19"/>
                </a:lnTo>
                <a:lnTo>
                  <a:pt x="530" y="19"/>
                </a:lnTo>
                <a:lnTo>
                  <a:pt x="530" y="16"/>
                </a:lnTo>
                <a:lnTo>
                  <a:pt x="533" y="16"/>
                </a:lnTo>
                <a:lnTo>
                  <a:pt x="533" y="13"/>
                </a:lnTo>
                <a:lnTo>
                  <a:pt x="543" y="13"/>
                </a:lnTo>
                <a:lnTo>
                  <a:pt x="543" y="10"/>
                </a:lnTo>
                <a:lnTo>
                  <a:pt x="543" y="10"/>
                </a:lnTo>
                <a:lnTo>
                  <a:pt x="543" y="10"/>
                </a:lnTo>
                <a:lnTo>
                  <a:pt x="545" y="10"/>
                </a:lnTo>
                <a:lnTo>
                  <a:pt x="545" y="7"/>
                </a:lnTo>
                <a:lnTo>
                  <a:pt x="547" y="7"/>
                </a:lnTo>
                <a:lnTo>
                  <a:pt x="547" y="3"/>
                </a:lnTo>
                <a:lnTo>
                  <a:pt x="553" y="3"/>
                </a:lnTo>
                <a:lnTo>
                  <a:pt x="553"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57">
            <a:extLst>
              <a:ext uri="{FF2B5EF4-FFF2-40B4-BE49-F238E27FC236}">
                <a16:creationId xmlns:a16="http://schemas.microsoft.com/office/drawing/2014/main" id="{F948D343-0738-4BA9-98BC-A09EBAD77DDB}"/>
              </a:ext>
            </a:extLst>
          </p:cNvPr>
          <p:cNvSpPr>
            <a:spLocks noChangeAspect="1"/>
          </p:cNvSpPr>
          <p:nvPr/>
        </p:nvSpPr>
        <p:spPr bwMode="auto">
          <a:xfrm>
            <a:off x="2214086" y="1446349"/>
            <a:ext cx="4970377" cy="2233839"/>
          </a:xfrm>
          <a:custGeom>
            <a:avLst/>
            <a:gdLst>
              <a:gd name="T0" fmla="*/ 1 w 574"/>
              <a:gd name="T1" fmla="*/ 384 h 390"/>
              <a:gd name="T2" fmla="*/ 5 w 574"/>
              <a:gd name="T3" fmla="*/ 373 h 390"/>
              <a:gd name="T4" fmla="*/ 9 w 574"/>
              <a:gd name="T5" fmla="*/ 364 h 390"/>
              <a:gd name="T6" fmla="*/ 14 w 574"/>
              <a:gd name="T7" fmla="*/ 359 h 390"/>
              <a:gd name="T8" fmla="*/ 18 w 574"/>
              <a:gd name="T9" fmla="*/ 350 h 390"/>
              <a:gd name="T10" fmla="*/ 21 w 574"/>
              <a:gd name="T11" fmla="*/ 339 h 390"/>
              <a:gd name="T12" fmla="*/ 26 w 574"/>
              <a:gd name="T13" fmla="*/ 328 h 390"/>
              <a:gd name="T14" fmla="*/ 30 w 574"/>
              <a:gd name="T15" fmla="*/ 317 h 390"/>
              <a:gd name="T16" fmla="*/ 35 w 574"/>
              <a:gd name="T17" fmla="*/ 308 h 390"/>
              <a:gd name="T18" fmla="*/ 43 w 574"/>
              <a:gd name="T19" fmla="*/ 301 h 390"/>
              <a:gd name="T20" fmla="*/ 48 w 574"/>
              <a:gd name="T21" fmla="*/ 296 h 390"/>
              <a:gd name="T22" fmla="*/ 55 w 574"/>
              <a:gd name="T23" fmla="*/ 292 h 390"/>
              <a:gd name="T24" fmla="*/ 59 w 574"/>
              <a:gd name="T25" fmla="*/ 285 h 390"/>
              <a:gd name="T26" fmla="*/ 65 w 574"/>
              <a:gd name="T27" fmla="*/ 279 h 390"/>
              <a:gd name="T28" fmla="*/ 70 w 574"/>
              <a:gd name="T29" fmla="*/ 268 h 390"/>
              <a:gd name="T30" fmla="*/ 79 w 574"/>
              <a:gd name="T31" fmla="*/ 261 h 390"/>
              <a:gd name="T32" fmla="*/ 84 w 574"/>
              <a:gd name="T33" fmla="*/ 255 h 390"/>
              <a:gd name="T34" fmla="*/ 90 w 574"/>
              <a:gd name="T35" fmla="*/ 251 h 390"/>
              <a:gd name="T36" fmla="*/ 97 w 574"/>
              <a:gd name="T37" fmla="*/ 245 h 390"/>
              <a:gd name="T38" fmla="*/ 98 w 574"/>
              <a:gd name="T39" fmla="*/ 242 h 390"/>
              <a:gd name="T40" fmla="*/ 101 w 574"/>
              <a:gd name="T41" fmla="*/ 237 h 390"/>
              <a:gd name="T42" fmla="*/ 113 w 574"/>
              <a:gd name="T43" fmla="*/ 228 h 390"/>
              <a:gd name="T44" fmla="*/ 121 w 574"/>
              <a:gd name="T45" fmla="*/ 221 h 390"/>
              <a:gd name="T46" fmla="*/ 135 w 574"/>
              <a:gd name="T47" fmla="*/ 220 h 390"/>
              <a:gd name="T48" fmla="*/ 142 w 574"/>
              <a:gd name="T49" fmla="*/ 216 h 390"/>
              <a:gd name="T50" fmla="*/ 153 w 574"/>
              <a:gd name="T51" fmla="*/ 215 h 390"/>
              <a:gd name="T52" fmla="*/ 162 w 574"/>
              <a:gd name="T53" fmla="*/ 211 h 390"/>
              <a:gd name="T54" fmla="*/ 181 w 574"/>
              <a:gd name="T55" fmla="*/ 204 h 390"/>
              <a:gd name="T56" fmla="*/ 190 w 574"/>
              <a:gd name="T57" fmla="*/ 200 h 390"/>
              <a:gd name="T58" fmla="*/ 200 w 574"/>
              <a:gd name="T59" fmla="*/ 195 h 390"/>
              <a:gd name="T60" fmla="*/ 209 w 574"/>
              <a:gd name="T61" fmla="*/ 191 h 390"/>
              <a:gd name="T62" fmla="*/ 215 w 574"/>
              <a:gd name="T63" fmla="*/ 185 h 390"/>
              <a:gd name="T64" fmla="*/ 221 w 574"/>
              <a:gd name="T65" fmla="*/ 175 h 390"/>
              <a:gd name="T66" fmla="*/ 244 w 574"/>
              <a:gd name="T67" fmla="*/ 172 h 390"/>
              <a:gd name="T68" fmla="*/ 250 w 574"/>
              <a:gd name="T69" fmla="*/ 164 h 390"/>
              <a:gd name="T70" fmla="*/ 281 w 574"/>
              <a:gd name="T71" fmla="*/ 158 h 390"/>
              <a:gd name="T72" fmla="*/ 287 w 574"/>
              <a:gd name="T73" fmla="*/ 150 h 390"/>
              <a:gd name="T74" fmla="*/ 306 w 574"/>
              <a:gd name="T75" fmla="*/ 146 h 390"/>
              <a:gd name="T76" fmla="*/ 318 w 574"/>
              <a:gd name="T77" fmla="*/ 139 h 390"/>
              <a:gd name="T78" fmla="*/ 343 w 574"/>
              <a:gd name="T79" fmla="*/ 131 h 390"/>
              <a:gd name="T80" fmla="*/ 361 w 574"/>
              <a:gd name="T81" fmla="*/ 127 h 390"/>
              <a:gd name="T82" fmla="*/ 370 w 574"/>
              <a:gd name="T83" fmla="*/ 125 h 390"/>
              <a:gd name="T84" fmla="*/ 373 w 574"/>
              <a:gd name="T85" fmla="*/ 125 h 390"/>
              <a:gd name="T86" fmla="*/ 382 w 574"/>
              <a:gd name="T87" fmla="*/ 122 h 390"/>
              <a:gd name="T88" fmla="*/ 384 w 574"/>
              <a:gd name="T89" fmla="*/ 117 h 390"/>
              <a:gd name="T90" fmla="*/ 386 w 574"/>
              <a:gd name="T91" fmla="*/ 117 h 390"/>
              <a:gd name="T92" fmla="*/ 388 w 574"/>
              <a:gd name="T93" fmla="*/ 104 h 390"/>
              <a:gd name="T94" fmla="*/ 392 w 574"/>
              <a:gd name="T95" fmla="*/ 99 h 390"/>
              <a:gd name="T96" fmla="*/ 393 w 574"/>
              <a:gd name="T97" fmla="*/ 96 h 390"/>
              <a:gd name="T98" fmla="*/ 411 w 574"/>
              <a:gd name="T99" fmla="*/ 90 h 390"/>
              <a:gd name="T100" fmla="*/ 416 w 574"/>
              <a:gd name="T101" fmla="*/ 77 h 390"/>
              <a:gd name="T102" fmla="*/ 428 w 574"/>
              <a:gd name="T103" fmla="*/ 65 h 390"/>
              <a:gd name="T104" fmla="*/ 442 w 574"/>
              <a:gd name="T105" fmla="*/ 58 h 390"/>
              <a:gd name="T106" fmla="*/ 467 w 574"/>
              <a:gd name="T107" fmla="*/ 49 h 390"/>
              <a:gd name="T108" fmla="*/ 478 w 574"/>
              <a:gd name="T109" fmla="*/ 32 h 390"/>
              <a:gd name="T110" fmla="*/ 502 w 574"/>
              <a:gd name="T111" fmla="*/ 22 h 390"/>
              <a:gd name="T112" fmla="*/ 511 w 574"/>
              <a:gd name="T113" fmla="*/ 4 h 390"/>
              <a:gd name="T114" fmla="*/ 562 w 574"/>
              <a:gd name="T115" fmla="*/ 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4" h="390">
                <a:moveTo>
                  <a:pt x="0" y="390"/>
                </a:moveTo>
                <a:lnTo>
                  <a:pt x="0" y="390"/>
                </a:lnTo>
                <a:lnTo>
                  <a:pt x="0" y="388"/>
                </a:lnTo>
                <a:lnTo>
                  <a:pt x="0" y="388"/>
                </a:lnTo>
                <a:lnTo>
                  <a:pt x="0" y="388"/>
                </a:lnTo>
                <a:lnTo>
                  <a:pt x="0" y="388"/>
                </a:lnTo>
                <a:lnTo>
                  <a:pt x="0" y="385"/>
                </a:lnTo>
                <a:lnTo>
                  <a:pt x="1" y="385"/>
                </a:lnTo>
                <a:lnTo>
                  <a:pt x="1" y="384"/>
                </a:lnTo>
                <a:lnTo>
                  <a:pt x="1" y="384"/>
                </a:lnTo>
                <a:lnTo>
                  <a:pt x="1" y="382"/>
                </a:lnTo>
                <a:lnTo>
                  <a:pt x="3" y="382"/>
                </a:lnTo>
                <a:lnTo>
                  <a:pt x="3" y="381"/>
                </a:lnTo>
                <a:lnTo>
                  <a:pt x="4" y="381"/>
                </a:lnTo>
                <a:lnTo>
                  <a:pt x="4" y="375"/>
                </a:lnTo>
                <a:lnTo>
                  <a:pt x="5" y="375"/>
                </a:lnTo>
                <a:lnTo>
                  <a:pt x="5" y="373"/>
                </a:lnTo>
                <a:lnTo>
                  <a:pt x="5" y="373"/>
                </a:lnTo>
                <a:lnTo>
                  <a:pt x="5" y="373"/>
                </a:lnTo>
                <a:lnTo>
                  <a:pt x="6" y="373"/>
                </a:lnTo>
                <a:lnTo>
                  <a:pt x="6" y="368"/>
                </a:lnTo>
                <a:lnTo>
                  <a:pt x="7" y="368"/>
                </a:lnTo>
                <a:lnTo>
                  <a:pt x="7" y="367"/>
                </a:lnTo>
                <a:lnTo>
                  <a:pt x="9" y="367"/>
                </a:lnTo>
                <a:lnTo>
                  <a:pt x="9" y="365"/>
                </a:lnTo>
                <a:lnTo>
                  <a:pt x="9" y="365"/>
                </a:lnTo>
                <a:lnTo>
                  <a:pt x="9" y="364"/>
                </a:lnTo>
                <a:lnTo>
                  <a:pt x="10" y="364"/>
                </a:lnTo>
                <a:lnTo>
                  <a:pt x="10" y="362"/>
                </a:lnTo>
                <a:lnTo>
                  <a:pt x="13" y="362"/>
                </a:lnTo>
                <a:lnTo>
                  <a:pt x="13" y="361"/>
                </a:lnTo>
                <a:lnTo>
                  <a:pt x="13" y="361"/>
                </a:lnTo>
                <a:lnTo>
                  <a:pt x="13" y="361"/>
                </a:lnTo>
                <a:lnTo>
                  <a:pt x="14" y="361"/>
                </a:lnTo>
                <a:lnTo>
                  <a:pt x="14" y="359"/>
                </a:lnTo>
                <a:lnTo>
                  <a:pt x="14" y="359"/>
                </a:lnTo>
                <a:lnTo>
                  <a:pt x="14" y="358"/>
                </a:lnTo>
                <a:lnTo>
                  <a:pt x="16" y="358"/>
                </a:lnTo>
                <a:lnTo>
                  <a:pt x="16" y="354"/>
                </a:lnTo>
                <a:lnTo>
                  <a:pt x="16" y="354"/>
                </a:lnTo>
                <a:lnTo>
                  <a:pt x="16" y="354"/>
                </a:lnTo>
                <a:lnTo>
                  <a:pt x="17" y="354"/>
                </a:lnTo>
                <a:lnTo>
                  <a:pt x="17" y="353"/>
                </a:lnTo>
                <a:lnTo>
                  <a:pt x="18" y="353"/>
                </a:lnTo>
                <a:lnTo>
                  <a:pt x="18" y="350"/>
                </a:lnTo>
                <a:lnTo>
                  <a:pt x="18" y="350"/>
                </a:lnTo>
                <a:lnTo>
                  <a:pt x="18" y="347"/>
                </a:lnTo>
                <a:lnTo>
                  <a:pt x="19" y="347"/>
                </a:lnTo>
                <a:lnTo>
                  <a:pt x="19" y="340"/>
                </a:lnTo>
                <a:lnTo>
                  <a:pt x="20" y="340"/>
                </a:lnTo>
                <a:lnTo>
                  <a:pt x="20" y="339"/>
                </a:lnTo>
                <a:lnTo>
                  <a:pt x="20" y="339"/>
                </a:lnTo>
                <a:lnTo>
                  <a:pt x="20" y="339"/>
                </a:lnTo>
                <a:lnTo>
                  <a:pt x="21" y="339"/>
                </a:lnTo>
                <a:lnTo>
                  <a:pt x="21" y="339"/>
                </a:lnTo>
                <a:lnTo>
                  <a:pt x="24" y="339"/>
                </a:lnTo>
                <a:lnTo>
                  <a:pt x="24" y="334"/>
                </a:lnTo>
                <a:lnTo>
                  <a:pt x="25" y="334"/>
                </a:lnTo>
                <a:lnTo>
                  <a:pt x="25" y="331"/>
                </a:lnTo>
                <a:lnTo>
                  <a:pt x="25" y="331"/>
                </a:lnTo>
                <a:lnTo>
                  <a:pt x="25" y="330"/>
                </a:lnTo>
                <a:lnTo>
                  <a:pt x="26" y="330"/>
                </a:lnTo>
                <a:lnTo>
                  <a:pt x="26" y="328"/>
                </a:lnTo>
                <a:lnTo>
                  <a:pt x="27" y="328"/>
                </a:lnTo>
                <a:lnTo>
                  <a:pt x="27" y="325"/>
                </a:lnTo>
                <a:lnTo>
                  <a:pt x="29" y="325"/>
                </a:lnTo>
                <a:lnTo>
                  <a:pt x="29" y="322"/>
                </a:lnTo>
                <a:lnTo>
                  <a:pt x="29" y="322"/>
                </a:lnTo>
                <a:lnTo>
                  <a:pt x="29" y="322"/>
                </a:lnTo>
                <a:lnTo>
                  <a:pt x="29" y="322"/>
                </a:lnTo>
                <a:lnTo>
                  <a:pt x="29" y="317"/>
                </a:lnTo>
                <a:lnTo>
                  <a:pt x="30" y="317"/>
                </a:lnTo>
                <a:lnTo>
                  <a:pt x="30" y="315"/>
                </a:lnTo>
                <a:lnTo>
                  <a:pt x="31" y="315"/>
                </a:lnTo>
                <a:lnTo>
                  <a:pt x="31" y="314"/>
                </a:lnTo>
                <a:lnTo>
                  <a:pt x="32" y="314"/>
                </a:lnTo>
                <a:lnTo>
                  <a:pt x="32" y="311"/>
                </a:lnTo>
                <a:lnTo>
                  <a:pt x="33" y="311"/>
                </a:lnTo>
                <a:lnTo>
                  <a:pt x="33" y="309"/>
                </a:lnTo>
                <a:lnTo>
                  <a:pt x="35" y="309"/>
                </a:lnTo>
                <a:lnTo>
                  <a:pt x="35" y="308"/>
                </a:lnTo>
                <a:lnTo>
                  <a:pt x="37" y="308"/>
                </a:lnTo>
                <a:lnTo>
                  <a:pt x="37" y="306"/>
                </a:lnTo>
                <a:lnTo>
                  <a:pt x="39" y="306"/>
                </a:lnTo>
                <a:lnTo>
                  <a:pt x="39" y="303"/>
                </a:lnTo>
                <a:lnTo>
                  <a:pt x="40" y="303"/>
                </a:lnTo>
                <a:lnTo>
                  <a:pt x="40" y="301"/>
                </a:lnTo>
                <a:lnTo>
                  <a:pt x="42" y="301"/>
                </a:lnTo>
                <a:lnTo>
                  <a:pt x="42" y="301"/>
                </a:lnTo>
                <a:lnTo>
                  <a:pt x="43" y="301"/>
                </a:lnTo>
                <a:lnTo>
                  <a:pt x="43" y="300"/>
                </a:lnTo>
                <a:lnTo>
                  <a:pt x="44" y="300"/>
                </a:lnTo>
                <a:lnTo>
                  <a:pt x="44" y="300"/>
                </a:lnTo>
                <a:lnTo>
                  <a:pt x="47" y="300"/>
                </a:lnTo>
                <a:lnTo>
                  <a:pt x="47" y="298"/>
                </a:lnTo>
                <a:lnTo>
                  <a:pt x="48" y="298"/>
                </a:lnTo>
                <a:lnTo>
                  <a:pt x="48" y="296"/>
                </a:lnTo>
                <a:lnTo>
                  <a:pt x="48" y="296"/>
                </a:lnTo>
                <a:lnTo>
                  <a:pt x="48" y="296"/>
                </a:lnTo>
                <a:lnTo>
                  <a:pt x="49" y="296"/>
                </a:lnTo>
                <a:lnTo>
                  <a:pt x="49" y="295"/>
                </a:lnTo>
                <a:lnTo>
                  <a:pt x="50" y="295"/>
                </a:lnTo>
                <a:lnTo>
                  <a:pt x="50" y="293"/>
                </a:lnTo>
                <a:lnTo>
                  <a:pt x="51" y="293"/>
                </a:lnTo>
                <a:lnTo>
                  <a:pt x="51" y="292"/>
                </a:lnTo>
                <a:lnTo>
                  <a:pt x="53" y="292"/>
                </a:lnTo>
                <a:lnTo>
                  <a:pt x="53" y="292"/>
                </a:lnTo>
                <a:lnTo>
                  <a:pt x="55" y="292"/>
                </a:lnTo>
                <a:lnTo>
                  <a:pt x="55" y="290"/>
                </a:lnTo>
                <a:lnTo>
                  <a:pt x="57" y="290"/>
                </a:lnTo>
                <a:lnTo>
                  <a:pt x="57" y="288"/>
                </a:lnTo>
                <a:lnTo>
                  <a:pt x="57" y="288"/>
                </a:lnTo>
                <a:lnTo>
                  <a:pt x="57" y="287"/>
                </a:lnTo>
                <a:lnTo>
                  <a:pt x="58" y="287"/>
                </a:lnTo>
                <a:lnTo>
                  <a:pt x="58" y="287"/>
                </a:lnTo>
                <a:lnTo>
                  <a:pt x="59" y="287"/>
                </a:lnTo>
                <a:lnTo>
                  <a:pt x="59" y="285"/>
                </a:lnTo>
                <a:lnTo>
                  <a:pt x="59" y="285"/>
                </a:lnTo>
                <a:lnTo>
                  <a:pt x="59" y="284"/>
                </a:lnTo>
                <a:lnTo>
                  <a:pt x="60" y="284"/>
                </a:lnTo>
                <a:lnTo>
                  <a:pt x="60" y="282"/>
                </a:lnTo>
                <a:lnTo>
                  <a:pt x="61" y="282"/>
                </a:lnTo>
                <a:lnTo>
                  <a:pt x="61" y="280"/>
                </a:lnTo>
                <a:lnTo>
                  <a:pt x="62" y="280"/>
                </a:lnTo>
                <a:lnTo>
                  <a:pt x="62" y="279"/>
                </a:lnTo>
                <a:lnTo>
                  <a:pt x="65" y="279"/>
                </a:lnTo>
                <a:lnTo>
                  <a:pt x="65" y="277"/>
                </a:lnTo>
                <a:lnTo>
                  <a:pt x="68" y="277"/>
                </a:lnTo>
                <a:lnTo>
                  <a:pt x="68" y="276"/>
                </a:lnTo>
                <a:lnTo>
                  <a:pt x="68" y="276"/>
                </a:lnTo>
                <a:lnTo>
                  <a:pt x="68" y="274"/>
                </a:lnTo>
                <a:lnTo>
                  <a:pt x="69" y="274"/>
                </a:lnTo>
                <a:lnTo>
                  <a:pt x="69" y="269"/>
                </a:lnTo>
                <a:lnTo>
                  <a:pt x="70" y="269"/>
                </a:lnTo>
                <a:lnTo>
                  <a:pt x="70" y="268"/>
                </a:lnTo>
                <a:lnTo>
                  <a:pt x="72" y="268"/>
                </a:lnTo>
                <a:lnTo>
                  <a:pt x="72" y="264"/>
                </a:lnTo>
                <a:lnTo>
                  <a:pt x="72" y="264"/>
                </a:lnTo>
                <a:lnTo>
                  <a:pt x="72" y="263"/>
                </a:lnTo>
                <a:lnTo>
                  <a:pt x="73" y="263"/>
                </a:lnTo>
                <a:lnTo>
                  <a:pt x="73" y="261"/>
                </a:lnTo>
                <a:lnTo>
                  <a:pt x="75" y="261"/>
                </a:lnTo>
                <a:lnTo>
                  <a:pt x="75" y="261"/>
                </a:lnTo>
                <a:lnTo>
                  <a:pt x="79" y="261"/>
                </a:lnTo>
                <a:lnTo>
                  <a:pt x="79" y="260"/>
                </a:lnTo>
                <a:lnTo>
                  <a:pt x="80" y="260"/>
                </a:lnTo>
                <a:lnTo>
                  <a:pt x="80" y="258"/>
                </a:lnTo>
                <a:lnTo>
                  <a:pt x="82" y="258"/>
                </a:lnTo>
                <a:lnTo>
                  <a:pt x="82" y="256"/>
                </a:lnTo>
                <a:lnTo>
                  <a:pt x="83" y="256"/>
                </a:lnTo>
                <a:lnTo>
                  <a:pt x="83" y="255"/>
                </a:lnTo>
                <a:lnTo>
                  <a:pt x="84" y="255"/>
                </a:lnTo>
                <a:lnTo>
                  <a:pt x="84" y="255"/>
                </a:lnTo>
                <a:lnTo>
                  <a:pt x="86" y="255"/>
                </a:lnTo>
                <a:lnTo>
                  <a:pt x="86" y="253"/>
                </a:lnTo>
                <a:lnTo>
                  <a:pt x="86" y="253"/>
                </a:lnTo>
                <a:lnTo>
                  <a:pt x="86" y="253"/>
                </a:lnTo>
                <a:lnTo>
                  <a:pt x="86" y="253"/>
                </a:lnTo>
                <a:lnTo>
                  <a:pt x="86" y="253"/>
                </a:lnTo>
                <a:lnTo>
                  <a:pt x="87" y="253"/>
                </a:lnTo>
                <a:lnTo>
                  <a:pt x="87" y="251"/>
                </a:lnTo>
                <a:lnTo>
                  <a:pt x="90" y="251"/>
                </a:lnTo>
                <a:lnTo>
                  <a:pt x="90" y="250"/>
                </a:lnTo>
                <a:lnTo>
                  <a:pt x="92" y="250"/>
                </a:lnTo>
                <a:lnTo>
                  <a:pt x="92" y="248"/>
                </a:lnTo>
                <a:lnTo>
                  <a:pt x="95" y="248"/>
                </a:lnTo>
                <a:lnTo>
                  <a:pt x="95" y="247"/>
                </a:lnTo>
                <a:lnTo>
                  <a:pt x="97" y="247"/>
                </a:lnTo>
                <a:lnTo>
                  <a:pt x="97" y="245"/>
                </a:lnTo>
                <a:lnTo>
                  <a:pt x="97" y="245"/>
                </a:lnTo>
                <a:lnTo>
                  <a:pt x="97" y="245"/>
                </a:lnTo>
                <a:lnTo>
                  <a:pt x="97" y="245"/>
                </a:lnTo>
                <a:lnTo>
                  <a:pt x="97" y="243"/>
                </a:lnTo>
                <a:lnTo>
                  <a:pt x="98" y="243"/>
                </a:lnTo>
                <a:lnTo>
                  <a:pt x="98" y="243"/>
                </a:lnTo>
                <a:lnTo>
                  <a:pt x="98" y="243"/>
                </a:lnTo>
                <a:lnTo>
                  <a:pt x="98" y="242"/>
                </a:lnTo>
                <a:lnTo>
                  <a:pt x="98" y="242"/>
                </a:lnTo>
                <a:lnTo>
                  <a:pt x="98" y="242"/>
                </a:lnTo>
                <a:lnTo>
                  <a:pt x="98" y="242"/>
                </a:lnTo>
                <a:lnTo>
                  <a:pt x="98" y="242"/>
                </a:lnTo>
                <a:lnTo>
                  <a:pt x="99" y="242"/>
                </a:lnTo>
                <a:lnTo>
                  <a:pt x="99" y="240"/>
                </a:lnTo>
                <a:lnTo>
                  <a:pt x="100" y="240"/>
                </a:lnTo>
                <a:lnTo>
                  <a:pt x="100" y="238"/>
                </a:lnTo>
                <a:lnTo>
                  <a:pt x="101" y="238"/>
                </a:lnTo>
                <a:lnTo>
                  <a:pt x="101" y="237"/>
                </a:lnTo>
                <a:lnTo>
                  <a:pt x="101" y="237"/>
                </a:lnTo>
                <a:lnTo>
                  <a:pt x="101" y="237"/>
                </a:lnTo>
                <a:lnTo>
                  <a:pt x="104" y="237"/>
                </a:lnTo>
                <a:lnTo>
                  <a:pt x="104" y="235"/>
                </a:lnTo>
                <a:lnTo>
                  <a:pt x="108" y="235"/>
                </a:lnTo>
                <a:lnTo>
                  <a:pt x="108" y="232"/>
                </a:lnTo>
                <a:lnTo>
                  <a:pt x="109" y="232"/>
                </a:lnTo>
                <a:lnTo>
                  <a:pt x="109" y="230"/>
                </a:lnTo>
                <a:lnTo>
                  <a:pt x="111" y="230"/>
                </a:lnTo>
                <a:lnTo>
                  <a:pt x="111" y="228"/>
                </a:lnTo>
                <a:lnTo>
                  <a:pt x="113" y="228"/>
                </a:lnTo>
                <a:lnTo>
                  <a:pt x="113" y="227"/>
                </a:lnTo>
                <a:lnTo>
                  <a:pt x="117" y="227"/>
                </a:lnTo>
                <a:lnTo>
                  <a:pt x="117" y="225"/>
                </a:lnTo>
                <a:lnTo>
                  <a:pt x="119" y="225"/>
                </a:lnTo>
                <a:lnTo>
                  <a:pt x="119" y="225"/>
                </a:lnTo>
                <a:lnTo>
                  <a:pt x="119" y="225"/>
                </a:lnTo>
                <a:lnTo>
                  <a:pt x="119" y="223"/>
                </a:lnTo>
                <a:lnTo>
                  <a:pt x="121" y="223"/>
                </a:lnTo>
                <a:lnTo>
                  <a:pt x="121" y="221"/>
                </a:lnTo>
                <a:lnTo>
                  <a:pt x="127" y="221"/>
                </a:lnTo>
                <a:lnTo>
                  <a:pt x="127" y="220"/>
                </a:lnTo>
                <a:lnTo>
                  <a:pt x="128" y="220"/>
                </a:lnTo>
                <a:lnTo>
                  <a:pt x="128" y="220"/>
                </a:lnTo>
                <a:lnTo>
                  <a:pt x="130" y="220"/>
                </a:lnTo>
                <a:lnTo>
                  <a:pt x="130" y="220"/>
                </a:lnTo>
                <a:lnTo>
                  <a:pt x="132" y="220"/>
                </a:lnTo>
                <a:lnTo>
                  <a:pt x="132" y="220"/>
                </a:lnTo>
                <a:lnTo>
                  <a:pt x="135" y="220"/>
                </a:lnTo>
                <a:lnTo>
                  <a:pt x="135" y="218"/>
                </a:lnTo>
                <a:lnTo>
                  <a:pt x="138" y="218"/>
                </a:lnTo>
                <a:lnTo>
                  <a:pt x="138" y="218"/>
                </a:lnTo>
                <a:lnTo>
                  <a:pt x="139" y="218"/>
                </a:lnTo>
                <a:lnTo>
                  <a:pt x="139" y="218"/>
                </a:lnTo>
                <a:lnTo>
                  <a:pt x="139" y="218"/>
                </a:lnTo>
                <a:lnTo>
                  <a:pt x="139" y="218"/>
                </a:lnTo>
                <a:lnTo>
                  <a:pt x="142" y="218"/>
                </a:lnTo>
                <a:lnTo>
                  <a:pt x="142" y="216"/>
                </a:lnTo>
                <a:lnTo>
                  <a:pt x="147" y="216"/>
                </a:lnTo>
                <a:lnTo>
                  <a:pt x="147" y="216"/>
                </a:lnTo>
                <a:lnTo>
                  <a:pt x="147" y="216"/>
                </a:lnTo>
                <a:lnTo>
                  <a:pt x="147" y="216"/>
                </a:lnTo>
                <a:lnTo>
                  <a:pt x="151" y="216"/>
                </a:lnTo>
                <a:lnTo>
                  <a:pt x="151" y="216"/>
                </a:lnTo>
                <a:lnTo>
                  <a:pt x="151" y="216"/>
                </a:lnTo>
                <a:lnTo>
                  <a:pt x="151" y="215"/>
                </a:lnTo>
                <a:lnTo>
                  <a:pt x="153" y="215"/>
                </a:lnTo>
                <a:lnTo>
                  <a:pt x="153" y="213"/>
                </a:lnTo>
                <a:lnTo>
                  <a:pt x="153" y="213"/>
                </a:lnTo>
                <a:lnTo>
                  <a:pt x="153" y="213"/>
                </a:lnTo>
                <a:lnTo>
                  <a:pt x="159" y="213"/>
                </a:lnTo>
                <a:lnTo>
                  <a:pt x="159" y="211"/>
                </a:lnTo>
                <a:lnTo>
                  <a:pt x="161" y="211"/>
                </a:lnTo>
                <a:lnTo>
                  <a:pt x="161" y="211"/>
                </a:lnTo>
                <a:lnTo>
                  <a:pt x="162" y="211"/>
                </a:lnTo>
                <a:lnTo>
                  <a:pt x="162" y="211"/>
                </a:lnTo>
                <a:lnTo>
                  <a:pt x="167" y="211"/>
                </a:lnTo>
                <a:lnTo>
                  <a:pt x="167" y="209"/>
                </a:lnTo>
                <a:lnTo>
                  <a:pt x="170" y="209"/>
                </a:lnTo>
                <a:lnTo>
                  <a:pt x="170" y="207"/>
                </a:lnTo>
                <a:lnTo>
                  <a:pt x="173" y="207"/>
                </a:lnTo>
                <a:lnTo>
                  <a:pt x="173" y="206"/>
                </a:lnTo>
                <a:lnTo>
                  <a:pt x="179" y="206"/>
                </a:lnTo>
                <a:lnTo>
                  <a:pt x="179" y="204"/>
                </a:lnTo>
                <a:lnTo>
                  <a:pt x="181" y="204"/>
                </a:lnTo>
                <a:lnTo>
                  <a:pt x="181" y="204"/>
                </a:lnTo>
                <a:lnTo>
                  <a:pt x="186" y="204"/>
                </a:lnTo>
                <a:lnTo>
                  <a:pt x="186" y="202"/>
                </a:lnTo>
                <a:lnTo>
                  <a:pt x="189" y="202"/>
                </a:lnTo>
                <a:lnTo>
                  <a:pt x="189" y="202"/>
                </a:lnTo>
                <a:lnTo>
                  <a:pt x="190" y="202"/>
                </a:lnTo>
                <a:lnTo>
                  <a:pt x="190" y="202"/>
                </a:lnTo>
                <a:lnTo>
                  <a:pt x="190" y="202"/>
                </a:lnTo>
                <a:lnTo>
                  <a:pt x="190" y="200"/>
                </a:lnTo>
                <a:lnTo>
                  <a:pt x="190" y="200"/>
                </a:lnTo>
                <a:lnTo>
                  <a:pt x="190" y="200"/>
                </a:lnTo>
                <a:lnTo>
                  <a:pt x="197" y="200"/>
                </a:lnTo>
                <a:lnTo>
                  <a:pt x="197" y="198"/>
                </a:lnTo>
                <a:lnTo>
                  <a:pt x="197" y="198"/>
                </a:lnTo>
                <a:lnTo>
                  <a:pt x="197" y="196"/>
                </a:lnTo>
                <a:lnTo>
                  <a:pt x="198" y="196"/>
                </a:lnTo>
                <a:lnTo>
                  <a:pt x="198" y="195"/>
                </a:lnTo>
                <a:lnTo>
                  <a:pt x="200" y="195"/>
                </a:lnTo>
                <a:lnTo>
                  <a:pt x="200" y="193"/>
                </a:lnTo>
                <a:lnTo>
                  <a:pt x="200" y="193"/>
                </a:lnTo>
                <a:lnTo>
                  <a:pt x="200" y="193"/>
                </a:lnTo>
                <a:lnTo>
                  <a:pt x="206" y="193"/>
                </a:lnTo>
                <a:lnTo>
                  <a:pt x="206" y="193"/>
                </a:lnTo>
                <a:lnTo>
                  <a:pt x="208" y="193"/>
                </a:lnTo>
                <a:lnTo>
                  <a:pt x="208" y="191"/>
                </a:lnTo>
                <a:lnTo>
                  <a:pt x="209" y="191"/>
                </a:lnTo>
                <a:lnTo>
                  <a:pt x="209" y="191"/>
                </a:lnTo>
                <a:lnTo>
                  <a:pt x="209" y="191"/>
                </a:lnTo>
                <a:lnTo>
                  <a:pt x="209" y="191"/>
                </a:lnTo>
                <a:lnTo>
                  <a:pt x="209" y="191"/>
                </a:lnTo>
                <a:lnTo>
                  <a:pt x="209" y="191"/>
                </a:lnTo>
                <a:lnTo>
                  <a:pt x="212" y="191"/>
                </a:lnTo>
                <a:lnTo>
                  <a:pt x="212" y="189"/>
                </a:lnTo>
                <a:lnTo>
                  <a:pt x="213" y="189"/>
                </a:lnTo>
                <a:lnTo>
                  <a:pt x="213" y="185"/>
                </a:lnTo>
                <a:lnTo>
                  <a:pt x="215" y="185"/>
                </a:lnTo>
                <a:lnTo>
                  <a:pt x="215" y="183"/>
                </a:lnTo>
                <a:lnTo>
                  <a:pt x="215" y="183"/>
                </a:lnTo>
                <a:lnTo>
                  <a:pt x="215" y="183"/>
                </a:lnTo>
                <a:lnTo>
                  <a:pt x="217" y="183"/>
                </a:lnTo>
                <a:lnTo>
                  <a:pt x="217" y="179"/>
                </a:lnTo>
                <a:lnTo>
                  <a:pt x="218" y="179"/>
                </a:lnTo>
                <a:lnTo>
                  <a:pt x="218" y="177"/>
                </a:lnTo>
                <a:lnTo>
                  <a:pt x="221" y="177"/>
                </a:lnTo>
                <a:lnTo>
                  <a:pt x="221" y="175"/>
                </a:lnTo>
                <a:lnTo>
                  <a:pt x="224" y="175"/>
                </a:lnTo>
                <a:lnTo>
                  <a:pt x="224" y="173"/>
                </a:lnTo>
                <a:lnTo>
                  <a:pt x="236" y="173"/>
                </a:lnTo>
                <a:lnTo>
                  <a:pt x="236" y="172"/>
                </a:lnTo>
                <a:lnTo>
                  <a:pt x="238" y="172"/>
                </a:lnTo>
                <a:lnTo>
                  <a:pt x="238" y="172"/>
                </a:lnTo>
                <a:lnTo>
                  <a:pt x="243" y="172"/>
                </a:lnTo>
                <a:lnTo>
                  <a:pt x="243" y="172"/>
                </a:lnTo>
                <a:lnTo>
                  <a:pt x="244" y="172"/>
                </a:lnTo>
                <a:lnTo>
                  <a:pt x="244" y="170"/>
                </a:lnTo>
                <a:lnTo>
                  <a:pt x="245" y="170"/>
                </a:lnTo>
                <a:lnTo>
                  <a:pt x="245" y="168"/>
                </a:lnTo>
                <a:lnTo>
                  <a:pt x="246" y="168"/>
                </a:lnTo>
                <a:lnTo>
                  <a:pt x="246" y="166"/>
                </a:lnTo>
                <a:lnTo>
                  <a:pt x="247" y="166"/>
                </a:lnTo>
                <a:lnTo>
                  <a:pt x="247" y="164"/>
                </a:lnTo>
                <a:lnTo>
                  <a:pt x="250" y="164"/>
                </a:lnTo>
                <a:lnTo>
                  <a:pt x="250" y="164"/>
                </a:lnTo>
                <a:lnTo>
                  <a:pt x="262" y="164"/>
                </a:lnTo>
                <a:lnTo>
                  <a:pt x="262" y="162"/>
                </a:lnTo>
                <a:lnTo>
                  <a:pt x="269" y="162"/>
                </a:lnTo>
                <a:lnTo>
                  <a:pt x="269" y="160"/>
                </a:lnTo>
                <a:lnTo>
                  <a:pt x="269" y="160"/>
                </a:lnTo>
                <a:lnTo>
                  <a:pt x="269" y="160"/>
                </a:lnTo>
                <a:lnTo>
                  <a:pt x="278" y="160"/>
                </a:lnTo>
                <a:lnTo>
                  <a:pt x="278" y="158"/>
                </a:lnTo>
                <a:lnTo>
                  <a:pt x="281" y="158"/>
                </a:lnTo>
                <a:lnTo>
                  <a:pt x="281" y="158"/>
                </a:lnTo>
                <a:lnTo>
                  <a:pt x="282" y="158"/>
                </a:lnTo>
                <a:lnTo>
                  <a:pt x="282" y="156"/>
                </a:lnTo>
                <a:lnTo>
                  <a:pt x="283" y="156"/>
                </a:lnTo>
                <a:lnTo>
                  <a:pt x="283" y="154"/>
                </a:lnTo>
                <a:lnTo>
                  <a:pt x="284" y="154"/>
                </a:lnTo>
                <a:lnTo>
                  <a:pt x="284" y="152"/>
                </a:lnTo>
                <a:lnTo>
                  <a:pt x="287" y="152"/>
                </a:lnTo>
                <a:lnTo>
                  <a:pt x="287" y="150"/>
                </a:lnTo>
                <a:lnTo>
                  <a:pt x="287" y="150"/>
                </a:lnTo>
                <a:lnTo>
                  <a:pt x="287" y="150"/>
                </a:lnTo>
                <a:lnTo>
                  <a:pt x="299" y="150"/>
                </a:lnTo>
                <a:lnTo>
                  <a:pt x="299" y="148"/>
                </a:lnTo>
                <a:lnTo>
                  <a:pt x="301" y="148"/>
                </a:lnTo>
                <a:lnTo>
                  <a:pt x="301" y="146"/>
                </a:lnTo>
                <a:lnTo>
                  <a:pt x="305" y="146"/>
                </a:lnTo>
                <a:lnTo>
                  <a:pt x="305" y="146"/>
                </a:lnTo>
                <a:lnTo>
                  <a:pt x="306" y="146"/>
                </a:lnTo>
                <a:lnTo>
                  <a:pt x="306" y="144"/>
                </a:lnTo>
                <a:lnTo>
                  <a:pt x="308" y="144"/>
                </a:lnTo>
                <a:lnTo>
                  <a:pt x="308" y="142"/>
                </a:lnTo>
                <a:lnTo>
                  <a:pt x="311" y="142"/>
                </a:lnTo>
                <a:lnTo>
                  <a:pt x="311" y="142"/>
                </a:lnTo>
                <a:lnTo>
                  <a:pt x="312" y="142"/>
                </a:lnTo>
                <a:lnTo>
                  <a:pt x="312" y="142"/>
                </a:lnTo>
                <a:lnTo>
                  <a:pt x="318" y="142"/>
                </a:lnTo>
                <a:lnTo>
                  <a:pt x="318" y="139"/>
                </a:lnTo>
                <a:lnTo>
                  <a:pt x="321" y="139"/>
                </a:lnTo>
                <a:lnTo>
                  <a:pt x="321" y="137"/>
                </a:lnTo>
                <a:lnTo>
                  <a:pt x="334" y="137"/>
                </a:lnTo>
                <a:lnTo>
                  <a:pt x="334" y="135"/>
                </a:lnTo>
                <a:lnTo>
                  <a:pt x="337" y="135"/>
                </a:lnTo>
                <a:lnTo>
                  <a:pt x="337" y="133"/>
                </a:lnTo>
                <a:lnTo>
                  <a:pt x="338" y="133"/>
                </a:lnTo>
                <a:lnTo>
                  <a:pt x="338" y="131"/>
                </a:lnTo>
                <a:lnTo>
                  <a:pt x="343" y="131"/>
                </a:lnTo>
                <a:lnTo>
                  <a:pt x="343" y="131"/>
                </a:lnTo>
                <a:lnTo>
                  <a:pt x="347" y="131"/>
                </a:lnTo>
                <a:lnTo>
                  <a:pt x="347" y="131"/>
                </a:lnTo>
                <a:lnTo>
                  <a:pt x="348" y="131"/>
                </a:lnTo>
                <a:lnTo>
                  <a:pt x="348" y="131"/>
                </a:lnTo>
                <a:lnTo>
                  <a:pt x="350" y="131"/>
                </a:lnTo>
                <a:lnTo>
                  <a:pt x="350" y="129"/>
                </a:lnTo>
                <a:lnTo>
                  <a:pt x="361" y="129"/>
                </a:lnTo>
                <a:lnTo>
                  <a:pt x="361" y="127"/>
                </a:lnTo>
                <a:lnTo>
                  <a:pt x="361" y="127"/>
                </a:lnTo>
                <a:lnTo>
                  <a:pt x="361" y="127"/>
                </a:lnTo>
                <a:lnTo>
                  <a:pt x="362" y="127"/>
                </a:lnTo>
                <a:lnTo>
                  <a:pt x="362" y="127"/>
                </a:lnTo>
                <a:lnTo>
                  <a:pt x="366" y="127"/>
                </a:lnTo>
                <a:lnTo>
                  <a:pt x="366" y="125"/>
                </a:lnTo>
                <a:lnTo>
                  <a:pt x="366" y="125"/>
                </a:lnTo>
                <a:lnTo>
                  <a:pt x="366" y="125"/>
                </a:lnTo>
                <a:lnTo>
                  <a:pt x="370" y="125"/>
                </a:lnTo>
                <a:lnTo>
                  <a:pt x="370" y="125"/>
                </a:lnTo>
                <a:lnTo>
                  <a:pt x="370" y="125"/>
                </a:lnTo>
                <a:lnTo>
                  <a:pt x="370" y="125"/>
                </a:lnTo>
                <a:lnTo>
                  <a:pt x="372" y="125"/>
                </a:lnTo>
                <a:lnTo>
                  <a:pt x="372" y="125"/>
                </a:lnTo>
                <a:lnTo>
                  <a:pt x="372" y="125"/>
                </a:lnTo>
                <a:lnTo>
                  <a:pt x="372" y="125"/>
                </a:lnTo>
                <a:lnTo>
                  <a:pt x="373" y="125"/>
                </a:lnTo>
                <a:lnTo>
                  <a:pt x="373" y="125"/>
                </a:lnTo>
                <a:lnTo>
                  <a:pt x="373" y="125"/>
                </a:lnTo>
                <a:lnTo>
                  <a:pt x="373" y="125"/>
                </a:lnTo>
                <a:lnTo>
                  <a:pt x="380" y="125"/>
                </a:lnTo>
                <a:lnTo>
                  <a:pt x="380" y="125"/>
                </a:lnTo>
                <a:lnTo>
                  <a:pt x="381" y="125"/>
                </a:lnTo>
                <a:lnTo>
                  <a:pt x="381" y="122"/>
                </a:lnTo>
                <a:lnTo>
                  <a:pt x="381" y="122"/>
                </a:lnTo>
                <a:lnTo>
                  <a:pt x="381" y="122"/>
                </a:lnTo>
                <a:lnTo>
                  <a:pt x="382" y="122"/>
                </a:lnTo>
                <a:lnTo>
                  <a:pt x="382" y="122"/>
                </a:lnTo>
                <a:lnTo>
                  <a:pt x="383" y="122"/>
                </a:lnTo>
                <a:lnTo>
                  <a:pt x="383" y="120"/>
                </a:lnTo>
                <a:lnTo>
                  <a:pt x="384" y="120"/>
                </a:lnTo>
                <a:lnTo>
                  <a:pt x="384" y="120"/>
                </a:lnTo>
                <a:lnTo>
                  <a:pt x="384" y="120"/>
                </a:lnTo>
                <a:lnTo>
                  <a:pt x="384" y="120"/>
                </a:lnTo>
                <a:lnTo>
                  <a:pt x="384" y="120"/>
                </a:lnTo>
                <a:lnTo>
                  <a:pt x="384" y="117"/>
                </a:lnTo>
                <a:lnTo>
                  <a:pt x="384" y="117"/>
                </a:lnTo>
                <a:lnTo>
                  <a:pt x="384" y="117"/>
                </a:lnTo>
                <a:lnTo>
                  <a:pt x="385" y="117"/>
                </a:lnTo>
                <a:lnTo>
                  <a:pt x="385" y="117"/>
                </a:lnTo>
                <a:lnTo>
                  <a:pt x="385" y="117"/>
                </a:lnTo>
                <a:lnTo>
                  <a:pt x="385" y="117"/>
                </a:lnTo>
                <a:lnTo>
                  <a:pt x="385" y="117"/>
                </a:lnTo>
                <a:lnTo>
                  <a:pt x="385" y="117"/>
                </a:lnTo>
                <a:lnTo>
                  <a:pt x="386" y="117"/>
                </a:lnTo>
                <a:lnTo>
                  <a:pt x="386" y="117"/>
                </a:lnTo>
                <a:lnTo>
                  <a:pt x="387" y="117"/>
                </a:lnTo>
                <a:lnTo>
                  <a:pt x="387" y="112"/>
                </a:lnTo>
                <a:lnTo>
                  <a:pt x="387" y="112"/>
                </a:lnTo>
                <a:lnTo>
                  <a:pt x="387" y="112"/>
                </a:lnTo>
                <a:lnTo>
                  <a:pt x="388" y="112"/>
                </a:lnTo>
                <a:lnTo>
                  <a:pt x="388" y="109"/>
                </a:lnTo>
                <a:lnTo>
                  <a:pt x="388" y="109"/>
                </a:lnTo>
                <a:lnTo>
                  <a:pt x="388" y="104"/>
                </a:lnTo>
                <a:lnTo>
                  <a:pt x="388" y="104"/>
                </a:lnTo>
                <a:lnTo>
                  <a:pt x="388" y="104"/>
                </a:lnTo>
                <a:lnTo>
                  <a:pt x="389" y="104"/>
                </a:lnTo>
                <a:lnTo>
                  <a:pt x="389" y="101"/>
                </a:lnTo>
                <a:lnTo>
                  <a:pt x="390" y="101"/>
                </a:lnTo>
                <a:lnTo>
                  <a:pt x="390" y="101"/>
                </a:lnTo>
                <a:lnTo>
                  <a:pt x="391" y="101"/>
                </a:lnTo>
                <a:lnTo>
                  <a:pt x="391" y="99"/>
                </a:lnTo>
                <a:lnTo>
                  <a:pt x="392" y="99"/>
                </a:lnTo>
                <a:lnTo>
                  <a:pt x="392" y="99"/>
                </a:lnTo>
                <a:lnTo>
                  <a:pt x="392" y="99"/>
                </a:lnTo>
                <a:lnTo>
                  <a:pt x="392" y="99"/>
                </a:lnTo>
                <a:lnTo>
                  <a:pt x="392" y="99"/>
                </a:lnTo>
                <a:lnTo>
                  <a:pt x="392" y="99"/>
                </a:lnTo>
                <a:lnTo>
                  <a:pt x="392" y="99"/>
                </a:lnTo>
                <a:lnTo>
                  <a:pt x="392" y="99"/>
                </a:lnTo>
                <a:lnTo>
                  <a:pt x="393" y="99"/>
                </a:lnTo>
                <a:lnTo>
                  <a:pt x="393" y="96"/>
                </a:lnTo>
                <a:lnTo>
                  <a:pt x="395" y="96"/>
                </a:lnTo>
                <a:lnTo>
                  <a:pt x="395" y="93"/>
                </a:lnTo>
                <a:lnTo>
                  <a:pt x="399" y="93"/>
                </a:lnTo>
                <a:lnTo>
                  <a:pt x="399" y="93"/>
                </a:lnTo>
                <a:lnTo>
                  <a:pt x="400" y="93"/>
                </a:lnTo>
                <a:lnTo>
                  <a:pt x="400" y="93"/>
                </a:lnTo>
                <a:lnTo>
                  <a:pt x="408" y="93"/>
                </a:lnTo>
                <a:lnTo>
                  <a:pt x="408" y="90"/>
                </a:lnTo>
                <a:lnTo>
                  <a:pt x="411" y="90"/>
                </a:lnTo>
                <a:lnTo>
                  <a:pt x="411" y="87"/>
                </a:lnTo>
                <a:lnTo>
                  <a:pt x="413" y="87"/>
                </a:lnTo>
                <a:lnTo>
                  <a:pt x="413" y="87"/>
                </a:lnTo>
                <a:lnTo>
                  <a:pt x="415" y="87"/>
                </a:lnTo>
                <a:lnTo>
                  <a:pt x="415" y="84"/>
                </a:lnTo>
                <a:lnTo>
                  <a:pt x="415" y="84"/>
                </a:lnTo>
                <a:lnTo>
                  <a:pt x="415" y="80"/>
                </a:lnTo>
                <a:lnTo>
                  <a:pt x="416" y="80"/>
                </a:lnTo>
                <a:lnTo>
                  <a:pt x="416" y="77"/>
                </a:lnTo>
                <a:lnTo>
                  <a:pt x="418" y="77"/>
                </a:lnTo>
                <a:lnTo>
                  <a:pt x="418" y="74"/>
                </a:lnTo>
                <a:lnTo>
                  <a:pt x="419" y="74"/>
                </a:lnTo>
                <a:lnTo>
                  <a:pt x="419" y="71"/>
                </a:lnTo>
                <a:lnTo>
                  <a:pt x="421" y="71"/>
                </a:lnTo>
                <a:lnTo>
                  <a:pt x="421" y="68"/>
                </a:lnTo>
                <a:lnTo>
                  <a:pt x="428" y="68"/>
                </a:lnTo>
                <a:lnTo>
                  <a:pt x="428" y="65"/>
                </a:lnTo>
                <a:lnTo>
                  <a:pt x="428" y="65"/>
                </a:lnTo>
                <a:lnTo>
                  <a:pt x="428" y="65"/>
                </a:lnTo>
                <a:lnTo>
                  <a:pt x="429" y="65"/>
                </a:lnTo>
                <a:lnTo>
                  <a:pt x="429" y="65"/>
                </a:lnTo>
                <a:lnTo>
                  <a:pt x="433" y="65"/>
                </a:lnTo>
                <a:lnTo>
                  <a:pt x="433" y="65"/>
                </a:lnTo>
                <a:lnTo>
                  <a:pt x="440" y="65"/>
                </a:lnTo>
                <a:lnTo>
                  <a:pt x="440" y="62"/>
                </a:lnTo>
                <a:lnTo>
                  <a:pt x="442" y="62"/>
                </a:lnTo>
                <a:lnTo>
                  <a:pt x="442" y="58"/>
                </a:lnTo>
                <a:lnTo>
                  <a:pt x="444" y="58"/>
                </a:lnTo>
                <a:lnTo>
                  <a:pt x="444" y="55"/>
                </a:lnTo>
                <a:lnTo>
                  <a:pt x="452" y="55"/>
                </a:lnTo>
                <a:lnTo>
                  <a:pt x="452" y="52"/>
                </a:lnTo>
                <a:lnTo>
                  <a:pt x="459" y="52"/>
                </a:lnTo>
                <a:lnTo>
                  <a:pt x="459" y="49"/>
                </a:lnTo>
                <a:lnTo>
                  <a:pt x="463" y="49"/>
                </a:lnTo>
                <a:lnTo>
                  <a:pt x="463" y="49"/>
                </a:lnTo>
                <a:lnTo>
                  <a:pt x="467" y="49"/>
                </a:lnTo>
                <a:lnTo>
                  <a:pt x="467" y="45"/>
                </a:lnTo>
                <a:lnTo>
                  <a:pt x="474" y="45"/>
                </a:lnTo>
                <a:lnTo>
                  <a:pt x="474" y="42"/>
                </a:lnTo>
                <a:lnTo>
                  <a:pt x="475" y="42"/>
                </a:lnTo>
                <a:lnTo>
                  <a:pt x="475" y="39"/>
                </a:lnTo>
                <a:lnTo>
                  <a:pt x="475" y="39"/>
                </a:lnTo>
                <a:lnTo>
                  <a:pt x="475" y="35"/>
                </a:lnTo>
                <a:lnTo>
                  <a:pt x="478" y="35"/>
                </a:lnTo>
                <a:lnTo>
                  <a:pt x="478" y="32"/>
                </a:lnTo>
                <a:lnTo>
                  <a:pt x="479" y="32"/>
                </a:lnTo>
                <a:lnTo>
                  <a:pt x="479" y="28"/>
                </a:lnTo>
                <a:lnTo>
                  <a:pt x="499" y="28"/>
                </a:lnTo>
                <a:lnTo>
                  <a:pt x="499" y="25"/>
                </a:lnTo>
                <a:lnTo>
                  <a:pt x="500" y="25"/>
                </a:lnTo>
                <a:lnTo>
                  <a:pt x="500" y="25"/>
                </a:lnTo>
                <a:lnTo>
                  <a:pt x="501" y="25"/>
                </a:lnTo>
                <a:lnTo>
                  <a:pt x="501" y="22"/>
                </a:lnTo>
                <a:lnTo>
                  <a:pt x="502" y="22"/>
                </a:lnTo>
                <a:lnTo>
                  <a:pt x="502" y="18"/>
                </a:lnTo>
                <a:lnTo>
                  <a:pt x="503" y="18"/>
                </a:lnTo>
                <a:lnTo>
                  <a:pt x="503" y="15"/>
                </a:lnTo>
                <a:lnTo>
                  <a:pt x="505" y="15"/>
                </a:lnTo>
                <a:lnTo>
                  <a:pt x="505" y="11"/>
                </a:lnTo>
                <a:lnTo>
                  <a:pt x="508" y="11"/>
                </a:lnTo>
                <a:lnTo>
                  <a:pt x="508" y="8"/>
                </a:lnTo>
                <a:lnTo>
                  <a:pt x="511" y="8"/>
                </a:lnTo>
                <a:lnTo>
                  <a:pt x="511" y="4"/>
                </a:lnTo>
                <a:lnTo>
                  <a:pt x="517" y="4"/>
                </a:lnTo>
                <a:lnTo>
                  <a:pt x="517" y="4"/>
                </a:lnTo>
                <a:lnTo>
                  <a:pt x="518" y="4"/>
                </a:lnTo>
                <a:lnTo>
                  <a:pt x="518" y="4"/>
                </a:lnTo>
                <a:lnTo>
                  <a:pt x="554" y="4"/>
                </a:lnTo>
                <a:lnTo>
                  <a:pt x="554" y="4"/>
                </a:lnTo>
                <a:lnTo>
                  <a:pt x="561" y="4"/>
                </a:lnTo>
                <a:lnTo>
                  <a:pt x="561" y="4"/>
                </a:lnTo>
                <a:lnTo>
                  <a:pt x="562" y="4"/>
                </a:lnTo>
                <a:lnTo>
                  <a:pt x="562" y="4"/>
                </a:lnTo>
                <a:lnTo>
                  <a:pt x="564" y="4"/>
                </a:lnTo>
                <a:lnTo>
                  <a:pt x="564" y="4"/>
                </a:lnTo>
                <a:lnTo>
                  <a:pt x="569" y="4"/>
                </a:lnTo>
                <a:lnTo>
                  <a:pt x="569" y="4"/>
                </a:lnTo>
                <a:lnTo>
                  <a:pt x="574" y="4"/>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a:extLst>
              <a:ext uri="{FF2B5EF4-FFF2-40B4-BE49-F238E27FC236}">
                <a16:creationId xmlns:a16="http://schemas.microsoft.com/office/drawing/2014/main" id="{0E8C55FE-B649-634D-936C-758C70EFA4EC}"/>
              </a:ext>
            </a:extLst>
          </p:cNvPr>
          <p:cNvGrpSpPr/>
          <p:nvPr/>
        </p:nvGrpSpPr>
        <p:grpSpPr>
          <a:xfrm>
            <a:off x="2385498" y="1072432"/>
            <a:ext cx="1527160" cy="473108"/>
            <a:chOff x="1080431" y="1240119"/>
            <a:chExt cx="941886" cy="473108"/>
          </a:xfrm>
        </p:grpSpPr>
        <p:sp>
          <p:nvSpPr>
            <p:cNvPr id="23" name="Text Box 21">
              <a:extLst>
                <a:ext uri="{FF2B5EF4-FFF2-40B4-BE49-F238E27FC236}">
                  <a16:creationId xmlns:a16="http://schemas.microsoft.com/office/drawing/2014/main" id="{35304D4B-6090-524F-85E6-33FDBEB5B9A7}"/>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100" b="0" i="0" dirty="0">
                  <a:solidFill>
                    <a:schemeClr val="tx1"/>
                  </a:solidFill>
                  <a:latin typeface="Arial" panose="020B0604020202020204" pitchFamily="34" charset="0"/>
                  <a:cs typeface="Arial" panose="020B0604020202020204" pitchFamily="34" charset="0"/>
                </a:rPr>
                <a:t>MitraClip + GDMT</a:t>
              </a:r>
            </a:p>
          </p:txBody>
        </p:sp>
        <p:sp>
          <p:nvSpPr>
            <p:cNvPr id="24" name="Text Box 22">
              <a:extLst>
                <a:ext uri="{FF2B5EF4-FFF2-40B4-BE49-F238E27FC236}">
                  <a16:creationId xmlns:a16="http://schemas.microsoft.com/office/drawing/2014/main" id="{D6D9D96E-01BA-FF41-80CC-DCC5CC80260B}"/>
                </a:ext>
              </a:extLst>
            </p:cNvPr>
            <p:cNvSpPr txBox="1">
              <a:spLocks noChangeArrowheads="1"/>
            </p:cNvSpPr>
            <p:nvPr/>
          </p:nvSpPr>
          <p:spPr bwMode="auto">
            <a:xfrm>
              <a:off x="1205768" y="1451617"/>
              <a:ext cx="630965" cy="261610"/>
            </a:xfrm>
            <a:prstGeom prst="rect">
              <a:avLst/>
            </a:prstGeom>
            <a:noFill/>
            <a:ln w="9525">
              <a:noFill/>
              <a:miter lim="800000"/>
              <a:headEnd/>
              <a:tailEnd/>
            </a:ln>
            <a:effectLst/>
          </p:spPr>
          <p:txBody>
            <a:bodyPr wrap="none">
              <a:spAutoFit/>
            </a:bodyPr>
            <a:lstStyle/>
            <a:p>
              <a:r>
                <a:rPr lang="en-US" sz="1100" b="0" i="0" dirty="0">
                  <a:solidFill>
                    <a:schemeClr val="tx1"/>
                  </a:solidFill>
                  <a:latin typeface="Arial" panose="020B0604020202020204" pitchFamily="34" charset="0"/>
                  <a:cs typeface="Arial" panose="020B0604020202020204" pitchFamily="34" charset="0"/>
                </a:rPr>
                <a:t>GDMT alone</a:t>
              </a:r>
            </a:p>
          </p:txBody>
        </p:sp>
        <p:sp>
          <p:nvSpPr>
            <p:cNvPr id="25" name="Line 23">
              <a:extLst>
                <a:ext uri="{FF2B5EF4-FFF2-40B4-BE49-F238E27FC236}">
                  <a16:creationId xmlns:a16="http://schemas.microsoft.com/office/drawing/2014/main" id="{8F5D55A2-0CB5-7341-93B2-1C5A43EC2D03}"/>
                </a:ext>
              </a:extLst>
            </p:cNvPr>
            <p:cNvSpPr>
              <a:spLocks noChangeShapeType="1"/>
            </p:cNvSpPr>
            <p:nvPr/>
          </p:nvSpPr>
          <p:spPr bwMode="auto">
            <a:xfrm>
              <a:off x="1080431" y="1368799"/>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dirty="0">
                <a:solidFill>
                  <a:schemeClr val="tx1"/>
                </a:solidFill>
                <a:latin typeface="Arial" panose="020B0604020202020204" pitchFamily="34" charset="0"/>
                <a:cs typeface="Arial" panose="020B0604020202020204" pitchFamily="34" charset="0"/>
              </a:endParaRPr>
            </a:p>
          </p:txBody>
        </p:sp>
        <p:sp>
          <p:nvSpPr>
            <p:cNvPr id="26" name="Line 24">
              <a:extLst>
                <a:ext uri="{FF2B5EF4-FFF2-40B4-BE49-F238E27FC236}">
                  <a16:creationId xmlns:a16="http://schemas.microsoft.com/office/drawing/2014/main" id="{08337DD8-72E2-264E-AE2A-A09AE0B58F8B}"/>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sp>
        <p:nvSpPr>
          <p:cNvPr id="27" name="Rectangle 26">
            <a:extLst>
              <a:ext uri="{FF2B5EF4-FFF2-40B4-BE49-F238E27FC236}">
                <a16:creationId xmlns:a16="http://schemas.microsoft.com/office/drawing/2014/main" id="{85B55964-11B8-1A42-9B87-58F69C4D079C}"/>
              </a:ext>
            </a:extLst>
          </p:cNvPr>
          <p:cNvSpPr/>
          <p:nvPr/>
        </p:nvSpPr>
        <p:spPr>
          <a:xfrm>
            <a:off x="2683927" y="4835192"/>
            <a:ext cx="3776147" cy="246221"/>
          </a:xfrm>
          <a:prstGeom prst="rect">
            <a:avLst/>
          </a:prstGeom>
        </p:spPr>
        <p:txBody>
          <a:bodyPr wrap="square">
            <a:spAutoFit/>
          </a:bodyPr>
          <a:lstStyle/>
          <a:p>
            <a:pPr algn="ctr"/>
            <a:r>
              <a:rPr lang="en-US" sz="1000" b="0" i="0" dirty="0">
                <a:solidFill>
                  <a:schemeClr val="tx1"/>
                </a:solidFill>
              </a:rPr>
              <a:t>Event rates are Kaplan-Meier time-to-first event estimates </a:t>
            </a:r>
            <a:endParaRPr lang="en-US" sz="1000" dirty="0"/>
          </a:p>
        </p:txBody>
      </p:sp>
      <p:graphicFrame>
        <p:nvGraphicFramePr>
          <p:cNvPr id="32" name="Table 31">
            <a:extLst>
              <a:ext uri="{FF2B5EF4-FFF2-40B4-BE49-F238E27FC236}">
                <a16:creationId xmlns:a16="http://schemas.microsoft.com/office/drawing/2014/main" id="{8BFE2CD1-3A1F-864A-B554-077F77A0472A}"/>
              </a:ext>
            </a:extLst>
          </p:cNvPr>
          <p:cNvGraphicFramePr>
            <a:graphicFrameLocks noGrp="1"/>
          </p:cNvGraphicFramePr>
          <p:nvPr>
            <p:extLst>
              <p:ext uri="{D42A27DB-BD31-4B8C-83A1-F6EECF244321}">
                <p14:modId xmlns:p14="http://schemas.microsoft.com/office/powerpoint/2010/main" val="220776849"/>
              </p:ext>
            </p:extLst>
          </p:nvPr>
        </p:nvGraphicFramePr>
        <p:xfrm>
          <a:off x="-2135" y="4030199"/>
          <a:ext cx="7316193" cy="607114"/>
        </p:xfrm>
        <a:graphic>
          <a:graphicData uri="http://schemas.openxmlformats.org/drawingml/2006/table">
            <a:tbl>
              <a:tblPr firstRow="1" bandRow="1">
                <a:tableStyleId>{2D5ABB26-0587-4C30-8999-92F81FD0307C}</a:tableStyleId>
              </a:tblPr>
              <a:tblGrid>
                <a:gridCol w="1926927">
                  <a:extLst>
                    <a:ext uri="{9D8B030D-6E8A-4147-A177-3AD203B41FA5}">
                      <a16:colId xmlns:a16="http://schemas.microsoft.com/office/drawing/2014/main" val="3765923597"/>
                    </a:ext>
                  </a:extLst>
                </a:gridCol>
                <a:gridCol w="530187">
                  <a:extLst>
                    <a:ext uri="{9D8B030D-6E8A-4147-A177-3AD203B41FA5}">
                      <a16:colId xmlns:a16="http://schemas.microsoft.com/office/drawing/2014/main" val="3781168399"/>
                    </a:ext>
                  </a:extLst>
                </a:gridCol>
                <a:gridCol w="1169581">
                  <a:extLst>
                    <a:ext uri="{9D8B030D-6E8A-4147-A177-3AD203B41FA5}">
                      <a16:colId xmlns:a16="http://schemas.microsoft.com/office/drawing/2014/main" val="2336621971"/>
                    </a:ext>
                  </a:extLst>
                </a:gridCol>
                <a:gridCol w="457200">
                  <a:extLst>
                    <a:ext uri="{9D8B030D-6E8A-4147-A177-3AD203B41FA5}">
                      <a16:colId xmlns:a16="http://schemas.microsoft.com/office/drawing/2014/main" val="3661671100"/>
                    </a:ext>
                  </a:extLst>
                </a:gridCol>
                <a:gridCol w="1107957">
                  <a:extLst>
                    <a:ext uri="{9D8B030D-6E8A-4147-A177-3AD203B41FA5}">
                      <a16:colId xmlns:a16="http://schemas.microsoft.com/office/drawing/2014/main" val="1010890857"/>
                    </a:ext>
                  </a:extLst>
                </a:gridCol>
                <a:gridCol w="529457">
                  <a:extLst>
                    <a:ext uri="{9D8B030D-6E8A-4147-A177-3AD203B41FA5}">
                      <a16:colId xmlns:a16="http://schemas.microsoft.com/office/drawing/2014/main" val="3081606396"/>
                    </a:ext>
                  </a:extLst>
                </a:gridCol>
                <a:gridCol w="1286540">
                  <a:extLst>
                    <a:ext uri="{9D8B030D-6E8A-4147-A177-3AD203B41FA5}">
                      <a16:colId xmlns:a16="http://schemas.microsoft.com/office/drawing/2014/main" val="314495609"/>
                    </a:ext>
                  </a:extLst>
                </a:gridCol>
                <a:gridCol w="308344">
                  <a:extLst>
                    <a:ext uri="{9D8B030D-6E8A-4147-A177-3AD203B41FA5}">
                      <a16:colId xmlns:a16="http://schemas.microsoft.com/office/drawing/2014/main" val="3684299521"/>
                    </a:ext>
                  </a:extLst>
                </a:gridCol>
              </a:tblGrid>
              <a:tr h="157080">
                <a:tc>
                  <a:txBody>
                    <a:bodyPr/>
                    <a:lstStyle/>
                    <a:p>
                      <a:pPr algn="r"/>
                      <a:r>
                        <a:rPr lang="en-US" sz="1000" b="1" u="sng" dirty="0"/>
                        <a:t># at Risk</a:t>
                      </a:r>
                      <a:r>
                        <a:rPr lang="en-US" sz="1000" b="1" dirty="0"/>
                        <a:t>:</a:t>
                      </a:r>
                    </a:p>
                  </a:txBody>
                  <a:tcPr marL="0" marR="0" marT="0" marB="0" anchor="ctr"/>
                </a:tc>
                <a:tc gridSpan="6">
                  <a:txBody>
                    <a:bodyPr/>
                    <a:lstStyle/>
                    <a:p>
                      <a:pPr algn="ctr"/>
                      <a:endParaRPr lang="en-US" sz="1000" b="1" dirty="0"/>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tc>
                <a:extLst>
                  <a:ext uri="{0D108BD9-81ED-4DB2-BD59-A6C34878D82A}">
                    <a16:rowId xmlns:a16="http://schemas.microsoft.com/office/drawing/2014/main" val="2941708680"/>
                  </a:ext>
                </a:extLst>
              </a:tr>
              <a:tr h="225017">
                <a:tc>
                  <a:txBody>
                    <a:bodyPr/>
                    <a:lstStyle/>
                    <a:p>
                      <a:pPr algn="r"/>
                      <a:r>
                        <a:rPr lang="en-US" sz="1000" b="0" dirty="0"/>
                        <a:t>MitraClip + GDMT</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302</a:t>
                      </a:r>
                    </a:p>
                  </a:txBody>
                  <a:tcPr marL="0" marR="0" marT="0" marB="0" anchor="ctr"/>
                </a:tc>
                <a:tc>
                  <a:txBody>
                    <a:bodyPr/>
                    <a:lstStyle/>
                    <a:p>
                      <a:pPr algn="ctr" fontAlgn="ctr"/>
                      <a:r>
                        <a:rPr lang="en-US" sz="1000" b="0" i="0" u="none" strike="noStrike" dirty="0">
                          <a:solidFill>
                            <a:schemeClr val="tx1"/>
                          </a:solidFill>
                          <a:effectLst/>
                          <a:latin typeface="+mn-lt"/>
                        </a:rPr>
                        <a:t>238</a:t>
                      </a:r>
                    </a:p>
                  </a:txBody>
                  <a:tcPr marL="9525" marR="9525" marT="18288" marB="47625" anchor="ctr"/>
                </a:tc>
                <a:tc>
                  <a:txBody>
                    <a:bodyPr/>
                    <a:lstStyle/>
                    <a:p>
                      <a:pPr algn="ctr" fontAlgn="ctr"/>
                      <a:r>
                        <a:rPr lang="en-US" sz="1000" b="0" i="0" u="none" strike="noStrike" dirty="0">
                          <a:solidFill>
                            <a:schemeClr val="tx1"/>
                          </a:solidFill>
                          <a:effectLst/>
                          <a:latin typeface="+mn-lt"/>
                        </a:rPr>
                        <a:t>  196</a:t>
                      </a:r>
                    </a:p>
                  </a:txBody>
                  <a:tcPr marL="9525" marR="9525" marT="18288" marB="47625" anchor="ctr"/>
                </a:tc>
                <a:tc>
                  <a:txBody>
                    <a:bodyPr/>
                    <a:lstStyle/>
                    <a:p>
                      <a:pPr algn="ctr" fontAlgn="ctr"/>
                      <a:r>
                        <a:rPr lang="en-US" sz="1000" b="0" i="0" u="none" strike="noStrike" dirty="0">
                          <a:solidFill>
                            <a:schemeClr val="tx1"/>
                          </a:solidFill>
                          <a:effectLst/>
                          <a:latin typeface="+mn-lt"/>
                        </a:rPr>
                        <a:t>    176</a:t>
                      </a:r>
                    </a:p>
                  </a:txBody>
                  <a:tcPr marL="9525" marR="9525" marT="18288" marB="47625" anchor="ctr"/>
                </a:tc>
                <a:tc>
                  <a:txBody>
                    <a:bodyPr/>
                    <a:lstStyle/>
                    <a:p>
                      <a:pPr algn="ctr" fontAlgn="ctr"/>
                      <a:r>
                        <a:rPr lang="en-US" sz="1000" b="0" i="0" u="none" strike="noStrike" dirty="0">
                          <a:solidFill>
                            <a:schemeClr val="tx1"/>
                          </a:solidFill>
                          <a:effectLst/>
                          <a:latin typeface="+mn-lt"/>
                        </a:rPr>
                        <a:t>    148</a:t>
                      </a:r>
                    </a:p>
                  </a:txBody>
                  <a:tcPr marL="9525" marR="9525" marT="18288" marB="47625" anchor="ctr"/>
                </a:tc>
                <a:tc>
                  <a:txBody>
                    <a:bodyPr/>
                    <a:lstStyle/>
                    <a:p>
                      <a:pPr algn="ctr" fontAlgn="ctr"/>
                      <a:endParaRPr lang="en-US" sz="1000" b="0" i="0" u="none" strike="noStrike" dirty="0">
                        <a:solidFill>
                          <a:schemeClr val="tx1"/>
                        </a:solidFill>
                        <a:effectLst/>
                        <a:latin typeface="+mn-lt"/>
                      </a:endParaRPr>
                    </a:p>
                  </a:txBody>
                  <a:tcPr marL="9525" marR="9525" marT="18288" marB="47625" anchor="ctr"/>
                </a:tc>
                <a:tc>
                  <a:txBody>
                    <a:bodyPr/>
                    <a:lstStyle/>
                    <a:p>
                      <a:pPr algn="ctr" fontAlgn="ctr"/>
                      <a:r>
                        <a:rPr lang="en-US" sz="1000" b="0" i="0" u="none" strike="noStrike" dirty="0">
                          <a:solidFill>
                            <a:schemeClr val="tx1"/>
                          </a:solidFill>
                          <a:effectLst/>
                          <a:latin typeface="+mn-lt"/>
                        </a:rPr>
                        <a:t>  </a:t>
                      </a:r>
                    </a:p>
                  </a:txBody>
                  <a:tcPr marL="9525" marR="9525" marT="18288" marB="47625" anchor="ctr"/>
                </a:tc>
                <a:extLst>
                  <a:ext uri="{0D108BD9-81ED-4DB2-BD59-A6C34878D82A}">
                    <a16:rowId xmlns:a16="http://schemas.microsoft.com/office/drawing/2014/main" val="3462999533"/>
                  </a:ext>
                </a:extLst>
              </a:tr>
              <a:tr h="225017">
                <a:tc>
                  <a:txBody>
                    <a:bodyPr/>
                    <a:lstStyle/>
                    <a:p>
                      <a:pPr algn="r"/>
                      <a:r>
                        <a:rPr lang="en-US" sz="1000" b="0" dirty="0"/>
                        <a:t>GDMT alone</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312</a:t>
                      </a:r>
                    </a:p>
                  </a:txBody>
                  <a:tcPr marL="0" marR="0" marT="0" marB="0" anchor="ctr"/>
                </a:tc>
                <a:tc>
                  <a:txBody>
                    <a:bodyPr/>
                    <a:lstStyle/>
                    <a:p>
                      <a:pPr algn="ctr" fontAlgn="ctr"/>
                      <a:r>
                        <a:rPr lang="en-US" sz="1000" b="0" i="0" u="none" strike="noStrike" dirty="0">
                          <a:solidFill>
                            <a:schemeClr val="tx1"/>
                          </a:solidFill>
                          <a:effectLst/>
                          <a:latin typeface="+mn-lt"/>
                        </a:rPr>
                        <a:t>206</a:t>
                      </a:r>
                    </a:p>
                  </a:txBody>
                  <a:tcPr marL="9525" marR="9525" marT="18288" marB="47625" anchor="ctr"/>
                </a:tc>
                <a:tc>
                  <a:txBody>
                    <a:bodyPr/>
                    <a:lstStyle/>
                    <a:p>
                      <a:pPr algn="ctr" fontAlgn="ctr"/>
                      <a:r>
                        <a:rPr lang="en-US" sz="1000" b="0" i="0" u="none" strike="noStrike" dirty="0">
                          <a:solidFill>
                            <a:schemeClr val="tx1"/>
                          </a:solidFill>
                          <a:effectLst/>
                          <a:latin typeface="+mn-lt"/>
                        </a:rPr>
                        <a:t>  156</a:t>
                      </a:r>
                    </a:p>
                  </a:txBody>
                  <a:tcPr marL="9525" marR="9525" marT="18288" marB="47625" anchor="ctr"/>
                </a:tc>
                <a:tc>
                  <a:txBody>
                    <a:bodyPr/>
                    <a:lstStyle/>
                    <a:p>
                      <a:pPr algn="ctr" fontAlgn="ctr"/>
                      <a:r>
                        <a:rPr lang="en-US" sz="1000" b="0" i="0" u="none" strike="noStrike" dirty="0">
                          <a:solidFill>
                            <a:schemeClr val="tx1"/>
                          </a:solidFill>
                          <a:effectLst/>
                          <a:latin typeface="+mn-lt"/>
                        </a:rPr>
                        <a:t>    120</a:t>
                      </a:r>
                    </a:p>
                  </a:txBody>
                  <a:tcPr marL="9525" marR="9525" marT="18288" marB="47625" anchor="ctr"/>
                </a:tc>
                <a:tc>
                  <a:txBody>
                    <a:bodyPr/>
                    <a:lstStyle/>
                    <a:p>
                      <a:pPr algn="ctr" fontAlgn="ctr"/>
                      <a:r>
                        <a:rPr lang="en-US" sz="1000" b="0" i="0" u="none" strike="noStrike" dirty="0">
                          <a:solidFill>
                            <a:schemeClr val="tx1"/>
                          </a:solidFill>
                          <a:effectLst/>
                          <a:latin typeface="+mn-lt"/>
                        </a:rPr>
                        <a:t>    87</a:t>
                      </a:r>
                    </a:p>
                  </a:txBody>
                  <a:tcPr marL="9525" marR="9525" marT="18288" marB="47625" anchor="ctr"/>
                </a:tc>
                <a:tc>
                  <a:txBody>
                    <a:bodyPr/>
                    <a:lstStyle/>
                    <a:p>
                      <a:pPr algn="ctr" fontAlgn="ctr"/>
                      <a:endParaRPr lang="en-US" sz="1000" b="0" i="0" u="none" strike="noStrike" dirty="0">
                        <a:solidFill>
                          <a:schemeClr val="tx1"/>
                        </a:solidFill>
                        <a:effectLst/>
                        <a:latin typeface="+mn-lt"/>
                      </a:endParaRPr>
                    </a:p>
                  </a:txBody>
                  <a:tcPr marL="9525" marR="9525" marT="18288" marB="47625" anchor="ctr"/>
                </a:tc>
                <a:tc>
                  <a:txBody>
                    <a:bodyPr/>
                    <a:lstStyle/>
                    <a:p>
                      <a:pPr algn="ctr" fontAlgn="ctr"/>
                      <a:r>
                        <a:rPr lang="en-US" sz="1000" b="0" i="0" u="none" strike="noStrike" dirty="0">
                          <a:solidFill>
                            <a:schemeClr val="tx1"/>
                          </a:solidFill>
                          <a:effectLst/>
                          <a:latin typeface="+mn-lt"/>
                        </a:rPr>
                        <a:t>  </a:t>
                      </a:r>
                    </a:p>
                  </a:txBody>
                  <a:tcPr marL="9525" marR="9525" marT="18288" marB="47625" anchor="ctr"/>
                </a:tc>
                <a:extLst>
                  <a:ext uri="{0D108BD9-81ED-4DB2-BD59-A6C34878D82A}">
                    <a16:rowId xmlns:a16="http://schemas.microsoft.com/office/drawing/2014/main" val="3416497008"/>
                  </a:ext>
                </a:extLst>
              </a:tr>
            </a:tbl>
          </a:graphicData>
        </a:graphic>
      </p:graphicFrame>
      <p:sp>
        <p:nvSpPr>
          <p:cNvPr id="29" name="Rectangle 28">
            <a:extLst>
              <a:ext uri="{FF2B5EF4-FFF2-40B4-BE49-F238E27FC236}">
                <a16:creationId xmlns:a16="http://schemas.microsoft.com/office/drawing/2014/main" id="{51CD73FE-9847-124D-83DF-3F758CA1956D}"/>
              </a:ext>
            </a:extLst>
          </p:cNvPr>
          <p:cNvSpPr/>
          <p:nvPr/>
        </p:nvSpPr>
        <p:spPr>
          <a:xfrm>
            <a:off x="3374330" y="3266115"/>
            <a:ext cx="2182008" cy="276999"/>
          </a:xfrm>
          <a:prstGeom prst="rect">
            <a:avLst/>
          </a:prstGeom>
          <a:noFill/>
          <a:ln>
            <a:noFill/>
          </a:ln>
        </p:spPr>
        <p:txBody>
          <a:bodyPr wrap="none">
            <a:spAutoFit/>
          </a:bodyPr>
          <a:lstStyle/>
          <a:p>
            <a:pPr algn="ctr"/>
            <a:r>
              <a:rPr lang="en-US" sz="1200" i="0" dirty="0">
                <a:solidFill>
                  <a:srgbClr val="FFFF00"/>
                </a:solidFill>
                <a:latin typeface="Arial" panose="020B0604020202020204" pitchFamily="34" charset="0"/>
                <a:cs typeface="Arial" panose="020B0604020202020204" pitchFamily="34" charset="0"/>
              </a:rPr>
              <a:t>NNT = 4.6 [95% CI 3.3, 7.5] </a:t>
            </a:r>
          </a:p>
        </p:txBody>
      </p:sp>
      <p:sp>
        <p:nvSpPr>
          <p:cNvPr id="31" name="TextBox 30">
            <a:extLst>
              <a:ext uri="{FF2B5EF4-FFF2-40B4-BE49-F238E27FC236}">
                <a16:creationId xmlns:a16="http://schemas.microsoft.com/office/drawing/2014/main" id="{CEABAC3A-E6E5-2A41-A778-65F74FC73682}"/>
              </a:ext>
            </a:extLst>
          </p:cNvPr>
          <p:cNvSpPr txBox="1"/>
          <p:nvPr/>
        </p:nvSpPr>
        <p:spPr>
          <a:xfrm>
            <a:off x="2450800" y="1733215"/>
            <a:ext cx="1288940" cy="593689"/>
          </a:xfrm>
          <a:prstGeom prst="rect">
            <a:avLst/>
          </a:prstGeom>
          <a:solidFill>
            <a:srgbClr val="002060"/>
          </a:solidFill>
          <a:ln>
            <a:noFill/>
          </a:ln>
        </p:spPr>
        <p:txBody>
          <a:bodyPr wrap="square" lIns="0" tIns="0" rIns="0" bIns="0" rtlCol="0">
            <a:spAutoFit/>
          </a:bodyPr>
          <a:lstStyle/>
          <a:p>
            <a:pPr algn="ctr">
              <a:lnSpc>
                <a:spcPct val="110000"/>
              </a:lnSpc>
            </a:pPr>
            <a:r>
              <a:rPr lang="en-US" sz="1200" b="0" i="0" dirty="0">
                <a:solidFill>
                  <a:schemeClr val="tx1"/>
                </a:solidFill>
                <a:latin typeface="Arial" panose="020B0604020202020204" pitchFamily="34" charset="0"/>
                <a:cs typeface="Arial" panose="020B0604020202020204" pitchFamily="34" charset="0"/>
              </a:rPr>
              <a:t>HR [95% CI] = 0.51 [0.39, 0.66] </a:t>
            </a:r>
          </a:p>
          <a:p>
            <a:pPr algn="ctr">
              <a:lnSpc>
                <a:spcPct val="110000"/>
              </a:lnSpc>
            </a:pPr>
            <a:r>
              <a:rPr lang="en-US" sz="1200" i="0" dirty="0">
                <a:solidFill>
                  <a:srgbClr val="FFFF00"/>
                </a:solidFill>
                <a:latin typeface="Arial" panose="020B0604020202020204" pitchFamily="34" charset="0"/>
                <a:cs typeface="Arial" panose="020B0604020202020204" pitchFamily="34" charset="0"/>
              </a:rPr>
              <a:t>P=0.0000001 </a:t>
            </a:r>
          </a:p>
        </p:txBody>
      </p:sp>
      <p:sp>
        <p:nvSpPr>
          <p:cNvPr id="34" name="Rectangle 33">
            <a:extLst>
              <a:ext uri="{FF2B5EF4-FFF2-40B4-BE49-F238E27FC236}">
                <a16:creationId xmlns:a16="http://schemas.microsoft.com/office/drawing/2014/main" id="{57428EED-B33C-F64B-8E3D-D0F648F9C9D3}"/>
              </a:ext>
            </a:extLst>
          </p:cNvPr>
          <p:cNvSpPr/>
          <p:nvPr/>
        </p:nvSpPr>
        <p:spPr bwMode="auto">
          <a:xfrm>
            <a:off x="5547342" y="995301"/>
            <a:ext cx="1648986" cy="2679192"/>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cxnSp>
        <p:nvCxnSpPr>
          <p:cNvPr id="35" name="Straight Connector 34">
            <a:extLst>
              <a:ext uri="{FF2B5EF4-FFF2-40B4-BE49-F238E27FC236}">
                <a16:creationId xmlns:a16="http://schemas.microsoft.com/office/drawing/2014/main" id="{E6AA9654-C87F-EC4C-A55E-133877F5B795}"/>
              </a:ext>
            </a:extLst>
          </p:cNvPr>
          <p:cNvCxnSpPr/>
          <p:nvPr/>
        </p:nvCxnSpPr>
        <p:spPr bwMode="auto">
          <a:xfrm>
            <a:off x="7196328" y="987552"/>
            <a:ext cx="0" cy="26883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4259146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118618" y="870654"/>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687388" y="86055"/>
            <a:ext cx="7769225"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Heart Failure Hospitalization</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including crossovers</a:t>
            </a: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0" name="TextBox 169">
            <a:extLst>
              <a:ext uri="{FF2B5EF4-FFF2-40B4-BE49-F238E27FC236}">
                <a16:creationId xmlns:a16="http://schemas.microsoft.com/office/drawing/2014/main" id="{E0B6AAF2-382A-48CD-A347-B3B706F83DAA}"/>
              </a:ext>
            </a:extLst>
          </p:cNvPr>
          <p:cNvSpPr txBox="1"/>
          <p:nvPr/>
        </p:nvSpPr>
        <p:spPr>
          <a:xfrm>
            <a:off x="7165016" y="1292459"/>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81.5%</a:t>
            </a:r>
            <a:endParaRPr lang="en-US" sz="1050" b="0" i="0" dirty="0">
              <a:solidFill>
                <a:schemeClr val="tx1"/>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327A2B9B-15AD-4428-A43D-A13A3C180F85}"/>
              </a:ext>
            </a:extLst>
          </p:cNvPr>
          <p:cNvSpPr txBox="1"/>
          <p:nvPr/>
        </p:nvSpPr>
        <p:spPr>
          <a:xfrm>
            <a:off x="7148082" y="2243205"/>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46.5%</a:t>
            </a:r>
            <a:endParaRPr lang="en-US" sz="1050" b="0" i="0" dirty="0">
              <a:solidFill>
                <a:schemeClr val="tx1"/>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C6405A5C-62FA-4EFB-9F65-0F4FF07FE207}"/>
              </a:ext>
            </a:extLst>
          </p:cNvPr>
          <p:cNvCxnSpPr>
            <a:cxnSpLocks/>
          </p:cNvCxnSpPr>
          <p:nvPr/>
        </p:nvCxnSpPr>
        <p:spPr bwMode="auto">
          <a:xfrm>
            <a:off x="5535816" y="995735"/>
            <a:ext cx="0" cy="2632182"/>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5156FE20-81C8-42D8-9363-72AE2463B7C5}"/>
              </a:ext>
            </a:extLst>
          </p:cNvPr>
          <p:cNvSpPr txBox="1"/>
          <p:nvPr/>
        </p:nvSpPr>
        <p:spPr>
          <a:xfrm>
            <a:off x="4968696" y="2188206"/>
            <a:ext cx="619080" cy="276999"/>
          </a:xfrm>
          <a:prstGeom prst="rect">
            <a:avLst/>
          </a:prstGeom>
          <a:noFill/>
        </p:spPr>
        <p:txBody>
          <a:bodyPr wrap="none" rtlCol="0">
            <a:spAutoFit/>
          </a:bodyPr>
          <a:lstStyle/>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56.4%</a:t>
            </a:r>
            <a:endParaRPr lang="en-US" sz="1000" b="0" i="0"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02257E8-AC6D-4A97-AAE2-9EA04B8F423D}"/>
              </a:ext>
            </a:extLst>
          </p:cNvPr>
          <p:cNvSpPr txBox="1"/>
          <p:nvPr/>
        </p:nvSpPr>
        <p:spPr>
          <a:xfrm>
            <a:off x="4968696" y="2767891"/>
            <a:ext cx="619080" cy="276999"/>
          </a:xfrm>
          <a:prstGeom prst="rect">
            <a:avLst/>
          </a:prstGeom>
          <a:noFill/>
        </p:spPr>
        <p:txBody>
          <a:bodyPr wrap="none" rtlCol="0">
            <a:spAutoFit/>
          </a:bodyPr>
          <a:lstStyle/>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34.8%</a:t>
            </a:r>
            <a:endParaRPr lang="en-US" sz="1000" b="0" i="0" dirty="0">
              <a:solidFill>
                <a:schemeClr val="tx1"/>
              </a:solidFill>
              <a:latin typeface="Arial" panose="020B0604020202020204" pitchFamily="34" charset="0"/>
              <a:cs typeface="Arial" panose="020B0604020202020204" pitchFamily="34" charset="0"/>
            </a:endParaRPr>
          </a:p>
        </p:txBody>
      </p:sp>
      <p:sp>
        <p:nvSpPr>
          <p:cNvPr id="19" name="Freeform 56">
            <a:extLst>
              <a:ext uri="{FF2B5EF4-FFF2-40B4-BE49-F238E27FC236}">
                <a16:creationId xmlns:a16="http://schemas.microsoft.com/office/drawing/2014/main" id="{3CC14663-1340-475B-A2A5-5F7AEB1961A2}"/>
              </a:ext>
            </a:extLst>
          </p:cNvPr>
          <p:cNvSpPr>
            <a:spLocks noChangeAspect="1"/>
          </p:cNvSpPr>
          <p:nvPr/>
        </p:nvSpPr>
        <p:spPr bwMode="auto">
          <a:xfrm>
            <a:off x="2214086" y="2402447"/>
            <a:ext cx="4970377" cy="1277742"/>
          </a:xfrm>
          <a:custGeom>
            <a:avLst/>
            <a:gdLst>
              <a:gd name="T0" fmla="*/ 3 w 574"/>
              <a:gd name="T1" fmla="*/ 218 h 223"/>
              <a:gd name="T2" fmla="*/ 5 w 574"/>
              <a:gd name="T3" fmla="*/ 213 h 223"/>
              <a:gd name="T4" fmla="*/ 9 w 574"/>
              <a:gd name="T5" fmla="*/ 210 h 223"/>
              <a:gd name="T6" fmla="*/ 12 w 574"/>
              <a:gd name="T7" fmla="*/ 209 h 223"/>
              <a:gd name="T8" fmla="*/ 15 w 574"/>
              <a:gd name="T9" fmla="*/ 204 h 223"/>
              <a:gd name="T10" fmla="*/ 26 w 574"/>
              <a:gd name="T11" fmla="*/ 201 h 223"/>
              <a:gd name="T12" fmla="*/ 31 w 574"/>
              <a:gd name="T13" fmla="*/ 196 h 223"/>
              <a:gd name="T14" fmla="*/ 41 w 574"/>
              <a:gd name="T15" fmla="*/ 191 h 223"/>
              <a:gd name="T16" fmla="*/ 45 w 574"/>
              <a:gd name="T17" fmla="*/ 184 h 223"/>
              <a:gd name="T18" fmla="*/ 47 w 574"/>
              <a:gd name="T19" fmla="*/ 183 h 223"/>
              <a:gd name="T20" fmla="*/ 49 w 574"/>
              <a:gd name="T21" fmla="*/ 178 h 223"/>
              <a:gd name="T22" fmla="*/ 64 w 574"/>
              <a:gd name="T23" fmla="*/ 176 h 223"/>
              <a:gd name="T24" fmla="*/ 66 w 574"/>
              <a:gd name="T25" fmla="*/ 174 h 223"/>
              <a:gd name="T26" fmla="*/ 75 w 574"/>
              <a:gd name="T27" fmla="*/ 171 h 223"/>
              <a:gd name="T28" fmla="*/ 80 w 574"/>
              <a:gd name="T29" fmla="*/ 162 h 223"/>
              <a:gd name="T30" fmla="*/ 90 w 574"/>
              <a:gd name="T31" fmla="*/ 162 h 223"/>
              <a:gd name="T32" fmla="*/ 92 w 574"/>
              <a:gd name="T33" fmla="*/ 157 h 223"/>
              <a:gd name="T34" fmla="*/ 102 w 574"/>
              <a:gd name="T35" fmla="*/ 152 h 223"/>
              <a:gd name="T36" fmla="*/ 111 w 574"/>
              <a:gd name="T37" fmla="*/ 143 h 223"/>
              <a:gd name="T38" fmla="*/ 113 w 574"/>
              <a:gd name="T39" fmla="*/ 140 h 223"/>
              <a:gd name="T40" fmla="*/ 120 w 574"/>
              <a:gd name="T41" fmla="*/ 136 h 223"/>
              <a:gd name="T42" fmla="*/ 129 w 574"/>
              <a:gd name="T43" fmla="*/ 131 h 223"/>
              <a:gd name="T44" fmla="*/ 141 w 574"/>
              <a:gd name="T45" fmla="*/ 127 h 223"/>
              <a:gd name="T46" fmla="*/ 157 w 574"/>
              <a:gd name="T47" fmla="*/ 122 h 223"/>
              <a:gd name="T48" fmla="*/ 162 w 574"/>
              <a:gd name="T49" fmla="*/ 117 h 223"/>
              <a:gd name="T50" fmla="*/ 176 w 574"/>
              <a:gd name="T51" fmla="*/ 113 h 223"/>
              <a:gd name="T52" fmla="*/ 178 w 574"/>
              <a:gd name="T53" fmla="*/ 108 h 223"/>
              <a:gd name="T54" fmla="*/ 190 w 574"/>
              <a:gd name="T55" fmla="*/ 106 h 223"/>
              <a:gd name="T56" fmla="*/ 198 w 574"/>
              <a:gd name="T57" fmla="*/ 98 h 223"/>
              <a:gd name="T58" fmla="*/ 212 w 574"/>
              <a:gd name="T59" fmla="*/ 95 h 223"/>
              <a:gd name="T60" fmla="*/ 229 w 574"/>
              <a:gd name="T61" fmla="*/ 91 h 223"/>
              <a:gd name="T62" fmla="*/ 246 w 574"/>
              <a:gd name="T63" fmla="*/ 85 h 223"/>
              <a:gd name="T64" fmla="*/ 260 w 574"/>
              <a:gd name="T65" fmla="*/ 80 h 223"/>
              <a:gd name="T66" fmla="*/ 297 w 574"/>
              <a:gd name="T67" fmla="*/ 78 h 223"/>
              <a:gd name="T68" fmla="*/ 317 w 574"/>
              <a:gd name="T69" fmla="*/ 76 h 223"/>
              <a:gd name="T70" fmla="*/ 330 w 574"/>
              <a:gd name="T71" fmla="*/ 70 h 223"/>
              <a:gd name="T72" fmla="*/ 352 w 574"/>
              <a:gd name="T73" fmla="*/ 62 h 223"/>
              <a:gd name="T74" fmla="*/ 365 w 574"/>
              <a:gd name="T75" fmla="*/ 60 h 223"/>
              <a:gd name="T76" fmla="*/ 375 w 574"/>
              <a:gd name="T77" fmla="*/ 56 h 223"/>
              <a:gd name="T78" fmla="*/ 378 w 574"/>
              <a:gd name="T79" fmla="*/ 56 h 223"/>
              <a:gd name="T80" fmla="*/ 381 w 574"/>
              <a:gd name="T81" fmla="*/ 56 h 223"/>
              <a:gd name="T82" fmla="*/ 384 w 574"/>
              <a:gd name="T83" fmla="*/ 56 h 223"/>
              <a:gd name="T84" fmla="*/ 385 w 574"/>
              <a:gd name="T85" fmla="*/ 56 h 223"/>
              <a:gd name="T86" fmla="*/ 388 w 574"/>
              <a:gd name="T87" fmla="*/ 54 h 223"/>
              <a:gd name="T88" fmla="*/ 390 w 574"/>
              <a:gd name="T89" fmla="*/ 54 h 223"/>
              <a:gd name="T90" fmla="*/ 395 w 574"/>
              <a:gd name="T91" fmla="*/ 54 h 223"/>
              <a:gd name="T92" fmla="*/ 397 w 574"/>
              <a:gd name="T93" fmla="*/ 54 h 223"/>
              <a:gd name="T94" fmla="*/ 401 w 574"/>
              <a:gd name="T95" fmla="*/ 54 h 223"/>
              <a:gd name="T96" fmla="*/ 403 w 574"/>
              <a:gd name="T97" fmla="*/ 54 h 223"/>
              <a:gd name="T98" fmla="*/ 405 w 574"/>
              <a:gd name="T99" fmla="*/ 54 h 223"/>
              <a:gd name="T100" fmla="*/ 419 w 574"/>
              <a:gd name="T101" fmla="*/ 51 h 223"/>
              <a:gd name="T102" fmla="*/ 439 w 574"/>
              <a:gd name="T103" fmla="*/ 46 h 223"/>
              <a:gd name="T104" fmla="*/ 448 w 574"/>
              <a:gd name="T105" fmla="*/ 43 h 223"/>
              <a:gd name="T106" fmla="*/ 463 w 574"/>
              <a:gd name="T107" fmla="*/ 38 h 223"/>
              <a:gd name="T108" fmla="*/ 476 w 574"/>
              <a:gd name="T109" fmla="*/ 38 h 223"/>
              <a:gd name="T110" fmla="*/ 492 w 574"/>
              <a:gd name="T111" fmla="*/ 38 h 223"/>
              <a:gd name="T112" fmla="*/ 503 w 574"/>
              <a:gd name="T113" fmla="*/ 29 h 223"/>
              <a:gd name="T114" fmla="*/ 510 w 574"/>
              <a:gd name="T115" fmla="*/ 23 h 223"/>
              <a:gd name="T116" fmla="*/ 524 w 574"/>
              <a:gd name="T117" fmla="*/ 19 h 223"/>
              <a:gd name="T118" fmla="*/ 543 w 574"/>
              <a:gd name="T119" fmla="*/ 10 h 223"/>
              <a:gd name="T120" fmla="*/ 553 w 574"/>
              <a:gd name="T1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4" h="223">
                <a:moveTo>
                  <a:pt x="0" y="223"/>
                </a:moveTo>
                <a:lnTo>
                  <a:pt x="1" y="223"/>
                </a:lnTo>
                <a:lnTo>
                  <a:pt x="1" y="221"/>
                </a:lnTo>
                <a:lnTo>
                  <a:pt x="3" y="221"/>
                </a:lnTo>
                <a:lnTo>
                  <a:pt x="3" y="218"/>
                </a:lnTo>
                <a:lnTo>
                  <a:pt x="3" y="218"/>
                </a:lnTo>
                <a:lnTo>
                  <a:pt x="3" y="218"/>
                </a:lnTo>
                <a:lnTo>
                  <a:pt x="4" y="218"/>
                </a:lnTo>
                <a:lnTo>
                  <a:pt x="4" y="217"/>
                </a:lnTo>
                <a:lnTo>
                  <a:pt x="4" y="217"/>
                </a:lnTo>
                <a:lnTo>
                  <a:pt x="4" y="217"/>
                </a:lnTo>
                <a:lnTo>
                  <a:pt x="4" y="217"/>
                </a:lnTo>
                <a:lnTo>
                  <a:pt x="4" y="213"/>
                </a:lnTo>
                <a:lnTo>
                  <a:pt x="5" y="213"/>
                </a:lnTo>
                <a:lnTo>
                  <a:pt x="5" y="213"/>
                </a:lnTo>
                <a:lnTo>
                  <a:pt x="6" y="213"/>
                </a:lnTo>
                <a:lnTo>
                  <a:pt x="6" y="212"/>
                </a:lnTo>
                <a:lnTo>
                  <a:pt x="7" y="212"/>
                </a:lnTo>
                <a:lnTo>
                  <a:pt x="7" y="212"/>
                </a:lnTo>
                <a:lnTo>
                  <a:pt x="9" y="212"/>
                </a:lnTo>
                <a:lnTo>
                  <a:pt x="9" y="210"/>
                </a:lnTo>
                <a:lnTo>
                  <a:pt x="10" y="210"/>
                </a:lnTo>
                <a:lnTo>
                  <a:pt x="10" y="209"/>
                </a:lnTo>
                <a:lnTo>
                  <a:pt x="10" y="209"/>
                </a:lnTo>
                <a:lnTo>
                  <a:pt x="10" y="209"/>
                </a:lnTo>
                <a:lnTo>
                  <a:pt x="11" y="209"/>
                </a:lnTo>
                <a:lnTo>
                  <a:pt x="11" y="209"/>
                </a:lnTo>
                <a:lnTo>
                  <a:pt x="12" y="209"/>
                </a:lnTo>
                <a:lnTo>
                  <a:pt x="12" y="207"/>
                </a:lnTo>
                <a:lnTo>
                  <a:pt x="12" y="207"/>
                </a:lnTo>
                <a:lnTo>
                  <a:pt x="12" y="207"/>
                </a:lnTo>
                <a:lnTo>
                  <a:pt x="14" y="207"/>
                </a:lnTo>
                <a:lnTo>
                  <a:pt x="14" y="205"/>
                </a:lnTo>
                <a:lnTo>
                  <a:pt x="15" y="205"/>
                </a:lnTo>
                <a:lnTo>
                  <a:pt x="15" y="204"/>
                </a:lnTo>
                <a:lnTo>
                  <a:pt x="18" y="204"/>
                </a:lnTo>
                <a:lnTo>
                  <a:pt x="18" y="202"/>
                </a:lnTo>
                <a:lnTo>
                  <a:pt x="22" y="202"/>
                </a:lnTo>
                <a:lnTo>
                  <a:pt x="22" y="202"/>
                </a:lnTo>
                <a:lnTo>
                  <a:pt x="23" y="202"/>
                </a:lnTo>
                <a:lnTo>
                  <a:pt x="23" y="201"/>
                </a:lnTo>
                <a:lnTo>
                  <a:pt x="26" y="201"/>
                </a:lnTo>
                <a:lnTo>
                  <a:pt x="26" y="199"/>
                </a:lnTo>
                <a:lnTo>
                  <a:pt x="29" y="199"/>
                </a:lnTo>
                <a:lnTo>
                  <a:pt x="29" y="197"/>
                </a:lnTo>
                <a:lnTo>
                  <a:pt x="31" y="197"/>
                </a:lnTo>
                <a:lnTo>
                  <a:pt x="31" y="196"/>
                </a:lnTo>
                <a:lnTo>
                  <a:pt x="31" y="196"/>
                </a:lnTo>
                <a:lnTo>
                  <a:pt x="31" y="196"/>
                </a:lnTo>
                <a:lnTo>
                  <a:pt x="34" y="196"/>
                </a:lnTo>
                <a:lnTo>
                  <a:pt x="34" y="194"/>
                </a:lnTo>
                <a:lnTo>
                  <a:pt x="38" y="194"/>
                </a:lnTo>
                <a:lnTo>
                  <a:pt x="38" y="192"/>
                </a:lnTo>
                <a:lnTo>
                  <a:pt x="39" y="192"/>
                </a:lnTo>
                <a:lnTo>
                  <a:pt x="39" y="191"/>
                </a:lnTo>
                <a:lnTo>
                  <a:pt x="41" y="191"/>
                </a:lnTo>
                <a:lnTo>
                  <a:pt x="41" y="189"/>
                </a:lnTo>
                <a:lnTo>
                  <a:pt x="42" y="189"/>
                </a:lnTo>
                <a:lnTo>
                  <a:pt x="42" y="186"/>
                </a:lnTo>
                <a:lnTo>
                  <a:pt x="43" y="186"/>
                </a:lnTo>
                <a:lnTo>
                  <a:pt x="43" y="186"/>
                </a:lnTo>
                <a:lnTo>
                  <a:pt x="45" y="186"/>
                </a:lnTo>
                <a:lnTo>
                  <a:pt x="45" y="184"/>
                </a:lnTo>
                <a:lnTo>
                  <a:pt x="45" y="184"/>
                </a:lnTo>
                <a:lnTo>
                  <a:pt x="45" y="184"/>
                </a:lnTo>
                <a:lnTo>
                  <a:pt x="45" y="184"/>
                </a:lnTo>
                <a:lnTo>
                  <a:pt x="45" y="184"/>
                </a:lnTo>
                <a:lnTo>
                  <a:pt x="46" y="184"/>
                </a:lnTo>
                <a:lnTo>
                  <a:pt x="46" y="183"/>
                </a:lnTo>
                <a:lnTo>
                  <a:pt x="47" y="183"/>
                </a:lnTo>
                <a:lnTo>
                  <a:pt x="47" y="181"/>
                </a:lnTo>
                <a:lnTo>
                  <a:pt x="48" y="181"/>
                </a:lnTo>
                <a:lnTo>
                  <a:pt x="48" y="179"/>
                </a:lnTo>
                <a:lnTo>
                  <a:pt x="48" y="179"/>
                </a:lnTo>
                <a:lnTo>
                  <a:pt x="48" y="178"/>
                </a:lnTo>
                <a:lnTo>
                  <a:pt x="49" y="178"/>
                </a:lnTo>
                <a:lnTo>
                  <a:pt x="49" y="178"/>
                </a:lnTo>
                <a:lnTo>
                  <a:pt x="53" y="178"/>
                </a:lnTo>
                <a:lnTo>
                  <a:pt x="53" y="178"/>
                </a:lnTo>
                <a:lnTo>
                  <a:pt x="55" y="178"/>
                </a:lnTo>
                <a:lnTo>
                  <a:pt x="55" y="178"/>
                </a:lnTo>
                <a:lnTo>
                  <a:pt x="57" y="178"/>
                </a:lnTo>
                <a:lnTo>
                  <a:pt x="57" y="176"/>
                </a:lnTo>
                <a:lnTo>
                  <a:pt x="64" y="176"/>
                </a:lnTo>
                <a:lnTo>
                  <a:pt x="64" y="176"/>
                </a:lnTo>
                <a:lnTo>
                  <a:pt x="64" y="176"/>
                </a:lnTo>
                <a:lnTo>
                  <a:pt x="64" y="174"/>
                </a:lnTo>
                <a:lnTo>
                  <a:pt x="66" y="174"/>
                </a:lnTo>
                <a:lnTo>
                  <a:pt x="66" y="174"/>
                </a:lnTo>
                <a:lnTo>
                  <a:pt x="66" y="174"/>
                </a:lnTo>
                <a:lnTo>
                  <a:pt x="66" y="174"/>
                </a:lnTo>
                <a:lnTo>
                  <a:pt x="68" y="174"/>
                </a:lnTo>
                <a:lnTo>
                  <a:pt x="68" y="172"/>
                </a:lnTo>
                <a:lnTo>
                  <a:pt x="69" y="172"/>
                </a:lnTo>
                <a:lnTo>
                  <a:pt x="69" y="171"/>
                </a:lnTo>
                <a:lnTo>
                  <a:pt x="73" y="171"/>
                </a:lnTo>
                <a:lnTo>
                  <a:pt x="73" y="171"/>
                </a:lnTo>
                <a:lnTo>
                  <a:pt x="75" y="171"/>
                </a:lnTo>
                <a:lnTo>
                  <a:pt x="75" y="169"/>
                </a:lnTo>
                <a:lnTo>
                  <a:pt x="77" y="169"/>
                </a:lnTo>
                <a:lnTo>
                  <a:pt x="77" y="166"/>
                </a:lnTo>
                <a:lnTo>
                  <a:pt x="79" y="166"/>
                </a:lnTo>
                <a:lnTo>
                  <a:pt x="79" y="162"/>
                </a:lnTo>
                <a:lnTo>
                  <a:pt x="80" y="162"/>
                </a:lnTo>
                <a:lnTo>
                  <a:pt x="80" y="162"/>
                </a:lnTo>
                <a:lnTo>
                  <a:pt x="85" y="162"/>
                </a:lnTo>
                <a:lnTo>
                  <a:pt x="85" y="162"/>
                </a:lnTo>
                <a:lnTo>
                  <a:pt x="87" y="162"/>
                </a:lnTo>
                <a:lnTo>
                  <a:pt x="87" y="162"/>
                </a:lnTo>
                <a:lnTo>
                  <a:pt x="89" y="162"/>
                </a:lnTo>
                <a:lnTo>
                  <a:pt x="89" y="162"/>
                </a:lnTo>
                <a:lnTo>
                  <a:pt x="90" y="162"/>
                </a:lnTo>
                <a:lnTo>
                  <a:pt x="90" y="161"/>
                </a:lnTo>
                <a:lnTo>
                  <a:pt x="91" y="161"/>
                </a:lnTo>
                <a:lnTo>
                  <a:pt x="91" y="159"/>
                </a:lnTo>
                <a:lnTo>
                  <a:pt x="91" y="159"/>
                </a:lnTo>
                <a:lnTo>
                  <a:pt x="91" y="159"/>
                </a:lnTo>
                <a:lnTo>
                  <a:pt x="92" y="159"/>
                </a:lnTo>
                <a:lnTo>
                  <a:pt x="92" y="157"/>
                </a:lnTo>
                <a:lnTo>
                  <a:pt x="98" y="157"/>
                </a:lnTo>
                <a:lnTo>
                  <a:pt x="98" y="155"/>
                </a:lnTo>
                <a:lnTo>
                  <a:pt x="99" y="155"/>
                </a:lnTo>
                <a:lnTo>
                  <a:pt x="99" y="154"/>
                </a:lnTo>
                <a:lnTo>
                  <a:pt x="101" y="154"/>
                </a:lnTo>
                <a:lnTo>
                  <a:pt x="101" y="152"/>
                </a:lnTo>
                <a:lnTo>
                  <a:pt x="102" y="152"/>
                </a:lnTo>
                <a:lnTo>
                  <a:pt x="102" y="150"/>
                </a:lnTo>
                <a:lnTo>
                  <a:pt x="106" y="150"/>
                </a:lnTo>
                <a:lnTo>
                  <a:pt x="106" y="148"/>
                </a:lnTo>
                <a:lnTo>
                  <a:pt x="111" y="148"/>
                </a:lnTo>
                <a:lnTo>
                  <a:pt x="111" y="147"/>
                </a:lnTo>
                <a:lnTo>
                  <a:pt x="111" y="147"/>
                </a:lnTo>
                <a:lnTo>
                  <a:pt x="111" y="143"/>
                </a:lnTo>
                <a:lnTo>
                  <a:pt x="112" y="143"/>
                </a:lnTo>
                <a:lnTo>
                  <a:pt x="112" y="141"/>
                </a:lnTo>
                <a:lnTo>
                  <a:pt x="113" y="141"/>
                </a:lnTo>
                <a:lnTo>
                  <a:pt x="113" y="140"/>
                </a:lnTo>
                <a:lnTo>
                  <a:pt x="113" y="140"/>
                </a:lnTo>
                <a:lnTo>
                  <a:pt x="113" y="140"/>
                </a:lnTo>
                <a:lnTo>
                  <a:pt x="113" y="140"/>
                </a:lnTo>
                <a:lnTo>
                  <a:pt x="113" y="140"/>
                </a:lnTo>
                <a:lnTo>
                  <a:pt x="115" y="140"/>
                </a:lnTo>
                <a:lnTo>
                  <a:pt x="115" y="140"/>
                </a:lnTo>
                <a:lnTo>
                  <a:pt x="118" y="140"/>
                </a:lnTo>
                <a:lnTo>
                  <a:pt x="118" y="140"/>
                </a:lnTo>
                <a:lnTo>
                  <a:pt x="120" y="140"/>
                </a:lnTo>
                <a:lnTo>
                  <a:pt x="120" y="136"/>
                </a:lnTo>
                <a:lnTo>
                  <a:pt x="123" y="136"/>
                </a:lnTo>
                <a:lnTo>
                  <a:pt x="123" y="134"/>
                </a:lnTo>
                <a:lnTo>
                  <a:pt x="126" y="134"/>
                </a:lnTo>
                <a:lnTo>
                  <a:pt x="126" y="133"/>
                </a:lnTo>
                <a:lnTo>
                  <a:pt x="127" y="133"/>
                </a:lnTo>
                <a:lnTo>
                  <a:pt x="127" y="131"/>
                </a:lnTo>
                <a:lnTo>
                  <a:pt x="129" y="131"/>
                </a:lnTo>
                <a:lnTo>
                  <a:pt x="129" y="131"/>
                </a:lnTo>
                <a:lnTo>
                  <a:pt x="130" y="131"/>
                </a:lnTo>
                <a:lnTo>
                  <a:pt x="130" y="129"/>
                </a:lnTo>
                <a:lnTo>
                  <a:pt x="138" y="129"/>
                </a:lnTo>
                <a:lnTo>
                  <a:pt x="138" y="127"/>
                </a:lnTo>
                <a:lnTo>
                  <a:pt x="141" y="127"/>
                </a:lnTo>
                <a:lnTo>
                  <a:pt x="141" y="127"/>
                </a:lnTo>
                <a:lnTo>
                  <a:pt x="147" y="127"/>
                </a:lnTo>
                <a:lnTo>
                  <a:pt x="147" y="126"/>
                </a:lnTo>
                <a:lnTo>
                  <a:pt x="152" y="126"/>
                </a:lnTo>
                <a:lnTo>
                  <a:pt x="152" y="124"/>
                </a:lnTo>
                <a:lnTo>
                  <a:pt x="155" y="124"/>
                </a:lnTo>
                <a:lnTo>
                  <a:pt x="155" y="122"/>
                </a:lnTo>
                <a:lnTo>
                  <a:pt x="157" y="122"/>
                </a:lnTo>
                <a:lnTo>
                  <a:pt x="157" y="122"/>
                </a:lnTo>
                <a:lnTo>
                  <a:pt x="157" y="122"/>
                </a:lnTo>
                <a:lnTo>
                  <a:pt x="157" y="122"/>
                </a:lnTo>
                <a:lnTo>
                  <a:pt x="158" y="122"/>
                </a:lnTo>
                <a:lnTo>
                  <a:pt x="158" y="120"/>
                </a:lnTo>
                <a:lnTo>
                  <a:pt x="162" y="120"/>
                </a:lnTo>
                <a:lnTo>
                  <a:pt x="162" y="117"/>
                </a:lnTo>
                <a:lnTo>
                  <a:pt x="166" y="117"/>
                </a:lnTo>
                <a:lnTo>
                  <a:pt x="166" y="115"/>
                </a:lnTo>
                <a:lnTo>
                  <a:pt x="172" y="115"/>
                </a:lnTo>
                <a:lnTo>
                  <a:pt x="172" y="113"/>
                </a:lnTo>
                <a:lnTo>
                  <a:pt x="172" y="113"/>
                </a:lnTo>
                <a:lnTo>
                  <a:pt x="172" y="113"/>
                </a:lnTo>
                <a:lnTo>
                  <a:pt x="176" y="113"/>
                </a:lnTo>
                <a:lnTo>
                  <a:pt x="176" y="111"/>
                </a:lnTo>
                <a:lnTo>
                  <a:pt x="176" y="111"/>
                </a:lnTo>
                <a:lnTo>
                  <a:pt x="176" y="111"/>
                </a:lnTo>
                <a:lnTo>
                  <a:pt x="176" y="111"/>
                </a:lnTo>
                <a:lnTo>
                  <a:pt x="176" y="109"/>
                </a:lnTo>
                <a:lnTo>
                  <a:pt x="178" y="109"/>
                </a:lnTo>
                <a:lnTo>
                  <a:pt x="178" y="108"/>
                </a:lnTo>
                <a:lnTo>
                  <a:pt x="178" y="108"/>
                </a:lnTo>
                <a:lnTo>
                  <a:pt x="178" y="108"/>
                </a:lnTo>
                <a:lnTo>
                  <a:pt x="180" y="108"/>
                </a:lnTo>
                <a:lnTo>
                  <a:pt x="180" y="108"/>
                </a:lnTo>
                <a:lnTo>
                  <a:pt x="181" y="108"/>
                </a:lnTo>
                <a:lnTo>
                  <a:pt x="181" y="106"/>
                </a:lnTo>
                <a:lnTo>
                  <a:pt x="190" y="106"/>
                </a:lnTo>
                <a:lnTo>
                  <a:pt x="190" y="106"/>
                </a:lnTo>
                <a:lnTo>
                  <a:pt x="191" y="106"/>
                </a:lnTo>
                <a:lnTo>
                  <a:pt x="191" y="104"/>
                </a:lnTo>
                <a:lnTo>
                  <a:pt x="197" y="104"/>
                </a:lnTo>
                <a:lnTo>
                  <a:pt x="197" y="100"/>
                </a:lnTo>
                <a:lnTo>
                  <a:pt x="198" y="100"/>
                </a:lnTo>
                <a:lnTo>
                  <a:pt x="198" y="98"/>
                </a:lnTo>
                <a:lnTo>
                  <a:pt x="202" y="98"/>
                </a:lnTo>
                <a:lnTo>
                  <a:pt x="202" y="96"/>
                </a:lnTo>
                <a:lnTo>
                  <a:pt x="210" y="96"/>
                </a:lnTo>
                <a:lnTo>
                  <a:pt x="210" y="95"/>
                </a:lnTo>
                <a:lnTo>
                  <a:pt x="210" y="95"/>
                </a:lnTo>
                <a:lnTo>
                  <a:pt x="210" y="95"/>
                </a:lnTo>
                <a:lnTo>
                  <a:pt x="212" y="95"/>
                </a:lnTo>
                <a:lnTo>
                  <a:pt x="212" y="95"/>
                </a:lnTo>
                <a:lnTo>
                  <a:pt x="221" y="95"/>
                </a:lnTo>
                <a:lnTo>
                  <a:pt x="221" y="93"/>
                </a:lnTo>
                <a:lnTo>
                  <a:pt x="223" y="93"/>
                </a:lnTo>
                <a:lnTo>
                  <a:pt x="223" y="91"/>
                </a:lnTo>
                <a:lnTo>
                  <a:pt x="229" y="91"/>
                </a:lnTo>
                <a:lnTo>
                  <a:pt x="229" y="91"/>
                </a:lnTo>
                <a:lnTo>
                  <a:pt x="229" y="91"/>
                </a:lnTo>
                <a:lnTo>
                  <a:pt x="229" y="89"/>
                </a:lnTo>
                <a:lnTo>
                  <a:pt x="231" y="89"/>
                </a:lnTo>
                <a:lnTo>
                  <a:pt x="231" y="87"/>
                </a:lnTo>
                <a:lnTo>
                  <a:pt x="245" y="87"/>
                </a:lnTo>
                <a:lnTo>
                  <a:pt x="245" y="85"/>
                </a:lnTo>
                <a:lnTo>
                  <a:pt x="246" y="85"/>
                </a:lnTo>
                <a:lnTo>
                  <a:pt x="246" y="83"/>
                </a:lnTo>
                <a:lnTo>
                  <a:pt x="255" y="83"/>
                </a:lnTo>
                <a:lnTo>
                  <a:pt x="255" y="83"/>
                </a:lnTo>
                <a:lnTo>
                  <a:pt x="259" y="83"/>
                </a:lnTo>
                <a:lnTo>
                  <a:pt x="259" y="81"/>
                </a:lnTo>
                <a:lnTo>
                  <a:pt x="260" y="81"/>
                </a:lnTo>
                <a:lnTo>
                  <a:pt x="260" y="80"/>
                </a:lnTo>
                <a:lnTo>
                  <a:pt x="270" y="80"/>
                </a:lnTo>
                <a:lnTo>
                  <a:pt x="270" y="80"/>
                </a:lnTo>
                <a:lnTo>
                  <a:pt x="273" y="80"/>
                </a:lnTo>
                <a:lnTo>
                  <a:pt x="273" y="78"/>
                </a:lnTo>
                <a:lnTo>
                  <a:pt x="296" y="78"/>
                </a:lnTo>
                <a:lnTo>
                  <a:pt x="296" y="78"/>
                </a:lnTo>
                <a:lnTo>
                  <a:pt x="297" y="78"/>
                </a:lnTo>
                <a:lnTo>
                  <a:pt x="297" y="76"/>
                </a:lnTo>
                <a:lnTo>
                  <a:pt x="300" y="76"/>
                </a:lnTo>
                <a:lnTo>
                  <a:pt x="300" y="76"/>
                </a:lnTo>
                <a:lnTo>
                  <a:pt x="312" y="76"/>
                </a:lnTo>
                <a:lnTo>
                  <a:pt x="312" y="76"/>
                </a:lnTo>
                <a:lnTo>
                  <a:pt x="317" y="76"/>
                </a:lnTo>
                <a:lnTo>
                  <a:pt x="317" y="76"/>
                </a:lnTo>
                <a:lnTo>
                  <a:pt x="318" y="76"/>
                </a:lnTo>
                <a:lnTo>
                  <a:pt x="318" y="74"/>
                </a:lnTo>
                <a:lnTo>
                  <a:pt x="324" y="74"/>
                </a:lnTo>
                <a:lnTo>
                  <a:pt x="324" y="72"/>
                </a:lnTo>
                <a:lnTo>
                  <a:pt x="326" y="72"/>
                </a:lnTo>
                <a:lnTo>
                  <a:pt x="326" y="70"/>
                </a:lnTo>
                <a:lnTo>
                  <a:pt x="330" y="70"/>
                </a:lnTo>
                <a:lnTo>
                  <a:pt x="330" y="68"/>
                </a:lnTo>
                <a:lnTo>
                  <a:pt x="331" y="68"/>
                </a:lnTo>
                <a:lnTo>
                  <a:pt x="331" y="66"/>
                </a:lnTo>
                <a:lnTo>
                  <a:pt x="336" y="66"/>
                </a:lnTo>
                <a:lnTo>
                  <a:pt x="336" y="64"/>
                </a:lnTo>
                <a:lnTo>
                  <a:pt x="352" y="64"/>
                </a:lnTo>
                <a:lnTo>
                  <a:pt x="352" y="62"/>
                </a:lnTo>
                <a:lnTo>
                  <a:pt x="354" y="62"/>
                </a:lnTo>
                <a:lnTo>
                  <a:pt x="354" y="62"/>
                </a:lnTo>
                <a:lnTo>
                  <a:pt x="358" y="62"/>
                </a:lnTo>
                <a:lnTo>
                  <a:pt x="358" y="62"/>
                </a:lnTo>
                <a:lnTo>
                  <a:pt x="364" y="62"/>
                </a:lnTo>
                <a:lnTo>
                  <a:pt x="364" y="60"/>
                </a:lnTo>
                <a:lnTo>
                  <a:pt x="365" y="60"/>
                </a:lnTo>
                <a:lnTo>
                  <a:pt x="365" y="60"/>
                </a:lnTo>
                <a:lnTo>
                  <a:pt x="368" y="60"/>
                </a:lnTo>
                <a:lnTo>
                  <a:pt x="368" y="58"/>
                </a:lnTo>
                <a:lnTo>
                  <a:pt x="372" y="58"/>
                </a:lnTo>
                <a:lnTo>
                  <a:pt x="372" y="58"/>
                </a:lnTo>
                <a:lnTo>
                  <a:pt x="375" y="58"/>
                </a:lnTo>
                <a:lnTo>
                  <a:pt x="375" y="56"/>
                </a:lnTo>
                <a:lnTo>
                  <a:pt x="376" y="56"/>
                </a:lnTo>
                <a:lnTo>
                  <a:pt x="376" y="56"/>
                </a:lnTo>
                <a:lnTo>
                  <a:pt x="377" y="56"/>
                </a:lnTo>
                <a:lnTo>
                  <a:pt x="377" y="56"/>
                </a:lnTo>
                <a:lnTo>
                  <a:pt x="377" y="56"/>
                </a:lnTo>
                <a:lnTo>
                  <a:pt x="377" y="56"/>
                </a:lnTo>
                <a:lnTo>
                  <a:pt x="378" y="56"/>
                </a:lnTo>
                <a:lnTo>
                  <a:pt x="378" y="56"/>
                </a:lnTo>
                <a:lnTo>
                  <a:pt x="379" y="56"/>
                </a:lnTo>
                <a:lnTo>
                  <a:pt x="379" y="56"/>
                </a:lnTo>
                <a:lnTo>
                  <a:pt x="380" y="56"/>
                </a:lnTo>
                <a:lnTo>
                  <a:pt x="380" y="56"/>
                </a:lnTo>
                <a:lnTo>
                  <a:pt x="381" y="56"/>
                </a:lnTo>
                <a:lnTo>
                  <a:pt x="381" y="56"/>
                </a:lnTo>
                <a:lnTo>
                  <a:pt x="382" y="56"/>
                </a:lnTo>
                <a:lnTo>
                  <a:pt x="382" y="56"/>
                </a:lnTo>
                <a:lnTo>
                  <a:pt x="382" y="56"/>
                </a:lnTo>
                <a:lnTo>
                  <a:pt x="382" y="56"/>
                </a:lnTo>
                <a:lnTo>
                  <a:pt x="383" y="56"/>
                </a:lnTo>
                <a:lnTo>
                  <a:pt x="383" y="56"/>
                </a:lnTo>
                <a:lnTo>
                  <a:pt x="384" y="56"/>
                </a:lnTo>
                <a:lnTo>
                  <a:pt x="384" y="56"/>
                </a:lnTo>
                <a:lnTo>
                  <a:pt x="384" y="56"/>
                </a:lnTo>
                <a:lnTo>
                  <a:pt x="384" y="56"/>
                </a:lnTo>
                <a:lnTo>
                  <a:pt x="384" y="56"/>
                </a:lnTo>
                <a:lnTo>
                  <a:pt x="384" y="56"/>
                </a:lnTo>
                <a:lnTo>
                  <a:pt x="385" y="56"/>
                </a:lnTo>
                <a:lnTo>
                  <a:pt x="385" y="56"/>
                </a:lnTo>
                <a:lnTo>
                  <a:pt x="386" y="56"/>
                </a:lnTo>
                <a:lnTo>
                  <a:pt x="386" y="56"/>
                </a:lnTo>
                <a:lnTo>
                  <a:pt x="387" y="56"/>
                </a:lnTo>
                <a:lnTo>
                  <a:pt x="387" y="54"/>
                </a:lnTo>
                <a:lnTo>
                  <a:pt x="387" y="54"/>
                </a:lnTo>
                <a:lnTo>
                  <a:pt x="387" y="54"/>
                </a:lnTo>
                <a:lnTo>
                  <a:pt x="388" y="54"/>
                </a:lnTo>
                <a:lnTo>
                  <a:pt x="388" y="54"/>
                </a:lnTo>
                <a:lnTo>
                  <a:pt x="388" y="54"/>
                </a:lnTo>
                <a:lnTo>
                  <a:pt x="388" y="54"/>
                </a:lnTo>
                <a:lnTo>
                  <a:pt x="389" y="54"/>
                </a:lnTo>
                <a:lnTo>
                  <a:pt x="389" y="54"/>
                </a:lnTo>
                <a:lnTo>
                  <a:pt x="390" y="54"/>
                </a:lnTo>
                <a:lnTo>
                  <a:pt x="390" y="54"/>
                </a:lnTo>
                <a:lnTo>
                  <a:pt x="392" y="54"/>
                </a:lnTo>
                <a:lnTo>
                  <a:pt x="392" y="54"/>
                </a:lnTo>
                <a:lnTo>
                  <a:pt x="394" y="54"/>
                </a:lnTo>
                <a:lnTo>
                  <a:pt x="394" y="54"/>
                </a:lnTo>
                <a:lnTo>
                  <a:pt x="394" y="54"/>
                </a:lnTo>
                <a:lnTo>
                  <a:pt x="394" y="54"/>
                </a:lnTo>
                <a:lnTo>
                  <a:pt x="395" y="54"/>
                </a:lnTo>
                <a:lnTo>
                  <a:pt x="395" y="54"/>
                </a:lnTo>
                <a:lnTo>
                  <a:pt x="395" y="54"/>
                </a:lnTo>
                <a:lnTo>
                  <a:pt x="395" y="54"/>
                </a:lnTo>
                <a:lnTo>
                  <a:pt x="396" y="54"/>
                </a:lnTo>
                <a:lnTo>
                  <a:pt x="396" y="54"/>
                </a:lnTo>
                <a:lnTo>
                  <a:pt x="397" y="54"/>
                </a:lnTo>
                <a:lnTo>
                  <a:pt x="397" y="54"/>
                </a:lnTo>
                <a:lnTo>
                  <a:pt x="397" y="54"/>
                </a:lnTo>
                <a:lnTo>
                  <a:pt x="397" y="54"/>
                </a:lnTo>
                <a:lnTo>
                  <a:pt x="399" y="54"/>
                </a:lnTo>
                <a:lnTo>
                  <a:pt x="399" y="54"/>
                </a:lnTo>
                <a:lnTo>
                  <a:pt x="399" y="54"/>
                </a:lnTo>
                <a:lnTo>
                  <a:pt x="399" y="54"/>
                </a:lnTo>
                <a:lnTo>
                  <a:pt x="401" y="54"/>
                </a:lnTo>
                <a:lnTo>
                  <a:pt x="401" y="54"/>
                </a:lnTo>
                <a:lnTo>
                  <a:pt x="401" y="54"/>
                </a:lnTo>
                <a:lnTo>
                  <a:pt x="401" y="54"/>
                </a:lnTo>
                <a:lnTo>
                  <a:pt x="402" y="54"/>
                </a:lnTo>
                <a:lnTo>
                  <a:pt x="402" y="54"/>
                </a:lnTo>
                <a:lnTo>
                  <a:pt x="403" y="54"/>
                </a:lnTo>
                <a:lnTo>
                  <a:pt x="403" y="54"/>
                </a:lnTo>
                <a:lnTo>
                  <a:pt x="403" y="54"/>
                </a:lnTo>
                <a:lnTo>
                  <a:pt x="403" y="54"/>
                </a:lnTo>
                <a:lnTo>
                  <a:pt x="403" y="54"/>
                </a:lnTo>
                <a:lnTo>
                  <a:pt x="403" y="54"/>
                </a:lnTo>
                <a:lnTo>
                  <a:pt x="403" y="54"/>
                </a:lnTo>
                <a:lnTo>
                  <a:pt x="403" y="54"/>
                </a:lnTo>
                <a:lnTo>
                  <a:pt x="405" y="54"/>
                </a:lnTo>
                <a:lnTo>
                  <a:pt x="405" y="54"/>
                </a:lnTo>
                <a:lnTo>
                  <a:pt x="414" y="54"/>
                </a:lnTo>
                <a:lnTo>
                  <a:pt x="414" y="54"/>
                </a:lnTo>
                <a:lnTo>
                  <a:pt x="417" y="54"/>
                </a:lnTo>
                <a:lnTo>
                  <a:pt x="417" y="51"/>
                </a:lnTo>
                <a:lnTo>
                  <a:pt x="419" y="51"/>
                </a:lnTo>
                <a:lnTo>
                  <a:pt x="419" y="51"/>
                </a:lnTo>
                <a:lnTo>
                  <a:pt x="421" y="51"/>
                </a:lnTo>
                <a:lnTo>
                  <a:pt x="421" y="49"/>
                </a:lnTo>
                <a:lnTo>
                  <a:pt x="422" y="49"/>
                </a:lnTo>
                <a:lnTo>
                  <a:pt x="422" y="46"/>
                </a:lnTo>
                <a:lnTo>
                  <a:pt x="431" y="46"/>
                </a:lnTo>
                <a:lnTo>
                  <a:pt x="431" y="46"/>
                </a:lnTo>
                <a:lnTo>
                  <a:pt x="439" y="46"/>
                </a:lnTo>
                <a:lnTo>
                  <a:pt x="439" y="46"/>
                </a:lnTo>
                <a:lnTo>
                  <a:pt x="442" y="46"/>
                </a:lnTo>
                <a:lnTo>
                  <a:pt x="442" y="46"/>
                </a:lnTo>
                <a:lnTo>
                  <a:pt x="447" y="46"/>
                </a:lnTo>
                <a:lnTo>
                  <a:pt x="447" y="43"/>
                </a:lnTo>
                <a:lnTo>
                  <a:pt x="448" y="43"/>
                </a:lnTo>
                <a:lnTo>
                  <a:pt x="448" y="43"/>
                </a:lnTo>
                <a:lnTo>
                  <a:pt x="452" y="43"/>
                </a:lnTo>
                <a:lnTo>
                  <a:pt x="452" y="43"/>
                </a:lnTo>
                <a:lnTo>
                  <a:pt x="454" y="43"/>
                </a:lnTo>
                <a:lnTo>
                  <a:pt x="454" y="41"/>
                </a:lnTo>
                <a:lnTo>
                  <a:pt x="454" y="41"/>
                </a:lnTo>
                <a:lnTo>
                  <a:pt x="454" y="38"/>
                </a:lnTo>
                <a:lnTo>
                  <a:pt x="463" y="38"/>
                </a:lnTo>
                <a:lnTo>
                  <a:pt x="463" y="38"/>
                </a:lnTo>
                <a:lnTo>
                  <a:pt x="464" y="38"/>
                </a:lnTo>
                <a:lnTo>
                  <a:pt x="464" y="38"/>
                </a:lnTo>
                <a:lnTo>
                  <a:pt x="473" y="38"/>
                </a:lnTo>
                <a:lnTo>
                  <a:pt x="473" y="38"/>
                </a:lnTo>
                <a:lnTo>
                  <a:pt x="476" y="38"/>
                </a:lnTo>
                <a:lnTo>
                  <a:pt x="476" y="38"/>
                </a:lnTo>
                <a:lnTo>
                  <a:pt x="487" y="38"/>
                </a:lnTo>
                <a:lnTo>
                  <a:pt x="487" y="38"/>
                </a:lnTo>
                <a:lnTo>
                  <a:pt x="488" y="38"/>
                </a:lnTo>
                <a:lnTo>
                  <a:pt x="488" y="38"/>
                </a:lnTo>
                <a:lnTo>
                  <a:pt x="489" y="38"/>
                </a:lnTo>
                <a:lnTo>
                  <a:pt x="489" y="38"/>
                </a:lnTo>
                <a:lnTo>
                  <a:pt x="492" y="38"/>
                </a:lnTo>
                <a:lnTo>
                  <a:pt x="492" y="35"/>
                </a:lnTo>
                <a:lnTo>
                  <a:pt x="494" y="35"/>
                </a:lnTo>
                <a:lnTo>
                  <a:pt x="494" y="35"/>
                </a:lnTo>
                <a:lnTo>
                  <a:pt x="501" y="35"/>
                </a:lnTo>
                <a:lnTo>
                  <a:pt x="501" y="32"/>
                </a:lnTo>
                <a:lnTo>
                  <a:pt x="503" y="32"/>
                </a:lnTo>
                <a:lnTo>
                  <a:pt x="503" y="29"/>
                </a:lnTo>
                <a:lnTo>
                  <a:pt x="506" y="29"/>
                </a:lnTo>
                <a:lnTo>
                  <a:pt x="506" y="29"/>
                </a:lnTo>
                <a:lnTo>
                  <a:pt x="507" y="29"/>
                </a:lnTo>
                <a:lnTo>
                  <a:pt x="507" y="26"/>
                </a:lnTo>
                <a:lnTo>
                  <a:pt x="509" y="26"/>
                </a:lnTo>
                <a:lnTo>
                  <a:pt x="509" y="23"/>
                </a:lnTo>
                <a:lnTo>
                  <a:pt x="510" y="23"/>
                </a:lnTo>
                <a:lnTo>
                  <a:pt x="510" y="23"/>
                </a:lnTo>
                <a:lnTo>
                  <a:pt x="516" y="23"/>
                </a:lnTo>
                <a:lnTo>
                  <a:pt x="516" y="23"/>
                </a:lnTo>
                <a:lnTo>
                  <a:pt x="516" y="23"/>
                </a:lnTo>
                <a:lnTo>
                  <a:pt x="516" y="23"/>
                </a:lnTo>
                <a:lnTo>
                  <a:pt x="524" y="23"/>
                </a:lnTo>
                <a:lnTo>
                  <a:pt x="524" y="19"/>
                </a:lnTo>
                <a:lnTo>
                  <a:pt x="530" y="19"/>
                </a:lnTo>
                <a:lnTo>
                  <a:pt x="530" y="16"/>
                </a:lnTo>
                <a:lnTo>
                  <a:pt x="533" y="16"/>
                </a:lnTo>
                <a:lnTo>
                  <a:pt x="533" y="13"/>
                </a:lnTo>
                <a:lnTo>
                  <a:pt x="543" y="13"/>
                </a:lnTo>
                <a:lnTo>
                  <a:pt x="543" y="10"/>
                </a:lnTo>
                <a:lnTo>
                  <a:pt x="543" y="10"/>
                </a:lnTo>
                <a:lnTo>
                  <a:pt x="543" y="10"/>
                </a:lnTo>
                <a:lnTo>
                  <a:pt x="545" y="10"/>
                </a:lnTo>
                <a:lnTo>
                  <a:pt x="545" y="7"/>
                </a:lnTo>
                <a:lnTo>
                  <a:pt x="547" y="7"/>
                </a:lnTo>
                <a:lnTo>
                  <a:pt x="547" y="3"/>
                </a:lnTo>
                <a:lnTo>
                  <a:pt x="553" y="3"/>
                </a:lnTo>
                <a:lnTo>
                  <a:pt x="553"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57">
            <a:extLst>
              <a:ext uri="{FF2B5EF4-FFF2-40B4-BE49-F238E27FC236}">
                <a16:creationId xmlns:a16="http://schemas.microsoft.com/office/drawing/2014/main" id="{F948D343-0738-4BA9-98BC-A09EBAD77DDB}"/>
              </a:ext>
            </a:extLst>
          </p:cNvPr>
          <p:cNvSpPr>
            <a:spLocks noChangeAspect="1"/>
          </p:cNvSpPr>
          <p:nvPr/>
        </p:nvSpPr>
        <p:spPr bwMode="auto">
          <a:xfrm>
            <a:off x="2214086" y="1446349"/>
            <a:ext cx="4970377" cy="2233839"/>
          </a:xfrm>
          <a:custGeom>
            <a:avLst/>
            <a:gdLst>
              <a:gd name="T0" fmla="*/ 1 w 574"/>
              <a:gd name="T1" fmla="*/ 384 h 390"/>
              <a:gd name="T2" fmla="*/ 5 w 574"/>
              <a:gd name="T3" fmla="*/ 373 h 390"/>
              <a:gd name="T4" fmla="*/ 9 w 574"/>
              <a:gd name="T5" fmla="*/ 364 h 390"/>
              <a:gd name="T6" fmla="*/ 14 w 574"/>
              <a:gd name="T7" fmla="*/ 359 h 390"/>
              <a:gd name="T8" fmla="*/ 18 w 574"/>
              <a:gd name="T9" fmla="*/ 350 h 390"/>
              <a:gd name="T10" fmla="*/ 21 w 574"/>
              <a:gd name="T11" fmla="*/ 339 h 390"/>
              <a:gd name="T12" fmla="*/ 26 w 574"/>
              <a:gd name="T13" fmla="*/ 328 h 390"/>
              <a:gd name="T14" fmla="*/ 30 w 574"/>
              <a:gd name="T15" fmla="*/ 317 h 390"/>
              <a:gd name="T16" fmla="*/ 35 w 574"/>
              <a:gd name="T17" fmla="*/ 308 h 390"/>
              <a:gd name="T18" fmla="*/ 43 w 574"/>
              <a:gd name="T19" fmla="*/ 301 h 390"/>
              <a:gd name="T20" fmla="*/ 48 w 574"/>
              <a:gd name="T21" fmla="*/ 296 h 390"/>
              <a:gd name="T22" fmla="*/ 55 w 574"/>
              <a:gd name="T23" fmla="*/ 292 h 390"/>
              <a:gd name="T24" fmla="*/ 59 w 574"/>
              <a:gd name="T25" fmla="*/ 285 h 390"/>
              <a:gd name="T26" fmla="*/ 65 w 574"/>
              <a:gd name="T27" fmla="*/ 279 h 390"/>
              <a:gd name="T28" fmla="*/ 70 w 574"/>
              <a:gd name="T29" fmla="*/ 268 h 390"/>
              <a:gd name="T30" fmla="*/ 79 w 574"/>
              <a:gd name="T31" fmla="*/ 261 h 390"/>
              <a:gd name="T32" fmla="*/ 84 w 574"/>
              <a:gd name="T33" fmla="*/ 255 h 390"/>
              <a:gd name="T34" fmla="*/ 90 w 574"/>
              <a:gd name="T35" fmla="*/ 251 h 390"/>
              <a:gd name="T36" fmla="*/ 97 w 574"/>
              <a:gd name="T37" fmla="*/ 245 h 390"/>
              <a:gd name="T38" fmla="*/ 98 w 574"/>
              <a:gd name="T39" fmla="*/ 242 h 390"/>
              <a:gd name="T40" fmla="*/ 101 w 574"/>
              <a:gd name="T41" fmla="*/ 237 h 390"/>
              <a:gd name="T42" fmla="*/ 113 w 574"/>
              <a:gd name="T43" fmla="*/ 228 h 390"/>
              <a:gd name="T44" fmla="*/ 121 w 574"/>
              <a:gd name="T45" fmla="*/ 221 h 390"/>
              <a:gd name="T46" fmla="*/ 135 w 574"/>
              <a:gd name="T47" fmla="*/ 220 h 390"/>
              <a:gd name="T48" fmla="*/ 142 w 574"/>
              <a:gd name="T49" fmla="*/ 216 h 390"/>
              <a:gd name="T50" fmla="*/ 153 w 574"/>
              <a:gd name="T51" fmla="*/ 215 h 390"/>
              <a:gd name="T52" fmla="*/ 162 w 574"/>
              <a:gd name="T53" fmla="*/ 211 h 390"/>
              <a:gd name="T54" fmla="*/ 181 w 574"/>
              <a:gd name="T55" fmla="*/ 204 h 390"/>
              <a:gd name="T56" fmla="*/ 190 w 574"/>
              <a:gd name="T57" fmla="*/ 200 h 390"/>
              <a:gd name="T58" fmla="*/ 200 w 574"/>
              <a:gd name="T59" fmla="*/ 195 h 390"/>
              <a:gd name="T60" fmla="*/ 209 w 574"/>
              <a:gd name="T61" fmla="*/ 191 h 390"/>
              <a:gd name="T62" fmla="*/ 215 w 574"/>
              <a:gd name="T63" fmla="*/ 185 h 390"/>
              <a:gd name="T64" fmla="*/ 221 w 574"/>
              <a:gd name="T65" fmla="*/ 175 h 390"/>
              <a:gd name="T66" fmla="*/ 244 w 574"/>
              <a:gd name="T67" fmla="*/ 172 h 390"/>
              <a:gd name="T68" fmla="*/ 250 w 574"/>
              <a:gd name="T69" fmla="*/ 164 h 390"/>
              <a:gd name="T70" fmla="*/ 281 w 574"/>
              <a:gd name="T71" fmla="*/ 158 h 390"/>
              <a:gd name="T72" fmla="*/ 287 w 574"/>
              <a:gd name="T73" fmla="*/ 150 h 390"/>
              <a:gd name="T74" fmla="*/ 306 w 574"/>
              <a:gd name="T75" fmla="*/ 146 h 390"/>
              <a:gd name="T76" fmla="*/ 318 w 574"/>
              <a:gd name="T77" fmla="*/ 139 h 390"/>
              <a:gd name="T78" fmla="*/ 343 w 574"/>
              <a:gd name="T79" fmla="*/ 131 h 390"/>
              <a:gd name="T80" fmla="*/ 361 w 574"/>
              <a:gd name="T81" fmla="*/ 127 h 390"/>
              <a:gd name="T82" fmla="*/ 370 w 574"/>
              <a:gd name="T83" fmla="*/ 125 h 390"/>
              <a:gd name="T84" fmla="*/ 373 w 574"/>
              <a:gd name="T85" fmla="*/ 125 h 390"/>
              <a:gd name="T86" fmla="*/ 382 w 574"/>
              <a:gd name="T87" fmla="*/ 122 h 390"/>
              <a:gd name="T88" fmla="*/ 384 w 574"/>
              <a:gd name="T89" fmla="*/ 117 h 390"/>
              <a:gd name="T90" fmla="*/ 386 w 574"/>
              <a:gd name="T91" fmla="*/ 117 h 390"/>
              <a:gd name="T92" fmla="*/ 388 w 574"/>
              <a:gd name="T93" fmla="*/ 104 h 390"/>
              <a:gd name="T94" fmla="*/ 392 w 574"/>
              <a:gd name="T95" fmla="*/ 99 h 390"/>
              <a:gd name="T96" fmla="*/ 393 w 574"/>
              <a:gd name="T97" fmla="*/ 96 h 390"/>
              <a:gd name="T98" fmla="*/ 411 w 574"/>
              <a:gd name="T99" fmla="*/ 90 h 390"/>
              <a:gd name="T100" fmla="*/ 416 w 574"/>
              <a:gd name="T101" fmla="*/ 77 h 390"/>
              <a:gd name="T102" fmla="*/ 428 w 574"/>
              <a:gd name="T103" fmla="*/ 65 h 390"/>
              <a:gd name="T104" fmla="*/ 442 w 574"/>
              <a:gd name="T105" fmla="*/ 58 h 390"/>
              <a:gd name="T106" fmla="*/ 467 w 574"/>
              <a:gd name="T107" fmla="*/ 49 h 390"/>
              <a:gd name="T108" fmla="*/ 478 w 574"/>
              <a:gd name="T109" fmla="*/ 32 h 390"/>
              <a:gd name="T110" fmla="*/ 502 w 574"/>
              <a:gd name="T111" fmla="*/ 22 h 390"/>
              <a:gd name="T112" fmla="*/ 511 w 574"/>
              <a:gd name="T113" fmla="*/ 4 h 390"/>
              <a:gd name="T114" fmla="*/ 562 w 574"/>
              <a:gd name="T115" fmla="*/ 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4" h="390">
                <a:moveTo>
                  <a:pt x="0" y="390"/>
                </a:moveTo>
                <a:lnTo>
                  <a:pt x="0" y="390"/>
                </a:lnTo>
                <a:lnTo>
                  <a:pt x="0" y="388"/>
                </a:lnTo>
                <a:lnTo>
                  <a:pt x="0" y="388"/>
                </a:lnTo>
                <a:lnTo>
                  <a:pt x="0" y="388"/>
                </a:lnTo>
                <a:lnTo>
                  <a:pt x="0" y="388"/>
                </a:lnTo>
                <a:lnTo>
                  <a:pt x="0" y="385"/>
                </a:lnTo>
                <a:lnTo>
                  <a:pt x="1" y="385"/>
                </a:lnTo>
                <a:lnTo>
                  <a:pt x="1" y="384"/>
                </a:lnTo>
                <a:lnTo>
                  <a:pt x="1" y="384"/>
                </a:lnTo>
                <a:lnTo>
                  <a:pt x="1" y="382"/>
                </a:lnTo>
                <a:lnTo>
                  <a:pt x="3" y="382"/>
                </a:lnTo>
                <a:lnTo>
                  <a:pt x="3" y="381"/>
                </a:lnTo>
                <a:lnTo>
                  <a:pt x="4" y="381"/>
                </a:lnTo>
                <a:lnTo>
                  <a:pt x="4" y="375"/>
                </a:lnTo>
                <a:lnTo>
                  <a:pt x="5" y="375"/>
                </a:lnTo>
                <a:lnTo>
                  <a:pt x="5" y="373"/>
                </a:lnTo>
                <a:lnTo>
                  <a:pt x="5" y="373"/>
                </a:lnTo>
                <a:lnTo>
                  <a:pt x="5" y="373"/>
                </a:lnTo>
                <a:lnTo>
                  <a:pt x="6" y="373"/>
                </a:lnTo>
                <a:lnTo>
                  <a:pt x="6" y="368"/>
                </a:lnTo>
                <a:lnTo>
                  <a:pt x="7" y="368"/>
                </a:lnTo>
                <a:lnTo>
                  <a:pt x="7" y="367"/>
                </a:lnTo>
                <a:lnTo>
                  <a:pt x="9" y="367"/>
                </a:lnTo>
                <a:lnTo>
                  <a:pt x="9" y="365"/>
                </a:lnTo>
                <a:lnTo>
                  <a:pt x="9" y="365"/>
                </a:lnTo>
                <a:lnTo>
                  <a:pt x="9" y="364"/>
                </a:lnTo>
                <a:lnTo>
                  <a:pt x="10" y="364"/>
                </a:lnTo>
                <a:lnTo>
                  <a:pt x="10" y="362"/>
                </a:lnTo>
                <a:lnTo>
                  <a:pt x="13" y="362"/>
                </a:lnTo>
                <a:lnTo>
                  <a:pt x="13" y="361"/>
                </a:lnTo>
                <a:lnTo>
                  <a:pt x="13" y="361"/>
                </a:lnTo>
                <a:lnTo>
                  <a:pt x="13" y="361"/>
                </a:lnTo>
                <a:lnTo>
                  <a:pt x="14" y="361"/>
                </a:lnTo>
                <a:lnTo>
                  <a:pt x="14" y="359"/>
                </a:lnTo>
                <a:lnTo>
                  <a:pt x="14" y="359"/>
                </a:lnTo>
                <a:lnTo>
                  <a:pt x="14" y="358"/>
                </a:lnTo>
                <a:lnTo>
                  <a:pt x="16" y="358"/>
                </a:lnTo>
                <a:lnTo>
                  <a:pt x="16" y="354"/>
                </a:lnTo>
                <a:lnTo>
                  <a:pt x="16" y="354"/>
                </a:lnTo>
                <a:lnTo>
                  <a:pt x="16" y="354"/>
                </a:lnTo>
                <a:lnTo>
                  <a:pt x="17" y="354"/>
                </a:lnTo>
                <a:lnTo>
                  <a:pt x="17" y="353"/>
                </a:lnTo>
                <a:lnTo>
                  <a:pt x="18" y="353"/>
                </a:lnTo>
                <a:lnTo>
                  <a:pt x="18" y="350"/>
                </a:lnTo>
                <a:lnTo>
                  <a:pt x="18" y="350"/>
                </a:lnTo>
                <a:lnTo>
                  <a:pt x="18" y="347"/>
                </a:lnTo>
                <a:lnTo>
                  <a:pt x="19" y="347"/>
                </a:lnTo>
                <a:lnTo>
                  <a:pt x="19" y="340"/>
                </a:lnTo>
                <a:lnTo>
                  <a:pt x="20" y="340"/>
                </a:lnTo>
                <a:lnTo>
                  <a:pt x="20" y="339"/>
                </a:lnTo>
                <a:lnTo>
                  <a:pt x="20" y="339"/>
                </a:lnTo>
                <a:lnTo>
                  <a:pt x="20" y="339"/>
                </a:lnTo>
                <a:lnTo>
                  <a:pt x="21" y="339"/>
                </a:lnTo>
                <a:lnTo>
                  <a:pt x="21" y="339"/>
                </a:lnTo>
                <a:lnTo>
                  <a:pt x="24" y="339"/>
                </a:lnTo>
                <a:lnTo>
                  <a:pt x="24" y="334"/>
                </a:lnTo>
                <a:lnTo>
                  <a:pt x="25" y="334"/>
                </a:lnTo>
                <a:lnTo>
                  <a:pt x="25" y="331"/>
                </a:lnTo>
                <a:lnTo>
                  <a:pt x="25" y="331"/>
                </a:lnTo>
                <a:lnTo>
                  <a:pt x="25" y="330"/>
                </a:lnTo>
                <a:lnTo>
                  <a:pt x="26" y="330"/>
                </a:lnTo>
                <a:lnTo>
                  <a:pt x="26" y="328"/>
                </a:lnTo>
                <a:lnTo>
                  <a:pt x="27" y="328"/>
                </a:lnTo>
                <a:lnTo>
                  <a:pt x="27" y="325"/>
                </a:lnTo>
                <a:lnTo>
                  <a:pt x="29" y="325"/>
                </a:lnTo>
                <a:lnTo>
                  <a:pt x="29" y="322"/>
                </a:lnTo>
                <a:lnTo>
                  <a:pt x="29" y="322"/>
                </a:lnTo>
                <a:lnTo>
                  <a:pt x="29" y="322"/>
                </a:lnTo>
                <a:lnTo>
                  <a:pt x="29" y="322"/>
                </a:lnTo>
                <a:lnTo>
                  <a:pt x="29" y="317"/>
                </a:lnTo>
                <a:lnTo>
                  <a:pt x="30" y="317"/>
                </a:lnTo>
                <a:lnTo>
                  <a:pt x="30" y="315"/>
                </a:lnTo>
                <a:lnTo>
                  <a:pt x="31" y="315"/>
                </a:lnTo>
                <a:lnTo>
                  <a:pt x="31" y="314"/>
                </a:lnTo>
                <a:lnTo>
                  <a:pt x="32" y="314"/>
                </a:lnTo>
                <a:lnTo>
                  <a:pt x="32" y="311"/>
                </a:lnTo>
                <a:lnTo>
                  <a:pt x="33" y="311"/>
                </a:lnTo>
                <a:lnTo>
                  <a:pt x="33" y="309"/>
                </a:lnTo>
                <a:lnTo>
                  <a:pt x="35" y="309"/>
                </a:lnTo>
                <a:lnTo>
                  <a:pt x="35" y="308"/>
                </a:lnTo>
                <a:lnTo>
                  <a:pt x="37" y="308"/>
                </a:lnTo>
                <a:lnTo>
                  <a:pt x="37" y="306"/>
                </a:lnTo>
                <a:lnTo>
                  <a:pt x="39" y="306"/>
                </a:lnTo>
                <a:lnTo>
                  <a:pt x="39" y="303"/>
                </a:lnTo>
                <a:lnTo>
                  <a:pt x="40" y="303"/>
                </a:lnTo>
                <a:lnTo>
                  <a:pt x="40" y="301"/>
                </a:lnTo>
                <a:lnTo>
                  <a:pt x="42" y="301"/>
                </a:lnTo>
                <a:lnTo>
                  <a:pt x="42" y="301"/>
                </a:lnTo>
                <a:lnTo>
                  <a:pt x="43" y="301"/>
                </a:lnTo>
                <a:lnTo>
                  <a:pt x="43" y="300"/>
                </a:lnTo>
                <a:lnTo>
                  <a:pt x="44" y="300"/>
                </a:lnTo>
                <a:lnTo>
                  <a:pt x="44" y="300"/>
                </a:lnTo>
                <a:lnTo>
                  <a:pt x="47" y="300"/>
                </a:lnTo>
                <a:lnTo>
                  <a:pt x="47" y="298"/>
                </a:lnTo>
                <a:lnTo>
                  <a:pt x="48" y="298"/>
                </a:lnTo>
                <a:lnTo>
                  <a:pt x="48" y="296"/>
                </a:lnTo>
                <a:lnTo>
                  <a:pt x="48" y="296"/>
                </a:lnTo>
                <a:lnTo>
                  <a:pt x="48" y="296"/>
                </a:lnTo>
                <a:lnTo>
                  <a:pt x="49" y="296"/>
                </a:lnTo>
                <a:lnTo>
                  <a:pt x="49" y="295"/>
                </a:lnTo>
                <a:lnTo>
                  <a:pt x="50" y="295"/>
                </a:lnTo>
                <a:lnTo>
                  <a:pt x="50" y="293"/>
                </a:lnTo>
                <a:lnTo>
                  <a:pt x="51" y="293"/>
                </a:lnTo>
                <a:lnTo>
                  <a:pt x="51" y="292"/>
                </a:lnTo>
                <a:lnTo>
                  <a:pt x="53" y="292"/>
                </a:lnTo>
                <a:lnTo>
                  <a:pt x="53" y="292"/>
                </a:lnTo>
                <a:lnTo>
                  <a:pt x="55" y="292"/>
                </a:lnTo>
                <a:lnTo>
                  <a:pt x="55" y="290"/>
                </a:lnTo>
                <a:lnTo>
                  <a:pt x="57" y="290"/>
                </a:lnTo>
                <a:lnTo>
                  <a:pt x="57" y="288"/>
                </a:lnTo>
                <a:lnTo>
                  <a:pt x="57" y="288"/>
                </a:lnTo>
                <a:lnTo>
                  <a:pt x="57" y="287"/>
                </a:lnTo>
                <a:lnTo>
                  <a:pt x="58" y="287"/>
                </a:lnTo>
                <a:lnTo>
                  <a:pt x="58" y="287"/>
                </a:lnTo>
                <a:lnTo>
                  <a:pt x="59" y="287"/>
                </a:lnTo>
                <a:lnTo>
                  <a:pt x="59" y="285"/>
                </a:lnTo>
                <a:lnTo>
                  <a:pt x="59" y="285"/>
                </a:lnTo>
                <a:lnTo>
                  <a:pt x="59" y="284"/>
                </a:lnTo>
                <a:lnTo>
                  <a:pt x="60" y="284"/>
                </a:lnTo>
                <a:lnTo>
                  <a:pt x="60" y="282"/>
                </a:lnTo>
                <a:lnTo>
                  <a:pt x="61" y="282"/>
                </a:lnTo>
                <a:lnTo>
                  <a:pt x="61" y="280"/>
                </a:lnTo>
                <a:lnTo>
                  <a:pt x="62" y="280"/>
                </a:lnTo>
                <a:lnTo>
                  <a:pt x="62" y="279"/>
                </a:lnTo>
                <a:lnTo>
                  <a:pt x="65" y="279"/>
                </a:lnTo>
                <a:lnTo>
                  <a:pt x="65" y="277"/>
                </a:lnTo>
                <a:lnTo>
                  <a:pt x="68" y="277"/>
                </a:lnTo>
                <a:lnTo>
                  <a:pt x="68" y="276"/>
                </a:lnTo>
                <a:lnTo>
                  <a:pt x="68" y="276"/>
                </a:lnTo>
                <a:lnTo>
                  <a:pt x="68" y="274"/>
                </a:lnTo>
                <a:lnTo>
                  <a:pt x="69" y="274"/>
                </a:lnTo>
                <a:lnTo>
                  <a:pt x="69" y="269"/>
                </a:lnTo>
                <a:lnTo>
                  <a:pt x="70" y="269"/>
                </a:lnTo>
                <a:lnTo>
                  <a:pt x="70" y="268"/>
                </a:lnTo>
                <a:lnTo>
                  <a:pt x="72" y="268"/>
                </a:lnTo>
                <a:lnTo>
                  <a:pt x="72" y="264"/>
                </a:lnTo>
                <a:lnTo>
                  <a:pt x="72" y="264"/>
                </a:lnTo>
                <a:lnTo>
                  <a:pt x="72" y="263"/>
                </a:lnTo>
                <a:lnTo>
                  <a:pt x="73" y="263"/>
                </a:lnTo>
                <a:lnTo>
                  <a:pt x="73" y="261"/>
                </a:lnTo>
                <a:lnTo>
                  <a:pt x="75" y="261"/>
                </a:lnTo>
                <a:lnTo>
                  <a:pt x="75" y="261"/>
                </a:lnTo>
                <a:lnTo>
                  <a:pt x="79" y="261"/>
                </a:lnTo>
                <a:lnTo>
                  <a:pt x="79" y="260"/>
                </a:lnTo>
                <a:lnTo>
                  <a:pt x="80" y="260"/>
                </a:lnTo>
                <a:lnTo>
                  <a:pt x="80" y="258"/>
                </a:lnTo>
                <a:lnTo>
                  <a:pt x="82" y="258"/>
                </a:lnTo>
                <a:lnTo>
                  <a:pt x="82" y="256"/>
                </a:lnTo>
                <a:lnTo>
                  <a:pt x="83" y="256"/>
                </a:lnTo>
                <a:lnTo>
                  <a:pt x="83" y="255"/>
                </a:lnTo>
                <a:lnTo>
                  <a:pt x="84" y="255"/>
                </a:lnTo>
                <a:lnTo>
                  <a:pt x="84" y="255"/>
                </a:lnTo>
                <a:lnTo>
                  <a:pt x="86" y="255"/>
                </a:lnTo>
                <a:lnTo>
                  <a:pt x="86" y="253"/>
                </a:lnTo>
                <a:lnTo>
                  <a:pt x="86" y="253"/>
                </a:lnTo>
                <a:lnTo>
                  <a:pt x="86" y="253"/>
                </a:lnTo>
                <a:lnTo>
                  <a:pt x="86" y="253"/>
                </a:lnTo>
                <a:lnTo>
                  <a:pt x="86" y="253"/>
                </a:lnTo>
                <a:lnTo>
                  <a:pt x="87" y="253"/>
                </a:lnTo>
                <a:lnTo>
                  <a:pt x="87" y="251"/>
                </a:lnTo>
                <a:lnTo>
                  <a:pt x="90" y="251"/>
                </a:lnTo>
                <a:lnTo>
                  <a:pt x="90" y="250"/>
                </a:lnTo>
                <a:lnTo>
                  <a:pt x="92" y="250"/>
                </a:lnTo>
                <a:lnTo>
                  <a:pt x="92" y="248"/>
                </a:lnTo>
                <a:lnTo>
                  <a:pt x="95" y="248"/>
                </a:lnTo>
                <a:lnTo>
                  <a:pt x="95" y="247"/>
                </a:lnTo>
                <a:lnTo>
                  <a:pt x="97" y="247"/>
                </a:lnTo>
                <a:lnTo>
                  <a:pt x="97" y="245"/>
                </a:lnTo>
                <a:lnTo>
                  <a:pt x="97" y="245"/>
                </a:lnTo>
                <a:lnTo>
                  <a:pt x="97" y="245"/>
                </a:lnTo>
                <a:lnTo>
                  <a:pt x="97" y="245"/>
                </a:lnTo>
                <a:lnTo>
                  <a:pt x="97" y="243"/>
                </a:lnTo>
                <a:lnTo>
                  <a:pt x="98" y="243"/>
                </a:lnTo>
                <a:lnTo>
                  <a:pt x="98" y="243"/>
                </a:lnTo>
                <a:lnTo>
                  <a:pt x="98" y="243"/>
                </a:lnTo>
                <a:lnTo>
                  <a:pt x="98" y="242"/>
                </a:lnTo>
                <a:lnTo>
                  <a:pt x="98" y="242"/>
                </a:lnTo>
                <a:lnTo>
                  <a:pt x="98" y="242"/>
                </a:lnTo>
                <a:lnTo>
                  <a:pt x="98" y="242"/>
                </a:lnTo>
                <a:lnTo>
                  <a:pt x="98" y="242"/>
                </a:lnTo>
                <a:lnTo>
                  <a:pt x="99" y="242"/>
                </a:lnTo>
                <a:lnTo>
                  <a:pt x="99" y="240"/>
                </a:lnTo>
                <a:lnTo>
                  <a:pt x="100" y="240"/>
                </a:lnTo>
                <a:lnTo>
                  <a:pt x="100" y="238"/>
                </a:lnTo>
                <a:lnTo>
                  <a:pt x="101" y="238"/>
                </a:lnTo>
                <a:lnTo>
                  <a:pt x="101" y="237"/>
                </a:lnTo>
                <a:lnTo>
                  <a:pt x="101" y="237"/>
                </a:lnTo>
                <a:lnTo>
                  <a:pt x="101" y="237"/>
                </a:lnTo>
                <a:lnTo>
                  <a:pt x="104" y="237"/>
                </a:lnTo>
                <a:lnTo>
                  <a:pt x="104" y="235"/>
                </a:lnTo>
                <a:lnTo>
                  <a:pt x="108" y="235"/>
                </a:lnTo>
                <a:lnTo>
                  <a:pt x="108" y="232"/>
                </a:lnTo>
                <a:lnTo>
                  <a:pt x="109" y="232"/>
                </a:lnTo>
                <a:lnTo>
                  <a:pt x="109" y="230"/>
                </a:lnTo>
                <a:lnTo>
                  <a:pt x="111" y="230"/>
                </a:lnTo>
                <a:lnTo>
                  <a:pt x="111" y="228"/>
                </a:lnTo>
                <a:lnTo>
                  <a:pt x="113" y="228"/>
                </a:lnTo>
                <a:lnTo>
                  <a:pt x="113" y="227"/>
                </a:lnTo>
                <a:lnTo>
                  <a:pt x="117" y="227"/>
                </a:lnTo>
                <a:lnTo>
                  <a:pt x="117" y="225"/>
                </a:lnTo>
                <a:lnTo>
                  <a:pt x="119" y="225"/>
                </a:lnTo>
                <a:lnTo>
                  <a:pt x="119" y="225"/>
                </a:lnTo>
                <a:lnTo>
                  <a:pt x="119" y="225"/>
                </a:lnTo>
                <a:lnTo>
                  <a:pt x="119" y="223"/>
                </a:lnTo>
                <a:lnTo>
                  <a:pt x="121" y="223"/>
                </a:lnTo>
                <a:lnTo>
                  <a:pt x="121" y="221"/>
                </a:lnTo>
                <a:lnTo>
                  <a:pt x="127" y="221"/>
                </a:lnTo>
                <a:lnTo>
                  <a:pt x="127" y="220"/>
                </a:lnTo>
                <a:lnTo>
                  <a:pt x="128" y="220"/>
                </a:lnTo>
                <a:lnTo>
                  <a:pt x="128" y="220"/>
                </a:lnTo>
                <a:lnTo>
                  <a:pt x="130" y="220"/>
                </a:lnTo>
                <a:lnTo>
                  <a:pt x="130" y="220"/>
                </a:lnTo>
                <a:lnTo>
                  <a:pt x="132" y="220"/>
                </a:lnTo>
                <a:lnTo>
                  <a:pt x="132" y="220"/>
                </a:lnTo>
                <a:lnTo>
                  <a:pt x="135" y="220"/>
                </a:lnTo>
                <a:lnTo>
                  <a:pt x="135" y="218"/>
                </a:lnTo>
                <a:lnTo>
                  <a:pt x="138" y="218"/>
                </a:lnTo>
                <a:lnTo>
                  <a:pt x="138" y="218"/>
                </a:lnTo>
                <a:lnTo>
                  <a:pt x="139" y="218"/>
                </a:lnTo>
                <a:lnTo>
                  <a:pt x="139" y="218"/>
                </a:lnTo>
                <a:lnTo>
                  <a:pt x="139" y="218"/>
                </a:lnTo>
                <a:lnTo>
                  <a:pt x="139" y="218"/>
                </a:lnTo>
                <a:lnTo>
                  <a:pt x="142" y="218"/>
                </a:lnTo>
                <a:lnTo>
                  <a:pt x="142" y="216"/>
                </a:lnTo>
                <a:lnTo>
                  <a:pt x="147" y="216"/>
                </a:lnTo>
                <a:lnTo>
                  <a:pt x="147" y="216"/>
                </a:lnTo>
                <a:lnTo>
                  <a:pt x="147" y="216"/>
                </a:lnTo>
                <a:lnTo>
                  <a:pt x="147" y="216"/>
                </a:lnTo>
                <a:lnTo>
                  <a:pt x="151" y="216"/>
                </a:lnTo>
                <a:lnTo>
                  <a:pt x="151" y="216"/>
                </a:lnTo>
                <a:lnTo>
                  <a:pt x="151" y="216"/>
                </a:lnTo>
                <a:lnTo>
                  <a:pt x="151" y="215"/>
                </a:lnTo>
                <a:lnTo>
                  <a:pt x="153" y="215"/>
                </a:lnTo>
                <a:lnTo>
                  <a:pt x="153" y="213"/>
                </a:lnTo>
                <a:lnTo>
                  <a:pt x="153" y="213"/>
                </a:lnTo>
                <a:lnTo>
                  <a:pt x="153" y="213"/>
                </a:lnTo>
                <a:lnTo>
                  <a:pt x="159" y="213"/>
                </a:lnTo>
                <a:lnTo>
                  <a:pt x="159" y="211"/>
                </a:lnTo>
                <a:lnTo>
                  <a:pt x="161" y="211"/>
                </a:lnTo>
                <a:lnTo>
                  <a:pt x="161" y="211"/>
                </a:lnTo>
                <a:lnTo>
                  <a:pt x="162" y="211"/>
                </a:lnTo>
                <a:lnTo>
                  <a:pt x="162" y="211"/>
                </a:lnTo>
                <a:lnTo>
                  <a:pt x="167" y="211"/>
                </a:lnTo>
                <a:lnTo>
                  <a:pt x="167" y="209"/>
                </a:lnTo>
                <a:lnTo>
                  <a:pt x="170" y="209"/>
                </a:lnTo>
                <a:lnTo>
                  <a:pt x="170" y="207"/>
                </a:lnTo>
                <a:lnTo>
                  <a:pt x="173" y="207"/>
                </a:lnTo>
                <a:lnTo>
                  <a:pt x="173" y="206"/>
                </a:lnTo>
                <a:lnTo>
                  <a:pt x="179" y="206"/>
                </a:lnTo>
                <a:lnTo>
                  <a:pt x="179" y="204"/>
                </a:lnTo>
                <a:lnTo>
                  <a:pt x="181" y="204"/>
                </a:lnTo>
                <a:lnTo>
                  <a:pt x="181" y="204"/>
                </a:lnTo>
                <a:lnTo>
                  <a:pt x="186" y="204"/>
                </a:lnTo>
                <a:lnTo>
                  <a:pt x="186" y="202"/>
                </a:lnTo>
                <a:lnTo>
                  <a:pt x="189" y="202"/>
                </a:lnTo>
                <a:lnTo>
                  <a:pt x="189" y="202"/>
                </a:lnTo>
                <a:lnTo>
                  <a:pt x="190" y="202"/>
                </a:lnTo>
                <a:lnTo>
                  <a:pt x="190" y="202"/>
                </a:lnTo>
                <a:lnTo>
                  <a:pt x="190" y="202"/>
                </a:lnTo>
                <a:lnTo>
                  <a:pt x="190" y="200"/>
                </a:lnTo>
                <a:lnTo>
                  <a:pt x="190" y="200"/>
                </a:lnTo>
                <a:lnTo>
                  <a:pt x="190" y="200"/>
                </a:lnTo>
                <a:lnTo>
                  <a:pt x="197" y="200"/>
                </a:lnTo>
                <a:lnTo>
                  <a:pt x="197" y="198"/>
                </a:lnTo>
                <a:lnTo>
                  <a:pt x="197" y="198"/>
                </a:lnTo>
                <a:lnTo>
                  <a:pt x="197" y="196"/>
                </a:lnTo>
                <a:lnTo>
                  <a:pt x="198" y="196"/>
                </a:lnTo>
                <a:lnTo>
                  <a:pt x="198" y="195"/>
                </a:lnTo>
                <a:lnTo>
                  <a:pt x="200" y="195"/>
                </a:lnTo>
                <a:lnTo>
                  <a:pt x="200" y="193"/>
                </a:lnTo>
                <a:lnTo>
                  <a:pt x="200" y="193"/>
                </a:lnTo>
                <a:lnTo>
                  <a:pt x="200" y="193"/>
                </a:lnTo>
                <a:lnTo>
                  <a:pt x="206" y="193"/>
                </a:lnTo>
                <a:lnTo>
                  <a:pt x="206" y="193"/>
                </a:lnTo>
                <a:lnTo>
                  <a:pt x="208" y="193"/>
                </a:lnTo>
                <a:lnTo>
                  <a:pt x="208" y="191"/>
                </a:lnTo>
                <a:lnTo>
                  <a:pt x="209" y="191"/>
                </a:lnTo>
                <a:lnTo>
                  <a:pt x="209" y="191"/>
                </a:lnTo>
                <a:lnTo>
                  <a:pt x="209" y="191"/>
                </a:lnTo>
                <a:lnTo>
                  <a:pt x="209" y="191"/>
                </a:lnTo>
                <a:lnTo>
                  <a:pt x="209" y="191"/>
                </a:lnTo>
                <a:lnTo>
                  <a:pt x="209" y="191"/>
                </a:lnTo>
                <a:lnTo>
                  <a:pt x="212" y="191"/>
                </a:lnTo>
                <a:lnTo>
                  <a:pt x="212" y="189"/>
                </a:lnTo>
                <a:lnTo>
                  <a:pt x="213" y="189"/>
                </a:lnTo>
                <a:lnTo>
                  <a:pt x="213" y="185"/>
                </a:lnTo>
                <a:lnTo>
                  <a:pt x="215" y="185"/>
                </a:lnTo>
                <a:lnTo>
                  <a:pt x="215" y="183"/>
                </a:lnTo>
                <a:lnTo>
                  <a:pt x="215" y="183"/>
                </a:lnTo>
                <a:lnTo>
                  <a:pt x="215" y="183"/>
                </a:lnTo>
                <a:lnTo>
                  <a:pt x="217" y="183"/>
                </a:lnTo>
                <a:lnTo>
                  <a:pt x="217" y="179"/>
                </a:lnTo>
                <a:lnTo>
                  <a:pt x="218" y="179"/>
                </a:lnTo>
                <a:lnTo>
                  <a:pt x="218" y="177"/>
                </a:lnTo>
                <a:lnTo>
                  <a:pt x="221" y="177"/>
                </a:lnTo>
                <a:lnTo>
                  <a:pt x="221" y="175"/>
                </a:lnTo>
                <a:lnTo>
                  <a:pt x="224" y="175"/>
                </a:lnTo>
                <a:lnTo>
                  <a:pt x="224" y="173"/>
                </a:lnTo>
                <a:lnTo>
                  <a:pt x="236" y="173"/>
                </a:lnTo>
                <a:lnTo>
                  <a:pt x="236" y="172"/>
                </a:lnTo>
                <a:lnTo>
                  <a:pt x="238" y="172"/>
                </a:lnTo>
                <a:lnTo>
                  <a:pt x="238" y="172"/>
                </a:lnTo>
                <a:lnTo>
                  <a:pt x="243" y="172"/>
                </a:lnTo>
                <a:lnTo>
                  <a:pt x="243" y="172"/>
                </a:lnTo>
                <a:lnTo>
                  <a:pt x="244" y="172"/>
                </a:lnTo>
                <a:lnTo>
                  <a:pt x="244" y="170"/>
                </a:lnTo>
                <a:lnTo>
                  <a:pt x="245" y="170"/>
                </a:lnTo>
                <a:lnTo>
                  <a:pt x="245" y="168"/>
                </a:lnTo>
                <a:lnTo>
                  <a:pt x="246" y="168"/>
                </a:lnTo>
                <a:lnTo>
                  <a:pt x="246" y="166"/>
                </a:lnTo>
                <a:lnTo>
                  <a:pt x="247" y="166"/>
                </a:lnTo>
                <a:lnTo>
                  <a:pt x="247" y="164"/>
                </a:lnTo>
                <a:lnTo>
                  <a:pt x="250" y="164"/>
                </a:lnTo>
                <a:lnTo>
                  <a:pt x="250" y="164"/>
                </a:lnTo>
                <a:lnTo>
                  <a:pt x="262" y="164"/>
                </a:lnTo>
                <a:lnTo>
                  <a:pt x="262" y="162"/>
                </a:lnTo>
                <a:lnTo>
                  <a:pt x="269" y="162"/>
                </a:lnTo>
                <a:lnTo>
                  <a:pt x="269" y="160"/>
                </a:lnTo>
                <a:lnTo>
                  <a:pt x="269" y="160"/>
                </a:lnTo>
                <a:lnTo>
                  <a:pt x="269" y="160"/>
                </a:lnTo>
                <a:lnTo>
                  <a:pt x="278" y="160"/>
                </a:lnTo>
                <a:lnTo>
                  <a:pt x="278" y="158"/>
                </a:lnTo>
                <a:lnTo>
                  <a:pt x="281" y="158"/>
                </a:lnTo>
                <a:lnTo>
                  <a:pt x="281" y="158"/>
                </a:lnTo>
                <a:lnTo>
                  <a:pt x="282" y="158"/>
                </a:lnTo>
                <a:lnTo>
                  <a:pt x="282" y="156"/>
                </a:lnTo>
                <a:lnTo>
                  <a:pt x="283" y="156"/>
                </a:lnTo>
                <a:lnTo>
                  <a:pt x="283" y="154"/>
                </a:lnTo>
                <a:lnTo>
                  <a:pt x="284" y="154"/>
                </a:lnTo>
                <a:lnTo>
                  <a:pt x="284" y="152"/>
                </a:lnTo>
                <a:lnTo>
                  <a:pt x="287" y="152"/>
                </a:lnTo>
                <a:lnTo>
                  <a:pt x="287" y="150"/>
                </a:lnTo>
                <a:lnTo>
                  <a:pt x="287" y="150"/>
                </a:lnTo>
                <a:lnTo>
                  <a:pt x="287" y="150"/>
                </a:lnTo>
                <a:lnTo>
                  <a:pt x="299" y="150"/>
                </a:lnTo>
                <a:lnTo>
                  <a:pt x="299" y="148"/>
                </a:lnTo>
                <a:lnTo>
                  <a:pt x="301" y="148"/>
                </a:lnTo>
                <a:lnTo>
                  <a:pt x="301" y="146"/>
                </a:lnTo>
                <a:lnTo>
                  <a:pt x="305" y="146"/>
                </a:lnTo>
                <a:lnTo>
                  <a:pt x="305" y="146"/>
                </a:lnTo>
                <a:lnTo>
                  <a:pt x="306" y="146"/>
                </a:lnTo>
                <a:lnTo>
                  <a:pt x="306" y="144"/>
                </a:lnTo>
                <a:lnTo>
                  <a:pt x="308" y="144"/>
                </a:lnTo>
                <a:lnTo>
                  <a:pt x="308" y="142"/>
                </a:lnTo>
                <a:lnTo>
                  <a:pt x="311" y="142"/>
                </a:lnTo>
                <a:lnTo>
                  <a:pt x="311" y="142"/>
                </a:lnTo>
                <a:lnTo>
                  <a:pt x="312" y="142"/>
                </a:lnTo>
                <a:lnTo>
                  <a:pt x="312" y="142"/>
                </a:lnTo>
                <a:lnTo>
                  <a:pt x="318" y="142"/>
                </a:lnTo>
                <a:lnTo>
                  <a:pt x="318" y="139"/>
                </a:lnTo>
                <a:lnTo>
                  <a:pt x="321" y="139"/>
                </a:lnTo>
                <a:lnTo>
                  <a:pt x="321" y="137"/>
                </a:lnTo>
                <a:lnTo>
                  <a:pt x="334" y="137"/>
                </a:lnTo>
                <a:lnTo>
                  <a:pt x="334" y="135"/>
                </a:lnTo>
                <a:lnTo>
                  <a:pt x="337" y="135"/>
                </a:lnTo>
                <a:lnTo>
                  <a:pt x="337" y="133"/>
                </a:lnTo>
                <a:lnTo>
                  <a:pt x="338" y="133"/>
                </a:lnTo>
                <a:lnTo>
                  <a:pt x="338" y="131"/>
                </a:lnTo>
                <a:lnTo>
                  <a:pt x="343" y="131"/>
                </a:lnTo>
                <a:lnTo>
                  <a:pt x="343" y="131"/>
                </a:lnTo>
                <a:lnTo>
                  <a:pt x="347" y="131"/>
                </a:lnTo>
                <a:lnTo>
                  <a:pt x="347" y="131"/>
                </a:lnTo>
                <a:lnTo>
                  <a:pt x="348" y="131"/>
                </a:lnTo>
                <a:lnTo>
                  <a:pt x="348" y="131"/>
                </a:lnTo>
                <a:lnTo>
                  <a:pt x="350" y="131"/>
                </a:lnTo>
                <a:lnTo>
                  <a:pt x="350" y="129"/>
                </a:lnTo>
                <a:lnTo>
                  <a:pt x="361" y="129"/>
                </a:lnTo>
                <a:lnTo>
                  <a:pt x="361" y="127"/>
                </a:lnTo>
                <a:lnTo>
                  <a:pt x="361" y="127"/>
                </a:lnTo>
                <a:lnTo>
                  <a:pt x="361" y="127"/>
                </a:lnTo>
                <a:lnTo>
                  <a:pt x="362" y="127"/>
                </a:lnTo>
                <a:lnTo>
                  <a:pt x="362" y="127"/>
                </a:lnTo>
                <a:lnTo>
                  <a:pt x="366" y="127"/>
                </a:lnTo>
                <a:lnTo>
                  <a:pt x="366" y="125"/>
                </a:lnTo>
                <a:lnTo>
                  <a:pt x="366" y="125"/>
                </a:lnTo>
                <a:lnTo>
                  <a:pt x="366" y="125"/>
                </a:lnTo>
                <a:lnTo>
                  <a:pt x="370" y="125"/>
                </a:lnTo>
                <a:lnTo>
                  <a:pt x="370" y="125"/>
                </a:lnTo>
                <a:lnTo>
                  <a:pt x="370" y="125"/>
                </a:lnTo>
                <a:lnTo>
                  <a:pt x="370" y="125"/>
                </a:lnTo>
                <a:lnTo>
                  <a:pt x="372" y="125"/>
                </a:lnTo>
                <a:lnTo>
                  <a:pt x="372" y="125"/>
                </a:lnTo>
                <a:lnTo>
                  <a:pt x="372" y="125"/>
                </a:lnTo>
                <a:lnTo>
                  <a:pt x="372" y="125"/>
                </a:lnTo>
                <a:lnTo>
                  <a:pt x="373" y="125"/>
                </a:lnTo>
                <a:lnTo>
                  <a:pt x="373" y="125"/>
                </a:lnTo>
                <a:lnTo>
                  <a:pt x="373" y="125"/>
                </a:lnTo>
                <a:lnTo>
                  <a:pt x="373" y="125"/>
                </a:lnTo>
                <a:lnTo>
                  <a:pt x="380" y="125"/>
                </a:lnTo>
                <a:lnTo>
                  <a:pt x="380" y="125"/>
                </a:lnTo>
                <a:lnTo>
                  <a:pt x="381" y="125"/>
                </a:lnTo>
                <a:lnTo>
                  <a:pt x="381" y="122"/>
                </a:lnTo>
                <a:lnTo>
                  <a:pt x="381" y="122"/>
                </a:lnTo>
                <a:lnTo>
                  <a:pt x="381" y="122"/>
                </a:lnTo>
                <a:lnTo>
                  <a:pt x="382" y="122"/>
                </a:lnTo>
                <a:lnTo>
                  <a:pt x="382" y="122"/>
                </a:lnTo>
                <a:lnTo>
                  <a:pt x="383" y="122"/>
                </a:lnTo>
                <a:lnTo>
                  <a:pt x="383" y="120"/>
                </a:lnTo>
                <a:lnTo>
                  <a:pt x="384" y="120"/>
                </a:lnTo>
                <a:lnTo>
                  <a:pt x="384" y="120"/>
                </a:lnTo>
                <a:lnTo>
                  <a:pt x="384" y="120"/>
                </a:lnTo>
                <a:lnTo>
                  <a:pt x="384" y="120"/>
                </a:lnTo>
                <a:lnTo>
                  <a:pt x="384" y="120"/>
                </a:lnTo>
                <a:lnTo>
                  <a:pt x="384" y="117"/>
                </a:lnTo>
                <a:lnTo>
                  <a:pt x="384" y="117"/>
                </a:lnTo>
                <a:lnTo>
                  <a:pt x="384" y="117"/>
                </a:lnTo>
                <a:lnTo>
                  <a:pt x="385" y="117"/>
                </a:lnTo>
                <a:lnTo>
                  <a:pt x="385" y="117"/>
                </a:lnTo>
                <a:lnTo>
                  <a:pt x="385" y="117"/>
                </a:lnTo>
                <a:lnTo>
                  <a:pt x="385" y="117"/>
                </a:lnTo>
                <a:lnTo>
                  <a:pt x="385" y="117"/>
                </a:lnTo>
                <a:lnTo>
                  <a:pt x="385" y="117"/>
                </a:lnTo>
                <a:lnTo>
                  <a:pt x="386" y="117"/>
                </a:lnTo>
                <a:lnTo>
                  <a:pt x="386" y="117"/>
                </a:lnTo>
                <a:lnTo>
                  <a:pt x="387" y="117"/>
                </a:lnTo>
                <a:lnTo>
                  <a:pt x="387" y="112"/>
                </a:lnTo>
                <a:lnTo>
                  <a:pt x="387" y="112"/>
                </a:lnTo>
                <a:lnTo>
                  <a:pt x="387" y="112"/>
                </a:lnTo>
                <a:lnTo>
                  <a:pt x="388" y="112"/>
                </a:lnTo>
                <a:lnTo>
                  <a:pt x="388" y="109"/>
                </a:lnTo>
                <a:lnTo>
                  <a:pt x="388" y="109"/>
                </a:lnTo>
                <a:lnTo>
                  <a:pt x="388" y="104"/>
                </a:lnTo>
                <a:lnTo>
                  <a:pt x="388" y="104"/>
                </a:lnTo>
                <a:lnTo>
                  <a:pt x="388" y="104"/>
                </a:lnTo>
                <a:lnTo>
                  <a:pt x="389" y="104"/>
                </a:lnTo>
                <a:lnTo>
                  <a:pt x="389" y="101"/>
                </a:lnTo>
                <a:lnTo>
                  <a:pt x="390" y="101"/>
                </a:lnTo>
                <a:lnTo>
                  <a:pt x="390" y="101"/>
                </a:lnTo>
                <a:lnTo>
                  <a:pt x="391" y="101"/>
                </a:lnTo>
                <a:lnTo>
                  <a:pt x="391" y="99"/>
                </a:lnTo>
                <a:lnTo>
                  <a:pt x="392" y="99"/>
                </a:lnTo>
                <a:lnTo>
                  <a:pt x="392" y="99"/>
                </a:lnTo>
                <a:lnTo>
                  <a:pt x="392" y="99"/>
                </a:lnTo>
                <a:lnTo>
                  <a:pt x="392" y="99"/>
                </a:lnTo>
                <a:lnTo>
                  <a:pt x="392" y="99"/>
                </a:lnTo>
                <a:lnTo>
                  <a:pt x="392" y="99"/>
                </a:lnTo>
                <a:lnTo>
                  <a:pt x="392" y="99"/>
                </a:lnTo>
                <a:lnTo>
                  <a:pt x="392" y="99"/>
                </a:lnTo>
                <a:lnTo>
                  <a:pt x="393" y="99"/>
                </a:lnTo>
                <a:lnTo>
                  <a:pt x="393" y="96"/>
                </a:lnTo>
                <a:lnTo>
                  <a:pt x="395" y="96"/>
                </a:lnTo>
                <a:lnTo>
                  <a:pt x="395" y="93"/>
                </a:lnTo>
                <a:lnTo>
                  <a:pt x="399" y="93"/>
                </a:lnTo>
                <a:lnTo>
                  <a:pt x="399" y="93"/>
                </a:lnTo>
                <a:lnTo>
                  <a:pt x="400" y="93"/>
                </a:lnTo>
                <a:lnTo>
                  <a:pt x="400" y="93"/>
                </a:lnTo>
                <a:lnTo>
                  <a:pt x="408" y="93"/>
                </a:lnTo>
                <a:lnTo>
                  <a:pt x="408" y="90"/>
                </a:lnTo>
                <a:lnTo>
                  <a:pt x="411" y="90"/>
                </a:lnTo>
                <a:lnTo>
                  <a:pt x="411" y="87"/>
                </a:lnTo>
                <a:lnTo>
                  <a:pt x="413" y="87"/>
                </a:lnTo>
                <a:lnTo>
                  <a:pt x="413" y="87"/>
                </a:lnTo>
                <a:lnTo>
                  <a:pt x="415" y="87"/>
                </a:lnTo>
                <a:lnTo>
                  <a:pt x="415" y="84"/>
                </a:lnTo>
                <a:lnTo>
                  <a:pt x="415" y="84"/>
                </a:lnTo>
                <a:lnTo>
                  <a:pt x="415" y="80"/>
                </a:lnTo>
                <a:lnTo>
                  <a:pt x="416" y="80"/>
                </a:lnTo>
                <a:lnTo>
                  <a:pt x="416" y="77"/>
                </a:lnTo>
                <a:lnTo>
                  <a:pt x="418" y="77"/>
                </a:lnTo>
                <a:lnTo>
                  <a:pt x="418" y="74"/>
                </a:lnTo>
                <a:lnTo>
                  <a:pt x="419" y="74"/>
                </a:lnTo>
                <a:lnTo>
                  <a:pt x="419" y="71"/>
                </a:lnTo>
                <a:lnTo>
                  <a:pt x="421" y="71"/>
                </a:lnTo>
                <a:lnTo>
                  <a:pt x="421" y="68"/>
                </a:lnTo>
                <a:lnTo>
                  <a:pt x="428" y="68"/>
                </a:lnTo>
                <a:lnTo>
                  <a:pt x="428" y="65"/>
                </a:lnTo>
                <a:lnTo>
                  <a:pt x="428" y="65"/>
                </a:lnTo>
                <a:lnTo>
                  <a:pt x="428" y="65"/>
                </a:lnTo>
                <a:lnTo>
                  <a:pt x="429" y="65"/>
                </a:lnTo>
                <a:lnTo>
                  <a:pt x="429" y="65"/>
                </a:lnTo>
                <a:lnTo>
                  <a:pt x="433" y="65"/>
                </a:lnTo>
                <a:lnTo>
                  <a:pt x="433" y="65"/>
                </a:lnTo>
                <a:lnTo>
                  <a:pt x="440" y="65"/>
                </a:lnTo>
                <a:lnTo>
                  <a:pt x="440" y="62"/>
                </a:lnTo>
                <a:lnTo>
                  <a:pt x="442" y="62"/>
                </a:lnTo>
                <a:lnTo>
                  <a:pt x="442" y="58"/>
                </a:lnTo>
                <a:lnTo>
                  <a:pt x="444" y="58"/>
                </a:lnTo>
                <a:lnTo>
                  <a:pt x="444" y="55"/>
                </a:lnTo>
                <a:lnTo>
                  <a:pt x="452" y="55"/>
                </a:lnTo>
                <a:lnTo>
                  <a:pt x="452" y="52"/>
                </a:lnTo>
                <a:lnTo>
                  <a:pt x="459" y="52"/>
                </a:lnTo>
                <a:lnTo>
                  <a:pt x="459" y="49"/>
                </a:lnTo>
                <a:lnTo>
                  <a:pt x="463" y="49"/>
                </a:lnTo>
                <a:lnTo>
                  <a:pt x="463" y="49"/>
                </a:lnTo>
                <a:lnTo>
                  <a:pt x="467" y="49"/>
                </a:lnTo>
                <a:lnTo>
                  <a:pt x="467" y="45"/>
                </a:lnTo>
                <a:lnTo>
                  <a:pt x="474" y="45"/>
                </a:lnTo>
                <a:lnTo>
                  <a:pt x="474" y="42"/>
                </a:lnTo>
                <a:lnTo>
                  <a:pt x="475" y="42"/>
                </a:lnTo>
                <a:lnTo>
                  <a:pt x="475" y="39"/>
                </a:lnTo>
                <a:lnTo>
                  <a:pt x="475" y="39"/>
                </a:lnTo>
                <a:lnTo>
                  <a:pt x="475" y="35"/>
                </a:lnTo>
                <a:lnTo>
                  <a:pt x="478" y="35"/>
                </a:lnTo>
                <a:lnTo>
                  <a:pt x="478" y="32"/>
                </a:lnTo>
                <a:lnTo>
                  <a:pt x="479" y="32"/>
                </a:lnTo>
                <a:lnTo>
                  <a:pt x="479" y="28"/>
                </a:lnTo>
                <a:lnTo>
                  <a:pt x="499" y="28"/>
                </a:lnTo>
                <a:lnTo>
                  <a:pt x="499" y="25"/>
                </a:lnTo>
                <a:lnTo>
                  <a:pt x="500" y="25"/>
                </a:lnTo>
                <a:lnTo>
                  <a:pt x="500" y="25"/>
                </a:lnTo>
                <a:lnTo>
                  <a:pt x="501" y="25"/>
                </a:lnTo>
                <a:lnTo>
                  <a:pt x="501" y="22"/>
                </a:lnTo>
                <a:lnTo>
                  <a:pt x="502" y="22"/>
                </a:lnTo>
                <a:lnTo>
                  <a:pt x="502" y="18"/>
                </a:lnTo>
                <a:lnTo>
                  <a:pt x="503" y="18"/>
                </a:lnTo>
                <a:lnTo>
                  <a:pt x="503" y="15"/>
                </a:lnTo>
                <a:lnTo>
                  <a:pt x="505" y="15"/>
                </a:lnTo>
                <a:lnTo>
                  <a:pt x="505" y="11"/>
                </a:lnTo>
                <a:lnTo>
                  <a:pt x="508" y="11"/>
                </a:lnTo>
                <a:lnTo>
                  <a:pt x="508" y="8"/>
                </a:lnTo>
                <a:lnTo>
                  <a:pt x="511" y="8"/>
                </a:lnTo>
                <a:lnTo>
                  <a:pt x="511" y="4"/>
                </a:lnTo>
                <a:lnTo>
                  <a:pt x="517" y="4"/>
                </a:lnTo>
                <a:lnTo>
                  <a:pt x="517" y="4"/>
                </a:lnTo>
                <a:lnTo>
                  <a:pt x="518" y="4"/>
                </a:lnTo>
                <a:lnTo>
                  <a:pt x="518" y="4"/>
                </a:lnTo>
                <a:lnTo>
                  <a:pt x="554" y="4"/>
                </a:lnTo>
                <a:lnTo>
                  <a:pt x="554" y="4"/>
                </a:lnTo>
                <a:lnTo>
                  <a:pt x="561" y="4"/>
                </a:lnTo>
                <a:lnTo>
                  <a:pt x="561" y="4"/>
                </a:lnTo>
                <a:lnTo>
                  <a:pt x="562" y="4"/>
                </a:lnTo>
                <a:lnTo>
                  <a:pt x="562" y="4"/>
                </a:lnTo>
                <a:lnTo>
                  <a:pt x="564" y="4"/>
                </a:lnTo>
                <a:lnTo>
                  <a:pt x="564" y="4"/>
                </a:lnTo>
                <a:lnTo>
                  <a:pt x="569" y="4"/>
                </a:lnTo>
                <a:lnTo>
                  <a:pt x="569" y="4"/>
                </a:lnTo>
                <a:lnTo>
                  <a:pt x="574" y="4"/>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 name="Straight Connector 2">
            <a:extLst>
              <a:ext uri="{FF2B5EF4-FFF2-40B4-BE49-F238E27FC236}">
                <a16:creationId xmlns:a16="http://schemas.microsoft.com/office/drawing/2014/main" id="{860E30AD-E177-4498-B8D7-F2750E5CC064}"/>
              </a:ext>
            </a:extLst>
          </p:cNvPr>
          <p:cNvCxnSpPr>
            <a:stCxn id="20" idx="57"/>
            <a:endCxn id="20" idx="57"/>
          </p:cNvCxnSpPr>
          <p:nvPr/>
        </p:nvCxnSpPr>
        <p:spPr bwMode="auto">
          <a:xfrm>
            <a:off x="7080553" y="1469260"/>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oup 20">
            <a:extLst>
              <a:ext uri="{FF2B5EF4-FFF2-40B4-BE49-F238E27FC236}">
                <a16:creationId xmlns:a16="http://schemas.microsoft.com/office/drawing/2014/main" id="{0E8C55FE-B649-634D-936C-758C70EFA4EC}"/>
              </a:ext>
            </a:extLst>
          </p:cNvPr>
          <p:cNvGrpSpPr/>
          <p:nvPr/>
        </p:nvGrpSpPr>
        <p:grpSpPr>
          <a:xfrm>
            <a:off x="2385498" y="1072432"/>
            <a:ext cx="1527160" cy="473108"/>
            <a:chOff x="1080431" y="1240119"/>
            <a:chExt cx="941886" cy="473108"/>
          </a:xfrm>
        </p:grpSpPr>
        <p:sp>
          <p:nvSpPr>
            <p:cNvPr id="23" name="Text Box 21">
              <a:extLst>
                <a:ext uri="{FF2B5EF4-FFF2-40B4-BE49-F238E27FC236}">
                  <a16:creationId xmlns:a16="http://schemas.microsoft.com/office/drawing/2014/main" id="{35304D4B-6090-524F-85E6-33FDBEB5B9A7}"/>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100" b="0" i="0" dirty="0">
                  <a:solidFill>
                    <a:schemeClr val="tx1"/>
                  </a:solidFill>
                  <a:latin typeface="Arial" panose="020B0604020202020204" pitchFamily="34" charset="0"/>
                  <a:cs typeface="Arial" panose="020B0604020202020204" pitchFamily="34" charset="0"/>
                </a:rPr>
                <a:t>MitraClip + GDMT</a:t>
              </a:r>
            </a:p>
          </p:txBody>
        </p:sp>
        <p:sp>
          <p:nvSpPr>
            <p:cNvPr id="24" name="Text Box 22">
              <a:extLst>
                <a:ext uri="{FF2B5EF4-FFF2-40B4-BE49-F238E27FC236}">
                  <a16:creationId xmlns:a16="http://schemas.microsoft.com/office/drawing/2014/main" id="{D6D9D96E-01BA-FF41-80CC-DCC5CC80260B}"/>
                </a:ext>
              </a:extLst>
            </p:cNvPr>
            <p:cNvSpPr txBox="1">
              <a:spLocks noChangeArrowheads="1"/>
            </p:cNvSpPr>
            <p:nvPr/>
          </p:nvSpPr>
          <p:spPr bwMode="auto">
            <a:xfrm>
              <a:off x="1205768" y="1451617"/>
              <a:ext cx="630965" cy="261610"/>
            </a:xfrm>
            <a:prstGeom prst="rect">
              <a:avLst/>
            </a:prstGeom>
            <a:noFill/>
            <a:ln w="9525">
              <a:noFill/>
              <a:miter lim="800000"/>
              <a:headEnd/>
              <a:tailEnd/>
            </a:ln>
            <a:effectLst/>
          </p:spPr>
          <p:txBody>
            <a:bodyPr wrap="none">
              <a:spAutoFit/>
            </a:bodyPr>
            <a:lstStyle/>
            <a:p>
              <a:r>
                <a:rPr lang="en-US" sz="1100" b="0" i="0" dirty="0">
                  <a:solidFill>
                    <a:schemeClr val="tx1"/>
                  </a:solidFill>
                  <a:latin typeface="Arial" panose="020B0604020202020204" pitchFamily="34" charset="0"/>
                  <a:cs typeface="Arial" panose="020B0604020202020204" pitchFamily="34" charset="0"/>
                </a:rPr>
                <a:t>GDMT alone</a:t>
              </a:r>
            </a:p>
          </p:txBody>
        </p:sp>
        <p:sp>
          <p:nvSpPr>
            <p:cNvPr id="25" name="Line 23">
              <a:extLst>
                <a:ext uri="{FF2B5EF4-FFF2-40B4-BE49-F238E27FC236}">
                  <a16:creationId xmlns:a16="http://schemas.microsoft.com/office/drawing/2014/main" id="{8F5D55A2-0CB5-7341-93B2-1C5A43EC2D03}"/>
                </a:ext>
              </a:extLst>
            </p:cNvPr>
            <p:cNvSpPr>
              <a:spLocks noChangeShapeType="1"/>
            </p:cNvSpPr>
            <p:nvPr/>
          </p:nvSpPr>
          <p:spPr bwMode="auto">
            <a:xfrm>
              <a:off x="1080431" y="1368799"/>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dirty="0">
                <a:solidFill>
                  <a:schemeClr val="tx1"/>
                </a:solidFill>
                <a:latin typeface="Arial" panose="020B0604020202020204" pitchFamily="34" charset="0"/>
                <a:cs typeface="Arial" panose="020B0604020202020204" pitchFamily="34" charset="0"/>
              </a:endParaRPr>
            </a:p>
          </p:txBody>
        </p:sp>
        <p:sp>
          <p:nvSpPr>
            <p:cNvPr id="26" name="Line 24">
              <a:extLst>
                <a:ext uri="{FF2B5EF4-FFF2-40B4-BE49-F238E27FC236}">
                  <a16:creationId xmlns:a16="http://schemas.microsoft.com/office/drawing/2014/main" id="{08337DD8-72E2-264E-AE2A-A09AE0B58F8B}"/>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sp>
        <p:nvSpPr>
          <p:cNvPr id="27" name="Rectangle 26">
            <a:extLst>
              <a:ext uri="{FF2B5EF4-FFF2-40B4-BE49-F238E27FC236}">
                <a16:creationId xmlns:a16="http://schemas.microsoft.com/office/drawing/2014/main" id="{85B55964-11B8-1A42-9B87-58F69C4D079C}"/>
              </a:ext>
            </a:extLst>
          </p:cNvPr>
          <p:cNvSpPr/>
          <p:nvPr/>
        </p:nvSpPr>
        <p:spPr>
          <a:xfrm>
            <a:off x="2683927" y="4835192"/>
            <a:ext cx="3776147" cy="246221"/>
          </a:xfrm>
          <a:prstGeom prst="rect">
            <a:avLst/>
          </a:prstGeom>
        </p:spPr>
        <p:txBody>
          <a:bodyPr wrap="square">
            <a:spAutoFit/>
          </a:bodyPr>
          <a:lstStyle/>
          <a:p>
            <a:pPr algn="ctr"/>
            <a:r>
              <a:rPr lang="en-US" sz="1000" b="0" i="0" dirty="0">
                <a:solidFill>
                  <a:schemeClr val="tx1"/>
                </a:solidFill>
              </a:rPr>
              <a:t>Event rates are Kaplan-Meier time-to-first event estimates </a:t>
            </a:r>
            <a:endParaRPr lang="en-US" sz="1000" dirty="0"/>
          </a:p>
        </p:txBody>
      </p:sp>
      <p:graphicFrame>
        <p:nvGraphicFramePr>
          <p:cNvPr id="32" name="Table 31">
            <a:extLst>
              <a:ext uri="{FF2B5EF4-FFF2-40B4-BE49-F238E27FC236}">
                <a16:creationId xmlns:a16="http://schemas.microsoft.com/office/drawing/2014/main" id="{8BFE2CD1-3A1F-864A-B554-077F77A0472A}"/>
              </a:ext>
            </a:extLst>
          </p:cNvPr>
          <p:cNvGraphicFramePr>
            <a:graphicFrameLocks noGrp="1"/>
          </p:cNvGraphicFramePr>
          <p:nvPr/>
        </p:nvGraphicFramePr>
        <p:xfrm>
          <a:off x="-2135" y="4030199"/>
          <a:ext cx="7316193" cy="607114"/>
        </p:xfrm>
        <a:graphic>
          <a:graphicData uri="http://schemas.openxmlformats.org/drawingml/2006/table">
            <a:tbl>
              <a:tblPr firstRow="1" bandRow="1">
                <a:tableStyleId>{2D5ABB26-0587-4C30-8999-92F81FD0307C}</a:tableStyleId>
              </a:tblPr>
              <a:tblGrid>
                <a:gridCol w="1926927">
                  <a:extLst>
                    <a:ext uri="{9D8B030D-6E8A-4147-A177-3AD203B41FA5}">
                      <a16:colId xmlns:a16="http://schemas.microsoft.com/office/drawing/2014/main" val="3765923597"/>
                    </a:ext>
                  </a:extLst>
                </a:gridCol>
                <a:gridCol w="530187">
                  <a:extLst>
                    <a:ext uri="{9D8B030D-6E8A-4147-A177-3AD203B41FA5}">
                      <a16:colId xmlns:a16="http://schemas.microsoft.com/office/drawing/2014/main" val="3781168399"/>
                    </a:ext>
                  </a:extLst>
                </a:gridCol>
                <a:gridCol w="1169581">
                  <a:extLst>
                    <a:ext uri="{9D8B030D-6E8A-4147-A177-3AD203B41FA5}">
                      <a16:colId xmlns:a16="http://schemas.microsoft.com/office/drawing/2014/main" val="2336621971"/>
                    </a:ext>
                  </a:extLst>
                </a:gridCol>
                <a:gridCol w="457200">
                  <a:extLst>
                    <a:ext uri="{9D8B030D-6E8A-4147-A177-3AD203B41FA5}">
                      <a16:colId xmlns:a16="http://schemas.microsoft.com/office/drawing/2014/main" val="3661671100"/>
                    </a:ext>
                  </a:extLst>
                </a:gridCol>
                <a:gridCol w="1107957">
                  <a:extLst>
                    <a:ext uri="{9D8B030D-6E8A-4147-A177-3AD203B41FA5}">
                      <a16:colId xmlns:a16="http://schemas.microsoft.com/office/drawing/2014/main" val="1010890857"/>
                    </a:ext>
                  </a:extLst>
                </a:gridCol>
                <a:gridCol w="529457">
                  <a:extLst>
                    <a:ext uri="{9D8B030D-6E8A-4147-A177-3AD203B41FA5}">
                      <a16:colId xmlns:a16="http://schemas.microsoft.com/office/drawing/2014/main" val="3081606396"/>
                    </a:ext>
                  </a:extLst>
                </a:gridCol>
                <a:gridCol w="1286540">
                  <a:extLst>
                    <a:ext uri="{9D8B030D-6E8A-4147-A177-3AD203B41FA5}">
                      <a16:colId xmlns:a16="http://schemas.microsoft.com/office/drawing/2014/main" val="314495609"/>
                    </a:ext>
                  </a:extLst>
                </a:gridCol>
                <a:gridCol w="308344">
                  <a:extLst>
                    <a:ext uri="{9D8B030D-6E8A-4147-A177-3AD203B41FA5}">
                      <a16:colId xmlns:a16="http://schemas.microsoft.com/office/drawing/2014/main" val="3684299521"/>
                    </a:ext>
                  </a:extLst>
                </a:gridCol>
              </a:tblGrid>
              <a:tr h="157080">
                <a:tc>
                  <a:txBody>
                    <a:bodyPr/>
                    <a:lstStyle/>
                    <a:p>
                      <a:pPr algn="r"/>
                      <a:r>
                        <a:rPr lang="en-US" sz="1000" b="1" u="sng" dirty="0"/>
                        <a:t># at Risk</a:t>
                      </a:r>
                      <a:r>
                        <a:rPr lang="en-US" sz="1000" b="1" dirty="0"/>
                        <a:t>:</a:t>
                      </a:r>
                    </a:p>
                  </a:txBody>
                  <a:tcPr marL="0" marR="0" marT="0" marB="0" anchor="ctr"/>
                </a:tc>
                <a:tc gridSpan="6">
                  <a:txBody>
                    <a:bodyPr/>
                    <a:lstStyle/>
                    <a:p>
                      <a:pPr algn="ctr"/>
                      <a:endParaRPr lang="en-US" sz="1000" b="1" dirty="0"/>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tc>
                <a:extLst>
                  <a:ext uri="{0D108BD9-81ED-4DB2-BD59-A6C34878D82A}">
                    <a16:rowId xmlns:a16="http://schemas.microsoft.com/office/drawing/2014/main" val="2941708680"/>
                  </a:ext>
                </a:extLst>
              </a:tr>
              <a:tr h="225017">
                <a:tc>
                  <a:txBody>
                    <a:bodyPr/>
                    <a:lstStyle/>
                    <a:p>
                      <a:pPr algn="r"/>
                      <a:r>
                        <a:rPr lang="en-US" sz="1000" b="0" dirty="0"/>
                        <a:t>MitraClip + GDMT</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302</a:t>
                      </a:r>
                    </a:p>
                  </a:txBody>
                  <a:tcPr marL="0" marR="0" marT="0" marB="0" anchor="ctr"/>
                </a:tc>
                <a:tc>
                  <a:txBody>
                    <a:bodyPr/>
                    <a:lstStyle/>
                    <a:p>
                      <a:pPr algn="ctr" fontAlgn="ctr"/>
                      <a:r>
                        <a:rPr lang="en-US" sz="1000" b="0" i="0" u="none" strike="noStrike" dirty="0">
                          <a:solidFill>
                            <a:schemeClr val="tx1"/>
                          </a:solidFill>
                          <a:effectLst/>
                          <a:latin typeface="+mn-lt"/>
                        </a:rPr>
                        <a:t>238</a:t>
                      </a:r>
                    </a:p>
                  </a:txBody>
                  <a:tcPr marL="9525" marR="9525" marT="18288" marB="47625" anchor="ctr"/>
                </a:tc>
                <a:tc>
                  <a:txBody>
                    <a:bodyPr/>
                    <a:lstStyle/>
                    <a:p>
                      <a:pPr algn="ctr" fontAlgn="ctr"/>
                      <a:r>
                        <a:rPr lang="en-US" sz="1000" b="0" i="0" u="none" strike="noStrike" dirty="0">
                          <a:solidFill>
                            <a:schemeClr val="tx1"/>
                          </a:solidFill>
                          <a:effectLst/>
                          <a:latin typeface="+mn-lt"/>
                        </a:rPr>
                        <a:t>  196</a:t>
                      </a:r>
                    </a:p>
                  </a:txBody>
                  <a:tcPr marL="9525" marR="9525" marT="18288" marB="47625" anchor="ctr"/>
                </a:tc>
                <a:tc>
                  <a:txBody>
                    <a:bodyPr/>
                    <a:lstStyle/>
                    <a:p>
                      <a:pPr algn="ctr" fontAlgn="ctr"/>
                      <a:r>
                        <a:rPr lang="en-US" sz="1000" b="0" i="0" u="none" strike="noStrike" dirty="0">
                          <a:solidFill>
                            <a:schemeClr val="tx1"/>
                          </a:solidFill>
                          <a:effectLst/>
                          <a:latin typeface="+mn-lt"/>
                        </a:rPr>
                        <a:t>    176</a:t>
                      </a:r>
                    </a:p>
                  </a:txBody>
                  <a:tcPr marL="9525" marR="9525" marT="18288" marB="47625" anchor="ctr"/>
                </a:tc>
                <a:tc>
                  <a:txBody>
                    <a:bodyPr/>
                    <a:lstStyle/>
                    <a:p>
                      <a:pPr algn="ctr" fontAlgn="ctr"/>
                      <a:r>
                        <a:rPr lang="en-US" sz="1000" b="0" i="0" u="none" strike="noStrike" dirty="0">
                          <a:solidFill>
                            <a:schemeClr val="tx1"/>
                          </a:solidFill>
                          <a:effectLst/>
                          <a:latin typeface="+mn-lt"/>
                        </a:rPr>
                        <a:t>    148</a:t>
                      </a:r>
                    </a:p>
                  </a:txBody>
                  <a:tcPr marL="9525" marR="9525" marT="18288" marB="47625" anchor="ctr"/>
                </a:tc>
                <a:tc>
                  <a:txBody>
                    <a:bodyPr/>
                    <a:lstStyle/>
                    <a:p>
                      <a:pPr algn="ctr" fontAlgn="ctr"/>
                      <a:r>
                        <a:rPr lang="en-US" sz="1000" b="0" i="0" u="none" strike="noStrike" dirty="0">
                          <a:solidFill>
                            <a:schemeClr val="tx1"/>
                          </a:solidFill>
                          <a:effectLst/>
                          <a:latin typeface="+mn-lt"/>
                        </a:rPr>
                        <a:t>101</a:t>
                      </a:r>
                    </a:p>
                  </a:txBody>
                  <a:tcPr marL="9525" marR="9525" marT="18288" marB="47625" anchor="ctr"/>
                </a:tc>
                <a:tc>
                  <a:txBody>
                    <a:bodyPr/>
                    <a:lstStyle/>
                    <a:p>
                      <a:pPr algn="ctr" fontAlgn="ctr"/>
                      <a:r>
                        <a:rPr lang="en-US" sz="1000" b="0" i="0" u="none" strike="noStrike" dirty="0">
                          <a:solidFill>
                            <a:schemeClr val="tx1"/>
                          </a:solidFill>
                          <a:effectLst/>
                          <a:latin typeface="+mn-lt"/>
                        </a:rPr>
                        <a:t>  66</a:t>
                      </a:r>
                    </a:p>
                  </a:txBody>
                  <a:tcPr marL="9525" marR="9525" marT="18288" marB="47625" anchor="ctr"/>
                </a:tc>
                <a:extLst>
                  <a:ext uri="{0D108BD9-81ED-4DB2-BD59-A6C34878D82A}">
                    <a16:rowId xmlns:a16="http://schemas.microsoft.com/office/drawing/2014/main" val="3462999533"/>
                  </a:ext>
                </a:extLst>
              </a:tr>
              <a:tr h="225017">
                <a:tc>
                  <a:txBody>
                    <a:bodyPr/>
                    <a:lstStyle/>
                    <a:p>
                      <a:pPr algn="r"/>
                      <a:r>
                        <a:rPr lang="en-US" sz="1000" b="0" dirty="0"/>
                        <a:t>GDMT alone</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312</a:t>
                      </a:r>
                    </a:p>
                  </a:txBody>
                  <a:tcPr marL="0" marR="0" marT="0" marB="0" anchor="ctr"/>
                </a:tc>
                <a:tc>
                  <a:txBody>
                    <a:bodyPr/>
                    <a:lstStyle/>
                    <a:p>
                      <a:pPr algn="ctr" fontAlgn="ctr"/>
                      <a:r>
                        <a:rPr lang="en-US" sz="1000" b="0" i="0" u="none" strike="noStrike" dirty="0">
                          <a:solidFill>
                            <a:schemeClr val="tx1"/>
                          </a:solidFill>
                          <a:effectLst/>
                          <a:latin typeface="+mn-lt"/>
                        </a:rPr>
                        <a:t>206</a:t>
                      </a:r>
                    </a:p>
                  </a:txBody>
                  <a:tcPr marL="9525" marR="9525" marT="18288" marB="47625" anchor="ctr"/>
                </a:tc>
                <a:tc>
                  <a:txBody>
                    <a:bodyPr/>
                    <a:lstStyle/>
                    <a:p>
                      <a:pPr algn="ctr" fontAlgn="ctr"/>
                      <a:r>
                        <a:rPr lang="en-US" sz="1000" b="0" i="0" u="none" strike="noStrike" dirty="0">
                          <a:solidFill>
                            <a:schemeClr val="tx1"/>
                          </a:solidFill>
                          <a:effectLst/>
                          <a:latin typeface="+mn-lt"/>
                        </a:rPr>
                        <a:t>  156</a:t>
                      </a:r>
                    </a:p>
                  </a:txBody>
                  <a:tcPr marL="9525" marR="9525" marT="18288" marB="47625" anchor="ctr"/>
                </a:tc>
                <a:tc>
                  <a:txBody>
                    <a:bodyPr/>
                    <a:lstStyle/>
                    <a:p>
                      <a:pPr algn="ctr" fontAlgn="ctr"/>
                      <a:r>
                        <a:rPr lang="en-US" sz="1000" b="0" i="0" u="none" strike="noStrike" dirty="0">
                          <a:solidFill>
                            <a:schemeClr val="tx1"/>
                          </a:solidFill>
                          <a:effectLst/>
                          <a:latin typeface="+mn-lt"/>
                        </a:rPr>
                        <a:t>    120</a:t>
                      </a:r>
                    </a:p>
                  </a:txBody>
                  <a:tcPr marL="9525" marR="9525" marT="18288" marB="47625" anchor="ctr"/>
                </a:tc>
                <a:tc>
                  <a:txBody>
                    <a:bodyPr/>
                    <a:lstStyle/>
                    <a:p>
                      <a:pPr algn="ctr" fontAlgn="ctr"/>
                      <a:r>
                        <a:rPr lang="en-US" sz="1000" b="0" i="0" u="none" strike="noStrike" dirty="0">
                          <a:solidFill>
                            <a:schemeClr val="tx1"/>
                          </a:solidFill>
                          <a:effectLst/>
                          <a:latin typeface="+mn-lt"/>
                        </a:rPr>
                        <a:t>    87</a:t>
                      </a:r>
                    </a:p>
                  </a:txBody>
                  <a:tcPr marL="9525" marR="9525" marT="18288" marB="47625" anchor="ctr"/>
                </a:tc>
                <a:tc>
                  <a:txBody>
                    <a:bodyPr/>
                    <a:lstStyle/>
                    <a:p>
                      <a:pPr algn="ctr" fontAlgn="ctr"/>
                      <a:r>
                        <a:rPr lang="en-US" sz="1000" b="0" i="0" u="none" strike="noStrike" dirty="0">
                          <a:solidFill>
                            <a:schemeClr val="tx1"/>
                          </a:solidFill>
                          <a:effectLst/>
                          <a:latin typeface="+mn-lt"/>
                        </a:rPr>
                        <a:t>37</a:t>
                      </a:r>
                    </a:p>
                  </a:txBody>
                  <a:tcPr marL="9525" marR="9525" marT="18288" marB="47625" anchor="ctr"/>
                </a:tc>
                <a:tc>
                  <a:txBody>
                    <a:bodyPr/>
                    <a:lstStyle/>
                    <a:p>
                      <a:pPr algn="ctr" fontAlgn="ctr"/>
                      <a:r>
                        <a:rPr lang="en-US" sz="1000" b="0" i="0" u="none" strike="noStrike" dirty="0">
                          <a:solidFill>
                            <a:schemeClr val="tx1"/>
                          </a:solidFill>
                          <a:effectLst/>
                          <a:latin typeface="+mn-lt"/>
                        </a:rPr>
                        <a:t>  20</a:t>
                      </a:r>
                    </a:p>
                  </a:txBody>
                  <a:tcPr marL="9525" marR="9525" marT="18288" marB="47625" anchor="ctr"/>
                </a:tc>
                <a:extLst>
                  <a:ext uri="{0D108BD9-81ED-4DB2-BD59-A6C34878D82A}">
                    <a16:rowId xmlns:a16="http://schemas.microsoft.com/office/drawing/2014/main" val="3416497008"/>
                  </a:ext>
                </a:extLst>
              </a:tr>
            </a:tbl>
          </a:graphicData>
        </a:graphic>
      </p:graphicFrame>
      <p:sp>
        <p:nvSpPr>
          <p:cNvPr id="28" name="TextBox 27">
            <a:extLst>
              <a:ext uri="{FF2B5EF4-FFF2-40B4-BE49-F238E27FC236}">
                <a16:creationId xmlns:a16="http://schemas.microsoft.com/office/drawing/2014/main" id="{27E767E7-4B7A-0442-85B9-F07B2126CADE}"/>
              </a:ext>
            </a:extLst>
          </p:cNvPr>
          <p:cNvSpPr txBox="1"/>
          <p:nvPr/>
        </p:nvSpPr>
        <p:spPr>
          <a:xfrm>
            <a:off x="6312602" y="2816874"/>
            <a:ext cx="2371241" cy="717184"/>
          </a:xfrm>
          <a:prstGeom prst="rect">
            <a:avLst/>
          </a:prstGeom>
          <a:solidFill>
            <a:srgbClr val="002060"/>
          </a:solidFill>
          <a:ln>
            <a:solidFill>
              <a:schemeClr val="tx1"/>
            </a:solidFill>
          </a:ln>
        </p:spPr>
        <p:txBody>
          <a:bodyPr wrap="square" rtlCol="0">
            <a:spAutoFit/>
          </a:bodyPr>
          <a:lstStyle/>
          <a:p>
            <a:pPr algn="ctr">
              <a:lnSpc>
                <a:spcPct val="110000"/>
              </a:lnSpc>
            </a:pPr>
            <a:r>
              <a:rPr lang="en-US" sz="1200" b="0" i="0" dirty="0">
                <a:solidFill>
                  <a:schemeClr val="tx1"/>
                </a:solidFill>
                <a:latin typeface="Arial" panose="020B0604020202020204" pitchFamily="34" charset="0"/>
                <a:cs typeface="Arial" panose="020B0604020202020204" pitchFamily="34" charset="0"/>
              </a:rPr>
              <a:t>HR [95% CI] = 0.43 [0.34, 0.54]</a:t>
            </a:r>
          </a:p>
          <a:p>
            <a:pPr algn="ctr">
              <a:lnSpc>
                <a:spcPct val="110000"/>
              </a:lnSpc>
            </a:pPr>
            <a:r>
              <a:rPr lang="en-US" sz="1200" i="0" dirty="0">
                <a:solidFill>
                  <a:srgbClr val="FFFF00"/>
                </a:solidFill>
                <a:latin typeface="Arial" panose="020B0604020202020204" pitchFamily="34" charset="0"/>
                <a:cs typeface="Arial" panose="020B0604020202020204" pitchFamily="34" charset="0"/>
              </a:rPr>
              <a:t>P=0.00000000000004</a:t>
            </a:r>
          </a:p>
          <a:p>
            <a:pPr algn="ctr">
              <a:lnSpc>
                <a:spcPct val="110000"/>
              </a:lnSpc>
            </a:pPr>
            <a:r>
              <a:rPr lang="en-US" sz="1400" i="0" dirty="0">
                <a:solidFill>
                  <a:srgbClr val="FDE25E"/>
                </a:solidFill>
                <a:latin typeface="Arial" panose="020B0604020202020204" pitchFamily="34" charset="0"/>
                <a:cs typeface="Arial" panose="020B0604020202020204" pitchFamily="34" charset="0"/>
              </a:rPr>
              <a:t>NNT = 2.9 [95% </a:t>
            </a:r>
            <a:r>
              <a:rPr lang="en-US" sz="1400" i="0" dirty="0">
                <a:solidFill>
                  <a:schemeClr val="tx2"/>
                </a:solidFill>
                <a:latin typeface="Arial" panose="020B0604020202020204" pitchFamily="34" charset="0"/>
                <a:cs typeface="Arial" panose="020B0604020202020204" pitchFamily="34" charset="0"/>
              </a:rPr>
              <a:t>CI 2.3 3.8]</a:t>
            </a:r>
          </a:p>
        </p:txBody>
      </p:sp>
      <p:sp>
        <p:nvSpPr>
          <p:cNvPr id="22" name="Rectangle 21">
            <a:extLst>
              <a:ext uri="{FF2B5EF4-FFF2-40B4-BE49-F238E27FC236}">
                <a16:creationId xmlns:a16="http://schemas.microsoft.com/office/drawing/2014/main" id="{E99C03CB-E7CE-AD48-AE52-D1590309D4A4}"/>
              </a:ext>
            </a:extLst>
          </p:cNvPr>
          <p:cNvSpPr/>
          <p:nvPr/>
        </p:nvSpPr>
        <p:spPr>
          <a:xfrm>
            <a:off x="3374328" y="3266115"/>
            <a:ext cx="2182009" cy="276999"/>
          </a:xfrm>
          <a:prstGeom prst="rect">
            <a:avLst/>
          </a:prstGeom>
          <a:noFill/>
          <a:ln>
            <a:noFill/>
          </a:ln>
        </p:spPr>
        <p:txBody>
          <a:bodyPr wrap="none">
            <a:spAutoFit/>
          </a:bodyPr>
          <a:lstStyle/>
          <a:p>
            <a:pPr algn="ctr"/>
            <a:r>
              <a:rPr lang="en-US" sz="1200" i="0" dirty="0">
                <a:solidFill>
                  <a:srgbClr val="FFFF00"/>
                </a:solidFill>
                <a:latin typeface="Arial" panose="020B0604020202020204" pitchFamily="34" charset="0"/>
                <a:cs typeface="Arial" panose="020B0604020202020204" pitchFamily="34" charset="0"/>
              </a:rPr>
              <a:t>NNT = 4.6 [95% CI 3.3, 7.5] </a:t>
            </a:r>
          </a:p>
        </p:txBody>
      </p:sp>
    </p:spTree>
    <p:extLst>
      <p:ext uri="{BB962C8B-B14F-4D97-AF65-F5344CB8AC3E}">
        <p14:creationId xmlns:p14="http://schemas.microsoft.com/office/powerpoint/2010/main" val="311071685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extLst>
              <p:ext uri="{D42A27DB-BD31-4B8C-83A1-F6EECF244321}">
                <p14:modId xmlns:p14="http://schemas.microsoft.com/office/powerpoint/2010/main" val="3224573363"/>
              </p:ext>
            </p:extLst>
          </p:nvPr>
        </p:nvGraphicFramePr>
        <p:xfrm>
          <a:off x="1228689" y="844389"/>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687388" y="77588"/>
            <a:ext cx="7769225"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All-Cause Mortality</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including crossovers</a:t>
            </a:r>
            <a:endParaRPr lang="en-US" sz="1800" b="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 name="Freeform 170">
            <a:extLst>
              <a:ext uri="{FF2B5EF4-FFF2-40B4-BE49-F238E27FC236}">
                <a16:creationId xmlns:a16="http://schemas.microsoft.com/office/drawing/2014/main" id="{45B92AE1-9F7A-4AC8-AD37-B38B6661337C}"/>
              </a:ext>
            </a:extLst>
          </p:cNvPr>
          <p:cNvSpPr>
            <a:spLocks noChangeAspect="1"/>
          </p:cNvSpPr>
          <p:nvPr/>
        </p:nvSpPr>
        <p:spPr bwMode="auto">
          <a:xfrm>
            <a:off x="2325362" y="2495139"/>
            <a:ext cx="4969169" cy="1161065"/>
          </a:xfrm>
          <a:custGeom>
            <a:avLst/>
            <a:gdLst>
              <a:gd name="T0" fmla="*/ 5 w 574"/>
              <a:gd name="T1" fmla="*/ 199 h 205"/>
              <a:gd name="T2" fmla="*/ 11 w 574"/>
              <a:gd name="T3" fmla="*/ 195 h 205"/>
              <a:gd name="T4" fmla="*/ 31 w 574"/>
              <a:gd name="T5" fmla="*/ 192 h 205"/>
              <a:gd name="T6" fmla="*/ 45 w 574"/>
              <a:gd name="T7" fmla="*/ 187 h 205"/>
              <a:gd name="T8" fmla="*/ 53 w 574"/>
              <a:gd name="T9" fmla="*/ 181 h 205"/>
              <a:gd name="T10" fmla="*/ 66 w 574"/>
              <a:gd name="T11" fmla="*/ 176 h 205"/>
              <a:gd name="T12" fmla="*/ 81 w 574"/>
              <a:gd name="T13" fmla="*/ 168 h 205"/>
              <a:gd name="T14" fmla="*/ 89 w 574"/>
              <a:gd name="T15" fmla="*/ 163 h 205"/>
              <a:gd name="T16" fmla="*/ 97 w 574"/>
              <a:gd name="T17" fmla="*/ 157 h 205"/>
              <a:gd name="T18" fmla="*/ 115 w 574"/>
              <a:gd name="T19" fmla="*/ 150 h 205"/>
              <a:gd name="T20" fmla="*/ 121 w 574"/>
              <a:gd name="T21" fmla="*/ 146 h 205"/>
              <a:gd name="T22" fmla="*/ 140 w 574"/>
              <a:gd name="T23" fmla="*/ 139 h 205"/>
              <a:gd name="T24" fmla="*/ 143 w 574"/>
              <a:gd name="T25" fmla="*/ 133 h 205"/>
              <a:gd name="T26" fmla="*/ 157 w 574"/>
              <a:gd name="T27" fmla="*/ 128 h 205"/>
              <a:gd name="T28" fmla="*/ 174 w 574"/>
              <a:gd name="T29" fmla="*/ 121 h 205"/>
              <a:gd name="T30" fmla="*/ 179 w 574"/>
              <a:gd name="T31" fmla="*/ 118 h 205"/>
              <a:gd name="T32" fmla="*/ 199 w 574"/>
              <a:gd name="T33" fmla="*/ 112 h 205"/>
              <a:gd name="T34" fmla="*/ 210 w 574"/>
              <a:gd name="T35" fmla="*/ 107 h 205"/>
              <a:gd name="T36" fmla="*/ 216 w 574"/>
              <a:gd name="T37" fmla="*/ 103 h 205"/>
              <a:gd name="T38" fmla="*/ 242 w 574"/>
              <a:gd name="T39" fmla="*/ 100 h 205"/>
              <a:gd name="T40" fmla="*/ 267 w 574"/>
              <a:gd name="T41" fmla="*/ 94 h 205"/>
              <a:gd name="T42" fmla="*/ 296 w 574"/>
              <a:gd name="T43" fmla="*/ 89 h 205"/>
              <a:gd name="T44" fmla="*/ 312 w 574"/>
              <a:gd name="T45" fmla="*/ 85 h 205"/>
              <a:gd name="T46" fmla="*/ 342 w 574"/>
              <a:gd name="T47" fmla="*/ 82 h 205"/>
              <a:gd name="T48" fmla="*/ 358 w 574"/>
              <a:gd name="T49" fmla="*/ 77 h 205"/>
              <a:gd name="T50" fmla="*/ 372 w 574"/>
              <a:gd name="T51" fmla="*/ 72 h 205"/>
              <a:gd name="T52" fmla="*/ 377 w 574"/>
              <a:gd name="T53" fmla="*/ 72 h 205"/>
              <a:gd name="T54" fmla="*/ 379 w 574"/>
              <a:gd name="T55" fmla="*/ 72 h 205"/>
              <a:gd name="T56" fmla="*/ 380 w 574"/>
              <a:gd name="T57" fmla="*/ 72 h 205"/>
              <a:gd name="T58" fmla="*/ 382 w 574"/>
              <a:gd name="T59" fmla="*/ 70 h 205"/>
              <a:gd name="T60" fmla="*/ 384 w 574"/>
              <a:gd name="T61" fmla="*/ 70 h 205"/>
              <a:gd name="T62" fmla="*/ 385 w 574"/>
              <a:gd name="T63" fmla="*/ 70 h 205"/>
              <a:gd name="T64" fmla="*/ 387 w 574"/>
              <a:gd name="T65" fmla="*/ 70 h 205"/>
              <a:gd name="T66" fmla="*/ 389 w 574"/>
              <a:gd name="T67" fmla="*/ 70 h 205"/>
              <a:gd name="T68" fmla="*/ 394 w 574"/>
              <a:gd name="T69" fmla="*/ 70 h 205"/>
              <a:gd name="T70" fmla="*/ 396 w 574"/>
              <a:gd name="T71" fmla="*/ 70 h 205"/>
              <a:gd name="T72" fmla="*/ 397 w 574"/>
              <a:gd name="T73" fmla="*/ 68 h 205"/>
              <a:gd name="T74" fmla="*/ 399 w 574"/>
              <a:gd name="T75" fmla="*/ 68 h 205"/>
              <a:gd name="T76" fmla="*/ 402 w 574"/>
              <a:gd name="T77" fmla="*/ 66 h 205"/>
              <a:gd name="T78" fmla="*/ 403 w 574"/>
              <a:gd name="T79" fmla="*/ 66 h 205"/>
              <a:gd name="T80" fmla="*/ 405 w 574"/>
              <a:gd name="T81" fmla="*/ 66 h 205"/>
              <a:gd name="T82" fmla="*/ 419 w 574"/>
              <a:gd name="T83" fmla="*/ 66 h 205"/>
              <a:gd name="T84" fmla="*/ 433 w 574"/>
              <a:gd name="T85" fmla="*/ 56 h 205"/>
              <a:gd name="T86" fmla="*/ 450 w 574"/>
              <a:gd name="T87" fmla="*/ 50 h 205"/>
              <a:gd name="T88" fmla="*/ 460 w 574"/>
              <a:gd name="T89" fmla="*/ 45 h 205"/>
              <a:gd name="T90" fmla="*/ 469 w 574"/>
              <a:gd name="T91" fmla="*/ 40 h 205"/>
              <a:gd name="T92" fmla="*/ 476 w 574"/>
              <a:gd name="T93" fmla="*/ 33 h 205"/>
              <a:gd name="T94" fmla="*/ 489 w 574"/>
              <a:gd name="T95" fmla="*/ 30 h 205"/>
              <a:gd name="T96" fmla="*/ 497 w 574"/>
              <a:gd name="T97" fmla="*/ 25 h 205"/>
              <a:gd name="T98" fmla="*/ 514 w 574"/>
              <a:gd name="T99" fmla="*/ 21 h 205"/>
              <a:gd name="T100" fmla="*/ 519 w 574"/>
              <a:gd name="T101" fmla="*/ 13 h 205"/>
              <a:gd name="T102" fmla="*/ 552 w 574"/>
              <a:gd name="T103" fmla="*/ 10 h 205"/>
              <a:gd name="T104" fmla="*/ 555 w 574"/>
              <a:gd name="T105" fmla="*/ 5 h 205"/>
              <a:gd name="T106" fmla="*/ 561 w 574"/>
              <a:gd name="T107" fmla="*/ 5 h 205"/>
              <a:gd name="T108" fmla="*/ 574 w 574"/>
              <a:gd name="T10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4" h="205">
                <a:moveTo>
                  <a:pt x="0" y="205"/>
                </a:moveTo>
                <a:lnTo>
                  <a:pt x="3" y="205"/>
                </a:lnTo>
                <a:lnTo>
                  <a:pt x="3" y="203"/>
                </a:lnTo>
                <a:lnTo>
                  <a:pt x="4" y="203"/>
                </a:lnTo>
                <a:lnTo>
                  <a:pt x="4" y="202"/>
                </a:lnTo>
                <a:lnTo>
                  <a:pt x="5" y="202"/>
                </a:lnTo>
                <a:lnTo>
                  <a:pt x="5" y="199"/>
                </a:lnTo>
                <a:lnTo>
                  <a:pt x="7" y="199"/>
                </a:lnTo>
                <a:lnTo>
                  <a:pt x="7" y="199"/>
                </a:lnTo>
                <a:lnTo>
                  <a:pt x="8" y="199"/>
                </a:lnTo>
                <a:lnTo>
                  <a:pt x="8" y="197"/>
                </a:lnTo>
                <a:lnTo>
                  <a:pt x="10" y="197"/>
                </a:lnTo>
                <a:lnTo>
                  <a:pt x="10" y="195"/>
                </a:lnTo>
                <a:lnTo>
                  <a:pt x="11" y="195"/>
                </a:lnTo>
                <a:lnTo>
                  <a:pt x="11" y="195"/>
                </a:lnTo>
                <a:lnTo>
                  <a:pt x="12" y="195"/>
                </a:lnTo>
                <a:lnTo>
                  <a:pt x="12" y="194"/>
                </a:lnTo>
                <a:lnTo>
                  <a:pt x="22" y="194"/>
                </a:lnTo>
                <a:lnTo>
                  <a:pt x="22" y="192"/>
                </a:lnTo>
                <a:lnTo>
                  <a:pt x="31" y="192"/>
                </a:lnTo>
                <a:lnTo>
                  <a:pt x="31" y="192"/>
                </a:lnTo>
                <a:lnTo>
                  <a:pt x="39" y="192"/>
                </a:lnTo>
                <a:lnTo>
                  <a:pt x="39" y="191"/>
                </a:lnTo>
                <a:lnTo>
                  <a:pt x="43" y="191"/>
                </a:lnTo>
                <a:lnTo>
                  <a:pt x="43" y="189"/>
                </a:lnTo>
                <a:lnTo>
                  <a:pt x="45" y="189"/>
                </a:lnTo>
                <a:lnTo>
                  <a:pt x="45" y="187"/>
                </a:lnTo>
                <a:lnTo>
                  <a:pt x="45" y="187"/>
                </a:lnTo>
                <a:lnTo>
                  <a:pt x="45" y="184"/>
                </a:lnTo>
                <a:lnTo>
                  <a:pt x="48" y="184"/>
                </a:lnTo>
                <a:lnTo>
                  <a:pt x="48" y="183"/>
                </a:lnTo>
                <a:lnTo>
                  <a:pt x="49" y="183"/>
                </a:lnTo>
                <a:lnTo>
                  <a:pt x="49" y="183"/>
                </a:lnTo>
                <a:lnTo>
                  <a:pt x="53" y="183"/>
                </a:lnTo>
                <a:lnTo>
                  <a:pt x="53" y="181"/>
                </a:lnTo>
                <a:lnTo>
                  <a:pt x="55" y="181"/>
                </a:lnTo>
                <a:lnTo>
                  <a:pt x="55" y="179"/>
                </a:lnTo>
                <a:lnTo>
                  <a:pt x="56" y="179"/>
                </a:lnTo>
                <a:lnTo>
                  <a:pt x="56" y="178"/>
                </a:lnTo>
                <a:lnTo>
                  <a:pt x="64" y="178"/>
                </a:lnTo>
                <a:lnTo>
                  <a:pt x="64" y="176"/>
                </a:lnTo>
                <a:lnTo>
                  <a:pt x="66" y="176"/>
                </a:lnTo>
                <a:lnTo>
                  <a:pt x="66" y="173"/>
                </a:lnTo>
                <a:lnTo>
                  <a:pt x="73" y="173"/>
                </a:lnTo>
                <a:lnTo>
                  <a:pt x="73" y="171"/>
                </a:lnTo>
                <a:lnTo>
                  <a:pt x="80" y="171"/>
                </a:lnTo>
                <a:lnTo>
                  <a:pt x="80" y="170"/>
                </a:lnTo>
                <a:lnTo>
                  <a:pt x="81" y="170"/>
                </a:lnTo>
                <a:lnTo>
                  <a:pt x="81" y="168"/>
                </a:lnTo>
                <a:lnTo>
                  <a:pt x="85" y="168"/>
                </a:lnTo>
                <a:lnTo>
                  <a:pt x="85" y="167"/>
                </a:lnTo>
                <a:lnTo>
                  <a:pt x="87" y="167"/>
                </a:lnTo>
                <a:lnTo>
                  <a:pt x="87" y="165"/>
                </a:lnTo>
                <a:lnTo>
                  <a:pt x="88" y="165"/>
                </a:lnTo>
                <a:lnTo>
                  <a:pt x="88" y="163"/>
                </a:lnTo>
                <a:lnTo>
                  <a:pt x="89" y="163"/>
                </a:lnTo>
                <a:lnTo>
                  <a:pt x="89" y="162"/>
                </a:lnTo>
                <a:lnTo>
                  <a:pt x="91" y="162"/>
                </a:lnTo>
                <a:lnTo>
                  <a:pt x="91" y="160"/>
                </a:lnTo>
                <a:lnTo>
                  <a:pt x="92" y="160"/>
                </a:lnTo>
                <a:lnTo>
                  <a:pt x="92" y="159"/>
                </a:lnTo>
                <a:lnTo>
                  <a:pt x="97" y="159"/>
                </a:lnTo>
                <a:lnTo>
                  <a:pt x="97" y="157"/>
                </a:lnTo>
                <a:lnTo>
                  <a:pt x="98" y="157"/>
                </a:lnTo>
                <a:lnTo>
                  <a:pt x="98" y="155"/>
                </a:lnTo>
                <a:lnTo>
                  <a:pt x="102" y="155"/>
                </a:lnTo>
                <a:lnTo>
                  <a:pt x="102" y="154"/>
                </a:lnTo>
                <a:lnTo>
                  <a:pt x="113" y="154"/>
                </a:lnTo>
                <a:lnTo>
                  <a:pt x="113" y="150"/>
                </a:lnTo>
                <a:lnTo>
                  <a:pt x="115" y="150"/>
                </a:lnTo>
                <a:lnTo>
                  <a:pt x="115" y="149"/>
                </a:lnTo>
                <a:lnTo>
                  <a:pt x="117" y="149"/>
                </a:lnTo>
                <a:lnTo>
                  <a:pt x="117" y="149"/>
                </a:lnTo>
                <a:lnTo>
                  <a:pt x="118" y="149"/>
                </a:lnTo>
                <a:lnTo>
                  <a:pt x="118" y="147"/>
                </a:lnTo>
                <a:lnTo>
                  <a:pt x="121" y="147"/>
                </a:lnTo>
                <a:lnTo>
                  <a:pt x="121" y="146"/>
                </a:lnTo>
                <a:lnTo>
                  <a:pt x="126" y="146"/>
                </a:lnTo>
                <a:lnTo>
                  <a:pt x="126" y="144"/>
                </a:lnTo>
                <a:lnTo>
                  <a:pt x="129" y="144"/>
                </a:lnTo>
                <a:lnTo>
                  <a:pt x="129" y="141"/>
                </a:lnTo>
                <a:lnTo>
                  <a:pt x="135" y="141"/>
                </a:lnTo>
                <a:lnTo>
                  <a:pt x="135" y="139"/>
                </a:lnTo>
                <a:lnTo>
                  <a:pt x="140" y="139"/>
                </a:lnTo>
                <a:lnTo>
                  <a:pt x="140" y="138"/>
                </a:lnTo>
                <a:lnTo>
                  <a:pt x="141" y="138"/>
                </a:lnTo>
                <a:lnTo>
                  <a:pt x="141" y="136"/>
                </a:lnTo>
                <a:lnTo>
                  <a:pt x="142" y="136"/>
                </a:lnTo>
                <a:lnTo>
                  <a:pt x="142" y="134"/>
                </a:lnTo>
                <a:lnTo>
                  <a:pt x="143" y="134"/>
                </a:lnTo>
                <a:lnTo>
                  <a:pt x="143" y="133"/>
                </a:lnTo>
                <a:lnTo>
                  <a:pt x="146" y="133"/>
                </a:lnTo>
                <a:lnTo>
                  <a:pt x="146" y="131"/>
                </a:lnTo>
                <a:lnTo>
                  <a:pt x="149" y="131"/>
                </a:lnTo>
                <a:lnTo>
                  <a:pt x="149" y="130"/>
                </a:lnTo>
                <a:lnTo>
                  <a:pt x="157" y="130"/>
                </a:lnTo>
                <a:lnTo>
                  <a:pt x="157" y="128"/>
                </a:lnTo>
                <a:lnTo>
                  <a:pt x="157" y="128"/>
                </a:lnTo>
                <a:lnTo>
                  <a:pt x="157" y="128"/>
                </a:lnTo>
                <a:lnTo>
                  <a:pt x="164" y="128"/>
                </a:lnTo>
                <a:lnTo>
                  <a:pt x="164" y="126"/>
                </a:lnTo>
                <a:lnTo>
                  <a:pt x="172" y="126"/>
                </a:lnTo>
                <a:lnTo>
                  <a:pt x="172" y="125"/>
                </a:lnTo>
                <a:lnTo>
                  <a:pt x="174" y="125"/>
                </a:lnTo>
                <a:lnTo>
                  <a:pt x="174" y="121"/>
                </a:lnTo>
                <a:lnTo>
                  <a:pt x="176" y="121"/>
                </a:lnTo>
                <a:lnTo>
                  <a:pt x="176" y="120"/>
                </a:lnTo>
                <a:lnTo>
                  <a:pt x="177" y="120"/>
                </a:lnTo>
                <a:lnTo>
                  <a:pt x="177" y="118"/>
                </a:lnTo>
                <a:lnTo>
                  <a:pt x="178" y="118"/>
                </a:lnTo>
                <a:lnTo>
                  <a:pt x="178" y="118"/>
                </a:lnTo>
                <a:lnTo>
                  <a:pt x="179" y="118"/>
                </a:lnTo>
                <a:lnTo>
                  <a:pt x="179" y="117"/>
                </a:lnTo>
                <a:lnTo>
                  <a:pt x="180" y="117"/>
                </a:lnTo>
                <a:lnTo>
                  <a:pt x="180" y="115"/>
                </a:lnTo>
                <a:lnTo>
                  <a:pt x="190" y="115"/>
                </a:lnTo>
                <a:lnTo>
                  <a:pt x="190" y="113"/>
                </a:lnTo>
                <a:lnTo>
                  <a:pt x="199" y="113"/>
                </a:lnTo>
                <a:lnTo>
                  <a:pt x="199" y="112"/>
                </a:lnTo>
                <a:lnTo>
                  <a:pt x="202" y="112"/>
                </a:lnTo>
                <a:lnTo>
                  <a:pt x="202" y="112"/>
                </a:lnTo>
                <a:lnTo>
                  <a:pt x="206" y="112"/>
                </a:lnTo>
                <a:lnTo>
                  <a:pt x="206" y="110"/>
                </a:lnTo>
                <a:lnTo>
                  <a:pt x="210" y="110"/>
                </a:lnTo>
                <a:lnTo>
                  <a:pt x="210" y="107"/>
                </a:lnTo>
                <a:lnTo>
                  <a:pt x="210" y="107"/>
                </a:lnTo>
                <a:lnTo>
                  <a:pt x="210" y="105"/>
                </a:lnTo>
                <a:lnTo>
                  <a:pt x="212" y="105"/>
                </a:lnTo>
                <a:lnTo>
                  <a:pt x="212" y="105"/>
                </a:lnTo>
                <a:lnTo>
                  <a:pt x="215" y="105"/>
                </a:lnTo>
                <a:lnTo>
                  <a:pt x="215" y="103"/>
                </a:lnTo>
                <a:lnTo>
                  <a:pt x="216" y="103"/>
                </a:lnTo>
                <a:lnTo>
                  <a:pt x="216" y="103"/>
                </a:lnTo>
                <a:lnTo>
                  <a:pt x="225" y="103"/>
                </a:lnTo>
                <a:lnTo>
                  <a:pt x="225" y="103"/>
                </a:lnTo>
                <a:lnTo>
                  <a:pt x="229" y="103"/>
                </a:lnTo>
                <a:lnTo>
                  <a:pt x="229" y="102"/>
                </a:lnTo>
                <a:lnTo>
                  <a:pt x="240" y="102"/>
                </a:lnTo>
                <a:lnTo>
                  <a:pt x="240" y="100"/>
                </a:lnTo>
                <a:lnTo>
                  <a:pt x="242" y="100"/>
                </a:lnTo>
                <a:lnTo>
                  <a:pt x="242" y="99"/>
                </a:lnTo>
                <a:lnTo>
                  <a:pt x="255" y="99"/>
                </a:lnTo>
                <a:lnTo>
                  <a:pt x="255" y="97"/>
                </a:lnTo>
                <a:lnTo>
                  <a:pt x="261" y="97"/>
                </a:lnTo>
                <a:lnTo>
                  <a:pt x="261" y="95"/>
                </a:lnTo>
                <a:lnTo>
                  <a:pt x="267" y="95"/>
                </a:lnTo>
                <a:lnTo>
                  <a:pt x="267" y="94"/>
                </a:lnTo>
                <a:lnTo>
                  <a:pt x="270" y="94"/>
                </a:lnTo>
                <a:lnTo>
                  <a:pt x="270" y="92"/>
                </a:lnTo>
                <a:lnTo>
                  <a:pt x="271" y="92"/>
                </a:lnTo>
                <a:lnTo>
                  <a:pt x="271" y="90"/>
                </a:lnTo>
                <a:lnTo>
                  <a:pt x="279" y="90"/>
                </a:lnTo>
                <a:lnTo>
                  <a:pt x="279" y="89"/>
                </a:lnTo>
                <a:lnTo>
                  <a:pt x="296" y="89"/>
                </a:lnTo>
                <a:lnTo>
                  <a:pt x="296" y="89"/>
                </a:lnTo>
                <a:lnTo>
                  <a:pt x="296" y="89"/>
                </a:lnTo>
                <a:lnTo>
                  <a:pt x="296" y="87"/>
                </a:lnTo>
                <a:lnTo>
                  <a:pt x="300" y="87"/>
                </a:lnTo>
                <a:lnTo>
                  <a:pt x="300" y="85"/>
                </a:lnTo>
                <a:lnTo>
                  <a:pt x="312" y="85"/>
                </a:lnTo>
                <a:lnTo>
                  <a:pt x="312" y="85"/>
                </a:lnTo>
                <a:lnTo>
                  <a:pt x="317" y="85"/>
                </a:lnTo>
                <a:lnTo>
                  <a:pt x="317" y="85"/>
                </a:lnTo>
                <a:lnTo>
                  <a:pt x="318" y="85"/>
                </a:lnTo>
                <a:lnTo>
                  <a:pt x="318" y="84"/>
                </a:lnTo>
                <a:lnTo>
                  <a:pt x="319" y="84"/>
                </a:lnTo>
                <a:lnTo>
                  <a:pt x="319" y="82"/>
                </a:lnTo>
                <a:lnTo>
                  <a:pt x="342" y="82"/>
                </a:lnTo>
                <a:lnTo>
                  <a:pt x="342" y="79"/>
                </a:lnTo>
                <a:lnTo>
                  <a:pt x="344" y="79"/>
                </a:lnTo>
                <a:lnTo>
                  <a:pt x="344" y="77"/>
                </a:lnTo>
                <a:lnTo>
                  <a:pt x="354" y="77"/>
                </a:lnTo>
                <a:lnTo>
                  <a:pt x="354" y="77"/>
                </a:lnTo>
                <a:lnTo>
                  <a:pt x="358" y="77"/>
                </a:lnTo>
                <a:lnTo>
                  <a:pt x="358" y="77"/>
                </a:lnTo>
                <a:lnTo>
                  <a:pt x="360" y="77"/>
                </a:lnTo>
                <a:lnTo>
                  <a:pt x="360" y="75"/>
                </a:lnTo>
                <a:lnTo>
                  <a:pt x="365" y="75"/>
                </a:lnTo>
                <a:lnTo>
                  <a:pt x="365" y="73"/>
                </a:lnTo>
                <a:lnTo>
                  <a:pt x="371" y="73"/>
                </a:lnTo>
                <a:lnTo>
                  <a:pt x="371" y="72"/>
                </a:lnTo>
                <a:lnTo>
                  <a:pt x="372" y="72"/>
                </a:lnTo>
                <a:lnTo>
                  <a:pt x="372" y="72"/>
                </a:lnTo>
                <a:lnTo>
                  <a:pt x="376" y="72"/>
                </a:lnTo>
                <a:lnTo>
                  <a:pt x="376" y="72"/>
                </a:lnTo>
                <a:lnTo>
                  <a:pt x="376" y="72"/>
                </a:lnTo>
                <a:lnTo>
                  <a:pt x="376" y="72"/>
                </a:lnTo>
                <a:lnTo>
                  <a:pt x="377" y="72"/>
                </a:lnTo>
                <a:lnTo>
                  <a:pt x="377" y="72"/>
                </a:lnTo>
                <a:lnTo>
                  <a:pt x="377" y="72"/>
                </a:lnTo>
                <a:lnTo>
                  <a:pt x="377" y="72"/>
                </a:lnTo>
                <a:lnTo>
                  <a:pt x="377" y="72"/>
                </a:lnTo>
                <a:lnTo>
                  <a:pt x="377" y="72"/>
                </a:lnTo>
                <a:lnTo>
                  <a:pt x="378" y="72"/>
                </a:lnTo>
                <a:lnTo>
                  <a:pt x="378" y="72"/>
                </a:lnTo>
                <a:lnTo>
                  <a:pt x="379" y="72"/>
                </a:lnTo>
                <a:lnTo>
                  <a:pt x="379" y="72"/>
                </a:lnTo>
                <a:lnTo>
                  <a:pt x="379" y="72"/>
                </a:lnTo>
                <a:lnTo>
                  <a:pt x="379" y="72"/>
                </a:lnTo>
                <a:lnTo>
                  <a:pt x="379" y="72"/>
                </a:lnTo>
                <a:lnTo>
                  <a:pt x="379" y="72"/>
                </a:lnTo>
                <a:lnTo>
                  <a:pt x="380" y="72"/>
                </a:lnTo>
                <a:lnTo>
                  <a:pt x="380" y="72"/>
                </a:lnTo>
                <a:lnTo>
                  <a:pt x="381" y="72"/>
                </a:lnTo>
                <a:lnTo>
                  <a:pt x="381" y="72"/>
                </a:lnTo>
                <a:lnTo>
                  <a:pt x="382" y="72"/>
                </a:lnTo>
                <a:lnTo>
                  <a:pt x="382" y="70"/>
                </a:lnTo>
                <a:lnTo>
                  <a:pt x="382" y="70"/>
                </a:lnTo>
                <a:lnTo>
                  <a:pt x="382" y="70"/>
                </a:lnTo>
                <a:lnTo>
                  <a:pt x="382" y="70"/>
                </a:lnTo>
                <a:lnTo>
                  <a:pt x="382" y="70"/>
                </a:lnTo>
                <a:lnTo>
                  <a:pt x="383" y="70"/>
                </a:lnTo>
                <a:lnTo>
                  <a:pt x="383" y="70"/>
                </a:lnTo>
                <a:lnTo>
                  <a:pt x="383" y="70"/>
                </a:lnTo>
                <a:lnTo>
                  <a:pt x="383" y="70"/>
                </a:lnTo>
                <a:lnTo>
                  <a:pt x="384" y="70"/>
                </a:lnTo>
                <a:lnTo>
                  <a:pt x="384" y="70"/>
                </a:lnTo>
                <a:lnTo>
                  <a:pt x="384" y="70"/>
                </a:lnTo>
                <a:lnTo>
                  <a:pt x="384" y="70"/>
                </a:lnTo>
                <a:lnTo>
                  <a:pt x="384" y="70"/>
                </a:lnTo>
                <a:lnTo>
                  <a:pt x="384" y="70"/>
                </a:lnTo>
                <a:lnTo>
                  <a:pt x="384" y="70"/>
                </a:lnTo>
                <a:lnTo>
                  <a:pt x="384" y="70"/>
                </a:lnTo>
                <a:lnTo>
                  <a:pt x="385" y="70"/>
                </a:lnTo>
                <a:lnTo>
                  <a:pt x="385" y="70"/>
                </a:lnTo>
                <a:lnTo>
                  <a:pt x="386" y="70"/>
                </a:lnTo>
                <a:lnTo>
                  <a:pt x="386" y="70"/>
                </a:lnTo>
                <a:lnTo>
                  <a:pt x="387" y="70"/>
                </a:lnTo>
                <a:lnTo>
                  <a:pt x="387" y="70"/>
                </a:lnTo>
                <a:lnTo>
                  <a:pt x="387" y="70"/>
                </a:lnTo>
                <a:lnTo>
                  <a:pt x="387" y="70"/>
                </a:lnTo>
                <a:lnTo>
                  <a:pt x="388" y="70"/>
                </a:lnTo>
                <a:lnTo>
                  <a:pt x="388" y="70"/>
                </a:lnTo>
                <a:lnTo>
                  <a:pt x="388" y="70"/>
                </a:lnTo>
                <a:lnTo>
                  <a:pt x="388" y="70"/>
                </a:lnTo>
                <a:lnTo>
                  <a:pt x="388" y="70"/>
                </a:lnTo>
                <a:lnTo>
                  <a:pt x="388" y="70"/>
                </a:lnTo>
                <a:lnTo>
                  <a:pt x="389" y="70"/>
                </a:lnTo>
                <a:lnTo>
                  <a:pt x="389" y="70"/>
                </a:lnTo>
                <a:lnTo>
                  <a:pt x="390" y="70"/>
                </a:lnTo>
                <a:lnTo>
                  <a:pt x="390" y="70"/>
                </a:lnTo>
                <a:lnTo>
                  <a:pt x="392" y="70"/>
                </a:lnTo>
                <a:lnTo>
                  <a:pt x="392" y="70"/>
                </a:lnTo>
                <a:lnTo>
                  <a:pt x="394" y="70"/>
                </a:lnTo>
                <a:lnTo>
                  <a:pt x="394" y="70"/>
                </a:lnTo>
                <a:lnTo>
                  <a:pt x="394" y="70"/>
                </a:lnTo>
                <a:lnTo>
                  <a:pt x="394" y="70"/>
                </a:lnTo>
                <a:lnTo>
                  <a:pt x="395" y="70"/>
                </a:lnTo>
                <a:lnTo>
                  <a:pt x="395" y="70"/>
                </a:lnTo>
                <a:lnTo>
                  <a:pt x="395" y="70"/>
                </a:lnTo>
                <a:lnTo>
                  <a:pt x="395" y="70"/>
                </a:lnTo>
                <a:lnTo>
                  <a:pt x="396" y="70"/>
                </a:lnTo>
                <a:lnTo>
                  <a:pt x="396" y="70"/>
                </a:lnTo>
                <a:lnTo>
                  <a:pt x="396" y="70"/>
                </a:lnTo>
                <a:lnTo>
                  <a:pt x="396" y="70"/>
                </a:lnTo>
                <a:lnTo>
                  <a:pt x="397" y="70"/>
                </a:lnTo>
                <a:lnTo>
                  <a:pt x="397" y="70"/>
                </a:lnTo>
                <a:lnTo>
                  <a:pt x="397" y="70"/>
                </a:lnTo>
                <a:lnTo>
                  <a:pt x="397" y="68"/>
                </a:lnTo>
                <a:lnTo>
                  <a:pt x="397" y="68"/>
                </a:lnTo>
                <a:lnTo>
                  <a:pt x="397" y="68"/>
                </a:lnTo>
                <a:lnTo>
                  <a:pt x="398" y="68"/>
                </a:lnTo>
                <a:lnTo>
                  <a:pt x="398" y="68"/>
                </a:lnTo>
                <a:lnTo>
                  <a:pt x="399" y="68"/>
                </a:lnTo>
                <a:lnTo>
                  <a:pt x="399" y="68"/>
                </a:lnTo>
                <a:lnTo>
                  <a:pt x="399" y="68"/>
                </a:lnTo>
                <a:lnTo>
                  <a:pt x="399" y="68"/>
                </a:lnTo>
                <a:lnTo>
                  <a:pt x="401" y="68"/>
                </a:lnTo>
                <a:lnTo>
                  <a:pt x="401" y="68"/>
                </a:lnTo>
                <a:lnTo>
                  <a:pt x="401" y="68"/>
                </a:lnTo>
                <a:lnTo>
                  <a:pt x="401" y="66"/>
                </a:lnTo>
                <a:lnTo>
                  <a:pt x="402" y="66"/>
                </a:lnTo>
                <a:lnTo>
                  <a:pt x="402" y="66"/>
                </a:lnTo>
                <a:lnTo>
                  <a:pt x="403" y="66"/>
                </a:lnTo>
                <a:lnTo>
                  <a:pt x="403" y="66"/>
                </a:lnTo>
                <a:lnTo>
                  <a:pt x="403" y="66"/>
                </a:lnTo>
                <a:lnTo>
                  <a:pt x="403" y="66"/>
                </a:lnTo>
                <a:lnTo>
                  <a:pt x="403" y="66"/>
                </a:lnTo>
                <a:lnTo>
                  <a:pt x="403" y="66"/>
                </a:lnTo>
                <a:lnTo>
                  <a:pt x="403" y="66"/>
                </a:lnTo>
                <a:lnTo>
                  <a:pt x="403" y="66"/>
                </a:lnTo>
                <a:lnTo>
                  <a:pt x="403" y="66"/>
                </a:lnTo>
                <a:lnTo>
                  <a:pt x="403" y="66"/>
                </a:lnTo>
                <a:lnTo>
                  <a:pt x="405" y="66"/>
                </a:lnTo>
                <a:lnTo>
                  <a:pt x="405" y="66"/>
                </a:lnTo>
                <a:lnTo>
                  <a:pt x="405" y="66"/>
                </a:lnTo>
                <a:lnTo>
                  <a:pt x="405" y="66"/>
                </a:lnTo>
                <a:lnTo>
                  <a:pt x="409" y="66"/>
                </a:lnTo>
                <a:lnTo>
                  <a:pt x="409" y="66"/>
                </a:lnTo>
                <a:lnTo>
                  <a:pt x="411" y="66"/>
                </a:lnTo>
                <a:lnTo>
                  <a:pt x="411" y="66"/>
                </a:lnTo>
                <a:lnTo>
                  <a:pt x="414" y="66"/>
                </a:lnTo>
                <a:lnTo>
                  <a:pt x="414" y="66"/>
                </a:lnTo>
                <a:lnTo>
                  <a:pt x="419" y="66"/>
                </a:lnTo>
                <a:lnTo>
                  <a:pt x="419" y="66"/>
                </a:lnTo>
                <a:lnTo>
                  <a:pt x="426" y="66"/>
                </a:lnTo>
                <a:lnTo>
                  <a:pt x="426" y="63"/>
                </a:lnTo>
                <a:lnTo>
                  <a:pt x="431" y="63"/>
                </a:lnTo>
                <a:lnTo>
                  <a:pt x="431" y="59"/>
                </a:lnTo>
                <a:lnTo>
                  <a:pt x="433" y="59"/>
                </a:lnTo>
                <a:lnTo>
                  <a:pt x="433" y="56"/>
                </a:lnTo>
                <a:lnTo>
                  <a:pt x="439" y="56"/>
                </a:lnTo>
                <a:lnTo>
                  <a:pt x="439" y="54"/>
                </a:lnTo>
                <a:lnTo>
                  <a:pt x="442" y="54"/>
                </a:lnTo>
                <a:lnTo>
                  <a:pt x="442" y="54"/>
                </a:lnTo>
                <a:lnTo>
                  <a:pt x="448" y="54"/>
                </a:lnTo>
                <a:lnTo>
                  <a:pt x="448" y="50"/>
                </a:lnTo>
                <a:lnTo>
                  <a:pt x="450" y="50"/>
                </a:lnTo>
                <a:lnTo>
                  <a:pt x="450" y="47"/>
                </a:lnTo>
                <a:lnTo>
                  <a:pt x="452" y="47"/>
                </a:lnTo>
                <a:lnTo>
                  <a:pt x="452" y="47"/>
                </a:lnTo>
                <a:lnTo>
                  <a:pt x="456" y="47"/>
                </a:lnTo>
                <a:lnTo>
                  <a:pt x="456" y="47"/>
                </a:lnTo>
                <a:lnTo>
                  <a:pt x="460" y="47"/>
                </a:lnTo>
                <a:lnTo>
                  <a:pt x="460" y="45"/>
                </a:lnTo>
                <a:lnTo>
                  <a:pt x="463" y="45"/>
                </a:lnTo>
                <a:lnTo>
                  <a:pt x="463" y="42"/>
                </a:lnTo>
                <a:lnTo>
                  <a:pt x="463" y="42"/>
                </a:lnTo>
                <a:lnTo>
                  <a:pt x="463" y="42"/>
                </a:lnTo>
                <a:lnTo>
                  <a:pt x="464" y="42"/>
                </a:lnTo>
                <a:lnTo>
                  <a:pt x="464" y="40"/>
                </a:lnTo>
                <a:lnTo>
                  <a:pt x="469" y="40"/>
                </a:lnTo>
                <a:lnTo>
                  <a:pt x="469" y="40"/>
                </a:lnTo>
                <a:lnTo>
                  <a:pt x="472" y="40"/>
                </a:lnTo>
                <a:lnTo>
                  <a:pt x="472" y="38"/>
                </a:lnTo>
                <a:lnTo>
                  <a:pt x="473" y="38"/>
                </a:lnTo>
                <a:lnTo>
                  <a:pt x="473" y="35"/>
                </a:lnTo>
                <a:lnTo>
                  <a:pt x="476" y="35"/>
                </a:lnTo>
                <a:lnTo>
                  <a:pt x="476" y="33"/>
                </a:lnTo>
                <a:lnTo>
                  <a:pt x="487" y="33"/>
                </a:lnTo>
                <a:lnTo>
                  <a:pt x="487" y="33"/>
                </a:lnTo>
                <a:lnTo>
                  <a:pt x="488" y="33"/>
                </a:lnTo>
                <a:lnTo>
                  <a:pt x="488" y="33"/>
                </a:lnTo>
                <a:lnTo>
                  <a:pt x="489" y="33"/>
                </a:lnTo>
                <a:lnTo>
                  <a:pt x="489" y="30"/>
                </a:lnTo>
                <a:lnTo>
                  <a:pt x="489" y="30"/>
                </a:lnTo>
                <a:lnTo>
                  <a:pt x="489" y="30"/>
                </a:lnTo>
                <a:lnTo>
                  <a:pt x="494" y="30"/>
                </a:lnTo>
                <a:lnTo>
                  <a:pt x="494" y="30"/>
                </a:lnTo>
                <a:lnTo>
                  <a:pt x="495" y="30"/>
                </a:lnTo>
                <a:lnTo>
                  <a:pt x="495" y="28"/>
                </a:lnTo>
                <a:lnTo>
                  <a:pt x="497" y="28"/>
                </a:lnTo>
                <a:lnTo>
                  <a:pt x="497" y="25"/>
                </a:lnTo>
                <a:lnTo>
                  <a:pt x="506" y="25"/>
                </a:lnTo>
                <a:lnTo>
                  <a:pt x="506" y="25"/>
                </a:lnTo>
                <a:lnTo>
                  <a:pt x="510" y="25"/>
                </a:lnTo>
                <a:lnTo>
                  <a:pt x="510" y="23"/>
                </a:lnTo>
                <a:lnTo>
                  <a:pt x="511" y="23"/>
                </a:lnTo>
                <a:lnTo>
                  <a:pt x="511" y="21"/>
                </a:lnTo>
                <a:lnTo>
                  <a:pt x="514" y="21"/>
                </a:lnTo>
                <a:lnTo>
                  <a:pt x="514" y="18"/>
                </a:lnTo>
                <a:lnTo>
                  <a:pt x="516" y="18"/>
                </a:lnTo>
                <a:lnTo>
                  <a:pt x="516" y="16"/>
                </a:lnTo>
                <a:lnTo>
                  <a:pt x="516" y="16"/>
                </a:lnTo>
                <a:lnTo>
                  <a:pt x="516" y="16"/>
                </a:lnTo>
                <a:lnTo>
                  <a:pt x="519" y="16"/>
                </a:lnTo>
                <a:lnTo>
                  <a:pt x="519" y="13"/>
                </a:lnTo>
                <a:lnTo>
                  <a:pt x="543" y="13"/>
                </a:lnTo>
                <a:lnTo>
                  <a:pt x="543" y="13"/>
                </a:lnTo>
                <a:lnTo>
                  <a:pt x="545" y="13"/>
                </a:lnTo>
                <a:lnTo>
                  <a:pt x="545" y="10"/>
                </a:lnTo>
                <a:lnTo>
                  <a:pt x="546" y="10"/>
                </a:lnTo>
                <a:lnTo>
                  <a:pt x="546" y="10"/>
                </a:lnTo>
                <a:lnTo>
                  <a:pt x="552" y="10"/>
                </a:lnTo>
                <a:lnTo>
                  <a:pt x="552" y="8"/>
                </a:lnTo>
                <a:lnTo>
                  <a:pt x="554" y="8"/>
                </a:lnTo>
                <a:lnTo>
                  <a:pt x="554" y="5"/>
                </a:lnTo>
                <a:lnTo>
                  <a:pt x="554" y="5"/>
                </a:lnTo>
                <a:lnTo>
                  <a:pt x="554" y="5"/>
                </a:lnTo>
                <a:lnTo>
                  <a:pt x="555" y="5"/>
                </a:lnTo>
                <a:lnTo>
                  <a:pt x="555" y="5"/>
                </a:lnTo>
                <a:lnTo>
                  <a:pt x="558" y="5"/>
                </a:lnTo>
                <a:lnTo>
                  <a:pt x="558" y="5"/>
                </a:lnTo>
                <a:lnTo>
                  <a:pt x="559" y="5"/>
                </a:lnTo>
                <a:lnTo>
                  <a:pt x="559" y="5"/>
                </a:lnTo>
                <a:lnTo>
                  <a:pt x="560" y="5"/>
                </a:lnTo>
                <a:lnTo>
                  <a:pt x="560" y="5"/>
                </a:lnTo>
                <a:lnTo>
                  <a:pt x="561" y="5"/>
                </a:lnTo>
                <a:lnTo>
                  <a:pt x="561" y="5"/>
                </a:lnTo>
                <a:lnTo>
                  <a:pt x="561" y="5"/>
                </a:lnTo>
                <a:lnTo>
                  <a:pt x="561" y="3"/>
                </a:lnTo>
                <a:lnTo>
                  <a:pt x="563" y="3"/>
                </a:lnTo>
                <a:lnTo>
                  <a:pt x="563"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1">
            <a:extLst>
              <a:ext uri="{FF2B5EF4-FFF2-40B4-BE49-F238E27FC236}">
                <a16:creationId xmlns:a16="http://schemas.microsoft.com/office/drawing/2014/main" id="{DF17D233-6552-4758-8BA3-F1BA9C589469}"/>
              </a:ext>
            </a:extLst>
          </p:cNvPr>
          <p:cNvSpPr>
            <a:spLocks noChangeAspect="1"/>
          </p:cNvSpPr>
          <p:nvPr/>
        </p:nvSpPr>
        <p:spPr bwMode="auto">
          <a:xfrm>
            <a:off x="2325362" y="2151610"/>
            <a:ext cx="4969169" cy="1504594"/>
          </a:xfrm>
          <a:custGeom>
            <a:avLst/>
            <a:gdLst>
              <a:gd name="T0" fmla="*/ 13 w 574"/>
              <a:gd name="T1" fmla="*/ 264 h 266"/>
              <a:gd name="T2" fmla="*/ 21 w 574"/>
              <a:gd name="T3" fmla="*/ 258 h 266"/>
              <a:gd name="T4" fmla="*/ 31 w 574"/>
              <a:gd name="T5" fmla="*/ 252 h 266"/>
              <a:gd name="T6" fmla="*/ 41 w 574"/>
              <a:gd name="T7" fmla="*/ 247 h 266"/>
              <a:gd name="T8" fmla="*/ 51 w 574"/>
              <a:gd name="T9" fmla="*/ 241 h 266"/>
              <a:gd name="T10" fmla="*/ 58 w 574"/>
              <a:gd name="T11" fmla="*/ 235 h 266"/>
              <a:gd name="T12" fmla="*/ 71 w 574"/>
              <a:gd name="T13" fmla="*/ 230 h 266"/>
              <a:gd name="T14" fmla="*/ 77 w 574"/>
              <a:gd name="T15" fmla="*/ 227 h 266"/>
              <a:gd name="T16" fmla="*/ 86 w 574"/>
              <a:gd name="T17" fmla="*/ 221 h 266"/>
              <a:gd name="T18" fmla="*/ 97 w 574"/>
              <a:gd name="T19" fmla="*/ 213 h 266"/>
              <a:gd name="T20" fmla="*/ 98 w 574"/>
              <a:gd name="T21" fmla="*/ 210 h 266"/>
              <a:gd name="T22" fmla="*/ 103 w 574"/>
              <a:gd name="T23" fmla="*/ 207 h 266"/>
              <a:gd name="T24" fmla="*/ 112 w 574"/>
              <a:gd name="T25" fmla="*/ 202 h 266"/>
              <a:gd name="T26" fmla="*/ 128 w 574"/>
              <a:gd name="T27" fmla="*/ 196 h 266"/>
              <a:gd name="T28" fmla="*/ 133 w 574"/>
              <a:gd name="T29" fmla="*/ 189 h 266"/>
              <a:gd name="T30" fmla="*/ 140 w 574"/>
              <a:gd name="T31" fmla="*/ 186 h 266"/>
              <a:gd name="T32" fmla="*/ 147 w 574"/>
              <a:gd name="T33" fmla="*/ 178 h 266"/>
              <a:gd name="T34" fmla="*/ 153 w 574"/>
              <a:gd name="T35" fmla="*/ 173 h 266"/>
              <a:gd name="T36" fmla="*/ 161 w 574"/>
              <a:gd name="T37" fmla="*/ 168 h 266"/>
              <a:gd name="T38" fmla="*/ 173 w 574"/>
              <a:gd name="T39" fmla="*/ 162 h 266"/>
              <a:gd name="T40" fmla="*/ 189 w 574"/>
              <a:gd name="T41" fmla="*/ 155 h 266"/>
              <a:gd name="T42" fmla="*/ 193 w 574"/>
              <a:gd name="T43" fmla="*/ 155 h 266"/>
              <a:gd name="T44" fmla="*/ 206 w 574"/>
              <a:gd name="T45" fmla="*/ 150 h 266"/>
              <a:gd name="T46" fmla="*/ 209 w 574"/>
              <a:gd name="T47" fmla="*/ 147 h 266"/>
              <a:gd name="T48" fmla="*/ 215 w 574"/>
              <a:gd name="T49" fmla="*/ 142 h 266"/>
              <a:gd name="T50" fmla="*/ 232 w 574"/>
              <a:gd name="T51" fmla="*/ 135 h 266"/>
              <a:gd name="T52" fmla="*/ 236 w 574"/>
              <a:gd name="T53" fmla="*/ 130 h 266"/>
              <a:gd name="T54" fmla="*/ 245 w 574"/>
              <a:gd name="T55" fmla="*/ 125 h 266"/>
              <a:gd name="T56" fmla="*/ 253 w 574"/>
              <a:gd name="T57" fmla="*/ 118 h 266"/>
              <a:gd name="T58" fmla="*/ 269 w 574"/>
              <a:gd name="T59" fmla="*/ 111 h 266"/>
              <a:gd name="T60" fmla="*/ 287 w 574"/>
              <a:gd name="T61" fmla="*/ 108 h 266"/>
              <a:gd name="T62" fmla="*/ 298 w 574"/>
              <a:gd name="T63" fmla="*/ 99 h 266"/>
              <a:gd name="T64" fmla="*/ 312 w 574"/>
              <a:gd name="T65" fmla="*/ 96 h 266"/>
              <a:gd name="T66" fmla="*/ 331 w 574"/>
              <a:gd name="T67" fmla="*/ 90 h 266"/>
              <a:gd name="T68" fmla="*/ 343 w 574"/>
              <a:gd name="T69" fmla="*/ 83 h 266"/>
              <a:gd name="T70" fmla="*/ 352 w 574"/>
              <a:gd name="T71" fmla="*/ 80 h 266"/>
              <a:gd name="T72" fmla="*/ 366 w 574"/>
              <a:gd name="T73" fmla="*/ 73 h 266"/>
              <a:gd name="T74" fmla="*/ 372 w 574"/>
              <a:gd name="T75" fmla="*/ 69 h 266"/>
              <a:gd name="T76" fmla="*/ 374 w 574"/>
              <a:gd name="T77" fmla="*/ 66 h 266"/>
              <a:gd name="T78" fmla="*/ 380 w 574"/>
              <a:gd name="T79" fmla="*/ 62 h 266"/>
              <a:gd name="T80" fmla="*/ 384 w 574"/>
              <a:gd name="T81" fmla="*/ 60 h 266"/>
              <a:gd name="T82" fmla="*/ 385 w 574"/>
              <a:gd name="T83" fmla="*/ 60 h 266"/>
              <a:gd name="T84" fmla="*/ 387 w 574"/>
              <a:gd name="T85" fmla="*/ 60 h 266"/>
              <a:gd name="T86" fmla="*/ 392 w 574"/>
              <a:gd name="T87" fmla="*/ 56 h 266"/>
              <a:gd name="T88" fmla="*/ 393 w 574"/>
              <a:gd name="T89" fmla="*/ 56 h 266"/>
              <a:gd name="T90" fmla="*/ 400 w 574"/>
              <a:gd name="T91" fmla="*/ 54 h 266"/>
              <a:gd name="T92" fmla="*/ 403 w 574"/>
              <a:gd name="T93" fmla="*/ 49 h 266"/>
              <a:gd name="T94" fmla="*/ 413 w 574"/>
              <a:gd name="T95" fmla="*/ 47 h 266"/>
              <a:gd name="T96" fmla="*/ 423 w 574"/>
              <a:gd name="T97" fmla="*/ 40 h 266"/>
              <a:gd name="T98" fmla="*/ 436 w 574"/>
              <a:gd name="T99" fmla="*/ 38 h 266"/>
              <a:gd name="T100" fmla="*/ 441 w 574"/>
              <a:gd name="T101" fmla="*/ 36 h 266"/>
              <a:gd name="T102" fmla="*/ 461 w 574"/>
              <a:gd name="T103" fmla="*/ 29 h 266"/>
              <a:gd name="T104" fmla="*/ 469 w 574"/>
              <a:gd name="T105" fmla="*/ 24 h 266"/>
              <a:gd name="T106" fmla="*/ 475 w 574"/>
              <a:gd name="T107" fmla="*/ 21 h 266"/>
              <a:gd name="T108" fmla="*/ 514 w 574"/>
              <a:gd name="T109" fmla="*/ 14 h 266"/>
              <a:gd name="T110" fmla="*/ 550 w 574"/>
              <a:gd name="T111" fmla="*/ 6 h 266"/>
              <a:gd name="T112" fmla="*/ 556 w 574"/>
              <a:gd name="T113" fmla="*/ 6 h 266"/>
              <a:gd name="T114" fmla="*/ 562 w 574"/>
              <a:gd name="T115" fmla="*/ 3 h 266"/>
              <a:gd name="T116" fmla="*/ 574 w 574"/>
              <a:gd name="T11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4" h="266">
                <a:moveTo>
                  <a:pt x="0" y="266"/>
                </a:moveTo>
                <a:lnTo>
                  <a:pt x="0" y="266"/>
                </a:lnTo>
                <a:lnTo>
                  <a:pt x="0" y="266"/>
                </a:lnTo>
                <a:lnTo>
                  <a:pt x="5" y="266"/>
                </a:lnTo>
                <a:lnTo>
                  <a:pt x="5" y="266"/>
                </a:lnTo>
                <a:lnTo>
                  <a:pt x="7" y="266"/>
                </a:lnTo>
                <a:lnTo>
                  <a:pt x="7" y="264"/>
                </a:lnTo>
                <a:lnTo>
                  <a:pt x="13" y="264"/>
                </a:lnTo>
                <a:lnTo>
                  <a:pt x="13" y="263"/>
                </a:lnTo>
                <a:lnTo>
                  <a:pt x="15" y="263"/>
                </a:lnTo>
                <a:lnTo>
                  <a:pt x="15" y="261"/>
                </a:lnTo>
                <a:lnTo>
                  <a:pt x="16" y="261"/>
                </a:lnTo>
                <a:lnTo>
                  <a:pt x="16" y="260"/>
                </a:lnTo>
                <a:lnTo>
                  <a:pt x="20" y="260"/>
                </a:lnTo>
                <a:lnTo>
                  <a:pt x="20" y="258"/>
                </a:lnTo>
                <a:lnTo>
                  <a:pt x="21" y="258"/>
                </a:lnTo>
                <a:lnTo>
                  <a:pt x="21" y="257"/>
                </a:lnTo>
                <a:lnTo>
                  <a:pt x="24" y="257"/>
                </a:lnTo>
                <a:lnTo>
                  <a:pt x="24" y="255"/>
                </a:lnTo>
                <a:lnTo>
                  <a:pt x="28" y="255"/>
                </a:lnTo>
                <a:lnTo>
                  <a:pt x="28" y="254"/>
                </a:lnTo>
                <a:lnTo>
                  <a:pt x="29" y="254"/>
                </a:lnTo>
                <a:lnTo>
                  <a:pt x="29" y="252"/>
                </a:lnTo>
                <a:lnTo>
                  <a:pt x="31" y="252"/>
                </a:lnTo>
                <a:lnTo>
                  <a:pt x="31" y="251"/>
                </a:lnTo>
                <a:lnTo>
                  <a:pt x="33" y="251"/>
                </a:lnTo>
                <a:lnTo>
                  <a:pt x="33" y="251"/>
                </a:lnTo>
                <a:lnTo>
                  <a:pt x="35" y="251"/>
                </a:lnTo>
                <a:lnTo>
                  <a:pt x="35" y="249"/>
                </a:lnTo>
                <a:lnTo>
                  <a:pt x="39" y="249"/>
                </a:lnTo>
                <a:lnTo>
                  <a:pt x="39" y="247"/>
                </a:lnTo>
                <a:lnTo>
                  <a:pt x="41" y="247"/>
                </a:lnTo>
                <a:lnTo>
                  <a:pt x="41" y="246"/>
                </a:lnTo>
                <a:lnTo>
                  <a:pt x="42" y="246"/>
                </a:lnTo>
                <a:lnTo>
                  <a:pt x="42" y="244"/>
                </a:lnTo>
                <a:lnTo>
                  <a:pt x="44" y="244"/>
                </a:lnTo>
                <a:lnTo>
                  <a:pt x="44" y="243"/>
                </a:lnTo>
                <a:lnTo>
                  <a:pt x="48" y="243"/>
                </a:lnTo>
                <a:lnTo>
                  <a:pt x="48" y="241"/>
                </a:lnTo>
                <a:lnTo>
                  <a:pt x="51" y="241"/>
                </a:lnTo>
                <a:lnTo>
                  <a:pt x="51" y="240"/>
                </a:lnTo>
                <a:lnTo>
                  <a:pt x="53" y="240"/>
                </a:lnTo>
                <a:lnTo>
                  <a:pt x="53" y="238"/>
                </a:lnTo>
                <a:lnTo>
                  <a:pt x="53" y="238"/>
                </a:lnTo>
                <a:lnTo>
                  <a:pt x="53" y="237"/>
                </a:lnTo>
                <a:lnTo>
                  <a:pt x="56" y="237"/>
                </a:lnTo>
                <a:lnTo>
                  <a:pt x="56" y="235"/>
                </a:lnTo>
                <a:lnTo>
                  <a:pt x="58" y="235"/>
                </a:lnTo>
                <a:lnTo>
                  <a:pt x="58" y="233"/>
                </a:lnTo>
                <a:lnTo>
                  <a:pt x="58" y="233"/>
                </a:lnTo>
                <a:lnTo>
                  <a:pt x="58" y="233"/>
                </a:lnTo>
                <a:lnTo>
                  <a:pt x="61" y="233"/>
                </a:lnTo>
                <a:lnTo>
                  <a:pt x="61" y="232"/>
                </a:lnTo>
                <a:lnTo>
                  <a:pt x="63" y="232"/>
                </a:lnTo>
                <a:lnTo>
                  <a:pt x="63" y="230"/>
                </a:lnTo>
                <a:lnTo>
                  <a:pt x="71" y="230"/>
                </a:lnTo>
                <a:lnTo>
                  <a:pt x="71" y="229"/>
                </a:lnTo>
                <a:lnTo>
                  <a:pt x="74" y="229"/>
                </a:lnTo>
                <a:lnTo>
                  <a:pt x="74" y="229"/>
                </a:lnTo>
                <a:lnTo>
                  <a:pt x="75" y="229"/>
                </a:lnTo>
                <a:lnTo>
                  <a:pt x="75" y="227"/>
                </a:lnTo>
                <a:lnTo>
                  <a:pt x="76" y="227"/>
                </a:lnTo>
                <a:lnTo>
                  <a:pt x="76" y="227"/>
                </a:lnTo>
                <a:lnTo>
                  <a:pt x="77" y="227"/>
                </a:lnTo>
                <a:lnTo>
                  <a:pt x="77" y="226"/>
                </a:lnTo>
                <a:lnTo>
                  <a:pt x="78" y="226"/>
                </a:lnTo>
                <a:lnTo>
                  <a:pt x="78" y="224"/>
                </a:lnTo>
                <a:lnTo>
                  <a:pt x="82" y="224"/>
                </a:lnTo>
                <a:lnTo>
                  <a:pt x="82" y="223"/>
                </a:lnTo>
                <a:lnTo>
                  <a:pt x="84" y="223"/>
                </a:lnTo>
                <a:lnTo>
                  <a:pt x="84" y="221"/>
                </a:lnTo>
                <a:lnTo>
                  <a:pt x="86" y="221"/>
                </a:lnTo>
                <a:lnTo>
                  <a:pt x="86" y="218"/>
                </a:lnTo>
                <a:lnTo>
                  <a:pt x="86" y="218"/>
                </a:lnTo>
                <a:lnTo>
                  <a:pt x="86" y="216"/>
                </a:lnTo>
                <a:lnTo>
                  <a:pt x="90" y="216"/>
                </a:lnTo>
                <a:lnTo>
                  <a:pt x="90" y="215"/>
                </a:lnTo>
                <a:lnTo>
                  <a:pt x="93" y="215"/>
                </a:lnTo>
                <a:lnTo>
                  <a:pt x="93" y="213"/>
                </a:lnTo>
                <a:lnTo>
                  <a:pt x="97" y="213"/>
                </a:lnTo>
                <a:lnTo>
                  <a:pt x="97" y="213"/>
                </a:lnTo>
                <a:lnTo>
                  <a:pt x="98" y="213"/>
                </a:lnTo>
                <a:lnTo>
                  <a:pt x="98" y="212"/>
                </a:lnTo>
                <a:lnTo>
                  <a:pt x="98" y="212"/>
                </a:lnTo>
                <a:lnTo>
                  <a:pt x="98" y="212"/>
                </a:lnTo>
                <a:lnTo>
                  <a:pt x="98" y="212"/>
                </a:lnTo>
                <a:lnTo>
                  <a:pt x="98" y="210"/>
                </a:lnTo>
                <a:lnTo>
                  <a:pt x="98" y="210"/>
                </a:lnTo>
                <a:lnTo>
                  <a:pt x="98" y="210"/>
                </a:lnTo>
                <a:lnTo>
                  <a:pt x="99" y="210"/>
                </a:lnTo>
                <a:lnTo>
                  <a:pt x="99" y="208"/>
                </a:lnTo>
                <a:lnTo>
                  <a:pt x="101" y="208"/>
                </a:lnTo>
                <a:lnTo>
                  <a:pt x="101" y="207"/>
                </a:lnTo>
                <a:lnTo>
                  <a:pt x="101" y="207"/>
                </a:lnTo>
                <a:lnTo>
                  <a:pt x="101" y="207"/>
                </a:lnTo>
                <a:lnTo>
                  <a:pt x="103" y="207"/>
                </a:lnTo>
                <a:lnTo>
                  <a:pt x="103" y="205"/>
                </a:lnTo>
                <a:lnTo>
                  <a:pt x="103" y="205"/>
                </a:lnTo>
                <a:lnTo>
                  <a:pt x="103" y="205"/>
                </a:lnTo>
                <a:lnTo>
                  <a:pt x="110" y="205"/>
                </a:lnTo>
                <a:lnTo>
                  <a:pt x="110" y="204"/>
                </a:lnTo>
                <a:lnTo>
                  <a:pt x="111" y="204"/>
                </a:lnTo>
                <a:lnTo>
                  <a:pt x="111" y="202"/>
                </a:lnTo>
                <a:lnTo>
                  <a:pt x="112" y="202"/>
                </a:lnTo>
                <a:lnTo>
                  <a:pt x="112" y="200"/>
                </a:lnTo>
                <a:lnTo>
                  <a:pt x="117" y="200"/>
                </a:lnTo>
                <a:lnTo>
                  <a:pt x="117" y="199"/>
                </a:lnTo>
                <a:lnTo>
                  <a:pt x="119" y="199"/>
                </a:lnTo>
                <a:lnTo>
                  <a:pt x="119" y="197"/>
                </a:lnTo>
                <a:lnTo>
                  <a:pt x="124" y="197"/>
                </a:lnTo>
                <a:lnTo>
                  <a:pt x="124" y="196"/>
                </a:lnTo>
                <a:lnTo>
                  <a:pt x="128" y="196"/>
                </a:lnTo>
                <a:lnTo>
                  <a:pt x="128" y="194"/>
                </a:lnTo>
                <a:lnTo>
                  <a:pt x="129" y="194"/>
                </a:lnTo>
                <a:lnTo>
                  <a:pt x="129" y="192"/>
                </a:lnTo>
                <a:lnTo>
                  <a:pt x="130" y="192"/>
                </a:lnTo>
                <a:lnTo>
                  <a:pt x="130" y="191"/>
                </a:lnTo>
                <a:lnTo>
                  <a:pt x="132" y="191"/>
                </a:lnTo>
                <a:lnTo>
                  <a:pt x="132" y="189"/>
                </a:lnTo>
                <a:lnTo>
                  <a:pt x="133" y="189"/>
                </a:lnTo>
                <a:lnTo>
                  <a:pt x="133" y="188"/>
                </a:lnTo>
                <a:lnTo>
                  <a:pt x="138" y="188"/>
                </a:lnTo>
                <a:lnTo>
                  <a:pt x="138" y="188"/>
                </a:lnTo>
                <a:lnTo>
                  <a:pt x="139" y="188"/>
                </a:lnTo>
                <a:lnTo>
                  <a:pt x="139" y="186"/>
                </a:lnTo>
                <a:lnTo>
                  <a:pt x="139" y="186"/>
                </a:lnTo>
                <a:lnTo>
                  <a:pt x="139" y="186"/>
                </a:lnTo>
                <a:lnTo>
                  <a:pt x="140" y="186"/>
                </a:lnTo>
                <a:lnTo>
                  <a:pt x="140" y="184"/>
                </a:lnTo>
                <a:lnTo>
                  <a:pt x="141" y="184"/>
                </a:lnTo>
                <a:lnTo>
                  <a:pt x="141" y="183"/>
                </a:lnTo>
                <a:lnTo>
                  <a:pt x="145" y="183"/>
                </a:lnTo>
                <a:lnTo>
                  <a:pt x="145" y="180"/>
                </a:lnTo>
                <a:lnTo>
                  <a:pt x="145" y="180"/>
                </a:lnTo>
                <a:lnTo>
                  <a:pt x="145" y="178"/>
                </a:lnTo>
                <a:lnTo>
                  <a:pt x="147" y="178"/>
                </a:lnTo>
                <a:lnTo>
                  <a:pt x="147" y="176"/>
                </a:lnTo>
                <a:lnTo>
                  <a:pt x="147" y="176"/>
                </a:lnTo>
                <a:lnTo>
                  <a:pt x="147" y="176"/>
                </a:lnTo>
                <a:lnTo>
                  <a:pt x="151" y="176"/>
                </a:lnTo>
                <a:lnTo>
                  <a:pt x="151" y="175"/>
                </a:lnTo>
                <a:lnTo>
                  <a:pt x="153" y="175"/>
                </a:lnTo>
                <a:lnTo>
                  <a:pt x="153" y="173"/>
                </a:lnTo>
                <a:lnTo>
                  <a:pt x="153" y="173"/>
                </a:lnTo>
                <a:lnTo>
                  <a:pt x="153" y="173"/>
                </a:lnTo>
                <a:lnTo>
                  <a:pt x="157" y="173"/>
                </a:lnTo>
                <a:lnTo>
                  <a:pt x="157" y="172"/>
                </a:lnTo>
                <a:lnTo>
                  <a:pt x="159" y="172"/>
                </a:lnTo>
                <a:lnTo>
                  <a:pt x="159" y="170"/>
                </a:lnTo>
                <a:lnTo>
                  <a:pt x="160" y="170"/>
                </a:lnTo>
                <a:lnTo>
                  <a:pt x="160" y="168"/>
                </a:lnTo>
                <a:lnTo>
                  <a:pt x="161" y="168"/>
                </a:lnTo>
                <a:lnTo>
                  <a:pt x="161" y="167"/>
                </a:lnTo>
                <a:lnTo>
                  <a:pt x="162" y="167"/>
                </a:lnTo>
                <a:lnTo>
                  <a:pt x="162" y="167"/>
                </a:lnTo>
                <a:lnTo>
                  <a:pt x="164" y="167"/>
                </a:lnTo>
                <a:lnTo>
                  <a:pt x="164" y="163"/>
                </a:lnTo>
                <a:lnTo>
                  <a:pt x="171" y="163"/>
                </a:lnTo>
                <a:lnTo>
                  <a:pt x="171" y="162"/>
                </a:lnTo>
                <a:lnTo>
                  <a:pt x="173" y="162"/>
                </a:lnTo>
                <a:lnTo>
                  <a:pt x="173" y="160"/>
                </a:lnTo>
                <a:lnTo>
                  <a:pt x="176" y="160"/>
                </a:lnTo>
                <a:lnTo>
                  <a:pt x="176" y="159"/>
                </a:lnTo>
                <a:lnTo>
                  <a:pt x="181" y="159"/>
                </a:lnTo>
                <a:lnTo>
                  <a:pt x="181" y="157"/>
                </a:lnTo>
                <a:lnTo>
                  <a:pt x="184" y="157"/>
                </a:lnTo>
                <a:lnTo>
                  <a:pt x="184" y="155"/>
                </a:lnTo>
                <a:lnTo>
                  <a:pt x="189" y="155"/>
                </a:lnTo>
                <a:lnTo>
                  <a:pt x="189" y="155"/>
                </a:lnTo>
                <a:lnTo>
                  <a:pt x="190" y="155"/>
                </a:lnTo>
                <a:lnTo>
                  <a:pt x="190" y="155"/>
                </a:lnTo>
                <a:lnTo>
                  <a:pt x="190" y="155"/>
                </a:lnTo>
                <a:lnTo>
                  <a:pt x="190" y="155"/>
                </a:lnTo>
                <a:lnTo>
                  <a:pt x="192" y="155"/>
                </a:lnTo>
                <a:lnTo>
                  <a:pt x="192" y="155"/>
                </a:lnTo>
                <a:lnTo>
                  <a:pt x="193" y="155"/>
                </a:lnTo>
                <a:lnTo>
                  <a:pt x="193" y="155"/>
                </a:lnTo>
                <a:lnTo>
                  <a:pt x="194" y="155"/>
                </a:lnTo>
                <a:lnTo>
                  <a:pt x="194" y="154"/>
                </a:lnTo>
                <a:lnTo>
                  <a:pt x="198" y="154"/>
                </a:lnTo>
                <a:lnTo>
                  <a:pt x="198" y="152"/>
                </a:lnTo>
                <a:lnTo>
                  <a:pt x="200" y="152"/>
                </a:lnTo>
                <a:lnTo>
                  <a:pt x="200" y="150"/>
                </a:lnTo>
                <a:lnTo>
                  <a:pt x="206" y="150"/>
                </a:lnTo>
                <a:lnTo>
                  <a:pt x="206" y="149"/>
                </a:lnTo>
                <a:lnTo>
                  <a:pt x="207" y="149"/>
                </a:lnTo>
                <a:lnTo>
                  <a:pt x="207" y="147"/>
                </a:lnTo>
                <a:lnTo>
                  <a:pt x="209" y="147"/>
                </a:lnTo>
                <a:lnTo>
                  <a:pt x="209" y="147"/>
                </a:lnTo>
                <a:lnTo>
                  <a:pt x="209" y="147"/>
                </a:lnTo>
                <a:lnTo>
                  <a:pt x="209" y="147"/>
                </a:lnTo>
                <a:lnTo>
                  <a:pt x="209" y="147"/>
                </a:lnTo>
                <a:lnTo>
                  <a:pt x="209" y="147"/>
                </a:lnTo>
                <a:lnTo>
                  <a:pt x="210" y="147"/>
                </a:lnTo>
                <a:lnTo>
                  <a:pt x="210" y="145"/>
                </a:lnTo>
                <a:lnTo>
                  <a:pt x="212" y="145"/>
                </a:lnTo>
                <a:lnTo>
                  <a:pt x="212" y="144"/>
                </a:lnTo>
                <a:lnTo>
                  <a:pt x="214" y="144"/>
                </a:lnTo>
                <a:lnTo>
                  <a:pt x="214" y="142"/>
                </a:lnTo>
                <a:lnTo>
                  <a:pt x="215" y="142"/>
                </a:lnTo>
                <a:lnTo>
                  <a:pt x="215" y="140"/>
                </a:lnTo>
                <a:lnTo>
                  <a:pt x="222" y="140"/>
                </a:lnTo>
                <a:lnTo>
                  <a:pt x="222" y="138"/>
                </a:lnTo>
                <a:lnTo>
                  <a:pt x="224" y="138"/>
                </a:lnTo>
                <a:lnTo>
                  <a:pt x="224" y="137"/>
                </a:lnTo>
                <a:lnTo>
                  <a:pt x="229" y="137"/>
                </a:lnTo>
                <a:lnTo>
                  <a:pt x="229" y="135"/>
                </a:lnTo>
                <a:lnTo>
                  <a:pt x="232" y="135"/>
                </a:lnTo>
                <a:lnTo>
                  <a:pt x="232" y="133"/>
                </a:lnTo>
                <a:lnTo>
                  <a:pt x="233" y="133"/>
                </a:lnTo>
                <a:lnTo>
                  <a:pt x="233" y="132"/>
                </a:lnTo>
                <a:lnTo>
                  <a:pt x="234" y="132"/>
                </a:lnTo>
                <a:lnTo>
                  <a:pt x="234" y="130"/>
                </a:lnTo>
                <a:lnTo>
                  <a:pt x="234" y="130"/>
                </a:lnTo>
                <a:lnTo>
                  <a:pt x="234" y="130"/>
                </a:lnTo>
                <a:lnTo>
                  <a:pt x="236" y="130"/>
                </a:lnTo>
                <a:lnTo>
                  <a:pt x="236" y="128"/>
                </a:lnTo>
                <a:lnTo>
                  <a:pt x="238" y="128"/>
                </a:lnTo>
                <a:lnTo>
                  <a:pt x="238" y="128"/>
                </a:lnTo>
                <a:lnTo>
                  <a:pt x="243" y="128"/>
                </a:lnTo>
                <a:lnTo>
                  <a:pt x="243" y="127"/>
                </a:lnTo>
                <a:lnTo>
                  <a:pt x="244" y="127"/>
                </a:lnTo>
                <a:lnTo>
                  <a:pt x="244" y="125"/>
                </a:lnTo>
                <a:lnTo>
                  <a:pt x="245" y="125"/>
                </a:lnTo>
                <a:lnTo>
                  <a:pt x="245" y="123"/>
                </a:lnTo>
                <a:lnTo>
                  <a:pt x="250" y="123"/>
                </a:lnTo>
                <a:lnTo>
                  <a:pt x="250" y="121"/>
                </a:lnTo>
                <a:lnTo>
                  <a:pt x="252" y="121"/>
                </a:lnTo>
                <a:lnTo>
                  <a:pt x="252" y="120"/>
                </a:lnTo>
                <a:lnTo>
                  <a:pt x="252" y="120"/>
                </a:lnTo>
                <a:lnTo>
                  <a:pt x="252" y="118"/>
                </a:lnTo>
                <a:lnTo>
                  <a:pt x="253" y="118"/>
                </a:lnTo>
                <a:lnTo>
                  <a:pt x="253" y="116"/>
                </a:lnTo>
                <a:lnTo>
                  <a:pt x="261" y="116"/>
                </a:lnTo>
                <a:lnTo>
                  <a:pt x="261" y="115"/>
                </a:lnTo>
                <a:lnTo>
                  <a:pt x="263" y="115"/>
                </a:lnTo>
                <a:lnTo>
                  <a:pt x="263" y="113"/>
                </a:lnTo>
                <a:lnTo>
                  <a:pt x="263" y="113"/>
                </a:lnTo>
                <a:lnTo>
                  <a:pt x="263" y="111"/>
                </a:lnTo>
                <a:lnTo>
                  <a:pt x="269" y="111"/>
                </a:lnTo>
                <a:lnTo>
                  <a:pt x="269" y="111"/>
                </a:lnTo>
                <a:lnTo>
                  <a:pt x="277" y="111"/>
                </a:lnTo>
                <a:lnTo>
                  <a:pt x="277" y="110"/>
                </a:lnTo>
                <a:lnTo>
                  <a:pt x="281" y="110"/>
                </a:lnTo>
                <a:lnTo>
                  <a:pt x="281" y="108"/>
                </a:lnTo>
                <a:lnTo>
                  <a:pt x="286" y="108"/>
                </a:lnTo>
                <a:lnTo>
                  <a:pt x="286" y="108"/>
                </a:lnTo>
                <a:lnTo>
                  <a:pt x="287" y="108"/>
                </a:lnTo>
                <a:lnTo>
                  <a:pt x="287" y="106"/>
                </a:lnTo>
                <a:lnTo>
                  <a:pt x="288" y="106"/>
                </a:lnTo>
                <a:lnTo>
                  <a:pt x="288" y="104"/>
                </a:lnTo>
                <a:lnTo>
                  <a:pt x="289" y="104"/>
                </a:lnTo>
                <a:lnTo>
                  <a:pt x="289" y="103"/>
                </a:lnTo>
                <a:lnTo>
                  <a:pt x="296" y="103"/>
                </a:lnTo>
                <a:lnTo>
                  <a:pt x="296" y="99"/>
                </a:lnTo>
                <a:lnTo>
                  <a:pt x="298" y="99"/>
                </a:lnTo>
                <a:lnTo>
                  <a:pt x="298" y="99"/>
                </a:lnTo>
                <a:lnTo>
                  <a:pt x="299" y="99"/>
                </a:lnTo>
                <a:lnTo>
                  <a:pt x="299" y="99"/>
                </a:lnTo>
                <a:lnTo>
                  <a:pt x="305" y="99"/>
                </a:lnTo>
                <a:lnTo>
                  <a:pt x="305" y="97"/>
                </a:lnTo>
                <a:lnTo>
                  <a:pt x="311" y="97"/>
                </a:lnTo>
                <a:lnTo>
                  <a:pt x="311" y="96"/>
                </a:lnTo>
                <a:lnTo>
                  <a:pt x="312" y="96"/>
                </a:lnTo>
                <a:lnTo>
                  <a:pt x="312" y="94"/>
                </a:lnTo>
                <a:lnTo>
                  <a:pt x="317" y="94"/>
                </a:lnTo>
                <a:lnTo>
                  <a:pt x="317" y="92"/>
                </a:lnTo>
                <a:lnTo>
                  <a:pt x="321" y="92"/>
                </a:lnTo>
                <a:lnTo>
                  <a:pt x="321" y="92"/>
                </a:lnTo>
                <a:lnTo>
                  <a:pt x="329" y="92"/>
                </a:lnTo>
                <a:lnTo>
                  <a:pt x="329" y="90"/>
                </a:lnTo>
                <a:lnTo>
                  <a:pt x="331" y="90"/>
                </a:lnTo>
                <a:lnTo>
                  <a:pt x="331" y="89"/>
                </a:lnTo>
                <a:lnTo>
                  <a:pt x="332" y="89"/>
                </a:lnTo>
                <a:lnTo>
                  <a:pt x="332" y="87"/>
                </a:lnTo>
                <a:lnTo>
                  <a:pt x="334" y="87"/>
                </a:lnTo>
                <a:lnTo>
                  <a:pt x="334" y="85"/>
                </a:lnTo>
                <a:lnTo>
                  <a:pt x="335" y="85"/>
                </a:lnTo>
                <a:lnTo>
                  <a:pt x="335" y="83"/>
                </a:lnTo>
                <a:lnTo>
                  <a:pt x="343" y="83"/>
                </a:lnTo>
                <a:lnTo>
                  <a:pt x="343" y="82"/>
                </a:lnTo>
                <a:lnTo>
                  <a:pt x="347" y="82"/>
                </a:lnTo>
                <a:lnTo>
                  <a:pt x="347" y="82"/>
                </a:lnTo>
                <a:lnTo>
                  <a:pt x="348" y="82"/>
                </a:lnTo>
                <a:lnTo>
                  <a:pt x="348" y="80"/>
                </a:lnTo>
                <a:lnTo>
                  <a:pt x="351" y="80"/>
                </a:lnTo>
                <a:lnTo>
                  <a:pt x="351" y="80"/>
                </a:lnTo>
                <a:lnTo>
                  <a:pt x="352" y="80"/>
                </a:lnTo>
                <a:lnTo>
                  <a:pt x="352" y="78"/>
                </a:lnTo>
                <a:lnTo>
                  <a:pt x="359" y="78"/>
                </a:lnTo>
                <a:lnTo>
                  <a:pt x="359" y="76"/>
                </a:lnTo>
                <a:lnTo>
                  <a:pt x="361" y="76"/>
                </a:lnTo>
                <a:lnTo>
                  <a:pt x="361" y="75"/>
                </a:lnTo>
                <a:lnTo>
                  <a:pt x="362" y="75"/>
                </a:lnTo>
                <a:lnTo>
                  <a:pt x="362" y="73"/>
                </a:lnTo>
                <a:lnTo>
                  <a:pt x="366" y="73"/>
                </a:lnTo>
                <a:lnTo>
                  <a:pt x="366" y="73"/>
                </a:lnTo>
                <a:lnTo>
                  <a:pt x="370" y="73"/>
                </a:lnTo>
                <a:lnTo>
                  <a:pt x="370" y="69"/>
                </a:lnTo>
                <a:lnTo>
                  <a:pt x="372" y="69"/>
                </a:lnTo>
                <a:lnTo>
                  <a:pt x="372" y="69"/>
                </a:lnTo>
                <a:lnTo>
                  <a:pt x="372" y="69"/>
                </a:lnTo>
                <a:lnTo>
                  <a:pt x="372" y="69"/>
                </a:lnTo>
                <a:lnTo>
                  <a:pt x="372" y="69"/>
                </a:lnTo>
                <a:lnTo>
                  <a:pt x="372" y="67"/>
                </a:lnTo>
                <a:lnTo>
                  <a:pt x="373" y="67"/>
                </a:lnTo>
                <a:lnTo>
                  <a:pt x="373" y="66"/>
                </a:lnTo>
                <a:lnTo>
                  <a:pt x="373" y="66"/>
                </a:lnTo>
                <a:lnTo>
                  <a:pt x="373" y="66"/>
                </a:lnTo>
                <a:lnTo>
                  <a:pt x="373" y="66"/>
                </a:lnTo>
                <a:lnTo>
                  <a:pt x="373" y="66"/>
                </a:lnTo>
                <a:lnTo>
                  <a:pt x="374" y="66"/>
                </a:lnTo>
                <a:lnTo>
                  <a:pt x="374" y="66"/>
                </a:lnTo>
                <a:lnTo>
                  <a:pt x="374" y="66"/>
                </a:lnTo>
                <a:lnTo>
                  <a:pt x="374" y="64"/>
                </a:lnTo>
                <a:lnTo>
                  <a:pt x="375" y="64"/>
                </a:lnTo>
                <a:lnTo>
                  <a:pt x="375" y="64"/>
                </a:lnTo>
                <a:lnTo>
                  <a:pt x="380" y="64"/>
                </a:lnTo>
                <a:lnTo>
                  <a:pt x="380" y="62"/>
                </a:lnTo>
                <a:lnTo>
                  <a:pt x="380" y="62"/>
                </a:lnTo>
                <a:lnTo>
                  <a:pt x="380" y="62"/>
                </a:lnTo>
                <a:lnTo>
                  <a:pt x="381" y="62"/>
                </a:lnTo>
                <a:lnTo>
                  <a:pt x="381" y="60"/>
                </a:lnTo>
                <a:lnTo>
                  <a:pt x="382" y="60"/>
                </a:lnTo>
                <a:lnTo>
                  <a:pt x="382" y="60"/>
                </a:lnTo>
                <a:lnTo>
                  <a:pt x="384" y="60"/>
                </a:lnTo>
                <a:lnTo>
                  <a:pt x="384" y="60"/>
                </a:lnTo>
                <a:lnTo>
                  <a:pt x="384" y="60"/>
                </a:lnTo>
                <a:lnTo>
                  <a:pt x="384" y="60"/>
                </a:lnTo>
                <a:lnTo>
                  <a:pt x="384" y="60"/>
                </a:lnTo>
                <a:lnTo>
                  <a:pt x="384" y="60"/>
                </a:lnTo>
                <a:lnTo>
                  <a:pt x="384" y="60"/>
                </a:lnTo>
                <a:lnTo>
                  <a:pt x="384" y="60"/>
                </a:lnTo>
                <a:lnTo>
                  <a:pt x="385" y="60"/>
                </a:lnTo>
                <a:lnTo>
                  <a:pt x="385" y="60"/>
                </a:lnTo>
                <a:lnTo>
                  <a:pt x="385" y="60"/>
                </a:lnTo>
                <a:lnTo>
                  <a:pt x="385" y="60"/>
                </a:lnTo>
                <a:lnTo>
                  <a:pt x="385" y="60"/>
                </a:lnTo>
                <a:lnTo>
                  <a:pt x="385" y="60"/>
                </a:lnTo>
                <a:lnTo>
                  <a:pt x="386" y="60"/>
                </a:lnTo>
                <a:lnTo>
                  <a:pt x="386" y="60"/>
                </a:lnTo>
                <a:lnTo>
                  <a:pt x="387" y="60"/>
                </a:lnTo>
                <a:lnTo>
                  <a:pt x="387" y="60"/>
                </a:lnTo>
                <a:lnTo>
                  <a:pt x="387" y="60"/>
                </a:lnTo>
                <a:lnTo>
                  <a:pt x="387" y="60"/>
                </a:lnTo>
                <a:lnTo>
                  <a:pt x="388" y="60"/>
                </a:lnTo>
                <a:lnTo>
                  <a:pt x="388" y="58"/>
                </a:lnTo>
                <a:lnTo>
                  <a:pt x="390" y="58"/>
                </a:lnTo>
                <a:lnTo>
                  <a:pt x="390" y="56"/>
                </a:lnTo>
                <a:lnTo>
                  <a:pt x="392" y="56"/>
                </a:lnTo>
                <a:lnTo>
                  <a:pt x="392" y="56"/>
                </a:lnTo>
                <a:lnTo>
                  <a:pt x="392" y="56"/>
                </a:lnTo>
                <a:lnTo>
                  <a:pt x="392" y="56"/>
                </a:lnTo>
                <a:lnTo>
                  <a:pt x="392" y="56"/>
                </a:lnTo>
                <a:lnTo>
                  <a:pt x="392" y="56"/>
                </a:lnTo>
                <a:lnTo>
                  <a:pt x="392" y="56"/>
                </a:lnTo>
                <a:lnTo>
                  <a:pt x="392" y="56"/>
                </a:lnTo>
                <a:lnTo>
                  <a:pt x="392" y="56"/>
                </a:lnTo>
                <a:lnTo>
                  <a:pt x="392" y="56"/>
                </a:lnTo>
                <a:lnTo>
                  <a:pt x="393" y="56"/>
                </a:lnTo>
                <a:lnTo>
                  <a:pt x="393" y="56"/>
                </a:lnTo>
                <a:lnTo>
                  <a:pt x="393" y="56"/>
                </a:lnTo>
                <a:lnTo>
                  <a:pt x="393" y="56"/>
                </a:lnTo>
                <a:lnTo>
                  <a:pt x="397" y="56"/>
                </a:lnTo>
                <a:lnTo>
                  <a:pt x="397" y="54"/>
                </a:lnTo>
                <a:lnTo>
                  <a:pt x="399" y="54"/>
                </a:lnTo>
                <a:lnTo>
                  <a:pt x="399" y="54"/>
                </a:lnTo>
                <a:lnTo>
                  <a:pt x="400" y="54"/>
                </a:lnTo>
                <a:lnTo>
                  <a:pt x="400" y="54"/>
                </a:lnTo>
                <a:lnTo>
                  <a:pt x="401" y="54"/>
                </a:lnTo>
                <a:lnTo>
                  <a:pt x="401" y="52"/>
                </a:lnTo>
                <a:lnTo>
                  <a:pt x="401" y="52"/>
                </a:lnTo>
                <a:lnTo>
                  <a:pt x="401" y="52"/>
                </a:lnTo>
                <a:lnTo>
                  <a:pt x="403" y="52"/>
                </a:lnTo>
                <a:lnTo>
                  <a:pt x="403" y="49"/>
                </a:lnTo>
                <a:lnTo>
                  <a:pt x="403" y="49"/>
                </a:lnTo>
                <a:lnTo>
                  <a:pt x="403" y="49"/>
                </a:lnTo>
                <a:lnTo>
                  <a:pt x="404" y="49"/>
                </a:lnTo>
                <a:lnTo>
                  <a:pt x="404" y="49"/>
                </a:lnTo>
                <a:lnTo>
                  <a:pt x="405" y="49"/>
                </a:lnTo>
                <a:lnTo>
                  <a:pt x="405" y="47"/>
                </a:lnTo>
                <a:lnTo>
                  <a:pt x="407" y="47"/>
                </a:lnTo>
                <a:lnTo>
                  <a:pt x="407" y="47"/>
                </a:lnTo>
                <a:lnTo>
                  <a:pt x="413" y="47"/>
                </a:lnTo>
                <a:lnTo>
                  <a:pt x="413" y="45"/>
                </a:lnTo>
                <a:lnTo>
                  <a:pt x="415" y="45"/>
                </a:lnTo>
                <a:lnTo>
                  <a:pt x="415" y="45"/>
                </a:lnTo>
                <a:lnTo>
                  <a:pt x="416" y="45"/>
                </a:lnTo>
                <a:lnTo>
                  <a:pt x="416" y="43"/>
                </a:lnTo>
                <a:lnTo>
                  <a:pt x="422" y="43"/>
                </a:lnTo>
                <a:lnTo>
                  <a:pt x="422" y="40"/>
                </a:lnTo>
                <a:lnTo>
                  <a:pt x="423" y="40"/>
                </a:lnTo>
                <a:lnTo>
                  <a:pt x="423" y="38"/>
                </a:lnTo>
                <a:lnTo>
                  <a:pt x="429" y="38"/>
                </a:lnTo>
                <a:lnTo>
                  <a:pt x="429" y="38"/>
                </a:lnTo>
                <a:lnTo>
                  <a:pt x="429" y="38"/>
                </a:lnTo>
                <a:lnTo>
                  <a:pt x="429" y="38"/>
                </a:lnTo>
                <a:lnTo>
                  <a:pt x="433" y="38"/>
                </a:lnTo>
                <a:lnTo>
                  <a:pt x="433" y="38"/>
                </a:lnTo>
                <a:lnTo>
                  <a:pt x="436" y="38"/>
                </a:lnTo>
                <a:lnTo>
                  <a:pt x="436" y="36"/>
                </a:lnTo>
                <a:lnTo>
                  <a:pt x="437" y="36"/>
                </a:lnTo>
                <a:lnTo>
                  <a:pt x="437" y="36"/>
                </a:lnTo>
                <a:lnTo>
                  <a:pt x="439" y="36"/>
                </a:lnTo>
                <a:lnTo>
                  <a:pt x="439" y="36"/>
                </a:lnTo>
                <a:lnTo>
                  <a:pt x="439" y="36"/>
                </a:lnTo>
                <a:lnTo>
                  <a:pt x="439" y="36"/>
                </a:lnTo>
                <a:lnTo>
                  <a:pt x="441" y="36"/>
                </a:lnTo>
                <a:lnTo>
                  <a:pt x="441" y="34"/>
                </a:lnTo>
                <a:lnTo>
                  <a:pt x="443" y="34"/>
                </a:lnTo>
                <a:lnTo>
                  <a:pt x="443" y="31"/>
                </a:lnTo>
                <a:lnTo>
                  <a:pt x="445" y="31"/>
                </a:lnTo>
                <a:lnTo>
                  <a:pt x="445" y="31"/>
                </a:lnTo>
                <a:lnTo>
                  <a:pt x="454" y="31"/>
                </a:lnTo>
                <a:lnTo>
                  <a:pt x="454" y="29"/>
                </a:lnTo>
                <a:lnTo>
                  <a:pt x="461" y="29"/>
                </a:lnTo>
                <a:lnTo>
                  <a:pt x="461" y="29"/>
                </a:lnTo>
                <a:lnTo>
                  <a:pt x="462" y="29"/>
                </a:lnTo>
                <a:lnTo>
                  <a:pt x="462" y="29"/>
                </a:lnTo>
                <a:lnTo>
                  <a:pt x="463" y="29"/>
                </a:lnTo>
                <a:lnTo>
                  <a:pt x="463" y="26"/>
                </a:lnTo>
                <a:lnTo>
                  <a:pt x="466" y="26"/>
                </a:lnTo>
                <a:lnTo>
                  <a:pt x="466" y="24"/>
                </a:lnTo>
                <a:lnTo>
                  <a:pt x="469" y="24"/>
                </a:lnTo>
                <a:lnTo>
                  <a:pt x="469" y="24"/>
                </a:lnTo>
                <a:lnTo>
                  <a:pt x="472" y="24"/>
                </a:lnTo>
                <a:lnTo>
                  <a:pt x="472" y="24"/>
                </a:lnTo>
                <a:lnTo>
                  <a:pt x="473" y="24"/>
                </a:lnTo>
                <a:lnTo>
                  <a:pt x="473" y="21"/>
                </a:lnTo>
                <a:lnTo>
                  <a:pt x="475" y="21"/>
                </a:lnTo>
                <a:lnTo>
                  <a:pt x="475" y="21"/>
                </a:lnTo>
                <a:lnTo>
                  <a:pt x="475" y="21"/>
                </a:lnTo>
                <a:lnTo>
                  <a:pt x="475" y="19"/>
                </a:lnTo>
                <a:lnTo>
                  <a:pt x="481" y="19"/>
                </a:lnTo>
                <a:lnTo>
                  <a:pt x="481" y="16"/>
                </a:lnTo>
                <a:lnTo>
                  <a:pt x="497" y="16"/>
                </a:lnTo>
                <a:lnTo>
                  <a:pt x="497" y="16"/>
                </a:lnTo>
                <a:lnTo>
                  <a:pt x="500" y="16"/>
                </a:lnTo>
                <a:lnTo>
                  <a:pt x="500" y="14"/>
                </a:lnTo>
                <a:lnTo>
                  <a:pt x="514" y="14"/>
                </a:lnTo>
                <a:lnTo>
                  <a:pt x="514" y="11"/>
                </a:lnTo>
                <a:lnTo>
                  <a:pt x="516" y="11"/>
                </a:lnTo>
                <a:lnTo>
                  <a:pt x="516" y="11"/>
                </a:lnTo>
                <a:lnTo>
                  <a:pt x="517" y="11"/>
                </a:lnTo>
                <a:lnTo>
                  <a:pt x="517" y="8"/>
                </a:lnTo>
                <a:lnTo>
                  <a:pt x="518" y="8"/>
                </a:lnTo>
                <a:lnTo>
                  <a:pt x="518" y="6"/>
                </a:lnTo>
                <a:lnTo>
                  <a:pt x="550" y="6"/>
                </a:lnTo>
                <a:lnTo>
                  <a:pt x="550" y="6"/>
                </a:lnTo>
                <a:lnTo>
                  <a:pt x="551" y="6"/>
                </a:lnTo>
                <a:lnTo>
                  <a:pt x="551" y="6"/>
                </a:lnTo>
                <a:lnTo>
                  <a:pt x="554" y="6"/>
                </a:lnTo>
                <a:lnTo>
                  <a:pt x="554" y="6"/>
                </a:lnTo>
                <a:lnTo>
                  <a:pt x="555" y="6"/>
                </a:lnTo>
                <a:lnTo>
                  <a:pt x="555" y="6"/>
                </a:lnTo>
                <a:lnTo>
                  <a:pt x="556" y="6"/>
                </a:lnTo>
                <a:lnTo>
                  <a:pt x="556" y="6"/>
                </a:lnTo>
                <a:lnTo>
                  <a:pt x="561" y="6"/>
                </a:lnTo>
                <a:lnTo>
                  <a:pt x="561" y="6"/>
                </a:lnTo>
                <a:lnTo>
                  <a:pt x="561" y="6"/>
                </a:lnTo>
                <a:lnTo>
                  <a:pt x="561" y="3"/>
                </a:lnTo>
                <a:lnTo>
                  <a:pt x="562" y="3"/>
                </a:lnTo>
                <a:lnTo>
                  <a:pt x="562" y="3"/>
                </a:lnTo>
                <a:lnTo>
                  <a:pt x="562" y="3"/>
                </a:lnTo>
                <a:lnTo>
                  <a:pt x="562" y="3"/>
                </a:lnTo>
                <a:lnTo>
                  <a:pt x="562" y="3"/>
                </a:lnTo>
                <a:lnTo>
                  <a:pt x="562" y="3"/>
                </a:lnTo>
                <a:lnTo>
                  <a:pt x="564" y="3"/>
                </a:lnTo>
                <a:lnTo>
                  <a:pt x="564" y="3"/>
                </a:lnTo>
                <a:lnTo>
                  <a:pt x="565" y="3"/>
                </a:lnTo>
                <a:lnTo>
                  <a:pt x="565" y="0"/>
                </a:lnTo>
                <a:lnTo>
                  <a:pt x="574" y="0"/>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TextBox 18">
            <a:extLst>
              <a:ext uri="{FF2B5EF4-FFF2-40B4-BE49-F238E27FC236}">
                <a16:creationId xmlns:a16="http://schemas.microsoft.com/office/drawing/2014/main" id="{6723594D-8CC7-4CAE-BC5B-274B25F20291}"/>
              </a:ext>
            </a:extLst>
          </p:cNvPr>
          <p:cNvSpPr txBox="1"/>
          <p:nvPr/>
        </p:nvSpPr>
        <p:spPr>
          <a:xfrm>
            <a:off x="5100575" y="2238372"/>
            <a:ext cx="619080" cy="276999"/>
          </a:xfrm>
          <a:prstGeom prst="rect">
            <a:avLst/>
          </a:prstGeom>
          <a:noFill/>
        </p:spPr>
        <p:txBody>
          <a:bodyPr wrap="none" rtlCol="0">
            <a:spAutoFit/>
          </a:bodyPr>
          <a:lstStyle/>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43.0%</a:t>
            </a:r>
          </a:p>
        </p:txBody>
      </p:sp>
      <p:sp>
        <p:nvSpPr>
          <p:cNvPr id="20" name="TextBox 19">
            <a:extLst>
              <a:ext uri="{FF2B5EF4-FFF2-40B4-BE49-F238E27FC236}">
                <a16:creationId xmlns:a16="http://schemas.microsoft.com/office/drawing/2014/main" id="{4B38682E-3C59-4856-BD5D-62A5501E01B3}"/>
              </a:ext>
            </a:extLst>
          </p:cNvPr>
          <p:cNvSpPr txBox="1"/>
          <p:nvPr/>
        </p:nvSpPr>
        <p:spPr>
          <a:xfrm>
            <a:off x="5100575" y="2934676"/>
            <a:ext cx="619080" cy="276999"/>
          </a:xfrm>
          <a:prstGeom prst="rect">
            <a:avLst/>
          </a:prstGeom>
          <a:noFill/>
        </p:spPr>
        <p:txBody>
          <a:bodyPr wrap="none" rtlCol="0">
            <a:spAutoFit/>
          </a:bodyPr>
          <a:lstStyle/>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28.2%</a:t>
            </a:r>
          </a:p>
        </p:txBody>
      </p:sp>
      <p:sp>
        <p:nvSpPr>
          <p:cNvPr id="21" name="Rectangle 20">
            <a:extLst>
              <a:ext uri="{FF2B5EF4-FFF2-40B4-BE49-F238E27FC236}">
                <a16:creationId xmlns:a16="http://schemas.microsoft.com/office/drawing/2014/main" id="{12C99562-DBB0-47AB-8021-49790062BCA7}"/>
              </a:ext>
            </a:extLst>
          </p:cNvPr>
          <p:cNvSpPr/>
          <p:nvPr/>
        </p:nvSpPr>
        <p:spPr>
          <a:xfrm>
            <a:off x="2683927" y="4835192"/>
            <a:ext cx="3776147" cy="246221"/>
          </a:xfrm>
          <a:prstGeom prst="rect">
            <a:avLst/>
          </a:prstGeom>
        </p:spPr>
        <p:txBody>
          <a:bodyPr wrap="square">
            <a:spAutoFit/>
          </a:bodyPr>
          <a:lstStyle/>
          <a:p>
            <a:pPr algn="ctr"/>
            <a:r>
              <a:rPr lang="en-US" sz="1000" b="0" i="0" dirty="0">
                <a:solidFill>
                  <a:schemeClr val="tx1"/>
                </a:solidFill>
              </a:rPr>
              <a:t>Event rates are Kaplan-Meier time-to-first event estimates </a:t>
            </a:r>
            <a:endParaRPr lang="en-US" sz="1000" dirty="0"/>
          </a:p>
        </p:txBody>
      </p:sp>
      <p:grpSp>
        <p:nvGrpSpPr>
          <p:cNvPr id="29" name="Group 28">
            <a:extLst>
              <a:ext uri="{FF2B5EF4-FFF2-40B4-BE49-F238E27FC236}">
                <a16:creationId xmlns:a16="http://schemas.microsoft.com/office/drawing/2014/main" id="{90E3ADFD-37FE-3D4E-A6A6-942A89860E98}"/>
              </a:ext>
            </a:extLst>
          </p:cNvPr>
          <p:cNvGrpSpPr/>
          <p:nvPr/>
        </p:nvGrpSpPr>
        <p:grpSpPr>
          <a:xfrm>
            <a:off x="2467578" y="1027507"/>
            <a:ext cx="1527160" cy="473108"/>
            <a:chOff x="1080431" y="1240119"/>
            <a:chExt cx="941886" cy="473108"/>
          </a:xfrm>
        </p:grpSpPr>
        <p:sp>
          <p:nvSpPr>
            <p:cNvPr id="30" name="Text Box 21">
              <a:extLst>
                <a:ext uri="{FF2B5EF4-FFF2-40B4-BE49-F238E27FC236}">
                  <a16:creationId xmlns:a16="http://schemas.microsoft.com/office/drawing/2014/main" id="{5BB8DE73-CE24-3B47-A1AA-75CF673EBB74}"/>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100" b="0" i="0" dirty="0">
                  <a:solidFill>
                    <a:schemeClr val="tx1"/>
                  </a:solidFill>
                  <a:latin typeface="Arial" panose="020B0604020202020204" pitchFamily="34" charset="0"/>
                  <a:cs typeface="Arial" panose="020B0604020202020204" pitchFamily="34" charset="0"/>
                </a:rPr>
                <a:t>MitraClip + GDMT</a:t>
              </a:r>
            </a:p>
          </p:txBody>
        </p:sp>
        <p:sp>
          <p:nvSpPr>
            <p:cNvPr id="31" name="Text Box 22">
              <a:extLst>
                <a:ext uri="{FF2B5EF4-FFF2-40B4-BE49-F238E27FC236}">
                  <a16:creationId xmlns:a16="http://schemas.microsoft.com/office/drawing/2014/main" id="{60F071DF-11D4-584A-B8E1-55A2BB5B1D63}"/>
                </a:ext>
              </a:extLst>
            </p:cNvPr>
            <p:cNvSpPr txBox="1">
              <a:spLocks noChangeArrowheads="1"/>
            </p:cNvSpPr>
            <p:nvPr/>
          </p:nvSpPr>
          <p:spPr bwMode="auto">
            <a:xfrm>
              <a:off x="1205768" y="1451617"/>
              <a:ext cx="630965" cy="261610"/>
            </a:xfrm>
            <a:prstGeom prst="rect">
              <a:avLst/>
            </a:prstGeom>
            <a:noFill/>
            <a:ln w="9525">
              <a:noFill/>
              <a:miter lim="800000"/>
              <a:headEnd/>
              <a:tailEnd/>
            </a:ln>
            <a:effectLst/>
          </p:spPr>
          <p:txBody>
            <a:bodyPr wrap="none">
              <a:spAutoFit/>
            </a:bodyPr>
            <a:lstStyle/>
            <a:p>
              <a:r>
                <a:rPr lang="en-US" sz="1100" b="0" i="0" dirty="0">
                  <a:solidFill>
                    <a:schemeClr val="tx1"/>
                  </a:solidFill>
                  <a:latin typeface="Arial" panose="020B0604020202020204" pitchFamily="34" charset="0"/>
                  <a:cs typeface="Arial" panose="020B0604020202020204" pitchFamily="34" charset="0"/>
                </a:rPr>
                <a:t>GDMT alone</a:t>
              </a:r>
            </a:p>
          </p:txBody>
        </p:sp>
        <p:sp>
          <p:nvSpPr>
            <p:cNvPr id="32" name="Line 23">
              <a:extLst>
                <a:ext uri="{FF2B5EF4-FFF2-40B4-BE49-F238E27FC236}">
                  <a16:creationId xmlns:a16="http://schemas.microsoft.com/office/drawing/2014/main" id="{E3E87E36-75BC-2E4F-A669-ADD933A55982}"/>
                </a:ext>
              </a:extLst>
            </p:cNvPr>
            <p:cNvSpPr>
              <a:spLocks noChangeShapeType="1"/>
            </p:cNvSpPr>
            <p:nvPr/>
          </p:nvSpPr>
          <p:spPr bwMode="auto">
            <a:xfrm>
              <a:off x="1080431" y="1368799"/>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dirty="0">
                <a:solidFill>
                  <a:schemeClr val="tx1"/>
                </a:solidFill>
                <a:latin typeface="Arial" panose="020B0604020202020204" pitchFamily="34" charset="0"/>
                <a:cs typeface="Arial" panose="020B0604020202020204" pitchFamily="34" charset="0"/>
              </a:endParaRPr>
            </a:p>
          </p:txBody>
        </p:sp>
        <p:sp>
          <p:nvSpPr>
            <p:cNvPr id="33" name="Line 24">
              <a:extLst>
                <a:ext uri="{FF2B5EF4-FFF2-40B4-BE49-F238E27FC236}">
                  <a16:creationId xmlns:a16="http://schemas.microsoft.com/office/drawing/2014/main" id="{03E8A60D-10D8-214B-8BA4-FBDD8D67F9BA}"/>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graphicFrame>
        <p:nvGraphicFramePr>
          <p:cNvPr id="34" name="Table 33">
            <a:extLst>
              <a:ext uri="{FF2B5EF4-FFF2-40B4-BE49-F238E27FC236}">
                <a16:creationId xmlns:a16="http://schemas.microsoft.com/office/drawing/2014/main" id="{912F544E-0E34-A84F-9017-7844F06F06FF}"/>
              </a:ext>
            </a:extLst>
          </p:cNvPr>
          <p:cNvGraphicFramePr>
            <a:graphicFrameLocks noGrp="1"/>
          </p:cNvGraphicFramePr>
          <p:nvPr>
            <p:extLst>
              <p:ext uri="{D42A27DB-BD31-4B8C-83A1-F6EECF244321}">
                <p14:modId xmlns:p14="http://schemas.microsoft.com/office/powerpoint/2010/main" val="1691482806"/>
              </p:ext>
            </p:extLst>
          </p:nvPr>
        </p:nvGraphicFramePr>
        <p:xfrm>
          <a:off x="98605" y="4013266"/>
          <a:ext cx="7347223" cy="609219"/>
        </p:xfrm>
        <a:graphic>
          <a:graphicData uri="http://schemas.openxmlformats.org/drawingml/2006/table">
            <a:tbl>
              <a:tblPr firstRow="1" bandRow="1">
                <a:tableStyleId>{2D5ABB26-0587-4C30-8999-92F81FD0307C}</a:tableStyleId>
              </a:tblPr>
              <a:tblGrid>
                <a:gridCol w="1926927">
                  <a:extLst>
                    <a:ext uri="{9D8B030D-6E8A-4147-A177-3AD203B41FA5}">
                      <a16:colId xmlns:a16="http://schemas.microsoft.com/office/drawing/2014/main" val="3765923597"/>
                    </a:ext>
                  </a:extLst>
                </a:gridCol>
                <a:gridCol w="530187">
                  <a:extLst>
                    <a:ext uri="{9D8B030D-6E8A-4147-A177-3AD203B41FA5}">
                      <a16:colId xmlns:a16="http://schemas.microsoft.com/office/drawing/2014/main" val="3781168399"/>
                    </a:ext>
                  </a:extLst>
                </a:gridCol>
                <a:gridCol w="999244">
                  <a:extLst>
                    <a:ext uri="{9D8B030D-6E8A-4147-A177-3AD203B41FA5}">
                      <a16:colId xmlns:a16="http://schemas.microsoft.com/office/drawing/2014/main" val="2336621971"/>
                    </a:ext>
                  </a:extLst>
                </a:gridCol>
                <a:gridCol w="627537">
                  <a:extLst>
                    <a:ext uri="{9D8B030D-6E8A-4147-A177-3AD203B41FA5}">
                      <a16:colId xmlns:a16="http://schemas.microsoft.com/office/drawing/2014/main" val="3661671100"/>
                    </a:ext>
                  </a:extLst>
                </a:gridCol>
                <a:gridCol w="1107957">
                  <a:extLst>
                    <a:ext uri="{9D8B030D-6E8A-4147-A177-3AD203B41FA5}">
                      <a16:colId xmlns:a16="http://schemas.microsoft.com/office/drawing/2014/main" val="1010890857"/>
                    </a:ext>
                  </a:extLst>
                </a:gridCol>
                <a:gridCol w="529457">
                  <a:extLst>
                    <a:ext uri="{9D8B030D-6E8A-4147-A177-3AD203B41FA5}">
                      <a16:colId xmlns:a16="http://schemas.microsoft.com/office/drawing/2014/main" val="3081606396"/>
                    </a:ext>
                  </a:extLst>
                </a:gridCol>
                <a:gridCol w="1168714">
                  <a:extLst>
                    <a:ext uri="{9D8B030D-6E8A-4147-A177-3AD203B41FA5}">
                      <a16:colId xmlns:a16="http://schemas.microsoft.com/office/drawing/2014/main" val="314495609"/>
                    </a:ext>
                  </a:extLst>
                </a:gridCol>
                <a:gridCol w="457200">
                  <a:extLst>
                    <a:ext uri="{9D8B030D-6E8A-4147-A177-3AD203B41FA5}">
                      <a16:colId xmlns:a16="http://schemas.microsoft.com/office/drawing/2014/main" val="3684299521"/>
                    </a:ext>
                  </a:extLst>
                </a:gridCol>
              </a:tblGrid>
              <a:tr h="99145">
                <a:tc>
                  <a:txBody>
                    <a:bodyPr/>
                    <a:lstStyle/>
                    <a:p>
                      <a:pPr algn="r"/>
                      <a:r>
                        <a:rPr lang="en-US" sz="1000" b="1" u="sng" dirty="0"/>
                        <a:t># at Risk</a:t>
                      </a:r>
                      <a:r>
                        <a:rPr lang="en-US" sz="1000" b="1" dirty="0"/>
                        <a:t>:</a:t>
                      </a:r>
                    </a:p>
                  </a:txBody>
                  <a:tcPr marL="0" marR="0" marT="0" marB="0" anchor="ctr"/>
                </a:tc>
                <a:tc gridSpan="6">
                  <a:txBody>
                    <a:bodyPr/>
                    <a:lstStyle/>
                    <a:p>
                      <a:pPr algn="ctr"/>
                      <a:endParaRPr lang="en-US" sz="1000" b="1" dirty="0"/>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tc>
                <a:extLst>
                  <a:ext uri="{0D108BD9-81ED-4DB2-BD59-A6C34878D82A}">
                    <a16:rowId xmlns:a16="http://schemas.microsoft.com/office/drawing/2014/main" val="2941708680"/>
                  </a:ext>
                </a:extLst>
              </a:tr>
              <a:tr h="0">
                <a:tc>
                  <a:txBody>
                    <a:bodyPr/>
                    <a:lstStyle/>
                    <a:p>
                      <a:pPr algn="r"/>
                      <a:r>
                        <a:rPr lang="en-US" sz="1000" b="0" dirty="0"/>
                        <a:t>MitraClip + GDMT</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302</a:t>
                      </a:r>
                    </a:p>
                  </a:txBody>
                  <a:tcPr marL="0" marR="0" marT="0" marB="0" anchor="ctr"/>
                </a:tc>
                <a:tc>
                  <a:txBody>
                    <a:bodyPr/>
                    <a:lstStyle/>
                    <a:p>
                      <a:pPr algn="ctr" fontAlgn="ctr"/>
                      <a:r>
                        <a:rPr lang="en-US" sz="1000" b="0" i="0" u="none" strike="noStrike" dirty="0">
                          <a:solidFill>
                            <a:schemeClr val="tx1"/>
                          </a:solidFill>
                          <a:effectLst/>
                          <a:latin typeface="+mn-lt"/>
                        </a:rPr>
                        <a:t>     269</a:t>
                      </a:r>
                    </a:p>
                  </a:txBody>
                  <a:tcPr marL="9525" marR="9525" marT="47625" marB="47625" anchor="ctr"/>
                </a:tc>
                <a:tc>
                  <a:txBody>
                    <a:bodyPr/>
                    <a:lstStyle/>
                    <a:p>
                      <a:pPr algn="ctr" fontAlgn="ctr"/>
                      <a:r>
                        <a:rPr lang="en-US" sz="1000" b="0" i="0" u="none" strike="noStrike" dirty="0">
                          <a:solidFill>
                            <a:schemeClr val="tx1"/>
                          </a:solidFill>
                          <a:effectLst/>
                          <a:latin typeface="+mn-lt"/>
                        </a:rPr>
                        <a:t>      238</a:t>
                      </a:r>
                    </a:p>
                  </a:txBody>
                  <a:tcPr marL="9525" marR="9525" marT="47625" marB="47625" anchor="ctr"/>
                </a:tc>
                <a:tc>
                  <a:txBody>
                    <a:bodyPr/>
                    <a:lstStyle/>
                    <a:p>
                      <a:pPr algn="ctr" fontAlgn="ctr"/>
                      <a:r>
                        <a:rPr lang="en-US" sz="1000" b="0" i="0" u="none" strike="noStrike" dirty="0">
                          <a:solidFill>
                            <a:schemeClr val="tx1"/>
                          </a:solidFill>
                          <a:effectLst/>
                          <a:latin typeface="+mn-lt"/>
                        </a:rPr>
                        <a:t>    219</a:t>
                      </a:r>
                    </a:p>
                  </a:txBody>
                  <a:tcPr marL="9525" marR="9525" marT="47625" marB="47625" anchor="ctr"/>
                </a:tc>
                <a:tc>
                  <a:txBody>
                    <a:bodyPr/>
                    <a:lstStyle/>
                    <a:p>
                      <a:pPr algn="ctr" fontAlgn="ctr"/>
                      <a:r>
                        <a:rPr lang="en-US" sz="1000" b="0" i="0" u="none" strike="noStrike" dirty="0">
                          <a:solidFill>
                            <a:schemeClr val="tx1"/>
                          </a:solidFill>
                          <a:effectLst/>
                          <a:latin typeface="+mn-lt"/>
                        </a:rPr>
                        <a:t>    189</a:t>
                      </a:r>
                    </a:p>
                  </a:txBody>
                  <a:tcPr marL="9525" marR="9525" marT="47625" marB="47625" anchor="ctr"/>
                </a:tc>
                <a:tc>
                  <a:txBody>
                    <a:bodyPr/>
                    <a:lstStyle/>
                    <a:p>
                      <a:pPr algn="ctr" fontAlgn="ctr"/>
                      <a:r>
                        <a:rPr lang="en-US" sz="1000" b="0" i="0" u="none" strike="noStrike" dirty="0">
                          <a:solidFill>
                            <a:schemeClr val="tx1"/>
                          </a:solidFill>
                          <a:effectLst/>
                          <a:latin typeface="+mn-lt"/>
                        </a:rPr>
                        <a:t>    </a:t>
                      </a:r>
                    </a:p>
                  </a:txBody>
                  <a:tcPr marL="9525" marR="9525" marT="47625" marB="47625" anchor="ctr"/>
                </a:tc>
                <a:tc>
                  <a:txBody>
                    <a:bodyPr/>
                    <a:lstStyle/>
                    <a:p>
                      <a:pPr algn="ctr" fontAlgn="ctr"/>
                      <a:r>
                        <a:rPr lang="en-US" sz="1000" b="0" i="0" u="none" strike="noStrike" dirty="0">
                          <a:solidFill>
                            <a:schemeClr val="tx1"/>
                          </a:solidFill>
                          <a:effectLst/>
                          <a:latin typeface="+mn-lt"/>
                        </a:rPr>
                        <a:t>     </a:t>
                      </a:r>
                    </a:p>
                  </a:txBody>
                  <a:tcPr marL="9525" marR="9525" marT="47625" marB="47625" anchor="ctr"/>
                </a:tc>
                <a:extLst>
                  <a:ext uri="{0D108BD9-81ED-4DB2-BD59-A6C34878D82A}">
                    <a16:rowId xmlns:a16="http://schemas.microsoft.com/office/drawing/2014/main" val="3462999533"/>
                  </a:ext>
                </a:extLst>
              </a:tr>
              <a:tr h="0">
                <a:tc>
                  <a:txBody>
                    <a:bodyPr/>
                    <a:lstStyle/>
                    <a:p>
                      <a:pPr algn="r"/>
                      <a:r>
                        <a:rPr lang="en-US" sz="1000" b="0" dirty="0"/>
                        <a:t>GDMT alone</a:t>
                      </a:r>
                    </a:p>
                  </a:txBody>
                  <a:tcPr marL="0" marR="0" marT="9144"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312</a:t>
                      </a:r>
                    </a:p>
                  </a:txBody>
                  <a:tcPr marL="0" marR="0" marT="9144" marB="0" anchor="ctr"/>
                </a:tc>
                <a:tc>
                  <a:txBody>
                    <a:bodyPr/>
                    <a:lstStyle/>
                    <a:p>
                      <a:pPr algn="ctr" fontAlgn="ctr"/>
                      <a:r>
                        <a:rPr lang="en-US" sz="1000" b="0" i="0" u="none" strike="noStrike" dirty="0">
                          <a:solidFill>
                            <a:schemeClr val="tx1"/>
                          </a:solidFill>
                          <a:effectLst/>
                          <a:latin typeface="+mn-lt"/>
                        </a:rPr>
                        <a:t>     272</a:t>
                      </a:r>
                    </a:p>
                  </a:txBody>
                  <a:tcPr marL="9525" marR="9525" marT="9144" marB="47625" anchor="ctr"/>
                </a:tc>
                <a:tc>
                  <a:txBody>
                    <a:bodyPr/>
                    <a:lstStyle/>
                    <a:p>
                      <a:pPr algn="ctr" fontAlgn="ctr"/>
                      <a:r>
                        <a:rPr lang="en-US" sz="1000" b="0" i="0" u="none" strike="noStrike" dirty="0">
                          <a:solidFill>
                            <a:schemeClr val="tx1"/>
                          </a:solidFill>
                          <a:effectLst/>
                          <a:latin typeface="+mn-lt"/>
                        </a:rPr>
                        <a:t>      223</a:t>
                      </a:r>
                    </a:p>
                  </a:txBody>
                  <a:tcPr marL="9525" marR="9525" marT="9144" marB="47625" anchor="ctr"/>
                </a:tc>
                <a:tc>
                  <a:txBody>
                    <a:bodyPr/>
                    <a:lstStyle/>
                    <a:p>
                      <a:pPr algn="ctr" fontAlgn="ctr"/>
                      <a:r>
                        <a:rPr lang="en-US" sz="1000" b="0" i="0" u="none" strike="noStrike" dirty="0">
                          <a:solidFill>
                            <a:schemeClr val="tx1"/>
                          </a:solidFill>
                          <a:effectLst/>
                          <a:latin typeface="+mn-lt"/>
                        </a:rPr>
                        <a:t>    186</a:t>
                      </a:r>
                    </a:p>
                  </a:txBody>
                  <a:tcPr marL="9525" marR="9525" marT="9144" marB="47625" anchor="ctr"/>
                </a:tc>
                <a:tc>
                  <a:txBody>
                    <a:bodyPr/>
                    <a:lstStyle/>
                    <a:p>
                      <a:pPr algn="ctr" fontAlgn="ctr"/>
                      <a:r>
                        <a:rPr lang="en-US" sz="1000" b="0" i="0" u="none" strike="noStrike" dirty="0">
                          <a:solidFill>
                            <a:schemeClr val="tx1"/>
                          </a:solidFill>
                          <a:effectLst/>
                          <a:latin typeface="+mn-lt"/>
                        </a:rPr>
                        <a:t>    145</a:t>
                      </a:r>
                    </a:p>
                  </a:txBody>
                  <a:tcPr marL="9525" marR="9525" marT="9144" marB="47625" anchor="ctr"/>
                </a:tc>
                <a:tc>
                  <a:txBody>
                    <a:bodyPr/>
                    <a:lstStyle/>
                    <a:p>
                      <a:pPr algn="ctr" fontAlgn="ctr"/>
                      <a:r>
                        <a:rPr lang="en-US" sz="1000" b="0" i="0" u="none" strike="noStrike" dirty="0">
                          <a:solidFill>
                            <a:schemeClr val="tx1"/>
                          </a:solidFill>
                          <a:effectLst/>
                          <a:latin typeface="+mn-lt"/>
                        </a:rPr>
                        <a:t>    </a:t>
                      </a:r>
                    </a:p>
                  </a:txBody>
                  <a:tcPr marL="9525" marR="9525" marT="9144" marB="47625" anchor="ctr"/>
                </a:tc>
                <a:tc>
                  <a:txBody>
                    <a:bodyPr/>
                    <a:lstStyle/>
                    <a:p>
                      <a:pPr algn="ctr" fontAlgn="ctr"/>
                      <a:r>
                        <a:rPr lang="en-US" sz="1000" b="0" i="0" u="none" strike="noStrike" dirty="0">
                          <a:solidFill>
                            <a:schemeClr val="tx1"/>
                          </a:solidFill>
                          <a:effectLst/>
                          <a:latin typeface="+mn-lt"/>
                        </a:rPr>
                        <a:t>     </a:t>
                      </a:r>
                    </a:p>
                  </a:txBody>
                  <a:tcPr marL="9525" marR="9525" marT="9144" marB="47625" anchor="ctr"/>
                </a:tc>
                <a:extLst>
                  <a:ext uri="{0D108BD9-81ED-4DB2-BD59-A6C34878D82A}">
                    <a16:rowId xmlns:a16="http://schemas.microsoft.com/office/drawing/2014/main" val="3416497008"/>
                  </a:ext>
                </a:extLst>
              </a:tr>
            </a:tbl>
          </a:graphicData>
        </a:graphic>
      </p:graphicFrame>
      <p:sp>
        <p:nvSpPr>
          <p:cNvPr id="24" name="Rectangle 23">
            <a:extLst>
              <a:ext uri="{FF2B5EF4-FFF2-40B4-BE49-F238E27FC236}">
                <a16:creationId xmlns:a16="http://schemas.microsoft.com/office/drawing/2014/main" id="{6BD81A78-8801-3D46-88D6-881C28DF8829}"/>
              </a:ext>
            </a:extLst>
          </p:cNvPr>
          <p:cNvSpPr/>
          <p:nvPr/>
        </p:nvSpPr>
        <p:spPr>
          <a:xfrm>
            <a:off x="3264647" y="3306570"/>
            <a:ext cx="2657959" cy="276999"/>
          </a:xfrm>
          <a:prstGeom prst="rect">
            <a:avLst/>
          </a:prstGeom>
          <a:no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FF00"/>
                </a:solidFill>
                <a:effectLst/>
                <a:uLnTx/>
                <a:uFillTx/>
                <a:latin typeface="Arial" panose="020B0604020202020204" pitchFamily="34" charset="0"/>
                <a:ea typeface="ヒラギノ角ゴ Pro W3"/>
                <a:cs typeface="Arial" panose="020B0604020202020204" pitchFamily="34" charset="0"/>
              </a:rPr>
              <a:t>NNT = 6.8 [95% CI 4.5, 14.0] </a:t>
            </a:r>
          </a:p>
        </p:txBody>
      </p:sp>
      <p:sp>
        <p:nvSpPr>
          <p:cNvPr id="26" name="TextBox 25">
            <a:extLst>
              <a:ext uri="{FF2B5EF4-FFF2-40B4-BE49-F238E27FC236}">
                <a16:creationId xmlns:a16="http://schemas.microsoft.com/office/drawing/2014/main" id="{62FCDC1A-CE0A-6C4D-BCFB-7AD4AD7BBC80}"/>
              </a:ext>
            </a:extLst>
          </p:cNvPr>
          <p:cNvSpPr txBox="1"/>
          <p:nvPr/>
        </p:nvSpPr>
        <p:spPr>
          <a:xfrm>
            <a:off x="2450800" y="1733215"/>
            <a:ext cx="1288940" cy="593689"/>
          </a:xfrm>
          <a:prstGeom prst="rect">
            <a:avLst/>
          </a:prstGeom>
          <a:solidFill>
            <a:srgbClr val="002060"/>
          </a:solidFill>
          <a:ln>
            <a:noFill/>
          </a:ln>
        </p:spPr>
        <p:txBody>
          <a:bodyPr wrap="square" lIns="0" tIns="0" rIns="0" bIns="0" rtlCol="0">
            <a:spAutoFit/>
          </a:bodyPr>
          <a:lstStyle/>
          <a:p>
            <a:pPr algn="ctr">
              <a:lnSpc>
                <a:spcPct val="110000"/>
              </a:lnSpc>
            </a:pPr>
            <a:r>
              <a:rPr lang="en-US" sz="1200" b="0" i="0" dirty="0">
                <a:solidFill>
                  <a:schemeClr val="tx1"/>
                </a:solidFill>
                <a:latin typeface="Arial" panose="020B0604020202020204" pitchFamily="34" charset="0"/>
                <a:cs typeface="Arial" panose="020B0604020202020204" pitchFamily="34" charset="0"/>
              </a:rPr>
              <a:t>HR [95% CI] = 0.62 [0.47, 0.82] </a:t>
            </a:r>
            <a:r>
              <a:rPr lang="en-US" sz="1200" i="0" dirty="0">
                <a:solidFill>
                  <a:srgbClr val="FFFF00"/>
                </a:solidFill>
                <a:latin typeface="Arial" panose="020B0604020202020204" pitchFamily="34" charset="0"/>
                <a:cs typeface="Arial" panose="020B0604020202020204" pitchFamily="34" charset="0"/>
              </a:rPr>
              <a:t>P=0.0007</a:t>
            </a:r>
          </a:p>
        </p:txBody>
      </p:sp>
      <p:grpSp>
        <p:nvGrpSpPr>
          <p:cNvPr id="2" name="Group 1">
            <a:extLst>
              <a:ext uri="{FF2B5EF4-FFF2-40B4-BE49-F238E27FC236}">
                <a16:creationId xmlns:a16="http://schemas.microsoft.com/office/drawing/2014/main" id="{F77D1750-B094-FD40-AEA5-BE3CA7185EBD}"/>
              </a:ext>
            </a:extLst>
          </p:cNvPr>
          <p:cNvGrpSpPr/>
          <p:nvPr/>
        </p:nvGrpSpPr>
        <p:grpSpPr>
          <a:xfrm>
            <a:off x="5647099" y="962613"/>
            <a:ext cx="1648986" cy="2688336"/>
            <a:chOff x="5696973" y="962613"/>
            <a:chExt cx="1648986" cy="2688336"/>
          </a:xfrm>
        </p:grpSpPr>
        <p:sp>
          <p:nvSpPr>
            <p:cNvPr id="28" name="Rectangle 27">
              <a:extLst>
                <a:ext uri="{FF2B5EF4-FFF2-40B4-BE49-F238E27FC236}">
                  <a16:creationId xmlns:a16="http://schemas.microsoft.com/office/drawing/2014/main" id="{DCEE1647-DA84-B943-8A9D-A6514567B4B4}"/>
                </a:ext>
              </a:extLst>
            </p:cNvPr>
            <p:cNvSpPr/>
            <p:nvPr/>
          </p:nvSpPr>
          <p:spPr bwMode="auto">
            <a:xfrm>
              <a:off x="5696973" y="962613"/>
              <a:ext cx="1648986" cy="2683764"/>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cxnSp>
          <p:nvCxnSpPr>
            <p:cNvPr id="35" name="Straight Connector 34">
              <a:extLst>
                <a:ext uri="{FF2B5EF4-FFF2-40B4-BE49-F238E27FC236}">
                  <a16:creationId xmlns:a16="http://schemas.microsoft.com/office/drawing/2014/main" id="{0102D816-3C1B-A044-AEF3-CEB2CA9FEE57}"/>
                </a:ext>
              </a:extLst>
            </p:cNvPr>
            <p:cNvCxnSpPr/>
            <p:nvPr/>
          </p:nvCxnSpPr>
          <p:spPr bwMode="auto">
            <a:xfrm>
              <a:off x="7345959" y="962613"/>
              <a:ext cx="0" cy="26883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7186081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228689" y="844389"/>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687388" y="77588"/>
            <a:ext cx="7769225"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All-Cause Mortality</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including crossovers</a:t>
            </a:r>
            <a:endParaRPr lang="en-US" sz="1800" b="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0" name="TextBox 169">
            <a:extLst>
              <a:ext uri="{FF2B5EF4-FFF2-40B4-BE49-F238E27FC236}">
                <a16:creationId xmlns:a16="http://schemas.microsoft.com/office/drawing/2014/main" id="{E0B6AAF2-382A-48CD-A347-B3B706F83DAA}"/>
              </a:ext>
            </a:extLst>
          </p:cNvPr>
          <p:cNvSpPr txBox="1"/>
          <p:nvPr/>
        </p:nvSpPr>
        <p:spPr>
          <a:xfrm>
            <a:off x="7270021" y="1992368"/>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55.5%</a:t>
            </a:r>
          </a:p>
        </p:txBody>
      </p:sp>
      <p:sp>
        <p:nvSpPr>
          <p:cNvPr id="171" name="TextBox 170">
            <a:extLst>
              <a:ext uri="{FF2B5EF4-FFF2-40B4-BE49-F238E27FC236}">
                <a16:creationId xmlns:a16="http://schemas.microsoft.com/office/drawing/2014/main" id="{327A2B9B-15AD-4428-A43D-A13A3C180F85}"/>
              </a:ext>
            </a:extLst>
          </p:cNvPr>
          <p:cNvSpPr txBox="1"/>
          <p:nvPr/>
        </p:nvSpPr>
        <p:spPr>
          <a:xfrm>
            <a:off x="7260061" y="2341250"/>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42.8%</a:t>
            </a:r>
          </a:p>
        </p:txBody>
      </p:sp>
      <p:cxnSp>
        <p:nvCxnSpPr>
          <p:cNvPr id="15" name="Straight Connector 14">
            <a:extLst>
              <a:ext uri="{FF2B5EF4-FFF2-40B4-BE49-F238E27FC236}">
                <a16:creationId xmlns:a16="http://schemas.microsoft.com/office/drawing/2014/main" id="{920FEBD9-2896-4117-8280-96D484C17F03}"/>
              </a:ext>
            </a:extLst>
          </p:cNvPr>
          <p:cNvCxnSpPr>
            <a:cxnSpLocks/>
          </p:cNvCxnSpPr>
          <p:nvPr/>
        </p:nvCxnSpPr>
        <p:spPr bwMode="auto">
          <a:xfrm>
            <a:off x="5645887" y="969470"/>
            <a:ext cx="0" cy="2632182"/>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reeform 170">
            <a:extLst>
              <a:ext uri="{FF2B5EF4-FFF2-40B4-BE49-F238E27FC236}">
                <a16:creationId xmlns:a16="http://schemas.microsoft.com/office/drawing/2014/main" id="{45B92AE1-9F7A-4AC8-AD37-B38B6661337C}"/>
              </a:ext>
            </a:extLst>
          </p:cNvPr>
          <p:cNvSpPr>
            <a:spLocks noChangeAspect="1"/>
          </p:cNvSpPr>
          <p:nvPr/>
        </p:nvSpPr>
        <p:spPr bwMode="auto">
          <a:xfrm>
            <a:off x="2325362" y="2495139"/>
            <a:ext cx="4969169" cy="1161065"/>
          </a:xfrm>
          <a:custGeom>
            <a:avLst/>
            <a:gdLst>
              <a:gd name="T0" fmla="*/ 5 w 574"/>
              <a:gd name="T1" fmla="*/ 199 h 205"/>
              <a:gd name="T2" fmla="*/ 11 w 574"/>
              <a:gd name="T3" fmla="*/ 195 h 205"/>
              <a:gd name="T4" fmla="*/ 31 w 574"/>
              <a:gd name="T5" fmla="*/ 192 h 205"/>
              <a:gd name="T6" fmla="*/ 45 w 574"/>
              <a:gd name="T7" fmla="*/ 187 h 205"/>
              <a:gd name="T8" fmla="*/ 53 w 574"/>
              <a:gd name="T9" fmla="*/ 181 h 205"/>
              <a:gd name="T10" fmla="*/ 66 w 574"/>
              <a:gd name="T11" fmla="*/ 176 h 205"/>
              <a:gd name="T12" fmla="*/ 81 w 574"/>
              <a:gd name="T13" fmla="*/ 168 h 205"/>
              <a:gd name="T14" fmla="*/ 89 w 574"/>
              <a:gd name="T15" fmla="*/ 163 h 205"/>
              <a:gd name="T16" fmla="*/ 97 w 574"/>
              <a:gd name="T17" fmla="*/ 157 h 205"/>
              <a:gd name="T18" fmla="*/ 115 w 574"/>
              <a:gd name="T19" fmla="*/ 150 h 205"/>
              <a:gd name="T20" fmla="*/ 121 w 574"/>
              <a:gd name="T21" fmla="*/ 146 h 205"/>
              <a:gd name="T22" fmla="*/ 140 w 574"/>
              <a:gd name="T23" fmla="*/ 139 h 205"/>
              <a:gd name="T24" fmla="*/ 143 w 574"/>
              <a:gd name="T25" fmla="*/ 133 h 205"/>
              <a:gd name="T26" fmla="*/ 157 w 574"/>
              <a:gd name="T27" fmla="*/ 128 h 205"/>
              <a:gd name="T28" fmla="*/ 174 w 574"/>
              <a:gd name="T29" fmla="*/ 121 h 205"/>
              <a:gd name="T30" fmla="*/ 179 w 574"/>
              <a:gd name="T31" fmla="*/ 118 h 205"/>
              <a:gd name="T32" fmla="*/ 199 w 574"/>
              <a:gd name="T33" fmla="*/ 112 h 205"/>
              <a:gd name="T34" fmla="*/ 210 w 574"/>
              <a:gd name="T35" fmla="*/ 107 h 205"/>
              <a:gd name="T36" fmla="*/ 216 w 574"/>
              <a:gd name="T37" fmla="*/ 103 h 205"/>
              <a:gd name="T38" fmla="*/ 242 w 574"/>
              <a:gd name="T39" fmla="*/ 100 h 205"/>
              <a:gd name="T40" fmla="*/ 267 w 574"/>
              <a:gd name="T41" fmla="*/ 94 h 205"/>
              <a:gd name="T42" fmla="*/ 296 w 574"/>
              <a:gd name="T43" fmla="*/ 89 h 205"/>
              <a:gd name="T44" fmla="*/ 312 w 574"/>
              <a:gd name="T45" fmla="*/ 85 h 205"/>
              <a:gd name="T46" fmla="*/ 342 w 574"/>
              <a:gd name="T47" fmla="*/ 82 h 205"/>
              <a:gd name="T48" fmla="*/ 358 w 574"/>
              <a:gd name="T49" fmla="*/ 77 h 205"/>
              <a:gd name="T50" fmla="*/ 372 w 574"/>
              <a:gd name="T51" fmla="*/ 72 h 205"/>
              <a:gd name="T52" fmla="*/ 377 w 574"/>
              <a:gd name="T53" fmla="*/ 72 h 205"/>
              <a:gd name="T54" fmla="*/ 379 w 574"/>
              <a:gd name="T55" fmla="*/ 72 h 205"/>
              <a:gd name="T56" fmla="*/ 380 w 574"/>
              <a:gd name="T57" fmla="*/ 72 h 205"/>
              <a:gd name="T58" fmla="*/ 382 w 574"/>
              <a:gd name="T59" fmla="*/ 70 h 205"/>
              <a:gd name="T60" fmla="*/ 384 w 574"/>
              <a:gd name="T61" fmla="*/ 70 h 205"/>
              <a:gd name="T62" fmla="*/ 385 w 574"/>
              <a:gd name="T63" fmla="*/ 70 h 205"/>
              <a:gd name="T64" fmla="*/ 387 w 574"/>
              <a:gd name="T65" fmla="*/ 70 h 205"/>
              <a:gd name="T66" fmla="*/ 389 w 574"/>
              <a:gd name="T67" fmla="*/ 70 h 205"/>
              <a:gd name="T68" fmla="*/ 394 w 574"/>
              <a:gd name="T69" fmla="*/ 70 h 205"/>
              <a:gd name="T70" fmla="*/ 396 w 574"/>
              <a:gd name="T71" fmla="*/ 70 h 205"/>
              <a:gd name="T72" fmla="*/ 397 w 574"/>
              <a:gd name="T73" fmla="*/ 68 h 205"/>
              <a:gd name="T74" fmla="*/ 399 w 574"/>
              <a:gd name="T75" fmla="*/ 68 h 205"/>
              <a:gd name="T76" fmla="*/ 402 w 574"/>
              <a:gd name="T77" fmla="*/ 66 h 205"/>
              <a:gd name="T78" fmla="*/ 403 w 574"/>
              <a:gd name="T79" fmla="*/ 66 h 205"/>
              <a:gd name="T80" fmla="*/ 405 w 574"/>
              <a:gd name="T81" fmla="*/ 66 h 205"/>
              <a:gd name="T82" fmla="*/ 419 w 574"/>
              <a:gd name="T83" fmla="*/ 66 h 205"/>
              <a:gd name="T84" fmla="*/ 433 w 574"/>
              <a:gd name="T85" fmla="*/ 56 h 205"/>
              <a:gd name="T86" fmla="*/ 450 w 574"/>
              <a:gd name="T87" fmla="*/ 50 h 205"/>
              <a:gd name="T88" fmla="*/ 460 w 574"/>
              <a:gd name="T89" fmla="*/ 45 h 205"/>
              <a:gd name="T90" fmla="*/ 469 w 574"/>
              <a:gd name="T91" fmla="*/ 40 h 205"/>
              <a:gd name="T92" fmla="*/ 476 w 574"/>
              <a:gd name="T93" fmla="*/ 33 h 205"/>
              <a:gd name="T94" fmla="*/ 489 w 574"/>
              <a:gd name="T95" fmla="*/ 30 h 205"/>
              <a:gd name="T96" fmla="*/ 497 w 574"/>
              <a:gd name="T97" fmla="*/ 25 h 205"/>
              <a:gd name="T98" fmla="*/ 514 w 574"/>
              <a:gd name="T99" fmla="*/ 21 h 205"/>
              <a:gd name="T100" fmla="*/ 519 w 574"/>
              <a:gd name="T101" fmla="*/ 13 h 205"/>
              <a:gd name="T102" fmla="*/ 552 w 574"/>
              <a:gd name="T103" fmla="*/ 10 h 205"/>
              <a:gd name="T104" fmla="*/ 555 w 574"/>
              <a:gd name="T105" fmla="*/ 5 h 205"/>
              <a:gd name="T106" fmla="*/ 561 w 574"/>
              <a:gd name="T107" fmla="*/ 5 h 205"/>
              <a:gd name="T108" fmla="*/ 574 w 574"/>
              <a:gd name="T10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4" h="205">
                <a:moveTo>
                  <a:pt x="0" y="205"/>
                </a:moveTo>
                <a:lnTo>
                  <a:pt x="3" y="205"/>
                </a:lnTo>
                <a:lnTo>
                  <a:pt x="3" y="203"/>
                </a:lnTo>
                <a:lnTo>
                  <a:pt x="4" y="203"/>
                </a:lnTo>
                <a:lnTo>
                  <a:pt x="4" y="202"/>
                </a:lnTo>
                <a:lnTo>
                  <a:pt x="5" y="202"/>
                </a:lnTo>
                <a:lnTo>
                  <a:pt x="5" y="199"/>
                </a:lnTo>
                <a:lnTo>
                  <a:pt x="7" y="199"/>
                </a:lnTo>
                <a:lnTo>
                  <a:pt x="7" y="199"/>
                </a:lnTo>
                <a:lnTo>
                  <a:pt x="8" y="199"/>
                </a:lnTo>
                <a:lnTo>
                  <a:pt x="8" y="197"/>
                </a:lnTo>
                <a:lnTo>
                  <a:pt x="10" y="197"/>
                </a:lnTo>
                <a:lnTo>
                  <a:pt x="10" y="195"/>
                </a:lnTo>
                <a:lnTo>
                  <a:pt x="11" y="195"/>
                </a:lnTo>
                <a:lnTo>
                  <a:pt x="11" y="195"/>
                </a:lnTo>
                <a:lnTo>
                  <a:pt x="12" y="195"/>
                </a:lnTo>
                <a:lnTo>
                  <a:pt x="12" y="194"/>
                </a:lnTo>
                <a:lnTo>
                  <a:pt x="22" y="194"/>
                </a:lnTo>
                <a:lnTo>
                  <a:pt x="22" y="192"/>
                </a:lnTo>
                <a:lnTo>
                  <a:pt x="31" y="192"/>
                </a:lnTo>
                <a:lnTo>
                  <a:pt x="31" y="192"/>
                </a:lnTo>
                <a:lnTo>
                  <a:pt x="39" y="192"/>
                </a:lnTo>
                <a:lnTo>
                  <a:pt x="39" y="191"/>
                </a:lnTo>
                <a:lnTo>
                  <a:pt x="43" y="191"/>
                </a:lnTo>
                <a:lnTo>
                  <a:pt x="43" y="189"/>
                </a:lnTo>
                <a:lnTo>
                  <a:pt x="45" y="189"/>
                </a:lnTo>
                <a:lnTo>
                  <a:pt x="45" y="187"/>
                </a:lnTo>
                <a:lnTo>
                  <a:pt x="45" y="187"/>
                </a:lnTo>
                <a:lnTo>
                  <a:pt x="45" y="184"/>
                </a:lnTo>
                <a:lnTo>
                  <a:pt x="48" y="184"/>
                </a:lnTo>
                <a:lnTo>
                  <a:pt x="48" y="183"/>
                </a:lnTo>
                <a:lnTo>
                  <a:pt x="49" y="183"/>
                </a:lnTo>
                <a:lnTo>
                  <a:pt x="49" y="183"/>
                </a:lnTo>
                <a:lnTo>
                  <a:pt x="53" y="183"/>
                </a:lnTo>
                <a:lnTo>
                  <a:pt x="53" y="181"/>
                </a:lnTo>
                <a:lnTo>
                  <a:pt x="55" y="181"/>
                </a:lnTo>
                <a:lnTo>
                  <a:pt x="55" y="179"/>
                </a:lnTo>
                <a:lnTo>
                  <a:pt x="56" y="179"/>
                </a:lnTo>
                <a:lnTo>
                  <a:pt x="56" y="178"/>
                </a:lnTo>
                <a:lnTo>
                  <a:pt x="64" y="178"/>
                </a:lnTo>
                <a:lnTo>
                  <a:pt x="64" y="176"/>
                </a:lnTo>
                <a:lnTo>
                  <a:pt x="66" y="176"/>
                </a:lnTo>
                <a:lnTo>
                  <a:pt x="66" y="173"/>
                </a:lnTo>
                <a:lnTo>
                  <a:pt x="73" y="173"/>
                </a:lnTo>
                <a:lnTo>
                  <a:pt x="73" y="171"/>
                </a:lnTo>
                <a:lnTo>
                  <a:pt x="80" y="171"/>
                </a:lnTo>
                <a:lnTo>
                  <a:pt x="80" y="170"/>
                </a:lnTo>
                <a:lnTo>
                  <a:pt x="81" y="170"/>
                </a:lnTo>
                <a:lnTo>
                  <a:pt x="81" y="168"/>
                </a:lnTo>
                <a:lnTo>
                  <a:pt x="85" y="168"/>
                </a:lnTo>
                <a:lnTo>
                  <a:pt x="85" y="167"/>
                </a:lnTo>
                <a:lnTo>
                  <a:pt x="87" y="167"/>
                </a:lnTo>
                <a:lnTo>
                  <a:pt x="87" y="165"/>
                </a:lnTo>
                <a:lnTo>
                  <a:pt x="88" y="165"/>
                </a:lnTo>
                <a:lnTo>
                  <a:pt x="88" y="163"/>
                </a:lnTo>
                <a:lnTo>
                  <a:pt x="89" y="163"/>
                </a:lnTo>
                <a:lnTo>
                  <a:pt x="89" y="162"/>
                </a:lnTo>
                <a:lnTo>
                  <a:pt x="91" y="162"/>
                </a:lnTo>
                <a:lnTo>
                  <a:pt x="91" y="160"/>
                </a:lnTo>
                <a:lnTo>
                  <a:pt x="92" y="160"/>
                </a:lnTo>
                <a:lnTo>
                  <a:pt x="92" y="159"/>
                </a:lnTo>
                <a:lnTo>
                  <a:pt x="97" y="159"/>
                </a:lnTo>
                <a:lnTo>
                  <a:pt x="97" y="157"/>
                </a:lnTo>
                <a:lnTo>
                  <a:pt x="98" y="157"/>
                </a:lnTo>
                <a:lnTo>
                  <a:pt x="98" y="155"/>
                </a:lnTo>
                <a:lnTo>
                  <a:pt x="102" y="155"/>
                </a:lnTo>
                <a:lnTo>
                  <a:pt x="102" y="154"/>
                </a:lnTo>
                <a:lnTo>
                  <a:pt x="113" y="154"/>
                </a:lnTo>
                <a:lnTo>
                  <a:pt x="113" y="150"/>
                </a:lnTo>
                <a:lnTo>
                  <a:pt x="115" y="150"/>
                </a:lnTo>
                <a:lnTo>
                  <a:pt x="115" y="149"/>
                </a:lnTo>
                <a:lnTo>
                  <a:pt x="117" y="149"/>
                </a:lnTo>
                <a:lnTo>
                  <a:pt x="117" y="149"/>
                </a:lnTo>
                <a:lnTo>
                  <a:pt x="118" y="149"/>
                </a:lnTo>
                <a:lnTo>
                  <a:pt x="118" y="147"/>
                </a:lnTo>
                <a:lnTo>
                  <a:pt x="121" y="147"/>
                </a:lnTo>
                <a:lnTo>
                  <a:pt x="121" y="146"/>
                </a:lnTo>
                <a:lnTo>
                  <a:pt x="126" y="146"/>
                </a:lnTo>
                <a:lnTo>
                  <a:pt x="126" y="144"/>
                </a:lnTo>
                <a:lnTo>
                  <a:pt x="129" y="144"/>
                </a:lnTo>
                <a:lnTo>
                  <a:pt x="129" y="141"/>
                </a:lnTo>
                <a:lnTo>
                  <a:pt x="135" y="141"/>
                </a:lnTo>
                <a:lnTo>
                  <a:pt x="135" y="139"/>
                </a:lnTo>
                <a:lnTo>
                  <a:pt x="140" y="139"/>
                </a:lnTo>
                <a:lnTo>
                  <a:pt x="140" y="138"/>
                </a:lnTo>
                <a:lnTo>
                  <a:pt x="141" y="138"/>
                </a:lnTo>
                <a:lnTo>
                  <a:pt x="141" y="136"/>
                </a:lnTo>
                <a:lnTo>
                  <a:pt x="142" y="136"/>
                </a:lnTo>
                <a:lnTo>
                  <a:pt x="142" y="134"/>
                </a:lnTo>
                <a:lnTo>
                  <a:pt x="143" y="134"/>
                </a:lnTo>
                <a:lnTo>
                  <a:pt x="143" y="133"/>
                </a:lnTo>
                <a:lnTo>
                  <a:pt x="146" y="133"/>
                </a:lnTo>
                <a:lnTo>
                  <a:pt x="146" y="131"/>
                </a:lnTo>
                <a:lnTo>
                  <a:pt x="149" y="131"/>
                </a:lnTo>
                <a:lnTo>
                  <a:pt x="149" y="130"/>
                </a:lnTo>
                <a:lnTo>
                  <a:pt x="157" y="130"/>
                </a:lnTo>
                <a:lnTo>
                  <a:pt x="157" y="128"/>
                </a:lnTo>
                <a:lnTo>
                  <a:pt x="157" y="128"/>
                </a:lnTo>
                <a:lnTo>
                  <a:pt x="157" y="128"/>
                </a:lnTo>
                <a:lnTo>
                  <a:pt x="164" y="128"/>
                </a:lnTo>
                <a:lnTo>
                  <a:pt x="164" y="126"/>
                </a:lnTo>
                <a:lnTo>
                  <a:pt x="172" y="126"/>
                </a:lnTo>
                <a:lnTo>
                  <a:pt x="172" y="125"/>
                </a:lnTo>
                <a:lnTo>
                  <a:pt x="174" y="125"/>
                </a:lnTo>
                <a:lnTo>
                  <a:pt x="174" y="121"/>
                </a:lnTo>
                <a:lnTo>
                  <a:pt x="176" y="121"/>
                </a:lnTo>
                <a:lnTo>
                  <a:pt x="176" y="120"/>
                </a:lnTo>
                <a:lnTo>
                  <a:pt x="177" y="120"/>
                </a:lnTo>
                <a:lnTo>
                  <a:pt x="177" y="118"/>
                </a:lnTo>
                <a:lnTo>
                  <a:pt x="178" y="118"/>
                </a:lnTo>
                <a:lnTo>
                  <a:pt x="178" y="118"/>
                </a:lnTo>
                <a:lnTo>
                  <a:pt x="179" y="118"/>
                </a:lnTo>
                <a:lnTo>
                  <a:pt x="179" y="117"/>
                </a:lnTo>
                <a:lnTo>
                  <a:pt x="180" y="117"/>
                </a:lnTo>
                <a:lnTo>
                  <a:pt x="180" y="115"/>
                </a:lnTo>
                <a:lnTo>
                  <a:pt x="190" y="115"/>
                </a:lnTo>
                <a:lnTo>
                  <a:pt x="190" y="113"/>
                </a:lnTo>
                <a:lnTo>
                  <a:pt x="199" y="113"/>
                </a:lnTo>
                <a:lnTo>
                  <a:pt x="199" y="112"/>
                </a:lnTo>
                <a:lnTo>
                  <a:pt x="202" y="112"/>
                </a:lnTo>
                <a:lnTo>
                  <a:pt x="202" y="112"/>
                </a:lnTo>
                <a:lnTo>
                  <a:pt x="206" y="112"/>
                </a:lnTo>
                <a:lnTo>
                  <a:pt x="206" y="110"/>
                </a:lnTo>
                <a:lnTo>
                  <a:pt x="210" y="110"/>
                </a:lnTo>
                <a:lnTo>
                  <a:pt x="210" y="107"/>
                </a:lnTo>
                <a:lnTo>
                  <a:pt x="210" y="107"/>
                </a:lnTo>
                <a:lnTo>
                  <a:pt x="210" y="105"/>
                </a:lnTo>
                <a:lnTo>
                  <a:pt x="212" y="105"/>
                </a:lnTo>
                <a:lnTo>
                  <a:pt x="212" y="105"/>
                </a:lnTo>
                <a:lnTo>
                  <a:pt x="215" y="105"/>
                </a:lnTo>
                <a:lnTo>
                  <a:pt x="215" y="103"/>
                </a:lnTo>
                <a:lnTo>
                  <a:pt x="216" y="103"/>
                </a:lnTo>
                <a:lnTo>
                  <a:pt x="216" y="103"/>
                </a:lnTo>
                <a:lnTo>
                  <a:pt x="225" y="103"/>
                </a:lnTo>
                <a:lnTo>
                  <a:pt x="225" y="103"/>
                </a:lnTo>
                <a:lnTo>
                  <a:pt x="229" y="103"/>
                </a:lnTo>
                <a:lnTo>
                  <a:pt x="229" y="102"/>
                </a:lnTo>
                <a:lnTo>
                  <a:pt x="240" y="102"/>
                </a:lnTo>
                <a:lnTo>
                  <a:pt x="240" y="100"/>
                </a:lnTo>
                <a:lnTo>
                  <a:pt x="242" y="100"/>
                </a:lnTo>
                <a:lnTo>
                  <a:pt x="242" y="99"/>
                </a:lnTo>
                <a:lnTo>
                  <a:pt x="255" y="99"/>
                </a:lnTo>
                <a:lnTo>
                  <a:pt x="255" y="97"/>
                </a:lnTo>
                <a:lnTo>
                  <a:pt x="261" y="97"/>
                </a:lnTo>
                <a:lnTo>
                  <a:pt x="261" y="95"/>
                </a:lnTo>
                <a:lnTo>
                  <a:pt x="267" y="95"/>
                </a:lnTo>
                <a:lnTo>
                  <a:pt x="267" y="94"/>
                </a:lnTo>
                <a:lnTo>
                  <a:pt x="270" y="94"/>
                </a:lnTo>
                <a:lnTo>
                  <a:pt x="270" y="92"/>
                </a:lnTo>
                <a:lnTo>
                  <a:pt x="271" y="92"/>
                </a:lnTo>
                <a:lnTo>
                  <a:pt x="271" y="90"/>
                </a:lnTo>
                <a:lnTo>
                  <a:pt x="279" y="90"/>
                </a:lnTo>
                <a:lnTo>
                  <a:pt x="279" y="89"/>
                </a:lnTo>
                <a:lnTo>
                  <a:pt x="296" y="89"/>
                </a:lnTo>
                <a:lnTo>
                  <a:pt x="296" y="89"/>
                </a:lnTo>
                <a:lnTo>
                  <a:pt x="296" y="89"/>
                </a:lnTo>
                <a:lnTo>
                  <a:pt x="296" y="87"/>
                </a:lnTo>
                <a:lnTo>
                  <a:pt x="300" y="87"/>
                </a:lnTo>
                <a:lnTo>
                  <a:pt x="300" y="85"/>
                </a:lnTo>
                <a:lnTo>
                  <a:pt x="312" y="85"/>
                </a:lnTo>
                <a:lnTo>
                  <a:pt x="312" y="85"/>
                </a:lnTo>
                <a:lnTo>
                  <a:pt x="317" y="85"/>
                </a:lnTo>
                <a:lnTo>
                  <a:pt x="317" y="85"/>
                </a:lnTo>
                <a:lnTo>
                  <a:pt x="318" y="85"/>
                </a:lnTo>
                <a:lnTo>
                  <a:pt x="318" y="84"/>
                </a:lnTo>
                <a:lnTo>
                  <a:pt x="319" y="84"/>
                </a:lnTo>
                <a:lnTo>
                  <a:pt x="319" y="82"/>
                </a:lnTo>
                <a:lnTo>
                  <a:pt x="342" y="82"/>
                </a:lnTo>
                <a:lnTo>
                  <a:pt x="342" y="79"/>
                </a:lnTo>
                <a:lnTo>
                  <a:pt x="344" y="79"/>
                </a:lnTo>
                <a:lnTo>
                  <a:pt x="344" y="77"/>
                </a:lnTo>
                <a:lnTo>
                  <a:pt x="354" y="77"/>
                </a:lnTo>
                <a:lnTo>
                  <a:pt x="354" y="77"/>
                </a:lnTo>
                <a:lnTo>
                  <a:pt x="358" y="77"/>
                </a:lnTo>
                <a:lnTo>
                  <a:pt x="358" y="77"/>
                </a:lnTo>
                <a:lnTo>
                  <a:pt x="360" y="77"/>
                </a:lnTo>
                <a:lnTo>
                  <a:pt x="360" y="75"/>
                </a:lnTo>
                <a:lnTo>
                  <a:pt x="365" y="75"/>
                </a:lnTo>
                <a:lnTo>
                  <a:pt x="365" y="73"/>
                </a:lnTo>
                <a:lnTo>
                  <a:pt x="371" y="73"/>
                </a:lnTo>
                <a:lnTo>
                  <a:pt x="371" y="72"/>
                </a:lnTo>
                <a:lnTo>
                  <a:pt x="372" y="72"/>
                </a:lnTo>
                <a:lnTo>
                  <a:pt x="372" y="72"/>
                </a:lnTo>
                <a:lnTo>
                  <a:pt x="376" y="72"/>
                </a:lnTo>
                <a:lnTo>
                  <a:pt x="376" y="72"/>
                </a:lnTo>
                <a:lnTo>
                  <a:pt x="376" y="72"/>
                </a:lnTo>
                <a:lnTo>
                  <a:pt x="376" y="72"/>
                </a:lnTo>
                <a:lnTo>
                  <a:pt x="377" y="72"/>
                </a:lnTo>
                <a:lnTo>
                  <a:pt x="377" y="72"/>
                </a:lnTo>
                <a:lnTo>
                  <a:pt x="377" y="72"/>
                </a:lnTo>
                <a:lnTo>
                  <a:pt x="377" y="72"/>
                </a:lnTo>
                <a:lnTo>
                  <a:pt x="377" y="72"/>
                </a:lnTo>
                <a:lnTo>
                  <a:pt x="377" y="72"/>
                </a:lnTo>
                <a:lnTo>
                  <a:pt x="378" y="72"/>
                </a:lnTo>
                <a:lnTo>
                  <a:pt x="378" y="72"/>
                </a:lnTo>
                <a:lnTo>
                  <a:pt x="379" y="72"/>
                </a:lnTo>
                <a:lnTo>
                  <a:pt x="379" y="72"/>
                </a:lnTo>
                <a:lnTo>
                  <a:pt x="379" y="72"/>
                </a:lnTo>
                <a:lnTo>
                  <a:pt x="379" y="72"/>
                </a:lnTo>
                <a:lnTo>
                  <a:pt x="379" y="72"/>
                </a:lnTo>
                <a:lnTo>
                  <a:pt x="379" y="72"/>
                </a:lnTo>
                <a:lnTo>
                  <a:pt x="380" y="72"/>
                </a:lnTo>
                <a:lnTo>
                  <a:pt x="380" y="72"/>
                </a:lnTo>
                <a:lnTo>
                  <a:pt x="381" y="72"/>
                </a:lnTo>
                <a:lnTo>
                  <a:pt x="381" y="72"/>
                </a:lnTo>
                <a:lnTo>
                  <a:pt x="382" y="72"/>
                </a:lnTo>
                <a:lnTo>
                  <a:pt x="382" y="70"/>
                </a:lnTo>
                <a:lnTo>
                  <a:pt x="382" y="70"/>
                </a:lnTo>
                <a:lnTo>
                  <a:pt x="382" y="70"/>
                </a:lnTo>
                <a:lnTo>
                  <a:pt x="382" y="70"/>
                </a:lnTo>
                <a:lnTo>
                  <a:pt x="382" y="70"/>
                </a:lnTo>
                <a:lnTo>
                  <a:pt x="383" y="70"/>
                </a:lnTo>
                <a:lnTo>
                  <a:pt x="383" y="70"/>
                </a:lnTo>
                <a:lnTo>
                  <a:pt x="383" y="70"/>
                </a:lnTo>
                <a:lnTo>
                  <a:pt x="383" y="70"/>
                </a:lnTo>
                <a:lnTo>
                  <a:pt x="384" y="70"/>
                </a:lnTo>
                <a:lnTo>
                  <a:pt x="384" y="70"/>
                </a:lnTo>
                <a:lnTo>
                  <a:pt x="384" y="70"/>
                </a:lnTo>
                <a:lnTo>
                  <a:pt x="384" y="70"/>
                </a:lnTo>
                <a:lnTo>
                  <a:pt x="384" y="70"/>
                </a:lnTo>
                <a:lnTo>
                  <a:pt x="384" y="70"/>
                </a:lnTo>
                <a:lnTo>
                  <a:pt x="384" y="70"/>
                </a:lnTo>
                <a:lnTo>
                  <a:pt x="384" y="70"/>
                </a:lnTo>
                <a:lnTo>
                  <a:pt x="385" y="70"/>
                </a:lnTo>
                <a:lnTo>
                  <a:pt x="385" y="70"/>
                </a:lnTo>
                <a:lnTo>
                  <a:pt x="386" y="70"/>
                </a:lnTo>
                <a:lnTo>
                  <a:pt x="386" y="70"/>
                </a:lnTo>
                <a:lnTo>
                  <a:pt x="387" y="70"/>
                </a:lnTo>
                <a:lnTo>
                  <a:pt x="387" y="70"/>
                </a:lnTo>
                <a:lnTo>
                  <a:pt x="387" y="70"/>
                </a:lnTo>
                <a:lnTo>
                  <a:pt x="387" y="70"/>
                </a:lnTo>
                <a:lnTo>
                  <a:pt x="388" y="70"/>
                </a:lnTo>
                <a:lnTo>
                  <a:pt x="388" y="70"/>
                </a:lnTo>
                <a:lnTo>
                  <a:pt x="388" y="70"/>
                </a:lnTo>
                <a:lnTo>
                  <a:pt x="388" y="70"/>
                </a:lnTo>
                <a:lnTo>
                  <a:pt x="388" y="70"/>
                </a:lnTo>
                <a:lnTo>
                  <a:pt x="388" y="70"/>
                </a:lnTo>
                <a:lnTo>
                  <a:pt x="389" y="70"/>
                </a:lnTo>
                <a:lnTo>
                  <a:pt x="389" y="70"/>
                </a:lnTo>
                <a:lnTo>
                  <a:pt x="390" y="70"/>
                </a:lnTo>
                <a:lnTo>
                  <a:pt x="390" y="70"/>
                </a:lnTo>
                <a:lnTo>
                  <a:pt x="392" y="70"/>
                </a:lnTo>
                <a:lnTo>
                  <a:pt x="392" y="70"/>
                </a:lnTo>
                <a:lnTo>
                  <a:pt x="394" y="70"/>
                </a:lnTo>
                <a:lnTo>
                  <a:pt x="394" y="70"/>
                </a:lnTo>
                <a:lnTo>
                  <a:pt x="394" y="70"/>
                </a:lnTo>
                <a:lnTo>
                  <a:pt x="394" y="70"/>
                </a:lnTo>
                <a:lnTo>
                  <a:pt x="395" y="70"/>
                </a:lnTo>
                <a:lnTo>
                  <a:pt x="395" y="70"/>
                </a:lnTo>
                <a:lnTo>
                  <a:pt x="395" y="70"/>
                </a:lnTo>
                <a:lnTo>
                  <a:pt x="395" y="70"/>
                </a:lnTo>
                <a:lnTo>
                  <a:pt x="396" y="70"/>
                </a:lnTo>
                <a:lnTo>
                  <a:pt x="396" y="70"/>
                </a:lnTo>
                <a:lnTo>
                  <a:pt x="396" y="70"/>
                </a:lnTo>
                <a:lnTo>
                  <a:pt x="396" y="70"/>
                </a:lnTo>
                <a:lnTo>
                  <a:pt x="397" y="70"/>
                </a:lnTo>
                <a:lnTo>
                  <a:pt x="397" y="70"/>
                </a:lnTo>
                <a:lnTo>
                  <a:pt x="397" y="70"/>
                </a:lnTo>
                <a:lnTo>
                  <a:pt x="397" y="68"/>
                </a:lnTo>
                <a:lnTo>
                  <a:pt x="397" y="68"/>
                </a:lnTo>
                <a:lnTo>
                  <a:pt x="397" y="68"/>
                </a:lnTo>
                <a:lnTo>
                  <a:pt x="398" y="68"/>
                </a:lnTo>
                <a:lnTo>
                  <a:pt x="398" y="68"/>
                </a:lnTo>
                <a:lnTo>
                  <a:pt x="399" y="68"/>
                </a:lnTo>
                <a:lnTo>
                  <a:pt x="399" y="68"/>
                </a:lnTo>
                <a:lnTo>
                  <a:pt x="399" y="68"/>
                </a:lnTo>
                <a:lnTo>
                  <a:pt x="399" y="68"/>
                </a:lnTo>
                <a:lnTo>
                  <a:pt x="401" y="68"/>
                </a:lnTo>
                <a:lnTo>
                  <a:pt x="401" y="68"/>
                </a:lnTo>
                <a:lnTo>
                  <a:pt x="401" y="68"/>
                </a:lnTo>
                <a:lnTo>
                  <a:pt x="401" y="66"/>
                </a:lnTo>
                <a:lnTo>
                  <a:pt x="402" y="66"/>
                </a:lnTo>
                <a:lnTo>
                  <a:pt x="402" y="66"/>
                </a:lnTo>
                <a:lnTo>
                  <a:pt x="403" y="66"/>
                </a:lnTo>
                <a:lnTo>
                  <a:pt x="403" y="66"/>
                </a:lnTo>
                <a:lnTo>
                  <a:pt x="403" y="66"/>
                </a:lnTo>
                <a:lnTo>
                  <a:pt x="403" y="66"/>
                </a:lnTo>
                <a:lnTo>
                  <a:pt x="403" y="66"/>
                </a:lnTo>
                <a:lnTo>
                  <a:pt x="403" y="66"/>
                </a:lnTo>
                <a:lnTo>
                  <a:pt x="403" y="66"/>
                </a:lnTo>
                <a:lnTo>
                  <a:pt x="403" y="66"/>
                </a:lnTo>
                <a:lnTo>
                  <a:pt x="403" y="66"/>
                </a:lnTo>
                <a:lnTo>
                  <a:pt x="403" y="66"/>
                </a:lnTo>
                <a:lnTo>
                  <a:pt x="405" y="66"/>
                </a:lnTo>
                <a:lnTo>
                  <a:pt x="405" y="66"/>
                </a:lnTo>
                <a:lnTo>
                  <a:pt x="405" y="66"/>
                </a:lnTo>
                <a:lnTo>
                  <a:pt x="405" y="66"/>
                </a:lnTo>
                <a:lnTo>
                  <a:pt x="409" y="66"/>
                </a:lnTo>
                <a:lnTo>
                  <a:pt x="409" y="66"/>
                </a:lnTo>
                <a:lnTo>
                  <a:pt x="411" y="66"/>
                </a:lnTo>
                <a:lnTo>
                  <a:pt x="411" y="66"/>
                </a:lnTo>
                <a:lnTo>
                  <a:pt x="414" y="66"/>
                </a:lnTo>
                <a:lnTo>
                  <a:pt x="414" y="66"/>
                </a:lnTo>
                <a:lnTo>
                  <a:pt x="419" y="66"/>
                </a:lnTo>
                <a:lnTo>
                  <a:pt x="419" y="66"/>
                </a:lnTo>
                <a:lnTo>
                  <a:pt x="426" y="66"/>
                </a:lnTo>
                <a:lnTo>
                  <a:pt x="426" y="63"/>
                </a:lnTo>
                <a:lnTo>
                  <a:pt x="431" y="63"/>
                </a:lnTo>
                <a:lnTo>
                  <a:pt x="431" y="59"/>
                </a:lnTo>
                <a:lnTo>
                  <a:pt x="433" y="59"/>
                </a:lnTo>
                <a:lnTo>
                  <a:pt x="433" y="56"/>
                </a:lnTo>
                <a:lnTo>
                  <a:pt x="439" y="56"/>
                </a:lnTo>
                <a:lnTo>
                  <a:pt x="439" y="54"/>
                </a:lnTo>
                <a:lnTo>
                  <a:pt x="442" y="54"/>
                </a:lnTo>
                <a:lnTo>
                  <a:pt x="442" y="54"/>
                </a:lnTo>
                <a:lnTo>
                  <a:pt x="448" y="54"/>
                </a:lnTo>
                <a:lnTo>
                  <a:pt x="448" y="50"/>
                </a:lnTo>
                <a:lnTo>
                  <a:pt x="450" y="50"/>
                </a:lnTo>
                <a:lnTo>
                  <a:pt x="450" y="47"/>
                </a:lnTo>
                <a:lnTo>
                  <a:pt x="452" y="47"/>
                </a:lnTo>
                <a:lnTo>
                  <a:pt x="452" y="47"/>
                </a:lnTo>
                <a:lnTo>
                  <a:pt x="456" y="47"/>
                </a:lnTo>
                <a:lnTo>
                  <a:pt x="456" y="47"/>
                </a:lnTo>
                <a:lnTo>
                  <a:pt x="460" y="47"/>
                </a:lnTo>
                <a:lnTo>
                  <a:pt x="460" y="45"/>
                </a:lnTo>
                <a:lnTo>
                  <a:pt x="463" y="45"/>
                </a:lnTo>
                <a:lnTo>
                  <a:pt x="463" y="42"/>
                </a:lnTo>
                <a:lnTo>
                  <a:pt x="463" y="42"/>
                </a:lnTo>
                <a:lnTo>
                  <a:pt x="463" y="42"/>
                </a:lnTo>
                <a:lnTo>
                  <a:pt x="464" y="42"/>
                </a:lnTo>
                <a:lnTo>
                  <a:pt x="464" y="40"/>
                </a:lnTo>
                <a:lnTo>
                  <a:pt x="469" y="40"/>
                </a:lnTo>
                <a:lnTo>
                  <a:pt x="469" y="40"/>
                </a:lnTo>
                <a:lnTo>
                  <a:pt x="472" y="40"/>
                </a:lnTo>
                <a:lnTo>
                  <a:pt x="472" y="38"/>
                </a:lnTo>
                <a:lnTo>
                  <a:pt x="473" y="38"/>
                </a:lnTo>
                <a:lnTo>
                  <a:pt x="473" y="35"/>
                </a:lnTo>
                <a:lnTo>
                  <a:pt x="476" y="35"/>
                </a:lnTo>
                <a:lnTo>
                  <a:pt x="476" y="33"/>
                </a:lnTo>
                <a:lnTo>
                  <a:pt x="487" y="33"/>
                </a:lnTo>
                <a:lnTo>
                  <a:pt x="487" y="33"/>
                </a:lnTo>
                <a:lnTo>
                  <a:pt x="488" y="33"/>
                </a:lnTo>
                <a:lnTo>
                  <a:pt x="488" y="33"/>
                </a:lnTo>
                <a:lnTo>
                  <a:pt x="489" y="33"/>
                </a:lnTo>
                <a:lnTo>
                  <a:pt x="489" y="30"/>
                </a:lnTo>
                <a:lnTo>
                  <a:pt x="489" y="30"/>
                </a:lnTo>
                <a:lnTo>
                  <a:pt x="489" y="30"/>
                </a:lnTo>
                <a:lnTo>
                  <a:pt x="494" y="30"/>
                </a:lnTo>
                <a:lnTo>
                  <a:pt x="494" y="30"/>
                </a:lnTo>
                <a:lnTo>
                  <a:pt x="495" y="30"/>
                </a:lnTo>
                <a:lnTo>
                  <a:pt x="495" y="28"/>
                </a:lnTo>
                <a:lnTo>
                  <a:pt x="497" y="28"/>
                </a:lnTo>
                <a:lnTo>
                  <a:pt x="497" y="25"/>
                </a:lnTo>
                <a:lnTo>
                  <a:pt x="506" y="25"/>
                </a:lnTo>
                <a:lnTo>
                  <a:pt x="506" y="25"/>
                </a:lnTo>
                <a:lnTo>
                  <a:pt x="510" y="25"/>
                </a:lnTo>
                <a:lnTo>
                  <a:pt x="510" y="23"/>
                </a:lnTo>
                <a:lnTo>
                  <a:pt x="511" y="23"/>
                </a:lnTo>
                <a:lnTo>
                  <a:pt x="511" y="21"/>
                </a:lnTo>
                <a:lnTo>
                  <a:pt x="514" y="21"/>
                </a:lnTo>
                <a:lnTo>
                  <a:pt x="514" y="18"/>
                </a:lnTo>
                <a:lnTo>
                  <a:pt x="516" y="18"/>
                </a:lnTo>
                <a:lnTo>
                  <a:pt x="516" y="16"/>
                </a:lnTo>
                <a:lnTo>
                  <a:pt x="516" y="16"/>
                </a:lnTo>
                <a:lnTo>
                  <a:pt x="516" y="16"/>
                </a:lnTo>
                <a:lnTo>
                  <a:pt x="519" y="16"/>
                </a:lnTo>
                <a:lnTo>
                  <a:pt x="519" y="13"/>
                </a:lnTo>
                <a:lnTo>
                  <a:pt x="543" y="13"/>
                </a:lnTo>
                <a:lnTo>
                  <a:pt x="543" y="13"/>
                </a:lnTo>
                <a:lnTo>
                  <a:pt x="545" y="13"/>
                </a:lnTo>
                <a:lnTo>
                  <a:pt x="545" y="10"/>
                </a:lnTo>
                <a:lnTo>
                  <a:pt x="546" y="10"/>
                </a:lnTo>
                <a:lnTo>
                  <a:pt x="546" y="10"/>
                </a:lnTo>
                <a:lnTo>
                  <a:pt x="552" y="10"/>
                </a:lnTo>
                <a:lnTo>
                  <a:pt x="552" y="8"/>
                </a:lnTo>
                <a:lnTo>
                  <a:pt x="554" y="8"/>
                </a:lnTo>
                <a:lnTo>
                  <a:pt x="554" y="5"/>
                </a:lnTo>
                <a:lnTo>
                  <a:pt x="554" y="5"/>
                </a:lnTo>
                <a:lnTo>
                  <a:pt x="554" y="5"/>
                </a:lnTo>
                <a:lnTo>
                  <a:pt x="555" y="5"/>
                </a:lnTo>
                <a:lnTo>
                  <a:pt x="555" y="5"/>
                </a:lnTo>
                <a:lnTo>
                  <a:pt x="558" y="5"/>
                </a:lnTo>
                <a:lnTo>
                  <a:pt x="558" y="5"/>
                </a:lnTo>
                <a:lnTo>
                  <a:pt x="559" y="5"/>
                </a:lnTo>
                <a:lnTo>
                  <a:pt x="559" y="5"/>
                </a:lnTo>
                <a:lnTo>
                  <a:pt x="560" y="5"/>
                </a:lnTo>
                <a:lnTo>
                  <a:pt x="560" y="5"/>
                </a:lnTo>
                <a:lnTo>
                  <a:pt x="561" y="5"/>
                </a:lnTo>
                <a:lnTo>
                  <a:pt x="561" y="5"/>
                </a:lnTo>
                <a:lnTo>
                  <a:pt x="561" y="5"/>
                </a:lnTo>
                <a:lnTo>
                  <a:pt x="561" y="3"/>
                </a:lnTo>
                <a:lnTo>
                  <a:pt x="563" y="3"/>
                </a:lnTo>
                <a:lnTo>
                  <a:pt x="563"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71">
            <a:extLst>
              <a:ext uri="{FF2B5EF4-FFF2-40B4-BE49-F238E27FC236}">
                <a16:creationId xmlns:a16="http://schemas.microsoft.com/office/drawing/2014/main" id="{DF17D233-6552-4758-8BA3-F1BA9C589469}"/>
              </a:ext>
            </a:extLst>
          </p:cNvPr>
          <p:cNvSpPr>
            <a:spLocks noChangeAspect="1"/>
          </p:cNvSpPr>
          <p:nvPr/>
        </p:nvSpPr>
        <p:spPr bwMode="auto">
          <a:xfrm>
            <a:off x="2325362" y="2151610"/>
            <a:ext cx="4969169" cy="1504594"/>
          </a:xfrm>
          <a:custGeom>
            <a:avLst/>
            <a:gdLst>
              <a:gd name="T0" fmla="*/ 13 w 574"/>
              <a:gd name="T1" fmla="*/ 264 h 266"/>
              <a:gd name="T2" fmla="*/ 21 w 574"/>
              <a:gd name="T3" fmla="*/ 258 h 266"/>
              <a:gd name="T4" fmla="*/ 31 w 574"/>
              <a:gd name="T5" fmla="*/ 252 h 266"/>
              <a:gd name="T6" fmla="*/ 41 w 574"/>
              <a:gd name="T7" fmla="*/ 247 h 266"/>
              <a:gd name="T8" fmla="*/ 51 w 574"/>
              <a:gd name="T9" fmla="*/ 241 h 266"/>
              <a:gd name="T10" fmla="*/ 58 w 574"/>
              <a:gd name="T11" fmla="*/ 235 h 266"/>
              <a:gd name="T12" fmla="*/ 71 w 574"/>
              <a:gd name="T13" fmla="*/ 230 h 266"/>
              <a:gd name="T14" fmla="*/ 77 w 574"/>
              <a:gd name="T15" fmla="*/ 227 h 266"/>
              <a:gd name="T16" fmla="*/ 86 w 574"/>
              <a:gd name="T17" fmla="*/ 221 h 266"/>
              <a:gd name="T18" fmla="*/ 97 w 574"/>
              <a:gd name="T19" fmla="*/ 213 h 266"/>
              <a:gd name="T20" fmla="*/ 98 w 574"/>
              <a:gd name="T21" fmla="*/ 210 h 266"/>
              <a:gd name="T22" fmla="*/ 103 w 574"/>
              <a:gd name="T23" fmla="*/ 207 h 266"/>
              <a:gd name="T24" fmla="*/ 112 w 574"/>
              <a:gd name="T25" fmla="*/ 202 h 266"/>
              <a:gd name="T26" fmla="*/ 128 w 574"/>
              <a:gd name="T27" fmla="*/ 196 h 266"/>
              <a:gd name="T28" fmla="*/ 133 w 574"/>
              <a:gd name="T29" fmla="*/ 189 h 266"/>
              <a:gd name="T30" fmla="*/ 140 w 574"/>
              <a:gd name="T31" fmla="*/ 186 h 266"/>
              <a:gd name="T32" fmla="*/ 147 w 574"/>
              <a:gd name="T33" fmla="*/ 178 h 266"/>
              <a:gd name="T34" fmla="*/ 153 w 574"/>
              <a:gd name="T35" fmla="*/ 173 h 266"/>
              <a:gd name="T36" fmla="*/ 161 w 574"/>
              <a:gd name="T37" fmla="*/ 168 h 266"/>
              <a:gd name="T38" fmla="*/ 173 w 574"/>
              <a:gd name="T39" fmla="*/ 162 h 266"/>
              <a:gd name="T40" fmla="*/ 189 w 574"/>
              <a:gd name="T41" fmla="*/ 155 h 266"/>
              <a:gd name="T42" fmla="*/ 193 w 574"/>
              <a:gd name="T43" fmla="*/ 155 h 266"/>
              <a:gd name="T44" fmla="*/ 206 w 574"/>
              <a:gd name="T45" fmla="*/ 150 h 266"/>
              <a:gd name="T46" fmla="*/ 209 w 574"/>
              <a:gd name="T47" fmla="*/ 147 h 266"/>
              <a:gd name="T48" fmla="*/ 215 w 574"/>
              <a:gd name="T49" fmla="*/ 142 h 266"/>
              <a:gd name="T50" fmla="*/ 232 w 574"/>
              <a:gd name="T51" fmla="*/ 135 h 266"/>
              <a:gd name="T52" fmla="*/ 236 w 574"/>
              <a:gd name="T53" fmla="*/ 130 h 266"/>
              <a:gd name="T54" fmla="*/ 245 w 574"/>
              <a:gd name="T55" fmla="*/ 125 h 266"/>
              <a:gd name="T56" fmla="*/ 253 w 574"/>
              <a:gd name="T57" fmla="*/ 118 h 266"/>
              <a:gd name="T58" fmla="*/ 269 w 574"/>
              <a:gd name="T59" fmla="*/ 111 h 266"/>
              <a:gd name="T60" fmla="*/ 287 w 574"/>
              <a:gd name="T61" fmla="*/ 108 h 266"/>
              <a:gd name="T62" fmla="*/ 298 w 574"/>
              <a:gd name="T63" fmla="*/ 99 h 266"/>
              <a:gd name="T64" fmla="*/ 312 w 574"/>
              <a:gd name="T65" fmla="*/ 96 h 266"/>
              <a:gd name="T66" fmla="*/ 331 w 574"/>
              <a:gd name="T67" fmla="*/ 90 h 266"/>
              <a:gd name="T68" fmla="*/ 343 w 574"/>
              <a:gd name="T69" fmla="*/ 83 h 266"/>
              <a:gd name="T70" fmla="*/ 352 w 574"/>
              <a:gd name="T71" fmla="*/ 80 h 266"/>
              <a:gd name="T72" fmla="*/ 366 w 574"/>
              <a:gd name="T73" fmla="*/ 73 h 266"/>
              <a:gd name="T74" fmla="*/ 372 w 574"/>
              <a:gd name="T75" fmla="*/ 69 h 266"/>
              <a:gd name="T76" fmla="*/ 374 w 574"/>
              <a:gd name="T77" fmla="*/ 66 h 266"/>
              <a:gd name="T78" fmla="*/ 380 w 574"/>
              <a:gd name="T79" fmla="*/ 62 h 266"/>
              <a:gd name="T80" fmla="*/ 384 w 574"/>
              <a:gd name="T81" fmla="*/ 60 h 266"/>
              <a:gd name="T82" fmla="*/ 385 w 574"/>
              <a:gd name="T83" fmla="*/ 60 h 266"/>
              <a:gd name="T84" fmla="*/ 387 w 574"/>
              <a:gd name="T85" fmla="*/ 60 h 266"/>
              <a:gd name="T86" fmla="*/ 392 w 574"/>
              <a:gd name="T87" fmla="*/ 56 h 266"/>
              <a:gd name="T88" fmla="*/ 393 w 574"/>
              <a:gd name="T89" fmla="*/ 56 h 266"/>
              <a:gd name="T90" fmla="*/ 400 w 574"/>
              <a:gd name="T91" fmla="*/ 54 h 266"/>
              <a:gd name="T92" fmla="*/ 403 w 574"/>
              <a:gd name="T93" fmla="*/ 49 h 266"/>
              <a:gd name="T94" fmla="*/ 413 w 574"/>
              <a:gd name="T95" fmla="*/ 47 h 266"/>
              <a:gd name="T96" fmla="*/ 423 w 574"/>
              <a:gd name="T97" fmla="*/ 40 h 266"/>
              <a:gd name="T98" fmla="*/ 436 w 574"/>
              <a:gd name="T99" fmla="*/ 38 h 266"/>
              <a:gd name="T100" fmla="*/ 441 w 574"/>
              <a:gd name="T101" fmla="*/ 36 h 266"/>
              <a:gd name="T102" fmla="*/ 461 w 574"/>
              <a:gd name="T103" fmla="*/ 29 h 266"/>
              <a:gd name="T104" fmla="*/ 469 w 574"/>
              <a:gd name="T105" fmla="*/ 24 h 266"/>
              <a:gd name="T106" fmla="*/ 475 w 574"/>
              <a:gd name="T107" fmla="*/ 21 h 266"/>
              <a:gd name="T108" fmla="*/ 514 w 574"/>
              <a:gd name="T109" fmla="*/ 14 h 266"/>
              <a:gd name="T110" fmla="*/ 550 w 574"/>
              <a:gd name="T111" fmla="*/ 6 h 266"/>
              <a:gd name="T112" fmla="*/ 556 w 574"/>
              <a:gd name="T113" fmla="*/ 6 h 266"/>
              <a:gd name="T114" fmla="*/ 562 w 574"/>
              <a:gd name="T115" fmla="*/ 3 h 266"/>
              <a:gd name="T116" fmla="*/ 574 w 574"/>
              <a:gd name="T11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4" h="266">
                <a:moveTo>
                  <a:pt x="0" y="266"/>
                </a:moveTo>
                <a:lnTo>
                  <a:pt x="0" y="266"/>
                </a:lnTo>
                <a:lnTo>
                  <a:pt x="0" y="266"/>
                </a:lnTo>
                <a:lnTo>
                  <a:pt x="5" y="266"/>
                </a:lnTo>
                <a:lnTo>
                  <a:pt x="5" y="266"/>
                </a:lnTo>
                <a:lnTo>
                  <a:pt x="7" y="266"/>
                </a:lnTo>
                <a:lnTo>
                  <a:pt x="7" y="264"/>
                </a:lnTo>
                <a:lnTo>
                  <a:pt x="13" y="264"/>
                </a:lnTo>
                <a:lnTo>
                  <a:pt x="13" y="263"/>
                </a:lnTo>
                <a:lnTo>
                  <a:pt x="15" y="263"/>
                </a:lnTo>
                <a:lnTo>
                  <a:pt x="15" y="261"/>
                </a:lnTo>
                <a:lnTo>
                  <a:pt x="16" y="261"/>
                </a:lnTo>
                <a:lnTo>
                  <a:pt x="16" y="260"/>
                </a:lnTo>
                <a:lnTo>
                  <a:pt x="20" y="260"/>
                </a:lnTo>
                <a:lnTo>
                  <a:pt x="20" y="258"/>
                </a:lnTo>
                <a:lnTo>
                  <a:pt x="21" y="258"/>
                </a:lnTo>
                <a:lnTo>
                  <a:pt x="21" y="257"/>
                </a:lnTo>
                <a:lnTo>
                  <a:pt x="24" y="257"/>
                </a:lnTo>
                <a:lnTo>
                  <a:pt x="24" y="255"/>
                </a:lnTo>
                <a:lnTo>
                  <a:pt x="28" y="255"/>
                </a:lnTo>
                <a:lnTo>
                  <a:pt x="28" y="254"/>
                </a:lnTo>
                <a:lnTo>
                  <a:pt x="29" y="254"/>
                </a:lnTo>
                <a:lnTo>
                  <a:pt x="29" y="252"/>
                </a:lnTo>
                <a:lnTo>
                  <a:pt x="31" y="252"/>
                </a:lnTo>
                <a:lnTo>
                  <a:pt x="31" y="251"/>
                </a:lnTo>
                <a:lnTo>
                  <a:pt x="33" y="251"/>
                </a:lnTo>
                <a:lnTo>
                  <a:pt x="33" y="251"/>
                </a:lnTo>
                <a:lnTo>
                  <a:pt x="35" y="251"/>
                </a:lnTo>
                <a:lnTo>
                  <a:pt x="35" y="249"/>
                </a:lnTo>
                <a:lnTo>
                  <a:pt x="39" y="249"/>
                </a:lnTo>
                <a:lnTo>
                  <a:pt x="39" y="247"/>
                </a:lnTo>
                <a:lnTo>
                  <a:pt x="41" y="247"/>
                </a:lnTo>
                <a:lnTo>
                  <a:pt x="41" y="246"/>
                </a:lnTo>
                <a:lnTo>
                  <a:pt x="42" y="246"/>
                </a:lnTo>
                <a:lnTo>
                  <a:pt x="42" y="244"/>
                </a:lnTo>
                <a:lnTo>
                  <a:pt x="44" y="244"/>
                </a:lnTo>
                <a:lnTo>
                  <a:pt x="44" y="243"/>
                </a:lnTo>
                <a:lnTo>
                  <a:pt x="48" y="243"/>
                </a:lnTo>
                <a:lnTo>
                  <a:pt x="48" y="241"/>
                </a:lnTo>
                <a:lnTo>
                  <a:pt x="51" y="241"/>
                </a:lnTo>
                <a:lnTo>
                  <a:pt x="51" y="240"/>
                </a:lnTo>
                <a:lnTo>
                  <a:pt x="53" y="240"/>
                </a:lnTo>
                <a:lnTo>
                  <a:pt x="53" y="238"/>
                </a:lnTo>
                <a:lnTo>
                  <a:pt x="53" y="238"/>
                </a:lnTo>
                <a:lnTo>
                  <a:pt x="53" y="237"/>
                </a:lnTo>
                <a:lnTo>
                  <a:pt x="56" y="237"/>
                </a:lnTo>
                <a:lnTo>
                  <a:pt x="56" y="235"/>
                </a:lnTo>
                <a:lnTo>
                  <a:pt x="58" y="235"/>
                </a:lnTo>
                <a:lnTo>
                  <a:pt x="58" y="233"/>
                </a:lnTo>
                <a:lnTo>
                  <a:pt x="58" y="233"/>
                </a:lnTo>
                <a:lnTo>
                  <a:pt x="58" y="233"/>
                </a:lnTo>
                <a:lnTo>
                  <a:pt x="61" y="233"/>
                </a:lnTo>
                <a:lnTo>
                  <a:pt x="61" y="232"/>
                </a:lnTo>
                <a:lnTo>
                  <a:pt x="63" y="232"/>
                </a:lnTo>
                <a:lnTo>
                  <a:pt x="63" y="230"/>
                </a:lnTo>
                <a:lnTo>
                  <a:pt x="71" y="230"/>
                </a:lnTo>
                <a:lnTo>
                  <a:pt x="71" y="229"/>
                </a:lnTo>
                <a:lnTo>
                  <a:pt x="74" y="229"/>
                </a:lnTo>
                <a:lnTo>
                  <a:pt x="74" y="229"/>
                </a:lnTo>
                <a:lnTo>
                  <a:pt x="75" y="229"/>
                </a:lnTo>
                <a:lnTo>
                  <a:pt x="75" y="227"/>
                </a:lnTo>
                <a:lnTo>
                  <a:pt x="76" y="227"/>
                </a:lnTo>
                <a:lnTo>
                  <a:pt x="76" y="227"/>
                </a:lnTo>
                <a:lnTo>
                  <a:pt x="77" y="227"/>
                </a:lnTo>
                <a:lnTo>
                  <a:pt x="77" y="226"/>
                </a:lnTo>
                <a:lnTo>
                  <a:pt x="78" y="226"/>
                </a:lnTo>
                <a:lnTo>
                  <a:pt x="78" y="224"/>
                </a:lnTo>
                <a:lnTo>
                  <a:pt x="82" y="224"/>
                </a:lnTo>
                <a:lnTo>
                  <a:pt x="82" y="223"/>
                </a:lnTo>
                <a:lnTo>
                  <a:pt x="84" y="223"/>
                </a:lnTo>
                <a:lnTo>
                  <a:pt x="84" y="221"/>
                </a:lnTo>
                <a:lnTo>
                  <a:pt x="86" y="221"/>
                </a:lnTo>
                <a:lnTo>
                  <a:pt x="86" y="218"/>
                </a:lnTo>
                <a:lnTo>
                  <a:pt x="86" y="218"/>
                </a:lnTo>
                <a:lnTo>
                  <a:pt x="86" y="216"/>
                </a:lnTo>
                <a:lnTo>
                  <a:pt x="90" y="216"/>
                </a:lnTo>
                <a:lnTo>
                  <a:pt x="90" y="215"/>
                </a:lnTo>
                <a:lnTo>
                  <a:pt x="93" y="215"/>
                </a:lnTo>
                <a:lnTo>
                  <a:pt x="93" y="213"/>
                </a:lnTo>
                <a:lnTo>
                  <a:pt x="97" y="213"/>
                </a:lnTo>
                <a:lnTo>
                  <a:pt x="97" y="213"/>
                </a:lnTo>
                <a:lnTo>
                  <a:pt x="98" y="213"/>
                </a:lnTo>
                <a:lnTo>
                  <a:pt x="98" y="212"/>
                </a:lnTo>
                <a:lnTo>
                  <a:pt x="98" y="212"/>
                </a:lnTo>
                <a:lnTo>
                  <a:pt x="98" y="212"/>
                </a:lnTo>
                <a:lnTo>
                  <a:pt x="98" y="212"/>
                </a:lnTo>
                <a:lnTo>
                  <a:pt x="98" y="210"/>
                </a:lnTo>
                <a:lnTo>
                  <a:pt x="98" y="210"/>
                </a:lnTo>
                <a:lnTo>
                  <a:pt x="98" y="210"/>
                </a:lnTo>
                <a:lnTo>
                  <a:pt x="99" y="210"/>
                </a:lnTo>
                <a:lnTo>
                  <a:pt x="99" y="208"/>
                </a:lnTo>
                <a:lnTo>
                  <a:pt x="101" y="208"/>
                </a:lnTo>
                <a:lnTo>
                  <a:pt x="101" y="207"/>
                </a:lnTo>
                <a:lnTo>
                  <a:pt x="101" y="207"/>
                </a:lnTo>
                <a:lnTo>
                  <a:pt x="101" y="207"/>
                </a:lnTo>
                <a:lnTo>
                  <a:pt x="103" y="207"/>
                </a:lnTo>
                <a:lnTo>
                  <a:pt x="103" y="205"/>
                </a:lnTo>
                <a:lnTo>
                  <a:pt x="103" y="205"/>
                </a:lnTo>
                <a:lnTo>
                  <a:pt x="103" y="205"/>
                </a:lnTo>
                <a:lnTo>
                  <a:pt x="110" y="205"/>
                </a:lnTo>
                <a:lnTo>
                  <a:pt x="110" y="204"/>
                </a:lnTo>
                <a:lnTo>
                  <a:pt x="111" y="204"/>
                </a:lnTo>
                <a:lnTo>
                  <a:pt x="111" y="202"/>
                </a:lnTo>
                <a:lnTo>
                  <a:pt x="112" y="202"/>
                </a:lnTo>
                <a:lnTo>
                  <a:pt x="112" y="200"/>
                </a:lnTo>
                <a:lnTo>
                  <a:pt x="117" y="200"/>
                </a:lnTo>
                <a:lnTo>
                  <a:pt x="117" y="199"/>
                </a:lnTo>
                <a:lnTo>
                  <a:pt x="119" y="199"/>
                </a:lnTo>
                <a:lnTo>
                  <a:pt x="119" y="197"/>
                </a:lnTo>
                <a:lnTo>
                  <a:pt x="124" y="197"/>
                </a:lnTo>
                <a:lnTo>
                  <a:pt x="124" y="196"/>
                </a:lnTo>
                <a:lnTo>
                  <a:pt x="128" y="196"/>
                </a:lnTo>
                <a:lnTo>
                  <a:pt x="128" y="194"/>
                </a:lnTo>
                <a:lnTo>
                  <a:pt x="129" y="194"/>
                </a:lnTo>
                <a:lnTo>
                  <a:pt x="129" y="192"/>
                </a:lnTo>
                <a:lnTo>
                  <a:pt x="130" y="192"/>
                </a:lnTo>
                <a:lnTo>
                  <a:pt x="130" y="191"/>
                </a:lnTo>
                <a:lnTo>
                  <a:pt x="132" y="191"/>
                </a:lnTo>
                <a:lnTo>
                  <a:pt x="132" y="189"/>
                </a:lnTo>
                <a:lnTo>
                  <a:pt x="133" y="189"/>
                </a:lnTo>
                <a:lnTo>
                  <a:pt x="133" y="188"/>
                </a:lnTo>
                <a:lnTo>
                  <a:pt x="138" y="188"/>
                </a:lnTo>
                <a:lnTo>
                  <a:pt x="138" y="188"/>
                </a:lnTo>
                <a:lnTo>
                  <a:pt x="139" y="188"/>
                </a:lnTo>
                <a:lnTo>
                  <a:pt x="139" y="186"/>
                </a:lnTo>
                <a:lnTo>
                  <a:pt x="139" y="186"/>
                </a:lnTo>
                <a:lnTo>
                  <a:pt x="139" y="186"/>
                </a:lnTo>
                <a:lnTo>
                  <a:pt x="140" y="186"/>
                </a:lnTo>
                <a:lnTo>
                  <a:pt x="140" y="184"/>
                </a:lnTo>
                <a:lnTo>
                  <a:pt x="141" y="184"/>
                </a:lnTo>
                <a:lnTo>
                  <a:pt x="141" y="183"/>
                </a:lnTo>
                <a:lnTo>
                  <a:pt x="145" y="183"/>
                </a:lnTo>
                <a:lnTo>
                  <a:pt x="145" y="180"/>
                </a:lnTo>
                <a:lnTo>
                  <a:pt x="145" y="180"/>
                </a:lnTo>
                <a:lnTo>
                  <a:pt x="145" y="178"/>
                </a:lnTo>
                <a:lnTo>
                  <a:pt x="147" y="178"/>
                </a:lnTo>
                <a:lnTo>
                  <a:pt x="147" y="176"/>
                </a:lnTo>
                <a:lnTo>
                  <a:pt x="147" y="176"/>
                </a:lnTo>
                <a:lnTo>
                  <a:pt x="147" y="176"/>
                </a:lnTo>
                <a:lnTo>
                  <a:pt x="151" y="176"/>
                </a:lnTo>
                <a:lnTo>
                  <a:pt x="151" y="175"/>
                </a:lnTo>
                <a:lnTo>
                  <a:pt x="153" y="175"/>
                </a:lnTo>
                <a:lnTo>
                  <a:pt x="153" y="173"/>
                </a:lnTo>
                <a:lnTo>
                  <a:pt x="153" y="173"/>
                </a:lnTo>
                <a:lnTo>
                  <a:pt x="153" y="173"/>
                </a:lnTo>
                <a:lnTo>
                  <a:pt x="157" y="173"/>
                </a:lnTo>
                <a:lnTo>
                  <a:pt x="157" y="172"/>
                </a:lnTo>
                <a:lnTo>
                  <a:pt x="159" y="172"/>
                </a:lnTo>
                <a:lnTo>
                  <a:pt x="159" y="170"/>
                </a:lnTo>
                <a:lnTo>
                  <a:pt x="160" y="170"/>
                </a:lnTo>
                <a:lnTo>
                  <a:pt x="160" y="168"/>
                </a:lnTo>
                <a:lnTo>
                  <a:pt x="161" y="168"/>
                </a:lnTo>
                <a:lnTo>
                  <a:pt x="161" y="167"/>
                </a:lnTo>
                <a:lnTo>
                  <a:pt x="162" y="167"/>
                </a:lnTo>
                <a:lnTo>
                  <a:pt x="162" y="167"/>
                </a:lnTo>
                <a:lnTo>
                  <a:pt x="164" y="167"/>
                </a:lnTo>
                <a:lnTo>
                  <a:pt x="164" y="163"/>
                </a:lnTo>
                <a:lnTo>
                  <a:pt x="171" y="163"/>
                </a:lnTo>
                <a:lnTo>
                  <a:pt x="171" y="162"/>
                </a:lnTo>
                <a:lnTo>
                  <a:pt x="173" y="162"/>
                </a:lnTo>
                <a:lnTo>
                  <a:pt x="173" y="160"/>
                </a:lnTo>
                <a:lnTo>
                  <a:pt x="176" y="160"/>
                </a:lnTo>
                <a:lnTo>
                  <a:pt x="176" y="159"/>
                </a:lnTo>
                <a:lnTo>
                  <a:pt x="181" y="159"/>
                </a:lnTo>
                <a:lnTo>
                  <a:pt x="181" y="157"/>
                </a:lnTo>
                <a:lnTo>
                  <a:pt x="184" y="157"/>
                </a:lnTo>
                <a:lnTo>
                  <a:pt x="184" y="155"/>
                </a:lnTo>
                <a:lnTo>
                  <a:pt x="189" y="155"/>
                </a:lnTo>
                <a:lnTo>
                  <a:pt x="189" y="155"/>
                </a:lnTo>
                <a:lnTo>
                  <a:pt x="190" y="155"/>
                </a:lnTo>
                <a:lnTo>
                  <a:pt x="190" y="155"/>
                </a:lnTo>
                <a:lnTo>
                  <a:pt x="190" y="155"/>
                </a:lnTo>
                <a:lnTo>
                  <a:pt x="190" y="155"/>
                </a:lnTo>
                <a:lnTo>
                  <a:pt x="192" y="155"/>
                </a:lnTo>
                <a:lnTo>
                  <a:pt x="192" y="155"/>
                </a:lnTo>
                <a:lnTo>
                  <a:pt x="193" y="155"/>
                </a:lnTo>
                <a:lnTo>
                  <a:pt x="193" y="155"/>
                </a:lnTo>
                <a:lnTo>
                  <a:pt x="194" y="155"/>
                </a:lnTo>
                <a:lnTo>
                  <a:pt x="194" y="154"/>
                </a:lnTo>
                <a:lnTo>
                  <a:pt x="198" y="154"/>
                </a:lnTo>
                <a:lnTo>
                  <a:pt x="198" y="152"/>
                </a:lnTo>
                <a:lnTo>
                  <a:pt x="200" y="152"/>
                </a:lnTo>
                <a:lnTo>
                  <a:pt x="200" y="150"/>
                </a:lnTo>
                <a:lnTo>
                  <a:pt x="206" y="150"/>
                </a:lnTo>
                <a:lnTo>
                  <a:pt x="206" y="149"/>
                </a:lnTo>
                <a:lnTo>
                  <a:pt x="207" y="149"/>
                </a:lnTo>
                <a:lnTo>
                  <a:pt x="207" y="147"/>
                </a:lnTo>
                <a:lnTo>
                  <a:pt x="209" y="147"/>
                </a:lnTo>
                <a:lnTo>
                  <a:pt x="209" y="147"/>
                </a:lnTo>
                <a:lnTo>
                  <a:pt x="209" y="147"/>
                </a:lnTo>
                <a:lnTo>
                  <a:pt x="209" y="147"/>
                </a:lnTo>
                <a:lnTo>
                  <a:pt x="209" y="147"/>
                </a:lnTo>
                <a:lnTo>
                  <a:pt x="209" y="147"/>
                </a:lnTo>
                <a:lnTo>
                  <a:pt x="210" y="147"/>
                </a:lnTo>
                <a:lnTo>
                  <a:pt x="210" y="145"/>
                </a:lnTo>
                <a:lnTo>
                  <a:pt x="212" y="145"/>
                </a:lnTo>
                <a:lnTo>
                  <a:pt x="212" y="144"/>
                </a:lnTo>
                <a:lnTo>
                  <a:pt x="214" y="144"/>
                </a:lnTo>
                <a:lnTo>
                  <a:pt x="214" y="142"/>
                </a:lnTo>
                <a:lnTo>
                  <a:pt x="215" y="142"/>
                </a:lnTo>
                <a:lnTo>
                  <a:pt x="215" y="140"/>
                </a:lnTo>
                <a:lnTo>
                  <a:pt x="222" y="140"/>
                </a:lnTo>
                <a:lnTo>
                  <a:pt x="222" y="138"/>
                </a:lnTo>
                <a:lnTo>
                  <a:pt x="224" y="138"/>
                </a:lnTo>
                <a:lnTo>
                  <a:pt x="224" y="137"/>
                </a:lnTo>
                <a:lnTo>
                  <a:pt x="229" y="137"/>
                </a:lnTo>
                <a:lnTo>
                  <a:pt x="229" y="135"/>
                </a:lnTo>
                <a:lnTo>
                  <a:pt x="232" y="135"/>
                </a:lnTo>
                <a:lnTo>
                  <a:pt x="232" y="133"/>
                </a:lnTo>
                <a:lnTo>
                  <a:pt x="233" y="133"/>
                </a:lnTo>
                <a:lnTo>
                  <a:pt x="233" y="132"/>
                </a:lnTo>
                <a:lnTo>
                  <a:pt x="234" y="132"/>
                </a:lnTo>
                <a:lnTo>
                  <a:pt x="234" y="130"/>
                </a:lnTo>
                <a:lnTo>
                  <a:pt x="234" y="130"/>
                </a:lnTo>
                <a:lnTo>
                  <a:pt x="234" y="130"/>
                </a:lnTo>
                <a:lnTo>
                  <a:pt x="236" y="130"/>
                </a:lnTo>
                <a:lnTo>
                  <a:pt x="236" y="128"/>
                </a:lnTo>
                <a:lnTo>
                  <a:pt x="238" y="128"/>
                </a:lnTo>
                <a:lnTo>
                  <a:pt x="238" y="128"/>
                </a:lnTo>
                <a:lnTo>
                  <a:pt x="243" y="128"/>
                </a:lnTo>
                <a:lnTo>
                  <a:pt x="243" y="127"/>
                </a:lnTo>
                <a:lnTo>
                  <a:pt x="244" y="127"/>
                </a:lnTo>
                <a:lnTo>
                  <a:pt x="244" y="125"/>
                </a:lnTo>
                <a:lnTo>
                  <a:pt x="245" y="125"/>
                </a:lnTo>
                <a:lnTo>
                  <a:pt x="245" y="123"/>
                </a:lnTo>
                <a:lnTo>
                  <a:pt x="250" y="123"/>
                </a:lnTo>
                <a:lnTo>
                  <a:pt x="250" y="121"/>
                </a:lnTo>
                <a:lnTo>
                  <a:pt x="252" y="121"/>
                </a:lnTo>
                <a:lnTo>
                  <a:pt x="252" y="120"/>
                </a:lnTo>
                <a:lnTo>
                  <a:pt x="252" y="120"/>
                </a:lnTo>
                <a:lnTo>
                  <a:pt x="252" y="118"/>
                </a:lnTo>
                <a:lnTo>
                  <a:pt x="253" y="118"/>
                </a:lnTo>
                <a:lnTo>
                  <a:pt x="253" y="116"/>
                </a:lnTo>
                <a:lnTo>
                  <a:pt x="261" y="116"/>
                </a:lnTo>
                <a:lnTo>
                  <a:pt x="261" y="115"/>
                </a:lnTo>
                <a:lnTo>
                  <a:pt x="263" y="115"/>
                </a:lnTo>
                <a:lnTo>
                  <a:pt x="263" y="113"/>
                </a:lnTo>
                <a:lnTo>
                  <a:pt x="263" y="113"/>
                </a:lnTo>
                <a:lnTo>
                  <a:pt x="263" y="111"/>
                </a:lnTo>
                <a:lnTo>
                  <a:pt x="269" y="111"/>
                </a:lnTo>
                <a:lnTo>
                  <a:pt x="269" y="111"/>
                </a:lnTo>
                <a:lnTo>
                  <a:pt x="277" y="111"/>
                </a:lnTo>
                <a:lnTo>
                  <a:pt x="277" y="110"/>
                </a:lnTo>
                <a:lnTo>
                  <a:pt x="281" y="110"/>
                </a:lnTo>
                <a:lnTo>
                  <a:pt x="281" y="108"/>
                </a:lnTo>
                <a:lnTo>
                  <a:pt x="286" y="108"/>
                </a:lnTo>
                <a:lnTo>
                  <a:pt x="286" y="108"/>
                </a:lnTo>
                <a:lnTo>
                  <a:pt x="287" y="108"/>
                </a:lnTo>
                <a:lnTo>
                  <a:pt x="287" y="106"/>
                </a:lnTo>
                <a:lnTo>
                  <a:pt x="288" y="106"/>
                </a:lnTo>
                <a:lnTo>
                  <a:pt x="288" y="104"/>
                </a:lnTo>
                <a:lnTo>
                  <a:pt x="289" y="104"/>
                </a:lnTo>
                <a:lnTo>
                  <a:pt x="289" y="103"/>
                </a:lnTo>
                <a:lnTo>
                  <a:pt x="296" y="103"/>
                </a:lnTo>
                <a:lnTo>
                  <a:pt x="296" y="99"/>
                </a:lnTo>
                <a:lnTo>
                  <a:pt x="298" y="99"/>
                </a:lnTo>
                <a:lnTo>
                  <a:pt x="298" y="99"/>
                </a:lnTo>
                <a:lnTo>
                  <a:pt x="299" y="99"/>
                </a:lnTo>
                <a:lnTo>
                  <a:pt x="299" y="99"/>
                </a:lnTo>
                <a:lnTo>
                  <a:pt x="305" y="99"/>
                </a:lnTo>
                <a:lnTo>
                  <a:pt x="305" y="97"/>
                </a:lnTo>
                <a:lnTo>
                  <a:pt x="311" y="97"/>
                </a:lnTo>
                <a:lnTo>
                  <a:pt x="311" y="96"/>
                </a:lnTo>
                <a:lnTo>
                  <a:pt x="312" y="96"/>
                </a:lnTo>
                <a:lnTo>
                  <a:pt x="312" y="94"/>
                </a:lnTo>
                <a:lnTo>
                  <a:pt x="317" y="94"/>
                </a:lnTo>
                <a:lnTo>
                  <a:pt x="317" y="92"/>
                </a:lnTo>
                <a:lnTo>
                  <a:pt x="321" y="92"/>
                </a:lnTo>
                <a:lnTo>
                  <a:pt x="321" y="92"/>
                </a:lnTo>
                <a:lnTo>
                  <a:pt x="329" y="92"/>
                </a:lnTo>
                <a:lnTo>
                  <a:pt x="329" y="90"/>
                </a:lnTo>
                <a:lnTo>
                  <a:pt x="331" y="90"/>
                </a:lnTo>
                <a:lnTo>
                  <a:pt x="331" y="89"/>
                </a:lnTo>
                <a:lnTo>
                  <a:pt x="332" y="89"/>
                </a:lnTo>
                <a:lnTo>
                  <a:pt x="332" y="87"/>
                </a:lnTo>
                <a:lnTo>
                  <a:pt x="334" y="87"/>
                </a:lnTo>
                <a:lnTo>
                  <a:pt x="334" y="85"/>
                </a:lnTo>
                <a:lnTo>
                  <a:pt x="335" y="85"/>
                </a:lnTo>
                <a:lnTo>
                  <a:pt x="335" y="83"/>
                </a:lnTo>
                <a:lnTo>
                  <a:pt x="343" y="83"/>
                </a:lnTo>
                <a:lnTo>
                  <a:pt x="343" y="82"/>
                </a:lnTo>
                <a:lnTo>
                  <a:pt x="347" y="82"/>
                </a:lnTo>
                <a:lnTo>
                  <a:pt x="347" y="82"/>
                </a:lnTo>
                <a:lnTo>
                  <a:pt x="348" y="82"/>
                </a:lnTo>
                <a:lnTo>
                  <a:pt x="348" y="80"/>
                </a:lnTo>
                <a:lnTo>
                  <a:pt x="351" y="80"/>
                </a:lnTo>
                <a:lnTo>
                  <a:pt x="351" y="80"/>
                </a:lnTo>
                <a:lnTo>
                  <a:pt x="352" y="80"/>
                </a:lnTo>
                <a:lnTo>
                  <a:pt x="352" y="78"/>
                </a:lnTo>
                <a:lnTo>
                  <a:pt x="359" y="78"/>
                </a:lnTo>
                <a:lnTo>
                  <a:pt x="359" y="76"/>
                </a:lnTo>
                <a:lnTo>
                  <a:pt x="361" y="76"/>
                </a:lnTo>
                <a:lnTo>
                  <a:pt x="361" y="75"/>
                </a:lnTo>
                <a:lnTo>
                  <a:pt x="362" y="75"/>
                </a:lnTo>
                <a:lnTo>
                  <a:pt x="362" y="73"/>
                </a:lnTo>
                <a:lnTo>
                  <a:pt x="366" y="73"/>
                </a:lnTo>
                <a:lnTo>
                  <a:pt x="366" y="73"/>
                </a:lnTo>
                <a:lnTo>
                  <a:pt x="370" y="73"/>
                </a:lnTo>
                <a:lnTo>
                  <a:pt x="370" y="69"/>
                </a:lnTo>
                <a:lnTo>
                  <a:pt x="372" y="69"/>
                </a:lnTo>
                <a:lnTo>
                  <a:pt x="372" y="69"/>
                </a:lnTo>
                <a:lnTo>
                  <a:pt x="372" y="69"/>
                </a:lnTo>
                <a:lnTo>
                  <a:pt x="372" y="69"/>
                </a:lnTo>
                <a:lnTo>
                  <a:pt x="372" y="69"/>
                </a:lnTo>
                <a:lnTo>
                  <a:pt x="372" y="67"/>
                </a:lnTo>
                <a:lnTo>
                  <a:pt x="373" y="67"/>
                </a:lnTo>
                <a:lnTo>
                  <a:pt x="373" y="66"/>
                </a:lnTo>
                <a:lnTo>
                  <a:pt x="373" y="66"/>
                </a:lnTo>
                <a:lnTo>
                  <a:pt x="373" y="66"/>
                </a:lnTo>
                <a:lnTo>
                  <a:pt x="373" y="66"/>
                </a:lnTo>
                <a:lnTo>
                  <a:pt x="373" y="66"/>
                </a:lnTo>
                <a:lnTo>
                  <a:pt x="374" y="66"/>
                </a:lnTo>
                <a:lnTo>
                  <a:pt x="374" y="66"/>
                </a:lnTo>
                <a:lnTo>
                  <a:pt x="374" y="66"/>
                </a:lnTo>
                <a:lnTo>
                  <a:pt x="374" y="64"/>
                </a:lnTo>
                <a:lnTo>
                  <a:pt x="375" y="64"/>
                </a:lnTo>
                <a:lnTo>
                  <a:pt x="375" y="64"/>
                </a:lnTo>
                <a:lnTo>
                  <a:pt x="380" y="64"/>
                </a:lnTo>
                <a:lnTo>
                  <a:pt x="380" y="62"/>
                </a:lnTo>
                <a:lnTo>
                  <a:pt x="380" y="62"/>
                </a:lnTo>
                <a:lnTo>
                  <a:pt x="380" y="62"/>
                </a:lnTo>
                <a:lnTo>
                  <a:pt x="381" y="62"/>
                </a:lnTo>
                <a:lnTo>
                  <a:pt x="381" y="60"/>
                </a:lnTo>
                <a:lnTo>
                  <a:pt x="382" y="60"/>
                </a:lnTo>
                <a:lnTo>
                  <a:pt x="382" y="60"/>
                </a:lnTo>
                <a:lnTo>
                  <a:pt x="384" y="60"/>
                </a:lnTo>
                <a:lnTo>
                  <a:pt x="384" y="60"/>
                </a:lnTo>
                <a:lnTo>
                  <a:pt x="384" y="60"/>
                </a:lnTo>
                <a:lnTo>
                  <a:pt x="384" y="60"/>
                </a:lnTo>
                <a:lnTo>
                  <a:pt x="384" y="60"/>
                </a:lnTo>
                <a:lnTo>
                  <a:pt x="384" y="60"/>
                </a:lnTo>
                <a:lnTo>
                  <a:pt x="384" y="60"/>
                </a:lnTo>
                <a:lnTo>
                  <a:pt x="384" y="60"/>
                </a:lnTo>
                <a:lnTo>
                  <a:pt x="385" y="60"/>
                </a:lnTo>
                <a:lnTo>
                  <a:pt x="385" y="60"/>
                </a:lnTo>
                <a:lnTo>
                  <a:pt x="385" y="60"/>
                </a:lnTo>
                <a:lnTo>
                  <a:pt x="385" y="60"/>
                </a:lnTo>
                <a:lnTo>
                  <a:pt x="385" y="60"/>
                </a:lnTo>
                <a:lnTo>
                  <a:pt x="385" y="60"/>
                </a:lnTo>
                <a:lnTo>
                  <a:pt x="386" y="60"/>
                </a:lnTo>
                <a:lnTo>
                  <a:pt x="386" y="60"/>
                </a:lnTo>
                <a:lnTo>
                  <a:pt x="387" y="60"/>
                </a:lnTo>
                <a:lnTo>
                  <a:pt x="387" y="60"/>
                </a:lnTo>
                <a:lnTo>
                  <a:pt x="387" y="60"/>
                </a:lnTo>
                <a:lnTo>
                  <a:pt x="387" y="60"/>
                </a:lnTo>
                <a:lnTo>
                  <a:pt x="388" y="60"/>
                </a:lnTo>
                <a:lnTo>
                  <a:pt x="388" y="58"/>
                </a:lnTo>
                <a:lnTo>
                  <a:pt x="390" y="58"/>
                </a:lnTo>
                <a:lnTo>
                  <a:pt x="390" y="56"/>
                </a:lnTo>
                <a:lnTo>
                  <a:pt x="392" y="56"/>
                </a:lnTo>
                <a:lnTo>
                  <a:pt x="392" y="56"/>
                </a:lnTo>
                <a:lnTo>
                  <a:pt x="392" y="56"/>
                </a:lnTo>
                <a:lnTo>
                  <a:pt x="392" y="56"/>
                </a:lnTo>
                <a:lnTo>
                  <a:pt x="392" y="56"/>
                </a:lnTo>
                <a:lnTo>
                  <a:pt x="392" y="56"/>
                </a:lnTo>
                <a:lnTo>
                  <a:pt x="392" y="56"/>
                </a:lnTo>
                <a:lnTo>
                  <a:pt x="392" y="56"/>
                </a:lnTo>
                <a:lnTo>
                  <a:pt x="392" y="56"/>
                </a:lnTo>
                <a:lnTo>
                  <a:pt x="392" y="56"/>
                </a:lnTo>
                <a:lnTo>
                  <a:pt x="393" y="56"/>
                </a:lnTo>
                <a:lnTo>
                  <a:pt x="393" y="56"/>
                </a:lnTo>
                <a:lnTo>
                  <a:pt x="393" y="56"/>
                </a:lnTo>
                <a:lnTo>
                  <a:pt x="393" y="56"/>
                </a:lnTo>
                <a:lnTo>
                  <a:pt x="397" y="56"/>
                </a:lnTo>
                <a:lnTo>
                  <a:pt x="397" y="54"/>
                </a:lnTo>
                <a:lnTo>
                  <a:pt x="399" y="54"/>
                </a:lnTo>
                <a:lnTo>
                  <a:pt x="399" y="54"/>
                </a:lnTo>
                <a:lnTo>
                  <a:pt x="400" y="54"/>
                </a:lnTo>
                <a:lnTo>
                  <a:pt x="400" y="54"/>
                </a:lnTo>
                <a:lnTo>
                  <a:pt x="401" y="54"/>
                </a:lnTo>
                <a:lnTo>
                  <a:pt x="401" y="52"/>
                </a:lnTo>
                <a:lnTo>
                  <a:pt x="401" y="52"/>
                </a:lnTo>
                <a:lnTo>
                  <a:pt x="401" y="52"/>
                </a:lnTo>
                <a:lnTo>
                  <a:pt x="403" y="52"/>
                </a:lnTo>
                <a:lnTo>
                  <a:pt x="403" y="49"/>
                </a:lnTo>
                <a:lnTo>
                  <a:pt x="403" y="49"/>
                </a:lnTo>
                <a:lnTo>
                  <a:pt x="403" y="49"/>
                </a:lnTo>
                <a:lnTo>
                  <a:pt x="404" y="49"/>
                </a:lnTo>
                <a:lnTo>
                  <a:pt x="404" y="49"/>
                </a:lnTo>
                <a:lnTo>
                  <a:pt x="405" y="49"/>
                </a:lnTo>
                <a:lnTo>
                  <a:pt x="405" y="47"/>
                </a:lnTo>
                <a:lnTo>
                  <a:pt x="407" y="47"/>
                </a:lnTo>
                <a:lnTo>
                  <a:pt x="407" y="47"/>
                </a:lnTo>
                <a:lnTo>
                  <a:pt x="413" y="47"/>
                </a:lnTo>
                <a:lnTo>
                  <a:pt x="413" y="45"/>
                </a:lnTo>
                <a:lnTo>
                  <a:pt x="415" y="45"/>
                </a:lnTo>
                <a:lnTo>
                  <a:pt x="415" y="45"/>
                </a:lnTo>
                <a:lnTo>
                  <a:pt x="416" y="45"/>
                </a:lnTo>
                <a:lnTo>
                  <a:pt x="416" y="43"/>
                </a:lnTo>
                <a:lnTo>
                  <a:pt x="422" y="43"/>
                </a:lnTo>
                <a:lnTo>
                  <a:pt x="422" y="40"/>
                </a:lnTo>
                <a:lnTo>
                  <a:pt x="423" y="40"/>
                </a:lnTo>
                <a:lnTo>
                  <a:pt x="423" y="38"/>
                </a:lnTo>
                <a:lnTo>
                  <a:pt x="429" y="38"/>
                </a:lnTo>
                <a:lnTo>
                  <a:pt x="429" y="38"/>
                </a:lnTo>
                <a:lnTo>
                  <a:pt x="429" y="38"/>
                </a:lnTo>
                <a:lnTo>
                  <a:pt x="429" y="38"/>
                </a:lnTo>
                <a:lnTo>
                  <a:pt x="433" y="38"/>
                </a:lnTo>
                <a:lnTo>
                  <a:pt x="433" y="38"/>
                </a:lnTo>
                <a:lnTo>
                  <a:pt x="436" y="38"/>
                </a:lnTo>
                <a:lnTo>
                  <a:pt x="436" y="36"/>
                </a:lnTo>
                <a:lnTo>
                  <a:pt x="437" y="36"/>
                </a:lnTo>
                <a:lnTo>
                  <a:pt x="437" y="36"/>
                </a:lnTo>
                <a:lnTo>
                  <a:pt x="439" y="36"/>
                </a:lnTo>
                <a:lnTo>
                  <a:pt x="439" y="36"/>
                </a:lnTo>
                <a:lnTo>
                  <a:pt x="439" y="36"/>
                </a:lnTo>
                <a:lnTo>
                  <a:pt x="439" y="36"/>
                </a:lnTo>
                <a:lnTo>
                  <a:pt x="441" y="36"/>
                </a:lnTo>
                <a:lnTo>
                  <a:pt x="441" y="34"/>
                </a:lnTo>
                <a:lnTo>
                  <a:pt x="443" y="34"/>
                </a:lnTo>
                <a:lnTo>
                  <a:pt x="443" y="31"/>
                </a:lnTo>
                <a:lnTo>
                  <a:pt x="445" y="31"/>
                </a:lnTo>
                <a:lnTo>
                  <a:pt x="445" y="31"/>
                </a:lnTo>
                <a:lnTo>
                  <a:pt x="454" y="31"/>
                </a:lnTo>
                <a:lnTo>
                  <a:pt x="454" y="29"/>
                </a:lnTo>
                <a:lnTo>
                  <a:pt x="461" y="29"/>
                </a:lnTo>
                <a:lnTo>
                  <a:pt x="461" y="29"/>
                </a:lnTo>
                <a:lnTo>
                  <a:pt x="462" y="29"/>
                </a:lnTo>
                <a:lnTo>
                  <a:pt x="462" y="29"/>
                </a:lnTo>
                <a:lnTo>
                  <a:pt x="463" y="29"/>
                </a:lnTo>
                <a:lnTo>
                  <a:pt x="463" y="26"/>
                </a:lnTo>
                <a:lnTo>
                  <a:pt x="466" y="26"/>
                </a:lnTo>
                <a:lnTo>
                  <a:pt x="466" y="24"/>
                </a:lnTo>
                <a:lnTo>
                  <a:pt x="469" y="24"/>
                </a:lnTo>
                <a:lnTo>
                  <a:pt x="469" y="24"/>
                </a:lnTo>
                <a:lnTo>
                  <a:pt x="472" y="24"/>
                </a:lnTo>
                <a:lnTo>
                  <a:pt x="472" y="24"/>
                </a:lnTo>
                <a:lnTo>
                  <a:pt x="473" y="24"/>
                </a:lnTo>
                <a:lnTo>
                  <a:pt x="473" y="21"/>
                </a:lnTo>
                <a:lnTo>
                  <a:pt x="475" y="21"/>
                </a:lnTo>
                <a:lnTo>
                  <a:pt x="475" y="21"/>
                </a:lnTo>
                <a:lnTo>
                  <a:pt x="475" y="21"/>
                </a:lnTo>
                <a:lnTo>
                  <a:pt x="475" y="19"/>
                </a:lnTo>
                <a:lnTo>
                  <a:pt x="481" y="19"/>
                </a:lnTo>
                <a:lnTo>
                  <a:pt x="481" y="16"/>
                </a:lnTo>
                <a:lnTo>
                  <a:pt x="497" y="16"/>
                </a:lnTo>
                <a:lnTo>
                  <a:pt x="497" y="16"/>
                </a:lnTo>
                <a:lnTo>
                  <a:pt x="500" y="16"/>
                </a:lnTo>
                <a:lnTo>
                  <a:pt x="500" y="14"/>
                </a:lnTo>
                <a:lnTo>
                  <a:pt x="514" y="14"/>
                </a:lnTo>
                <a:lnTo>
                  <a:pt x="514" y="11"/>
                </a:lnTo>
                <a:lnTo>
                  <a:pt x="516" y="11"/>
                </a:lnTo>
                <a:lnTo>
                  <a:pt x="516" y="11"/>
                </a:lnTo>
                <a:lnTo>
                  <a:pt x="517" y="11"/>
                </a:lnTo>
                <a:lnTo>
                  <a:pt x="517" y="8"/>
                </a:lnTo>
                <a:lnTo>
                  <a:pt x="518" y="8"/>
                </a:lnTo>
                <a:lnTo>
                  <a:pt x="518" y="6"/>
                </a:lnTo>
                <a:lnTo>
                  <a:pt x="550" y="6"/>
                </a:lnTo>
                <a:lnTo>
                  <a:pt x="550" y="6"/>
                </a:lnTo>
                <a:lnTo>
                  <a:pt x="551" y="6"/>
                </a:lnTo>
                <a:lnTo>
                  <a:pt x="551" y="6"/>
                </a:lnTo>
                <a:lnTo>
                  <a:pt x="554" y="6"/>
                </a:lnTo>
                <a:lnTo>
                  <a:pt x="554" y="6"/>
                </a:lnTo>
                <a:lnTo>
                  <a:pt x="555" y="6"/>
                </a:lnTo>
                <a:lnTo>
                  <a:pt x="555" y="6"/>
                </a:lnTo>
                <a:lnTo>
                  <a:pt x="556" y="6"/>
                </a:lnTo>
                <a:lnTo>
                  <a:pt x="556" y="6"/>
                </a:lnTo>
                <a:lnTo>
                  <a:pt x="561" y="6"/>
                </a:lnTo>
                <a:lnTo>
                  <a:pt x="561" y="6"/>
                </a:lnTo>
                <a:lnTo>
                  <a:pt x="561" y="6"/>
                </a:lnTo>
                <a:lnTo>
                  <a:pt x="561" y="3"/>
                </a:lnTo>
                <a:lnTo>
                  <a:pt x="562" y="3"/>
                </a:lnTo>
                <a:lnTo>
                  <a:pt x="562" y="3"/>
                </a:lnTo>
                <a:lnTo>
                  <a:pt x="562" y="3"/>
                </a:lnTo>
                <a:lnTo>
                  <a:pt x="562" y="3"/>
                </a:lnTo>
                <a:lnTo>
                  <a:pt x="562" y="3"/>
                </a:lnTo>
                <a:lnTo>
                  <a:pt x="562" y="3"/>
                </a:lnTo>
                <a:lnTo>
                  <a:pt x="564" y="3"/>
                </a:lnTo>
                <a:lnTo>
                  <a:pt x="564" y="3"/>
                </a:lnTo>
                <a:lnTo>
                  <a:pt x="565" y="3"/>
                </a:lnTo>
                <a:lnTo>
                  <a:pt x="565" y="0"/>
                </a:lnTo>
                <a:lnTo>
                  <a:pt x="574" y="0"/>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6723594D-8CC7-4CAE-BC5B-274B25F20291}"/>
              </a:ext>
            </a:extLst>
          </p:cNvPr>
          <p:cNvSpPr txBox="1"/>
          <p:nvPr/>
        </p:nvSpPr>
        <p:spPr>
          <a:xfrm>
            <a:off x="5100575" y="2238372"/>
            <a:ext cx="619080" cy="276999"/>
          </a:xfrm>
          <a:prstGeom prst="rect">
            <a:avLst/>
          </a:prstGeom>
          <a:noFill/>
        </p:spPr>
        <p:txBody>
          <a:bodyPr wrap="none" rtlCol="0">
            <a:spAutoFit/>
          </a:bodyPr>
          <a:lstStyle/>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43.0%</a:t>
            </a:r>
          </a:p>
        </p:txBody>
      </p:sp>
      <p:sp>
        <p:nvSpPr>
          <p:cNvPr id="20" name="TextBox 19">
            <a:extLst>
              <a:ext uri="{FF2B5EF4-FFF2-40B4-BE49-F238E27FC236}">
                <a16:creationId xmlns:a16="http://schemas.microsoft.com/office/drawing/2014/main" id="{4B38682E-3C59-4856-BD5D-62A5501E01B3}"/>
              </a:ext>
            </a:extLst>
          </p:cNvPr>
          <p:cNvSpPr txBox="1"/>
          <p:nvPr/>
        </p:nvSpPr>
        <p:spPr>
          <a:xfrm>
            <a:off x="5100575" y="2934676"/>
            <a:ext cx="619080" cy="276999"/>
          </a:xfrm>
          <a:prstGeom prst="rect">
            <a:avLst/>
          </a:prstGeom>
          <a:noFill/>
        </p:spPr>
        <p:txBody>
          <a:bodyPr wrap="none" rtlCol="0">
            <a:spAutoFit/>
          </a:bodyPr>
          <a:lstStyle/>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28.2%</a:t>
            </a:r>
          </a:p>
        </p:txBody>
      </p:sp>
      <p:sp>
        <p:nvSpPr>
          <p:cNvPr id="21" name="Rectangle 20">
            <a:extLst>
              <a:ext uri="{FF2B5EF4-FFF2-40B4-BE49-F238E27FC236}">
                <a16:creationId xmlns:a16="http://schemas.microsoft.com/office/drawing/2014/main" id="{12C99562-DBB0-47AB-8021-49790062BCA7}"/>
              </a:ext>
            </a:extLst>
          </p:cNvPr>
          <p:cNvSpPr/>
          <p:nvPr/>
        </p:nvSpPr>
        <p:spPr>
          <a:xfrm>
            <a:off x="2683927" y="4835192"/>
            <a:ext cx="3776147" cy="246221"/>
          </a:xfrm>
          <a:prstGeom prst="rect">
            <a:avLst/>
          </a:prstGeom>
        </p:spPr>
        <p:txBody>
          <a:bodyPr wrap="square">
            <a:spAutoFit/>
          </a:bodyPr>
          <a:lstStyle/>
          <a:p>
            <a:pPr algn="ctr"/>
            <a:r>
              <a:rPr lang="en-US" sz="1000" b="0" i="0" dirty="0">
                <a:solidFill>
                  <a:schemeClr val="tx1"/>
                </a:solidFill>
              </a:rPr>
              <a:t>Event rates are Kaplan-Meier time-to-first event estimates </a:t>
            </a:r>
            <a:endParaRPr lang="en-US" sz="1000" dirty="0"/>
          </a:p>
        </p:txBody>
      </p:sp>
      <p:grpSp>
        <p:nvGrpSpPr>
          <p:cNvPr id="29" name="Group 28">
            <a:extLst>
              <a:ext uri="{FF2B5EF4-FFF2-40B4-BE49-F238E27FC236}">
                <a16:creationId xmlns:a16="http://schemas.microsoft.com/office/drawing/2014/main" id="{90E3ADFD-37FE-3D4E-A6A6-942A89860E98}"/>
              </a:ext>
            </a:extLst>
          </p:cNvPr>
          <p:cNvGrpSpPr/>
          <p:nvPr/>
        </p:nvGrpSpPr>
        <p:grpSpPr>
          <a:xfrm>
            <a:off x="2467578" y="1027507"/>
            <a:ext cx="1527160" cy="473108"/>
            <a:chOff x="1080431" y="1240119"/>
            <a:chExt cx="941886" cy="473108"/>
          </a:xfrm>
        </p:grpSpPr>
        <p:sp>
          <p:nvSpPr>
            <p:cNvPr id="30" name="Text Box 21">
              <a:extLst>
                <a:ext uri="{FF2B5EF4-FFF2-40B4-BE49-F238E27FC236}">
                  <a16:creationId xmlns:a16="http://schemas.microsoft.com/office/drawing/2014/main" id="{5BB8DE73-CE24-3B47-A1AA-75CF673EBB74}"/>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100" b="0" i="0" dirty="0">
                  <a:solidFill>
                    <a:schemeClr val="tx1"/>
                  </a:solidFill>
                  <a:latin typeface="Arial" panose="020B0604020202020204" pitchFamily="34" charset="0"/>
                  <a:cs typeface="Arial" panose="020B0604020202020204" pitchFamily="34" charset="0"/>
                </a:rPr>
                <a:t>MitraClip + GDMT</a:t>
              </a:r>
            </a:p>
          </p:txBody>
        </p:sp>
        <p:sp>
          <p:nvSpPr>
            <p:cNvPr id="31" name="Text Box 22">
              <a:extLst>
                <a:ext uri="{FF2B5EF4-FFF2-40B4-BE49-F238E27FC236}">
                  <a16:creationId xmlns:a16="http://schemas.microsoft.com/office/drawing/2014/main" id="{60F071DF-11D4-584A-B8E1-55A2BB5B1D63}"/>
                </a:ext>
              </a:extLst>
            </p:cNvPr>
            <p:cNvSpPr txBox="1">
              <a:spLocks noChangeArrowheads="1"/>
            </p:cNvSpPr>
            <p:nvPr/>
          </p:nvSpPr>
          <p:spPr bwMode="auto">
            <a:xfrm>
              <a:off x="1205768" y="1451617"/>
              <a:ext cx="630965" cy="261610"/>
            </a:xfrm>
            <a:prstGeom prst="rect">
              <a:avLst/>
            </a:prstGeom>
            <a:noFill/>
            <a:ln w="9525">
              <a:noFill/>
              <a:miter lim="800000"/>
              <a:headEnd/>
              <a:tailEnd/>
            </a:ln>
            <a:effectLst/>
          </p:spPr>
          <p:txBody>
            <a:bodyPr wrap="none">
              <a:spAutoFit/>
            </a:bodyPr>
            <a:lstStyle/>
            <a:p>
              <a:r>
                <a:rPr lang="en-US" sz="1100" b="0" i="0" dirty="0">
                  <a:solidFill>
                    <a:schemeClr val="tx1"/>
                  </a:solidFill>
                  <a:latin typeface="Arial" panose="020B0604020202020204" pitchFamily="34" charset="0"/>
                  <a:cs typeface="Arial" panose="020B0604020202020204" pitchFamily="34" charset="0"/>
                </a:rPr>
                <a:t>GDMT alone</a:t>
              </a:r>
            </a:p>
          </p:txBody>
        </p:sp>
        <p:sp>
          <p:nvSpPr>
            <p:cNvPr id="32" name="Line 23">
              <a:extLst>
                <a:ext uri="{FF2B5EF4-FFF2-40B4-BE49-F238E27FC236}">
                  <a16:creationId xmlns:a16="http://schemas.microsoft.com/office/drawing/2014/main" id="{E3E87E36-75BC-2E4F-A669-ADD933A55982}"/>
                </a:ext>
              </a:extLst>
            </p:cNvPr>
            <p:cNvSpPr>
              <a:spLocks noChangeShapeType="1"/>
            </p:cNvSpPr>
            <p:nvPr/>
          </p:nvSpPr>
          <p:spPr bwMode="auto">
            <a:xfrm>
              <a:off x="1080431" y="1368799"/>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dirty="0">
                <a:solidFill>
                  <a:schemeClr val="tx1"/>
                </a:solidFill>
                <a:latin typeface="Arial" panose="020B0604020202020204" pitchFamily="34" charset="0"/>
                <a:cs typeface="Arial" panose="020B0604020202020204" pitchFamily="34" charset="0"/>
              </a:endParaRPr>
            </a:p>
          </p:txBody>
        </p:sp>
        <p:sp>
          <p:nvSpPr>
            <p:cNvPr id="33" name="Line 24">
              <a:extLst>
                <a:ext uri="{FF2B5EF4-FFF2-40B4-BE49-F238E27FC236}">
                  <a16:creationId xmlns:a16="http://schemas.microsoft.com/office/drawing/2014/main" id="{03E8A60D-10D8-214B-8BA4-FBDD8D67F9BA}"/>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graphicFrame>
        <p:nvGraphicFramePr>
          <p:cNvPr id="34" name="Table 33">
            <a:extLst>
              <a:ext uri="{FF2B5EF4-FFF2-40B4-BE49-F238E27FC236}">
                <a16:creationId xmlns:a16="http://schemas.microsoft.com/office/drawing/2014/main" id="{912F544E-0E34-A84F-9017-7844F06F06FF}"/>
              </a:ext>
            </a:extLst>
          </p:cNvPr>
          <p:cNvGraphicFramePr>
            <a:graphicFrameLocks noGrp="1"/>
          </p:cNvGraphicFramePr>
          <p:nvPr/>
        </p:nvGraphicFramePr>
        <p:xfrm>
          <a:off x="98605" y="4013266"/>
          <a:ext cx="7347223" cy="609219"/>
        </p:xfrm>
        <a:graphic>
          <a:graphicData uri="http://schemas.openxmlformats.org/drawingml/2006/table">
            <a:tbl>
              <a:tblPr firstRow="1" bandRow="1">
                <a:tableStyleId>{2D5ABB26-0587-4C30-8999-92F81FD0307C}</a:tableStyleId>
              </a:tblPr>
              <a:tblGrid>
                <a:gridCol w="1926927">
                  <a:extLst>
                    <a:ext uri="{9D8B030D-6E8A-4147-A177-3AD203B41FA5}">
                      <a16:colId xmlns:a16="http://schemas.microsoft.com/office/drawing/2014/main" val="3765923597"/>
                    </a:ext>
                  </a:extLst>
                </a:gridCol>
                <a:gridCol w="530187">
                  <a:extLst>
                    <a:ext uri="{9D8B030D-6E8A-4147-A177-3AD203B41FA5}">
                      <a16:colId xmlns:a16="http://schemas.microsoft.com/office/drawing/2014/main" val="3781168399"/>
                    </a:ext>
                  </a:extLst>
                </a:gridCol>
                <a:gridCol w="999244">
                  <a:extLst>
                    <a:ext uri="{9D8B030D-6E8A-4147-A177-3AD203B41FA5}">
                      <a16:colId xmlns:a16="http://schemas.microsoft.com/office/drawing/2014/main" val="2336621971"/>
                    </a:ext>
                  </a:extLst>
                </a:gridCol>
                <a:gridCol w="627537">
                  <a:extLst>
                    <a:ext uri="{9D8B030D-6E8A-4147-A177-3AD203B41FA5}">
                      <a16:colId xmlns:a16="http://schemas.microsoft.com/office/drawing/2014/main" val="3661671100"/>
                    </a:ext>
                  </a:extLst>
                </a:gridCol>
                <a:gridCol w="1107957">
                  <a:extLst>
                    <a:ext uri="{9D8B030D-6E8A-4147-A177-3AD203B41FA5}">
                      <a16:colId xmlns:a16="http://schemas.microsoft.com/office/drawing/2014/main" val="1010890857"/>
                    </a:ext>
                  </a:extLst>
                </a:gridCol>
                <a:gridCol w="529457">
                  <a:extLst>
                    <a:ext uri="{9D8B030D-6E8A-4147-A177-3AD203B41FA5}">
                      <a16:colId xmlns:a16="http://schemas.microsoft.com/office/drawing/2014/main" val="3081606396"/>
                    </a:ext>
                  </a:extLst>
                </a:gridCol>
                <a:gridCol w="1168714">
                  <a:extLst>
                    <a:ext uri="{9D8B030D-6E8A-4147-A177-3AD203B41FA5}">
                      <a16:colId xmlns:a16="http://schemas.microsoft.com/office/drawing/2014/main" val="314495609"/>
                    </a:ext>
                  </a:extLst>
                </a:gridCol>
                <a:gridCol w="457200">
                  <a:extLst>
                    <a:ext uri="{9D8B030D-6E8A-4147-A177-3AD203B41FA5}">
                      <a16:colId xmlns:a16="http://schemas.microsoft.com/office/drawing/2014/main" val="3684299521"/>
                    </a:ext>
                  </a:extLst>
                </a:gridCol>
              </a:tblGrid>
              <a:tr h="99145">
                <a:tc>
                  <a:txBody>
                    <a:bodyPr/>
                    <a:lstStyle/>
                    <a:p>
                      <a:pPr algn="r"/>
                      <a:r>
                        <a:rPr lang="en-US" sz="1000" b="1" u="sng" dirty="0"/>
                        <a:t># at Risk</a:t>
                      </a:r>
                      <a:r>
                        <a:rPr lang="en-US" sz="1000" b="1" dirty="0"/>
                        <a:t>:</a:t>
                      </a:r>
                    </a:p>
                  </a:txBody>
                  <a:tcPr marL="0" marR="0" marT="0" marB="0" anchor="ctr"/>
                </a:tc>
                <a:tc gridSpan="6">
                  <a:txBody>
                    <a:bodyPr/>
                    <a:lstStyle/>
                    <a:p>
                      <a:pPr algn="ctr"/>
                      <a:endParaRPr lang="en-US" sz="1000" b="1" dirty="0"/>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tc>
                <a:extLst>
                  <a:ext uri="{0D108BD9-81ED-4DB2-BD59-A6C34878D82A}">
                    <a16:rowId xmlns:a16="http://schemas.microsoft.com/office/drawing/2014/main" val="2941708680"/>
                  </a:ext>
                </a:extLst>
              </a:tr>
              <a:tr h="0">
                <a:tc>
                  <a:txBody>
                    <a:bodyPr/>
                    <a:lstStyle/>
                    <a:p>
                      <a:pPr algn="r"/>
                      <a:r>
                        <a:rPr lang="en-US" sz="1000" b="0" dirty="0"/>
                        <a:t>MitraClip + GDMT</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302</a:t>
                      </a:r>
                    </a:p>
                  </a:txBody>
                  <a:tcPr marL="0" marR="0" marT="0" marB="0" anchor="ctr"/>
                </a:tc>
                <a:tc>
                  <a:txBody>
                    <a:bodyPr/>
                    <a:lstStyle/>
                    <a:p>
                      <a:pPr algn="ctr" fontAlgn="ctr"/>
                      <a:r>
                        <a:rPr lang="en-US" sz="1000" b="0" i="0" u="none" strike="noStrike" dirty="0">
                          <a:solidFill>
                            <a:schemeClr val="tx1"/>
                          </a:solidFill>
                          <a:effectLst/>
                          <a:latin typeface="+mn-lt"/>
                        </a:rPr>
                        <a:t>     269</a:t>
                      </a:r>
                    </a:p>
                  </a:txBody>
                  <a:tcPr marL="9525" marR="9525" marT="47625" marB="47625" anchor="ctr"/>
                </a:tc>
                <a:tc>
                  <a:txBody>
                    <a:bodyPr/>
                    <a:lstStyle/>
                    <a:p>
                      <a:pPr algn="ctr" fontAlgn="ctr"/>
                      <a:r>
                        <a:rPr lang="en-US" sz="1000" b="0" i="0" u="none" strike="noStrike" dirty="0">
                          <a:solidFill>
                            <a:schemeClr val="tx1"/>
                          </a:solidFill>
                          <a:effectLst/>
                          <a:latin typeface="+mn-lt"/>
                        </a:rPr>
                        <a:t>      238</a:t>
                      </a:r>
                    </a:p>
                  </a:txBody>
                  <a:tcPr marL="9525" marR="9525" marT="47625" marB="47625" anchor="ctr"/>
                </a:tc>
                <a:tc>
                  <a:txBody>
                    <a:bodyPr/>
                    <a:lstStyle/>
                    <a:p>
                      <a:pPr algn="ctr" fontAlgn="ctr"/>
                      <a:r>
                        <a:rPr lang="en-US" sz="1000" b="0" i="0" u="none" strike="noStrike" dirty="0">
                          <a:solidFill>
                            <a:schemeClr val="tx1"/>
                          </a:solidFill>
                          <a:effectLst/>
                          <a:latin typeface="+mn-lt"/>
                        </a:rPr>
                        <a:t>    219</a:t>
                      </a:r>
                    </a:p>
                  </a:txBody>
                  <a:tcPr marL="9525" marR="9525" marT="47625" marB="47625" anchor="ctr"/>
                </a:tc>
                <a:tc>
                  <a:txBody>
                    <a:bodyPr/>
                    <a:lstStyle/>
                    <a:p>
                      <a:pPr algn="ctr" fontAlgn="ctr"/>
                      <a:r>
                        <a:rPr lang="en-US" sz="1000" b="0" i="0" u="none" strike="noStrike" dirty="0">
                          <a:solidFill>
                            <a:schemeClr val="tx1"/>
                          </a:solidFill>
                          <a:effectLst/>
                          <a:latin typeface="+mn-lt"/>
                        </a:rPr>
                        <a:t>    189</a:t>
                      </a:r>
                    </a:p>
                  </a:txBody>
                  <a:tcPr marL="9525" marR="9525" marT="47625" marB="47625" anchor="ctr"/>
                </a:tc>
                <a:tc>
                  <a:txBody>
                    <a:bodyPr/>
                    <a:lstStyle/>
                    <a:p>
                      <a:pPr algn="ctr" fontAlgn="ctr"/>
                      <a:r>
                        <a:rPr lang="en-US" sz="1000" b="0" i="0" u="none" strike="noStrike" dirty="0">
                          <a:solidFill>
                            <a:schemeClr val="tx1"/>
                          </a:solidFill>
                          <a:effectLst/>
                          <a:latin typeface="+mn-lt"/>
                        </a:rPr>
                        <a:t>    128</a:t>
                      </a:r>
                    </a:p>
                  </a:txBody>
                  <a:tcPr marL="9525" marR="9525" marT="47625" marB="47625" anchor="ctr"/>
                </a:tc>
                <a:tc>
                  <a:txBody>
                    <a:bodyPr/>
                    <a:lstStyle/>
                    <a:p>
                      <a:pPr algn="ctr" fontAlgn="ctr"/>
                      <a:r>
                        <a:rPr lang="en-US" sz="1000" b="0" i="0" u="none" strike="noStrike" dirty="0">
                          <a:solidFill>
                            <a:schemeClr val="tx1"/>
                          </a:solidFill>
                          <a:effectLst/>
                          <a:latin typeface="+mn-lt"/>
                        </a:rPr>
                        <a:t>     93</a:t>
                      </a:r>
                    </a:p>
                  </a:txBody>
                  <a:tcPr marL="9525" marR="9525" marT="47625" marB="47625" anchor="ctr"/>
                </a:tc>
                <a:extLst>
                  <a:ext uri="{0D108BD9-81ED-4DB2-BD59-A6C34878D82A}">
                    <a16:rowId xmlns:a16="http://schemas.microsoft.com/office/drawing/2014/main" val="3462999533"/>
                  </a:ext>
                </a:extLst>
              </a:tr>
              <a:tr h="0">
                <a:tc>
                  <a:txBody>
                    <a:bodyPr/>
                    <a:lstStyle/>
                    <a:p>
                      <a:pPr algn="r"/>
                      <a:r>
                        <a:rPr lang="en-US" sz="1000" b="0" dirty="0"/>
                        <a:t>GDMT alone</a:t>
                      </a:r>
                    </a:p>
                  </a:txBody>
                  <a:tcPr marL="0" marR="0" marT="9144"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312</a:t>
                      </a:r>
                    </a:p>
                  </a:txBody>
                  <a:tcPr marL="0" marR="0" marT="9144" marB="0" anchor="ctr"/>
                </a:tc>
                <a:tc>
                  <a:txBody>
                    <a:bodyPr/>
                    <a:lstStyle/>
                    <a:p>
                      <a:pPr algn="ctr" fontAlgn="ctr"/>
                      <a:r>
                        <a:rPr lang="en-US" sz="1000" b="0" i="0" u="none" strike="noStrike" dirty="0">
                          <a:solidFill>
                            <a:schemeClr val="tx1"/>
                          </a:solidFill>
                          <a:effectLst/>
                          <a:latin typeface="+mn-lt"/>
                        </a:rPr>
                        <a:t>     272</a:t>
                      </a:r>
                    </a:p>
                  </a:txBody>
                  <a:tcPr marL="9525" marR="9525" marT="9144" marB="47625" anchor="ctr"/>
                </a:tc>
                <a:tc>
                  <a:txBody>
                    <a:bodyPr/>
                    <a:lstStyle/>
                    <a:p>
                      <a:pPr algn="ctr" fontAlgn="ctr"/>
                      <a:r>
                        <a:rPr lang="en-US" sz="1000" b="0" i="0" u="none" strike="noStrike" dirty="0">
                          <a:solidFill>
                            <a:schemeClr val="tx1"/>
                          </a:solidFill>
                          <a:effectLst/>
                          <a:latin typeface="+mn-lt"/>
                        </a:rPr>
                        <a:t>      223</a:t>
                      </a:r>
                    </a:p>
                  </a:txBody>
                  <a:tcPr marL="9525" marR="9525" marT="9144" marB="47625" anchor="ctr"/>
                </a:tc>
                <a:tc>
                  <a:txBody>
                    <a:bodyPr/>
                    <a:lstStyle/>
                    <a:p>
                      <a:pPr algn="ctr" fontAlgn="ctr"/>
                      <a:r>
                        <a:rPr lang="en-US" sz="1000" b="0" i="0" u="none" strike="noStrike" dirty="0">
                          <a:solidFill>
                            <a:schemeClr val="tx1"/>
                          </a:solidFill>
                          <a:effectLst/>
                          <a:latin typeface="+mn-lt"/>
                        </a:rPr>
                        <a:t>    186</a:t>
                      </a:r>
                    </a:p>
                  </a:txBody>
                  <a:tcPr marL="9525" marR="9525" marT="9144" marB="47625" anchor="ctr"/>
                </a:tc>
                <a:tc>
                  <a:txBody>
                    <a:bodyPr/>
                    <a:lstStyle/>
                    <a:p>
                      <a:pPr algn="ctr" fontAlgn="ctr"/>
                      <a:r>
                        <a:rPr lang="en-US" sz="1000" b="0" i="0" u="none" strike="noStrike" dirty="0">
                          <a:solidFill>
                            <a:schemeClr val="tx1"/>
                          </a:solidFill>
                          <a:effectLst/>
                          <a:latin typeface="+mn-lt"/>
                        </a:rPr>
                        <a:t>    145</a:t>
                      </a:r>
                    </a:p>
                  </a:txBody>
                  <a:tcPr marL="9525" marR="9525" marT="9144" marB="47625" anchor="ctr"/>
                </a:tc>
                <a:tc>
                  <a:txBody>
                    <a:bodyPr/>
                    <a:lstStyle/>
                    <a:p>
                      <a:pPr algn="ctr" fontAlgn="ctr"/>
                      <a:r>
                        <a:rPr lang="en-US" sz="1000" b="0" i="0" u="none" strike="noStrike" dirty="0">
                          <a:solidFill>
                            <a:schemeClr val="tx1"/>
                          </a:solidFill>
                          <a:effectLst/>
                          <a:latin typeface="+mn-lt"/>
                        </a:rPr>
                        <a:t>    91</a:t>
                      </a:r>
                    </a:p>
                  </a:txBody>
                  <a:tcPr marL="9525" marR="9525" marT="9144" marB="47625" anchor="ctr"/>
                </a:tc>
                <a:tc>
                  <a:txBody>
                    <a:bodyPr/>
                    <a:lstStyle/>
                    <a:p>
                      <a:pPr algn="ctr" fontAlgn="ctr"/>
                      <a:r>
                        <a:rPr lang="en-US" sz="1000" b="0" i="0" u="none" strike="noStrike" dirty="0">
                          <a:solidFill>
                            <a:schemeClr val="tx1"/>
                          </a:solidFill>
                          <a:effectLst/>
                          <a:latin typeface="+mn-lt"/>
                        </a:rPr>
                        <a:t>     70</a:t>
                      </a:r>
                    </a:p>
                  </a:txBody>
                  <a:tcPr marL="9525" marR="9525" marT="9144" marB="47625" anchor="ctr"/>
                </a:tc>
                <a:extLst>
                  <a:ext uri="{0D108BD9-81ED-4DB2-BD59-A6C34878D82A}">
                    <a16:rowId xmlns:a16="http://schemas.microsoft.com/office/drawing/2014/main" val="3416497008"/>
                  </a:ext>
                </a:extLst>
              </a:tr>
            </a:tbl>
          </a:graphicData>
        </a:graphic>
      </p:graphicFrame>
      <p:sp>
        <p:nvSpPr>
          <p:cNvPr id="25" name="TextBox 24">
            <a:extLst>
              <a:ext uri="{FF2B5EF4-FFF2-40B4-BE49-F238E27FC236}">
                <a16:creationId xmlns:a16="http://schemas.microsoft.com/office/drawing/2014/main" id="{364B0D75-50D3-834E-95A7-6C8B50914486}"/>
              </a:ext>
            </a:extLst>
          </p:cNvPr>
          <p:cNvSpPr txBox="1"/>
          <p:nvPr/>
        </p:nvSpPr>
        <p:spPr>
          <a:xfrm>
            <a:off x="6439546" y="2832372"/>
            <a:ext cx="2495227" cy="717184"/>
          </a:xfrm>
          <a:prstGeom prst="rect">
            <a:avLst/>
          </a:prstGeom>
          <a:solidFill>
            <a:srgbClr val="002060"/>
          </a:solidFill>
          <a:ln>
            <a:solidFill>
              <a:schemeClr val="tx1"/>
            </a:solidFill>
          </a:ln>
        </p:spPr>
        <p:txBody>
          <a:bodyPr wrap="square" rtlCol="0">
            <a:spAutoFit/>
          </a:bodyPr>
          <a:lstStyle/>
          <a:p>
            <a:pPr algn="ctr">
              <a:lnSpc>
                <a:spcPct val="110000"/>
              </a:lnSpc>
            </a:pPr>
            <a:r>
              <a:rPr lang="en-US" sz="1200" b="0" i="0" dirty="0">
                <a:solidFill>
                  <a:schemeClr val="tx1"/>
                </a:solidFill>
                <a:latin typeface="Arial" panose="020B0604020202020204" pitchFamily="34" charset="0"/>
                <a:cs typeface="Arial" panose="020B0604020202020204" pitchFamily="34" charset="0"/>
              </a:rPr>
              <a:t>HR [95% CI] = 0.67 [0.52, 0.85] </a:t>
            </a:r>
            <a:r>
              <a:rPr lang="en-US" sz="1200" i="0" dirty="0">
                <a:solidFill>
                  <a:srgbClr val="FFFF00"/>
                </a:solidFill>
                <a:latin typeface="Arial" panose="020B0604020202020204" pitchFamily="34" charset="0"/>
                <a:cs typeface="Arial" panose="020B0604020202020204" pitchFamily="34" charset="0"/>
              </a:rPr>
              <a:t>P=0.001</a:t>
            </a:r>
          </a:p>
          <a:p>
            <a:pPr algn="ctr">
              <a:lnSpc>
                <a:spcPct val="110000"/>
              </a:lnSpc>
            </a:pPr>
            <a:r>
              <a:rPr lang="en-US" sz="1400" i="0" dirty="0">
                <a:solidFill>
                  <a:srgbClr val="FDE25E"/>
                </a:solidFill>
                <a:latin typeface="Arial" panose="020B0604020202020204" pitchFamily="34" charset="0"/>
                <a:cs typeface="Arial" panose="020B0604020202020204" pitchFamily="34" charset="0"/>
              </a:rPr>
              <a:t>NNT = </a:t>
            </a:r>
            <a:r>
              <a:rPr lang="en-US" sz="1400" i="0" dirty="0">
                <a:solidFill>
                  <a:schemeClr val="tx2"/>
                </a:solidFill>
                <a:latin typeface="Arial" panose="020B0604020202020204" pitchFamily="34" charset="0"/>
                <a:cs typeface="Arial" panose="020B0604020202020204" pitchFamily="34" charset="0"/>
              </a:rPr>
              <a:t>7.9 [95% CI 4.6, 26.1]</a:t>
            </a:r>
          </a:p>
        </p:txBody>
      </p:sp>
      <p:sp>
        <p:nvSpPr>
          <p:cNvPr id="22" name="Rectangle 21">
            <a:extLst>
              <a:ext uri="{FF2B5EF4-FFF2-40B4-BE49-F238E27FC236}">
                <a16:creationId xmlns:a16="http://schemas.microsoft.com/office/drawing/2014/main" id="{5CCADAC0-7D72-594E-9B7E-498D002BB8AD}"/>
              </a:ext>
            </a:extLst>
          </p:cNvPr>
          <p:cNvSpPr/>
          <p:nvPr/>
        </p:nvSpPr>
        <p:spPr>
          <a:xfrm>
            <a:off x="3264647" y="3306570"/>
            <a:ext cx="2657959" cy="276999"/>
          </a:xfrm>
          <a:prstGeom prst="rect">
            <a:avLst/>
          </a:prstGeom>
          <a:no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FFFF00"/>
                </a:solidFill>
                <a:effectLst/>
                <a:uLnTx/>
                <a:uFillTx/>
                <a:latin typeface="Arial" panose="020B0604020202020204" pitchFamily="34" charset="0"/>
                <a:ea typeface="ヒラギノ角ゴ Pro W3"/>
                <a:cs typeface="Arial" panose="020B0604020202020204" pitchFamily="34" charset="0"/>
              </a:rPr>
              <a:t>NNT = 6.8 [95% CI 4.5, 14.0] </a:t>
            </a:r>
          </a:p>
        </p:txBody>
      </p:sp>
    </p:spTree>
    <p:extLst>
      <p:ext uri="{BB962C8B-B14F-4D97-AF65-F5344CB8AC3E}">
        <p14:creationId xmlns:p14="http://schemas.microsoft.com/office/powerpoint/2010/main" val="41757454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228689" y="860459"/>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724712" y="90375"/>
            <a:ext cx="7769225"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All-Cause Mortality or HF Hospitalization</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including crossovers</a:t>
            </a: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 name="TextBox 16">
            <a:extLst>
              <a:ext uri="{FF2B5EF4-FFF2-40B4-BE49-F238E27FC236}">
                <a16:creationId xmlns:a16="http://schemas.microsoft.com/office/drawing/2014/main" id="{1EA98A39-FD1C-4886-9052-A6B939F40778}"/>
              </a:ext>
            </a:extLst>
          </p:cNvPr>
          <p:cNvSpPr txBox="1"/>
          <p:nvPr/>
        </p:nvSpPr>
        <p:spPr>
          <a:xfrm>
            <a:off x="5096899" y="1632104"/>
            <a:ext cx="619080"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66.6%</a:t>
            </a:r>
          </a:p>
        </p:txBody>
      </p:sp>
      <p:sp>
        <p:nvSpPr>
          <p:cNvPr id="18" name="TextBox 17">
            <a:extLst>
              <a:ext uri="{FF2B5EF4-FFF2-40B4-BE49-F238E27FC236}">
                <a16:creationId xmlns:a16="http://schemas.microsoft.com/office/drawing/2014/main" id="{2B0A4D30-9948-40B9-A9FB-F41F6DA13384}"/>
              </a:ext>
            </a:extLst>
          </p:cNvPr>
          <p:cNvSpPr txBox="1"/>
          <p:nvPr/>
        </p:nvSpPr>
        <p:spPr>
          <a:xfrm>
            <a:off x="5101257" y="2495496"/>
            <a:ext cx="619080"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44.5%</a:t>
            </a:r>
          </a:p>
        </p:txBody>
      </p:sp>
      <p:sp>
        <p:nvSpPr>
          <p:cNvPr id="19" name="Freeform 227">
            <a:extLst>
              <a:ext uri="{FF2B5EF4-FFF2-40B4-BE49-F238E27FC236}">
                <a16:creationId xmlns:a16="http://schemas.microsoft.com/office/drawing/2014/main" id="{9D1B1AEF-7FFE-4AA2-9B4B-6A31B5237562}"/>
              </a:ext>
            </a:extLst>
          </p:cNvPr>
          <p:cNvSpPr>
            <a:spLocks noChangeAspect="1"/>
          </p:cNvSpPr>
          <p:nvPr/>
        </p:nvSpPr>
        <p:spPr bwMode="auto">
          <a:xfrm>
            <a:off x="2325891" y="2074792"/>
            <a:ext cx="4963124" cy="1591056"/>
          </a:xfrm>
          <a:custGeom>
            <a:avLst/>
            <a:gdLst>
              <a:gd name="T0" fmla="*/ 4 w 574"/>
              <a:gd name="T1" fmla="*/ 272 h 282"/>
              <a:gd name="T2" fmla="*/ 7 w 574"/>
              <a:gd name="T3" fmla="*/ 266 h 282"/>
              <a:gd name="T4" fmla="*/ 10 w 574"/>
              <a:gd name="T5" fmla="*/ 261 h 282"/>
              <a:gd name="T6" fmla="*/ 15 w 574"/>
              <a:gd name="T7" fmla="*/ 257 h 282"/>
              <a:gd name="T8" fmla="*/ 23 w 574"/>
              <a:gd name="T9" fmla="*/ 250 h 282"/>
              <a:gd name="T10" fmla="*/ 31 w 574"/>
              <a:gd name="T11" fmla="*/ 245 h 282"/>
              <a:gd name="T12" fmla="*/ 39 w 574"/>
              <a:gd name="T13" fmla="*/ 241 h 282"/>
              <a:gd name="T14" fmla="*/ 45 w 574"/>
              <a:gd name="T15" fmla="*/ 234 h 282"/>
              <a:gd name="T16" fmla="*/ 47 w 574"/>
              <a:gd name="T17" fmla="*/ 226 h 282"/>
              <a:gd name="T18" fmla="*/ 53 w 574"/>
              <a:gd name="T19" fmla="*/ 223 h 282"/>
              <a:gd name="T20" fmla="*/ 64 w 574"/>
              <a:gd name="T21" fmla="*/ 217 h 282"/>
              <a:gd name="T22" fmla="*/ 69 w 574"/>
              <a:gd name="T23" fmla="*/ 210 h 282"/>
              <a:gd name="T24" fmla="*/ 77 w 574"/>
              <a:gd name="T25" fmla="*/ 202 h 282"/>
              <a:gd name="T26" fmla="*/ 87 w 574"/>
              <a:gd name="T27" fmla="*/ 196 h 282"/>
              <a:gd name="T28" fmla="*/ 91 w 574"/>
              <a:gd name="T29" fmla="*/ 188 h 282"/>
              <a:gd name="T30" fmla="*/ 101 w 574"/>
              <a:gd name="T31" fmla="*/ 183 h 282"/>
              <a:gd name="T32" fmla="*/ 111 w 574"/>
              <a:gd name="T33" fmla="*/ 176 h 282"/>
              <a:gd name="T34" fmla="*/ 115 w 574"/>
              <a:gd name="T35" fmla="*/ 167 h 282"/>
              <a:gd name="T36" fmla="*/ 123 w 574"/>
              <a:gd name="T37" fmla="*/ 159 h 282"/>
              <a:gd name="T38" fmla="*/ 130 w 574"/>
              <a:gd name="T39" fmla="*/ 154 h 282"/>
              <a:gd name="T40" fmla="*/ 147 w 574"/>
              <a:gd name="T41" fmla="*/ 147 h 282"/>
              <a:gd name="T42" fmla="*/ 157 w 574"/>
              <a:gd name="T43" fmla="*/ 142 h 282"/>
              <a:gd name="T44" fmla="*/ 166 w 574"/>
              <a:gd name="T45" fmla="*/ 136 h 282"/>
              <a:gd name="T46" fmla="*/ 178 w 574"/>
              <a:gd name="T47" fmla="*/ 128 h 282"/>
              <a:gd name="T48" fmla="*/ 181 w 574"/>
              <a:gd name="T49" fmla="*/ 123 h 282"/>
              <a:gd name="T50" fmla="*/ 198 w 574"/>
              <a:gd name="T51" fmla="*/ 118 h 282"/>
              <a:gd name="T52" fmla="*/ 212 w 574"/>
              <a:gd name="T53" fmla="*/ 112 h 282"/>
              <a:gd name="T54" fmla="*/ 229 w 574"/>
              <a:gd name="T55" fmla="*/ 107 h 282"/>
              <a:gd name="T56" fmla="*/ 246 w 574"/>
              <a:gd name="T57" fmla="*/ 100 h 282"/>
              <a:gd name="T58" fmla="*/ 270 w 574"/>
              <a:gd name="T59" fmla="*/ 95 h 282"/>
              <a:gd name="T60" fmla="*/ 297 w 574"/>
              <a:gd name="T61" fmla="*/ 89 h 282"/>
              <a:gd name="T62" fmla="*/ 318 w 574"/>
              <a:gd name="T63" fmla="*/ 87 h 282"/>
              <a:gd name="T64" fmla="*/ 330 w 574"/>
              <a:gd name="T65" fmla="*/ 80 h 282"/>
              <a:gd name="T66" fmla="*/ 354 w 574"/>
              <a:gd name="T67" fmla="*/ 75 h 282"/>
              <a:gd name="T68" fmla="*/ 365 w 574"/>
              <a:gd name="T69" fmla="*/ 72 h 282"/>
              <a:gd name="T70" fmla="*/ 376 w 574"/>
              <a:gd name="T71" fmla="*/ 69 h 282"/>
              <a:gd name="T72" fmla="*/ 378 w 574"/>
              <a:gd name="T73" fmla="*/ 69 h 282"/>
              <a:gd name="T74" fmla="*/ 382 w 574"/>
              <a:gd name="T75" fmla="*/ 69 h 282"/>
              <a:gd name="T76" fmla="*/ 384 w 574"/>
              <a:gd name="T77" fmla="*/ 69 h 282"/>
              <a:gd name="T78" fmla="*/ 386 w 574"/>
              <a:gd name="T79" fmla="*/ 69 h 282"/>
              <a:gd name="T80" fmla="*/ 388 w 574"/>
              <a:gd name="T81" fmla="*/ 67 h 282"/>
              <a:gd name="T82" fmla="*/ 392 w 574"/>
              <a:gd name="T83" fmla="*/ 67 h 282"/>
              <a:gd name="T84" fmla="*/ 395 w 574"/>
              <a:gd name="T85" fmla="*/ 67 h 282"/>
              <a:gd name="T86" fmla="*/ 397 w 574"/>
              <a:gd name="T87" fmla="*/ 67 h 282"/>
              <a:gd name="T88" fmla="*/ 401 w 574"/>
              <a:gd name="T89" fmla="*/ 67 h 282"/>
              <a:gd name="T90" fmla="*/ 403 w 574"/>
              <a:gd name="T91" fmla="*/ 65 h 282"/>
              <a:gd name="T92" fmla="*/ 405 w 574"/>
              <a:gd name="T93" fmla="*/ 65 h 282"/>
              <a:gd name="T94" fmla="*/ 421 w 574"/>
              <a:gd name="T95" fmla="*/ 62 h 282"/>
              <a:gd name="T96" fmla="*/ 439 w 574"/>
              <a:gd name="T97" fmla="*/ 53 h 282"/>
              <a:gd name="T98" fmla="*/ 452 w 574"/>
              <a:gd name="T99" fmla="*/ 49 h 282"/>
              <a:gd name="T100" fmla="*/ 463 w 574"/>
              <a:gd name="T101" fmla="*/ 44 h 282"/>
              <a:gd name="T102" fmla="*/ 487 w 574"/>
              <a:gd name="T103" fmla="*/ 37 h 282"/>
              <a:gd name="T104" fmla="*/ 492 w 574"/>
              <a:gd name="T105" fmla="*/ 35 h 282"/>
              <a:gd name="T106" fmla="*/ 506 w 574"/>
              <a:gd name="T107" fmla="*/ 30 h 282"/>
              <a:gd name="T108" fmla="*/ 510 w 574"/>
              <a:gd name="T109" fmla="*/ 23 h 282"/>
              <a:gd name="T110" fmla="*/ 530 w 574"/>
              <a:gd name="T111" fmla="*/ 18 h 282"/>
              <a:gd name="T112" fmla="*/ 543 w 574"/>
              <a:gd name="T113" fmla="*/ 10 h 282"/>
              <a:gd name="T114" fmla="*/ 554 w 574"/>
              <a:gd name="T115" fmla="*/ 3 h 282"/>
              <a:gd name="T116" fmla="*/ 559 w 574"/>
              <a:gd name="T117" fmla="*/ 3 h 282"/>
              <a:gd name="T118" fmla="*/ 574 w 574"/>
              <a:gd name="T11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4" h="282">
                <a:moveTo>
                  <a:pt x="0" y="282"/>
                </a:moveTo>
                <a:lnTo>
                  <a:pt x="1" y="282"/>
                </a:lnTo>
                <a:lnTo>
                  <a:pt x="1" y="280"/>
                </a:lnTo>
                <a:lnTo>
                  <a:pt x="3" y="280"/>
                </a:lnTo>
                <a:lnTo>
                  <a:pt x="3" y="276"/>
                </a:lnTo>
                <a:lnTo>
                  <a:pt x="4" y="276"/>
                </a:lnTo>
                <a:lnTo>
                  <a:pt x="4" y="272"/>
                </a:lnTo>
                <a:lnTo>
                  <a:pt x="4" y="272"/>
                </a:lnTo>
                <a:lnTo>
                  <a:pt x="4" y="269"/>
                </a:lnTo>
                <a:lnTo>
                  <a:pt x="5" y="269"/>
                </a:lnTo>
                <a:lnTo>
                  <a:pt x="5" y="268"/>
                </a:lnTo>
                <a:lnTo>
                  <a:pt x="6" y="268"/>
                </a:lnTo>
                <a:lnTo>
                  <a:pt x="6" y="266"/>
                </a:lnTo>
                <a:lnTo>
                  <a:pt x="7" y="266"/>
                </a:lnTo>
                <a:lnTo>
                  <a:pt x="7" y="266"/>
                </a:lnTo>
                <a:lnTo>
                  <a:pt x="9" y="266"/>
                </a:lnTo>
                <a:lnTo>
                  <a:pt x="9" y="265"/>
                </a:lnTo>
                <a:lnTo>
                  <a:pt x="10" y="265"/>
                </a:lnTo>
                <a:lnTo>
                  <a:pt x="10" y="263"/>
                </a:lnTo>
                <a:lnTo>
                  <a:pt x="10" y="263"/>
                </a:lnTo>
                <a:lnTo>
                  <a:pt x="10" y="261"/>
                </a:lnTo>
                <a:lnTo>
                  <a:pt x="11" y="261"/>
                </a:lnTo>
                <a:lnTo>
                  <a:pt x="11" y="261"/>
                </a:lnTo>
                <a:lnTo>
                  <a:pt x="12" y="261"/>
                </a:lnTo>
                <a:lnTo>
                  <a:pt x="12" y="258"/>
                </a:lnTo>
                <a:lnTo>
                  <a:pt x="14" y="258"/>
                </a:lnTo>
                <a:lnTo>
                  <a:pt x="14" y="257"/>
                </a:lnTo>
                <a:lnTo>
                  <a:pt x="15" y="257"/>
                </a:lnTo>
                <a:lnTo>
                  <a:pt x="15" y="255"/>
                </a:lnTo>
                <a:lnTo>
                  <a:pt x="18" y="255"/>
                </a:lnTo>
                <a:lnTo>
                  <a:pt x="18" y="253"/>
                </a:lnTo>
                <a:lnTo>
                  <a:pt x="22" y="253"/>
                </a:lnTo>
                <a:lnTo>
                  <a:pt x="22" y="252"/>
                </a:lnTo>
                <a:lnTo>
                  <a:pt x="23" y="252"/>
                </a:lnTo>
                <a:lnTo>
                  <a:pt x="23" y="250"/>
                </a:lnTo>
                <a:lnTo>
                  <a:pt x="26" y="250"/>
                </a:lnTo>
                <a:lnTo>
                  <a:pt x="26" y="249"/>
                </a:lnTo>
                <a:lnTo>
                  <a:pt x="29" y="249"/>
                </a:lnTo>
                <a:lnTo>
                  <a:pt x="29" y="247"/>
                </a:lnTo>
                <a:lnTo>
                  <a:pt x="31" y="247"/>
                </a:lnTo>
                <a:lnTo>
                  <a:pt x="31" y="245"/>
                </a:lnTo>
                <a:lnTo>
                  <a:pt x="31" y="245"/>
                </a:lnTo>
                <a:lnTo>
                  <a:pt x="31" y="245"/>
                </a:lnTo>
                <a:lnTo>
                  <a:pt x="34" y="245"/>
                </a:lnTo>
                <a:lnTo>
                  <a:pt x="34" y="244"/>
                </a:lnTo>
                <a:lnTo>
                  <a:pt x="38" y="244"/>
                </a:lnTo>
                <a:lnTo>
                  <a:pt x="38" y="242"/>
                </a:lnTo>
                <a:lnTo>
                  <a:pt x="39" y="242"/>
                </a:lnTo>
                <a:lnTo>
                  <a:pt x="39" y="241"/>
                </a:lnTo>
                <a:lnTo>
                  <a:pt x="41" y="241"/>
                </a:lnTo>
                <a:lnTo>
                  <a:pt x="41" y="239"/>
                </a:lnTo>
                <a:lnTo>
                  <a:pt x="42" y="239"/>
                </a:lnTo>
                <a:lnTo>
                  <a:pt x="42" y="236"/>
                </a:lnTo>
                <a:lnTo>
                  <a:pt x="43" y="236"/>
                </a:lnTo>
                <a:lnTo>
                  <a:pt x="43" y="234"/>
                </a:lnTo>
                <a:lnTo>
                  <a:pt x="45" y="234"/>
                </a:lnTo>
                <a:lnTo>
                  <a:pt x="45" y="233"/>
                </a:lnTo>
                <a:lnTo>
                  <a:pt x="45" y="233"/>
                </a:lnTo>
                <a:lnTo>
                  <a:pt x="45" y="229"/>
                </a:lnTo>
                <a:lnTo>
                  <a:pt x="46" y="229"/>
                </a:lnTo>
                <a:lnTo>
                  <a:pt x="46" y="228"/>
                </a:lnTo>
                <a:lnTo>
                  <a:pt x="47" y="228"/>
                </a:lnTo>
                <a:lnTo>
                  <a:pt x="47" y="226"/>
                </a:lnTo>
                <a:lnTo>
                  <a:pt x="48" y="226"/>
                </a:lnTo>
                <a:lnTo>
                  <a:pt x="48" y="225"/>
                </a:lnTo>
                <a:lnTo>
                  <a:pt x="48" y="225"/>
                </a:lnTo>
                <a:lnTo>
                  <a:pt x="48" y="223"/>
                </a:lnTo>
                <a:lnTo>
                  <a:pt x="49" y="223"/>
                </a:lnTo>
                <a:lnTo>
                  <a:pt x="49" y="223"/>
                </a:lnTo>
                <a:lnTo>
                  <a:pt x="53" y="223"/>
                </a:lnTo>
                <a:lnTo>
                  <a:pt x="53" y="221"/>
                </a:lnTo>
                <a:lnTo>
                  <a:pt x="55" y="221"/>
                </a:lnTo>
                <a:lnTo>
                  <a:pt x="55" y="220"/>
                </a:lnTo>
                <a:lnTo>
                  <a:pt x="57" y="220"/>
                </a:lnTo>
                <a:lnTo>
                  <a:pt x="57" y="218"/>
                </a:lnTo>
                <a:lnTo>
                  <a:pt x="64" y="218"/>
                </a:lnTo>
                <a:lnTo>
                  <a:pt x="64" y="217"/>
                </a:lnTo>
                <a:lnTo>
                  <a:pt x="64" y="217"/>
                </a:lnTo>
                <a:lnTo>
                  <a:pt x="64" y="215"/>
                </a:lnTo>
                <a:lnTo>
                  <a:pt x="66" y="215"/>
                </a:lnTo>
                <a:lnTo>
                  <a:pt x="66" y="212"/>
                </a:lnTo>
                <a:lnTo>
                  <a:pt x="68" y="212"/>
                </a:lnTo>
                <a:lnTo>
                  <a:pt x="68" y="210"/>
                </a:lnTo>
                <a:lnTo>
                  <a:pt x="69" y="210"/>
                </a:lnTo>
                <a:lnTo>
                  <a:pt x="69" y="208"/>
                </a:lnTo>
                <a:lnTo>
                  <a:pt x="73" y="208"/>
                </a:lnTo>
                <a:lnTo>
                  <a:pt x="73" y="207"/>
                </a:lnTo>
                <a:lnTo>
                  <a:pt x="75" y="207"/>
                </a:lnTo>
                <a:lnTo>
                  <a:pt x="75" y="205"/>
                </a:lnTo>
                <a:lnTo>
                  <a:pt x="77" y="205"/>
                </a:lnTo>
                <a:lnTo>
                  <a:pt x="77" y="202"/>
                </a:lnTo>
                <a:lnTo>
                  <a:pt x="79" y="202"/>
                </a:lnTo>
                <a:lnTo>
                  <a:pt x="79" y="199"/>
                </a:lnTo>
                <a:lnTo>
                  <a:pt x="80" y="199"/>
                </a:lnTo>
                <a:lnTo>
                  <a:pt x="80" y="197"/>
                </a:lnTo>
                <a:lnTo>
                  <a:pt x="85" y="197"/>
                </a:lnTo>
                <a:lnTo>
                  <a:pt x="85" y="196"/>
                </a:lnTo>
                <a:lnTo>
                  <a:pt x="87" y="196"/>
                </a:lnTo>
                <a:lnTo>
                  <a:pt x="87" y="194"/>
                </a:lnTo>
                <a:lnTo>
                  <a:pt x="89" y="194"/>
                </a:lnTo>
                <a:lnTo>
                  <a:pt x="89" y="192"/>
                </a:lnTo>
                <a:lnTo>
                  <a:pt x="90" y="192"/>
                </a:lnTo>
                <a:lnTo>
                  <a:pt x="90" y="191"/>
                </a:lnTo>
                <a:lnTo>
                  <a:pt x="91" y="191"/>
                </a:lnTo>
                <a:lnTo>
                  <a:pt x="91" y="188"/>
                </a:lnTo>
                <a:lnTo>
                  <a:pt x="92" y="188"/>
                </a:lnTo>
                <a:lnTo>
                  <a:pt x="92" y="186"/>
                </a:lnTo>
                <a:lnTo>
                  <a:pt x="98" y="186"/>
                </a:lnTo>
                <a:lnTo>
                  <a:pt x="98" y="184"/>
                </a:lnTo>
                <a:lnTo>
                  <a:pt x="99" y="184"/>
                </a:lnTo>
                <a:lnTo>
                  <a:pt x="99" y="183"/>
                </a:lnTo>
                <a:lnTo>
                  <a:pt x="101" y="183"/>
                </a:lnTo>
                <a:lnTo>
                  <a:pt x="101" y="181"/>
                </a:lnTo>
                <a:lnTo>
                  <a:pt x="102" y="181"/>
                </a:lnTo>
                <a:lnTo>
                  <a:pt x="102" y="179"/>
                </a:lnTo>
                <a:lnTo>
                  <a:pt x="106" y="179"/>
                </a:lnTo>
                <a:lnTo>
                  <a:pt x="106" y="178"/>
                </a:lnTo>
                <a:lnTo>
                  <a:pt x="111" y="178"/>
                </a:lnTo>
                <a:lnTo>
                  <a:pt x="111" y="176"/>
                </a:lnTo>
                <a:lnTo>
                  <a:pt x="111" y="176"/>
                </a:lnTo>
                <a:lnTo>
                  <a:pt x="111" y="173"/>
                </a:lnTo>
                <a:lnTo>
                  <a:pt x="112" y="173"/>
                </a:lnTo>
                <a:lnTo>
                  <a:pt x="112" y="171"/>
                </a:lnTo>
                <a:lnTo>
                  <a:pt x="113" y="171"/>
                </a:lnTo>
                <a:lnTo>
                  <a:pt x="113" y="167"/>
                </a:lnTo>
                <a:lnTo>
                  <a:pt x="115" y="167"/>
                </a:lnTo>
                <a:lnTo>
                  <a:pt x="115" y="165"/>
                </a:lnTo>
                <a:lnTo>
                  <a:pt x="118" y="165"/>
                </a:lnTo>
                <a:lnTo>
                  <a:pt x="118" y="163"/>
                </a:lnTo>
                <a:lnTo>
                  <a:pt x="120" y="163"/>
                </a:lnTo>
                <a:lnTo>
                  <a:pt x="120" y="160"/>
                </a:lnTo>
                <a:lnTo>
                  <a:pt x="123" y="160"/>
                </a:lnTo>
                <a:lnTo>
                  <a:pt x="123" y="159"/>
                </a:lnTo>
                <a:lnTo>
                  <a:pt x="126" y="159"/>
                </a:lnTo>
                <a:lnTo>
                  <a:pt x="126" y="157"/>
                </a:lnTo>
                <a:lnTo>
                  <a:pt x="127" y="157"/>
                </a:lnTo>
                <a:lnTo>
                  <a:pt x="127" y="155"/>
                </a:lnTo>
                <a:lnTo>
                  <a:pt x="129" y="155"/>
                </a:lnTo>
                <a:lnTo>
                  <a:pt x="129" y="154"/>
                </a:lnTo>
                <a:lnTo>
                  <a:pt x="130" y="154"/>
                </a:lnTo>
                <a:lnTo>
                  <a:pt x="130" y="152"/>
                </a:lnTo>
                <a:lnTo>
                  <a:pt x="138" y="152"/>
                </a:lnTo>
                <a:lnTo>
                  <a:pt x="138" y="151"/>
                </a:lnTo>
                <a:lnTo>
                  <a:pt x="141" y="151"/>
                </a:lnTo>
                <a:lnTo>
                  <a:pt x="141" y="149"/>
                </a:lnTo>
                <a:lnTo>
                  <a:pt x="147" y="149"/>
                </a:lnTo>
                <a:lnTo>
                  <a:pt x="147" y="147"/>
                </a:lnTo>
                <a:lnTo>
                  <a:pt x="152" y="147"/>
                </a:lnTo>
                <a:lnTo>
                  <a:pt x="152" y="146"/>
                </a:lnTo>
                <a:lnTo>
                  <a:pt x="155" y="146"/>
                </a:lnTo>
                <a:lnTo>
                  <a:pt x="155" y="144"/>
                </a:lnTo>
                <a:lnTo>
                  <a:pt x="157" y="144"/>
                </a:lnTo>
                <a:lnTo>
                  <a:pt x="157" y="142"/>
                </a:lnTo>
                <a:lnTo>
                  <a:pt x="157" y="142"/>
                </a:lnTo>
                <a:lnTo>
                  <a:pt x="157" y="142"/>
                </a:lnTo>
                <a:lnTo>
                  <a:pt x="158" y="142"/>
                </a:lnTo>
                <a:lnTo>
                  <a:pt x="158" y="141"/>
                </a:lnTo>
                <a:lnTo>
                  <a:pt x="162" y="141"/>
                </a:lnTo>
                <a:lnTo>
                  <a:pt x="162" y="138"/>
                </a:lnTo>
                <a:lnTo>
                  <a:pt x="166" y="138"/>
                </a:lnTo>
                <a:lnTo>
                  <a:pt x="166" y="136"/>
                </a:lnTo>
                <a:lnTo>
                  <a:pt x="172" y="136"/>
                </a:lnTo>
                <a:lnTo>
                  <a:pt x="172" y="133"/>
                </a:lnTo>
                <a:lnTo>
                  <a:pt x="176" y="133"/>
                </a:lnTo>
                <a:lnTo>
                  <a:pt x="176" y="130"/>
                </a:lnTo>
                <a:lnTo>
                  <a:pt x="176" y="130"/>
                </a:lnTo>
                <a:lnTo>
                  <a:pt x="176" y="128"/>
                </a:lnTo>
                <a:lnTo>
                  <a:pt x="178" y="128"/>
                </a:lnTo>
                <a:lnTo>
                  <a:pt x="178" y="126"/>
                </a:lnTo>
                <a:lnTo>
                  <a:pt x="178" y="126"/>
                </a:lnTo>
                <a:lnTo>
                  <a:pt x="178" y="126"/>
                </a:lnTo>
                <a:lnTo>
                  <a:pt x="180" y="126"/>
                </a:lnTo>
                <a:lnTo>
                  <a:pt x="180" y="125"/>
                </a:lnTo>
                <a:lnTo>
                  <a:pt x="181" y="125"/>
                </a:lnTo>
                <a:lnTo>
                  <a:pt x="181" y="123"/>
                </a:lnTo>
                <a:lnTo>
                  <a:pt x="190" y="123"/>
                </a:lnTo>
                <a:lnTo>
                  <a:pt x="190" y="123"/>
                </a:lnTo>
                <a:lnTo>
                  <a:pt x="191" y="123"/>
                </a:lnTo>
                <a:lnTo>
                  <a:pt x="191" y="121"/>
                </a:lnTo>
                <a:lnTo>
                  <a:pt x="197" y="121"/>
                </a:lnTo>
                <a:lnTo>
                  <a:pt x="197" y="118"/>
                </a:lnTo>
                <a:lnTo>
                  <a:pt x="198" y="118"/>
                </a:lnTo>
                <a:lnTo>
                  <a:pt x="198" y="116"/>
                </a:lnTo>
                <a:lnTo>
                  <a:pt x="202" y="116"/>
                </a:lnTo>
                <a:lnTo>
                  <a:pt x="202" y="115"/>
                </a:lnTo>
                <a:lnTo>
                  <a:pt x="210" y="115"/>
                </a:lnTo>
                <a:lnTo>
                  <a:pt x="210" y="112"/>
                </a:lnTo>
                <a:lnTo>
                  <a:pt x="212" y="112"/>
                </a:lnTo>
                <a:lnTo>
                  <a:pt x="212" y="112"/>
                </a:lnTo>
                <a:lnTo>
                  <a:pt x="221" y="112"/>
                </a:lnTo>
                <a:lnTo>
                  <a:pt x="221" y="110"/>
                </a:lnTo>
                <a:lnTo>
                  <a:pt x="223" y="110"/>
                </a:lnTo>
                <a:lnTo>
                  <a:pt x="223" y="108"/>
                </a:lnTo>
                <a:lnTo>
                  <a:pt x="229" y="108"/>
                </a:lnTo>
                <a:lnTo>
                  <a:pt x="229" y="107"/>
                </a:lnTo>
                <a:lnTo>
                  <a:pt x="229" y="107"/>
                </a:lnTo>
                <a:lnTo>
                  <a:pt x="229" y="105"/>
                </a:lnTo>
                <a:lnTo>
                  <a:pt x="231" y="105"/>
                </a:lnTo>
                <a:lnTo>
                  <a:pt x="231" y="103"/>
                </a:lnTo>
                <a:lnTo>
                  <a:pt x="245" y="103"/>
                </a:lnTo>
                <a:lnTo>
                  <a:pt x="245" y="102"/>
                </a:lnTo>
                <a:lnTo>
                  <a:pt x="246" y="102"/>
                </a:lnTo>
                <a:lnTo>
                  <a:pt x="246" y="100"/>
                </a:lnTo>
                <a:lnTo>
                  <a:pt x="255" y="100"/>
                </a:lnTo>
                <a:lnTo>
                  <a:pt x="255" y="98"/>
                </a:lnTo>
                <a:lnTo>
                  <a:pt x="259" y="98"/>
                </a:lnTo>
                <a:lnTo>
                  <a:pt x="259" y="97"/>
                </a:lnTo>
                <a:lnTo>
                  <a:pt x="260" y="97"/>
                </a:lnTo>
                <a:lnTo>
                  <a:pt x="260" y="95"/>
                </a:lnTo>
                <a:lnTo>
                  <a:pt x="270" y="95"/>
                </a:lnTo>
                <a:lnTo>
                  <a:pt x="270" y="94"/>
                </a:lnTo>
                <a:lnTo>
                  <a:pt x="273" y="94"/>
                </a:lnTo>
                <a:lnTo>
                  <a:pt x="273" y="92"/>
                </a:lnTo>
                <a:lnTo>
                  <a:pt x="296" y="92"/>
                </a:lnTo>
                <a:lnTo>
                  <a:pt x="296" y="90"/>
                </a:lnTo>
                <a:lnTo>
                  <a:pt x="297" y="90"/>
                </a:lnTo>
                <a:lnTo>
                  <a:pt x="297" y="89"/>
                </a:lnTo>
                <a:lnTo>
                  <a:pt x="300" y="89"/>
                </a:lnTo>
                <a:lnTo>
                  <a:pt x="300" y="87"/>
                </a:lnTo>
                <a:lnTo>
                  <a:pt x="312" y="87"/>
                </a:lnTo>
                <a:lnTo>
                  <a:pt x="312" y="87"/>
                </a:lnTo>
                <a:lnTo>
                  <a:pt x="317" y="87"/>
                </a:lnTo>
                <a:lnTo>
                  <a:pt x="317" y="87"/>
                </a:lnTo>
                <a:lnTo>
                  <a:pt x="318" y="87"/>
                </a:lnTo>
                <a:lnTo>
                  <a:pt x="318" y="85"/>
                </a:lnTo>
                <a:lnTo>
                  <a:pt x="324" y="85"/>
                </a:lnTo>
                <a:lnTo>
                  <a:pt x="324" y="84"/>
                </a:lnTo>
                <a:lnTo>
                  <a:pt x="326" y="84"/>
                </a:lnTo>
                <a:lnTo>
                  <a:pt x="326" y="82"/>
                </a:lnTo>
                <a:lnTo>
                  <a:pt x="330" y="82"/>
                </a:lnTo>
                <a:lnTo>
                  <a:pt x="330" y="80"/>
                </a:lnTo>
                <a:lnTo>
                  <a:pt x="331" y="80"/>
                </a:lnTo>
                <a:lnTo>
                  <a:pt x="331" y="79"/>
                </a:lnTo>
                <a:lnTo>
                  <a:pt x="336" y="79"/>
                </a:lnTo>
                <a:lnTo>
                  <a:pt x="336" y="77"/>
                </a:lnTo>
                <a:lnTo>
                  <a:pt x="352" y="77"/>
                </a:lnTo>
                <a:lnTo>
                  <a:pt x="352" y="75"/>
                </a:lnTo>
                <a:lnTo>
                  <a:pt x="354" y="75"/>
                </a:lnTo>
                <a:lnTo>
                  <a:pt x="354" y="75"/>
                </a:lnTo>
                <a:lnTo>
                  <a:pt x="358" y="75"/>
                </a:lnTo>
                <a:lnTo>
                  <a:pt x="358" y="75"/>
                </a:lnTo>
                <a:lnTo>
                  <a:pt x="364" y="75"/>
                </a:lnTo>
                <a:lnTo>
                  <a:pt x="364" y="74"/>
                </a:lnTo>
                <a:lnTo>
                  <a:pt x="365" y="74"/>
                </a:lnTo>
                <a:lnTo>
                  <a:pt x="365" y="72"/>
                </a:lnTo>
                <a:lnTo>
                  <a:pt x="368" y="72"/>
                </a:lnTo>
                <a:lnTo>
                  <a:pt x="368" y="70"/>
                </a:lnTo>
                <a:lnTo>
                  <a:pt x="372" y="70"/>
                </a:lnTo>
                <a:lnTo>
                  <a:pt x="372" y="70"/>
                </a:lnTo>
                <a:lnTo>
                  <a:pt x="375" y="70"/>
                </a:lnTo>
                <a:lnTo>
                  <a:pt x="375" y="69"/>
                </a:lnTo>
                <a:lnTo>
                  <a:pt x="376" y="69"/>
                </a:lnTo>
                <a:lnTo>
                  <a:pt x="376" y="69"/>
                </a:lnTo>
                <a:lnTo>
                  <a:pt x="377" y="69"/>
                </a:lnTo>
                <a:lnTo>
                  <a:pt x="377" y="69"/>
                </a:lnTo>
                <a:lnTo>
                  <a:pt x="377" y="69"/>
                </a:lnTo>
                <a:lnTo>
                  <a:pt x="377" y="69"/>
                </a:lnTo>
                <a:lnTo>
                  <a:pt x="378" y="69"/>
                </a:lnTo>
                <a:lnTo>
                  <a:pt x="378" y="69"/>
                </a:lnTo>
                <a:lnTo>
                  <a:pt x="379" y="69"/>
                </a:lnTo>
                <a:lnTo>
                  <a:pt x="379" y="69"/>
                </a:lnTo>
                <a:lnTo>
                  <a:pt x="380" y="69"/>
                </a:lnTo>
                <a:lnTo>
                  <a:pt x="380" y="69"/>
                </a:lnTo>
                <a:lnTo>
                  <a:pt x="381" y="69"/>
                </a:lnTo>
                <a:lnTo>
                  <a:pt x="381" y="69"/>
                </a:lnTo>
                <a:lnTo>
                  <a:pt x="382" y="69"/>
                </a:lnTo>
                <a:lnTo>
                  <a:pt x="382" y="69"/>
                </a:lnTo>
                <a:lnTo>
                  <a:pt x="382" y="69"/>
                </a:lnTo>
                <a:lnTo>
                  <a:pt x="382" y="69"/>
                </a:lnTo>
                <a:lnTo>
                  <a:pt x="383" y="69"/>
                </a:lnTo>
                <a:lnTo>
                  <a:pt x="383" y="69"/>
                </a:lnTo>
                <a:lnTo>
                  <a:pt x="384" y="69"/>
                </a:lnTo>
                <a:lnTo>
                  <a:pt x="384" y="69"/>
                </a:lnTo>
                <a:lnTo>
                  <a:pt x="384" y="69"/>
                </a:lnTo>
                <a:lnTo>
                  <a:pt x="384" y="69"/>
                </a:lnTo>
                <a:lnTo>
                  <a:pt x="384" y="69"/>
                </a:lnTo>
                <a:lnTo>
                  <a:pt x="384" y="69"/>
                </a:lnTo>
                <a:lnTo>
                  <a:pt x="385" y="69"/>
                </a:lnTo>
                <a:lnTo>
                  <a:pt x="385" y="69"/>
                </a:lnTo>
                <a:lnTo>
                  <a:pt x="386" y="69"/>
                </a:lnTo>
                <a:lnTo>
                  <a:pt x="386" y="69"/>
                </a:lnTo>
                <a:lnTo>
                  <a:pt x="387" y="69"/>
                </a:lnTo>
                <a:lnTo>
                  <a:pt x="387" y="67"/>
                </a:lnTo>
                <a:lnTo>
                  <a:pt x="387" y="67"/>
                </a:lnTo>
                <a:lnTo>
                  <a:pt x="387" y="67"/>
                </a:lnTo>
                <a:lnTo>
                  <a:pt x="388" y="67"/>
                </a:lnTo>
                <a:lnTo>
                  <a:pt x="388" y="67"/>
                </a:lnTo>
                <a:lnTo>
                  <a:pt x="388" y="67"/>
                </a:lnTo>
                <a:lnTo>
                  <a:pt x="388" y="67"/>
                </a:lnTo>
                <a:lnTo>
                  <a:pt x="389" y="67"/>
                </a:lnTo>
                <a:lnTo>
                  <a:pt x="389" y="67"/>
                </a:lnTo>
                <a:lnTo>
                  <a:pt x="390" y="67"/>
                </a:lnTo>
                <a:lnTo>
                  <a:pt x="390" y="67"/>
                </a:lnTo>
                <a:lnTo>
                  <a:pt x="392" y="67"/>
                </a:lnTo>
                <a:lnTo>
                  <a:pt x="392" y="67"/>
                </a:lnTo>
                <a:lnTo>
                  <a:pt x="394" y="67"/>
                </a:lnTo>
                <a:lnTo>
                  <a:pt x="394" y="67"/>
                </a:lnTo>
                <a:lnTo>
                  <a:pt x="394" y="67"/>
                </a:lnTo>
                <a:lnTo>
                  <a:pt x="394" y="67"/>
                </a:lnTo>
                <a:lnTo>
                  <a:pt x="395" y="67"/>
                </a:lnTo>
                <a:lnTo>
                  <a:pt x="395" y="67"/>
                </a:lnTo>
                <a:lnTo>
                  <a:pt x="395" y="67"/>
                </a:lnTo>
                <a:lnTo>
                  <a:pt x="395" y="67"/>
                </a:lnTo>
                <a:lnTo>
                  <a:pt x="396" y="67"/>
                </a:lnTo>
                <a:lnTo>
                  <a:pt x="396" y="67"/>
                </a:lnTo>
                <a:lnTo>
                  <a:pt x="397" y="67"/>
                </a:lnTo>
                <a:lnTo>
                  <a:pt x="397" y="67"/>
                </a:lnTo>
                <a:lnTo>
                  <a:pt x="397" y="67"/>
                </a:lnTo>
                <a:lnTo>
                  <a:pt x="397" y="67"/>
                </a:lnTo>
                <a:lnTo>
                  <a:pt x="399" y="67"/>
                </a:lnTo>
                <a:lnTo>
                  <a:pt x="399" y="67"/>
                </a:lnTo>
                <a:lnTo>
                  <a:pt x="399" y="67"/>
                </a:lnTo>
                <a:lnTo>
                  <a:pt x="399" y="67"/>
                </a:lnTo>
                <a:lnTo>
                  <a:pt x="401" y="67"/>
                </a:lnTo>
                <a:lnTo>
                  <a:pt x="401" y="67"/>
                </a:lnTo>
                <a:lnTo>
                  <a:pt x="401" y="67"/>
                </a:lnTo>
                <a:lnTo>
                  <a:pt x="401" y="65"/>
                </a:lnTo>
                <a:lnTo>
                  <a:pt x="402" y="65"/>
                </a:lnTo>
                <a:lnTo>
                  <a:pt x="402" y="65"/>
                </a:lnTo>
                <a:lnTo>
                  <a:pt x="403" y="65"/>
                </a:lnTo>
                <a:lnTo>
                  <a:pt x="403" y="65"/>
                </a:lnTo>
                <a:lnTo>
                  <a:pt x="403" y="65"/>
                </a:lnTo>
                <a:lnTo>
                  <a:pt x="403" y="65"/>
                </a:lnTo>
                <a:lnTo>
                  <a:pt x="403" y="65"/>
                </a:lnTo>
                <a:lnTo>
                  <a:pt x="403" y="65"/>
                </a:lnTo>
                <a:lnTo>
                  <a:pt x="403" y="65"/>
                </a:lnTo>
                <a:lnTo>
                  <a:pt x="403" y="65"/>
                </a:lnTo>
                <a:lnTo>
                  <a:pt x="405" y="65"/>
                </a:lnTo>
                <a:lnTo>
                  <a:pt x="405" y="65"/>
                </a:lnTo>
                <a:lnTo>
                  <a:pt x="414" y="65"/>
                </a:lnTo>
                <a:lnTo>
                  <a:pt x="414" y="65"/>
                </a:lnTo>
                <a:lnTo>
                  <a:pt x="417" y="65"/>
                </a:lnTo>
                <a:lnTo>
                  <a:pt x="417" y="62"/>
                </a:lnTo>
                <a:lnTo>
                  <a:pt x="419" y="62"/>
                </a:lnTo>
                <a:lnTo>
                  <a:pt x="419" y="62"/>
                </a:lnTo>
                <a:lnTo>
                  <a:pt x="421" y="62"/>
                </a:lnTo>
                <a:lnTo>
                  <a:pt x="421" y="60"/>
                </a:lnTo>
                <a:lnTo>
                  <a:pt x="422" y="60"/>
                </a:lnTo>
                <a:lnTo>
                  <a:pt x="422" y="58"/>
                </a:lnTo>
                <a:lnTo>
                  <a:pt x="431" y="58"/>
                </a:lnTo>
                <a:lnTo>
                  <a:pt x="431" y="56"/>
                </a:lnTo>
                <a:lnTo>
                  <a:pt x="439" y="56"/>
                </a:lnTo>
                <a:lnTo>
                  <a:pt x="439" y="53"/>
                </a:lnTo>
                <a:lnTo>
                  <a:pt x="442" y="53"/>
                </a:lnTo>
                <a:lnTo>
                  <a:pt x="442" y="53"/>
                </a:lnTo>
                <a:lnTo>
                  <a:pt x="447" y="53"/>
                </a:lnTo>
                <a:lnTo>
                  <a:pt x="447" y="51"/>
                </a:lnTo>
                <a:lnTo>
                  <a:pt x="448" y="51"/>
                </a:lnTo>
                <a:lnTo>
                  <a:pt x="448" y="49"/>
                </a:lnTo>
                <a:lnTo>
                  <a:pt x="452" y="49"/>
                </a:lnTo>
                <a:lnTo>
                  <a:pt x="452" y="49"/>
                </a:lnTo>
                <a:lnTo>
                  <a:pt x="454" y="49"/>
                </a:lnTo>
                <a:lnTo>
                  <a:pt x="454" y="46"/>
                </a:lnTo>
                <a:lnTo>
                  <a:pt x="454" y="46"/>
                </a:lnTo>
                <a:lnTo>
                  <a:pt x="454" y="44"/>
                </a:lnTo>
                <a:lnTo>
                  <a:pt x="463" y="44"/>
                </a:lnTo>
                <a:lnTo>
                  <a:pt x="463" y="44"/>
                </a:lnTo>
                <a:lnTo>
                  <a:pt x="464" y="44"/>
                </a:lnTo>
                <a:lnTo>
                  <a:pt x="464" y="42"/>
                </a:lnTo>
                <a:lnTo>
                  <a:pt x="473" y="42"/>
                </a:lnTo>
                <a:lnTo>
                  <a:pt x="473" y="40"/>
                </a:lnTo>
                <a:lnTo>
                  <a:pt x="476" y="40"/>
                </a:lnTo>
                <a:lnTo>
                  <a:pt x="476" y="37"/>
                </a:lnTo>
                <a:lnTo>
                  <a:pt x="487" y="37"/>
                </a:lnTo>
                <a:lnTo>
                  <a:pt x="487" y="37"/>
                </a:lnTo>
                <a:lnTo>
                  <a:pt x="488" y="37"/>
                </a:lnTo>
                <a:lnTo>
                  <a:pt x="488" y="37"/>
                </a:lnTo>
                <a:lnTo>
                  <a:pt x="489" y="37"/>
                </a:lnTo>
                <a:lnTo>
                  <a:pt x="489" y="37"/>
                </a:lnTo>
                <a:lnTo>
                  <a:pt x="492" y="37"/>
                </a:lnTo>
                <a:lnTo>
                  <a:pt x="492" y="35"/>
                </a:lnTo>
                <a:lnTo>
                  <a:pt x="494" y="35"/>
                </a:lnTo>
                <a:lnTo>
                  <a:pt x="494" y="35"/>
                </a:lnTo>
                <a:lnTo>
                  <a:pt x="501" y="35"/>
                </a:lnTo>
                <a:lnTo>
                  <a:pt x="501" y="32"/>
                </a:lnTo>
                <a:lnTo>
                  <a:pt x="503" y="32"/>
                </a:lnTo>
                <a:lnTo>
                  <a:pt x="503" y="30"/>
                </a:lnTo>
                <a:lnTo>
                  <a:pt x="506" y="30"/>
                </a:lnTo>
                <a:lnTo>
                  <a:pt x="506" y="30"/>
                </a:lnTo>
                <a:lnTo>
                  <a:pt x="507" y="30"/>
                </a:lnTo>
                <a:lnTo>
                  <a:pt x="507" y="28"/>
                </a:lnTo>
                <a:lnTo>
                  <a:pt x="509" y="28"/>
                </a:lnTo>
                <a:lnTo>
                  <a:pt x="509" y="25"/>
                </a:lnTo>
                <a:lnTo>
                  <a:pt x="510" y="25"/>
                </a:lnTo>
                <a:lnTo>
                  <a:pt x="510" y="23"/>
                </a:lnTo>
                <a:lnTo>
                  <a:pt x="516" y="23"/>
                </a:lnTo>
                <a:lnTo>
                  <a:pt x="516" y="20"/>
                </a:lnTo>
                <a:lnTo>
                  <a:pt x="516" y="20"/>
                </a:lnTo>
                <a:lnTo>
                  <a:pt x="516" y="20"/>
                </a:lnTo>
                <a:lnTo>
                  <a:pt x="524" y="20"/>
                </a:lnTo>
                <a:lnTo>
                  <a:pt x="524" y="18"/>
                </a:lnTo>
                <a:lnTo>
                  <a:pt x="530" y="18"/>
                </a:lnTo>
                <a:lnTo>
                  <a:pt x="530" y="15"/>
                </a:lnTo>
                <a:lnTo>
                  <a:pt x="533" y="15"/>
                </a:lnTo>
                <a:lnTo>
                  <a:pt x="533" y="13"/>
                </a:lnTo>
                <a:lnTo>
                  <a:pt x="543" y="13"/>
                </a:lnTo>
                <a:lnTo>
                  <a:pt x="543" y="10"/>
                </a:lnTo>
                <a:lnTo>
                  <a:pt x="543" y="10"/>
                </a:lnTo>
                <a:lnTo>
                  <a:pt x="543" y="10"/>
                </a:lnTo>
                <a:lnTo>
                  <a:pt x="545" y="10"/>
                </a:lnTo>
                <a:lnTo>
                  <a:pt x="545" y="8"/>
                </a:lnTo>
                <a:lnTo>
                  <a:pt x="547" y="8"/>
                </a:lnTo>
                <a:lnTo>
                  <a:pt x="547" y="5"/>
                </a:lnTo>
                <a:lnTo>
                  <a:pt x="553" y="5"/>
                </a:lnTo>
                <a:lnTo>
                  <a:pt x="553" y="3"/>
                </a:lnTo>
                <a:lnTo>
                  <a:pt x="554" y="3"/>
                </a:lnTo>
                <a:lnTo>
                  <a:pt x="554" y="3"/>
                </a:lnTo>
                <a:lnTo>
                  <a:pt x="555" y="3"/>
                </a:lnTo>
                <a:lnTo>
                  <a:pt x="555" y="3"/>
                </a:lnTo>
                <a:lnTo>
                  <a:pt x="558" y="3"/>
                </a:lnTo>
                <a:lnTo>
                  <a:pt x="558" y="3"/>
                </a:lnTo>
                <a:lnTo>
                  <a:pt x="559" y="3"/>
                </a:lnTo>
                <a:lnTo>
                  <a:pt x="559" y="3"/>
                </a:lnTo>
                <a:lnTo>
                  <a:pt x="560" y="3"/>
                </a:lnTo>
                <a:lnTo>
                  <a:pt x="560" y="3"/>
                </a:lnTo>
                <a:lnTo>
                  <a:pt x="561" y="3"/>
                </a:lnTo>
                <a:lnTo>
                  <a:pt x="561" y="3"/>
                </a:lnTo>
                <a:lnTo>
                  <a:pt x="561" y="3"/>
                </a:lnTo>
                <a:lnTo>
                  <a:pt x="561"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sp>
        <p:nvSpPr>
          <p:cNvPr id="20" name="Freeform 228">
            <a:extLst>
              <a:ext uri="{FF2B5EF4-FFF2-40B4-BE49-F238E27FC236}">
                <a16:creationId xmlns:a16="http://schemas.microsoft.com/office/drawing/2014/main" id="{6473A303-DA10-4983-AF32-9850B4D7F99B}"/>
              </a:ext>
            </a:extLst>
          </p:cNvPr>
          <p:cNvSpPr>
            <a:spLocks noChangeAspect="1"/>
          </p:cNvSpPr>
          <p:nvPr/>
        </p:nvSpPr>
        <p:spPr bwMode="auto">
          <a:xfrm>
            <a:off x="2325892" y="1280225"/>
            <a:ext cx="4963125" cy="2387346"/>
          </a:xfrm>
          <a:custGeom>
            <a:avLst/>
            <a:gdLst>
              <a:gd name="T0" fmla="*/ 1 w 574"/>
              <a:gd name="T1" fmla="*/ 417 h 422"/>
              <a:gd name="T2" fmla="*/ 5 w 574"/>
              <a:gd name="T3" fmla="*/ 407 h 422"/>
              <a:gd name="T4" fmla="*/ 9 w 574"/>
              <a:gd name="T5" fmla="*/ 399 h 422"/>
              <a:gd name="T6" fmla="*/ 13 w 574"/>
              <a:gd name="T7" fmla="*/ 393 h 422"/>
              <a:gd name="T8" fmla="*/ 16 w 574"/>
              <a:gd name="T9" fmla="*/ 385 h 422"/>
              <a:gd name="T10" fmla="*/ 19 w 574"/>
              <a:gd name="T11" fmla="*/ 376 h 422"/>
              <a:gd name="T12" fmla="*/ 25 w 574"/>
              <a:gd name="T13" fmla="*/ 360 h 422"/>
              <a:gd name="T14" fmla="*/ 29 w 574"/>
              <a:gd name="T15" fmla="*/ 351 h 422"/>
              <a:gd name="T16" fmla="*/ 32 w 574"/>
              <a:gd name="T17" fmla="*/ 339 h 422"/>
              <a:gd name="T18" fmla="*/ 39 w 574"/>
              <a:gd name="T19" fmla="*/ 331 h 422"/>
              <a:gd name="T20" fmla="*/ 44 w 574"/>
              <a:gd name="T21" fmla="*/ 323 h 422"/>
              <a:gd name="T22" fmla="*/ 49 w 574"/>
              <a:gd name="T23" fmla="*/ 318 h 422"/>
              <a:gd name="T24" fmla="*/ 55 w 574"/>
              <a:gd name="T25" fmla="*/ 312 h 422"/>
              <a:gd name="T26" fmla="*/ 59 w 574"/>
              <a:gd name="T27" fmla="*/ 306 h 422"/>
              <a:gd name="T28" fmla="*/ 62 w 574"/>
              <a:gd name="T29" fmla="*/ 300 h 422"/>
              <a:gd name="T30" fmla="*/ 69 w 574"/>
              <a:gd name="T31" fmla="*/ 294 h 422"/>
              <a:gd name="T32" fmla="*/ 73 w 574"/>
              <a:gd name="T33" fmla="*/ 283 h 422"/>
              <a:gd name="T34" fmla="*/ 82 w 574"/>
              <a:gd name="T35" fmla="*/ 277 h 422"/>
              <a:gd name="T36" fmla="*/ 86 w 574"/>
              <a:gd name="T37" fmla="*/ 269 h 422"/>
              <a:gd name="T38" fmla="*/ 95 w 574"/>
              <a:gd name="T39" fmla="*/ 263 h 422"/>
              <a:gd name="T40" fmla="*/ 98 w 574"/>
              <a:gd name="T41" fmla="*/ 258 h 422"/>
              <a:gd name="T42" fmla="*/ 100 w 574"/>
              <a:gd name="T43" fmla="*/ 252 h 422"/>
              <a:gd name="T44" fmla="*/ 108 w 574"/>
              <a:gd name="T45" fmla="*/ 247 h 422"/>
              <a:gd name="T46" fmla="*/ 117 w 574"/>
              <a:gd name="T47" fmla="*/ 239 h 422"/>
              <a:gd name="T48" fmla="*/ 127 w 574"/>
              <a:gd name="T49" fmla="*/ 233 h 422"/>
              <a:gd name="T50" fmla="*/ 135 w 574"/>
              <a:gd name="T51" fmla="*/ 226 h 422"/>
              <a:gd name="T52" fmla="*/ 142 w 574"/>
              <a:gd name="T53" fmla="*/ 223 h 422"/>
              <a:gd name="T54" fmla="*/ 151 w 574"/>
              <a:gd name="T55" fmla="*/ 219 h 422"/>
              <a:gd name="T56" fmla="*/ 161 w 574"/>
              <a:gd name="T57" fmla="*/ 214 h 422"/>
              <a:gd name="T58" fmla="*/ 173 w 574"/>
              <a:gd name="T59" fmla="*/ 209 h 422"/>
              <a:gd name="T60" fmla="*/ 189 w 574"/>
              <a:gd name="T61" fmla="*/ 202 h 422"/>
              <a:gd name="T62" fmla="*/ 197 w 574"/>
              <a:gd name="T63" fmla="*/ 201 h 422"/>
              <a:gd name="T64" fmla="*/ 206 w 574"/>
              <a:gd name="T65" fmla="*/ 192 h 422"/>
              <a:gd name="T66" fmla="*/ 209 w 574"/>
              <a:gd name="T67" fmla="*/ 189 h 422"/>
              <a:gd name="T68" fmla="*/ 217 w 574"/>
              <a:gd name="T69" fmla="*/ 181 h 422"/>
              <a:gd name="T70" fmla="*/ 236 w 574"/>
              <a:gd name="T71" fmla="*/ 172 h 422"/>
              <a:gd name="T72" fmla="*/ 245 w 574"/>
              <a:gd name="T73" fmla="*/ 167 h 422"/>
              <a:gd name="T74" fmla="*/ 262 w 574"/>
              <a:gd name="T75" fmla="*/ 160 h 422"/>
              <a:gd name="T76" fmla="*/ 281 w 574"/>
              <a:gd name="T77" fmla="*/ 155 h 422"/>
              <a:gd name="T78" fmla="*/ 287 w 574"/>
              <a:gd name="T79" fmla="*/ 148 h 422"/>
              <a:gd name="T80" fmla="*/ 305 w 574"/>
              <a:gd name="T81" fmla="*/ 143 h 422"/>
              <a:gd name="T82" fmla="*/ 312 w 574"/>
              <a:gd name="T83" fmla="*/ 136 h 422"/>
              <a:gd name="T84" fmla="*/ 337 w 574"/>
              <a:gd name="T85" fmla="*/ 129 h 422"/>
              <a:gd name="T86" fmla="*/ 348 w 574"/>
              <a:gd name="T87" fmla="*/ 124 h 422"/>
              <a:gd name="T88" fmla="*/ 366 w 574"/>
              <a:gd name="T89" fmla="*/ 116 h 422"/>
              <a:gd name="T90" fmla="*/ 372 w 574"/>
              <a:gd name="T91" fmla="*/ 110 h 422"/>
              <a:gd name="T92" fmla="*/ 381 w 574"/>
              <a:gd name="T93" fmla="*/ 108 h 422"/>
              <a:gd name="T94" fmla="*/ 384 w 574"/>
              <a:gd name="T95" fmla="*/ 103 h 422"/>
              <a:gd name="T96" fmla="*/ 385 w 574"/>
              <a:gd name="T97" fmla="*/ 101 h 422"/>
              <a:gd name="T98" fmla="*/ 387 w 574"/>
              <a:gd name="T99" fmla="*/ 97 h 422"/>
              <a:gd name="T100" fmla="*/ 390 w 574"/>
              <a:gd name="T101" fmla="*/ 87 h 422"/>
              <a:gd name="T102" fmla="*/ 392 w 574"/>
              <a:gd name="T103" fmla="*/ 83 h 422"/>
              <a:gd name="T104" fmla="*/ 399 w 574"/>
              <a:gd name="T105" fmla="*/ 78 h 422"/>
              <a:gd name="T106" fmla="*/ 413 w 574"/>
              <a:gd name="T107" fmla="*/ 74 h 422"/>
              <a:gd name="T108" fmla="*/ 418 w 574"/>
              <a:gd name="T109" fmla="*/ 65 h 422"/>
              <a:gd name="T110" fmla="*/ 428 w 574"/>
              <a:gd name="T111" fmla="*/ 56 h 422"/>
              <a:gd name="T112" fmla="*/ 442 w 574"/>
              <a:gd name="T113" fmla="*/ 53 h 422"/>
              <a:gd name="T114" fmla="*/ 463 w 574"/>
              <a:gd name="T115" fmla="*/ 44 h 422"/>
              <a:gd name="T116" fmla="*/ 475 w 574"/>
              <a:gd name="T117" fmla="*/ 34 h 422"/>
              <a:gd name="T118" fmla="*/ 500 w 574"/>
              <a:gd name="T119" fmla="*/ 24 h 422"/>
              <a:gd name="T120" fmla="*/ 505 w 574"/>
              <a:gd name="T121" fmla="*/ 15 h 422"/>
              <a:gd name="T122" fmla="*/ 518 w 574"/>
              <a:gd name="T123" fmla="*/ 5 h 422"/>
              <a:gd name="T124" fmla="*/ 564 w 574"/>
              <a:gd name="T125" fmla="*/ 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4" h="422">
                <a:moveTo>
                  <a:pt x="0" y="422"/>
                </a:moveTo>
                <a:lnTo>
                  <a:pt x="0" y="422"/>
                </a:lnTo>
                <a:lnTo>
                  <a:pt x="0" y="420"/>
                </a:lnTo>
                <a:lnTo>
                  <a:pt x="0" y="420"/>
                </a:lnTo>
                <a:lnTo>
                  <a:pt x="0" y="420"/>
                </a:lnTo>
                <a:lnTo>
                  <a:pt x="0" y="420"/>
                </a:lnTo>
                <a:lnTo>
                  <a:pt x="0" y="417"/>
                </a:lnTo>
                <a:lnTo>
                  <a:pt x="1" y="417"/>
                </a:lnTo>
                <a:lnTo>
                  <a:pt x="1" y="416"/>
                </a:lnTo>
                <a:lnTo>
                  <a:pt x="1" y="416"/>
                </a:lnTo>
                <a:lnTo>
                  <a:pt x="1" y="414"/>
                </a:lnTo>
                <a:lnTo>
                  <a:pt x="3" y="414"/>
                </a:lnTo>
                <a:lnTo>
                  <a:pt x="3" y="413"/>
                </a:lnTo>
                <a:lnTo>
                  <a:pt x="4" y="413"/>
                </a:lnTo>
                <a:lnTo>
                  <a:pt x="4" y="407"/>
                </a:lnTo>
                <a:lnTo>
                  <a:pt x="5" y="407"/>
                </a:lnTo>
                <a:lnTo>
                  <a:pt x="5" y="405"/>
                </a:lnTo>
                <a:lnTo>
                  <a:pt x="5" y="405"/>
                </a:lnTo>
                <a:lnTo>
                  <a:pt x="5" y="405"/>
                </a:lnTo>
                <a:lnTo>
                  <a:pt x="6" y="405"/>
                </a:lnTo>
                <a:lnTo>
                  <a:pt x="6" y="400"/>
                </a:lnTo>
                <a:lnTo>
                  <a:pt x="7" y="400"/>
                </a:lnTo>
                <a:lnTo>
                  <a:pt x="7" y="399"/>
                </a:lnTo>
                <a:lnTo>
                  <a:pt x="9" y="399"/>
                </a:lnTo>
                <a:lnTo>
                  <a:pt x="9" y="397"/>
                </a:lnTo>
                <a:lnTo>
                  <a:pt x="9" y="397"/>
                </a:lnTo>
                <a:lnTo>
                  <a:pt x="9" y="396"/>
                </a:lnTo>
                <a:lnTo>
                  <a:pt x="10" y="396"/>
                </a:lnTo>
                <a:lnTo>
                  <a:pt x="10" y="394"/>
                </a:lnTo>
                <a:lnTo>
                  <a:pt x="13" y="394"/>
                </a:lnTo>
                <a:lnTo>
                  <a:pt x="13" y="393"/>
                </a:lnTo>
                <a:lnTo>
                  <a:pt x="13" y="393"/>
                </a:lnTo>
                <a:lnTo>
                  <a:pt x="13" y="391"/>
                </a:lnTo>
                <a:lnTo>
                  <a:pt x="14" y="391"/>
                </a:lnTo>
                <a:lnTo>
                  <a:pt x="14" y="390"/>
                </a:lnTo>
                <a:lnTo>
                  <a:pt x="14" y="390"/>
                </a:lnTo>
                <a:lnTo>
                  <a:pt x="14" y="388"/>
                </a:lnTo>
                <a:lnTo>
                  <a:pt x="16" y="388"/>
                </a:lnTo>
                <a:lnTo>
                  <a:pt x="16" y="385"/>
                </a:lnTo>
                <a:lnTo>
                  <a:pt x="16" y="385"/>
                </a:lnTo>
                <a:lnTo>
                  <a:pt x="16" y="383"/>
                </a:lnTo>
                <a:lnTo>
                  <a:pt x="17" y="383"/>
                </a:lnTo>
                <a:lnTo>
                  <a:pt x="17" y="382"/>
                </a:lnTo>
                <a:lnTo>
                  <a:pt x="18" y="382"/>
                </a:lnTo>
                <a:lnTo>
                  <a:pt x="18" y="379"/>
                </a:lnTo>
                <a:lnTo>
                  <a:pt x="18" y="379"/>
                </a:lnTo>
                <a:lnTo>
                  <a:pt x="18" y="376"/>
                </a:lnTo>
                <a:lnTo>
                  <a:pt x="19" y="376"/>
                </a:lnTo>
                <a:lnTo>
                  <a:pt x="19" y="370"/>
                </a:lnTo>
                <a:lnTo>
                  <a:pt x="20" y="370"/>
                </a:lnTo>
                <a:lnTo>
                  <a:pt x="20" y="366"/>
                </a:lnTo>
                <a:lnTo>
                  <a:pt x="21" y="366"/>
                </a:lnTo>
                <a:lnTo>
                  <a:pt x="21" y="365"/>
                </a:lnTo>
                <a:lnTo>
                  <a:pt x="24" y="365"/>
                </a:lnTo>
                <a:lnTo>
                  <a:pt x="24" y="360"/>
                </a:lnTo>
                <a:lnTo>
                  <a:pt x="25" y="360"/>
                </a:lnTo>
                <a:lnTo>
                  <a:pt x="25" y="357"/>
                </a:lnTo>
                <a:lnTo>
                  <a:pt x="25" y="357"/>
                </a:lnTo>
                <a:lnTo>
                  <a:pt x="25" y="356"/>
                </a:lnTo>
                <a:lnTo>
                  <a:pt x="26" y="356"/>
                </a:lnTo>
                <a:lnTo>
                  <a:pt x="26" y="354"/>
                </a:lnTo>
                <a:lnTo>
                  <a:pt x="27" y="354"/>
                </a:lnTo>
                <a:lnTo>
                  <a:pt x="27" y="351"/>
                </a:lnTo>
                <a:lnTo>
                  <a:pt x="29" y="351"/>
                </a:lnTo>
                <a:lnTo>
                  <a:pt x="29" y="346"/>
                </a:lnTo>
                <a:lnTo>
                  <a:pt x="29" y="346"/>
                </a:lnTo>
                <a:lnTo>
                  <a:pt x="29" y="342"/>
                </a:lnTo>
                <a:lnTo>
                  <a:pt x="30" y="342"/>
                </a:lnTo>
                <a:lnTo>
                  <a:pt x="30" y="340"/>
                </a:lnTo>
                <a:lnTo>
                  <a:pt x="31" y="340"/>
                </a:lnTo>
                <a:lnTo>
                  <a:pt x="31" y="339"/>
                </a:lnTo>
                <a:lnTo>
                  <a:pt x="32" y="339"/>
                </a:lnTo>
                <a:lnTo>
                  <a:pt x="32" y="335"/>
                </a:lnTo>
                <a:lnTo>
                  <a:pt x="33" y="335"/>
                </a:lnTo>
                <a:lnTo>
                  <a:pt x="33" y="334"/>
                </a:lnTo>
                <a:lnTo>
                  <a:pt x="35" y="334"/>
                </a:lnTo>
                <a:lnTo>
                  <a:pt x="35" y="332"/>
                </a:lnTo>
                <a:lnTo>
                  <a:pt x="37" y="332"/>
                </a:lnTo>
                <a:lnTo>
                  <a:pt x="37" y="331"/>
                </a:lnTo>
                <a:lnTo>
                  <a:pt x="39" y="331"/>
                </a:lnTo>
                <a:lnTo>
                  <a:pt x="39" y="328"/>
                </a:lnTo>
                <a:lnTo>
                  <a:pt x="40" y="328"/>
                </a:lnTo>
                <a:lnTo>
                  <a:pt x="40" y="326"/>
                </a:lnTo>
                <a:lnTo>
                  <a:pt x="42" y="326"/>
                </a:lnTo>
                <a:lnTo>
                  <a:pt x="42" y="325"/>
                </a:lnTo>
                <a:lnTo>
                  <a:pt x="43" y="325"/>
                </a:lnTo>
                <a:lnTo>
                  <a:pt x="43" y="323"/>
                </a:lnTo>
                <a:lnTo>
                  <a:pt x="44" y="323"/>
                </a:lnTo>
                <a:lnTo>
                  <a:pt x="44" y="322"/>
                </a:lnTo>
                <a:lnTo>
                  <a:pt x="47" y="322"/>
                </a:lnTo>
                <a:lnTo>
                  <a:pt x="47" y="320"/>
                </a:lnTo>
                <a:lnTo>
                  <a:pt x="48" y="320"/>
                </a:lnTo>
                <a:lnTo>
                  <a:pt x="48" y="318"/>
                </a:lnTo>
                <a:lnTo>
                  <a:pt x="48" y="318"/>
                </a:lnTo>
                <a:lnTo>
                  <a:pt x="48" y="318"/>
                </a:lnTo>
                <a:lnTo>
                  <a:pt x="49" y="318"/>
                </a:lnTo>
                <a:lnTo>
                  <a:pt x="49" y="317"/>
                </a:lnTo>
                <a:lnTo>
                  <a:pt x="50" y="317"/>
                </a:lnTo>
                <a:lnTo>
                  <a:pt x="50" y="315"/>
                </a:lnTo>
                <a:lnTo>
                  <a:pt x="51" y="315"/>
                </a:lnTo>
                <a:lnTo>
                  <a:pt x="51" y="314"/>
                </a:lnTo>
                <a:lnTo>
                  <a:pt x="53" y="314"/>
                </a:lnTo>
                <a:lnTo>
                  <a:pt x="53" y="312"/>
                </a:lnTo>
                <a:lnTo>
                  <a:pt x="55" y="312"/>
                </a:lnTo>
                <a:lnTo>
                  <a:pt x="55" y="311"/>
                </a:lnTo>
                <a:lnTo>
                  <a:pt x="57" y="311"/>
                </a:lnTo>
                <a:lnTo>
                  <a:pt x="57" y="309"/>
                </a:lnTo>
                <a:lnTo>
                  <a:pt x="57" y="309"/>
                </a:lnTo>
                <a:lnTo>
                  <a:pt x="57" y="308"/>
                </a:lnTo>
                <a:lnTo>
                  <a:pt x="58" y="308"/>
                </a:lnTo>
                <a:lnTo>
                  <a:pt x="58" y="306"/>
                </a:lnTo>
                <a:lnTo>
                  <a:pt x="59" y="306"/>
                </a:lnTo>
                <a:lnTo>
                  <a:pt x="59" y="305"/>
                </a:lnTo>
                <a:lnTo>
                  <a:pt x="59" y="305"/>
                </a:lnTo>
                <a:lnTo>
                  <a:pt x="59" y="303"/>
                </a:lnTo>
                <a:lnTo>
                  <a:pt x="60" y="303"/>
                </a:lnTo>
                <a:lnTo>
                  <a:pt x="60" y="301"/>
                </a:lnTo>
                <a:lnTo>
                  <a:pt x="61" y="301"/>
                </a:lnTo>
                <a:lnTo>
                  <a:pt x="61" y="300"/>
                </a:lnTo>
                <a:lnTo>
                  <a:pt x="62" y="300"/>
                </a:lnTo>
                <a:lnTo>
                  <a:pt x="62" y="298"/>
                </a:lnTo>
                <a:lnTo>
                  <a:pt x="65" y="298"/>
                </a:lnTo>
                <a:lnTo>
                  <a:pt x="65" y="297"/>
                </a:lnTo>
                <a:lnTo>
                  <a:pt x="68" y="297"/>
                </a:lnTo>
                <a:lnTo>
                  <a:pt x="68" y="295"/>
                </a:lnTo>
                <a:lnTo>
                  <a:pt x="68" y="295"/>
                </a:lnTo>
                <a:lnTo>
                  <a:pt x="68" y="294"/>
                </a:lnTo>
                <a:lnTo>
                  <a:pt x="69" y="294"/>
                </a:lnTo>
                <a:lnTo>
                  <a:pt x="69" y="289"/>
                </a:lnTo>
                <a:lnTo>
                  <a:pt x="70" y="289"/>
                </a:lnTo>
                <a:lnTo>
                  <a:pt x="70" y="287"/>
                </a:lnTo>
                <a:lnTo>
                  <a:pt x="72" y="287"/>
                </a:lnTo>
                <a:lnTo>
                  <a:pt x="72" y="284"/>
                </a:lnTo>
                <a:lnTo>
                  <a:pt x="72" y="284"/>
                </a:lnTo>
                <a:lnTo>
                  <a:pt x="72" y="283"/>
                </a:lnTo>
                <a:lnTo>
                  <a:pt x="73" y="283"/>
                </a:lnTo>
                <a:lnTo>
                  <a:pt x="73" y="281"/>
                </a:lnTo>
                <a:lnTo>
                  <a:pt x="75" y="281"/>
                </a:lnTo>
                <a:lnTo>
                  <a:pt x="75" y="280"/>
                </a:lnTo>
                <a:lnTo>
                  <a:pt x="79" y="280"/>
                </a:lnTo>
                <a:lnTo>
                  <a:pt x="79" y="278"/>
                </a:lnTo>
                <a:lnTo>
                  <a:pt x="80" y="278"/>
                </a:lnTo>
                <a:lnTo>
                  <a:pt x="80" y="277"/>
                </a:lnTo>
                <a:lnTo>
                  <a:pt x="82" y="277"/>
                </a:lnTo>
                <a:lnTo>
                  <a:pt x="82" y="275"/>
                </a:lnTo>
                <a:lnTo>
                  <a:pt x="83" y="275"/>
                </a:lnTo>
                <a:lnTo>
                  <a:pt x="83" y="273"/>
                </a:lnTo>
                <a:lnTo>
                  <a:pt x="84" y="273"/>
                </a:lnTo>
                <a:lnTo>
                  <a:pt x="84" y="272"/>
                </a:lnTo>
                <a:lnTo>
                  <a:pt x="86" y="272"/>
                </a:lnTo>
                <a:lnTo>
                  <a:pt x="86" y="269"/>
                </a:lnTo>
                <a:lnTo>
                  <a:pt x="86" y="269"/>
                </a:lnTo>
                <a:lnTo>
                  <a:pt x="86" y="267"/>
                </a:lnTo>
                <a:lnTo>
                  <a:pt x="87" y="267"/>
                </a:lnTo>
                <a:lnTo>
                  <a:pt x="87" y="266"/>
                </a:lnTo>
                <a:lnTo>
                  <a:pt x="90" y="266"/>
                </a:lnTo>
                <a:lnTo>
                  <a:pt x="90" y="264"/>
                </a:lnTo>
                <a:lnTo>
                  <a:pt x="92" y="264"/>
                </a:lnTo>
                <a:lnTo>
                  <a:pt x="92" y="263"/>
                </a:lnTo>
                <a:lnTo>
                  <a:pt x="95" y="263"/>
                </a:lnTo>
                <a:lnTo>
                  <a:pt x="95" y="261"/>
                </a:lnTo>
                <a:lnTo>
                  <a:pt x="97" y="261"/>
                </a:lnTo>
                <a:lnTo>
                  <a:pt x="97" y="260"/>
                </a:lnTo>
                <a:lnTo>
                  <a:pt x="97" y="260"/>
                </a:lnTo>
                <a:lnTo>
                  <a:pt x="97" y="260"/>
                </a:lnTo>
                <a:lnTo>
                  <a:pt x="97" y="260"/>
                </a:lnTo>
                <a:lnTo>
                  <a:pt x="97" y="258"/>
                </a:lnTo>
                <a:lnTo>
                  <a:pt x="98" y="258"/>
                </a:lnTo>
                <a:lnTo>
                  <a:pt x="98" y="256"/>
                </a:lnTo>
                <a:lnTo>
                  <a:pt x="98" y="256"/>
                </a:lnTo>
                <a:lnTo>
                  <a:pt x="98" y="253"/>
                </a:lnTo>
                <a:lnTo>
                  <a:pt x="98" y="253"/>
                </a:lnTo>
                <a:lnTo>
                  <a:pt x="98" y="253"/>
                </a:lnTo>
                <a:lnTo>
                  <a:pt x="99" y="253"/>
                </a:lnTo>
                <a:lnTo>
                  <a:pt x="99" y="252"/>
                </a:lnTo>
                <a:lnTo>
                  <a:pt x="100" y="252"/>
                </a:lnTo>
                <a:lnTo>
                  <a:pt x="100" y="250"/>
                </a:lnTo>
                <a:lnTo>
                  <a:pt x="101" y="250"/>
                </a:lnTo>
                <a:lnTo>
                  <a:pt x="101" y="249"/>
                </a:lnTo>
                <a:lnTo>
                  <a:pt x="101" y="249"/>
                </a:lnTo>
                <a:lnTo>
                  <a:pt x="101" y="249"/>
                </a:lnTo>
                <a:lnTo>
                  <a:pt x="104" y="249"/>
                </a:lnTo>
                <a:lnTo>
                  <a:pt x="104" y="247"/>
                </a:lnTo>
                <a:lnTo>
                  <a:pt x="108" y="247"/>
                </a:lnTo>
                <a:lnTo>
                  <a:pt x="108" y="244"/>
                </a:lnTo>
                <a:lnTo>
                  <a:pt x="109" y="244"/>
                </a:lnTo>
                <a:lnTo>
                  <a:pt x="109" y="242"/>
                </a:lnTo>
                <a:lnTo>
                  <a:pt x="111" y="242"/>
                </a:lnTo>
                <a:lnTo>
                  <a:pt x="111" y="241"/>
                </a:lnTo>
                <a:lnTo>
                  <a:pt x="113" y="241"/>
                </a:lnTo>
                <a:lnTo>
                  <a:pt x="113" y="239"/>
                </a:lnTo>
                <a:lnTo>
                  <a:pt x="117" y="239"/>
                </a:lnTo>
                <a:lnTo>
                  <a:pt x="117" y="238"/>
                </a:lnTo>
                <a:lnTo>
                  <a:pt x="119" y="238"/>
                </a:lnTo>
                <a:lnTo>
                  <a:pt x="119" y="236"/>
                </a:lnTo>
                <a:lnTo>
                  <a:pt x="119" y="236"/>
                </a:lnTo>
                <a:lnTo>
                  <a:pt x="119" y="234"/>
                </a:lnTo>
                <a:lnTo>
                  <a:pt x="121" y="234"/>
                </a:lnTo>
                <a:lnTo>
                  <a:pt x="121" y="233"/>
                </a:lnTo>
                <a:lnTo>
                  <a:pt x="127" y="233"/>
                </a:lnTo>
                <a:lnTo>
                  <a:pt x="127" y="231"/>
                </a:lnTo>
                <a:lnTo>
                  <a:pt x="128" y="231"/>
                </a:lnTo>
                <a:lnTo>
                  <a:pt x="128" y="230"/>
                </a:lnTo>
                <a:lnTo>
                  <a:pt x="130" y="230"/>
                </a:lnTo>
                <a:lnTo>
                  <a:pt x="130" y="228"/>
                </a:lnTo>
                <a:lnTo>
                  <a:pt x="132" y="228"/>
                </a:lnTo>
                <a:lnTo>
                  <a:pt x="132" y="226"/>
                </a:lnTo>
                <a:lnTo>
                  <a:pt x="135" y="226"/>
                </a:lnTo>
                <a:lnTo>
                  <a:pt x="135" y="225"/>
                </a:lnTo>
                <a:lnTo>
                  <a:pt x="138" y="225"/>
                </a:lnTo>
                <a:lnTo>
                  <a:pt x="138" y="225"/>
                </a:lnTo>
                <a:lnTo>
                  <a:pt x="139" y="225"/>
                </a:lnTo>
                <a:lnTo>
                  <a:pt x="139" y="223"/>
                </a:lnTo>
                <a:lnTo>
                  <a:pt x="139" y="223"/>
                </a:lnTo>
                <a:lnTo>
                  <a:pt x="139" y="223"/>
                </a:lnTo>
                <a:lnTo>
                  <a:pt x="142" y="223"/>
                </a:lnTo>
                <a:lnTo>
                  <a:pt x="142" y="222"/>
                </a:lnTo>
                <a:lnTo>
                  <a:pt x="147" y="222"/>
                </a:lnTo>
                <a:lnTo>
                  <a:pt x="147" y="220"/>
                </a:lnTo>
                <a:lnTo>
                  <a:pt x="147" y="220"/>
                </a:lnTo>
                <a:lnTo>
                  <a:pt x="147" y="220"/>
                </a:lnTo>
                <a:lnTo>
                  <a:pt x="151" y="220"/>
                </a:lnTo>
                <a:lnTo>
                  <a:pt x="151" y="219"/>
                </a:lnTo>
                <a:lnTo>
                  <a:pt x="151" y="219"/>
                </a:lnTo>
                <a:lnTo>
                  <a:pt x="151" y="217"/>
                </a:lnTo>
                <a:lnTo>
                  <a:pt x="153" y="217"/>
                </a:lnTo>
                <a:lnTo>
                  <a:pt x="153" y="215"/>
                </a:lnTo>
                <a:lnTo>
                  <a:pt x="153" y="215"/>
                </a:lnTo>
                <a:lnTo>
                  <a:pt x="153" y="215"/>
                </a:lnTo>
                <a:lnTo>
                  <a:pt x="159" y="215"/>
                </a:lnTo>
                <a:lnTo>
                  <a:pt x="159" y="214"/>
                </a:lnTo>
                <a:lnTo>
                  <a:pt x="161" y="214"/>
                </a:lnTo>
                <a:lnTo>
                  <a:pt x="161" y="212"/>
                </a:lnTo>
                <a:lnTo>
                  <a:pt x="162" y="212"/>
                </a:lnTo>
                <a:lnTo>
                  <a:pt x="162" y="212"/>
                </a:lnTo>
                <a:lnTo>
                  <a:pt x="167" y="212"/>
                </a:lnTo>
                <a:lnTo>
                  <a:pt x="167" y="210"/>
                </a:lnTo>
                <a:lnTo>
                  <a:pt x="170" y="210"/>
                </a:lnTo>
                <a:lnTo>
                  <a:pt x="170" y="209"/>
                </a:lnTo>
                <a:lnTo>
                  <a:pt x="173" y="209"/>
                </a:lnTo>
                <a:lnTo>
                  <a:pt x="173" y="207"/>
                </a:lnTo>
                <a:lnTo>
                  <a:pt x="179" y="207"/>
                </a:lnTo>
                <a:lnTo>
                  <a:pt x="179" y="206"/>
                </a:lnTo>
                <a:lnTo>
                  <a:pt x="181" y="206"/>
                </a:lnTo>
                <a:lnTo>
                  <a:pt x="181" y="204"/>
                </a:lnTo>
                <a:lnTo>
                  <a:pt x="186" y="204"/>
                </a:lnTo>
                <a:lnTo>
                  <a:pt x="186" y="202"/>
                </a:lnTo>
                <a:lnTo>
                  <a:pt x="189" y="202"/>
                </a:lnTo>
                <a:lnTo>
                  <a:pt x="189" y="202"/>
                </a:lnTo>
                <a:lnTo>
                  <a:pt x="190" y="202"/>
                </a:lnTo>
                <a:lnTo>
                  <a:pt x="190" y="202"/>
                </a:lnTo>
                <a:lnTo>
                  <a:pt x="190" y="202"/>
                </a:lnTo>
                <a:lnTo>
                  <a:pt x="190" y="201"/>
                </a:lnTo>
                <a:lnTo>
                  <a:pt x="190" y="201"/>
                </a:lnTo>
                <a:lnTo>
                  <a:pt x="190" y="201"/>
                </a:lnTo>
                <a:lnTo>
                  <a:pt x="197" y="201"/>
                </a:lnTo>
                <a:lnTo>
                  <a:pt x="197" y="199"/>
                </a:lnTo>
                <a:lnTo>
                  <a:pt x="197" y="199"/>
                </a:lnTo>
                <a:lnTo>
                  <a:pt x="197" y="197"/>
                </a:lnTo>
                <a:lnTo>
                  <a:pt x="198" y="197"/>
                </a:lnTo>
                <a:lnTo>
                  <a:pt x="198" y="196"/>
                </a:lnTo>
                <a:lnTo>
                  <a:pt x="200" y="196"/>
                </a:lnTo>
                <a:lnTo>
                  <a:pt x="200" y="192"/>
                </a:lnTo>
                <a:lnTo>
                  <a:pt x="206" y="192"/>
                </a:lnTo>
                <a:lnTo>
                  <a:pt x="206" y="191"/>
                </a:lnTo>
                <a:lnTo>
                  <a:pt x="208" y="191"/>
                </a:lnTo>
                <a:lnTo>
                  <a:pt x="208" y="189"/>
                </a:lnTo>
                <a:lnTo>
                  <a:pt x="209" y="189"/>
                </a:lnTo>
                <a:lnTo>
                  <a:pt x="209" y="189"/>
                </a:lnTo>
                <a:lnTo>
                  <a:pt x="209" y="189"/>
                </a:lnTo>
                <a:lnTo>
                  <a:pt x="209" y="189"/>
                </a:lnTo>
                <a:lnTo>
                  <a:pt x="209" y="189"/>
                </a:lnTo>
                <a:lnTo>
                  <a:pt x="209" y="189"/>
                </a:lnTo>
                <a:lnTo>
                  <a:pt x="212" y="189"/>
                </a:lnTo>
                <a:lnTo>
                  <a:pt x="212" y="187"/>
                </a:lnTo>
                <a:lnTo>
                  <a:pt x="213" y="187"/>
                </a:lnTo>
                <a:lnTo>
                  <a:pt x="213" y="184"/>
                </a:lnTo>
                <a:lnTo>
                  <a:pt x="215" y="184"/>
                </a:lnTo>
                <a:lnTo>
                  <a:pt x="215" y="181"/>
                </a:lnTo>
                <a:lnTo>
                  <a:pt x="217" y="181"/>
                </a:lnTo>
                <a:lnTo>
                  <a:pt x="217" y="177"/>
                </a:lnTo>
                <a:lnTo>
                  <a:pt x="218" y="177"/>
                </a:lnTo>
                <a:lnTo>
                  <a:pt x="218" y="176"/>
                </a:lnTo>
                <a:lnTo>
                  <a:pt x="221" y="176"/>
                </a:lnTo>
                <a:lnTo>
                  <a:pt x="221" y="174"/>
                </a:lnTo>
                <a:lnTo>
                  <a:pt x="224" y="174"/>
                </a:lnTo>
                <a:lnTo>
                  <a:pt x="224" y="172"/>
                </a:lnTo>
                <a:lnTo>
                  <a:pt x="236" y="172"/>
                </a:lnTo>
                <a:lnTo>
                  <a:pt x="236" y="171"/>
                </a:lnTo>
                <a:lnTo>
                  <a:pt x="238" y="171"/>
                </a:lnTo>
                <a:lnTo>
                  <a:pt x="238" y="171"/>
                </a:lnTo>
                <a:lnTo>
                  <a:pt x="243" y="171"/>
                </a:lnTo>
                <a:lnTo>
                  <a:pt x="243" y="169"/>
                </a:lnTo>
                <a:lnTo>
                  <a:pt x="244" y="169"/>
                </a:lnTo>
                <a:lnTo>
                  <a:pt x="244" y="167"/>
                </a:lnTo>
                <a:lnTo>
                  <a:pt x="245" y="167"/>
                </a:lnTo>
                <a:lnTo>
                  <a:pt x="245" y="165"/>
                </a:lnTo>
                <a:lnTo>
                  <a:pt x="246" y="165"/>
                </a:lnTo>
                <a:lnTo>
                  <a:pt x="246" y="164"/>
                </a:lnTo>
                <a:lnTo>
                  <a:pt x="247" y="164"/>
                </a:lnTo>
                <a:lnTo>
                  <a:pt x="247" y="162"/>
                </a:lnTo>
                <a:lnTo>
                  <a:pt x="250" y="162"/>
                </a:lnTo>
                <a:lnTo>
                  <a:pt x="250" y="160"/>
                </a:lnTo>
                <a:lnTo>
                  <a:pt x="262" y="160"/>
                </a:lnTo>
                <a:lnTo>
                  <a:pt x="262" y="159"/>
                </a:lnTo>
                <a:lnTo>
                  <a:pt x="269" y="159"/>
                </a:lnTo>
                <a:lnTo>
                  <a:pt x="269" y="157"/>
                </a:lnTo>
                <a:lnTo>
                  <a:pt x="269" y="157"/>
                </a:lnTo>
                <a:lnTo>
                  <a:pt x="269" y="157"/>
                </a:lnTo>
                <a:lnTo>
                  <a:pt x="278" y="157"/>
                </a:lnTo>
                <a:lnTo>
                  <a:pt x="278" y="155"/>
                </a:lnTo>
                <a:lnTo>
                  <a:pt x="281" y="155"/>
                </a:lnTo>
                <a:lnTo>
                  <a:pt x="281" y="154"/>
                </a:lnTo>
                <a:lnTo>
                  <a:pt x="282" y="154"/>
                </a:lnTo>
                <a:lnTo>
                  <a:pt x="282" y="152"/>
                </a:lnTo>
                <a:lnTo>
                  <a:pt x="283" y="152"/>
                </a:lnTo>
                <a:lnTo>
                  <a:pt x="283" y="150"/>
                </a:lnTo>
                <a:lnTo>
                  <a:pt x="284" y="150"/>
                </a:lnTo>
                <a:lnTo>
                  <a:pt x="284" y="148"/>
                </a:lnTo>
                <a:lnTo>
                  <a:pt x="287" y="148"/>
                </a:lnTo>
                <a:lnTo>
                  <a:pt x="287" y="147"/>
                </a:lnTo>
                <a:lnTo>
                  <a:pt x="287" y="147"/>
                </a:lnTo>
                <a:lnTo>
                  <a:pt x="287" y="147"/>
                </a:lnTo>
                <a:lnTo>
                  <a:pt x="299" y="147"/>
                </a:lnTo>
                <a:lnTo>
                  <a:pt x="299" y="145"/>
                </a:lnTo>
                <a:lnTo>
                  <a:pt x="301" y="145"/>
                </a:lnTo>
                <a:lnTo>
                  <a:pt x="301" y="143"/>
                </a:lnTo>
                <a:lnTo>
                  <a:pt x="305" y="143"/>
                </a:lnTo>
                <a:lnTo>
                  <a:pt x="305" y="142"/>
                </a:lnTo>
                <a:lnTo>
                  <a:pt x="306" y="142"/>
                </a:lnTo>
                <a:lnTo>
                  <a:pt x="306" y="140"/>
                </a:lnTo>
                <a:lnTo>
                  <a:pt x="308" y="140"/>
                </a:lnTo>
                <a:lnTo>
                  <a:pt x="308" y="138"/>
                </a:lnTo>
                <a:lnTo>
                  <a:pt x="311" y="138"/>
                </a:lnTo>
                <a:lnTo>
                  <a:pt x="311" y="136"/>
                </a:lnTo>
                <a:lnTo>
                  <a:pt x="312" y="136"/>
                </a:lnTo>
                <a:lnTo>
                  <a:pt x="312" y="135"/>
                </a:lnTo>
                <a:lnTo>
                  <a:pt x="318" y="135"/>
                </a:lnTo>
                <a:lnTo>
                  <a:pt x="318" y="133"/>
                </a:lnTo>
                <a:lnTo>
                  <a:pt x="321" y="133"/>
                </a:lnTo>
                <a:lnTo>
                  <a:pt x="321" y="131"/>
                </a:lnTo>
                <a:lnTo>
                  <a:pt x="334" y="131"/>
                </a:lnTo>
                <a:lnTo>
                  <a:pt x="334" y="129"/>
                </a:lnTo>
                <a:lnTo>
                  <a:pt x="337" y="129"/>
                </a:lnTo>
                <a:lnTo>
                  <a:pt x="337" y="128"/>
                </a:lnTo>
                <a:lnTo>
                  <a:pt x="338" y="128"/>
                </a:lnTo>
                <a:lnTo>
                  <a:pt x="338" y="126"/>
                </a:lnTo>
                <a:lnTo>
                  <a:pt x="343" y="126"/>
                </a:lnTo>
                <a:lnTo>
                  <a:pt x="343" y="124"/>
                </a:lnTo>
                <a:lnTo>
                  <a:pt x="347" y="124"/>
                </a:lnTo>
                <a:lnTo>
                  <a:pt x="347" y="124"/>
                </a:lnTo>
                <a:lnTo>
                  <a:pt x="348" y="124"/>
                </a:lnTo>
                <a:lnTo>
                  <a:pt x="348" y="123"/>
                </a:lnTo>
                <a:lnTo>
                  <a:pt x="350" y="123"/>
                </a:lnTo>
                <a:lnTo>
                  <a:pt x="350" y="121"/>
                </a:lnTo>
                <a:lnTo>
                  <a:pt x="361" y="121"/>
                </a:lnTo>
                <a:lnTo>
                  <a:pt x="361" y="117"/>
                </a:lnTo>
                <a:lnTo>
                  <a:pt x="362" y="117"/>
                </a:lnTo>
                <a:lnTo>
                  <a:pt x="362" y="116"/>
                </a:lnTo>
                <a:lnTo>
                  <a:pt x="366" y="116"/>
                </a:lnTo>
                <a:lnTo>
                  <a:pt x="366" y="114"/>
                </a:lnTo>
                <a:lnTo>
                  <a:pt x="366" y="114"/>
                </a:lnTo>
                <a:lnTo>
                  <a:pt x="366" y="114"/>
                </a:lnTo>
                <a:lnTo>
                  <a:pt x="370" y="114"/>
                </a:lnTo>
                <a:lnTo>
                  <a:pt x="370" y="110"/>
                </a:lnTo>
                <a:lnTo>
                  <a:pt x="372" y="110"/>
                </a:lnTo>
                <a:lnTo>
                  <a:pt x="372" y="110"/>
                </a:lnTo>
                <a:lnTo>
                  <a:pt x="372" y="110"/>
                </a:lnTo>
                <a:lnTo>
                  <a:pt x="372" y="110"/>
                </a:lnTo>
                <a:lnTo>
                  <a:pt x="373" y="110"/>
                </a:lnTo>
                <a:lnTo>
                  <a:pt x="373" y="108"/>
                </a:lnTo>
                <a:lnTo>
                  <a:pt x="373" y="108"/>
                </a:lnTo>
                <a:lnTo>
                  <a:pt x="373" y="108"/>
                </a:lnTo>
                <a:lnTo>
                  <a:pt x="380" y="108"/>
                </a:lnTo>
                <a:lnTo>
                  <a:pt x="380" y="108"/>
                </a:lnTo>
                <a:lnTo>
                  <a:pt x="381" y="108"/>
                </a:lnTo>
                <a:lnTo>
                  <a:pt x="381" y="105"/>
                </a:lnTo>
                <a:lnTo>
                  <a:pt x="382" y="105"/>
                </a:lnTo>
                <a:lnTo>
                  <a:pt x="382" y="105"/>
                </a:lnTo>
                <a:lnTo>
                  <a:pt x="383" y="105"/>
                </a:lnTo>
                <a:lnTo>
                  <a:pt x="383" y="103"/>
                </a:lnTo>
                <a:lnTo>
                  <a:pt x="384" y="103"/>
                </a:lnTo>
                <a:lnTo>
                  <a:pt x="384" y="103"/>
                </a:lnTo>
                <a:lnTo>
                  <a:pt x="384" y="103"/>
                </a:lnTo>
                <a:lnTo>
                  <a:pt x="384" y="103"/>
                </a:lnTo>
                <a:lnTo>
                  <a:pt x="384" y="103"/>
                </a:lnTo>
                <a:lnTo>
                  <a:pt x="384" y="101"/>
                </a:lnTo>
                <a:lnTo>
                  <a:pt x="384" y="101"/>
                </a:lnTo>
                <a:lnTo>
                  <a:pt x="384" y="101"/>
                </a:lnTo>
                <a:lnTo>
                  <a:pt x="385" y="101"/>
                </a:lnTo>
                <a:lnTo>
                  <a:pt x="385" y="101"/>
                </a:lnTo>
                <a:lnTo>
                  <a:pt x="385" y="101"/>
                </a:lnTo>
                <a:lnTo>
                  <a:pt x="385" y="101"/>
                </a:lnTo>
                <a:lnTo>
                  <a:pt x="385" y="101"/>
                </a:lnTo>
                <a:lnTo>
                  <a:pt x="385" y="101"/>
                </a:lnTo>
                <a:lnTo>
                  <a:pt x="386" y="101"/>
                </a:lnTo>
                <a:lnTo>
                  <a:pt x="386" y="101"/>
                </a:lnTo>
                <a:lnTo>
                  <a:pt x="387" y="101"/>
                </a:lnTo>
                <a:lnTo>
                  <a:pt x="387" y="97"/>
                </a:lnTo>
                <a:lnTo>
                  <a:pt x="387" y="97"/>
                </a:lnTo>
                <a:lnTo>
                  <a:pt x="387" y="97"/>
                </a:lnTo>
                <a:lnTo>
                  <a:pt x="388" y="97"/>
                </a:lnTo>
                <a:lnTo>
                  <a:pt x="388" y="95"/>
                </a:lnTo>
                <a:lnTo>
                  <a:pt x="388" y="95"/>
                </a:lnTo>
                <a:lnTo>
                  <a:pt x="388" y="89"/>
                </a:lnTo>
                <a:lnTo>
                  <a:pt x="389" y="89"/>
                </a:lnTo>
                <a:lnTo>
                  <a:pt x="389" y="87"/>
                </a:lnTo>
                <a:lnTo>
                  <a:pt x="390" y="87"/>
                </a:lnTo>
                <a:lnTo>
                  <a:pt x="390" y="85"/>
                </a:lnTo>
                <a:lnTo>
                  <a:pt x="391" y="85"/>
                </a:lnTo>
                <a:lnTo>
                  <a:pt x="391" y="83"/>
                </a:lnTo>
                <a:lnTo>
                  <a:pt x="392" y="83"/>
                </a:lnTo>
                <a:lnTo>
                  <a:pt x="392" y="83"/>
                </a:lnTo>
                <a:lnTo>
                  <a:pt x="392" y="83"/>
                </a:lnTo>
                <a:lnTo>
                  <a:pt x="392" y="83"/>
                </a:lnTo>
                <a:lnTo>
                  <a:pt x="392" y="83"/>
                </a:lnTo>
                <a:lnTo>
                  <a:pt x="392" y="83"/>
                </a:lnTo>
                <a:lnTo>
                  <a:pt x="392" y="83"/>
                </a:lnTo>
                <a:lnTo>
                  <a:pt x="392" y="83"/>
                </a:lnTo>
                <a:lnTo>
                  <a:pt x="393" y="83"/>
                </a:lnTo>
                <a:lnTo>
                  <a:pt x="393" y="80"/>
                </a:lnTo>
                <a:lnTo>
                  <a:pt x="395" y="80"/>
                </a:lnTo>
                <a:lnTo>
                  <a:pt x="395" y="78"/>
                </a:lnTo>
                <a:lnTo>
                  <a:pt x="399" y="78"/>
                </a:lnTo>
                <a:lnTo>
                  <a:pt x="399" y="78"/>
                </a:lnTo>
                <a:lnTo>
                  <a:pt x="400" y="78"/>
                </a:lnTo>
                <a:lnTo>
                  <a:pt x="400" y="78"/>
                </a:lnTo>
                <a:lnTo>
                  <a:pt x="408" y="78"/>
                </a:lnTo>
                <a:lnTo>
                  <a:pt x="408" y="76"/>
                </a:lnTo>
                <a:lnTo>
                  <a:pt x="411" y="76"/>
                </a:lnTo>
                <a:lnTo>
                  <a:pt x="411" y="74"/>
                </a:lnTo>
                <a:lnTo>
                  <a:pt x="413" y="74"/>
                </a:lnTo>
                <a:lnTo>
                  <a:pt x="413" y="71"/>
                </a:lnTo>
                <a:lnTo>
                  <a:pt x="415" y="71"/>
                </a:lnTo>
                <a:lnTo>
                  <a:pt x="415" y="69"/>
                </a:lnTo>
                <a:lnTo>
                  <a:pt x="415" y="69"/>
                </a:lnTo>
                <a:lnTo>
                  <a:pt x="415" y="67"/>
                </a:lnTo>
                <a:lnTo>
                  <a:pt x="416" y="67"/>
                </a:lnTo>
                <a:lnTo>
                  <a:pt x="416" y="65"/>
                </a:lnTo>
                <a:lnTo>
                  <a:pt x="418" y="65"/>
                </a:lnTo>
                <a:lnTo>
                  <a:pt x="418" y="62"/>
                </a:lnTo>
                <a:lnTo>
                  <a:pt x="419" y="62"/>
                </a:lnTo>
                <a:lnTo>
                  <a:pt x="419" y="60"/>
                </a:lnTo>
                <a:lnTo>
                  <a:pt x="421" y="60"/>
                </a:lnTo>
                <a:lnTo>
                  <a:pt x="421" y="58"/>
                </a:lnTo>
                <a:lnTo>
                  <a:pt x="428" y="58"/>
                </a:lnTo>
                <a:lnTo>
                  <a:pt x="428" y="56"/>
                </a:lnTo>
                <a:lnTo>
                  <a:pt x="428" y="56"/>
                </a:lnTo>
                <a:lnTo>
                  <a:pt x="428" y="56"/>
                </a:lnTo>
                <a:lnTo>
                  <a:pt x="429" y="56"/>
                </a:lnTo>
                <a:lnTo>
                  <a:pt x="429" y="56"/>
                </a:lnTo>
                <a:lnTo>
                  <a:pt x="433" y="56"/>
                </a:lnTo>
                <a:lnTo>
                  <a:pt x="433" y="56"/>
                </a:lnTo>
                <a:lnTo>
                  <a:pt x="440" y="56"/>
                </a:lnTo>
                <a:lnTo>
                  <a:pt x="440" y="53"/>
                </a:lnTo>
                <a:lnTo>
                  <a:pt x="442" y="53"/>
                </a:lnTo>
                <a:lnTo>
                  <a:pt x="442" y="51"/>
                </a:lnTo>
                <a:lnTo>
                  <a:pt x="444" y="51"/>
                </a:lnTo>
                <a:lnTo>
                  <a:pt x="444" y="48"/>
                </a:lnTo>
                <a:lnTo>
                  <a:pt x="452" y="48"/>
                </a:lnTo>
                <a:lnTo>
                  <a:pt x="452" y="46"/>
                </a:lnTo>
                <a:lnTo>
                  <a:pt x="459" y="46"/>
                </a:lnTo>
                <a:lnTo>
                  <a:pt x="459" y="44"/>
                </a:lnTo>
                <a:lnTo>
                  <a:pt x="463" y="44"/>
                </a:lnTo>
                <a:lnTo>
                  <a:pt x="463" y="41"/>
                </a:lnTo>
                <a:lnTo>
                  <a:pt x="467" y="41"/>
                </a:lnTo>
                <a:lnTo>
                  <a:pt x="467" y="39"/>
                </a:lnTo>
                <a:lnTo>
                  <a:pt x="474" y="39"/>
                </a:lnTo>
                <a:lnTo>
                  <a:pt x="474" y="36"/>
                </a:lnTo>
                <a:lnTo>
                  <a:pt x="475" y="36"/>
                </a:lnTo>
                <a:lnTo>
                  <a:pt x="475" y="34"/>
                </a:lnTo>
                <a:lnTo>
                  <a:pt x="475" y="34"/>
                </a:lnTo>
                <a:lnTo>
                  <a:pt x="475" y="32"/>
                </a:lnTo>
                <a:lnTo>
                  <a:pt x="478" y="32"/>
                </a:lnTo>
                <a:lnTo>
                  <a:pt x="478" y="29"/>
                </a:lnTo>
                <a:lnTo>
                  <a:pt x="479" y="29"/>
                </a:lnTo>
                <a:lnTo>
                  <a:pt x="479" y="27"/>
                </a:lnTo>
                <a:lnTo>
                  <a:pt x="499" y="27"/>
                </a:lnTo>
                <a:lnTo>
                  <a:pt x="499" y="24"/>
                </a:lnTo>
                <a:lnTo>
                  <a:pt x="500" y="24"/>
                </a:lnTo>
                <a:lnTo>
                  <a:pt x="500" y="22"/>
                </a:lnTo>
                <a:lnTo>
                  <a:pt x="501" y="22"/>
                </a:lnTo>
                <a:lnTo>
                  <a:pt x="501" y="20"/>
                </a:lnTo>
                <a:lnTo>
                  <a:pt x="502" y="20"/>
                </a:lnTo>
                <a:lnTo>
                  <a:pt x="502" y="17"/>
                </a:lnTo>
                <a:lnTo>
                  <a:pt x="503" y="17"/>
                </a:lnTo>
                <a:lnTo>
                  <a:pt x="503" y="15"/>
                </a:lnTo>
                <a:lnTo>
                  <a:pt x="505" y="15"/>
                </a:lnTo>
                <a:lnTo>
                  <a:pt x="505" y="12"/>
                </a:lnTo>
                <a:lnTo>
                  <a:pt x="508" y="12"/>
                </a:lnTo>
                <a:lnTo>
                  <a:pt x="508" y="10"/>
                </a:lnTo>
                <a:lnTo>
                  <a:pt x="511" y="10"/>
                </a:lnTo>
                <a:lnTo>
                  <a:pt x="511" y="8"/>
                </a:lnTo>
                <a:lnTo>
                  <a:pt x="517" y="8"/>
                </a:lnTo>
                <a:lnTo>
                  <a:pt x="517" y="5"/>
                </a:lnTo>
                <a:lnTo>
                  <a:pt x="518" y="5"/>
                </a:lnTo>
                <a:lnTo>
                  <a:pt x="518" y="3"/>
                </a:lnTo>
                <a:lnTo>
                  <a:pt x="554" y="3"/>
                </a:lnTo>
                <a:lnTo>
                  <a:pt x="554" y="3"/>
                </a:lnTo>
                <a:lnTo>
                  <a:pt x="561" y="3"/>
                </a:lnTo>
                <a:lnTo>
                  <a:pt x="561" y="3"/>
                </a:lnTo>
                <a:lnTo>
                  <a:pt x="562" y="3"/>
                </a:lnTo>
                <a:lnTo>
                  <a:pt x="562" y="3"/>
                </a:lnTo>
                <a:lnTo>
                  <a:pt x="564" y="3"/>
                </a:lnTo>
                <a:lnTo>
                  <a:pt x="564" y="3"/>
                </a:lnTo>
                <a:lnTo>
                  <a:pt x="569" y="3"/>
                </a:lnTo>
                <a:lnTo>
                  <a:pt x="569" y="3"/>
                </a:lnTo>
                <a:lnTo>
                  <a:pt x="574" y="3"/>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grpSp>
        <p:nvGrpSpPr>
          <p:cNvPr id="23" name="Group 22">
            <a:extLst>
              <a:ext uri="{FF2B5EF4-FFF2-40B4-BE49-F238E27FC236}">
                <a16:creationId xmlns:a16="http://schemas.microsoft.com/office/drawing/2014/main" id="{405AA6D5-744D-D044-95CA-A481A0A5CD7F}"/>
              </a:ext>
            </a:extLst>
          </p:cNvPr>
          <p:cNvGrpSpPr/>
          <p:nvPr/>
        </p:nvGrpSpPr>
        <p:grpSpPr>
          <a:xfrm>
            <a:off x="2458247" y="1034246"/>
            <a:ext cx="1527160" cy="473108"/>
            <a:chOff x="1080431" y="1240119"/>
            <a:chExt cx="941886" cy="473108"/>
          </a:xfrm>
        </p:grpSpPr>
        <p:sp>
          <p:nvSpPr>
            <p:cNvPr id="24" name="Text Box 21">
              <a:extLst>
                <a:ext uri="{FF2B5EF4-FFF2-40B4-BE49-F238E27FC236}">
                  <a16:creationId xmlns:a16="http://schemas.microsoft.com/office/drawing/2014/main" id="{84C4767D-BAC2-9E4B-8CDB-C60B436673C7}"/>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25" name="Text Box 22">
              <a:extLst>
                <a:ext uri="{FF2B5EF4-FFF2-40B4-BE49-F238E27FC236}">
                  <a16:creationId xmlns:a16="http://schemas.microsoft.com/office/drawing/2014/main" id="{18B19750-847C-1044-9414-DDDAB0AC975F}"/>
                </a:ext>
              </a:extLst>
            </p:cNvPr>
            <p:cNvSpPr txBox="1">
              <a:spLocks noChangeArrowheads="1"/>
            </p:cNvSpPr>
            <p:nvPr/>
          </p:nvSpPr>
          <p:spPr bwMode="auto">
            <a:xfrm>
              <a:off x="1205768" y="1451617"/>
              <a:ext cx="630965"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a:t>
              </a:r>
            </a:p>
          </p:txBody>
        </p:sp>
        <p:sp>
          <p:nvSpPr>
            <p:cNvPr id="26" name="Line 23">
              <a:extLst>
                <a:ext uri="{FF2B5EF4-FFF2-40B4-BE49-F238E27FC236}">
                  <a16:creationId xmlns:a16="http://schemas.microsoft.com/office/drawing/2014/main" id="{A1D2FEC0-2389-FA47-8C93-F65BFEED8CAD}"/>
                </a:ext>
              </a:extLst>
            </p:cNvPr>
            <p:cNvSpPr>
              <a:spLocks noChangeShapeType="1"/>
            </p:cNvSpPr>
            <p:nvPr/>
          </p:nvSpPr>
          <p:spPr bwMode="auto">
            <a:xfrm>
              <a:off x="1080431" y="1368799"/>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27" name="Line 24">
              <a:extLst>
                <a:ext uri="{FF2B5EF4-FFF2-40B4-BE49-F238E27FC236}">
                  <a16:creationId xmlns:a16="http://schemas.microsoft.com/office/drawing/2014/main" id="{4CDEAD98-B92B-BF4D-8D16-CAED1DD33432}"/>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29" name="Rectangle 28">
            <a:extLst>
              <a:ext uri="{FF2B5EF4-FFF2-40B4-BE49-F238E27FC236}">
                <a16:creationId xmlns:a16="http://schemas.microsoft.com/office/drawing/2014/main" id="{DDF81118-C321-E249-A100-00009FA38584}"/>
              </a:ext>
            </a:extLst>
          </p:cNvPr>
          <p:cNvSpPr/>
          <p:nvPr/>
        </p:nvSpPr>
        <p:spPr>
          <a:xfrm>
            <a:off x="2683927" y="4835192"/>
            <a:ext cx="377614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Event rates are Kaplan-Meier time-to-first event estimates </a:t>
            </a:r>
            <a:endParaRPr kumimoji="0" lang="en-US" sz="1000" b="1" i="1" u="none" strike="noStrike" kern="1200" cap="none" spc="0" normalizeH="0" baseline="0" noProof="0" dirty="0">
              <a:ln>
                <a:noFill/>
              </a:ln>
              <a:solidFill>
                <a:srgbClr val="FFCC99"/>
              </a:solidFill>
              <a:effectLst/>
              <a:uLnTx/>
              <a:uFillTx/>
              <a:latin typeface="Arial" charset="0"/>
              <a:ea typeface="ヒラギノ角ゴ Pro W3"/>
              <a:cs typeface="Arial" charset="0"/>
            </a:endParaRPr>
          </a:p>
        </p:txBody>
      </p:sp>
      <p:graphicFrame>
        <p:nvGraphicFramePr>
          <p:cNvPr id="72" name="Table 71">
            <a:extLst>
              <a:ext uri="{FF2B5EF4-FFF2-40B4-BE49-F238E27FC236}">
                <a16:creationId xmlns:a16="http://schemas.microsoft.com/office/drawing/2014/main" id="{97ADD26A-584B-4C57-8372-69184DC160B8}"/>
              </a:ext>
            </a:extLst>
          </p:cNvPr>
          <p:cNvGraphicFramePr>
            <a:graphicFrameLocks noGrp="1"/>
          </p:cNvGraphicFramePr>
          <p:nvPr>
            <p:extLst>
              <p:ext uri="{D42A27DB-BD31-4B8C-83A1-F6EECF244321}">
                <p14:modId xmlns:p14="http://schemas.microsoft.com/office/powerpoint/2010/main" val="2918734487"/>
              </p:ext>
            </p:extLst>
          </p:nvPr>
        </p:nvGraphicFramePr>
        <p:xfrm>
          <a:off x="126598" y="4038666"/>
          <a:ext cx="7379988" cy="589317"/>
        </p:xfrm>
        <a:graphic>
          <a:graphicData uri="http://schemas.openxmlformats.org/drawingml/2006/table">
            <a:tbl>
              <a:tblPr firstRow="1" bandRow="1">
                <a:tableStyleId>{2D5ABB26-0587-4C30-8999-92F81FD0307C}</a:tableStyleId>
              </a:tblPr>
              <a:tblGrid>
                <a:gridCol w="1819160">
                  <a:extLst>
                    <a:ext uri="{9D8B030D-6E8A-4147-A177-3AD203B41FA5}">
                      <a16:colId xmlns:a16="http://schemas.microsoft.com/office/drawing/2014/main" val="3765923597"/>
                    </a:ext>
                  </a:extLst>
                </a:gridCol>
                <a:gridCol w="758860">
                  <a:extLst>
                    <a:ext uri="{9D8B030D-6E8A-4147-A177-3AD203B41FA5}">
                      <a16:colId xmlns:a16="http://schemas.microsoft.com/office/drawing/2014/main" val="3781168399"/>
                    </a:ext>
                  </a:extLst>
                </a:gridCol>
                <a:gridCol w="931717">
                  <a:extLst>
                    <a:ext uri="{9D8B030D-6E8A-4147-A177-3AD203B41FA5}">
                      <a16:colId xmlns:a16="http://schemas.microsoft.com/office/drawing/2014/main" val="2336621971"/>
                    </a:ext>
                  </a:extLst>
                </a:gridCol>
                <a:gridCol w="648586">
                  <a:extLst>
                    <a:ext uri="{9D8B030D-6E8A-4147-A177-3AD203B41FA5}">
                      <a16:colId xmlns:a16="http://schemas.microsoft.com/office/drawing/2014/main" val="3661671100"/>
                    </a:ext>
                  </a:extLst>
                </a:gridCol>
                <a:gridCol w="1063256">
                  <a:extLst>
                    <a:ext uri="{9D8B030D-6E8A-4147-A177-3AD203B41FA5}">
                      <a16:colId xmlns:a16="http://schemas.microsoft.com/office/drawing/2014/main" val="1010890857"/>
                    </a:ext>
                  </a:extLst>
                </a:gridCol>
                <a:gridCol w="552893">
                  <a:extLst>
                    <a:ext uri="{9D8B030D-6E8A-4147-A177-3AD203B41FA5}">
                      <a16:colId xmlns:a16="http://schemas.microsoft.com/office/drawing/2014/main" val="3081606396"/>
                    </a:ext>
                  </a:extLst>
                </a:gridCol>
                <a:gridCol w="1169581">
                  <a:extLst>
                    <a:ext uri="{9D8B030D-6E8A-4147-A177-3AD203B41FA5}">
                      <a16:colId xmlns:a16="http://schemas.microsoft.com/office/drawing/2014/main" val="314495609"/>
                    </a:ext>
                  </a:extLst>
                </a:gridCol>
                <a:gridCol w="435935">
                  <a:extLst>
                    <a:ext uri="{9D8B030D-6E8A-4147-A177-3AD203B41FA5}">
                      <a16:colId xmlns:a16="http://schemas.microsoft.com/office/drawing/2014/main" val="3684299521"/>
                    </a:ext>
                  </a:extLst>
                </a:gridCol>
              </a:tblGrid>
              <a:tr h="196439">
                <a:tc>
                  <a:txBody>
                    <a:bodyPr/>
                    <a:lstStyle/>
                    <a:p>
                      <a:pPr algn="r"/>
                      <a:r>
                        <a:rPr lang="en-US" sz="1000" b="1" u="sng" dirty="0"/>
                        <a:t># at Risk</a:t>
                      </a:r>
                      <a:r>
                        <a:rPr lang="en-US" sz="1000" b="1" u="none" dirty="0"/>
                        <a:t>:</a:t>
                      </a:r>
                      <a:endParaRPr lang="en-US" sz="1000" b="1" u="sng" dirty="0"/>
                    </a:p>
                  </a:txBody>
                  <a:tcPr marL="0" marR="0" marT="0" marB="0" anchor="ctr">
                    <a:lnL>
                      <a:noFill/>
                    </a:lnL>
                    <a:lnR>
                      <a:noFill/>
                    </a:lnR>
                    <a:lnT>
                      <a:noFill/>
                    </a:lnT>
                    <a:lnB>
                      <a:noFill/>
                    </a:lnB>
                    <a:lnTlToBr w="12700" cmpd="sng">
                      <a:noFill/>
                      <a:prstDash val="solid"/>
                    </a:lnTlToBr>
                    <a:lnBlToTr w="12700" cmpd="sng">
                      <a:noFill/>
                      <a:prstDash val="solid"/>
                    </a:lnBlToTr>
                  </a:tcPr>
                </a:tc>
                <a:tc gridSpan="6">
                  <a:txBody>
                    <a:bodyPr/>
                    <a:lstStyle/>
                    <a:p>
                      <a:pPr algn="ctr"/>
                      <a:endParaRPr lang="en-US" sz="1000" b="1" dirty="0"/>
                    </a:p>
                  </a:txBody>
                  <a:tcPr marL="0" marR="0" marT="0"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41708680"/>
                  </a:ext>
                </a:extLst>
              </a:tr>
              <a:tr h="196439">
                <a:tc>
                  <a:txBody>
                    <a:bodyPr/>
                    <a:lstStyle/>
                    <a:p>
                      <a:pPr algn="r"/>
                      <a:r>
                        <a:rPr lang="en-US" sz="1000" b="0" dirty="0"/>
                        <a:t>MitraClip + GDMT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302</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238</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196          </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176</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 148</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000" b="0" i="0" u="none" strike="noStrike" dirty="0">
                        <a:solidFill>
                          <a:schemeClr val="tx1"/>
                        </a:solidFill>
                        <a:effectLst/>
                        <a:latin typeface="+mn-lt"/>
                        <a:cs typeface="Times New Roman" panose="02020603050405020304" pitchFamily="18" charset="0"/>
                      </a:endParaRP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 </a:t>
                      </a:r>
                    </a:p>
                  </a:txBody>
                  <a:tcPr marL="9525" marR="9525"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2999533"/>
                  </a:ext>
                </a:extLst>
              </a:tr>
              <a:tr h="196439">
                <a:tc>
                  <a:txBody>
                    <a:bodyPr/>
                    <a:lstStyle/>
                    <a:p>
                      <a:pPr algn="r"/>
                      <a:r>
                        <a:rPr lang="en-US" sz="1000" b="0" dirty="0"/>
                        <a:t>GDMT alone</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312</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206</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156</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120</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 87</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000" b="0" i="0" u="none" strike="noStrike" dirty="0">
                        <a:solidFill>
                          <a:schemeClr val="tx1"/>
                        </a:solidFill>
                        <a:effectLst/>
                        <a:latin typeface="+mn-lt"/>
                        <a:cs typeface="Times New Roman" panose="02020603050405020304" pitchFamily="18" charset="0"/>
                      </a:endParaRP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 </a:t>
                      </a:r>
                    </a:p>
                  </a:txBody>
                  <a:tcPr marL="9525" marR="9525"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6497008"/>
                  </a:ext>
                </a:extLst>
              </a:tr>
            </a:tbl>
          </a:graphicData>
        </a:graphic>
      </p:graphicFrame>
      <p:sp>
        <p:nvSpPr>
          <p:cNvPr id="30" name="Rectangle 29">
            <a:extLst>
              <a:ext uri="{FF2B5EF4-FFF2-40B4-BE49-F238E27FC236}">
                <a16:creationId xmlns:a16="http://schemas.microsoft.com/office/drawing/2014/main" id="{48491A68-57A5-1F44-AEA2-A07BA95B7C45}"/>
              </a:ext>
            </a:extLst>
          </p:cNvPr>
          <p:cNvSpPr/>
          <p:nvPr/>
        </p:nvSpPr>
        <p:spPr>
          <a:xfrm>
            <a:off x="3395972" y="3266115"/>
            <a:ext cx="2138727" cy="276999"/>
          </a:xfrm>
          <a:prstGeom prst="rect">
            <a:avLst/>
          </a:prstGeom>
          <a:noFill/>
          <a:ln>
            <a:noFill/>
          </a:ln>
        </p:spPr>
        <p:txBody>
          <a:bodyPr wrap="none">
            <a:spAutoFit/>
          </a:bodyPr>
          <a:lstStyle/>
          <a:p>
            <a:pPr algn="ctr"/>
            <a:r>
              <a:rPr lang="en-US" sz="1200" i="0" dirty="0">
                <a:solidFill>
                  <a:srgbClr val="FFFF00"/>
                </a:solidFill>
                <a:latin typeface="Arial" panose="020B0604020202020204" pitchFamily="34" charset="0"/>
                <a:cs typeface="Arial" panose="020B0604020202020204" pitchFamily="34" charset="0"/>
              </a:rPr>
              <a:t>NNT = 4.5 [95% CI 3.3, 7.0] </a:t>
            </a:r>
          </a:p>
        </p:txBody>
      </p:sp>
      <p:sp>
        <p:nvSpPr>
          <p:cNvPr id="31" name="TextBox 30">
            <a:extLst>
              <a:ext uri="{FF2B5EF4-FFF2-40B4-BE49-F238E27FC236}">
                <a16:creationId xmlns:a16="http://schemas.microsoft.com/office/drawing/2014/main" id="{B7C286B5-EC91-AF40-8448-67D2D0A1BB57}"/>
              </a:ext>
            </a:extLst>
          </p:cNvPr>
          <p:cNvSpPr txBox="1"/>
          <p:nvPr/>
        </p:nvSpPr>
        <p:spPr>
          <a:xfrm>
            <a:off x="2592116" y="1691651"/>
            <a:ext cx="1288940" cy="593689"/>
          </a:xfrm>
          <a:prstGeom prst="rect">
            <a:avLst/>
          </a:prstGeom>
          <a:solidFill>
            <a:srgbClr val="002060"/>
          </a:solidFill>
          <a:ln>
            <a:noFill/>
          </a:ln>
        </p:spPr>
        <p:txBody>
          <a:bodyPr wrap="square" lIns="0" tIns="0" rIns="0" bIns="0" rtlCol="0">
            <a:spAutoFit/>
          </a:bodyPr>
          <a:lstStyle/>
          <a:p>
            <a:pPr algn="ctr">
              <a:lnSpc>
                <a:spcPct val="110000"/>
              </a:lnSpc>
            </a:pPr>
            <a:r>
              <a:rPr lang="en-US" sz="1200" b="0" i="0" dirty="0">
                <a:solidFill>
                  <a:schemeClr val="tx1"/>
                </a:solidFill>
                <a:latin typeface="Arial" panose="020B0604020202020204" pitchFamily="34" charset="0"/>
                <a:cs typeface="Arial" panose="020B0604020202020204" pitchFamily="34" charset="0"/>
              </a:rPr>
              <a:t>HR [95% CI] = 0.56 [0.45, 0.69] </a:t>
            </a:r>
            <a:r>
              <a:rPr lang="en-US" sz="1200" i="0" dirty="0">
                <a:solidFill>
                  <a:srgbClr val="FFFF00"/>
                </a:solidFill>
                <a:latin typeface="Arial" panose="020B0604020202020204" pitchFamily="34" charset="0"/>
                <a:cs typeface="Arial" panose="020B0604020202020204" pitchFamily="34" charset="0"/>
              </a:rPr>
              <a:t>P=0.0000001 </a:t>
            </a:r>
          </a:p>
        </p:txBody>
      </p:sp>
      <p:grpSp>
        <p:nvGrpSpPr>
          <p:cNvPr id="33" name="Group 32">
            <a:extLst>
              <a:ext uri="{FF2B5EF4-FFF2-40B4-BE49-F238E27FC236}">
                <a16:creationId xmlns:a16="http://schemas.microsoft.com/office/drawing/2014/main" id="{20888CEC-CC56-9F40-B245-B43ACACA10CA}"/>
              </a:ext>
            </a:extLst>
          </p:cNvPr>
          <p:cNvGrpSpPr/>
          <p:nvPr/>
        </p:nvGrpSpPr>
        <p:grpSpPr>
          <a:xfrm>
            <a:off x="5647099" y="962613"/>
            <a:ext cx="1648986" cy="2688336"/>
            <a:chOff x="5696973" y="962613"/>
            <a:chExt cx="1648986" cy="2688336"/>
          </a:xfrm>
        </p:grpSpPr>
        <p:sp>
          <p:nvSpPr>
            <p:cNvPr id="34" name="Rectangle 33">
              <a:extLst>
                <a:ext uri="{FF2B5EF4-FFF2-40B4-BE49-F238E27FC236}">
                  <a16:creationId xmlns:a16="http://schemas.microsoft.com/office/drawing/2014/main" id="{F09470D2-A3BE-4745-ADD6-EEA88FFFD055}"/>
                </a:ext>
              </a:extLst>
            </p:cNvPr>
            <p:cNvSpPr/>
            <p:nvPr/>
          </p:nvSpPr>
          <p:spPr bwMode="auto">
            <a:xfrm>
              <a:off x="5696973" y="1014153"/>
              <a:ext cx="1648986" cy="2632224"/>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cxnSp>
          <p:nvCxnSpPr>
            <p:cNvPr id="35" name="Straight Connector 34">
              <a:extLst>
                <a:ext uri="{FF2B5EF4-FFF2-40B4-BE49-F238E27FC236}">
                  <a16:creationId xmlns:a16="http://schemas.microsoft.com/office/drawing/2014/main" id="{FA83CED1-E12A-D945-829C-0DFA8EB8B7C4}"/>
                </a:ext>
              </a:extLst>
            </p:cNvPr>
            <p:cNvCxnSpPr/>
            <p:nvPr/>
          </p:nvCxnSpPr>
          <p:spPr bwMode="auto">
            <a:xfrm>
              <a:off x="7345959" y="962613"/>
              <a:ext cx="0" cy="26883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6820219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228689" y="860459"/>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724712" y="90375"/>
            <a:ext cx="7769225"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All-Cause Mortality or HF Hospitalization</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including crossovers</a:t>
            </a: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0" name="TextBox 169">
            <a:extLst>
              <a:ext uri="{FF2B5EF4-FFF2-40B4-BE49-F238E27FC236}">
                <a16:creationId xmlns:a16="http://schemas.microsoft.com/office/drawing/2014/main" id="{E0B6AAF2-382A-48CD-A347-B3B706F83DAA}"/>
              </a:ext>
            </a:extLst>
          </p:cNvPr>
          <p:cNvSpPr txBox="1"/>
          <p:nvPr/>
        </p:nvSpPr>
        <p:spPr>
          <a:xfrm>
            <a:off x="7273261" y="1136222"/>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88.1%</a:t>
            </a:r>
          </a:p>
        </p:txBody>
      </p:sp>
      <p:sp>
        <p:nvSpPr>
          <p:cNvPr id="171" name="TextBox 170">
            <a:extLst>
              <a:ext uri="{FF2B5EF4-FFF2-40B4-BE49-F238E27FC236}">
                <a16:creationId xmlns:a16="http://schemas.microsoft.com/office/drawing/2014/main" id="{327A2B9B-15AD-4428-A43D-A13A3C180F85}"/>
              </a:ext>
            </a:extLst>
          </p:cNvPr>
          <p:cNvSpPr txBox="1"/>
          <p:nvPr/>
        </p:nvSpPr>
        <p:spPr>
          <a:xfrm>
            <a:off x="7273261" y="1915550"/>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58.8%</a:t>
            </a:r>
          </a:p>
        </p:txBody>
      </p:sp>
      <p:cxnSp>
        <p:nvCxnSpPr>
          <p:cNvPr id="15" name="Straight Connector 14">
            <a:extLst>
              <a:ext uri="{FF2B5EF4-FFF2-40B4-BE49-F238E27FC236}">
                <a16:creationId xmlns:a16="http://schemas.microsoft.com/office/drawing/2014/main" id="{6B0EF7D6-53E7-48CE-9AFC-B792D25D6DA9}"/>
              </a:ext>
            </a:extLst>
          </p:cNvPr>
          <p:cNvCxnSpPr>
            <a:cxnSpLocks/>
          </p:cNvCxnSpPr>
          <p:nvPr/>
        </p:nvCxnSpPr>
        <p:spPr bwMode="auto">
          <a:xfrm flipH="1">
            <a:off x="5645887" y="985540"/>
            <a:ext cx="5517" cy="2632182"/>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reeform 227">
            <a:extLst>
              <a:ext uri="{FF2B5EF4-FFF2-40B4-BE49-F238E27FC236}">
                <a16:creationId xmlns:a16="http://schemas.microsoft.com/office/drawing/2014/main" id="{9D1B1AEF-7FFE-4AA2-9B4B-6A31B5237562}"/>
              </a:ext>
            </a:extLst>
          </p:cNvPr>
          <p:cNvSpPr>
            <a:spLocks noChangeAspect="1"/>
          </p:cNvSpPr>
          <p:nvPr/>
        </p:nvSpPr>
        <p:spPr bwMode="auto">
          <a:xfrm>
            <a:off x="2325891" y="2074792"/>
            <a:ext cx="4963124" cy="1591056"/>
          </a:xfrm>
          <a:custGeom>
            <a:avLst/>
            <a:gdLst>
              <a:gd name="T0" fmla="*/ 4 w 574"/>
              <a:gd name="T1" fmla="*/ 272 h 282"/>
              <a:gd name="T2" fmla="*/ 7 w 574"/>
              <a:gd name="T3" fmla="*/ 266 h 282"/>
              <a:gd name="T4" fmla="*/ 10 w 574"/>
              <a:gd name="T5" fmla="*/ 261 h 282"/>
              <a:gd name="T6" fmla="*/ 15 w 574"/>
              <a:gd name="T7" fmla="*/ 257 h 282"/>
              <a:gd name="T8" fmla="*/ 23 w 574"/>
              <a:gd name="T9" fmla="*/ 250 h 282"/>
              <a:gd name="T10" fmla="*/ 31 w 574"/>
              <a:gd name="T11" fmla="*/ 245 h 282"/>
              <a:gd name="T12" fmla="*/ 39 w 574"/>
              <a:gd name="T13" fmla="*/ 241 h 282"/>
              <a:gd name="T14" fmla="*/ 45 w 574"/>
              <a:gd name="T15" fmla="*/ 234 h 282"/>
              <a:gd name="T16" fmla="*/ 47 w 574"/>
              <a:gd name="T17" fmla="*/ 226 h 282"/>
              <a:gd name="T18" fmla="*/ 53 w 574"/>
              <a:gd name="T19" fmla="*/ 223 h 282"/>
              <a:gd name="T20" fmla="*/ 64 w 574"/>
              <a:gd name="T21" fmla="*/ 217 h 282"/>
              <a:gd name="T22" fmla="*/ 69 w 574"/>
              <a:gd name="T23" fmla="*/ 210 h 282"/>
              <a:gd name="T24" fmla="*/ 77 w 574"/>
              <a:gd name="T25" fmla="*/ 202 h 282"/>
              <a:gd name="T26" fmla="*/ 87 w 574"/>
              <a:gd name="T27" fmla="*/ 196 h 282"/>
              <a:gd name="T28" fmla="*/ 91 w 574"/>
              <a:gd name="T29" fmla="*/ 188 h 282"/>
              <a:gd name="T30" fmla="*/ 101 w 574"/>
              <a:gd name="T31" fmla="*/ 183 h 282"/>
              <a:gd name="T32" fmla="*/ 111 w 574"/>
              <a:gd name="T33" fmla="*/ 176 h 282"/>
              <a:gd name="T34" fmla="*/ 115 w 574"/>
              <a:gd name="T35" fmla="*/ 167 h 282"/>
              <a:gd name="T36" fmla="*/ 123 w 574"/>
              <a:gd name="T37" fmla="*/ 159 h 282"/>
              <a:gd name="T38" fmla="*/ 130 w 574"/>
              <a:gd name="T39" fmla="*/ 154 h 282"/>
              <a:gd name="T40" fmla="*/ 147 w 574"/>
              <a:gd name="T41" fmla="*/ 147 h 282"/>
              <a:gd name="T42" fmla="*/ 157 w 574"/>
              <a:gd name="T43" fmla="*/ 142 h 282"/>
              <a:gd name="T44" fmla="*/ 166 w 574"/>
              <a:gd name="T45" fmla="*/ 136 h 282"/>
              <a:gd name="T46" fmla="*/ 178 w 574"/>
              <a:gd name="T47" fmla="*/ 128 h 282"/>
              <a:gd name="T48" fmla="*/ 181 w 574"/>
              <a:gd name="T49" fmla="*/ 123 h 282"/>
              <a:gd name="T50" fmla="*/ 198 w 574"/>
              <a:gd name="T51" fmla="*/ 118 h 282"/>
              <a:gd name="T52" fmla="*/ 212 w 574"/>
              <a:gd name="T53" fmla="*/ 112 h 282"/>
              <a:gd name="T54" fmla="*/ 229 w 574"/>
              <a:gd name="T55" fmla="*/ 107 h 282"/>
              <a:gd name="T56" fmla="*/ 246 w 574"/>
              <a:gd name="T57" fmla="*/ 100 h 282"/>
              <a:gd name="T58" fmla="*/ 270 w 574"/>
              <a:gd name="T59" fmla="*/ 95 h 282"/>
              <a:gd name="T60" fmla="*/ 297 w 574"/>
              <a:gd name="T61" fmla="*/ 89 h 282"/>
              <a:gd name="T62" fmla="*/ 318 w 574"/>
              <a:gd name="T63" fmla="*/ 87 h 282"/>
              <a:gd name="T64" fmla="*/ 330 w 574"/>
              <a:gd name="T65" fmla="*/ 80 h 282"/>
              <a:gd name="T66" fmla="*/ 354 w 574"/>
              <a:gd name="T67" fmla="*/ 75 h 282"/>
              <a:gd name="T68" fmla="*/ 365 w 574"/>
              <a:gd name="T69" fmla="*/ 72 h 282"/>
              <a:gd name="T70" fmla="*/ 376 w 574"/>
              <a:gd name="T71" fmla="*/ 69 h 282"/>
              <a:gd name="T72" fmla="*/ 378 w 574"/>
              <a:gd name="T73" fmla="*/ 69 h 282"/>
              <a:gd name="T74" fmla="*/ 382 w 574"/>
              <a:gd name="T75" fmla="*/ 69 h 282"/>
              <a:gd name="T76" fmla="*/ 384 w 574"/>
              <a:gd name="T77" fmla="*/ 69 h 282"/>
              <a:gd name="T78" fmla="*/ 386 w 574"/>
              <a:gd name="T79" fmla="*/ 69 h 282"/>
              <a:gd name="T80" fmla="*/ 388 w 574"/>
              <a:gd name="T81" fmla="*/ 67 h 282"/>
              <a:gd name="T82" fmla="*/ 392 w 574"/>
              <a:gd name="T83" fmla="*/ 67 h 282"/>
              <a:gd name="T84" fmla="*/ 395 w 574"/>
              <a:gd name="T85" fmla="*/ 67 h 282"/>
              <a:gd name="T86" fmla="*/ 397 w 574"/>
              <a:gd name="T87" fmla="*/ 67 h 282"/>
              <a:gd name="T88" fmla="*/ 401 w 574"/>
              <a:gd name="T89" fmla="*/ 67 h 282"/>
              <a:gd name="T90" fmla="*/ 403 w 574"/>
              <a:gd name="T91" fmla="*/ 65 h 282"/>
              <a:gd name="T92" fmla="*/ 405 w 574"/>
              <a:gd name="T93" fmla="*/ 65 h 282"/>
              <a:gd name="T94" fmla="*/ 421 w 574"/>
              <a:gd name="T95" fmla="*/ 62 h 282"/>
              <a:gd name="T96" fmla="*/ 439 w 574"/>
              <a:gd name="T97" fmla="*/ 53 h 282"/>
              <a:gd name="T98" fmla="*/ 452 w 574"/>
              <a:gd name="T99" fmla="*/ 49 h 282"/>
              <a:gd name="T100" fmla="*/ 463 w 574"/>
              <a:gd name="T101" fmla="*/ 44 h 282"/>
              <a:gd name="T102" fmla="*/ 487 w 574"/>
              <a:gd name="T103" fmla="*/ 37 h 282"/>
              <a:gd name="T104" fmla="*/ 492 w 574"/>
              <a:gd name="T105" fmla="*/ 35 h 282"/>
              <a:gd name="T106" fmla="*/ 506 w 574"/>
              <a:gd name="T107" fmla="*/ 30 h 282"/>
              <a:gd name="T108" fmla="*/ 510 w 574"/>
              <a:gd name="T109" fmla="*/ 23 h 282"/>
              <a:gd name="T110" fmla="*/ 530 w 574"/>
              <a:gd name="T111" fmla="*/ 18 h 282"/>
              <a:gd name="T112" fmla="*/ 543 w 574"/>
              <a:gd name="T113" fmla="*/ 10 h 282"/>
              <a:gd name="T114" fmla="*/ 554 w 574"/>
              <a:gd name="T115" fmla="*/ 3 h 282"/>
              <a:gd name="T116" fmla="*/ 559 w 574"/>
              <a:gd name="T117" fmla="*/ 3 h 282"/>
              <a:gd name="T118" fmla="*/ 574 w 574"/>
              <a:gd name="T11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4" h="282">
                <a:moveTo>
                  <a:pt x="0" y="282"/>
                </a:moveTo>
                <a:lnTo>
                  <a:pt x="1" y="282"/>
                </a:lnTo>
                <a:lnTo>
                  <a:pt x="1" y="280"/>
                </a:lnTo>
                <a:lnTo>
                  <a:pt x="3" y="280"/>
                </a:lnTo>
                <a:lnTo>
                  <a:pt x="3" y="276"/>
                </a:lnTo>
                <a:lnTo>
                  <a:pt x="4" y="276"/>
                </a:lnTo>
                <a:lnTo>
                  <a:pt x="4" y="272"/>
                </a:lnTo>
                <a:lnTo>
                  <a:pt x="4" y="272"/>
                </a:lnTo>
                <a:lnTo>
                  <a:pt x="4" y="269"/>
                </a:lnTo>
                <a:lnTo>
                  <a:pt x="5" y="269"/>
                </a:lnTo>
                <a:lnTo>
                  <a:pt x="5" y="268"/>
                </a:lnTo>
                <a:lnTo>
                  <a:pt x="6" y="268"/>
                </a:lnTo>
                <a:lnTo>
                  <a:pt x="6" y="266"/>
                </a:lnTo>
                <a:lnTo>
                  <a:pt x="7" y="266"/>
                </a:lnTo>
                <a:lnTo>
                  <a:pt x="7" y="266"/>
                </a:lnTo>
                <a:lnTo>
                  <a:pt x="9" y="266"/>
                </a:lnTo>
                <a:lnTo>
                  <a:pt x="9" y="265"/>
                </a:lnTo>
                <a:lnTo>
                  <a:pt x="10" y="265"/>
                </a:lnTo>
                <a:lnTo>
                  <a:pt x="10" y="263"/>
                </a:lnTo>
                <a:lnTo>
                  <a:pt x="10" y="263"/>
                </a:lnTo>
                <a:lnTo>
                  <a:pt x="10" y="261"/>
                </a:lnTo>
                <a:lnTo>
                  <a:pt x="11" y="261"/>
                </a:lnTo>
                <a:lnTo>
                  <a:pt x="11" y="261"/>
                </a:lnTo>
                <a:lnTo>
                  <a:pt x="12" y="261"/>
                </a:lnTo>
                <a:lnTo>
                  <a:pt x="12" y="258"/>
                </a:lnTo>
                <a:lnTo>
                  <a:pt x="14" y="258"/>
                </a:lnTo>
                <a:lnTo>
                  <a:pt x="14" y="257"/>
                </a:lnTo>
                <a:lnTo>
                  <a:pt x="15" y="257"/>
                </a:lnTo>
                <a:lnTo>
                  <a:pt x="15" y="255"/>
                </a:lnTo>
                <a:lnTo>
                  <a:pt x="18" y="255"/>
                </a:lnTo>
                <a:lnTo>
                  <a:pt x="18" y="253"/>
                </a:lnTo>
                <a:lnTo>
                  <a:pt x="22" y="253"/>
                </a:lnTo>
                <a:lnTo>
                  <a:pt x="22" y="252"/>
                </a:lnTo>
                <a:lnTo>
                  <a:pt x="23" y="252"/>
                </a:lnTo>
                <a:lnTo>
                  <a:pt x="23" y="250"/>
                </a:lnTo>
                <a:lnTo>
                  <a:pt x="26" y="250"/>
                </a:lnTo>
                <a:lnTo>
                  <a:pt x="26" y="249"/>
                </a:lnTo>
                <a:lnTo>
                  <a:pt x="29" y="249"/>
                </a:lnTo>
                <a:lnTo>
                  <a:pt x="29" y="247"/>
                </a:lnTo>
                <a:lnTo>
                  <a:pt x="31" y="247"/>
                </a:lnTo>
                <a:lnTo>
                  <a:pt x="31" y="245"/>
                </a:lnTo>
                <a:lnTo>
                  <a:pt x="31" y="245"/>
                </a:lnTo>
                <a:lnTo>
                  <a:pt x="31" y="245"/>
                </a:lnTo>
                <a:lnTo>
                  <a:pt x="34" y="245"/>
                </a:lnTo>
                <a:lnTo>
                  <a:pt x="34" y="244"/>
                </a:lnTo>
                <a:lnTo>
                  <a:pt x="38" y="244"/>
                </a:lnTo>
                <a:lnTo>
                  <a:pt x="38" y="242"/>
                </a:lnTo>
                <a:lnTo>
                  <a:pt x="39" y="242"/>
                </a:lnTo>
                <a:lnTo>
                  <a:pt x="39" y="241"/>
                </a:lnTo>
                <a:lnTo>
                  <a:pt x="41" y="241"/>
                </a:lnTo>
                <a:lnTo>
                  <a:pt x="41" y="239"/>
                </a:lnTo>
                <a:lnTo>
                  <a:pt x="42" y="239"/>
                </a:lnTo>
                <a:lnTo>
                  <a:pt x="42" y="236"/>
                </a:lnTo>
                <a:lnTo>
                  <a:pt x="43" y="236"/>
                </a:lnTo>
                <a:lnTo>
                  <a:pt x="43" y="234"/>
                </a:lnTo>
                <a:lnTo>
                  <a:pt x="45" y="234"/>
                </a:lnTo>
                <a:lnTo>
                  <a:pt x="45" y="233"/>
                </a:lnTo>
                <a:lnTo>
                  <a:pt x="45" y="233"/>
                </a:lnTo>
                <a:lnTo>
                  <a:pt x="45" y="229"/>
                </a:lnTo>
                <a:lnTo>
                  <a:pt x="46" y="229"/>
                </a:lnTo>
                <a:lnTo>
                  <a:pt x="46" y="228"/>
                </a:lnTo>
                <a:lnTo>
                  <a:pt x="47" y="228"/>
                </a:lnTo>
                <a:lnTo>
                  <a:pt x="47" y="226"/>
                </a:lnTo>
                <a:lnTo>
                  <a:pt x="48" y="226"/>
                </a:lnTo>
                <a:lnTo>
                  <a:pt x="48" y="225"/>
                </a:lnTo>
                <a:lnTo>
                  <a:pt x="48" y="225"/>
                </a:lnTo>
                <a:lnTo>
                  <a:pt x="48" y="223"/>
                </a:lnTo>
                <a:lnTo>
                  <a:pt x="49" y="223"/>
                </a:lnTo>
                <a:lnTo>
                  <a:pt x="49" y="223"/>
                </a:lnTo>
                <a:lnTo>
                  <a:pt x="53" y="223"/>
                </a:lnTo>
                <a:lnTo>
                  <a:pt x="53" y="221"/>
                </a:lnTo>
                <a:lnTo>
                  <a:pt x="55" y="221"/>
                </a:lnTo>
                <a:lnTo>
                  <a:pt x="55" y="220"/>
                </a:lnTo>
                <a:lnTo>
                  <a:pt x="57" y="220"/>
                </a:lnTo>
                <a:lnTo>
                  <a:pt x="57" y="218"/>
                </a:lnTo>
                <a:lnTo>
                  <a:pt x="64" y="218"/>
                </a:lnTo>
                <a:lnTo>
                  <a:pt x="64" y="217"/>
                </a:lnTo>
                <a:lnTo>
                  <a:pt x="64" y="217"/>
                </a:lnTo>
                <a:lnTo>
                  <a:pt x="64" y="215"/>
                </a:lnTo>
                <a:lnTo>
                  <a:pt x="66" y="215"/>
                </a:lnTo>
                <a:lnTo>
                  <a:pt x="66" y="212"/>
                </a:lnTo>
                <a:lnTo>
                  <a:pt x="68" y="212"/>
                </a:lnTo>
                <a:lnTo>
                  <a:pt x="68" y="210"/>
                </a:lnTo>
                <a:lnTo>
                  <a:pt x="69" y="210"/>
                </a:lnTo>
                <a:lnTo>
                  <a:pt x="69" y="208"/>
                </a:lnTo>
                <a:lnTo>
                  <a:pt x="73" y="208"/>
                </a:lnTo>
                <a:lnTo>
                  <a:pt x="73" y="207"/>
                </a:lnTo>
                <a:lnTo>
                  <a:pt x="75" y="207"/>
                </a:lnTo>
                <a:lnTo>
                  <a:pt x="75" y="205"/>
                </a:lnTo>
                <a:lnTo>
                  <a:pt x="77" y="205"/>
                </a:lnTo>
                <a:lnTo>
                  <a:pt x="77" y="202"/>
                </a:lnTo>
                <a:lnTo>
                  <a:pt x="79" y="202"/>
                </a:lnTo>
                <a:lnTo>
                  <a:pt x="79" y="199"/>
                </a:lnTo>
                <a:lnTo>
                  <a:pt x="80" y="199"/>
                </a:lnTo>
                <a:lnTo>
                  <a:pt x="80" y="197"/>
                </a:lnTo>
                <a:lnTo>
                  <a:pt x="85" y="197"/>
                </a:lnTo>
                <a:lnTo>
                  <a:pt x="85" y="196"/>
                </a:lnTo>
                <a:lnTo>
                  <a:pt x="87" y="196"/>
                </a:lnTo>
                <a:lnTo>
                  <a:pt x="87" y="194"/>
                </a:lnTo>
                <a:lnTo>
                  <a:pt x="89" y="194"/>
                </a:lnTo>
                <a:lnTo>
                  <a:pt x="89" y="192"/>
                </a:lnTo>
                <a:lnTo>
                  <a:pt x="90" y="192"/>
                </a:lnTo>
                <a:lnTo>
                  <a:pt x="90" y="191"/>
                </a:lnTo>
                <a:lnTo>
                  <a:pt x="91" y="191"/>
                </a:lnTo>
                <a:lnTo>
                  <a:pt x="91" y="188"/>
                </a:lnTo>
                <a:lnTo>
                  <a:pt x="92" y="188"/>
                </a:lnTo>
                <a:lnTo>
                  <a:pt x="92" y="186"/>
                </a:lnTo>
                <a:lnTo>
                  <a:pt x="98" y="186"/>
                </a:lnTo>
                <a:lnTo>
                  <a:pt x="98" y="184"/>
                </a:lnTo>
                <a:lnTo>
                  <a:pt x="99" y="184"/>
                </a:lnTo>
                <a:lnTo>
                  <a:pt x="99" y="183"/>
                </a:lnTo>
                <a:lnTo>
                  <a:pt x="101" y="183"/>
                </a:lnTo>
                <a:lnTo>
                  <a:pt x="101" y="181"/>
                </a:lnTo>
                <a:lnTo>
                  <a:pt x="102" y="181"/>
                </a:lnTo>
                <a:lnTo>
                  <a:pt x="102" y="179"/>
                </a:lnTo>
                <a:lnTo>
                  <a:pt x="106" y="179"/>
                </a:lnTo>
                <a:lnTo>
                  <a:pt x="106" y="178"/>
                </a:lnTo>
                <a:lnTo>
                  <a:pt x="111" y="178"/>
                </a:lnTo>
                <a:lnTo>
                  <a:pt x="111" y="176"/>
                </a:lnTo>
                <a:lnTo>
                  <a:pt x="111" y="176"/>
                </a:lnTo>
                <a:lnTo>
                  <a:pt x="111" y="173"/>
                </a:lnTo>
                <a:lnTo>
                  <a:pt x="112" y="173"/>
                </a:lnTo>
                <a:lnTo>
                  <a:pt x="112" y="171"/>
                </a:lnTo>
                <a:lnTo>
                  <a:pt x="113" y="171"/>
                </a:lnTo>
                <a:lnTo>
                  <a:pt x="113" y="167"/>
                </a:lnTo>
                <a:lnTo>
                  <a:pt x="115" y="167"/>
                </a:lnTo>
                <a:lnTo>
                  <a:pt x="115" y="165"/>
                </a:lnTo>
                <a:lnTo>
                  <a:pt x="118" y="165"/>
                </a:lnTo>
                <a:lnTo>
                  <a:pt x="118" y="163"/>
                </a:lnTo>
                <a:lnTo>
                  <a:pt x="120" y="163"/>
                </a:lnTo>
                <a:lnTo>
                  <a:pt x="120" y="160"/>
                </a:lnTo>
                <a:lnTo>
                  <a:pt x="123" y="160"/>
                </a:lnTo>
                <a:lnTo>
                  <a:pt x="123" y="159"/>
                </a:lnTo>
                <a:lnTo>
                  <a:pt x="126" y="159"/>
                </a:lnTo>
                <a:lnTo>
                  <a:pt x="126" y="157"/>
                </a:lnTo>
                <a:lnTo>
                  <a:pt x="127" y="157"/>
                </a:lnTo>
                <a:lnTo>
                  <a:pt x="127" y="155"/>
                </a:lnTo>
                <a:lnTo>
                  <a:pt x="129" y="155"/>
                </a:lnTo>
                <a:lnTo>
                  <a:pt x="129" y="154"/>
                </a:lnTo>
                <a:lnTo>
                  <a:pt x="130" y="154"/>
                </a:lnTo>
                <a:lnTo>
                  <a:pt x="130" y="152"/>
                </a:lnTo>
                <a:lnTo>
                  <a:pt x="138" y="152"/>
                </a:lnTo>
                <a:lnTo>
                  <a:pt x="138" y="151"/>
                </a:lnTo>
                <a:lnTo>
                  <a:pt x="141" y="151"/>
                </a:lnTo>
                <a:lnTo>
                  <a:pt x="141" y="149"/>
                </a:lnTo>
                <a:lnTo>
                  <a:pt x="147" y="149"/>
                </a:lnTo>
                <a:lnTo>
                  <a:pt x="147" y="147"/>
                </a:lnTo>
                <a:lnTo>
                  <a:pt x="152" y="147"/>
                </a:lnTo>
                <a:lnTo>
                  <a:pt x="152" y="146"/>
                </a:lnTo>
                <a:lnTo>
                  <a:pt x="155" y="146"/>
                </a:lnTo>
                <a:lnTo>
                  <a:pt x="155" y="144"/>
                </a:lnTo>
                <a:lnTo>
                  <a:pt x="157" y="144"/>
                </a:lnTo>
                <a:lnTo>
                  <a:pt x="157" y="142"/>
                </a:lnTo>
                <a:lnTo>
                  <a:pt x="157" y="142"/>
                </a:lnTo>
                <a:lnTo>
                  <a:pt x="157" y="142"/>
                </a:lnTo>
                <a:lnTo>
                  <a:pt x="158" y="142"/>
                </a:lnTo>
                <a:lnTo>
                  <a:pt x="158" y="141"/>
                </a:lnTo>
                <a:lnTo>
                  <a:pt x="162" y="141"/>
                </a:lnTo>
                <a:lnTo>
                  <a:pt x="162" y="138"/>
                </a:lnTo>
                <a:lnTo>
                  <a:pt x="166" y="138"/>
                </a:lnTo>
                <a:lnTo>
                  <a:pt x="166" y="136"/>
                </a:lnTo>
                <a:lnTo>
                  <a:pt x="172" y="136"/>
                </a:lnTo>
                <a:lnTo>
                  <a:pt x="172" y="133"/>
                </a:lnTo>
                <a:lnTo>
                  <a:pt x="176" y="133"/>
                </a:lnTo>
                <a:lnTo>
                  <a:pt x="176" y="130"/>
                </a:lnTo>
                <a:lnTo>
                  <a:pt x="176" y="130"/>
                </a:lnTo>
                <a:lnTo>
                  <a:pt x="176" y="128"/>
                </a:lnTo>
                <a:lnTo>
                  <a:pt x="178" y="128"/>
                </a:lnTo>
                <a:lnTo>
                  <a:pt x="178" y="126"/>
                </a:lnTo>
                <a:lnTo>
                  <a:pt x="178" y="126"/>
                </a:lnTo>
                <a:lnTo>
                  <a:pt x="178" y="126"/>
                </a:lnTo>
                <a:lnTo>
                  <a:pt x="180" y="126"/>
                </a:lnTo>
                <a:lnTo>
                  <a:pt x="180" y="125"/>
                </a:lnTo>
                <a:lnTo>
                  <a:pt x="181" y="125"/>
                </a:lnTo>
                <a:lnTo>
                  <a:pt x="181" y="123"/>
                </a:lnTo>
                <a:lnTo>
                  <a:pt x="190" y="123"/>
                </a:lnTo>
                <a:lnTo>
                  <a:pt x="190" y="123"/>
                </a:lnTo>
                <a:lnTo>
                  <a:pt x="191" y="123"/>
                </a:lnTo>
                <a:lnTo>
                  <a:pt x="191" y="121"/>
                </a:lnTo>
                <a:lnTo>
                  <a:pt x="197" y="121"/>
                </a:lnTo>
                <a:lnTo>
                  <a:pt x="197" y="118"/>
                </a:lnTo>
                <a:lnTo>
                  <a:pt x="198" y="118"/>
                </a:lnTo>
                <a:lnTo>
                  <a:pt x="198" y="116"/>
                </a:lnTo>
                <a:lnTo>
                  <a:pt x="202" y="116"/>
                </a:lnTo>
                <a:lnTo>
                  <a:pt x="202" y="115"/>
                </a:lnTo>
                <a:lnTo>
                  <a:pt x="210" y="115"/>
                </a:lnTo>
                <a:lnTo>
                  <a:pt x="210" y="112"/>
                </a:lnTo>
                <a:lnTo>
                  <a:pt x="212" y="112"/>
                </a:lnTo>
                <a:lnTo>
                  <a:pt x="212" y="112"/>
                </a:lnTo>
                <a:lnTo>
                  <a:pt x="221" y="112"/>
                </a:lnTo>
                <a:lnTo>
                  <a:pt x="221" y="110"/>
                </a:lnTo>
                <a:lnTo>
                  <a:pt x="223" y="110"/>
                </a:lnTo>
                <a:lnTo>
                  <a:pt x="223" y="108"/>
                </a:lnTo>
                <a:lnTo>
                  <a:pt x="229" y="108"/>
                </a:lnTo>
                <a:lnTo>
                  <a:pt x="229" y="107"/>
                </a:lnTo>
                <a:lnTo>
                  <a:pt x="229" y="107"/>
                </a:lnTo>
                <a:lnTo>
                  <a:pt x="229" y="105"/>
                </a:lnTo>
                <a:lnTo>
                  <a:pt x="231" y="105"/>
                </a:lnTo>
                <a:lnTo>
                  <a:pt x="231" y="103"/>
                </a:lnTo>
                <a:lnTo>
                  <a:pt x="245" y="103"/>
                </a:lnTo>
                <a:lnTo>
                  <a:pt x="245" y="102"/>
                </a:lnTo>
                <a:lnTo>
                  <a:pt x="246" y="102"/>
                </a:lnTo>
                <a:lnTo>
                  <a:pt x="246" y="100"/>
                </a:lnTo>
                <a:lnTo>
                  <a:pt x="255" y="100"/>
                </a:lnTo>
                <a:lnTo>
                  <a:pt x="255" y="98"/>
                </a:lnTo>
                <a:lnTo>
                  <a:pt x="259" y="98"/>
                </a:lnTo>
                <a:lnTo>
                  <a:pt x="259" y="97"/>
                </a:lnTo>
                <a:lnTo>
                  <a:pt x="260" y="97"/>
                </a:lnTo>
                <a:lnTo>
                  <a:pt x="260" y="95"/>
                </a:lnTo>
                <a:lnTo>
                  <a:pt x="270" y="95"/>
                </a:lnTo>
                <a:lnTo>
                  <a:pt x="270" y="94"/>
                </a:lnTo>
                <a:lnTo>
                  <a:pt x="273" y="94"/>
                </a:lnTo>
                <a:lnTo>
                  <a:pt x="273" y="92"/>
                </a:lnTo>
                <a:lnTo>
                  <a:pt x="296" y="92"/>
                </a:lnTo>
                <a:lnTo>
                  <a:pt x="296" y="90"/>
                </a:lnTo>
                <a:lnTo>
                  <a:pt x="297" y="90"/>
                </a:lnTo>
                <a:lnTo>
                  <a:pt x="297" y="89"/>
                </a:lnTo>
                <a:lnTo>
                  <a:pt x="300" y="89"/>
                </a:lnTo>
                <a:lnTo>
                  <a:pt x="300" y="87"/>
                </a:lnTo>
                <a:lnTo>
                  <a:pt x="312" y="87"/>
                </a:lnTo>
                <a:lnTo>
                  <a:pt x="312" y="87"/>
                </a:lnTo>
                <a:lnTo>
                  <a:pt x="317" y="87"/>
                </a:lnTo>
                <a:lnTo>
                  <a:pt x="317" y="87"/>
                </a:lnTo>
                <a:lnTo>
                  <a:pt x="318" y="87"/>
                </a:lnTo>
                <a:lnTo>
                  <a:pt x="318" y="85"/>
                </a:lnTo>
                <a:lnTo>
                  <a:pt x="324" y="85"/>
                </a:lnTo>
                <a:lnTo>
                  <a:pt x="324" y="84"/>
                </a:lnTo>
                <a:lnTo>
                  <a:pt x="326" y="84"/>
                </a:lnTo>
                <a:lnTo>
                  <a:pt x="326" y="82"/>
                </a:lnTo>
                <a:lnTo>
                  <a:pt x="330" y="82"/>
                </a:lnTo>
                <a:lnTo>
                  <a:pt x="330" y="80"/>
                </a:lnTo>
                <a:lnTo>
                  <a:pt x="331" y="80"/>
                </a:lnTo>
                <a:lnTo>
                  <a:pt x="331" y="79"/>
                </a:lnTo>
                <a:lnTo>
                  <a:pt x="336" y="79"/>
                </a:lnTo>
                <a:lnTo>
                  <a:pt x="336" y="77"/>
                </a:lnTo>
                <a:lnTo>
                  <a:pt x="352" y="77"/>
                </a:lnTo>
                <a:lnTo>
                  <a:pt x="352" y="75"/>
                </a:lnTo>
                <a:lnTo>
                  <a:pt x="354" y="75"/>
                </a:lnTo>
                <a:lnTo>
                  <a:pt x="354" y="75"/>
                </a:lnTo>
                <a:lnTo>
                  <a:pt x="358" y="75"/>
                </a:lnTo>
                <a:lnTo>
                  <a:pt x="358" y="75"/>
                </a:lnTo>
                <a:lnTo>
                  <a:pt x="364" y="75"/>
                </a:lnTo>
                <a:lnTo>
                  <a:pt x="364" y="74"/>
                </a:lnTo>
                <a:lnTo>
                  <a:pt x="365" y="74"/>
                </a:lnTo>
                <a:lnTo>
                  <a:pt x="365" y="72"/>
                </a:lnTo>
                <a:lnTo>
                  <a:pt x="368" y="72"/>
                </a:lnTo>
                <a:lnTo>
                  <a:pt x="368" y="70"/>
                </a:lnTo>
                <a:lnTo>
                  <a:pt x="372" y="70"/>
                </a:lnTo>
                <a:lnTo>
                  <a:pt x="372" y="70"/>
                </a:lnTo>
                <a:lnTo>
                  <a:pt x="375" y="70"/>
                </a:lnTo>
                <a:lnTo>
                  <a:pt x="375" y="69"/>
                </a:lnTo>
                <a:lnTo>
                  <a:pt x="376" y="69"/>
                </a:lnTo>
                <a:lnTo>
                  <a:pt x="376" y="69"/>
                </a:lnTo>
                <a:lnTo>
                  <a:pt x="377" y="69"/>
                </a:lnTo>
                <a:lnTo>
                  <a:pt x="377" y="69"/>
                </a:lnTo>
                <a:lnTo>
                  <a:pt x="377" y="69"/>
                </a:lnTo>
                <a:lnTo>
                  <a:pt x="377" y="69"/>
                </a:lnTo>
                <a:lnTo>
                  <a:pt x="378" y="69"/>
                </a:lnTo>
                <a:lnTo>
                  <a:pt x="378" y="69"/>
                </a:lnTo>
                <a:lnTo>
                  <a:pt x="379" y="69"/>
                </a:lnTo>
                <a:lnTo>
                  <a:pt x="379" y="69"/>
                </a:lnTo>
                <a:lnTo>
                  <a:pt x="380" y="69"/>
                </a:lnTo>
                <a:lnTo>
                  <a:pt x="380" y="69"/>
                </a:lnTo>
                <a:lnTo>
                  <a:pt x="381" y="69"/>
                </a:lnTo>
                <a:lnTo>
                  <a:pt x="381" y="69"/>
                </a:lnTo>
                <a:lnTo>
                  <a:pt x="382" y="69"/>
                </a:lnTo>
                <a:lnTo>
                  <a:pt x="382" y="69"/>
                </a:lnTo>
                <a:lnTo>
                  <a:pt x="382" y="69"/>
                </a:lnTo>
                <a:lnTo>
                  <a:pt x="382" y="69"/>
                </a:lnTo>
                <a:lnTo>
                  <a:pt x="383" y="69"/>
                </a:lnTo>
                <a:lnTo>
                  <a:pt x="383" y="69"/>
                </a:lnTo>
                <a:lnTo>
                  <a:pt x="384" y="69"/>
                </a:lnTo>
                <a:lnTo>
                  <a:pt x="384" y="69"/>
                </a:lnTo>
                <a:lnTo>
                  <a:pt x="384" y="69"/>
                </a:lnTo>
                <a:lnTo>
                  <a:pt x="384" y="69"/>
                </a:lnTo>
                <a:lnTo>
                  <a:pt x="384" y="69"/>
                </a:lnTo>
                <a:lnTo>
                  <a:pt x="384" y="69"/>
                </a:lnTo>
                <a:lnTo>
                  <a:pt x="385" y="69"/>
                </a:lnTo>
                <a:lnTo>
                  <a:pt x="385" y="69"/>
                </a:lnTo>
                <a:lnTo>
                  <a:pt x="386" y="69"/>
                </a:lnTo>
                <a:lnTo>
                  <a:pt x="386" y="69"/>
                </a:lnTo>
                <a:lnTo>
                  <a:pt x="387" y="69"/>
                </a:lnTo>
                <a:lnTo>
                  <a:pt x="387" y="67"/>
                </a:lnTo>
                <a:lnTo>
                  <a:pt x="387" y="67"/>
                </a:lnTo>
                <a:lnTo>
                  <a:pt x="387" y="67"/>
                </a:lnTo>
                <a:lnTo>
                  <a:pt x="388" y="67"/>
                </a:lnTo>
                <a:lnTo>
                  <a:pt x="388" y="67"/>
                </a:lnTo>
                <a:lnTo>
                  <a:pt x="388" y="67"/>
                </a:lnTo>
                <a:lnTo>
                  <a:pt x="388" y="67"/>
                </a:lnTo>
                <a:lnTo>
                  <a:pt x="389" y="67"/>
                </a:lnTo>
                <a:lnTo>
                  <a:pt x="389" y="67"/>
                </a:lnTo>
                <a:lnTo>
                  <a:pt x="390" y="67"/>
                </a:lnTo>
                <a:lnTo>
                  <a:pt x="390" y="67"/>
                </a:lnTo>
                <a:lnTo>
                  <a:pt x="392" y="67"/>
                </a:lnTo>
                <a:lnTo>
                  <a:pt x="392" y="67"/>
                </a:lnTo>
                <a:lnTo>
                  <a:pt x="394" y="67"/>
                </a:lnTo>
                <a:lnTo>
                  <a:pt x="394" y="67"/>
                </a:lnTo>
                <a:lnTo>
                  <a:pt x="394" y="67"/>
                </a:lnTo>
                <a:lnTo>
                  <a:pt x="394" y="67"/>
                </a:lnTo>
                <a:lnTo>
                  <a:pt x="395" y="67"/>
                </a:lnTo>
                <a:lnTo>
                  <a:pt x="395" y="67"/>
                </a:lnTo>
                <a:lnTo>
                  <a:pt x="395" y="67"/>
                </a:lnTo>
                <a:lnTo>
                  <a:pt x="395" y="67"/>
                </a:lnTo>
                <a:lnTo>
                  <a:pt x="396" y="67"/>
                </a:lnTo>
                <a:lnTo>
                  <a:pt x="396" y="67"/>
                </a:lnTo>
                <a:lnTo>
                  <a:pt x="397" y="67"/>
                </a:lnTo>
                <a:lnTo>
                  <a:pt x="397" y="67"/>
                </a:lnTo>
                <a:lnTo>
                  <a:pt x="397" y="67"/>
                </a:lnTo>
                <a:lnTo>
                  <a:pt x="397" y="67"/>
                </a:lnTo>
                <a:lnTo>
                  <a:pt x="399" y="67"/>
                </a:lnTo>
                <a:lnTo>
                  <a:pt x="399" y="67"/>
                </a:lnTo>
                <a:lnTo>
                  <a:pt x="399" y="67"/>
                </a:lnTo>
                <a:lnTo>
                  <a:pt x="399" y="67"/>
                </a:lnTo>
                <a:lnTo>
                  <a:pt x="401" y="67"/>
                </a:lnTo>
                <a:lnTo>
                  <a:pt x="401" y="67"/>
                </a:lnTo>
                <a:lnTo>
                  <a:pt x="401" y="67"/>
                </a:lnTo>
                <a:lnTo>
                  <a:pt x="401" y="65"/>
                </a:lnTo>
                <a:lnTo>
                  <a:pt x="402" y="65"/>
                </a:lnTo>
                <a:lnTo>
                  <a:pt x="402" y="65"/>
                </a:lnTo>
                <a:lnTo>
                  <a:pt x="403" y="65"/>
                </a:lnTo>
                <a:lnTo>
                  <a:pt x="403" y="65"/>
                </a:lnTo>
                <a:lnTo>
                  <a:pt x="403" y="65"/>
                </a:lnTo>
                <a:lnTo>
                  <a:pt x="403" y="65"/>
                </a:lnTo>
                <a:lnTo>
                  <a:pt x="403" y="65"/>
                </a:lnTo>
                <a:lnTo>
                  <a:pt x="403" y="65"/>
                </a:lnTo>
                <a:lnTo>
                  <a:pt x="403" y="65"/>
                </a:lnTo>
                <a:lnTo>
                  <a:pt x="403" y="65"/>
                </a:lnTo>
                <a:lnTo>
                  <a:pt x="405" y="65"/>
                </a:lnTo>
                <a:lnTo>
                  <a:pt x="405" y="65"/>
                </a:lnTo>
                <a:lnTo>
                  <a:pt x="414" y="65"/>
                </a:lnTo>
                <a:lnTo>
                  <a:pt x="414" y="65"/>
                </a:lnTo>
                <a:lnTo>
                  <a:pt x="417" y="65"/>
                </a:lnTo>
                <a:lnTo>
                  <a:pt x="417" y="62"/>
                </a:lnTo>
                <a:lnTo>
                  <a:pt x="419" y="62"/>
                </a:lnTo>
                <a:lnTo>
                  <a:pt x="419" y="62"/>
                </a:lnTo>
                <a:lnTo>
                  <a:pt x="421" y="62"/>
                </a:lnTo>
                <a:lnTo>
                  <a:pt x="421" y="60"/>
                </a:lnTo>
                <a:lnTo>
                  <a:pt x="422" y="60"/>
                </a:lnTo>
                <a:lnTo>
                  <a:pt x="422" y="58"/>
                </a:lnTo>
                <a:lnTo>
                  <a:pt x="431" y="58"/>
                </a:lnTo>
                <a:lnTo>
                  <a:pt x="431" y="56"/>
                </a:lnTo>
                <a:lnTo>
                  <a:pt x="439" y="56"/>
                </a:lnTo>
                <a:lnTo>
                  <a:pt x="439" y="53"/>
                </a:lnTo>
                <a:lnTo>
                  <a:pt x="442" y="53"/>
                </a:lnTo>
                <a:lnTo>
                  <a:pt x="442" y="53"/>
                </a:lnTo>
                <a:lnTo>
                  <a:pt x="447" y="53"/>
                </a:lnTo>
                <a:lnTo>
                  <a:pt x="447" y="51"/>
                </a:lnTo>
                <a:lnTo>
                  <a:pt x="448" y="51"/>
                </a:lnTo>
                <a:lnTo>
                  <a:pt x="448" y="49"/>
                </a:lnTo>
                <a:lnTo>
                  <a:pt x="452" y="49"/>
                </a:lnTo>
                <a:lnTo>
                  <a:pt x="452" y="49"/>
                </a:lnTo>
                <a:lnTo>
                  <a:pt x="454" y="49"/>
                </a:lnTo>
                <a:lnTo>
                  <a:pt x="454" y="46"/>
                </a:lnTo>
                <a:lnTo>
                  <a:pt x="454" y="46"/>
                </a:lnTo>
                <a:lnTo>
                  <a:pt x="454" y="44"/>
                </a:lnTo>
                <a:lnTo>
                  <a:pt x="463" y="44"/>
                </a:lnTo>
                <a:lnTo>
                  <a:pt x="463" y="44"/>
                </a:lnTo>
                <a:lnTo>
                  <a:pt x="464" y="44"/>
                </a:lnTo>
                <a:lnTo>
                  <a:pt x="464" y="42"/>
                </a:lnTo>
                <a:lnTo>
                  <a:pt x="473" y="42"/>
                </a:lnTo>
                <a:lnTo>
                  <a:pt x="473" y="40"/>
                </a:lnTo>
                <a:lnTo>
                  <a:pt x="476" y="40"/>
                </a:lnTo>
                <a:lnTo>
                  <a:pt x="476" y="37"/>
                </a:lnTo>
                <a:lnTo>
                  <a:pt x="487" y="37"/>
                </a:lnTo>
                <a:lnTo>
                  <a:pt x="487" y="37"/>
                </a:lnTo>
                <a:lnTo>
                  <a:pt x="488" y="37"/>
                </a:lnTo>
                <a:lnTo>
                  <a:pt x="488" y="37"/>
                </a:lnTo>
                <a:lnTo>
                  <a:pt x="489" y="37"/>
                </a:lnTo>
                <a:lnTo>
                  <a:pt x="489" y="37"/>
                </a:lnTo>
                <a:lnTo>
                  <a:pt x="492" y="37"/>
                </a:lnTo>
                <a:lnTo>
                  <a:pt x="492" y="35"/>
                </a:lnTo>
                <a:lnTo>
                  <a:pt x="494" y="35"/>
                </a:lnTo>
                <a:lnTo>
                  <a:pt x="494" y="35"/>
                </a:lnTo>
                <a:lnTo>
                  <a:pt x="501" y="35"/>
                </a:lnTo>
                <a:lnTo>
                  <a:pt x="501" y="32"/>
                </a:lnTo>
                <a:lnTo>
                  <a:pt x="503" y="32"/>
                </a:lnTo>
                <a:lnTo>
                  <a:pt x="503" y="30"/>
                </a:lnTo>
                <a:lnTo>
                  <a:pt x="506" y="30"/>
                </a:lnTo>
                <a:lnTo>
                  <a:pt x="506" y="30"/>
                </a:lnTo>
                <a:lnTo>
                  <a:pt x="507" y="30"/>
                </a:lnTo>
                <a:lnTo>
                  <a:pt x="507" y="28"/>
                </a:lnTo>
                <a:lnTo>
                  <a:pt x="509" y="28"/>
                </a:lnTo>
                <a:lnTo>
                  <a:pt x="509" y="25"/>
                </a:lnTo>
                <a:lnTo>
                  <a:pt x="510" y="25"/>
                </a:lnTo>
                <a:lnTo>
                  <a:pt x="510" y="23"/>
                </a:lnTo>
                <a:lnTo>
                  <a:pt x="516" y="23"/>
                </a:lnTo>
                <a:lnTo>
                  <a:pt x="516" y="20"/>
                </a:lnTo>
                <a:lnTo>
                  <a:pt x="516" y="20"/>
                </a:lnTo>
                <a:lnTo>
                  <a:pt x="516" y="20"/>
                </a:lnTo>
                <a:lnTo>
                  <a:pt x="524" y="20"/>
                </a:lnTo>
                <a:lnTo>
                  <a:pt x="524" y="18"/>
                </a:lnTo>
                <a:lnTo>
                  <a:pt x="530" y="18"/>
                </a:lnTo>
                <a:lnTo>
                  <a:pt x="530" y="15"/>
                </a:lnTo>
                <a:lnTo>
                  <a:pt x="533" y="15"/>
                </a:lnTo>
                <a:lnTo>
                  <a:pt x="533" y="13"/>
                </a:lnTo>
                <a:lnTo>
                  <a:pt x="543" y="13"/>
                </a:lnTo>
                <a:lnTo>
                  <a:pt x="543" y="10"/>
                </a:lnTo>
                <a:lnTo>
                  <a:pt x="543" y="10"/>
                </a:lnTo>
                <a:lnTo>
                  <a:pt x="543" y="10"/>
                </a:lnTo>
                <a:lnTo>
                  <a:pt x="545" y="10"/>
                </a:lnTo>
                <a:lnTo>
                  <a:pt x="545" y="8"/>
                </a:lnTo>
                <a:lnTo>
                  <a:pt x="547" y="8"/>
                </a:lnTo>
                <a:lnTo>
                  <a:pt x="547" y="5"/>
                </a:lnTo>
                <a:lnTo>
                  <a:pt x="553" y="5"/>
                </a:lnTo>
                <a:lnTo>
                  <a:pt x="553" y="3"/>
                </a:lnTo>
                <a:lnTo>
                  <a:pt x="554" y="3"/>
                </a:lnTo>
                <a:lnTo>
                  <a:pt x="554" y="3"/>
                </a:lnTo>
                <a:lnTo>
                  <a:pt x="555" y="3"/>
                </a:lnTo>
                <a:lnTo>
                  <a:pt x="555" y="3"/>
                </a:lnTo>
                <a:lnTo>
                  <a:pt x="558" y="3"/>
                </a:lnTo>
                <a:lnTo>
                  <a:pt x="558" y="3"/>
                </a:lnTo>
                <a:lnTo>
                  <a:pt x="559" y="3"/>
                </a:lnTo>
                <a:lnTo>
                  <a:pt x="559" y="3"/>
                </a:lnTo>
                <a:lnTo>
                  <a:pt x="560" y="3"/>
                </a:lnTo>
                <a:lnTo>
                  <a:pt x="560" y="3"/>
                </a:lnTo>
                <a:lnTo>
                  <a:pt x="561" y="3"/>
                </a:lnTo>
                <a:lnTo>
                  <a:pt x="561" y="3"/>
                </a:lnTo>
                <a:lnTo>
                  <a:pt x="561" y="3"/>
                </a:lnTo>
                <a:lnTo>
                  <a:pt x="561"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sp>
        <p:nvSpPr>
          <p:cNvPr id="20" name="Freeform 228">
            <a:extLst>
              <a:ext uri="{FF2B5EF4-FFF2-40B4-BE49-F238E27FC236}">
                <a16:creationId xmlns:a16="http://schemas.microsoft.com/office/drawing/2014/main" id="{6473A303-DA10-4983-AF32-9850B4D7F99B}"/>
              </a:ext>
            </a:extLst>
          </p:cNvPr>
          <p:cNvSpPr>
            <a:spLocks noChangeAspect="1"/>
          </p:cNvSpPr>
          <p:nvPr/>
        </p:nvSpPr>
        <p:spPr bwMode="auto">
          <a:xfrm>
            <a:off x="2325892" y="1280225"/>
            <a:ext cx="4963125" cy="2387346"/>
          </a:xfrm>
          <a:custGeom>
            <a:avLst/>
            <a:gdLst>
              <a:gd name="T0" fmla="*/ 1 w 574"/>
              <a:gd name="T1" fmla="*/ 417 h 422"/>
              <a:gd name="T2" fmla="*/ 5 w 574"/>
              <a:gd name="T3" fmla="*/ 407 h 422"/>
              <a:gd name="T4" fmla="*/ 9 w 574"/>
              <a:gd name="T5" fmla="*/ 399 h 422"/>
              <a:gd name="T6" fmla="*/ 13 w 574"/>
              <a:gd name="T7" fmla="*/ 393 h 422"/>
              <a:gd name="T8" fmla="*/ 16 w 574"/>
              <a:gd name="T9" fmla="*/ 385 h 422"/>
              <a:gd name="T10" fmla="*/ 19 w 574"/>
              <a:gd name="T11" fmla="*/ 376 h 422"/>
              <a:gd name="T12" fmla="*/ 25 w 574"/>
              <a:gd name="T13" fmla="*/ 360 h 422"/>
              <a:gd name="T14" fmla="*/ 29 w 574"/>
              <a:gd name="T15" fmla="*/ 351 h 422"/>
              <a:gd name="T16" fmla="*/ 32 w 574"/>
              <a:gd name="T17" fmla="*/ 339 h 422"/>
              <a:gd name="T18" fmla="*/ 39 w 574"/>
              <a:gd name="T19" fmla="*/ 331 h 422"/>
              <a:gd name="T20" fmla="*/ 44 w 574"/>
              <a:gd name="T21" fmla="*/ 323 h 422"/>
              <a:gd name="T22" fmla="*/ 49 w 574"/>
              <a:gd name="T23" fmla="*/ 318 h 422"/>
              <a:gd name="T24" fmla="*/ 55 w 574"/>
              <a:gd name="T25" fmla="*/ 312 h 422"/>
              <a:gd name="T26" fmla="*/ 59 w 574"/>
              <a:gd name="T27" fmla="*/ 306 h 422"/>
              <a:gd name="T28" fmla="*/ 62 w 574"/>
              <a:gd name="T29" fmla="*/ 300 h 422"/>
              <a:gd name="T30" fmla="*/ 69 w 574"/>
              <a:gd name="T31" fmla="*/ 294 h 422"/>
              <a:gd name="T32" fmla="*/ 73 w 574"/>
              <a:gd name="T33" fmla="*/ 283 h 422"/>
              <a:gd name="T34" fmla="*/ 82 w 574"/>
              <a:gd name="T35" fmla="*/ 277 h 422"/>
              <a:gd name="T36" fmla="*/ 86 w 574"/>
              <a:gd name="T37" fmla="*/ 269 h 422"/>
              <a:gd name="T38" fmla="*/ 95 w 574"/>
              <a:gd name="T39" fmla="*/ 263 h 422"/>
              <a:gd name="T40" fmla="*/ 98 w 574"/>
              <a:gd name="T41" fmla="*/ 258 h 422"/>
              <a:gd name="T42" fmla="*/ 100 w 574"/>
              <a:gd name="T43" fmla="*/ 252 h 422"/>
              <a:gd name="T44" fmla="*/ 108 w 574"/>
              <a:gd name="T45" fmla="*/ 247 h 422"/>
              <a:gd name="T46" fmla="*/ 117 w 574"/>
              <a:gd name="T47" fmla="*/ 239 h 422"/>
              <a:gd name="T48" fmla="*/ 127 w 574"/>
              <a:gd name="T49" fmla="*/ 233 h 422"/>
              <a:gd name="T50" fmla="*/ 135 w 574"/>
              <a:gd name="T51" fmla="*/ 226 h 422"/>
              <a:gd name="T52" fmla="*/ 142 w 574"/>
              <a:gd name="T53" fmla="*/ 223 h 422"/>
              <a:gd name="T54" fmla="*/ 151 w 574"/>
              <a:gd name="T55" fmla="*/ 219 h 422"/>
              <a:gd name="T56" fmla="*/ 161 w 574"/>
              <a:gd name="T57" fmla="*/ 214 h 422"/>
              <a:gd name="T58" fmla="*/ 173 w 574"/>
              <a:gd name="T59" fmla="*/ 209 h 422"/>
              <a:gd name="T60" fmla="*/ 189 w 574"/>
              <a:gd name="T61" fmla="*/ 202 h 422"/>
              <a:gd name="T62" fmla="*/ 197 w 574"/>
              <a:gd name="T63" fmla="*/ 201 h 422"/>
              <a:gd name="T64" fmla="*/ 206 w 574"/>
              <a:gd name="T65" fmla="*/ 192 h 422"/>
              <a:gd name="T66" fmla="*/ 209 w 574"/>
              <a:gd name="T67" fmla="*/ 189 h 422"/>
              <a:gd name="T68" fmla="*/ 217 w 574"/>
              <a:gd name="T69" fmla="*/ 181 h 422"/>
              <a:gd name="T70" fmla="*/ 236 w 574"/>
              <a:gd name="T71" fmla="*/ 172 h 422"/>
              <a:gd name="T72" fmla="*/ 245 w 574"/>
              <a:gd name="T73" fmla="*/ 167 h 422"/>
              <a:gd name="T74" fmla="*/ 262 w 574"/>
              <a:gd name="T75" fmla="*/ 160 h 422"/>
              <a:gd name="T76" fmla="*/ 281 w 574"/>
              <a:gd name="T77" fmla="*/ 155 h 422"/>
              <a:gd name="T78" fmla="*/ 287 w 574"/>
              <a:gd name="T79" fmla="*/ 148 h 422"/>
              <a:gd name="T80" fmla="*/ 305 w 574"/>
              <a:gd name="T81" fmla="*/ 143 h 422"/>
              <a:gd name="T82" fmla="*/ 312 w 574"/>
              <a:gd name="T83" fmla="*/ 136 h 422"/>
              <a:gd name="T84" fmla="*/ 337 w 574"/>
              <a:gd name="T85" fmla="*/ 129 h 422"/>
              <a:gd name="T86" fmla="*/ 348 w 574"/>
              <a:gd name="T87" fmla="*/ 124 h 422"/>
              <a:gd name="T88" fmla="*/ 366 w 574"/>
              <a:gd name="T89" fmla="*/ 116 h 422"/>
              <a:gd name="T90" fmla="*/ 372 w 574"/>
              <a:gd name="T91" fmla="*/ 110 h 422"/>
              <a:gd name="T92" fmla="*/ 381 w 574"/>
              <a:gd name="T93" fmla="*/ 108 h 422"/>
              <a:gd name="T94" fmla="*/ 384 w 574"/>
              <a:gd name="T95" fmla="*/ 103 h 422"/>
              <a:gd name="T96" fmla="*/ 385 w 574"/>
              <a:gd name="T97" fmla="*/ 101 h 422"/>
              <a:gd name="T98" fmla="*/ 387 w 574"/>
              <a:gd name="T99" fmla="*/ 97 h 422"/>
              <a:gd name="T100" fmla="*/ 390 w 574"/>
              <a:gd name="T101" fmla="*/ 87 h 422"/>
              <a:gd name="T102" fmla="*/ 392 w 574"/>
              <a:gd name="T103" fmla="*/ 83 h 422"/>
              <a:gd name="T104" fmla="*/ 399 w 574"/>
              <a:gd name="T105" fmla="*/ 78 h 422"/>
              <a:gd name="T106" fmla="*/ 413 w 574"/>
              <a:gd name="T107" fmla="*/ 74 h 422"/>
              <a:gd name="T108" fmla="*/ 418 w 574"/>
              <a:gd name="T109" fmla="*/ 65 h 422"/>
              <a:gd name="T110" fmla="*/ 428 w 574"/>
              <a:gd name="T111" fmla="*/ 56 h 422"/>
              <a:gd name="T112" fmla="*/ 442 w 574"/>
              <a:gd name="T113" fmla="*/ 53 h 422"/>
              <a:gd name="T114" fmla="*/ 463 w 574"/>
              <a:gd name="T115" fmla="*/ 44 h 422"/>
              <a:gd name="T116" fmla="*/ 475 w 574"/>
              <a:gd name="T117" fmla="*/ 34 h 422"/>
              <a:gd name="T118" fmla="*/ 500 w 574"/>
              <a:gd name="T119" fmla="*/ 24 h 422"/>
              <a:gd name="T120" fmla="*/ 505 w 574"/>
              <a:gd name="T121" fmla="*/ 15 h 422"/>
              <a:gd name="T122" fmla="*/ 518 w 574"/>
              <a:gd name="T123" fmla="*/ 5 h 422"/>
              <a:gd name="T124" fmla="*/ 564 w 574"/>
              <a:gd name="T125" fmla="*/ 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4" h="422">
                <a:moveTo>
                  <a:pt x="0" y="422"/>
                </a:moveTo>
                <a:lnTo>
                  <a:pt x="0" y="422"/>
                </a:lnTo>
                <a:lnTo>
                  <a:pt x="0" y="420"/>
                </a:lnTo>
                <a:lnTo>
                  <a:pt x="0" y="420"/>
                </a:lnTo>
                <a:lnTo>
                  <a:pt x="0" y="420"/>
                </a:lnTo>
                <a:lnTo>
                  <a:pt x="0" y="420"/>
                </a:lnTo>
                <a:lnTo>
                  <a:pt x="0" y="417"/>
                </a:lnTo>
                <a:lnTo>
                  <a:pt x="1" y="417"/>
                </a:lnTo>
                <a:lnTo>
                  <a:pt x="1" y="416"/>
                </a:lnTo>
                <a:lnTo>
                  <a:pt x="1" y="416"/>
                </a:lnTo>
                <a:lnTo>
                  <a:pt x="1" y="414"/>
                </a:lnTo>
                <a:lnTo>
                  <a:pt x="3" y="414"/>
                </a:lnTo>
                <a:lnTo>
                  <a:pt x="3" y="413"/>
                </a:lnTo>
                <a:lnTo>
                  <a:pt x="4" y="413"/>
                </a:lnTo>
                <a:lnTo>
                  <a:pt x="4" y="407"/>
                </a:lnTo>
                <a:lnTo>
                  <a:pt x="5" y="407"/>
                </a:lnTo>
                <a:lnTo>
                  <a:pt x="5" y="405"/>
                </a:lnTo>
                <a:lnTo>
                  <a:pt x="5" y="405"/>
                </a:lnTo>
                <a:lnTo>
                  <a:pt x="5" y="405"/>
                </a:lnTo>
                <a:lnTo>
                  <a:pt x="6" y="405"/>
                </a:lnTo>
                <a:lnTo>
                  <a:pt x="6" y="400"/>
                </a:lnTo>
                <a:lnTo>
                  <a:pt x="7" y="400"/>
                </a:lnTo>
                <a:lnTo>
                  <a:pt x="7" y="399"/>
                </a:lnTo>
                <a:lnTo>
                  <a:pt x="9" y="399"/>
                </a:lnTo>
                <a:lnTo>
                  <a:pt x="9" y="397"/>
                </a:lnTo>
                <a:lnTo>
                  <a:pt x="9" y="397"/>
                </a:lnTo>
                <a:lnTo>
                  <a:pt x="9" y="396"/>
                </a:lnTo>
                <a:lnTo>
                  <a:pt x="10" y="396"/>
                </a:lnTo>
                <a:lnTo>
                  <a:pt x="10" y="394"/>
                </a:lnTo>
                <a:lnTo>
                  <a:pt x="13" y="394"/>
                </a:lnTo>
                <a:lnTo>
                  <a:pt x="13" y="393"/>
                </a:lnTo>
                <a:lnTo>
                  <a:pt x="13" y="393"/>
                </a:lnTo>
                <a:lnTo>
                  <a:pt x="13" y="391"/>
                </a:lnTo>
                <a:lnTo>
                  <a:pt x="14" y="391"/>
                </a:lnTo>
                <a:lnTo>
                  <a:pt x="14" y="390"/>
                </a:lnTo>
                <a:lnTo>
                  <a:pt x="14" y="390"/>
                </a:lnTo>
                <a:lnTo>
                  <a:pt x="14" y="388"/>
                </a:lnTo>
                <a:lnTo>
                  <a:pt x="16" y="388"/>
                </a:lnTo>
                <a:lnTo>
                  <a:pt x="16" y="385"/>
                </a:lnTo>
                <a:lnTo>
                  <a:pt x="16" y="385"/>
                </a:lnTo>
                <a:lnTo>
                  <a:pt x="16" y="383"/>
                </a:lnTo>
                <a:lnTo>
                  <a:pt x="17" y="383"/>
                </a:lnTo>
                <a:lnTo>
                  <a:pt x="17" y="382"/>
                </a:lnTo>
                <a:lnTo>
                  <a:pt x="18" y="382"/>
                </a:lnTo>
                <a:lnTo>
                  <a:pt x="18" y="379"/>
                </a:lnTo>
                <a:lnTo>
                  <a:pt x="18" y="379"/>
                </a:lnTo>
                <a:lnTo>
                  <a:pt x="18" y="376"/>
                </a:lnTo>
                <a:lnTo>
                  <a:pt x="19" y="376"/>
                </a:lnTo>
                <a:lnTo>
                  <a:pt x="19" y="370"/>
                </a:lnTo>
                <a:lnTo>
                  <a:pt x="20" y="370"/>
                </a:lnTo>
                <a:lnTo>
                  <a:pt x="20" y="366"/>
                </a:lnTo>
                <a:lnTo>
                  <a:pt x="21" y="366"/>
                </a:lnTo>
                <a:lnTo>
                  <a:pt x="21" y="365"/>
                </a:lnTo>
                <a:lnTo>
                  <a:pt x="24" y="365"/>
                </a:lnTo>
                <a:lnTo>
                  <a:pt x="24" y="360"/>
                </a:lnTo>
                <a:lnTo>
                  <a:pt x="25" y="360"/>
                </a:lnTo>
                <a:lnTo>
                  <a:pt x="25" y="357"/>
                </a:lnTo>
                <a:lnTo>
                  <a:pt x="25" y="357"/>
                </a:lnTo>
                <a:lnTo>
                  <a:pt x="25" y="356"/>
                </a:lnTo>
                <a:lnTo>
                  <a:pt x="26" y="356"/>
                </a:lnTo>
                <a:lnTo>
                  <a:pt x="26" y="354"/>
                </a:lnTo>
                <a:lnTo>
                  <a:pt x="27" y="354"/>
                </a:lnTo>
                <a:lnTo>
                  <a:pt x="27" y="351"/>
                </a:lnTo>
                <a:lnTo>
                  <a:pt x="29" y="351"/>
                </a:lnTo>
                <a:lnTo>
                  <a:pt x="29" y="346"/>
                </a:lnTo>
                <a:lnTo>
                  <a:pt x="29" y="346"/>
                </a:lnTo>
                <a:lnTo>
                  <a:pt x="29" y="342"/>
                </a:lnTo>
                <a:lnTo>
                  <a:pt x="30" y="342"/>
                </a:lnTo>
                <a:lnTo>
                  <a:pt x="30" y="340"/>
                </a:lnTo>
                <a:lnTo>
                  <a:pt x="31" y="340"/>
                </a:lnTo>
                <a:lnTo>
                  <a:pt x="31" y="339"/>
                </a:lnTo>
                <a:lnTo>
                  <a:pt x="32" y="339"/>
                </a:lnTo>
                <a:lnTo>
                  <a:pt x="32" y="335"/>
                </a:lnTo>
                <a:lnTo>
                  <a:pt x="33" y="335"/>
                </a:lnTo>
                <a:lnTo>
                  <a:pt x="33" y="334"/>
                </a:lnTo>
                <a:lnTo>
                  <a:pt x="35" y="334"/>
                </a:lnTo>
                <a:lnTo>
                  <a:pt x="35" y="332"/>
                </a:lnTo>
                <a:lnTo>
                  <a:pt x="37" y="332"/>
                </a:lnTo>
                <a:lnTo>
                  <a:pt x="37" y="331"/>
                </a:lnTo>
                <a:lnTo>
                  <a:pt x="39" y="331"/>
                </a:lnTo>
                <a:lnTo>
                  <a:pt x="39" y="328"/>
                </a:lnTo>
                <a:lnTo>
                  <a:pt x="40" y="328"/>
                </a:lnTo>
                <a:lnTo>
                  <a:pt x="40" y="326"/>
                </a:lnTo>
                <a:lnTo>
                  <a:pt x="42" y="326"/>
                </a:lnTo>
                <a:lnTo>
                  <a:pt x="42" y="325"/>
                </a:lnTo>
                <a:lnTo>
                  <a:pt x="43" y="325"/>
                </a:lnTo>
                <a:lnTo>
                  <a:pt x="43" y="323"/>
                </a:lnTo>
                <a:lnTo>
                  <a:pt x="44" y="323"/>
                </a:lnTo>
                <a:lnTo>
                  <a:pt x="44" y="322"/>
                </a:lnTo>
                <a:lnTo>
                  <a:pt x="47" y="322"/>
                </a:lnTo>
                <a:lnTo>
                  <a:pt x="47" y="320"/>
                </a:lnTo>
                <a:lnTo>
                  <a:pt x="48" y="320"/>
                </a:lnTo>
                <a:lnTo>
                  <a:pt x="48" y="318"/>
                </a:lnTo>
                <a:lnTo>
                  <a:pt x="48" y="318"/>
                </a:lnTo>
                <a:lnTo>
                  <a:pt x="48" y="318"/>
                </a:lnTo>
                <a:lnTo>
                  <a:pt x="49" y="318"/>
                </a:lnTo>
                <a:lnTo>
                  <a:pt x="49" y="317"/>
                </a:lnTo>
                <a:lnTo>
                  <a:pt x="50" y="317"/>
                </a:lnTo>
                <a:lnTo>
                  <a:pt x="50" y="315"/>
                </a:lnTo>
                <a:lnTo>
                  <a:pt x="51" y="315"/>
                </a:lnTo>
                <a:lnTo>
                  <a:pt x="51" y="314"/>
                </a:lnTo>
                <a:lnTo>
                  <a:pt x="53" y="314"/>
                </a:lnTo>
                <a:lnTo>
                  <a:pt x="53" y="312"/>
                </a:lnTo>
                <a:lnTo>
                  <a:pt x="55" y="312"/>
                </a:lnTo>
                <a:lnTo>
                  <a:pt x="55" y="311"/>
                </a:lnTo>
                <a:lnTo>
                  <a:pt x="57" y="311"/>
                </a:lnTo>
                <a:lnTo>
                  <a:pt x="57" y="309"/>
                </a:lnTo>
                <a:lnTo>
                  <a:pt x="57" y="309"/>
                </a:lnTo>
                <a:lnTo>
                  <a:pt x="57" y="308"/>
                </a:lnTo>
                <a:lnTo>
                  <a:pt x="58" y="308"/>
                </a:lnTo>
                <a:lnTo>
                  <a:pt x="58" y="306"/>
                </a:lnTo>
                <a:lnTo>
                  <a:pt x="59" y="306"/>
                </a:lnTo>
                <a:lnTo>
                  <a:pt x="59" y="305"/>
                </a:lnTo>
                <a:lnTo>
                  <a:pt x="59" y="305"/>
                </a:lnTo>
                <a:lnTo>
                  <a:pt x="59" y="303"/>
                </a:lnTo>
                <a:lnTo>
                  <a:pt x="60" y="303"/>
                </a:lnTo>
                <a:lnTo>
                  <a:pt x="60" y="301"/>
                </a:lnTo>
                <a:lnTo>
                  <a:pt x="61" y="301"/>
                </a:lnTo>
                <a:lnTo>
                  <a:pt x="61" y="300"/>
                </a:lnTo>
                <a:lnTo>
                  <a:pt x="62" y="300"/>
                </a:lnTo>
                <a:lnTo>
                  <a:pt x="62" y="298"/>
                </a:lnTo>
                <a:lnTo>
                  <a:pt x="65" y="298"/>
                </a:lnTo>
                <a:lnTo>
                  <a:pt x="65" y="297"/>
                </a:lnTo>
                <a:lnTo>
                  <a:pt x="68" y="297"/>
                </a:lnTo>
                <a:lnTo>
                  <a:pt x="68" y="295"/>
                </a:lnTo>
                <a:lnTo>
                  <a:pt x="68" y="295"/>
                </a:lnTo>
                <a:lnTo>
                  <a:pt x="68" y="294"/>
                </a:lnTo>
                <a:lnTo>
                  <a:pt x="69" y="294"/>
                </a:lnTo>
                <a:lnTo>
                  <a:pt x="69" y="289"/>
                </a:lnTo>
                <a:lnTo>
                  <a:pt x="70" y="289"/>
                </a:lnTo>
                <a:lnTo>
                  <a:pt x="70" y="287"/>
                </a:lnTo>
                <a:lnTo>
                  <a:pt x="72" y="287"/>
                </a:lnTo>
                <a:lnTo>
                  <a:pt x="72" y="284"/>
                </a:lnTo>
                <a:lnTo>
                  <a:pt x="72" y="284"/>
                </a:lnTo>
                <a:lnTo>
                  <a:pt x="72" y="283"/>
                </a:lnTo>
                <a:lnTo>
                  <a:pt x="73" y="283"/>
                </a:lnTo>
                <a:lnTo>
                  <a:pt x="73" y="281"/>
                </a:lnTo>
                <a:lnTo>
                  <a:pt x="75" y="281"/>
                </a:lnTo>
                <a:lnTo>
                  <a:pt x="75" y="280"/>
                </a:lnTo>
                <a:lnTo>
                  <a:pt x="79" y="280"/>
                </a:lnTo>
                <a:lnTo>
                  <a:pt x="79" y="278"/>
                </a:lnTo>
                <a:lnTo>
                  <a:pt x="80" y="278"/>
                </a:lnTo>
                <a:lnTo>
                  <a:pt x="80" y="277"/>
                </a:lnTo>
                <a:lnTo>
                  <a:pt x="82" y="277"/>
                </a:lnTo>
                <a:lnTo>
                  <a:pt x="82" y="275"/>
                </a:lnTo>
                <a:lnTo>
                  <a:pt x="83" y="275"/>
                </a:lnTo>
                <a:lnTo>
                  <a:pt x="83" y="273"/>
                </a:lnTo>
                <a:lnTo>
                  <a:pt x="84" y="273"/>
                </a:lnTo>
                <a:lnTo>
                  <a:pt x="84" y="272"/>
                </a:lnTo>
                <a:lnTo>
                  <a:pt x="86" y="272"/>
                </a:lnTo>
                <a:lnTo>
                  <a:pt x="86" y="269"/>
                </a:lnTo>
                <a:lnTo>
                  <a:pt x="86" y="269"/>
                </a:lnTo>
                <a:lnTo>
                  <a:pt x="86" y="267"/>
                </a:lnTo>
                <a:lnTo>
                  <a:pt x="87" y="267"/>
                </a:lnTo>
                <a:lnTo>
                  <a:pt x="87" y="266"/>
                </a:lnTo>
                <a:lnTo>
                  <a:pt x="90" y="266"/>
                </a:lnTo>
                <a:lnTo>
                  <a:pt x="90" y="264"/>
                </a:lnTo>
                <a:lnTo>
                  <a:pt x="92" y="264"/>
                </a:lnTo>
                <a:lnTo>
                  <a:pt x="92" y="263"/>
                </a:lnTo>
                <a:lnTo>
                  <a:pt x="95" y="263"/>
                </a:lnTo>
                <a:lnTo>
                  <a:pt x="95" y="261"/>
                </a:lnTo>
                <a:lnTo>
                  <a:pt x="97" y="261"/>
                </a:lnTo>
                <a:lnTo>
                  <a:pt x="97" y="260"/>
                </a:lnTo>
                <a:lnTo>
                  <a:pt x="97" y="260"/>
                </a:lnTo>
                <a:lnTo>
                  <a:pt x="97" y="260"/>
                </a:lnTo>
                <a:lnTo>
                  <a:pt x="97" y="260"/>
                </a:lnTo>
                <a:lnTo>
                  <a:pt x="97" y="258"/>
                </a:lnTo>
                <a:lnTo>
                  <a:pt x="98" y="258"/>
                </a:lnTo>
                <a:lnTo>
                  <a:pt x="98" y="256"/>
                </a:lnTo>
                <a:lnTo>
                  <a:pt x="98" y="256"/>
                </a:lnTo>
                <a:lnTo>
                  <a:pt x="98" y="253"/>
                </a:lnTo>
                <a:lnTo>
                  <a:pt x="98" y="253"/>
                </a:lnTo>
                <a:lnTo>
                  <a:pt x="98" y="253"/>
                </a:lnTo>
                <a:lnTo>
                  <a:pt x="99" y="253"/>
                </a:lnTo>
                <a:lnTo>
                  <a:pt x="99" y="252"/>
                </a:lnTo>
                <a:lnTo>
                  <a:pt x="100" y="252"/>
                </a:lnTo>
                <a:lnTo>
                  <a:pt x="100" y="250"/>
                </a:lnTo>
                <a:lnTo>
                  <a:pt x="101" y="250"/>
                </a:lnTo>
                <a:lnTo>
                  <a:pt x="101" y="249"/>
                </a:lnTo>
                <a:lnTo>
                  <a:pt x="101" y="249"/>
                </a:lnTo>
                <a:lnTo>
                  <a:pt x="101" y="249"/>
                </a:lnTo>
                <a:lnTo>
                  <a:pt x="104" y="249"/>
                </a:lnTo>
                <a:lnTo>
                  <a:pt x="104" y="247"/>
                </a:lnTo>
                <a:lnTo>
                  <a:pt x="108" y="247"/>
                </a:lnTo>
                <a:lnTo>
                  <a:pt x="108" y="244"/>
                </a:lnTo>
                <a:lnTo>
                  <a:pt x="109" y="244"/>
                </a:lnTo>
                <a:lnTo>
                  <a:pt x="109" y="242"/>
                </a:lnTo>
                <a:lnTo>
                  <a:pt x="111" y="242"/>
                </a:lnTo>
                <a:lnTo>
                  <a:pt x="111" y="241"/>
                </a:lnTo>
                <a:lnTo>
                  <a:pt x="113" y="241"/>
                </a:lnTo>
                <a:lnTo>
                  <a:pt x="113" y="239"/>
                </a:lnTo>
                <a:lnTo>
                  <a:pt x="117" y="239"/>
                </a:lnTo>
                <a:lnTo>
                  <a:pt x="117" y="238"/>
                </a:lnTo>
                <a:lnTo>
                  <a:pt x="119" y="238"/>
                </a:lnTo>
                <a:lnTo>
                  <a:pt x="119" y="236"/>
                </a:lnTo>
                <a:lnTo>
                  <a:pt x="119" y="236"/>
                </a:lnTo>
                <a:lnTo>
                  <a:pt x="119" y="234"/>
                </a:lnTo>
                <a:lnTo>
                  <a:pt x="121" y="234"/>
                </a:lnTo>
                <a:lnTo>
                  <a:pt x="121" y="233"/>
                </a:lnTo>
                <a:lnTo>
                  <a:pt x="127" y="233"/>
                </a:lnTo>
                <a:lnTo>
                  <a:pt x="127" y="231"/>
                </a:lnTo>
                <a:lnTo>
                  <a:pt x="128" y="231"/>
                </a:lnTo>
                <a:lnTo>
                  <a:pt x="128" y="230"/>
                </a:lnTo>
                <a:lnTo>
                  <a:pt x="130" y="230"/>
                </a:lnTo>
                <a:lnTo>
                  <a:pt x="130" y="228"/>
                </a:lnTo>
                <a:lnTo>
                  <a:pt x="132" y="228"/>
                </a:lnTo>
                <a:lnTo>
                  <a:pt x="132" y="226"/>
                </a:lnTo>
                <a:lnTo>
                  <a:pt x="135" y="226"/>
                </a:lnTo>
                <a:lnTo>
                  <a:pt x="135" y="225"/>
                </a:lnTo>
                <a:lnTo>
                  <a:pt x="138" y="225"/>
                </a:lnTo>
                <a:lnTo>
                  <a:pt x="138" y="225"/>
                </a:lnTo>
                <a:lnTo>
                  <a:pt x="139" y="225"/>
                </a:lnTo>
                <a:lnTo>
                  <a:pt x="139" y="223"/>
                </a:lnTo>
                <a:lnTo>
                  <a:pt x="139" y="223"/>
                </a:lnTo>
                <a:lnTo>
                  <a:pt x="139" y="223"/>
                </a:lnTo>
                <a:lnTo>
                  <a:pt x="142" y="223"/>
                </a:lnTo>
                <a:lnTo>
                  <a:pt x="142" y="222"/>
                </a:lnTo>
                <a:lnTo>
                  <a:pt x="147" y="222"/>
                </a:lnTo>
                <a:lnTo>
                  <a:pt x="147" y="220"/>
                </a:lnTo>
                <a:lnTo>
                  <a:pt x="147" y="220"/>
                </a:lnTo>
                <a:lnTo>
                  <a:pt x="147" y="220"/>
                </a:lnTo>
                <a:lnTo>
                  <a:pt x="151" y="220"/>
                </a:lnTo>
                <a:lnTo>
                  <a:pt x="151" y="219"/>
                </a:lnTo>
                <a:lnTo>
                  <a:pt x="151" y="219"/>
                </a:lnTo>
                <a:lnTo>
                  <a:pt x="151" y="217"/>
                </a:lnTo>
                <a:lnTo>
                  <a:pt x="153" y="217"/>
                </a:lnTo>
                <a:lnTo>
                  <a:pt x="153" y="215"/>
                </a:lnTo>
                <a:lnTo>
                  <a:pt x="153" y="215"/>
                </a:lnTo>
                <a:lnTo>
                  <a:pt x="153" y="215"/>
                </a:lnTo>
                <a:lnTo>
                  <a:pt x="159" y="215"/>
                </a:lnTo>
                <a:lnTo>
                  <a:pt x="159" y="214"/>
                </a:lnTo>
                <a:lnTo>
                  <a:pt x="161" y="214"/>
                </a:lnTo>
                <a:lnTo>
                  <a:pt x="161" y="212"/>
                </a:lnTo>
                <a:lnTo>
                  <a:pt x="162" y="212"/>
                </a:lnTo>
                <a:lnTo>
                  <a:pt x="162" y="212"/>
                </a:lnTo>
                <a:lnTo>
                  <a:pt x="167" y="212"/>
                </a:lnTo>
                <a:lnTo>
                  <a:pt x="167" y="210"/>
                </a:lnTo>
                <a:lnTo>
                  <a:pt x="170" y="210"/>
                </a:lnTo>
                <a:lnTo>
                  <a:pt x="170" y="209"/>
                </a:lnTo>
                <a:lnTo>
                  <a:pt x="173" y="209"/>
                </a:lnTo>
                <a:lnTo>
                  <a:pt x="173" y="207"/>
                </a:lnTo>
                <a:lnTo>
                  <a:pt x="179" y="207"/>
                </a:lnTo>
                <a:lnTo>
                  <a:pt x="179" y="206"/>
                </a:lnTo>
                <a:lnTo>
                  <a:pt x="181" y="206"/>
                </a:lnTo>
                <a:lnTo>
                  <a:pt x="181" y="204"/>
                </a:lnTo>
                <a:lnTo>
                  <a:pt x="186" y="204"/>
                </a:lnTo>
                <a:lnTo>
                  <a:pt x="186" y="202"/>
                </a:lnTo>
                <a:lnTo>
                  <a:pt x="189" y="202"/>
                </a:lnTo>
                <a:lnTo>
                  <a:pt x="189" y="202"/>
                </a:lnTo>
                <a:lnTo>
                  <a:pt x="190" y="202"/>
                </a:lnTo>
                <a:lnTo>
                  <a:pt x="190" y="202"/>
                </a:lnTo>
                <a:lnTo>
                  <a:pt x="190" y="202"/>
                </a:lnTo>
                <a:lnTo>
                  <a:pt x="190" y="201"/>
                </a:lnTo>
                <a:lnTo>
                  <a:pt x="190" y="201"/>
                </a:lnTo>
                <a:lnTo>
                  <a:pt x="190" y="201"/>
                </a:lnTo>
                <a:lnTo>
                  <a:pt x="197" y="201"/>
                </a:lnTo>
                <a:lnTo>
                  <a:pt x="197" y="199"/>
                </a:lnTo>
                <a:lnTo>
                  <a:pt x="197" y="199"/>
                </a:lnTo>
                <a:lnTo>
                  <a:pt x="197" y="197"/>
                </a:lnTo>
                <a:lnTo>
                  <a:pt x="198" y="197"/>
                </a:lnTo>
                <a:lnTo>
                  <a:pt x="198" y="196"/>
                </a:lnTo>
                <a:lnTo>
                  <a:pt x="200" y="196"/>
                </a:lnTo>
                <a:lnTo>
                  <a:pt x="200" y="192"/>
                </a:lnTo>
                <a:lnTo>
                  <a:pt x="206" y="192"/>
                </a:lnTo>
                <a:lnTo>
                  <a:pt x="206" y="191"/>
                </a:lnTo>
                <a:lnTo>
                  <a:pt x="208" y="191"/>
                </a:lnTo>
                <a:lnTo>
                  <a:pt x="208" y="189"/>
                </a:lnTo>
                <a:lnTo>
                  <a:pt x="209" y="189"/>
                </a:lnTo>
                <a:lnTo>
                  <a:pt x="209" y="189"/>
                </a:lnTo>
                <a:lnTo>
                  <a:pt x="209" y="189"/>
                </a:lnTo>
                <a:lnTo>
                  <a:pt x="209" y="189"/>
                </a:lnTo>
                <a:lnTo>
                  <a:pt x="209" y="189"/>
                </a:lnTo>
                <a:lnTo>
                  <a:pt x="209" y="189"/>
                </a:lnTo>
                <a:lnTo>
                  <a:pt x="212" y="189"/>
                </a:lnTo>
                <a:lnTo>
                  <a:pt x="212" y="187"/>
                </a:lnTo>
                <a:lnTo>
                  <a:pt x="213" y="187"/>
                </a:lnTo>
                <a:lnTo>
                  <a:pt x="213" y="184"/>
                </a:lnTo>
                <a:lnTo>
                  <a:pt x="215" y="184"/>
                </a:lnTo>
                <a:lnTo>
                  <a:pt x="215" y="181"/>
                </a:lnTo>
                <a:lnTo>
                  <a:pt x="217" y="181"/>
                </a:lnTo>
                <a:lnTo>
                  <a:pt x="217" y="177"/>
                </a:lnTo>
                <a:lnTo>
                  <a:pt x="218" y="177"/>
                </a:lnTo>
                <a:lnTo>
                  <a:pt x="218" y="176"/>
                </a:lnTo>
                <a:lnTo>
                  <a:pt x="221" y="176"/>
                </a:lnTo>
                <a:lnTo>
                  <a:pt x="221" y="174"/>
                </a:lnTo>
                <a:lnTo>
                  <a:pt x="224" y="174"/>
                </a:lnTo>
                <a:lnTo>
                  <a:pt x="224" y="172"/>
                </a:lnTo>
                <a:lnTo>
                  <a:pt x="236" y="172"/>
                </a:lnTo>
                <a:lnTo>
                  <a:pt x="236" y="171"/>
                </a:lnTo>
                <a:lnTo>
                  <a:pt x="238" y="171"/>
                </a:lnTo>
                <a:lnTo>
                  <a:pt x="238" y="171"/>
                </a:lnTo>
                <a:lnTo>
                  <a:pt x="243" y="171"/>
                </a:lnTo>
                <a:lnTo>
                  <a:pt x="243" y="169"/>
                </a:lnTo>
                <a:lnTo>
                  <a:pt x="244" y="169"/>
                </a:lnTo>
                <a:lnTo>
                  <a:pt x="244" y="167"/>
                </a:lnTo>
                <a:lnTo>
                  <a:pt x="245" y="167"/>
                </a:lnTo>
                <a:lnTo>
                  <a:pt x="245" y="165"/>
                </a:lnTo>
                <a:lnTo>
                  <a:pt x="246" y="165"/>
                </a:lnTo>
                <a:lnTo>
                  <a:pt x="246" y="164"/>
                </a:lnTo>
                <a:lnTo>
                  <a:pt x="247" y="164"/>
                </a:lnTo>
                <a:lnTo>
                  <a:pt x="247" y="162"/>
                </a:lnTo>
                <a:lnTo>
                  <a:pt x="250" y="162"/>
                </a:lnTo>
                <a:lnTo>
                  <a:pt x="250" y="160"/>
                </a:lnTo>
                <a:lnTo>
                  <a:pt x="262" y="160"/>
                </a:lnTo>
                <a:lnTo>
                  <a:pt x="262" y="159"/>
                </a:lnTo>
                <a:lnTo>
                  <a:pt x="269" y="159"/>
                </a:lnTo>
                <a:lnTo>
                  <a:pt x="269" y="157"/>
                </a:lnTo>
                <a:lnTo>
                  <a:pt x="269" y="157"/>
                </a:lnTo>
                <a:lnTo>
                  <a:pt x="269" y="157"/>
                </a:lnTo>
                <a:lnTo>
                  <a:pt x="278" y="157"/>
                </a:lnTo>
                <a:lnTo>
                  <a:pt x="278" y="155"/>
                </a:lnTo>
                <a:lnTo>
                  <a:pt x="281" y="155"/>
                </a:lnTo>
                <a:lnTo>
                  <a:pt x="281" y="154"/>
                </a:lnTo>
                <a:lnTo>
                  <a:pt x="282" y="154"/>
                </a:lnTo>
                <a:lnTo>
                  <a:pt x="282" y="152"/>
                </a:lnTo>
                <a:lnTo>
                  <a:pt x="283" y="152"/>
                </a:lnTo>
                <a:lnTo>
                  <a:pt x="283" y="150"/>
                </a:lnTo>
                <a:lnTo>
                  <a:pt x="284" y="150"/>
                </a:lnTo>
                <a:lnTo>
                  <a:pt x="284" y="148"/>
                </a:lnTo>
                <a:lnTo>
                  <a:pt x="287" y="148"/>
                </a:lnTo>
                <a:lnTo>
                  <a:pt x="287" y="147"/>
                </a:lnTo>
                <a:lnTo>
                  <a:pt x="287" y="147"/>
                </a:lnTo>
                <a:lnTo>
                  <a:pt x="287" y="147"/>
                </a:lnTo>
                <a:lnTo>
                  <a:pt x="299" y="147"/>
                </a:lnTo>
                <a:lnTo>
                  <a:pt x="299" y="145"/>
                </a:lnTo>
                <a:lnTo>
                  <a:pt x="301" y="145"/>
                </a:lnTo>
                <a:lnTo>
                  <a:pt x="301" y="143"/>
                </a:lnTo>
                <a:lnTo>
                  <a:pt x="305" y="143"/>
                </a:lnTo>
                <a:lnTo>
                  <a:pt x="305" y="142"/>
                </a:lnTo>
                <a:lnTo>
                  <a:pt x="306" y="142"/>
                </a:lnTo>
                <a:lnTo>
                  <a:pt x="306" y="140"/>
                </a:lnTo>
                <a:lnTo>
                  <a:pt x="308" y="140"/>
                </a:lnTo>
                <a:lnTo>
                  <a:pt x="308" y="138"/>
                </a:lnTo>
                <a:lnTo>
                  <a:pt x="311" y="138"/>
                </a:lnTo>
                <a:lnTo>
                  <a:pt x="311" y="136"/>
                </a:lnTo>
                <a:lnTo>
                  <a:pt x="312" y="136"/>
                </a:lnTo>
                <a:lnTo>
                  <a:pt x="312" y="135"/>
                </a:lnTo>
                <a:lnTo>
                  <a:pt x="318" y="135"/>
                </a:lnTo>
                <a:lnTo>
                  <a:pt x="318" y="133"/>
                </a:lnTo>
                <a:lnTo>
                  <a:pt x="321" y="133"/>
                </a:lnTo>
                <a:lnTo>
                  <a:pt x="321" y="131"/>
                </a:lnTo>
                <a:lnTo>
                  <a:pt x="334" y="131"/>
                </a:lnTo>
                <a:lnTo>
                  <a:pt x="334" y="129"/>
                </a:lnTo>
                <a:lnTo>
                  <a:pt x="337" y="129"/>
                </a:lnTo>
                <a:lnTo>
                  <a:pt x="337" y="128"/>
                </a:lnTo>
                <a:lnTo>
                  <a:pt x="338" y="128"/>
                </a:lnTo>
                <a:lnTo>
                  <a:pt x="338" y="126"/>
                </a:lnTo>
                <a:lnTo>
                  <a:pt x="343" y="126"/>
                </a:lnTo>
                <a:lnTo>
                  <a:pt x="343" y="124"/>
                </a:lnTo>
                <a:lnTo>
                  <a:pt x="347" y="124"/>
                </a:lnTo>
                <a:lnTo>
                  <a:pt x="347" y="124"/>
                </a:lnTo>
                <a:lnTo>
                  <a:pt x="348" y="124"/>
                </a:lnTo>
                <a:lnTo>
                  <a:pt x="348" y="123"/>
                </a:lnTo>
                <a:lnTo>
                  <a:pt x="350" y="123"/>
                </a:lnTo>
                <a:lnTo>
                  <a:pt x="350" y="121"/>
                </a:lnTo>
                <a:lnTo>
                  <a:pt x="361" y="121"/>
                </a:lnTo>
                <a:lnTo>
                  <a:pt x="361" y="117"/>
                </a:lnTo>
                <a:lnTo>
                  <a:pt x="362" y="117"/>
                </a:lnTo>
                <a:lnTo>
                  <a:pt x="362" y="116"/>
                </a:lnTo>
                <a:lnTo>
                  <a:pt x="366" y="116"/>
                </a:lnTo>
                <a:lnTo>
                  <a:pt x="366" y="114"/>
                </a:lnTo>
                <a:lnTo>
                  <a:pt x="366" y="114"/>
                </a:lnTo>
                <a:lnTo>
                  <a:pt x="366" y="114"/>
                </a:lnTo>
                <a:lnTo>
                  <a:pt x="370" y="114"/>
                </a:lnTo>
                <a:lnTo>
                  <a:pt x="370" y="110"/>
                </a:lnTo>
                <a:lnTo>
                  <a:pt x="372" y="110"/>
                </a:lnTo>
                <a:lnTo>
                  <a:pt x="372" y="110"/>
                </a:lnTo>
                <a:lnTo>
                  <a:pt x="372" y="110"/>
                </a:lnTo>
                <a:lnTo>
                  <a:pt x="372" y="110"/>
                </a:lnTo>
                <a:lnTo>
                  <a:pt x="373" y="110"/>
                </a:lnTo>
                <a:lnTo>
                  <a:pt x="373" y="108"/>
                </a:lnTo>
                <a:lnTo>
                  <a:pt x="373" y="108"/>
                </a:lnTo>
                <a:lnTo>
                  <a:pt x="373" y="108"/>
                </a:lnTo>
                <a:lnTo>
                  <a:pt x="380" y="108"/>
                </a:lnTo>
                <a:lnTo>
                  <a:pt x="380" y="108"/>
                </a:lnTo>
                <a:lnTo>
                  <a:pt x="381" y="108"/>
                </a:lnTo>
                <a:lnTo>
                  <a:pt x="381" y="105"/>
                </a:lnTo>
                <a:lnTo>
                  <a:pt x="382" y="105"/>
                </a:lnTo>
                <a:lnTo>
                  <a:pt x="382" y="105"/>
                </a:lnTo>
                <a:lnTo>
                  <a:pt x="383" y="105"/>
                </a:lnTo>
                <a:lnTo>
                  <a:pt x="383" y="103"/>
                </a:lnTo>
                <a:lnTo>
                  <a:pt x="384" y="103"/>
                </a:lnTo>
                <a:lnTo>
                  <a:pt x="384" y="103"/>
                </a:lnTo>
                <a:lnTo>
                  <a:pt x="384" y="103"/>
                </a:lnTo>
                <a:lnTo>
                  <a:pt x="384" y="103"/>
                </a:lnTo>
                <a:lnTo>
                  <a:pt x="384" y="103"/>
                </a:lnTo>
                <a:lnTo>
                  <a:pt x="384" y="101"/>
                </a:lnTo>
                <a:lnTo>
                  <a:pt x="384" y="101"/>
                </a:lnTo>
                <a:lnTo>
                  <a:pt x="384" y="101"/>
                </a:lnTo>
                <a:lnTo>
                  <a:pt x="385" y="101"/>
                </a:lnTo>
                <a:lnTo>
                  <a:pt x="385" y="101"/>
                </a:lnTo>
                <a:lnTo>
                  <a:pt x="385" y="101"/>
                </a:lnTo>
                <a:lnTo>
                  <a:pt x="385" y="101"/>
                </a:lnTo>
                <a:lnTo>
                  <a:pt x="385" y="101"/>
                </a:lnTo>
                <a:lnTo>
                  <a:pt x="385" y="101"/>
                </a:lnTo>
                <a:lnTo>
                  <a:pt x="386" y="101"/>
                </a:lnTo>
                <a:lnTo>
                  <a:pt x="386" y="101"/>
                </a:lnTo>
                <a:lnTo>
                  <a:pt x="387" y="101"/>
                </a:lnTo>
                <a:lnTo>
                  <a:pt x="387" y="97"/>
                </a:lnTo>
                <a:lnTo>
                  <a:pt x="387" y="97"/>
                </a:lnTo>
                <a:lnTo>
                  <a:pt x="387" y="97"/>
                </a:lnTo>
                <a:lnTo>
                  <a:pt x="388" y="97"/>
                </a:lnTo>
                <a:lnTo>
                  <a:pt x="388" y="95"/>
                </a:lnTo>
                <a:lnTo>
                  <a:pt x="388" y="95"/>
                </a:lnTo>
                <a:lnTo>
                  <a:pt x="388" y="89"/>
                </a:lnTo>
                <a:lnTo>
                  <a:pt x="389" y="89"/>
                </a:lnTo>
                <a:lnTo>
                  <a:pt x="389" y="87"/>
                </a:lnTo>
                <a:lnTo>
                  <a:pt x="390" y="87"/>
                </a:lnTo>
                <a:lnTo>
                  <a:pt x="390" y="85"/>
                </a:lnTo>
                <a:lnTo>
                  <a:pt x="391" y="85"/>
                </a:lnTo>
                <a:lnTo>
                  <a:pt x="391" y="83"/>
                </a:lnTo>
                <a:lnTo>
                  <a:pt x="392" y="83"/>
                </a:lnTo>
                <a:lnTo>
                  <a:pt x="392" y="83"/>
                </a:lnTo>
                <a:lnTo>
                  <a:pt x="392" y="83"/>
                </a:lnTo>
                <a:lnTo>
                  <a:pt x="392" y="83"/>
                </a:lnTo>
                <a:lnTo>
                  <a:pt x="392" y="83"/>
                </a:lnTo>
                <a:lnTo>
                  <a:pt x="392" y="83"/>
                </a:lnTo>
                <a:lnTo>
                  <a:pt x="392" y="83"/>
                </a:lnTo>
                <a:lnTo>
                  <a:pt x="392" y="83"/>
                </a:lnTo>
                <a:lnTo>
                  <a:pt x="393" y="83"/>
                </a:lnTo>
                <a:lnTo>
                  <a:pt x="393" y="80"/>
                </a:lnTo>
                <a:lnTo>
                  <a:pt x="395" y="80"/>
                </a:lnTo>
                <a:lnTo>
                  <a:pt x="395" y="78"/>
                </a:lnTo>
                <a:lnTo>
                  <a:pt x="399" y="78"/>
                </a:lnTo>
                <a:lnTo>
                  <a:pt x="399" y="78"/>
                </a:lnTo>
                <a:lnTo>
                  <a:pt x="400" y="78"/>
                </a:lnTo>
                <a:lnTo>
                  <a:pt x="400" y="78"/>
                </a:lnTo>
                <a:lnTo>
                  <a:pt x="408" y="78"/>
                </a:lnTo>
                <a:lnTo>
                  <a:pt x="408" y="76"/>
                </a:lnTo>
                <a:lnTo>
                  <a:pt x="411" y="76"/>
                </a:lnTo>
                <a:lnTo>
                  <a:pt x="411" y="74"/>
                </a:lnTo>
                <a:lnTo>
                  <a:pt x="413" y="74"/>
                </a:lnTo>
                <a:lnTo>
                  <a:pt x="413" y="71"/>
                </a:lnTo>
                <a:lnTo>
                  <a:pt x="415" y="71"/>
                </a:lnTo>
                <a:lnTo>
                  <a:pt x="415" y="69"/>
                </a:lnTo>
                <a:lnTo>
                  <a:pt x="415" y="69"/>
                </a:lnTo>
                <a:lnTo>
                  <a:pt x="415" y="67"/>
                </a:lnTo>
                <a:lnTo>
                  <a:pt x="416" y="67"/>
                </a:lnTo>
                <a:lnTo>
                  <a:pt x="416" y="65"/>
                </a:lnTo>
                <a:lnTo>
                  <a:pt x="418" y="65"/>
                </a:lnTo>
                <a:lnTo>
                  <a:pt x="418" y="62"/>
                </a:lnTo>
                <a:lnTo>
                  <a:pt x="419" y="62"/>
                </a:lnTo>
                <a:lnTo>
                  <a:pt x="419" y="60"/>
                </a:lnTo>
                <a:lnTo>
                  <a:pt x="421" y="60"/>
                </a:lnTo>
                <a:lnTo>
                  <a:pt x="421" y="58"/>
                </a:lnTo>
                <a:lnTo>
                  <a:pt x="428" y="58"/>
                </a:lnTo>
                <a:lnTo>
                  <a:pt x="428" y="56"/>
                </a:lnTo>
                <a:lnTo>
                  <a:pt x="428" y="56"/>
                </a:lnTo>
                <a:lnTo>
                  <a:pt x="428" y="56"/>
                </a:lnTo>
                <a:lnTo>
                  <a:pt x="429" y="56"/>
                </a:lnTo>
                <a:lnTo>
                  <a:pt x="429" y="56"/>
                </a:lnTo>
                <a:lnTo>
                  <a:pt x="433" y="56"/>
                </a:lnTo>
                <a:lnTo>
                  <a:pt x="433" y="56"/>
                </a:lnTo>
                <a:lnTo>
                  <a:pt x="440" y="56"/>
                </a:lnTo>
                <a:lnTo>
                  <a:pt x="440" y="53"/>
                </a:lnTo>
                <a:lnTo>
                  <a:pt x="442" y="53"/>
                </a:lnTo>
                <a:lnTo>
                  <a:pt x="442" y="51"/>
                </a:lnTo>
                <a:lnTo>
                  <a:pt x="444" y="51"/>
                </a:lnTo>
                <a:lnTo>
                  <a:pt x="444" y="48"/>
                </a:lnTo>
                <a:lnTo>
                  <a:pt x="452" y="48"/>
                </a:lnTo>
                <a:lnTo>
                  <a:pt x="452" y="46"/>
                </a:lnTo>
                <a:lnTo>
                  <a:pt x="459" y="46"/>
                </a:lnTo>
                <a:lnTo>
                  <a:pt x="459" y="44"/>
                </a:lnTo>
                <a:lnTo>
                  <a:pt x="463" y="44"/>
                </a:lnTo>
                <a:lnTo>
                  <a:pt x="463" y="41"/>
                </a:lnTo>
                <a:lnTo>
                  <a:pt x="467" y="41"/>
                </a:lnTo>
                <a:lnTo>
                  <a:pt x="467" y="39"/>
                </a:lnTo>
                <a:lnTo>
                  <a:pt x="474" y="39"/>
                </a:lnTo>
                <a:lnTo>
                  <a:pt x="474" y="36"/>
                </a:lnTo>
                <a:lnTo>
                  <a:pt x="475" y="36"/>
                </a:lnTo>
                <a:lnTo>
                  <a:pt x="475" y="34"/>
                </a:lnTo>
                <a:lnTo>
                  <a:pt x="475" y="34"/>
                </a:lnTo>
                <a:lnTo>
                  <a:pt x="475" y="32"/>
                </a:lnTo>
                <a:lnTo>
                  <a:pt x="478" y="32"/>
                </a:lnTo>
                <a:lnTo>
                  <a:pt x="478" y="29"/>
                </a:lnTo>
                <a:lnTo>
                  <a:pt x="479" y="29"/>
                </a:lnTo>
                <a:lnTo>
                  <a:pt x="479" y="27"/>
                </a:lnTo>
                <a:lnTo>
                  <a:pt x="499" y="27"/>
                </a:lnTo>
                <a:lnTo>
                  <a:pt x="499" y="24"/>
                </a:lnTo>
                <a:lnTo>
                  <a:pt x="500" y="24"/>
                </a:lnTo>
                <a:lnTo>
                  <a:pt x="500" y="22"/>
                </a:lnTo>
                <a:lnTo>
                  <a:pt x="501" y="22"/>
                </a:lnTo>
                <a:lnTo>
                  <a:pt x="501" y="20"/>
                </a:lnTo>
                <a:lnTo>
                  <a:pt x="502" y="20"/>
                </a:lnTo>
                <a:lnTo>
                  <a:pt x="502" y="17"/>
                </a:lnTo>
                <a:lnTo>
                  <a:pt x="503" y="17"/>
                </a:lnTo>
                <a:lnTo>
                  <a:pt x="503" y="15"/>
                </a:lnTo>
                <a:lnTo>
                  <a:pt x="505" y="15"/>
                </a:lnTo>
                <a:lnTo>
                  <a:pt x="505" y="12"/>
                </a:lnTo>
                <a:lnTo>
                  <a:pt x="508" y="12"/>
                </a:lnTo>
                <a:lnTo>
                  <a:pt x="508" y="10"/>
                </a:lnTo>
                <a:lnTo>
                  <a:pt x="511" y="10"/>
                </a:lnTo>
                <a:lnTo>
                  <a:pt x="511" y="8"/>
                </a:lnTo>
                <a:lnTo>
                  <a:pt x="517" y="8"/>
                </a:lnTo>
                <a:lnTo>
                  <a:pt x="517" y="5"/>
                </a:lnTo>
                <a:lnTo>
                  <a:pt x="518" y="5"/>
                </a:lnTo>
                <a:lnTo>
                  <a:pt x="518" y="3"/>
                </a:lnTo>
                <a:lnTo>
                  <a:pt x="554" y="3"/>
                </a:lnTo>
                <a:lnTo>
                  <a:pt x="554" y="3"/>
                </a:lnTo>
                <a:lnTo>
                  <a:pt x="561" y="3"/>
                </a:lnTo>
                <a:lnTo>
                  <a:pt x="561" y="3"/>
                </a:lnTo>
                <a:lnTo>
                  <a:pt x="562" y="3"/>
                </a:lnTo>
                <a:lnTo>
                  <a:pt x="562" y="3"/>
                </a:lnTo>
                <a:lnTo>
                  <a:pt x="564" y="3"/>
                </a:lnTo>
                <a:lnTo>
                  <a:pt x="564" y="3"/>
                </a:lnTo>
                <a:lnTo>
                  <a:pt x="569" y="3"/>
                </a:lnTo>
                <a:lnTo>
                  <a:pt x="569" y="3"/>
                </a:lnTo>
                <a:lnTo>
                  <a:pt x="574" y="3"/>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grpSp>
        <p:nvGrpSpPr>
          <p:cNvPr id="23" name="Group 22">
            <a:extLst>
              <a:ext uri="{FF2B5EF4-FFF2-40B4-BE49-F238E27FC236}">
                <a16:creationId xmlns:a16="http://schemas.microsoft.com/office/drawing/2014/main" id="{405AA6D5-744D-D044-95CA-A481A0A5CD7F}"/>
              </a:ext>
            </a:extLst>
          </p:cNvPr>
          <p:cNvGrpSpPr/>
          <p:nvPr/>
        </p:nvGrpSpPr>
        <p:grpSpPr>
          <a:xfrm>
            <a:off x="2458247" y="1034246"/>
            <a:ext cx="1527160" cy="473108"/>
            <a:chOff x="1080431" y="1240119"/>
            <a:chExt cx="941886" cy="473108"/>
          </a:xfrm>
        </p:grpSpPr>
        <p:sp>
          <p:nvSpPr>
            <p:cNvPr id="24" name="Text Box 21">
              <a:extLst>
                <a:ext uri="{FF2B5EF4-FFF2-40B4-BE49-F238E27FC236}">
                  <a16:creationId xmlns:a16="http://schemas.microsoft.com/office/drawing/2014/main" id="{84C4767D-BAC2-9E4B-8CDB-C60B436673C7}"/>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25" name="Text Box 22">
              <a:extLst>
                <a:ext uri="{FF2B5EF4-FFF2-40B4-BE49-F238E27FC236}">
                  <a16:creationId xmlns:a16="http://schemas.microsoft.com/office/drawing/2014/main" id="{18B19750-847C-1044-9414-DDDAB0AC975F}"/>
                </a:ext>
              </a:extLst>
            </p:cNvPr>
            <p:cNvSpPr txBox="1">
              <a:spLocks noChangeArrowheads="1"/>
            </p:cNvSpPr>
            <p:nvPr/>
          </p:nvSpPr>
          <p:spPr bwMode="auto">
            <a:xfrm>
              <a:off x="1205768" y="1451617"/>
              <a:ext cx="630965"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a:t>
              </a:r>
            </a:p>
          </p:txBody>
        </p:sp>
        <p:sp>
          <p:nvSpPr>
            <p:cNvPr id="26" name="Line 23">
              <a:extLst>
                <a:ext uri="{FF2B5EF4-FFF2-40B4-BE49-F238E27FC236}">
                  <a16:creationId xmlns:a16="http://schemas.microsoft.com/office/drawing/2014/main" id="{A1D2FEC0-2389-FA47-8C93-F65BFEED8CAD}"/>
                </a:ext>
              </a:extLst>
            </p:cNvPr>
            <p:cNvSpPr>
              <a:spLocks noChangeShapeType="1"/>
            </p:cNvSpPr>
            <p:nvPr/>
          </p:nvSpPr>
          <p:spPr bwMode="auto">
            <a:xfrm>
              <a:off x="1080431" y="1368799"/>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27" name="Line 24">
              <a:extLst>
                <a:ext uri="{FF2B5EF4-FFF2-40B4-BE49-F238E27FC236}">
                  <a16:creationId xmlns:a16="http://schemas.microsoft.com/office/drawing/2014/main" id="{4CDEAD98-B92B-BF4D-8D16-CAED1DD33432}"/>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29" name="Rectangle 28">
            <a:extLst>
              <a:ext uri="{FF2B5EF4-FFF2-40B4-BE49-F238E27FC236}">
                <a16:creationId xmlns:a16="http://schemas.microsoft.com/office/drawing/2014/main" id="{DDF81118-C321-E249-A100-00009FA38584}"/>
              </a:ext>
            </a:extLst>
          </p:cNvPr>
          <p:cNvSpPr/>
          <p:nvPr/>
        </p:nvSpPr>
        <p:spPr>
          <a:xfrm>
            <a:off x="2683927" y="4835192"/>
            <a:ext cx="377614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Event rates are Kaplan-Meier time-to-first event estimates </a:t>
            </a:r>
            <a:endParaRPr kumimoji="0" lang="en-US" sz="1000" b="1" i="1" u="none" strike="noStrike" kern="1200" cap="none" spc="0" normalizeH="0" baseline="0" noProof="0" dirty="0">
              <a:ln>
                <a:noFill/>
              </a:ln>
              <a:solidFill>
                <a:srgbClr val="FFCC99"/>
              </a:solidFill>
              <a:effectLst/>
              <a:uLnTx/>
              <a:uFillTx/>
              <a:latin typeface="Arial" charset="0"/>
              <a:ea typeface="ヒラギノ角ゴ Pro W3"/>
              <a:cs typeface="Arial" charset="0"/>
            </a:endParaRPr>
          </a:p>
        </p:txBody>
      </p:sp>
      <p:graphicFrame>
        <p:nvGraphicFramePr>
          <p:cNvPr id="72" name="Table 71">
            <a:extLst>
              <a:ext uri="{FF2B5EF4-FFF2-40B4-BE49-F238E27FC236}">
                <a16:creationId xmlns:a16="http://schemas.microsoft.com/office/drawing/2014/main" id="{97ADD26A-584B-4C57-8372-69184DC160B8}"/>
              </a:ext>
            </a:extLst>
          </p:cNvPr>
          <p:cNvGraphicFramePr>
            <a:graphicFrameLocks noGrp="1"/>
          </p:cNvGraphicFramePr>
          <p:nvPr/>
        </p:nvGraphicFramePr>
        <p:xfrm>
          <a:off x="126598" y="4038666"/>
          <a:ext cx="7379988" cy="589317"/>
        </p:xfrm>
        <a:graphic>
          <a:graphicData uri="http://schemas.openxmlformats.org/drawingml/2006/table">
            <a:tbl>
              <a:tblPr firstRow="1" bandRow="1">
                <a:tableStyleId>{2D5ABB26-0587-4C30-8999-92F81FD0307C}</a:tableStyleId>
              </a:tblPr>
              <a:tblGrid>
                <a:gridCol w="1819160">
                  <a:extLst>
                    <a:ext uri="{9D8B030D-6E8A-4147-A177-3AD203B41FA5}">
                      <a16:colId xmlns:a16="http://schemas.microsoft.com/office/drawing/2014/main" val="3765923597"/>
                    </a:ext>
                  </a:extLst>
                </a:gridCol>
                <a:gridCol w="758860">
                  <a:extLst>
                    <a:ext uri="{9D8B030D-6E8A-4147-A177-3AD203B41FA5}">
                      <a16:colId xmlns:a16="http://schemas.microsoft.com/office/drawing/2014/main" val="3781168399"/>
                    </a:ext>
                  </a:extLst>
                </a:gridCol>
                <a:gridCol w="931717">
                  <a:extLst>
                    <a:ext uri="{9D8B030D-6E8A-4147-A177-3AD203B41FA5}">
                      <a16:colId xmlns:a16="http://schemas.microsoft.com/office/drawing/2014/main" val="2336621971"/>
                    </a:ext>
                  </a:extLst>
                </a:gridCol>
                <a:gridCol w="648586">
                  <a:extLst>
                    <a:ext uri="{9D8B030D-6E8A-4147-A177-3AD203B41FA5}">
                      <a16:colId xmlns:a16="http://schemas.microsoft.com/office/drawing/2014/main" val="3661671100"/>
                    </a:ext>
                  </a:extLst>
                </a:gridCol>
                <a:gridCol w="1063256">
                  <a:extLst>
                    <a:ext uri="{9D8B030D-6E8A-4147-A177-3AD203B41FA5}">
                      <a16:colId xmlns:a16="http://schemas.microsoft.com/office/drawing/2014/main" val="1010890857"/>
                    </a:ext>
                  </a:extLst>
                </a:gridCol>
                <a:gridCol w="552893">
                  <a:extLst>
                    <a:ext uri="{9D8B030D-6E8A-4147-A177-3AD203B41FA5}">
                      <a16:colId xmlns:a16="http://schemas.microsoft.com/office/drawing/2014/main" val="3081606396"/>
                    </a:ext>
                  </a:extLst>
                </a:gridCol>
                <a:gridCol w="1169581">
                  <a:extLst>
                    <a:ext uri="{9D8B030D-6E8A-4147-A177-3AD203B41FA5}">
                      <a16:colId xmlns:a16="http://schemas.microsoft.com/office/drawing/2014/main" val="314495609"/>
                    </a:ext>
                  </a:extLst>
                </a:gridCol>
                <a:gridCol w="435935">
                  <a:extLst>
                    <a:ext uri="{9D8B030D-6E8A-4147-A177-3AD203B41FA5}">
                      <a16:colId xmlns:a16="http://schemas.microsoft.com/office/drawing/2014/main" val="3684299521"/>
                    </a:ext>
                  </a:extLst>
                </a:gridCol>
              </a:tblGrid>
              <a:tr h="196439">
                <a:tc>
                  <a:txBody>
                    <a:bodyPr/>
                    <a:lstStyle/>
                    <a:p>
                      <a:pPr algn="r"/>
                      <a:r>
                        <a:rPr lang="en-US" sz="1000" b="1" u="sng" dirty="0"/>
                        <a:t># at Risk</a:t>
                      </a:r>
                      <a:r>
                        <a:rPr lang="en-US" sz="1000" b="1" u="none" dirty="0"/>
                        <a:t>:</a:t>
                      </a:r>
                      <a:endParaRPr lang="en-US" sz="1000" b="1" u="sng" dirty="0"/>
                    </a:p>
                  </a:txBody>
                  <a:tcPr marL="0" marR="0" marT="0" marB="0" anchor="ctr">
                    <a:lnL>
                      <a:noFill/>
                    </a:lnL>
                    <a:lnR>
                      <a:noFill/>
                    </a:lnR>
                    <a:lnT>
                      <a:noFill/>
                    </a:lnT>
                    <a:lnB>
                      <a:noFill/>
                    </a:lnB>
                    <a:lnTlToBr w="12700" cmpd="sng">
                      <a:noFill/>
                      <a:prstDash val="solid"/>
                    </a:lnTlToBr>
                    <a:lnBlToTr w="12700" cmpd="sng">
                      <a:noFill/>
                      <a:prstDash val="solid"/>
                    </a:lnBlToTr>
                  </a:tcPr>
                </a:tc>
                <a:tc gridSpan="6">
                  <a:txBody>
                    <a:bodyPr/>
                    <a:lstStyle/>
                    <a:p>
                      <a:pPr algn="ctr"/>
                      <a:endParaRPr lang="en-US" sz="1000" b="1" dirty="0"/>
                    </a:p>
                  </a:txBody>
                  <a:tcPr marL="0" marR="0" marT="0"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41708680"/>
                  </a:ext>
                </a:extLst>
              </a:tr>
              <a:tr h="196439">
                <a:tc>
                  <a:txBody>
                    <a:bodyPr/>
                    <a:lstStyle/>
                    <a:p>
                      <a:pPr algn="r"/>
                      <a:r>
                        <a:rPr lang="en-US" sz="1000" b="0" dirty="0"/>
                        <a:t>MitraClip + GDMT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302</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238</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196          </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176</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 148</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101</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 66</a:t>
                      </a:r>
                    </a:p>
                  </a:txBody>
                  <a:tcPr marL="9525" marR="9525"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2999533"/>
                  </a:ext>
                </a:extLst>
              </a:tr>
              <a:tr h="196439">
                <a:tc>
                  <a:txBody>
                    <a:bodyPr/>
                    <a:lstStyle/>
                    <a:p>
                      <a:pPr algn="r"/>
                      <a:r>
                        <a:rPr lang="en-US" sz="1000" b="0" dirty="0"/>
                        <a:t>GDMT alone</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312</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206</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156</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120</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 87</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37</a:t>
                      </a:r>
                    </a:p>
                  </a:txBody>
                  <a:tcPr marL="9525" marR="9525"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mn-lt"/>
                          <a:cs typeface="Times New Roman" panose="02020603050405020304" pitchFamily="18" charset="0"/>
                        </a:rPr>
                        <a:t> 20</a:t>
                      </a:r>
                    </a:p>
                  </a:txBody>
                  <a:tcPr marL="9525" marR="9525"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6497008"/>
                  </a:ext>
                </a:extLst>
              </a:tr>
            </a:tbl>
          </a:graphicData>
        </a:graphic>
      </p:graphicFrame>
      <p:sp>
        <p:nvSpPr>
          <p:cNvPr id="22" name="TextBox 21">
            <a:extLst>
              <a:ext uri="{FF2B5EF4-FFF2-40B4-BE49-F238E27FC236}">
                <a16:creationId xmlns:a16="http://schemas.microsoft.com/office/drawing/2014/main" id="{FF1B7882-0EE6-FB4F-8A64-A2C3B0EEC30A}"/>
              </a:ext>
            </a:extLst>
          </p:cNvPr>
          <p:cNvSpPr txBox="1"/>
          <p:nvPr/>
        </p:nvSpPr>
        <p:spPr>
          <a:xfrm>
            <a:off x="6156913" y="2641179"/>
            <a:ext cx="2495227" cy="717184"/>
          </a:xfrm>
          <a:prstGeom prst="rect">
            <a:avLst/>
          </a:prstGeom>
          <a:solidFill>
            <a:srgbClr val="002060"/>
          </a:solidFill>
          <a:ln>
            <a:solidFill>
              <a:schemeClr val="tx1"/>
            </a:solidFill>
          </a:ln>
        </p:spPr>
        <p:txBody>
          <a:bodyPr wrap="square" rtlCol="0">
            <a:spAutoFit/>
          </a:bodyPr>
          <a:lstStyle/>
          <a:p>
            <a:pPr algn="ctr">
              <a:lnSpc>
                <a:spcPct val="110000"/>
              </a:lnSpc>
            </a:pPr>
            <a:r>
              <a:rPr lang="en-US" sz="1200" b="0" i="0" dirty="0">
                <a:solidFill>
                  <a:schemeClr val="tx1"/>
                </a:solidFill>
                <a:latin typeface="Arial" panose="020B0604020202020204" pitchFamily="34" charset="0"/>
                <a:cs typeface="Arial" panose="020B0604020202020204" pitchFamily="34" charset="0"/>
              </a:rPr>
              <a:t>HR [95% CI] = </a:t>
            </a:r>
            <a:r>
              <a:rPr lang="en-US" sz="1200" b="0" i="0" dirty="0">
                <a:solidFill>
                  <a:srgbClr val="FFFFFF"/>
                </a:solidFill>
                <a:latin typeface="Arial" panose="020B0604020202020204" pitchFamily="34" charset="0"/>
                <a:cs typeface="Arial" panose="020B0604020202020204" pitchFamily="34" charset="0"/>
              </a:rPr>
              <a:t>0.48 [0.39, 0.59] </a:t>
            </a:r>
          </a:p>
          <a:p>
            <a:pPr algn="ctr">
              <a:lnSpc>
                <a:spcPct val="110000"/>
              </a:lnSpc>
            </a:pPr>
            <a:r>
              <a:rPr lang="en-US" sz="1200" i="0" dirty="0">
                <a:solidFill>
                  <a:srgbClr val="FFFF00"/>
                </a:solidFill>
                <a:latin typeface="Arial" panose="020B0604020202020204" pitchFamily="34" charset="0"/>
                <a:cs typeface="Arial" panose="020B0604020202020204" pitchFamily="34" charset="0"/>
              </a:rPr>
              <a:t>P=0.0000000000001 </a:t>
            </a:r>
          </a:p>
          <a:p>
            <a:pPr algn="ctr">
              <a:lnSpc>
                <a:spcPct val="110000"/>
              </a:lnSpc>
            </a:pPr>
            <a:r>
              <a:rPr lang="en-US" sz="1400" i="0" dirty="0">
                <a:solidFill>
                  <a:srgbClr val="FDE25E"/>
                </a:solidFill>
                <a:latin typeface="Arial" panose="020B0604020202020204" pitchFamily="34" charset="0"/>
                <a:cs typeface="Arial" panose="020B0604020202020204" pitchFamily="34" charset="0"/>
              </a:rPr>
              <a:t>NNT = </a:t>
            </a:r>
            <a:r>
              <a:rPr lang="en-US" sz="1400" i="0" dirty="0">
                <a:solidFill>
                  <a:schemeClr val="tx2"/>
                </a:solidFill>
                <a:latin typeface="Arial" panose="020B0604020202020204" pitchFamily="34" charset="0"/>
                <a:cs typeface="Arial" panose="020B0604020202020204" pitchFamily="34" charset="0"/>
              </a:rPr>
              <a:t>3.4 [95% CI 2.7, 4.6]</a:t>
            </a:r>
          </a:p>
        </p:txBody>
      </p:sp>
      <p:sp>
        <p:nvSpPr>
          <p:cNvPr id="28" name="Rectangle 27">
            <a:extLst>
              <a:ext uri="{FF2B5EF4-FFF2-40B4-BE49-F238E27FC236}">
                <a16:creationId xmlns:a16="http://schemas.microsoft.com/office/drawing/2014/main" id="{B2D329C0-55ED-6F49-931B-E0CBAAF02697}"/>
              </a:ext>
            </a:extLst>
          </p:cNvPr>
          <p:cNvSpPr/>
          <p:nvPr/>
        </p:nvSpPr>
        <p:spPr>
          <a:xfrm>
            <a:off x="3395972" y="3266115"/>
            <a:ext cx="2138727" cy="276999"/>
          </a:xfrm>
          <a:prstGeom prst="rect">
            <a:avLst/>
          </a:prstGeom>
          <a:noFill/>
          <a:ln>
            <a:noFill/>
          </a:ln>
        </p:spPr>
        <p:txBody>
          <a:bodyPr wrap="none">
            <a:spAutoFit/>
          </a:bodyPr>
          <a:lstStyle/>
          <a:p>
            <a:pPr algn="ctr"/>
            <a:r>
              <a:rPr lang="en-US" sz="1200" i="0" dirty="0">
                <a:solidFill>
                  <a:srgbClr val="FFFF00"/>
                </a:solidFill>
                <a:latin typeface="Arial" panose="020B0604020202020204" pitchFamily="34" charset="0"/>
                <a:cs typeface="Arial" panose="020B0604020202020204" pitchFamily="34" charset="0"/>
              </a:rPr>
              <a:t>NNT = 4.5 [95% CI 3.3, 7.0] </a:t>
            </a:r>
          </a:p>
        </p:txBody>
      </p:sp>
      <p:sp>
        <p:nvSpPr>
          <p:cNvPr id="31" name="TextBox 30">
            <a:extLst>
              <a:ext uri="{FF2B5EF4-FFF2-40B4-BE49-F238E27FC236}">
                <a16:creationId xmlns:a16="http://schemas.microsoft.com/office/drawing/2014/main" id="{762D8BBD-DC62-AC4D-B7AA-314BCEE69477}"/>
              </a:ext>
            </a:extLst>
          </p:cNvPr>
          <p:cNvSpPr txBox="1"/>
          <p:nvPr/>
        </p:nvSpPr>
        <p:spPr>
          <a:xfrm>
            <a:off x="5096899" y="1632104"/>
            <a:ext cx="619080"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66.6%</a:t>
            </a:r>
          </a:p>
        </p:txBody>
      </p:sp>
      <p:sp>
        <p:nvSpPr>
          <p:cNvPr id="32" name="TextBox 31">
            <a:extLst>
              <a:ext uri="{FF2B5EF4-FFF2-40B4-BE49-F238E27FC236}">
                <a16:creationId xmlns:a16="http://schemas.microsoft.com/office/drawing/2014/main" id="{49CBE828-507B-6948-BEE3-E11DC4C791B9}"/>
              </a:ext>
            </a:extLst>
          </p:cNvPr>
          <p:cNvSpPr txBox="1"/>
          <p:nvPr/>
        </p:nvSpPr>
        <p:spPr>
          <a:xfrm>
            <a:off x="5101257" y="2495496"/>
            <a:ext cx="619080"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44.5%</a:t>
            </a:r>
          </a:p>
        </p:txBody>
      </p:sp>
    </p:spTree>
    <p:extLst>
      <p:ext uri="{BB962C8B-B14F-4D97-AF65-F5344CB8AC3E}">
        <p14:creationId xmlns:p14="http://schemas.microsoft.com/office/powerpoint/2010/main" val="174187974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55986"/>
            <a:ext cx="9143999" cy="937229"/>
          </a:xfrm>
        </p:spPr>
        <p:txBody>
          <a:bodyPr/>
          <a:lstStyle/>
          <a:p>
            <a:pPr eaLnBrk="1" hangingPunct="1"/>
            <a:r>
              <a:rPr lang="en-US" sz="2800" dirty="0"/>
              <a:t>KCCQ Summary Score</a:t>
            </a:r>
            <a:br>
              <a:rPr lang="en-US" sz="2800" dirty="0"/>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24 months</a:t>
            </a:r>
            <a:endParaRPr lang="en-US" sz="1800" i="1" dirty="0">
              <a:solidFill>
                <a:schemeClr val="tx2">
                  <a:lumMod val="60000"/>
                  <a:lumOff val="40000"/>
                </a:schemeClr>
              </a:solidFill>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2" name="Chart 1">
            <a:extLst>
              <a:ext uri="{FF2B5EF4-FFF2-40B4-BE49-F238E27FC236}">
                <a16:creationId xmlns:a16="http://schemas.microsoft.com/office/drawing/2014/main" id="{737F7324-CCBF-064B-804C-1BD3D4BB0774}"/>
              </a:ext>
            </a:extLst>
          </p:cNvPr>
          <p:cNvGraphicFramePr/>
          <p:nvPr>
            <p:extLst>
              <p:ext uri="{D42A27DB-BD31-4B8C-83A1-F6EECF244321}">
                <p14:modId xmlns:p14="http://schemas.microsoft.com/office/powerpoint/2010/main" val="2602282853"/>
              </p:ext>
            </p:extLst>
          </p:nvPr>
        </p:nvGraphicFramePr>
        <p:xfrm>
          <a:off x="271905" y="523744"/>
          <a:ext cx="4714515" cy="408306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1EABF0B-C07D-294E-AA28-7EC2011F4BAA}"/>
              </a:ext>
            </a:extLst>
          </p:cNvPr>
          <p:cNvSpPr txBox="1"/>
          <p:nvPr/>
        </p:nvSpPr>
        <p:spPr>
          <a:xfrm>
            <a:off x="985023" y="2233688"/>
            <a:ext cx="489913"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±23.3</a:t>
            </a:r>
          </a:p>
        </p:txBody>
      </p:sp>
      <p:sp>
        <p:nvSpPr>
          <p:cNvPr id="75" name="TextBox 74">
            <a:extLst>
              <a:ext uri="{FF2B5EF4-FFF2-40B4-BE49-F238E27FC236}">
                <a16:creationId xmlns:a16="http://schemas.microsoft.com/office/drawing/2014/main" id="{0DF56EB3-1EF5-1748-8DF2-F09EF8DEC5CD}"/>
              </a:ext>
            </a:extLst>
          </p:cNvPr>
          <p:cNvSpPr txBox="1"/>
          <p:nvPr/>
        </p:nvSpPr>
        <p:spPr>
          <a:xfrm>
            <a:off x="1418680" y="2165395"/>
            <a:ext cx="437940"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±22.7</a:t>
            </a:r>
          </a:p>
        </p:txBody>
      </p:sp>
      <p:grpSp>
        <p:nvGrpSpPr>
          <p:cNvPr id="10" name="Group 9">
            <a:extLst>
              <a:ext uri="{FF2B5EF4-FFF2-40B4-BE49-F238E27FC236}">
                <a16:creationId xmlns:a16="http://schemas.microsoft.com/office/drawing/2014/main" id="{EFBCD9C5-0EF0-A843-A68B-ED2D238B26B6}"/>
              </a:ext>
            </a:extLst>
          </p:cNvPr>
          <p:cNvGrpSpPr/>
          <p:nvPr/>
        </p:nvGrpSpPr>
        <p:grpSpPr>
          <a:xfrm>
            <a:off x="974080" y="4017862"/>
            <a:ext cx="916541" cy="230832"/>
            <a:chOff x="1035693" y="4322558"/>
            <a:chExt cx="887434" cy="230832"/>
          </a:xfrm>
        </p:grpSpPr>
        <p:sp>
          <p:nvSpPr>
            <p:cNvPr id="9" name="TextBox 8">
              <a:extLst>
                <a:ext uri="{FF2B5EF4-FFF2-40B4-BE49-F238E27FC236}">
                  <a16:creationId xmlns:a16="http://schemas.microsoft.com/office/drawing/2014/main" id="{90347EBC-B04B-2E45-88CF-76031ADF44DB}"/>
                </a:ext>
              </a:extLst>
            </p:cNvPr>
            <p:cNvSpPr txBox="1"/>
            <p:nvPr/>
          </p:nvSpPr>
          <p:spPr>
            <a:xfrm>
              <a:off x="1424594" y="4322558"/>
              <a:ext cx="498533"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n=236</a:t>
              </a:r>
            </a:p>
          </p:txBody>
        </p:sp>
        <p:sp>
          <p:nvSpPr>
            <p:cNvPr id="142" name="TextBox 141">
              <a:extLst>
                <a:ext uri="{FF2B5EF4-FFF2-40B4-BE49-F238E27FC236}">
                  <a16:creationId xmlns:a16="http://schemas.microsoft.com/office/drawing/2014/main" id="{57C68BB7-F28C-1346-ADF0-4CAC220C9140}"/>
                </a:ext>
              </a:extLst>
            </p:cNvPr>
            <p:cNvSpPr txBox="1"/>
            <p:nvPr/>
          </p:nvSpPr>
          <p:spPr>
            <a:xfrm>
              <a:off x="1035693" y="4322558"/>
              <a:ext cx="498533"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n=228</a:t>
              </a:r>
            </a:p>
          </p:txBody>
        </p:sp>
      </p:grpSp>
      <p:grpSp>
        <p:nvGrpSpPr>
          <p:cNvPr id="143" name="Group 142">
            <a:extLst>
              <a:ext uri="{FF2B5EF4-FFF2-40B4-BE49-F238E27FC236}">
                <a16:creationId xmlns:a16="http://schemas.microsoft.com/office/drawing/2014/main" id="{31054612-13C5-9E4E-8B19-58776E46E7C3}"/>
              </a:ext>
            </a:extLst>
          </p:cNvPr>
          <p:cNvGrpSpPr/>
          <p:nvPr/>
        </p:nvGrpSpPr>
        <p:grpSpPr>
          <a:xfrm>
            <a:off x="3901398" y="4017862"/>
            <a:ext cx="916829" cy="230832"/>
            <a:chOff x="1847891" y="4329875"/>
            <a:chExt cx="916829" cy="230832"/>
          </a:xfrm>
        </p:grpSpPr>
        <p:sp>
          <p:nvSpPr>
            <p:cNvPr id="144" name="TextBox 143">
              <a:extLst>
                <a:ext uri="{FF2B5EF4-FFF2-40B4-BE49-F238E27FC236}">
                  <a16:creationId xmlns:a16="http://schemas.microsoft.com/office/drawing/2014/main" id="{8184CC78-E52B-894E-8417-F7F168125E8F}"/>
                </a:ext>
              </a:extLst>
            </p:cNvPr>
            <p:cNvSpPr txBox="1"/>
            <p:nvPr/>
          </p:nvSpPr>
          <p:spPr>
            <a:xfrm>
              <a:off x="2249835" y="4329875"/>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n=205</a:t>
              </a:r>
            </a:p>
          </p:txBody>
        </p:sp>
        <p:sp>
          <p:nvSpPr>
            <p:cNvPr id="145" name="TextBox 144">
              <a:extLst>
                <a:ext uri="{FF2B5EF4-FFF2-40B4-BE49-F238E27FC236}">
                  <a16:creationId xmlns:a16="http://schemas.microsoft.com/office/drawing/2014/main" id="{59559FD1-46E0-AD49-AA59-30D62BB8CD6D}"/>
                </a:ext>
              </a:extLst>
            </p:cNvPr>
            <p:cNvSpPr txBox="1"/>
            <p:nvPr/>
          </p:nvSpPr>
          <p:spPr>
            <a:xfrm>
              <a:off x="1847891" y="4329875"/>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n=200</a:t>
              </a:r>
            </a:p>
          </p:txBody>
        </p:sp>
      </p:grpSp>
      <p:sp>
        <p:nvSpPr>
          <p:cNvPr id="146" name="TextBox 145">
            <a:extLst>
              <a:ext uri="{FF2B5EF4-FFF2-40B4-BE49-F238E27FC236}">
                <a16:creationId xmlns:a16="http://schemas.microsoft.com/office/drawing/2014/main" id="{362C6C89-65CE-C949-AB04-84D37F07541B}"/>
              </a:ext>
            </a:extLst>
          </p:cNvPr>
          <p:cNvSpPr txBox="1"/>
          <p:nvPr/>
        </p:nvSpPr>
        <p:spPr>
          <a:xfrm>
            <a:off x="2929086" y="2234783"/>
            <a:ext cx="489204"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±23.4</a:t>
            </a:r>
          </a:p>
        </p:txBody>
      </p:sp>
      <p:sp>
        <p:nvSpPr>
          <p:cNvPr id="147" name="TextBox 146">
            <a:extLst>
              <a:ext uri="{FF2B5EF4-FFF2-40B4-BE49-F238E27FC236}">
                <a16:creationId xmlns:a16="http://schemas.microsoft.com/office/drawing/2014/main" id="{49E3EB38-6B30-E749-BE2F-23DB8CC48854}"/>
              </a:ext>
            </a:extLst>
          </p:cNvPr>
          <p:cNvSpPr txBox="1"/>
          <p:nvPr/>
        </p:nvSpPr>
        <p:spPr>
          <a:xfrm>
            <a:off x="3353979" y="2224843"/>
            <a:ext cx="437940"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±22.9</a:t>
            </a:r>
          </a:p>
        </p:txBody>
      </p:sp>
      <p:sp>
        <p:nvSpPr>
          <p:cNvPr id="21" name="TextBox 20">
            <a:extLst>
              <a:ext uri="{FF2B5EF4-FFF2-40B4-BE49-F238E27FC236}">
                <a16:creationId xmlns:a16="http://schemas.microsoft.com/office/drawing/2014/main" id="{A3B353EB-39B5-4BB3-93D8-1E266FB342F5}"/>
              </a:ext>
            </a:extLst>
          </p:cNvPr>
          <p:cNvSpPr txBox="1"/>
          <p:nvPr/>
        </p:nvSpPr>
        <p:spPr>
          <a:xfrm>
            <a:off x="1572981" y="4743390"/>
            <a:ext cx="59980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Pts with adjudicated HF death are assigned KCCQ score of 0 at 24 months.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*ANCOVA model with baseline KCCQ and treatment effect as covariates</a:t>
            </a:r>
          </a:p>
        </p:txBody>
      </p:sp>
      <p:sp>
        <p:nvSpPr>
          <p:cNvPr id="22" name="TextBox 21">
            <a:extLst>
              <a:ext uri="{FF2B5EF4-FFF2-40B4-BE49-F238E27FC236}">
                <a16:creationId xmlns:a16="http://schemas.microsoft.com/office/drawing/2014/main" id="{6AE15AB7-1BDA-454C-933F-CA6890D230CE}"/>
              </a:ext>
            </a:extLst>
          </p:cNvPr>
          <p:cNvSpPr txBox="1"/>
          <p:nvPr/>
        </p:nvSpPr>
        <p:spPr>
          <a:xfrm>
            <a:off x="2002128" y="2346238"/>
            <a:ext cx="437940"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±32.0</a:t>
            </a:r>
          </a:p>
        </p:txBody>
      </p:sp>
      <p:sp>
        <p:nvSpPr>
          <p:cNvPr id="23" name="TextBox 22">
            <a:extLst>
              <a:ext uri="{FF2B5EF4-FFF2-40B4-BE49-F238E27FC236}">
                <a16:creationId xmlns:a16="http://schemas.microsoft.com/office/drawing/2014/main" id="{964E2FE3-8ECA-419A-B904-ACB171046258}"/>
              </a:ext>
            </a:extLst>
          </p:cNvPr>
          <p:cNvSpPr txBox="1"/>
          <p:nvPr/>
        </p:nvSpPr>
        <p:spPr>
          <a:xfrm>
            <a:off x="2375764" y="1727614"/>
            <a:ext cx="437940"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±28.6</a:t>
            </a:r>
          </a:p>
        </p:txBody>
      </p:sp>
      <p:grpSp>
        <p:nvGrpSpPr>
          <p:cNvPr id="24" name="Group 23">
            <a:extLst>
              <a:ext uri="{FF2B5EF4-FFF2-40B4-BE49-F238E27FC236}">
                <a16:creationId xmlns:a16="http://schemas.microsoft.com/office/drawing/2014/main" id="{63192075-4116-46D0-9327-74B8815B806F}"/>
              </a:ext>
            </a:extLst>
          </p:cNvPr>
          <p:cNvGrpSpPr/>
          <p:nvPr/>
        </p:nvGrpSpPr>
        <p:grpSpPr>
          <a:xfrm>
            <a:off x="1946880" y="4024314"/>
            <a:ext cx="909641" cy="230832"/>
            <a:chOff x="1035950" y="4523166"/>
            <a:chExt cx="880745" cy="230832"/>
          </a:xfrm>
        </p:grpSpPr>
        <p:sp>
          <p:nvSpPr>
            <p:cNvPr id="25" name="TextBox 24">
              <a:extLst>
                <a:ext uri="{FF2B5EF4-FFF2-40B4-BE49-F238E27FC236}">
                  <a16:creationId xmlns:a16="http://schemas.microsoft.com/office/drawing/2014/main" id="{BA2BE610-A9C5-471B-8ED7-41C12D8F6B2A}"/>
                </a:ext>
              </a:extLst>
            </p:cNvPr>
            <p:cNvSpPr txBox="1"/>
            <p:nvPr/>
          </p:nvSpPr>
          <p:spPr>
            <a:xfrm>
              <a:off x="1418166" y="4523166"/>
              <a:ext cx="498529"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n=236</a:t>
              </a:r>
            </a:p>
          </p:txBody>
        </p:sp>
        <p:sp>
          <p:nvSpPr>
            <p:cNvPr id="26" name="TextBox 25">
              <a:extLst>
                <a:ext uri="{FF2B5EF4-FFF2-40B4-BE49-F238E27FC236}">
                  <a16:creationId xmlns:a16="http://schemas.microsoft.com/office/drawing/2014/main" id="{C8C21E6F-2A0C-4F61-86C4-4B186FCE96EA}"/>
                </a:ext>
              </a:extLst>
            </p:cNvPr>
            <p:cNvSpPr txBox="1"/>
            <p:nvPr/>
          </p:nvSpPr>
          <p:spPr>
            <a:xfrm>
              <a:off x="1035950" y="4523166"/>
              <a:ext cx="498529"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n=228</a:t>
              </a:r>
            </a:p>
          </p:txBody>
        </p:sp>
      </p:grpSp>
      <p:sp>
        <p:nvSpPr>
          <p:cNvPr id="27" name="TextBox 26">
            <a:extLst>
              <a:ext uri="{FF2B5EF4-FFF2-40B4-BE49-F238E27FC236}">
                <a16:creationId xmlns:a16="http://schemas.microsoft.com/office/drawing/2014/main" id="{71DC8BFC-DB05-4BBA-A1E0-FBA50714447A}"/>
              </a:ext>
            </a:extLst>
          </p:cNvPr>
          <p:cNvSpPr txBox="1"/>
          <p:nvPr/>
        </p:nvSpPr>
        <p:spPr>
          <a:xfrm>
            <a:off x="3918692" y="2696354"/>
            <a:ext cx="477244"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±34.4</a:t>
            </a:r>
          </a:p>
        </p:txBody>
      </p:sp>
      <p:sp>
        <p:nvSpPr>
          <p:cNvPr id="28" name="TextBox 27">
            <a:extLst>
              <a:ext uri="{FF2B5EF4-FFF2-40B4-BE49-F238E27FC236}">
                <a16:creationId xmlns:a16="http://schemas.microsoft.com/office/drawing/2014/main" id="{A4012AB4-7F03-43BD-B89F-E94E33EE30B3}"/>
              </a:ext>
            </a:extLst>
          </p:cNvPr>
          <p:cNvSpPr txBox="1"/>
          <p:nvPr/>
        </p:nvSpPr>
        <p:spPr>
          <a:xfrm>
            <a:off x="4336248" y="1934095"/>
            <a:ext cx="437940"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±33.2</a:t>
            </a:r>
          </a:p>
        </p:txBody>
      </p:sp>
      <p:grpSp>
        <p:nvGrpSpPr>
          <p:cNvPr id="29" name="Group 28">
            <a:extLst>
              <a:ext uri="{FF2B5EF4-FFF2-40B4-BE49-F238E27FC236}">
                <a16:creationId xmlns:a16="http://schemas.microsoft.com/office/drawing/2014/main" id="{5EB0F96F-12AA-4048-A975-15EF76670F09}"/>
              </a:ext>
            </a:extLst>
          </p:cNvPr>
          <p:cNvGrpSpPr/>
          <p:nvPr/>
        </p:nvGrpSpPr>
        <p:grpSpPr>
          <a:xfrm>
            <a:off x="2928819" y="4024314"/>
            <a:ext cx="909009" cy="230832"/>
            <a:chOff x="1618116" y="4293509"/>
            <a:chExt cx="909009" cy="230832"/>
          </a:xfrm>
        </p:grpSpPr>
        <p:sp>
          <p:nvSpPr>
            <p:cNvPr id="30" name="TextBox 29">
              <a:extLst>
                <a:ext uri="{FF2B5EF4-FFF2-40B4-BE49-F238E27FC236}">
                  <a16:creationId xmlns:a16="http://schemas.microsoft.com/office/drawing/2014/main" id="{F901730F-0DE1-47A9-83EA-F177AE527A18}"/>
                </a:ext>
              </a:extLst>
            </p:cNvPr>
            <p:cNvSpPr txBox="1"/>
            <p:nvPr/>
          </p:nvSpPr>
          <p:spPr>
            <a:xfrm>
              <a:off x="2012240" y="4293509"/>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n=205</a:t>
              </a:r>
            </a:p>
          </p:txBody>
        </p:sp>
        <p:sp>
          <p:nvSpPr>
            <p:cNvPr id="31" name="TextBox 30">
              <a:extLst>
                <a:ext uri="{FF2B5EF4-FFF2-40B4-BE49-F238E27FC236}">
                  <a16:creationId xmlns:a16="http://schemas.microsoft.com/office/drawing/2014/main" id="{D751E164-DC6B-4693-B4A9-56F6AF53FDF3}"/>
                </a:ext>
              </a:extLst>
            </p:cNvPr>
            <p:cNvSpPr txBox="1"/>
            <p:nvPr/>
          </p:nvSpPr>
          <p:spPr>
            <a:xfrm>
              <a:off x="1618116" y="4293509"/>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n=200</a:t>
              </a:r>
            </a:p>
          </p:txBody>
        </p:sp>
      </p:grpSp>
      <p:sp>
        <p:nvSpPr>
          <p:cNvPr id="36" name="Rectangle 35">
            <a:extLst>
              <a:ext uri="{FF2B5EF4-FFF2-40B4-BE49-F238E27FC236}">
                <a16:creationId xmlns:a16="http://schemas.microsoft.com/office/drawing/2014/main" id="{16A3E83F-FED3-478E-849D-3540B435841A}"/>
              </a:ext>
            </a:extLst>
          </p:cNvPr>
          <p:cNvSpPr/>
          <p:nvPr/>
        </p:nvSpPr>
        <p:spPr bwMode="auto">
          <a:xfrm>
            <a:off x="2983728" y="4278260"/>
            <a:ext cx="1834499" cy="340741"/>
          </a:xfrm>
          <a:prstGeom prst="rect">
            <a:avLst/>
          </a:prstGeom>
          <a:gradFill>
            <a:gsLst>
              <a:gs pos="0">
                <a:srgbClr val="264A88"/>
              </a:gs>
              <a:gs pos="100000">
                <a:srgbClr val="2B519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33" name="Rectangle 32">
            <a:extLst>
              <a:ext uri="{FF2B5EF4-FFF2-40B4-BE49-F238E27FC236}">
                <a16:creationId xmlns:a16="http://schemas.microsoft.com/office/drawing/2014/main" id="{85D156F8-24D6-394A-AFCA-87EF51C40D60}"/>
              </a:ext>
            </a:extLst>
          </p:cNvPr>
          <p:cNvSpPr/>
          <p:nvPr/>
        </p:nvSpPr>
        <p:spPr bwMode="auto">
          <a:xfrm>
            <a:off x="2966832" y="1272688"/>
            <a:ext cx="1853744" cy="2935224"/>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Tree>
    <p:extLst>
      <p:ext uri="{BB962C8B-B14F-4D97-AF65-F5344CB8AC3E}">
        <p14:creationId xmlns:p14="http://schemas.microsoft.com/office/powerpoint/2010/main" val="151702149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55986"/>
            <a:ext cx="9143999" cy="937229"/>
          </a:xfrm>
        </p:spPr>
        <p:txBody>
          <a:bodyPr/>
          <a:lstStyle/>
          <a:p>
            <a:pPr eaLnBrk="1" hangingPunct="1"/>
            <a:r>
              <a:rPr lang="en-US" sz="2800" dirty="0"/>
              <a:t>KCCQ Summary Score</a:t>
            </a:r>
            <a:br>
              <a:rPr lang="en-US" sz="2800" dirty="0"/>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24 months</a:t>
            </a:r>
            <a:endParaRPr lang="en-US" sz="1800" i="1" dirty="0">
              <a:solidFill>
                <a:schemeClr val="tx2">
                  <a:lumMod val="60000"/>
                  <a:lumOff val="40000"/>
                </a:schemeClr>
              </a:solidFill>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2" name="Chart 1">
            <a:extLst>
              <a:ext uri="{FF2B5EF4-FFF2-40B4-BE49-F238E27FC236}">
                <a16:creationId xmlns:a16="http://schemas.microsoft.com/office/drawing/2014/main" id="{737F7324-CCBF-064B-804C-1BD3D4BB0774}"/>
              </a:ext>
            </a:extLst>
          </p:cNvPr>
          <p:cNvGraphicFramePr/>
          <p:nvPr/>
        </p:nvGraphicFramePr>
        <p:xfrm>
          <a:off x="271905" y="523744"/>
          <a:ext cx="4714515" cy="408306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1EABF0B-C07D-294E-AA28-7EC2011F4BAA}"/>
              </a:ext>
            </a:extLst>
          </p:cNvPr>
          <p:cNvSpPr txBox="1"/>
          <p:nvPr/>
        </p:nvSpPr>
        <p:spPr>
          <a:xfrm>
            <a:off x="985023" y="2233688"/>
            <a:ext cx="489913"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±23.3</a:t>
            </a:r>
          </a:p>
        </p:txBody>
      </p:sp>
      <p:sp>
        <p:nvSpPr>
          <p:cNvPr id="75" name="TextBox 74">
            <a:extLst>
              <a:ext uri="{FF2B5EF4-FFF2-40B4-BE49-F238E27FC236}">
                <a16:creationId xmlns:a16="http://schemas.microsoft.com/office/drawing/2014/main" id="{0DF56EB3-1EF5-1748-8DF2-F09EF8DEC5CD}"/>
              </a:ext>
            </a:extLst>
          </p:cNvPr>
          <p:cNvSpPr txBox="1"/>
          <p:nvPr/>
        </p:nvSpPr>
        <p:spPr>
          <a:xfrm>
            <a:off x="1418680" y="2165395"/>
            <a:ext cx="437940"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±22.7</a:t>
            </a:r>
          </a:p>
        </p:txBody>
      </p:sp>
      <p:grpSp>
        <p:nvGrpSpPr>
          <p:cNvPr id="5" name="Group 4">
            <a:extLst>
              <a:ext uri="{FF2B5EF4-FFF2-40B4-BE49-F238E27FC236}">
                <a16:creationId xmlns:a16="http://schemas.microsoft.com/office/drawing/2014/main" id="{1A2D8BE9-A5CE-B04A-82B9-6E511A3D114E}"/>
              </a:ext>
            </a:extLst>
          </p:cNvPr>
          <p:cNvGrpSpPr/>
          <p:nvPr/>
        </p:nvGrpSpPr>
        <p:grpSpPr>
          <a:xfrm>
            <a:off x="4982462" y="726766"/>
            <a:ext cx="3904950" cy="3603470"/>
            <a:chOff x="4982462" y="726766"/>
            <a:chExt cx="3904950" cy="3603470"/>
          </a:xfrm>
        </p:grpSpPr>
        <p:graphicFrame>
          <p:nvGraphicFramePr>
            <p:cNvPr id="141" name="Chart 140">
              <a:extLst>
                <a:ext uri="{FF2B5EF4-FFF2-40B4-BE49-F238E27FC236}">
                  <a16:creationId xmlns:a16="http://schemas.microsoft.com/office/drawing/2014/main" id="{878A075F-CE1D-DC4F-A2F2-A35EF6A98A54}"/>
                </a:ext>
              </a:extLst>
            </p:cNvPr>
            <p:cNvGraphicFramePr/>
            <p:nvPr>
              <p:extLst>
                <p:ext uri="{D42A27DB-BD31-4B8C-83A1-F6EECF244321}">
                  <p14:modId xmlns:p14="http://schemas.microsoft.com/office/powerpoint/2010/main" val="2388209920"/>
                </p:ext>
              </p:extLst>
            </p:nvPr>
          </p:nvGraphicFramePr>
          <p:xfrm>
            <a:off x="4982462" y="726766"/>
            <a:ext cx="3904950" cy="360347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D4617019-7BD7-6D43-A42B-F812085AC9CB}"/>
                </a:ext>
              </a:extLst>
            </p:cNvPr>
            <p:cNvSpPr txBox="1"/>
            <p:nvPr/>
          </p:nvSpPr>
          <p:spPr>
            <a:xfrm>
              <a:off x="5965549" y="868294"/>
              <a:ext cx="270458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DE25E"/>
                  </a:solidFill>
                  <a:effectLst/>
                  <a:uLnTx/>
                  <a:uFillTx/>
                  <a:latin typeface="Arial" charset="0"/>
                  <a:ea typeface="ヒラギノ角ゴ Pro W3"/>
                  <a:cs typeface="Arial" charset="0"/>
                </a:rPr>
                <a:t>Adjusted change (24 </a:t>
              </a:r>
              <a:r>
                <a:rPr kumimoji="0" lang="en-US" sz="1600" b="1" i="0" u="none" strike="noStrike" kern="1200" cap="none" spc="0" normalizeH="0" baseline="0" noProof="0" dirty="0" err="1">
                  <a:ln>
                    <a:noFill/>
                  </a:ln>
                  <a:solidFill>
                    <a:srgbClr val="FDE25E"/>
                  </a:solidFill>
                  <a:effectLst/>
                  <a:uLnTx/>
                  <a:uFillTx/>
                  <a:latin typeface="Arial" charset="0"/>
                  <a:ea typeface="ヒラギノ角ゴ Pro W3"/>
                  <a:cs typeface="Arial" charset="0"/>
                </a:rPr>
                <a:t>mo</a:t>
              </a:r>
              <a:r>
                <a:rPr kumimoji="0" lang="en-US" sz="1600" b="1" i="0" u="none" strike="noStrike" kern="1200" cap="none" spc="0" normalizeH="0" baseline="0" noProof="0" dirty="0">
                  <a:ln>
                    <a:noFill/>
                  </a:ln>
                  <a:solidFill>
                    <a:srgbClr val="FDE25E"/>
                  </a:solidFill>
                  <a:effectLst/>
                  <a:uLnTx/>
                  <a:uFillTx/>
                  <a:latin typeface="Arial" charset="0"/>
                  <a:ea typeface="ヒラギノ角ゴ Pro W3"/>
                  <a:cs typeface="Arial" charset="0"/>
                </a:rPr>
                <a:t>)*</a:t>
              </a:r>
            </a:p>
          </p:txBody>
        </p:sp>
        <p:sp>
          <p:nvSpPr>
            <p:cNvPr id="112" name="TextBox 111">
              <a:extLst>
                <a:ext uri="{FF2B5EF4-FFF2-40B4-BE49-F238E27FC236}">
                  <a16:creationId xmlns:a16="http://schemas.microsoft.com/office/drawing/2014/main" id="{64028F0A-231F-1740-A353-AD3B0A942DD8}"/>
                </a:ext>
              </a:extLst>
            </p:cNvPr>
            <p:cNvSpPr txBox="1"/>
            <p:nvPr/>
          </p:nvSpPr>
          <p:spPr>
            <a:xfrm>
              <a:off x="6614421" y="3684346"/>
              <a:ext cx="506869" cy="25391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charset="0"/>
                  <a:ea typeface="ヒラギノ角ゴ Pro W3"/>
                  <a:cs typeface="Arial" charset="0"/>
                </a:rPr>
                <a:t>±2.3</a:t>
              </a:r>
            </a:p>
          </p:txBody>
        </p:sp>
        <p:sp>
          <p:nvSpPr>
            <p:cNvPr id="115" name="TextBox 114">
              <a:extLst>
                <a:ext uri="{FF2B5EF4-FFF2-40B4-BE49-F238E27FC236}">
                  <a16:creationId xmlns:a16="http://schemas.microsoft.com/office/drawing/2014/main" id="{B4DE17E3-B388-F14C-91A8-A6FB81198BAC}"/>
                </a:ext>
              </a:extLst>
            </p:cNvPr>
            <p:cNvSpPr txBox="1"/>
            <p:nvPr/>
          </p:nvSpPr>
          <p:spPr>
            <a:xfrm>
              <a:off x="7539110" y="1914859"/>
              <a:ext cx="506869" cy="25391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charset="0"/>
                  <a:ea typeface="ヒラギノ角ゴ Pro W3"/>
                  <a:cs typeface="Arial" charset="0"/>
                </a:rPr>
                <a:t>±2.3</a:t>
              </a:r>
            </a:p>
          </p:txBody>
        </p:sp>
        <p:sp>
          <p:nvSpPr>
            <p:cNvPr id="8" name="TextBox 7">
              <a:extLst>
                <a:ext uri="{FF2B5EF4-FFF2-40B4-BE49-F238E27FC236}">
                  <a16:creationId xmlns:a16="http://schemas.microsoft.com/office/drawing/2014/main" id="{73CE12BF-0976-CA4B-90E4-64501B048520}"/>
                </a:ext>
              </a:extLst>
            </p:cNvPr>
            <p:cNvSpPr txBox="1"/>
            <p:nvPr/>
          </p:nvSpPr>
          <p:spPr>
            <a:xfrm>
              <a:off x="6126267" y="1760971"/>
              <a:ext cx="95410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charset="0"/>
                  <a:ea typeface="ヒラギノ角ゴ Pro W3"/>
                  <a:cs typeface="Arial" charset="0"/>
                </a:rPr>
                <a:t>P&lt;0.001</a:t>
              </a:r>
            </a:p>
          </p:txBody>
        </p:sp>
      </p:grpSp>
      <p:grpSp>
        <p:nvGrpSpPr>
          <p:cNvPr id="10" name="Group 9">
            <a:extLst>
              <a:ext uri="{FF2B5EF4-FFF2-40B4-BE49-F238E27FC236}">
                <a16:creationId xmlns:a16="http://schemas.microsoft.com/office/drawing/2014/main" id="{EFBCD9C5-0EF0-A843-A68B-ED2D238B26B6}"/>
              </a:ext>
            </a:extLst>
          </p:cNvPr>
          <p:cNvGrpSpPr/>
          <p:nvPr/>
        </p:nvGrpSpPr>
        <p:grpSpPr>
          <a:xfrm>
            <a:off x="974080" y="4017862"/>
            <a:ext cx="916541" cy="230832"/>
            <a:chOff x="1035693" y="4322558"/>
            <a:chExt cx="887434" cy="230832"/>
          </a:xfrm>
        </p:grpSpPr>
        <p:sp>
          <p:nvSpPr>
            <p:cNvPr id="9" name="TextBox 8">
              <a:extLst>
                <a:ext uri="{FF2B5EF4-FFF2-40B4-BE49-F238E27FC236}">
                  <a16:creationId xmlns:a16="http://schemas.microsoft.com/office/drawing/2014/main" id="{90347EBC-B04B-2E45-88CF-76031ADF44DB}"/>
                </a:ext>
              </a:extLst>
            </p:cNvPr>
            <p:cNvSpPr txBox="1"/>
            <p:nvPr/>
          </p:nvSpPr>
          <p:spPr>
            <a:xfrm>
              <a:off x="1424594" y="4322558"/>
              <a:ext cx="498533"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n=236</a:t>
              </a:r>
            </a:p>
          </p:txBody>
        </p:sp>
        <p:sp>
          <p:nvSpPr>
            <p:cNvPr id="142" name="TextBox 141">
              <a:extLst>
                <a:ext uri="{FF2B5EF4-FFF2-40B4-BE49-F238E27FC236}">
                  <a16:creationId xmlns:a16="http://schemas.microsoft.com/office/drawing/2014/main" id="{57C68BB7-F28C-1346-ADF0-4CAC220C9140}"/>
                </a:ext>
              </a:extLst>
            </p:cNvPr>
            <p:cNvSpPr txBox="1"/>
            <p:nvPr/>
          </p:nvSpPr>
          <p:spPr>
            <a:xfrm>
              <a:off x="1035693" y="4322558"/>
              <a:ext cx="498533"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n=228</a:t>
              </a:r>
            </a:p>
          </p:txBody>
        </p:sp>
      </p:grpSp>
      <p:grpSp>
        <p:nvGrpSpPr>
          <p:cNvPr id="143" name="Group 142">
            <a:extLst>
              <a:ext uri="{FF2B5EF4-FFF2-40B4-BE49-F238E27FC236}">
                <a16:creationId xmlns:a16="http://schemas.microsoft.com/office/drawing/2014/main" id="{31054612-13C5-9E4E-8B19-58776E46E7C3}"/>
              </a:ext>
            </a:extLst>
          </p:cNvPr>
          <p:cNvGrpSpPr/>
          <p:nvPr/>
        </p:nvGrpSpPr>
        <p:grpSpPr>
          <a:xfrm>
            <a:off x="3901398" y="4017862"/>
            <a:ext cx="916829" cy="230832"/>
            <a:chOff x="1847891" y="4329875"/>
            <a:chExt cx="916829" cy="230832"/>
          </a:xfrm>
        </p:grpSpPr>
        <p:sp>
          <p:nvSpPr>
            <p:cNvPr id="144" name="TextBox 143">
              <a:extLst>
                <a:ext uri="{FF2B5EF4-FFF2-40B4-BE49-F238E27FC236}">
                  <a16:creationId xmlns:a16="http://schemas.microsoft.com/office/drawing/2014/main" id="{8184CC78-E52B-894E-8417-F7F168125E8F}"/>
                </a:ext>
              </a:extLst>
            </p:cNvPr>
            <p:cNvSpPr txBox="1"/>
            <p:nvPr/>
          </p:nvSpPr>
          <p:spPr>
            <a:xfrm>
              <a:off x="2249835" y="4329875"/>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n=205</a:t>
              </a:r>
            </a:p>
          </p:txBody>
        </p:sp>
        <p:sp>
          <p:nvSpPr>
            <p:cNvPr id="145" name="TextBox 144">
              <a:extLst>
                <a:ext uri="{FF2B5EF4-FFF2-40B4-BE49-F238E27FC236}">
                  <a16:creationId xmlns:a16="http://schemas.microsoft.com/office/drawing/2014/main" id="{59559FD1-46E0-AD49-AA59-30D62BB8CD6D}"/>
                </a:ext>
              </a:extLst>
            </p:cNvPr>
            <p:cNvSpPr txBox="1"/>
            <p:nvPr/>
          </p:nvSpPr>
          <p:spPr>
            <a:xfrm>
              <a:off x="1847891" y="4329875"/>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n=200</a:t>
              </a:r>
            </a:p>
          </p:txBody>
        </p:sp>
      </p:grpSp>
      <p:sp>
        <p:nvSpPr>
          <p:cNvPr id="146" name="TextBox 145">
            <a:extLst>
              <a:ext uri="{FF2B5EF4-FFF2-40B4-BE49-F238E27FC236}">
                <a16:creationId xmlns:a16="http://schemas.microsoft.com/office/drawing/2014/main" id="{362C6C89-65CE-C949-AB04-84D37F07541B}"/>
              </a:ext>
            </a:extLst>
          </p:cNvPr>
          <p:cNvSpPr txBox="1"/>
          <p:nvPr/>
        </p:nvSpPr>
        <p:spPr>
          <a:xfrm>
            <a:off x="2929086" y="2234783"/>
            <a:ext cx="489204"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±23.4</a:t>
            </a:r>
          </a:p>
        </p:txBody>
      </p:sp>
      <p:sp>
        <p:nvSpPr>
          <p:cNvPr id="147" name="TextBox 146">
            <a:extLst>
              <a:ext uri="{FF2B5EF4-FFF2-40B4-BE49-F238E27FC236}">
                <a16:creationId xmlns:a16="http://schemas.microsoft.com/office/drawing/2014/main" id="{49E3EB38-6B30-E749-BE2F-23DB8CC48854}"/>
              </a:ext>
            </a:extLst>
          </p:cNvPr>
          <p:cNvSpPr txBox="1"/>
          <p:nvPr/>
        </p:nvSpPr>
        <p:spPr>
          <a:xfrm>
            <a:off x="3353979" y="2224843"/>
            <a:ext cx="437940"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±22.9</a:t>
            </a:r>
          </a:p>
        </p:txBody>
      </p:sp>
      <p:sp>
        <p:nvSpPr>
          <p:cNvPr id="21" name="TextBox 20">
            <a:extLst>
              <a:ext uri="{FF2B5EF4-FFF2-40B4-BE49-F238E27FC236}">
                <a16:creationId xmlns:a16="http://schemas.microsoft.com/office/drawing/2014/main" id="{A3B353EB-39B5-4BB3-93D8-1E266FB342F5}"/>
              </a:ext>
            </a:extLst>
          </p:cNvPr>
          <p:cNvSpPr txBox="1"/>
          <p:nvPr/>
        </p:nvSpPr>
        <p:spPr>
          <a:xfrm>
            <a:off x="1572981" y="4743390"/>
            <a:ext cx="59980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Pts with adjudicated HF death are assigned KCCQ score of 0 at 24 months.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*ANCOVA model with baseline KCCQ and treatment effect as covariates</a:t>
            </a:r>
          </a:p>
        </p:txBody>
      </p:sp>
      <p:sp>
        <p:nvSpPr>
          <p:cNvPr id="22" name="TextBox 21">
            <a:extLst>
              <a:ext uri="{FF2B5EF4-FFF2-40B4-BE49-F238E27FC236}">
                <a16:creationId xmlns:a16="http://schemas.microsoft.com/office/drawing/2014/main" id="{6AE15AB7-1BDA-454C-933F-CA6890D230CE}"/>
              </a:ext>
            </a:extLst>
          </p:cNvPr>
          <p:cNvSpPr txBox="1"/>
          <p:nvPr/>
        </p:nvSpPr>
        <p:spPr>
          <a:xfrm>
            <a:off x="2002128" y="2346238"/>
            <a:ext cx="437940"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±32.0</a:t>
            </a:r>
          </a:p>
        </p:txBody>
      </p:sp>
      <p:sp>
        <p:nvSpPr>
          <p:cNvPr id="23" name="TextBox 22">
            <a:extLst>
              <a:ext uri="{FF2B5EF4-FFF2-40B4-BE49-F238E27FC236}">
                <a16:creationId xmlns:a16="http://schemas.microsoft.com/office/drawing/2014/main" id="{964E2FE3-8ECA-419A-B904-ACB171046258}"/>
              </a:ext>
            </a:extLst>
          </p:cNvPr>
          <p:cNvSpPr txBox="1"/>
          <p:nvPr/>
        </p:nvSpPr>
        <p:spPr>
          <a:xfrm>
            <a:off x="2375764" y="1727614"/>
            <a:ext cx="437940"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±28.6</a:t>
            </a:r>
          </a:p>
        </p:txBody>
      </p:sp>
      <p:grpSp>
        <p:nvGrpSpPr>
          <p:cNvPr id="24" name="Group 23">
            <a:extLst>
              <a:ext uri="{FF2B5EF4-FFF2-40B4-BE49-F238E27FC236}">
                <a16:creationId xmlns:a16="http://schemas.microsoft.com/office/drawing/2014/main" id="{63192075-4116-46D0-9327-74B8815B806F}"/>
              </a:ext>
            </a:extLst>
          </p:cNvPr>
          <p:cNvGrpSpPr/>
          <p:nvPr/>
        </p:nvGrpSpPr>
        <p:grpSpPr>
          <a:xfrm>
            <a:off x="1946880" y="4024314"/>
            <a:ext cx="909641" cy="230832"/>
            <a:chOff x="1035950" y="4523166"/>
            <a:chExt cx="880745" cy="230832"/>
          </a:xfrm>
        </p:grpSpPr>
        <p:sp>
          <p:nvSpPr>
            <p:cNvPr id="25" name="TextBox 24">
              <a:extLst>
                <a:ext uri="{FF2B5EF4-FFF2-40B4-BE49-F238E27FC236}">
                  <a16:creationId xmlns:a16="http://schemas.microsoft.com/office/drawing/2014/main" id="{BA2BE610-A9C5-471B-8ED7-41C12D8F6B2A}"/>
                </a:ext>
              </a:extLst>
            </p:cNvPr>
            <p:cNvSpPr txBox="1"/>
            <p:nvPr/>
          </p:nvSpPr>
          <p:spPr>
            <a:xfrm>
              <a:off x="1418166" y="4523166"/>
              <a:ext cx="498529"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n=236</a:t>
              </a:r>
            </a:p>
          </p:txBody>
        </p:sp>
        <p:sp>
          <p:nvSpPr>
            <p:cNvPr id="26" name="TextBox 25">
              <a:extLst>
                <a:ext uri="{FF2B5EF4-FFF2-40B4-BE49-F238E27FC236}">
                  <a16:creationId xmlns:a16="http://schemas.microsoft.com/office/drawing/2014/main" id="{C8C21E6F-2A0C-4F61-86C4-4B186FCE96EA}"/>
                </a:ext>
              </a:extLst>
            </p:cNvPr>
            <p:cNvSpPr txBox="1"/>
            <p:nvPr/>
          </p:nvSpPr>
          <p:spPr>
            <a:xfrm>
              <a:off x="1035950" y="4523166"/>
              <a:ext cx="498529"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n=228</a:t>
              </a:r>
            </a:p>
          </p:txBody>
        </p:sp>
      </p:grpSp>
      <p:sp>
        <p:nvSpPr>
          <p:cNvPr id="27" name="TextBox 26">
            <a:extLst>
              <a:ext uri="{FF2B5EF4-FFF2-40B4-BE49-F238E27FC236}">
                <a16:creationId xmlns:a16="http://schemas.microsoft.com/office/drawing/2014/main" id="{71DC8BFC-DB05-4BBA-A1E0-FBA50714447A}"/>
              </a:ext>
            </a:extLst>
          </p:cNvPr>
          <p:cNvSpPr txBox="1"/>
          <p:nvPr/>
        </p:nvSpPr>
        <p:spPr>
          <a:xfrm>
            <a:off x="3918692" y="2696354"/>
            <a:ext cx="477244"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±34.4</a:t>
            </a:r>
          </a:p>
        </p:txBody>
      </p:sp>
      <p:sp>
        <p:nvSpPr>
          <p:cNvPr id="28" name="TextBox 27">
            <a:extLst>
              <a:ext uri="{FF2B5EF4-FFF2-40B4-BE49-F238E27FC236}">
                <a16:creationId xmlns:a16="http://schemas.microsoft.com/office/drawing/2014/main" id="{A4012AB4-7F03-43BD-B89F-E94E33EE30B3}"/>
              </a:ext>
            </a:extLst>
          </p:cNvPr>
          <p:cNvSpPr txBox="1"/>
          <p:nvPr/>
        </p:nvSpPr>
        <p:spPr>
          <a:xfrm>
            <a:off x="4336248" y="1934095"/>
            <a:ext cx="437940"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±33.2</a:t>
            </a:r>
          </a:p>
        </p:txBody>
      </p:sp>
      <p:grpSp>
        <p:nvGrpSpPr>
          <p:cNvPr id="29" name="Group 28">
            <a:extLst>
              <a:ext uri="{FF2B5EF4-FFF2-40B4-BE49-F238E27FC236}">
                <a16:creationId xmlns:a16="http://schemas.microsoft.com/office/drawing/2014/main" id="{5EB0F96F-12AA-4048-A975-15EF76670F09}"/>
              </a:ext>
            </a:extLst>
          </p:cNvPr>
          <p:cNvGrpSpPr/>
          <p:nvPr/>
        </p:nvGrpSpPr>
        <p:grpSpPr>
          <a:xfrm>
            <a:off x="2928819" y="4024314"/>
            <a:ext cx="909009" cy="230832"/>
            <a:chOff x="1618116" y="4293509"/>
            <a:chExt cx="909009" cy="230832"/>
          </a:xfrm>
        </p:grpSpPr>
        <p:sp>
          <p:nvSpPr>
            <p:cNvPr id="30" name="TextBox 29">
              <a:extLst>
                <a:ext uri="{FF2B5EF4-FFF2-40B4-BE49-F238E27FC236}">
                  <a16:creationId xmlns:a16="http://schemas.microsoft.com/office/drawing/2014/main" id="{F901730F-0DE1-47A9-83EA-F177AE527A18}"/>
                </a:ext>
              </a:extLst>
            </p:cNvPr>
            <p:cNvSpPr txBox="1"/>
            <p:nvPr/>
          </p:nvSpPr>
          <p:spPr>
            <a:xfrm>
              <a:off x="2012240" y="4293509"/>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n=205</a:t>
              </a:r>
            </a:p>
          </p:txBody>
        </p:sp>
        <p:sp>
          <p:nvSpPr>
            <p:cNvPr id="31" name="TextBox 30">
              <a:extLst>
                <a:ext uri="{FF2B5EF4-FFF2-40B4-BE49-F238E27FC236}">
                  <a16:creationId xmlns:a16="http://schemas.microsoft.com/office/drawing/2014/main" id="{D751E164-DC6B-4693-B4A9-56F6AF53FDF3}"/>
                </a:ext>
              </a:extLst>
            </p:cNvPr>
            <p:cNvSpPr txBox="1"/>
            <p:nvPr/>
          </p:nvSpPr>
          <p:spPr>
            <a:xfrm>
              <a:off x="1618116" y="4293509"/>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n=200</a:t>
              </a:r>
            </a:p>
          </p:txBody>
        </p:sp>
      </p:grpSp>
    </p:spTree>
    <p:extLst>
      <p:ext uri="{BB962C8B-B14F-4D97-AF65-F5344CB8AC3E}">
        <p14:creationId xmlns:p14="http://schemas.microsoft.com/office/powerpoint/2010/main" val="23556858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a:extLst>
              <a:ext uri="{FF2B5EF4-FFF2-40B4-BE49-F238E27FC236}">
                <a16:creationId xmlns:a16="http://schemas.microsoft.com/office/drawing/2014/main" id="{22821543-91A0-4864-9495-1BC0BC93176B}"/>
              </a:ext>
            </a:extLst>
          </p:cNvPr>
          <p:cNvGraphicFramePr/>
          <p:nvPr>
            <p:extLst>
              <p:ext uri="{D42A27DB-BD31-4B8C-83A1-F6EECF244321}">
                <p14:modId xmlns:p14="http://schemas.microsoft.com/office/powerpoint/2010/main" val="3858894386"/>
              </p:ext>
            </p:extLst>
          </p:nvPr>
        </p:nvGraphicFramePr>
        <p:xfrm>
          <a:off x="271899" y="523744"/>
          <a:ext cx="4714515" cy="4083060"/>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0" y="74648"/>
            <a:ext cx="9143999" cy="937229"/>
          </a:xfrm>
        </p:spPr>
        <p:txBody>
          <a:bodyPr/>
          <a:lstStyle/>
          <a:p>
            <a:pPr eaLnBrk="1" hangingPunct="1"/>
            <a:r>
              <a:rPr lang="en-US" sz="2800" dirty="0"/>
              <a:t>6MWD Outcomes</a:t>
            </a:r>
            <a:br>
              <a:rPr lang="en-US" sz="2800" dirty="0"/>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24 months</a:t>
            </a:r>
            <a:endParaRPr lang="en-US" sz="1800" i="1" dirty="0">
              <a:solidFill>
                <a:schemeClr val="tx2"/>
              </a:solidFill>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grpSp>
        <p:nvGrpSpPr>
          <p:cNvPr id="21" name="Group 20">
            <a:extLst>
              <a:ext uri="{FF2B5EF4-FFF2-40B4-BE49-F238E27FC236}">
                <a16:creationId xmlns:a16="http://schemas.microsoft.com/office/drawing/2014/main" id="{EC3D914D-E402-45C8-903A-C0DE14E74CAF}"/>
              </a:ext>
            </a:extLst>
          </p:cNvPr>
          <p:cNvGrpSpPr/>
          <p:nvPr/>
        </p:nvGrpSpPr>
        <p:grpSpPr>
          <a:xfrm>
            <a:off x="982821" y="4010589"/>
            <a:ext cx="910567" cy="231861"/>
            <a:chOff x="1566461" y="4397277"/>
            <a:chExt cx="910567" cy="231861"/>
          </a:xfrm>
        </p:grpSpPr>
        <p:sp>
          <p:nvSpPr>
            <p:cNvPr id="22" name="TextBox 21">
              <a:extLst>
                <a:ext uri="{FF2B5EF4-FFF2-40B4-BE49-F238E27FC236}">
                  <a16:creationId xmlns:a16="http://schemas.microsoft.com/office/drawing/2014/main" id="{E9329EBE-6A7B-4E16-B2CB-F0D530EF5755}"/>
                </a:ext>
              </a:extLst>
            </p:cNvPr>
            <p:cNvSpPr txBox="1"/>
            <p:nvPr/>
          </p:nvSpPr>
          <p:spPr>
            <a:xfrm>
              <a:off x="1962143" y="4398306"/>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n=229</a:t>
              </a:r>
            </a:p>
          </p:txBody>
        </p:sp>
        <p:sp>
          <p:nvSpPr>
            <p:cNvPr id="23" name="TextBox 22">
              <a:extLst>
                <a:ext uri="{FF2B5EF4-FFF2-40B4-BE49-F238E27FC236}">
                  <a16:creationId xmlns:a16="http://schemas.microsoft.com/office/drawing/2014/main" id="{74AE231F-5D28-423D-B52E-3D8F03632005}"/>
                </a:ext>
              </a:extLst>
            </p:cNvPr>
            <p:cNvSpPr txBox="1"/>
            <p:nvPr/>
          </p:nvSpPr>
          <p:spPr>
            <a:xfrm>
              <a:off x="1566461" y="4397277"/>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n=237</a:t>
              </a:r>
            </a:p>
          </p:txBody>
        </p:sp>
      </p:grpSp>
      <p:grpSp>
        <p:nvGrpSpPr>
          <p:cNvPr id="24" name="Group 23">
            <a:extLst>
              <a:ext uri="{FF2B5EF4-FFF2-40B4-BE49-F238E27FC236}">
                <a16:creationId xmlns:a16="http://schemas.microsoft.com/office/drawing/2014/main" id="{E0748F9C-0A2D-473D-9CE6-75D115E8558D}"/>
              </a:ext>
            </a:extLst>
          </p:cNvPr>
          <p:cNvGrpSpPr/>
          <p:nvPr/>
        </p:nvGrpSpPr>
        <p:grpSpPr>
          <a:xfrm>
            <a:off x="3897355" y="4009341"/>
            <a:ext cx="920742" cy="232370"/>
            <a:chOff x="1600246" y="4323462"/>
            <a:chExt cx="1160658" cy="296761"/>
          </a:xfrm>
        </p:grpSpPr>
        <p:sp>
          <p:nvSpPr>
            <p:cNvPr id="25" name="TextBox 24">
              <a:extLst>
                <a:ext uri="{FF2B5EF4-FFF2-40B4-BE49-F238E27FC236}">
                  <a16:creationId xmlns:a16="http://schemas.microsoft.com/office/drawing/2014/main" id="{01D7AF6B-F5D9-463A-B3D4-9E4469227A25}"/>
                </a:ext>
              </a:extLst>
            </p:cNvPr>
            <p:cNvSpPr txBox="1"/>
            <p:nvPr/>
          </p:nvSpPr>
          <p:spPr>
            <a:xfrm>
              <a:off x="2111856" y="4323462"/>
              <a:ext cx="649048" cy="2947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n=205</a:t>
              </a:r>
            </a:p>
          </p:txBody>
        </p:sp>
        <p:sp>
          <p:nvSpPr>
            <p:cNvPr id="26" name="TextBox 25">
              <a:extLst>
                <a:ext uri="{FF2B5EF4-FFF2-40B4-BE49-F238E27FC236}">
                  <a16:creationId xmlns:a16="http://schemas.microsoft.com/office/drawing/2014/main" id="{7E7DEB51-62EB-4DA1-BB38-1D17B334085B}"/>
                </a:ext>
              </a:extLst>
            </p:cNvPr>
            <p:cNvSpPr txBox="1"/>
            <p:nvPr/>
          </p:nvSpPr>
          <p:spPr>
            <a:xfrm>
              <a:off x="1600246" y="4325426"/>
              <a:ext cx="649048" cy="2947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n=198</a:t>
              </a:r>
            </a:p>
          </p:txBody>
        </p:sp>
      </p:grpSp>
      <p:sp>
        <p:nvSpPr>
          <p:cNvPr id="27" name="TextBox 26">
            <a:extLst>
              <a:ext uri="{FF2B5EF4-FFF2-40B4-BE49-F238E27FC236}">
                <a16:creationId xmlns:a16="http://schemas.microsoft.com/office/drawing/2014/main" id="{E277BA2E-5182-4932-A463-88D2F74A0CA5}"/>
              </a:ext>
            </a:extLst>
          </p:cNvPr>
          <p:cNvSpPr txBox="1"/>
          <p:nvPr/>
        </p:nvSpPr>
        <p:spPr>
          <a:xfrm>
            <a:off x="964997" y="1751581"/>
            <a:ext cx="546880"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±127.1</a:t>
            </a:r>
          </a:p>
        </p:txBody>
      </p:sp>
      <p:sp>
        <p:nvSpPr>
          <p:cNvPr id="28" name="TextBox 27">
            <a:extLst>
              <a:ext uri="{FF2B5EF4-FFF2-40B4-BE49-F238E27FC236}">
                <a16:creationId xmlns:a16="http://schemas.microsoft.com/office/drawing/2014/main" id="{3D9E2ACE-4D26-41B0-82DB-11D2295082A2}"/>
              </a:ext>
            </a:extLst>
          </p:cNvPr>
          <p:cNvSpPr txBox="1"/>
          <p:nvPr/>
        </p:nvSpPr>
        <p:spPr>
          <a:xfrm>
            <a:off x="1365965" y="1598661"/>
            <a:ext cx="495649"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±125.3</a:t>
            </a:r>
          </a:p>
        </p:txBody>
      </p:sp>
      <p:sp>
        <p:nvSpPr>
          <p:cNvPr id="30" name="TextBox 29">
            <a:extLst>
              <a:ext uri="{FF2B5EF4-FFF2-40B4-BE49-F238E27FC236}">
                <a16:creationId xmlns:a16="http://schemas.microsoft.com/office/drawing/2014/main" id="{BC58168E-66C5-425D-9072-092BB5C27B84}"/>
              </a:ext>
            </a:extLst>
          </p:cNvPr>
          <p:cNvSpPr txBox="1"/>
          <p:nvPr/>
        </p:nvSpPr>
        <p:spPr>
          <a:xfrm>
            <a:off x="2924726" y="1785308"/>
            <a:ext cx="514885"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±128.1</a:t>
            </a:r>
          </a:p>
        </p:txBody>
      </p:sp>
      <p:sp>
        <p:nvSpPr>
          <p:cNvPr id="31" name="TextBox 30">
            <a:extLst>
              <a:ext uri="{FF2B5EF4-FFF2-40B4-BE49-F238E27FC236}">
                <a16:creationId xmlns:a16="http://schemas.microsoft.com/office/drawing/2014/main" id="{6A8887C6-20C5-4528-8554-F3FF54EEC303}"/>
              </a:ext>
            </a:extLst>
          </p:cNvPr>
          <p:cNvSpPr txBox="1"/>
          <p:nvPr/>
        </p:nvSpPr>
        <p:spPr>
          <a:xfrm>
            <a:off x="3325665" y="1586407"/>
            <a:ext cx="495649"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±127.5</a:t>
            </a:r>
          </a:p>
        </p:txBody>
      </p:sp>
      <p:sp>
        <p:nvSpPr>
          <p:cNvPr id="33" name="TextBox 32">
            <a:extLst>
              <a:ext uri="{FF2B5EF4-FFF2-40B4-BE49-F238E27FC236}">
                <a16:creationId xmlns:a16="http://schemas.microsoft.com/office/drawing/2014/main" id="{CDDCFE60-F7F9-1E45-8D3C-00028AA340FD}"/>
              </a:ext>
            </a:extLst>
          </p:cNvPr>
          <p:cNvSpPr txBox="1"/>
          <p:nvPr/>
        </p:nvSpPr>
        <p:spPr>
          <a:xfrm>
            <a:off x="1752209" y="4743390"/>
            <a:ext cx="563958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Pts with adjudicated HF death or unable to walk due to cardiac reasons are assigned 6MWD          of 0 at 24 months. *ANCOVA model with baseline 6MWD and treatment effect as covariates</a:t>
            </a:r>
          </a:p>
        </p:txBody>
      </p:sp>
      <p:grpSp>
        <p:nvGrpSpPr>
          <p:cNvPr id="35" name="Group 34">
            <a:extLst>
              <a:ext uri="{FF2B5EF4-FFF2-40B4-BE49-F238E27FC236}">
                <a16:creationId xmlns:a16="http://schemas.microsoft.com/office/drawing/2014/main" id="{7C257B67-230B-44DA-890B-0637440E119A}"/>
              </a:ext>
            </a:extLst>
          </p:cNvPr>
          <p:cNvGrpSpPr/>
          <p:nvPr/>
        </p:nvGrpSpPr>
        <p:grpSpPr>
          <a:xfrm>
            <a:off x="1951185" y="4010872"/>
            <a:ext cx="918518" cy="236931"/>
            <a:chOff x="1604855" y="4712181"/>
            <a:chExt cx="918518" cy="236931"/>
          </a:xfrm>
        </p:grpSpPr>
        <p:sp>
          <p:nvSpPr>
            <p:cNvPr id="36" name="TextBox 35">
              <a:extLst>
                <a:ext uri="{FF2B5EF4-FFF2-40B4-BE49-F238E27FC236}">
                  <a16:creationId xmlns:a16="http://schemas.microsoft.com/office/drawing/2014/main" id="{487E0818-EEE0-4A08-97C5-869B95223471}"/>
                </a:ext>
              </a:extLst>
            </p:cNvPr>
            <p:cNvSpPr txBox="1"/>
            <p:nvPr/>
          </p:nvSpPr>
          <p:spPr>
            <a:xfrm>
              <a:off x="2008488" y="4712181"/>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n=229</a:t>
              </a:r>
            </a:p>
          </p:txBody>
        </p:sp>
        <p:sp>
          <p:nvSpPr>
            <p:cNvPr id="37" name="TextBox 36">
              <a:extLst>
                <a:ext uri="{FF2B5EF4-FFF2-40B4-BE49-F238E27FC236}">
                  <a16:creationId xmlns:a16="http://schemas.microsoft.com/office/drawing/2014/main" id="{8FFAA4B2-E360-4C4D-A300-1AEA4E2225DA}"/>
                </a:ext>
              </a:extLst>
            </p:cNvPr>
            <p:cNvSpPr txBox="1"/>
            <p:nvPr/>
          </p:nvSpPr>
          <p:spPr>
            <a:xfrm>
              <a:off x="1604855" y="4718280"/>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n=237</a:t>
              </a:r>
            </a:p>
          </p:txBody>
        </p:sp>
      </p:grpSp>
      <p:sp>
        <p:nvSpPr>
          <p:cNvPr id="38" name="TextBox 37">
            <a:extLst>
              <a:ext uri="{FF2B5EF4-FFF2-40B4-BE49-F238E27FC236}">
                <a16:creationId xmlns:a16="http://schemas.microsoft.com/office/drawing/2014/main" id="{E0DAC233-A347-4A7B-96CF-4BEC46F0773B}"/>
              </a:ext>
            </a:extLst>
          </p:cNvPr>
          <p:cNvSpPr txBox="1"/>
          <p:nvPr/>
        </p:nvSpPr>
        <p:spPr>
          <a:xfrm>
            <a:off x="1962946" y="2324880"/>
            <a:ext cx="495649"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±166.7</a:t>
            </a:r>
          </a:p>
        </p:txBody>
      </p:sp>
      <p:sp>
        <p:nvSpPr>
          <p:cNvPr id="39" name="TextBox 38">
            <a:extLst>
              <a:ext uri="{FF2B5EF4-FFF2-40B4-BE49-F238E27FC236}">
                <a16:creationId xmlns:a16="http://schemas.microsoft.com/office/drawing/2014/main" id="{4D8C1D05-7AE6-48FA-B3F8-23D208F757B5}"/>
              </a:ext>
            </a:extLst>
          </p:cNvPr>
          <p:cNvSpPr txBox="1"/>
          <p:nvPr/>
        </p:nvSpPr>
        <p:spPr>
          <a:xfrm>
            <a:off x="2348660" y="1640297"/>
            <a:ext cx="495649"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±157.7</a:t>
            </a:r>
          </a:p>
        </p:txBody>
      </p:sp>
      <p:sp>
        <p:nvSpPr>
          <p:cNvPr id="40" name="TextBox 39">
            <a:extLst>
              <a:ext uri="{FF2B5EF4-FFF2-40B4-BE49-F238E27FC236}">
                <a16:creationId xmlns:a16="http://schemas.microsoft.com/office/drawing/2014/main" id="{2429755D-5E82-49DC-A527-BDEDE9D3564F}"/>
              </a:ext>
            </a:extLst>
          </p:cNvPr>
          <p:cNvSpPr txBox="1"/>
          <p:nvPr/>
        </p:nvSpPr>
        <p:spPr>
          <a:xfrm>
            <a:off x="3885104" y="2690023"/>
            <a:ext cx="546663"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±173.3</a:t>
            </a:r>
          </a:p>
        </p:txBody>
      </p:sp>
      <p:sp>
        <p:nvSpPr>
          <p:cNvPr id="41" name="TextBox 40">
            <a:extLst>
              <a:ext uri="{FF2B5EF4-FFF2-40B4-BE49-F238E27FC236}">
                <a16:creationId xmlns:a16="http://schemas.microsoft.com/office/drawing/2014/main" id="{6E9FA93F-ED29-4959-A75D-776E3FFE0684}"/>
              </a:ext>
            </a:extLst>
          </p:cNvPr>
          <p:cNvSpPr txBox="1"/>
          <p:nvPr/>
        </p:nvSpPr>
        <p:spPr>
          <a:xfrm>
            <a:off x="4303842" y="2176620"/>
            <a:ext cx="495649"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±174.6</a:t>
            </a:r>
          </a:p>
        </p:txBody>
      </p:sp>
      <p:grpSp>
        <p:nvGrpSpPr>
          <p:cNvPr id="43" name="Group 42">
            <a:extLst>
              <a:ext uri="{FF2B5EF4-FFF2-40B4-BE49-F238E27FC236}">
                <a16:creationId xmlns:a16="http://schemas.microsoft.com/office/drawing/2014/main" id="{6D15416A-567D-4C10-8AD0-70EE6A41FC38}"/>
              </a:ext>
            </a:extLst>
          </p:cNvPr>
          <p:cNvGrpSpPr/>
          <p:nvPr/>
        </p:nvGrpSpPr>
        <p:grpSpPr>
          <a:xfrm>
            <a:off x="2928991" y="4009340"/>
            <a:ext cx="909069" cy="230832"/>
            <a:chOff x="1573995" y="4662617"/>
            <a:chExt cx="1116713" cy="148923"/>
          </a:xfrm>
        </p:grpSpPr>
        <p:sp>
          <p:nvSpPr>
            <p:cNvPr id="44" name="TextBox 43">
              <a:extLst>
                <a:ext uri="{FF2B5EF4-FFF2-40B4-BE49-F238E27FC236}">
                  <a16:creationId xmlns:a16="http://schemas.microsoft.com/office/drawing/2014/main" id="{797F976E-9115-4C99-9C31-FF3C8A3BA095}"/>
                </a:ext>
              </a:extLst>
            </p:cNvPr>
            <p:cNvSpPr txBox="1"/>
            <p:nvPr/>
          </p:nvSpPr>
          <p:spPr>
            <a:xfrm>
              <a:off x="2058216" y="4662617"/>
              <a:ext cx="632492" cy="14892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n=205</a:t>
              </a:r>
            </a:p>
          </p:txBody>
        </p:sp>
        <p:sp>
          <p:nvSpPr>
            <p:cNvPr id="45" name="TextBox 44">
              <a:extLst>
                <a:ext uri="{FF2B5EF4-FFF2-40B4-BE49-F238E27FC236}">
                  <a16:creationId xmlns:a16="http://schemas.microsoft.com/office/drawing/2014/main" id="{202BEDF3-3396-4CE1-89FA-74CD12D1EE6D}"/>
                </a:ext>
              </a:extLst>
            </p:cNvPr>
            <p:cNvSpPr txBox="1"/>
            <p:nvPr/>
          </p:nvSpPr>
          <p:spPr>
            <a:xfrm>
              <a:off x="1573995" y="4662617"/>
              <a:ext cx="632492" cy="14892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n=198</a:t>
              </a:r>
            </a:p>
          </p:txBody>
        </p:sp>
      </p:grpSp>
      <p:sp>
        <p:nvSpPr>
          <p:cNvPr id="46" name="Rectangle 45">
            <a:extLst>
              <a:ext uri="{FF2B5EF4-FFF2-40B4-BE49-F238E27FC236}">
                <a16:creationId xmlns:a16="http://schemas.microsoft.com/office/drawing/2014/main" id="{BF461D64-7663-4201-87ED-1D4154673979}"/>
              </a:ext>
            </a:extLst>
          </p:cNvPr>
          <p:cNvSpPr/>
          <p:nvPr/>
        </p:nvSpPr>
        <p:spPr bwMode="auto">
          <a:xfrm>
            <a:off x="2946628" y="1267120"/>
            <a:ext cx="1853744" cy="2935224"/>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47" name="Rectangle 46">
            <a:extLst>
              <a:ext uri="{FF2B5EF4-FFF2-40B4-BE49-F238E27FC236}">
                <a16:creationId xmlns:a16="http://schemas.microsoft.com/office/drawing/2014/main" id="{6D5AFD97-5CEE-492E-97FF-E1C85D3F80B0}"/>
              </a:ext>
            </a:extLst>
          </p:cNvPr>
          <p:cNvSpPr/>
          <p:nvPr/>
        </p:nvSpPr>
        <p:spPr bwMode="auto">
          <a:xfrm>
            <a:off x="2983722" y="4278260"/>
            <a:ext cx="1834499" cy="340741"/>
          </a:xfrm>
          <a:prstGeom prst="rect">
            <a:avLst/>
          </a:prstGeom>
          <a:gradFill>
            <a:gsLst>
              <a:gs pos="0">
                <a:srgbClr val="264A88"/>
              </a:gs>
              <a:gs pos="100000">
                <a:srgbClr val="2B519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Tree>
    <p:extLst>
      <p:ext uri="{BB962C8B-B14F-4D97-AF65-F5344CB8AC3E}">
        <p14:creationId xmlns:p14="http://schemas.microsoft.com/office/powerpoint/2010/main" val="274224730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1943100" y="1458516"/>
            <a:ext cx="4457700" cy="369332"/>
          </a:xfrm>
          <a:prstGeom prst="rect">
            <a:avLst/>
          </a:prstGeom>
          <a:noFill/>
          <a:ln w="9525">
            <a:noFill/>
            <a:miter lim="800000"/>
            <a:headEnd/>
            <a:tailEnd/>
          </a:ln>
        </p:spPr>
        <p:txBody>
          <a:bodyPr>
            <a:spAutoFit/>
          </a:bodyPr>
          <a:lstStyle/>
          <a:p>
            <a:pPr eaLnBrk="0" hangingPunct="0"/>
            <a:endParaRPr lang="en-US" b="0" i="0">
              <a:solidFill>
                <a:schemeClr val="tx1"/>
              </a:solidFill>
              <a:ea typeface="MS PGothic" pitchFamily="34" charset="-128"/>
              <a:cs typeface="ヒラギノ角ゴ Pro W3"/>
            </a:endParaRPr>
          </a:p>
        </p:txBody>
      </p:sp>
      <p:sp>
        <p:nvSpPr>
          <p:cNvPr id="6" name="Rectangle 4"/>
          <p:cNvSpPr txBox="1">
            <a:spLocks noChangeArrowheads="1"/>
          </p:cNvSpPr>
          <p:nvPr/>
        </p:nvSpPr>
        <p:spPr bwMode="auto">
          <a:xfrm>
            <a:off x="684214" y="313905"/>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3600" i="0" kern="0" dirty="0"/>
              <a:t>Disclosure Statement</a:t>
            </a:r>
          </a:p>
        </p:txBody>
      </p:sp>
      <p:pic>
        <p:nvPicPr>
          <p:cNvPr id="5" name="Picture 4">
            <a:extLst>
              <a:ext uri="{FF2B5EF4-FFF2-40B4-BE49-F238E27FC236}">
                <a16:creationId xmlns:a16="http://schemas.microsoft.com/office/drawing/2014/main" id="{42422DC4-114F-BE4E-A9E5-CC5AE0255653}"/>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7" name="TextBox 6">
            <a:extLst>
              <a:ext uri="{FF2B5EF4-FFF2-40B4-BE49-F238E27FC236}">
                <a16:creationId xmlns:a16="http://schemas.microsoft.com/office/drawing/2014/main" id="{72EA6655-6DAC-4C5A-9995-255F5AFD84E5}"/>
              </a:ext>
            </a:extLst>
          </p:cNvPr>
          <p:cNvSpPr txBox="1"/>
          <p:nvPr/>
        </p:nvSpPr>
        <p:spPr>
          <a:xfrm>
            <a:off x="1574800" y="4835155"/>
            <a:ext cx="5994401" cy="246221"/>
          </a:xfrm>
          <a:prstGeom prst="rect">
            <a:avLst/>
          </a:prstGeom>
          <a:noFill/>
        </p:spPr>
        <p:txBody>
          <a:bodyPr wrap="square" rtlCol="0">
            <a:spAutoFit/>
          </a:bodyPr>
          <a:ls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a:pPr algn="ctr"/>
            <a:r>
              <a:rPr lang="en-US" sz="1000" i="0" dirty="0">
                <a:solidFill>
                  <a:schemeClr val="tx1"/>
                </a:solidFill>
              </a:rPr>
              <a:t>The COAPT (NCT01626079) study was sponsored by Abbott</a:t>
            </a:r>
          </a:p>
        </p:txBody>
      </p:sp>
      <p:sp>
        <p:nvSpPr>
          <p:cNvPr id="3" name="Content Placeholder 2">
            <a:extLst>
              <a:ext uri="{FF2B5EF4-FFF2-40B4-BE49-F238E27FC236}">
                <a16:creationId xmlns:a16="http://schemas.microsoft.com/office/drawing/2014/main" id="{3ED89CC6-2C13-B248-AAB1-B530398A5C87}"/>
              </a:ext>
            </a:extLst>
          </p:cNvPr>
          <p:cNvSpPr>
            <a:spLocks noGrp="1"/>
          </p:cNvSpPr>
          <p:nvPr>
            <p:ph idx="1"/>
          </p:nvPr>
        </p:nvSpPr>
        <p:spPr/>
        <p:txBody>
          <a:bodyPr/>
          <a:lstStyle/>
          <a:p>
            <a:r>
              <a:rPr lang="en-US" dirty="0"/>
              <a:t>Abbott – Co-PI COAPT Trial</a:t>
            </a:r>
          </a:p>
          <a:p>
            <a:r>
              <a:rPr lang="en-US" dirty="0"/>
              <a:t>Edwards Lifesciences- Co-PI PARTNER 3 Trial</a:t>
            </a:r>
          </a:p>
          <a:p>
            <a:r>
              <a:rPr lang="en-US" dirty="0"/>
              <a:t>Medtronic- Study Chair-Apollo Trial</a:t>
            </a:r>
          </a:p>
          <a:p>
            <a:r>
              <a:rPr lang="en-US" dirty="0"/>
              <a:t>Gore- Consultant</a:t>
            </a:r>
          </a:p>
        </p:txBody>
      </p:sp>
    </p:spTree>
    <p:extLst>
      <p:ext uri="{BB962C8B-B14F-4D97-AF65-F5344CB8AC3E}">
        <p14:creationId xmlns:p14="http://schemas.microsoft.com/office/powerpoint/2010/main" val="386502825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a:extLst>
              <a:ext uri="{FF2B5EF4-FFF2-40B4-BE49-F238E27FC236}">
                <a16:creationId xmlns:a16="http://schemas.microsoft.com/office/drawing/2014/main" id="{22821543-91A0-4864-9495-1BC0BC93176B}"/>
              </a:ext>
            </a:extLst>
          </p:cNvPr>
          <p:cNvGraphicFramePr/>
          <p:nvPr>
            <p:extLst>
              <p:ext uri="{D42A27DB-BD31-4B8C-83A1-F6EECF244321}">
                <p14:modId xmlns:p14="http://schemas.microsoft.com/office/powerpoint/2010/main" val="1672023504"/>
              </p:ext>
            </p:extLst>
          </p:nvPr>
        </p:nvGraphicFramePr>
        <p:xfrm>
          <a:off x="271899" y="523744"/>
          <a:ext cx="4714515" cy="4083060"/>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0" y="74648"/>
            <a:ext cx="9143999" cy="937229"/>
          </a:xfrm>
        </p:spPr>
        <p:txBody>
          <a:bodyPr/>
          <a:lstStyle/>
          <a:p>
            <a:pPr eaLnBrk="1" hangingPunct="1"/>
            <a:r>
              <a:rPr lang="en-US" sz="2800" dirty="0"/>
              <a:t>6MWD Outcomes</a:t>
            </a:r>
            <a:br>
              <a:rPr lang="en-US" sz="2800" dirty="0"/>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24 months</a:t>
            </a:r>
            <a:endParaRPr lang="en-US" sz="1800" i="1" dirty="0">
              <a:solidFill>
                <a:schemeClr val="tx2"/>
              </a:solidFill>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grpSp>
        <p:nvGrpSpPr>
          <p:cNvPr id="21" name="Group 20">
            <a:extLst>
              <a:ext uri="{FF2B5EF4-FFF2-40B4-BE49-F238E27FC236}">
                <a16:creationId xmlns:a16="http://schemas.microsoft.com/office/drawing/2014/main" id="{EC3D914D-E402-45C8-903A-C0DE14E74CAF}"/>
              </a:ext>
            </a:extLst>
          </p:cNvPr>
          <p:cNvGrpSpPr/>
          <p:nvPr/>
        </p:nvGrpSpPr>
        <p:grpSpPr>
          <a:xfrm>
            <a:off x="982821" y="4010589"/>
            <a:ext cx="910567" cy="231861"/>
            <a:chOff x="1566461" y="4397277"/>
            <a:chExt cx="910567" cy="231861"/>
          </a:xfrm>
        </p:grpSpPr>
        <p:sp>
          <p:nvSpPr>
            <p:cNvPr id="22" name="TextBox 21">
              <a:extLst>
                <a:ext uri="{FF2B5EF4-FFF2-40B4-BE49-F238E27FC236}">
                  <a16:creationId xmlns:a16="http://schemas.microsoft.com/office/drawing/2014/main" id="{E9329EBE-6A7B-4E16-B2CB-F0D530EF5755}"/>
                </a:ext>
              </a:extLst>
            </p:cNvPr>
            <p:cNvSpPr txBox="1"/>
            <p:nvPr/>
          </p:nvSpPr>
          <p:spPr>
            <a:xfrm>
              <a:off x="1962143" y="4398306"/>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n=229</a:t>
              </a:r>
            </a:p>
          </p:txBody>
        </p:sp>
        <p:sp>
          <p:nvSpPr>
            <p:cNvPr id="23" name="TextBox 22">
              <a:extLst>
                <a:ext uri="{FF2B5EF4-FFF2-40B4-BE49-F238E27FC236}">
                  <a16:creationId xmlns:a16="http://schemas.microsoft.com/office/drawing/2014/main" id="{74AE231F-5D28-423D-B52E-3D8F03632005}"/>
                </a:ext>
              </a:extLst>
            </p:cNvPr>
            <p:cNvSpPr txBox="1"/>
            <p:nvPr/>
          </p:nvSpPr>
          <p:spPr>
            <a:xfrm>
              <a:off x="1566461" y="4397277"/>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n=237</a:t>
              </a:r>
            </a:p>
          </p:txBody>
        </p:sp>
      </p:grpSp>
      <p:grpSp>
        <p:nvGrpSpPr>
          <p:cNvPr id="24" name="Group 23">
            <a:extLst>
              <a:ext uri="{FF2B5EF4-FFF2-40B4-BE49-F238E27FC236}">
                <a16:creationId xmlns:a16="http://schemas.microsoft.com/office/drawing/2014/main" id="{E0748F9C-0A2D-473D-9CE6-75D115E8558D}"/>
              </a:ext>
            </a:extLst>
          </p:cNvPr>
          <p:cNvGrpSpPr/>
          <p:nvPr/>
        </p:nvGrpSpPr>
        <p:grpSpPr>
          <a:xfrm>
            <a:off x="3897355" y="4009341"/>
            <a:ext cx="920742" cy="232370"/>
            <a:chOff x="1600246" y="4323462"/>
            <a:chExt cx="1160658" cy="296761"/>
          </a:xfrm>
        </p:grpSpPr>
        <p:sp>
          <p:nvSpPr>
            <p:cNvPr id="25" name="TextBox 24">
              <a:extLst>
                <a:ext uri="{FF2B5EF4-FFF2-40B4-BE49-F238E27FC236}">
                  <a16:creationId xmlns:a16="http://schemas.microsoft.com/office/drawing/2014/main" id="{01D7AF6B-F5D9-463A-B3D4-9E4469227A25}"/>
                </a:ext>
              </a:extLst>
            </p:cNvPr>
            <p:cNvSpPr txBox="1"/>
            <p:nvPr/>
          </p:nvSpPr>
          <p:spPr>
            <a:xfrm>
              <a:off x="2111856" y="4323462"/>
              <a:ext cx="649048" cy="2947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n=205</a:t>
              </a:r>
            </a:p>
          </p:txBody>
        </p:sp>
        <p:sp>
          <p:nvSpPr>
            <p:cNvPr id="26" name="TextBox 25">
              <a:extLst>
                <a:ext uri="{FF2B5EF4-FFF2-40B4-BE49-F238E27FC236}">
                  <a16:creationId xmlns:a16="http://schemas.microsoft.com/office/drawing/2014/main" id="{7E7DEB51-62EB-4DA1-BB38-1D17B334085B}"/>
                </a:ext>
              </a:extLst>
            </p:cNvPr>
            <p:cNvSpPr txBox="1"/>
            <p:nvPr/>
          </p:nvSpPr>
          <p:spPr>
            <a:xfrm>
              <a:off x="1600246" y="4325426"/>
              <a:ext cx="649048" cy="2947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n=198</a:t>
              </a:r>
            </a:p>
          </p:txBody>
        </p:sp>
      </p:grpSp>
      <p:sp>
        <p:nvSpPr>
          <p:cNvPr id="27" name="TextBox 26">
            <a:extLst>
              <a:ext uri="{FF2B5EF4-FFF2-40B4-BE49-F238E27FC236}">
                <a16:creationId xmlns:a16="http://schemas.microsoft.com/office/drawing/2014/main" id="{E277BA2E-5182-4932-A463-88D2F74A0CA5}"/>
              </a:ext>
            </a:extLst>
          </p:cNvPr>
          <p:cNvSpPr txBox="1"/>
          <p:nvPr/>
        </p:nvSpPr>
        <p:spPr>
          <a:xfrm>
            <a:off x="964997" y="1751581"/>
            <a:ext cx="546880"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±127.1</a:t>
            </a:r>
          </a:p>
        </p:txBody>
      </p:sp>
      <p:sp>
        <p:nvSpPr>
          <p:cNvPr id="28" name="TextBox 27">
            <a:extLst>
              <a:ext uri="{FF2B5EF4-FFF2-40B4-BE49-F238E27FC236}">
                <a16:creationId xmlns:a16="http://schemas.microsoft.com/office/drawing/2014/main" id="{3D9E2ACE-4D26-41B0-82DB-11D2295082A2}"/>
              </a:ext>
            </a:extLst>
          </p:cNvPr>
          <p:cNvSpPr txBox="1"/>
          <p:nvPr/>
        </p:nvSpPr>
        <p:spPr>
          <a:xfrm>
            <a:off x="1365965" y="1598661"/>
            <a:ext cx="495649"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±125.3</a:t>
            </a:r>
          </a:p>
        </p:txBody>
      </p:sp>
      <p:sp>
        <p:nvSpPr>
          <p:cNvPr id="30" name="TextBox 29">
            <a:extLst>
              <a:ext uri="{FF2B5EF4-FFF2-40B4-BE49-F238E27FC236}">
                <a16:creationId xmlns:a16="http://schemas.microsoft.com/office/drawing/2014/main" id="{BC58168E-66C5-425D-9072-092BB5C27B84}"/>
              </a:ext>
            </a:extLst>
          </p:cNvPr>
          <p:cNvSpPr txBox="1"/>
          <p:nvPr/>
        </p:nvSpPr>
        <p:spPr>
          <a:xfrm>
            <a:off x="2924726" y="1785308"/>
            <a:ext cx="514885"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±128.1</a:t>
            </a:r>
          </a:p>
        </p:txBody>
      </p:sp>
      <p:sp>
        <p:nvSpPr>
          <p:cNvPr id="31" name="TextBox 30">
            <a:extLst>
              <a:ext uri="{FF2B5EF4-FFF2-40B4-BE49-F238E27FC236}">
                <a16:creationId xmlns:a16="http://schemas.microsoft.com/office/drawing/2014/main" id="{6A8887C6-20C5-4528-8554-F3FF54EEC303}"/>
              </a:ext>
            </a:extLst>
          </p:cNvPr>
          <p:cNvSpPr txBox="1"/>
          <p:nvPr/>
        </p:nvSpPr>
        <p:spPr>
          <a:xfrm>
            <a:off x="3325665" y="1586407"/>
            <a:ext cx="495649"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±127.5</a:t>
            </a:r>
          </a:p>
        </p:txBody>
      </p:sp>
      <p:grpSp>
        <p:nvGrpSpPr>
          <p:cNvPr id="2" name="Group 1">
            <a:extLst>
              <a:ext uri="{FF2B5EF4-FFF2-40B4-BE49-F238E27FC236}">
                <a16:creationId xmlns:a16="http://schemas.microsoft.com/office/drawing/2014/main" id="{631D0AF6-D11F-C144-AB0A-D512377EE5D3}"/>
              </a:ext>
            </a:extLst>
          </p:cNvPr>
          <p:cNvGrpSpPr/>
          <p:nvPr/>
        </p:nvGrpSpPr>
        <p:grpSpPr>
          <a:xfrm>
            <a:off x="4982462" y="730132"/>
            <a:ext cx="3904950" cy="3603470"/>
            <a:chOff x="4982462" y="713506"/>
            <a:chExt cx="3904950" cy="3603470"/>
          </a:xfrm>
        </p:grpSpPr>
        <p:graphicFrame>
          <p:nvGraphicFramePr>
            <p:cNvPr id="141" name="Chart 140">
              <a:extLst>
                <a:ext uri="{FF2B5EF4-FFF2-40B4-BE49-F238E27FC236}">
                  <a16:creationId xmlns:a16="http://schemas.microsoft.com/office/drawing/2014/main" id="{878A075F-CE1D-DC4F-A2F2-A35EF6A98A54}"/>
                </a:ext>
              </a:extLst>
            </p:cNvPr>
            <p:cNvGraphicFramePr/>
            <p:nvPr>
              <p:extLst>
                <p:ext uri="{D42A27DB-BD31-4B8C-83A1-F6EECF244321}">
                  <p14:modId xmlns:p14="http://schemas.microsoft.com/office/powerpoint/2010/main" val="875808902"/>
                </p:ext>
              </p:extLst>
            </p:nvPr>
          </p:nvGraphicFramePr>
          <p:xfrm>
            <a:off x="4982462" y="713506"/>
            <a:ext cx="3904950" cy="360347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D4617019-7BD7-6D43-A42B-F812085AC9CB}"/>
                </a:ext>
              </a:extLst>
            </p:cNvPr>
            <p:cNvSpPr txBox="1"/>
            <p:nvPr/>
          </p:nvSpPr>
          <p:spPr>
            <a:xfrm>
              <a:off x="5977614" y="849176"/>
              <a:ext cx="270458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DE25E"/>
                  </a:solidFill>
                  <a:effectLst/>
                  <a:uLnTx/>
                  <a:uFillTx/>
                  <a:latin typeface="Arial" charset="0"/>
                  <a:ea typeface="ヒラギノ角ゴ Pro W3"/>
                  <a:cs typeface="Arial" charset="0"/>
                </a:rPr>
                <a:t>Adjusted change (24 </a:t>
              </a:r>
              <a:r>
                <a:rPr kumimoji="0" lang="en-US" sz="1600" b="1" i="0" u="none" strike="noStrike" kern="1200" cap="none" spc="0" normalizeH="0" baseline="0" noProof="0" dirty="0" err="1">
                  <a:ln>
                    <a:noFill/>
                  </a:ln>
                  <a:solidFill>
                    <a:srgbClr val="FDE25E"/>
                  </a:solidFill>
                  <a:effectLst/>
                  <a:uLnTx/>
                  <a:uFillTx/>
                  <a:latin typeface="Arial" charset="0"/>
                  <a:ea typeface="ヒラギノ角ゴ Pro W3"/>
                  <a:cs typeface="Arial" charset="0"/>
                </a:rPr>
                <a:t>mo</a:t>
              </a:r>
              <a:r>
                <a:rPr kumimoji="0" lang="en-US" sz="1600" b="1" i="0" u="none" strike="noStrike" kern="1200" cap="none" spc="0" normalizeH="0" baseline="0" noProof="0" dirty="0">
                  <a:ln>
                    <a:noFill/>
                  </a:ln>
                  <a:solidFill>
                    <a:srgbClr val="FDE25E"/>
                  </a:solidFill>
                  <a:effectLst/>
                  <a:uLnTx/>
                  <a:uFillTx/>
                  <a:latin typeface="Arial" charset="0"/>
                  <a:ea typeface="ヒラギノ角ゴ Pro W3"/>
                  <a:cs typeface="Arial" charset="0"/>
                </a:rPr>
                <a:t>)*</a:t>
              </a:r>
            </a:p>
          </p:txBody>
        </p:sp>
        <p:sp>
          <p:nvSpPr>
            <p:cNvPr id="8" name="TextBox 7">
              <a:extLst>
                <a:ext uri="{FF2B5EF4-FFF2-40B4-BE49-F238E27FC236}">
                  <a16:creationId xmlns:a16="http://schemas.microsoft.com/office/drawing/2014/main" id="{73CE12BF-0976-CA4B-90E4-64501B048520}"/>
                </a:ext>
              </a:extLst>
            </p:cNvPr>
            <p:cNvSpPr txBox="1"/>
            <p:nvPr/>
          </p:nvSpPr>
          <p:spPr>
            <a:xfrm>
              <a:off x="7599327" y="3254559"/>
              <a:ext cx="84029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charset="0"/>
                  <a:ea typeface="ヒラギノ角ゴ Pro W3"/>
                  <a:cs typeface="Arial" charset="0"/>
                </a:rPr>
                <a:t>P=0.01</a:t>
              </a:r>
            </a:p>
          </p:txBody>
        </p:sp>
        <p:sp>
          <p:nvSpPr>
            <p:cNvPr id="29" name="TextBox 28">
              <a:extLst>
                <a:ext uri="{FF2B5EF4-FFF2-40B4-BE49-F238E27FC236}">
                  <a16:creationId xmlns:a16="http://schemas.microsoft.com/office/drawing/2014/main" id="{2C65DD90-D860-4124-835E-21A636B4F9A7}"/>
                </a:ext>
              </a:extLst>
            </p:cNvPr>
            <p:cNvSpPr txBox="1"/>
            <p:nvPr/>
          </p:nvSpPr>
          <p:spPr>
            <a:xfrm>
              <a:off x="6427671" y="3516837"/>
              <a:ext cx="916486"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charset="0"/>
                  <a:ea typeface="ヒラギノ角ゴ Pro W3"/>
                  <a:cs typeface="Arial" charset="0"/>
                </a:rPr>
                <a:t>±10.9</a:t>
              </a:r>
            </a:p>
          </p:txBody>
        </p:sp>
        <p:sp>
          <p:nvSpPr>
            <p:cNvPr id="32" name="TextBox 31">
              <a:extLst>
                <a:ext uri="{FF2B5EF4-FFF2-40B4-BE49-F238E27FC236}">
                  <a16:creationId xmlns:a16="http://schemas.microsoft.com/office/drawing/2014/main" id="{696598C8-ED17-4C9F-9DC2-86C36CA2CA62}"/>
                </a:ext>
              </a:extLst>
            </p:cNvPr>
            <p:cNvSpPr txBox="1"/>
            <p:nvPr/>
          </p:nvSpPr>
          <p:spPr>
            <a:xfrm>
              <a:off x="7353966" y="2474874"/>
              <a:ext cx="869353" cy="2539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charset="0"/>
                  <a:ea typeface="ヒラギノ角ゴ Pro W3"/>
                  <a:cs typeface="Arial" charset="0"/>
                </a:rPr>
                <a:t>±10.8</a:t>
              </a:r>
            </a:p>
          </p:txBody>
        </p:sp>
      </p:grpSp>
      <p:sp>
        <p:nvSpPr>
          <p:cNvPr id="33" name="TextBox 32">
            <a:extLst>
              <a:ext uri="{FF2B5EF4-FFF2-40B4-BE49-F238E27FC236}">
                <a16:creationId xmlns:a16="http://schemas.microsoft.com/office/drawing/2014/main" id="{CDDCFE60-F7F9-1E45-8D3C-00028AA340FD}"/>
              </a:ext>
            </a:extLst>
          </p:cNvPr>
          <p:cNvSpPr txBox="1"/>
          <p:nvPr/>
        </p:nvSpPr>
        <p:spPr>
          <a:xfrm>
            <a:off x="1752209" y="4743390"/>
            <a:ext cx="563958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Pts with adjudicated HF death or unable to walk due to cardiac reasons are assigned 6MWD          of 0 at 24 months. *ANCOVA model with baseline 6MWD and treatment effect as covariates</a:t>
            </a:r>
          </a:p>
        </p:txBody>
      </p:sp>
      <p:grpSp>
        <p:nvGrpSpPr>
          <p:cNvPr id="35" name="Group 34">
            <a:extLst>
              <a:ext uri="{FF2B5EF4-FFF2-40B4-BE49-F238E27FC236}">
                <a16:creationId xmlns:a16="http://schemas.microsoft.com/office/drawing/2014/main" id="{7C257B67-230B-44DA-890B-0637440E119A}"/>
              </a:ext>
            </a:extLst>
          </p:cNvPr>
          <p:cNvGrpSpPr/>
          <p:nvPr/>
        </p:nvGrpSpPr>
        <p:grpSpPr>
          <a:xfrm>
            <a:off x="1951185" y="4010872"/>
            <a:ext cx="918518" cy="236931"/>
            <a:chOff x="1604855" y="4712181"/>
            <a:chExt cx="918518" cy="236931"/>
          </a:xfrm>
        </p:grpSpPr>
        <p:sp>
          <p:nvSpPr>
            <p:cNvPr id="36" name="TextBox 35">
              <a:extLst>
                <a:ext uri="{FF2B5EF4-FFF2-40B4-BE49-F238E27FC236}">
                  <a16:creationId xmlns:a16="http://schemas.microsoft.com/office/drawing/2014/main" id="{487E0818-EEE0-4A08-97C5-869B95223471}"/>
                </a:ext>
              </a:extLst>
            </p:cNvPr>
            <p:cNvSpPr txBox="1"/>
            <p:nvPr/>
          </p:nvSpPr>
          <p:spPr>
            <a:xfrm>
              <a:off x="2008488" y="4712181"/>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n=229</a:t>
              </a:r>
            </a:p>
          </p:txBody>
        </p:sp>
        <p:sp>
          <p:nvSpPr>
            <p:cNvPr id="37" name="TextBox 36">
              <a:extLst>
                <a:ext uri="{FF2B5EF4-FFF2-40B4-BE49-F238E27FC236}">
                  <a16:creationId xmlns:a16="http://schemas.microsoft.com/office/drawing/2014/main" id="{8FFAA4B2-E360-4C4D-A300-1AEA4E2225DA}"/>
                </a:ext>
              </a:extLst>
            </p:cNvPr>
            <p:cNvSpPr txBox="1"/>
            <p:nvPr/>
          </p:nvSpPr>
          <p:spPr>
            <a:xfrm>
              <a:off x="1604855" y="4718280"/>
              <a:ext cx="514885" cy="2308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n=237</a:t>
              </a:r>
            </a:p>
          </p:txBody>
        </p:sp>
      </p:grpSp>
      <p:sp>
        <p:nvSpPr>
          <p:cNvPr id="38" name="TextBox 37">
            <a:extLst>
              <a:ext uri="{FF2B5EF4-FFF2-40B4-BE49-F238E27FC236}">
                <a16:creationId xmlns:a16="http://schemas.microsoft.com/office/drawing/2014/main" id="{E0DAC233-A347-4A7B-96CF-4BEC46F0773B}"/>
              </a:ext>
            </a:extLst>
          </p:cNvPr>
          <p:cNvSpPr txBox="1"/>
          <p:nvPr/>
        </p:nvSpPr>
        <p:spPr>
          <a:xfrm>
            <a:off x="1962946" y="2324880"/>
            <a:ext cx="495649"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±166.7</a:t>
            </a:r>
          </a:p>
        </p:txBody>
      </p:sp>
      <p:sp>
        <p:nvSpPr>
          <p:cNvPr id="39" name="TextBox 38">
            <a:extLst>
              <a:ext uri="{FF2B5EF4-FFF2-40B4-BE49-F238E27FC236}">
                <a16:creationId xmlns:a16="http://schemas.microsoft.com/office/drawing/2014/main" id="{4D8C1D05-7AE6-48FA-B3F8-23D208F757B5}"/>
              </a:ext>
            </a:extLst>
          </p:cNvPr>
          <p:cNvSpPr txBox="1"/>
          <p:nvPr/>
        </p:nvSpPr>
        <p:spPr>
          <a:xfrm>
            <a:off x="2348660" y="1640297"/>
            <a:ext cx="495649"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±157.7</a:t>
            </a:r>
          </a:p>
        </p:txBody>
      </p:sp>
      <p:sp>
        <p:nvSpPr>
          <p:cNvPr id="40" name="TextBox 39">
            <a:extLst>
              <a:ext uri="{FF2B5EF4-FFF2-40B4-BE49-F238E27FC236}">
                <a16:creationId xmlns:a16="http://schemas.microsoft.com/office/drawing/2014/main" id="{2429755D-5E82-49DC-A527-BDEDE9D3564F}"/>
              </a:ext>
            </a:extLst>
          </p:cNvPr>
          <p:cNvSpPr txBox="1"/>
          <p:nvPr/>
        </p:nvSpPr>
        <p:spPr>
          <a:xfrm>
            <a:off x="3885104" y="2690023"/>
            <a:ext cx="546663"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±173.3</a:t>
            </a:r>
          </a:p>
        </p:txBody>
      </p:sp>
      <p:sp>
        <p:nvSpPr>
          <p:cNvPr id="41" name="TextBox 40">
            <a:extLst>
              <a:ext uri="{FF2B5EF4-FFF2-40B4-BE49-F238E27FC236}">
                <a16:creationId xmlns:a16="http://schemas.microsoft.com/office/drawing/2014/main" id="{6E9FA93F-ED29-4959-A75D-776E3FFE0684}"/>
              </a:ext>
            </a:extLst>
          </p:cNvPr>
          <p:cNvSpPr txBox="1"/>
          <p:nvPr/>
        </p:nvSpPr>
        <p:spPr>
          <a:xfrm>
            <a:off x="4303842" y="2176620"/>
            <a:ext cx="495649" cy="2154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ヒラギノ角ゴ Pro W3"/>
                <a:cs typeface="Arial" charset="0"/>
              </a:rPr>
              <a:t>±174.6</a:t>
            </a:r>
          </a:p>
        </p:txBody>
      </p:sp>
      <p:grpSp>
        <p:nvGrpSpPr>
          <p:cNvPr id="43" name="Group 42">
            <a:extLst>
              <a:ext uri="{FF2B5EF4-FFF2-40B4-BE49-F238E27FC236}">
                <a16:creationId xmlns:a16="http://schemas.microsoft.com/office/drawing/2014/main" id="{6D15416A-567D-4C10-8AD0-70EE6A41FC38}"/>
              </a:ext>
            </a:extLst>
          </p:cNvPr>
          <p:cNvGrpSpPr/>
          <p:nvPr/>
        </p:nvGrpSpPr>
        <p:grpSpPr>
          <a:xfrm>
            <a:off x="2928991" y="4009340"/>
            <a:ext cx="909069" cy="230832"/>
            <a:chOff x="1573995" y="4662617"/>
            <a:chExt cx="1116713" cy="148923"/>
          </a:xfrm>
        </p:grpSpPr>
        <p:sp>
          <p:nvSpPr>
            <p:cNvPr id="44" name="TextBox 43">
              <a:extLst>
                <a:ext uri="{FF2B5EF4-FFF2-40B4-BE49-F238E27FC236}">
                  <a16:creationId xmlns:a16="http://schemas.microsoft.com/office/drawing/2014/main" id="{797F976E-9115-4C99-9C31-FF3C8A3BA095}"/>
                </a:ext>
              </a:extLst>
            </p:cNvPr>
            <p:cNvSpPr txBox="1"/>
            <p:nvPr/>
          </p:nvSpPr>
          <p:spPr>
            <a:xfrm>
              <a:off x="2058216" y="4662617"/>
              <a:ext cx="632492" cy="14892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n=205</a:t>
              </a:r>
            </a:p>
          </p:txBody>
        </p:sp>
        <p:sp>
          <p:nvSpPr>
            <p:cNvPr id="45" name="TextBox 44">
              <a:extLst>
                <a:ext uri="{FF2B5EF4-FFF2-40B4-BE49-F238E27FC236}">
                  <a16:creationId xmlns:a16="http://schemas.microsoft.com/office/drawing/2014/main" id="{202BEDF3-3396-4CE1-89FA-74CD12D1EE6D}"/>
                </a:ext>
              </a:extLst>
            </p:cNvPr>
            <p:cNvSpPr txBox="1"/>
            <p:nvPr/>
          </p:nvSpPr>
          <p:spPr>
            <a:xfrm>
              <a:off x="1573995" y="4662617"/>
              <a:ext cx="632492" cy="14892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charset="0"/>
                  <a:ea typeface="ヒラギノ角ゴ Pro W3"/>
                  <a:cs typeface="Arial" charset="0"/>
                </a:rPr>
                <a:t>n=198</a:t>
              </a:r>
            </a:p>
          </p:txBody>
        </p:sp>
      </p:grpSp>
    </p:spTree>
    <p:extLst>
      <p:ext uri="{BB962C8B-B14F-4D97-AF65-F5344CB8AC3E}">
        <p14:creationId xmlns:p14="http://schemas.microsoft.com/office/powerpoint/2010/main" val="1219640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39690"/>
            <a:ext cx="7769225" cy="566738"/>
          </a:xfrm>
        </p:spPr>
        <p:txBody>
          <a:bodyPr/>
          <a:lstStyle/>
          <a:p>
            <a:pPr eaLnBrk="1" hangingPunct="1"/>
            <a:r>
              <a:rPr lang="en-US" sz="2800" dirty="0"/>
              <a:t>Adverse Event Rates (i)</a:t>
            </a:r>
            <a:br>
              <a:rPr lang="en-US" sz="2800" dirty="0"/>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36 months</a:t>
            </a: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800" dirty="0"/>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9C318F52-2ECE-BB43-8652-364ADF32EAA4}"/>
              </a:ext>
            </a:extLst>
          </p:cNvPr>
          <p:cNvGraphicFramePr>
            <a:graphicFrameLocks noGrp="1"/>
          </p:cNvGraphicFramePr>
          <p:nvPr/>
        </p:nvGraphicFramePr>
        <p:xfrm>
          <a:off x="484385" y="898710"/>
          <a:ext cx="8175230" cy="3696102"/>
        </p:xfrm>
        <a:graphic>
          <a:graphicData uri="http://schemas.openxmlformats.org/drawingml/2006/table">
            <a:tbl>
              <a:tblPr firstRow="1" bandRow="1">
                <a:tableStyleId>{5C22544A-7EE6-4342-B048-85BDC9FD1C3A}</a:tableStyleId>
              </a:tblPr>
              <a:tblGrid>
                <a:gridCol w="2798896">
                  <a:extLst>
                    <a:ext uri="{9D8B030D-6E8A-4147-A177-3AD203B41FA5}">
                      <a16:colId xmlns:a16="http://schemas.microsoft.com/office/drawing/2014/main" val="2086491843"/>
                    </a:ext>
                  </a:extLst>
                </a:gridCol>
                <a:gridCol w="1447800">
                  <a:extLst>
                    <a:ext uri="{9D8B030D-6E8A-4147-A177-3AD203B41FA5}">
                      <a16:colId xmlns:a16="http://schemas.microsoft.com/office/drawing/2014/main" val="2094031321"/>
                    </a:ext>
                  </a:extLst>
                </a:gridCol>
                <a:gridCol w="1312334">
                  <a:extLst>
                    <a:ext uri="{9D8B030D-6E8A-4147-A177-3AD203B41FA5}">
                      <a16:colId xmlns:a16="http://schemas.microsoft.com/office/drawing/2014/main" val="1495406686"/>
                    </a:ext>
                  </a:extLst>
                </a:gridCol>
                <a:gridCol w="1727200">
                  <a:extLst>
                    <a:ext uri="{9D8B030D-6E8A-4147-A177-3AD203B41FA5}">
                      <a16:colId xmlns:a16="http://schemas.microsoft.com/office/drawing/2014/main" val="1923984938"/>
                    </a:ext>
                  </a:extLst>
                </a:gridCol>
                <a:gridCol w="889000">
                  <a:extLst>
                    <a:ext uri="{9D8B030D-6E8A-4147-A177-3AD203B41FA5}">
                      <a16:colId xmlns:a16="http://schemas.microsoft.com/office/drawing/2014/main" val="1078658334"/>
                    </a:ext>
                  </a:extLst>
                </a:gridCol>
              </a:tblGrid>
              <a:tr h="591954">
                <a:tc>
                  <a:txBody>
                    <a:bodyPr/>
                    <a:lstStyle/>
                    <a:p>
                      <a:pPr algn="l">
                        <a:lnSpc>
                          <a:spcPct val="100000"/>
                        </a:lnSpc>
                      </a:pPr>
                      <a:endParaRPr lang="en-US" sz="15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1500" dirty="0">
                          <a:solidFill>
                            <a:srgbClr val="FDE25E"/>
                          </a:solidFill>
                        </a:rPr>
                        <a:t>MitraClip + GDMT (n=302)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1500" dirty="0">
                          <a:solidFill>
                            <a:srgbClr val="FDE25E"/>
                          </a:solidFill>
                        </a:rPr>
                        <a:t>GDMT alone (n=312)</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1500" dirty="0">
                          <a:solidFill>
                            <a:srgbClr val="FDE25E"/>
                          </a:solidFill>
                        </a:rPr>
                        <a:t>HR [95% CI]</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1500" dirty="0">
                          <a:solidFill>
                            <a:srgbClr val="FDE25E"/>
                          </a:solidFill>
                        </a:rPr>
                        <a:t>P-value</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232732275"/>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Death, all-cause</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42.8%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55.5%</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0.67 [0.52, 0.85]</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0.001</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991620842"/>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CV</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36.0%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47.4%</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0.65 [0.49, 0.85]</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0.002</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39767228"/>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HF-related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21.6%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34.7%</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0.51 [0.35, 0.74]</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0.004</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834125040"/>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Arial" panose="020B0604020202020204" pitchFamily="34" charset="0"/>
                        </a:rPr>
                        <a:t>      - Non-HF-related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18.4%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19.8%</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0.88 [0.58, 1.34]</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0.55</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174479883"/>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Non-CV</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15.5%</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0.74 [0.43, 1.27]</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0.27</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42975550"/>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Hospitalization, all-cause</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77.7%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93.3%</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0.70 [0.58, 0.84]</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&lt;0.001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692137120"/>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CV</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64.6%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86.7%</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0.58 [0.48, 0.72]</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&lt;0.001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234061139"/>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HF-related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46.5%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81.5%</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0.43 [0.34, 0.54]</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&lt;0.001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53124997"/>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Non-HF-related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40.8%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40.6%</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0.98 [0.73, 1.31]</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0.87</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74594288"/>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Non-CV</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56.9%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62.3%</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0.89 [0.71, 1.12]</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0.31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85469723"/>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Death or HF hospitalization</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59.0%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88.0%</a:t>
                      </a: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0.48 [0.39, 0.59]</a:t>
                      </a: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&lt;0.001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94727121"/>
                  </a:ext>
                </a:extLst>
              </a:tr>
              <a:tr h="258679">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CV Death or HF hospitalization</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54.6%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85.1%</a:t>
                      </a: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0.47 [0.38, 0.58]</a:t>
                      </a: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&lt;0.001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129429255"/>
                  </a:ext>
                </a:extLst>
              </a:tr>
            </a:tbl>
          </a:graphicData>
        </a:graphic>
      </p:graphicFrame>
      <p:sp>
        <p:nvSpPr>
          <p:cNvPr id="8" name="TextBox 7">
            <a:extLst>
              <a:ext uri="{FF2B5EF4-FFF2-40B4-BE49-F238E27FC236}">
                <a16:creationId xmlns:a16="http://schemas.microsoft.com/office/drawing/2014/main" id="{15254985-C00D-4941-B8EF-36BC22E569D2}"/>
              </a:ext>
            </a:extLst>
          </p:cNvPr>
          <p:cNvSpPr txBox="1"/>
          <p:nvPr/>
        </p:nvSpPr>
        <p:spPr>
          <a:xfrm>
            <a:off x="1513377" y="4813437"/>
            <a:ext cx="6117247" cy="261610"/>
          </a:xfrm>
          <a:prstGeom prst="rect">
            <a:avLst/>
          </a:prstGeom>
          <a:noFill/>
        </p:spPr>
        <p:txBody>
          <a:bodyPr wrap="square" rtlCol="0">
            <a:spAutoFit/>
          </a:bodyPr>
          <a:lstStyle/>
          <a:p>
            <a:pPr marL="0" marR="0" lvl="0" indent="0" algn="ctr" defTabSz="91435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charset="0"/>
                <a:ea typeface="ヒラギノ角ゴ Pro W3"/>
                <a:cs typeface="Arial" charset="0"/>
              </a:rPr>
              <a:t>Event rates are Kaplan-Meier time to first event estimates (n of events)</a:t>
            </a:r>
          </a:p>
        </p:txBody>
      </p:sp>
    </p:spTree>
    <p:extLst>
      <p:ext uri="{BB962C8B-B14F-4D97-AF65-F5344CB8AC3E}">
        <p14:creationId xmlns:p14="http://schemas.microsoft.com/office/powerpoint/2010/main" val="306328768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49447"/>
            <a:ext cx="7769225" cy="566738"/>
          </a:xfrm>
        </p:spPr>
        <p:txBody>
          <a:bodyPr/>
          <a:lstStyle/>
          <a:p>
            <a:pPr eaLnBrk="1" hangingPunct="1"/>
            <a:r>
              <a:rPr lang="en-US" sz="2800" dirty="0"/>
              <a:t>Adverse Event Rates (ii)</a:t>
            </a:r>
            <a:br>
              <a:rPr lang="en-US" sz="2800" dirty="0"/>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36 months</a:t>
            </a: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800" dirty="0"/>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9C318F52-2ECE-BB43-8652-364ADF32EAA4}"/>
              </a:ext>
            </a:extLst>
          </p:cNvPr>
          <p:cNvGraphicFramePr>
            <a:graphicFrameLocks noGrp="1"/>
          </p:cNvGraphicFramePr>
          <p:nvPr/>
        </p:nvGraphicFramePr>
        <p:xfrm>
          <a:off x="478936" y="912439"/>
          <a:ext cx="8186129" cy="3676498"/>
        </p:xfrm>
        <a:graphic>
          <a:graphicData uri="http://schemas.openxmlformats.org/drawingml/2006/table">
            <a:tbl>
              <a:tblPr firstRow="1" bandRow="1">
                <a:tableStyleId>{5C22544A-7EE6-4342-B048-85BDC9FD1C3A}</a:tableStyleId>
              </a:tblPr>
              <a:tblGrid>
                <a:gridCol w="2504996">
                  <a:extLst>
                    <a:ext uri="{9D8B030D-6E8A-4147-A177-3AD203B41FA5}">
                      <a16:colId xmlns:a16="http://schemas.microsoft.com/office/drawing/2014/main" val="2086491843"/>
                    </a:ext>
                  </a:extLst>
                </a:gridCol>
                <a:gridCol w="1557866">
                  <a:extLst>
                    <a:ext uri="{9D8B030D-6E8A-4147-A177-3AD203B41FA5}">
                      <a16:colId xmlns:a16="http://schemas.microsoft.com/office/drawing/2014/main" val="2094031321"/>
                    </a:ext>
                  </a:extLst>
                </a:gridCol>
                <a:gridCol w="1295400">
                  <a:extLst>
                    <a:ext uri="{9D8B030D-6E8A-4147-A177-3AD203B41FA5}">
                      <a16:colId xmlns:a16="http://schemas.microsoft.com/office/drawing/2014/main" val="1495406686"/>
                    </a:ext>
                  </a:extLst>
                </a:gridCol>
                <a:gridCol w="1811867">
                  <a:extLst>
                    <a:ext uri="{9D8B030D-6E8A-4147-A177-3AD203B41FA5}">
                      <a16:colId xmlns:a16="http://schemas.microsoft.com/office/drawing/2014/main" val="1923984938"/>
                    </a:ext>
                  </a:extLst>
                </a:gridCol>
                <a:gridCol w="1016000">
                  <a:extLst>
                    <a:ext uri="{9D8B030D-6E8A-4147-A177-3AD203B41FA5}">
                      <a16:colId xmlns:a16="http://schemas.microsoft.com/office/drawing/2014/main" val="1078658334"/>
                    </a:ext>
                  </a:extLst>
                </a:gridCol>
              </a:tblGrid>
              <a:tr h="525214">
                <a:tc>
                  <a:txBody>
                    <a:bodyPr/>
                    <a:lstStyle/>
                    <a:p>
                      <a:pPr algn="l">
                        <a:lnSpc>
                          <a:spcPct val="100000"/>
                        </a:lnSpc>
                      </a:pPr>
                      <a:endParaRPr lang="en-US" sz="1500"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1500" dirty="0">
                          <a:solidFill>
                            <a:srgbClr val="FDE25E"/>
                          </a:solidFill>
                          <a:latin typeface="+mn-lt"/>
                        </a:rPr>
                        <a:t>MitraClip +     GDMT (n=302)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1500" dirty="0">
                          <a:solidFill>
                            <a:srgbClr val="FDE25E"/>
                          </a:solidFill>
                          <a:latin typeface="+mn-lt"/>
                        </a:rPr>
                        <a:t>GDMT alone (n=312)</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1500" dirty="0">
                          <a:solidFill>
                            <a:srgbClr val="FDE25E"/>
                          </a:solidFill>
                          <a:latin typeface="+mn-lt"/>
                        </a:rPr>
                        <a:t>HR [95% CI]</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r>
                        <a:rPr lang="en-US" sz="1500" dirty="0">
                          <a:solidFill>
                            <a:srgbClr val="FDE25E"/>
                          </a:solidFill>
                          <a:latin typeface="+mn-lt"/>
                        </a:rPr>
                        <a:t>P-value</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232732275"/>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MV intervention or surgery*</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3.8%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49.2%</a:t>
                      </a:r>
                    </a:p>
                  </a:txBody>
                  <a:tcPr marL="0" marR="0" marT="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0.10 [0.05, 0.20]</a:t>
                      </a:r>
                    </a:p>
                  </a:txBody>
                  <a:tcPr marL="0" marR="0" marT="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&lt;0.001</a:t>
                      </a:r>
                    </a:p>
                  </a:txBody>
                  <a:tcPr marL="0" marR="0"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991620842"/>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a:t>
                      </a:r>
                      <a:r>
                        <a:rPr lang="en-US" sz="1500" dirty="0" err="1">
                          <a:solidFill>
                            <a:schemeClr val="tx1"/>
                          </a:solidFill>
                          <a:effectLst/>
                          <a:latin typeface="+mn-lt"/>
                          <a:ea typeface="Calibri" panose="020F0502020204030204" pitchFamily="34" charset="0"/>
                          <a:cs typeface="Times New Roman" panose="02020603050405020304" pitchFamily="18" charset="0"/>
                        </a:rPr>
                        <a:t>MitraClip</a:t>
                      </a:r>
                      <a:r>
                        <a:rPr lang="en-US" sz="1500" dirty="0">
                          <a:solidFill>
                            <a:schemeClr val="tx1"/>
                          </a:solidFill>
                          <a:effectLst/>
                          <a:latin typeface="+mn-lt"/>
                          <a:ea typeface="Calibri" panose="020F0502020204030204" pitchFamily="34" charset="0"/>
                          <a:cs typeface="Times New Roman" panose="02020603050405020304" pitchFamily="18" charset="0"/>
                        </a:rPr>
                        <a:t>*</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3.5%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47.1%</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0.10 [0.05, 0.20]</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&lt;0.001</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39767228"/>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Mitral valve surgery</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3.3%</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0.12 [0.02, 0.97]</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0.05</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834125040"/>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PCI or CABG</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4.0%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4.9%</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0.70 [0.29, 1.66]</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0.42</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174479883"/>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PCI</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4.0%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4.3%</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0.83 [0.34, 2.05]</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0.69</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77572261"/>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CABG</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0.7%</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1.0</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33819581"/>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Stroke</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7.7%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9.8%</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0.80 [0.41, 1.57]</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0.51</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42975550"/>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MI</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7.7%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13.3%</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0.65 [0.35, 1.23]</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0.19</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692137120"/>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New CRT implant</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3.4%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3.1%</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0.96 [0.36, 2.56]</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0.93</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234061139"/>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LVAD or heart transplant</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7.3%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11.4%</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0.49 [0.25, 0.94]</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rgbClr val="FFFF00"/>
                          </a:solidFill>
                          <a:effectLst/>
                          <a:latin typeface="+mn-lt"/>
                        </a:rPr>
                        <a:t>0.03</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53124997"/>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LVAD</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5.4%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8.6%</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0.48 [0.22, 1.04]</a:t>
                      </a: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0.06</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74594288"/>
                  </a:ext>
                </a:extLst>
              </a:tr>
              <a:tr h="262607">
                <a:tc>
                  <a:txBody>
                    <a:bodyPr/>
                    <a:lstStyle/>
                    <a:p>
                      <a:pPr marL="0" marR="0">
                        <a:lnSpc>
                          <a:spcPct val="100000"/>
                        </a:lnSpc>
                        <a:spcBef>
                          <a:spcPts val="0"/>
                        </a:spcBef>
                        <a:spcAft>
                          <a:spcPts val="0"/>
                        </a:spcAft>
                      </a:pPr>
                      <a:r>
                        <a:rPr lang="en-US" sz="1500" dirty="0">
                          <a:solidFill>
                            <a:schemeClr val="tx1"/>
                          </a:solidFill>
                          <a:effectLst/>
                          <a:latin typeface="+mn-lt"/>
                          <a:ea typeface="Calibri" panose="020F0502020204030204" pitchFamily="34" charset="0"/>
                          <a:cs typeface="Times New Roman" panose="02020603050405020304" pitchFamily="18" charset="0"/>
                        </a:rPr>
                        <a:t>   - Heart transplant</a:t>
                      </a:r>
                    </a:p>
                  </a:txBody>
                  <a:tcPr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2.6%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a:solidFill>
                            <a:schemeClr val="tx1"/>
                          </a:solidFill>
                          <a:effectLst/>
                          <a:latin typeface="+mn-lt"/>
                        </a:rPr>
                        <a:t>4.9%</a:t>
                      </a: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0.45 [0.15, 1.30]</a:t>
                      </a: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500" b="0" i="0" u="none" strike="noStrike" dirty="0">
                          <a:solidFill>
                            <a:schemeClr val="tx1"/>
                          </a:solidFill>
                          <a:effectLst/>
                          <a:latin typeface="+mn-lt"/>
                        </a:rPr>
                        <a:t>0.14</a:t>
                      </a: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85469723"/>
                  </a:ext>
                </a:extLst>
              </a:tr>
            </a:tbl>
          </a:graphicData>
        </a:graphic>
      </p:graphicFrame>
      <p:sp>
        <p:nvSpPr>
          <p:cNvPr id="7" name="TextBox 6">
            <a:extLst>
              <a:ext uri="{FF2B5EF4-FFF2-40B4-BE49-F238E27FC236}">
                <a16:creationId xmlns:a16="http://schemas.microsoft.com/office/drawing/2014/main" id="{F2FBA45E-30D0-A045-B15C-DB6A1D27D411}"/>
              </a:ext>
            </a:extLst>
          </p:cNvPr>
          <p:cNvSpPr txBox="1"/>
          <p:nvPr/>
        </p:nvSpPr>
        <p:spPr>
          <a:xfrm>
            <a:off x="1513377" y="4813437"/>
            <a:ext cx="6117247" cy="261610"/>
          </a:xfrm>
          <a:prstGeom prst="rect">
            <a:avLst/>
          </a:prstGeom>
          <a:noFill/>
        </p:spPr>
        <p:txBody>
          <a:bodyPr wrap="square" rtlCol="0">
            <a:spAutoFit/>
          </a:bodyPr>
          <a:lstStyle/>
          <a:p>
            <a:pPr marL="0" marR="0" lvl="0" indent="0" algn="ctr" defTabSz="91435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charset="0"/>
                <a:ea typeface="ヒラギノ角ゴ Pro W3"/>
                <a:cs typeface="Arial" charset="0"/>
              </a:rPr>
              <a:t>Event rates are Kaplan-Meier time to first event estimates (n of events)</a:t>
            </a:r>
          </a:p>
        </p:txBody>
      </p:sp>
    </p:spTree>
    <p:extLst>
      <p:ext uri="{BB962C8B-B14F-4D97-AF65-F5344CB8AC3E}">
        <p14:creationId xmlns:p14="http://schemas.microsoft.com/office/powerpoint/2010/main" val="428835781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3022-3AF9-491F-B6BD-A8422DFBDE6E}"/>
              </a:ext>
            </a:extLst>
          </p:cNvPr>
          <p:cNvSpPr>
            <a:spLocks noGrp="1"/>
          </p:cNvSpPr>
          <p:nvPr>
            <p:ph type="title"/>
          </p:nvPr>
        </p:nvSpPr>
        <p:spPr>
          <a:xfrm>
            <a:off x="631846" y="116682"/>
            <a:ext cx="7769225" cy="566738"/>
          </a:xfrm>
        </p:spPr>
        <p:txBody>
          <a:bodyPr/>
          <a:lstStyle/>
          <a:p>
            <a:r>
              <a:rPr lang="en-US" sz="2800" dirty="0">
                <a:solidFill>
                  <a:srgbClr val="FFFFFF"/>
                </a:solidFill>
              </a:rPr>
              <a:t>LVAD or Heart Transplantation</a:t>
            </a:r>
            <a:br>
              <a:rPr lang="en-US" sz="2800" dirty="0">
                <a:solidFill>
                  <a:srgbClr val="FFFFFF"/>
                </a:solidFill>
              </a:rPr>
            </a:br>
            <a: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including crossovers</a:t>
            </a: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2C6FA223-41A0-4E2F-9CE6-2B270A7B53F1}"/>
              </a:ext>
            </a:extLst>
          </p:cNvPr>
          <p:cNvGraphicFramePr>
            <a:graphicFrameLocks noGrp="1"/>
          </p:cNvGraphicFramePr>
          <p:nvPr>
            <p:ph idx="1"/>
          </p:nvPr>
        </p:nvGraphicFramePr>
        <p:xfrm>
          <a:off x="630258" y="917293"/>
          <a:ext cx="7772400" cy="35155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8235941-78EE-4A97-9F9F-803E1AFEA7FA}"/>
              </a:ext>
            </a:extLst>
          </p:cNvPr>
          <p:cNvSpPr/>
          <p:nvPr/>
        </p:nvSpPr>
        <p:spPr>
          <a:xfrm>
            <a:off x="4871131" y="1287543"/>
            <a:ext cx="2032929" cy="1081771"/>
          </a:xfrm>
          <a:prstGeom prst="rect">
            <a:avLst/>
          </a:prstGeom>
        </p:spPr>
        <p:txBody>
          <a:bodyPr wrap="none">
            <a:sp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HR [95% CI]</a:t>
            </a:r>
            <a:r>
              <a:rPr kumimoji="0" lang="en-US" sz="2000" b="0" i="0" u="none" strike="noStrike" kern="1200" cap="none" spc="0" normalizeH="0" baseline="3000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 </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a:t>
            </a:r>
          </a:p>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0.49 [0.25, 0.94]</a:t>
            </a:r>
          </a:p>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panose="020B0604020202020204" pitchFamily="34" charset="0"/>
                <a:ea typeface="ヒラギノ角ゴ Pro W3"/>
                <a:cs typeface="Arial" panose="020B0604020202020204" pitchFamily="34" charset="0"/>
              </a:rPr>
              <a:t>P=0.03</a:t>
            </a:r>
          </a:p>
        </p:txBody>
      </p:sp>
      <p:sp>
        <p:nvSpPr>
          <p:cNvPr id="3" name="TextBox 2">
            <a:extLst>
              <a:ext uri="{FF2B5EF4-FFF2-40B4-BE49-F238E27FC236}">
                <a16:creationId xmlns:a16="http://schemas.microsoft.com/office/drawing/2014/main" id="{73CD6331-E5E6-4A95-ACF2-C2DF80848629}"/>
              </a:ext>
            </a:extLst>
          </p:cNvPr>
          <p:cNvSpPr txBox="1"/>
          <p:nvPr/>
        </p:nvSpPr>
        <p:spPr>
          <a:xfrm>
            <a:off x="2516242" y="4292082"/>
            <a:ext cx="144142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charset="0"/>
                <a:ea typeface="ヒラギノ角ゴ Pro W3"/>
                <a:cs typeface="Arial" charset="0"/>
              </a:rPr>
              <a:t>GDMT Only</a:t>
            </a:r>
          </a:p>
        </p:txBody>
      </p:sp>
      <p:sp>
        <p:nvSpPr>
          <p:cNvPr id="9" name="TextBox 8">
            <a:extLst>
              <a:ext uri="{FF2B5EF4-FFF2-40B4-BE49-F238E27FC236}">
                <a16:creationId xmlns:a16="http://schemas.microsoft.com/office/drawing/2014/main" id="{93F38B4B-E1CB-430D-A814-6453306CF51C}"/>
              </a:ext>
            </a:extLst>
          </p:cNvPr>
          <p:cNvSpPr txBox="1"/>
          <p:nvPr/>
        </p:nvSpPr>
        <p:spPr>
          <a:xfrm>
            <a:off x="5563134" y="4292082"/>
            <a:ext cx="211468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FFC000"/>
                </a:solidFill>
                <a:effectLst/>
                <a:uLnTx/>
                <a:uFillTx/>
                <a:latin typeface="Arial" charset="0"/>
                <a:ea typeface="ヒラギノ角ゴ Pro W3"/>
                <a:cs typeface="Arial" charset="0"/>
              </a:rPr>
              <a:t>MitraClip</a:t>
            </a:r>
            <a:r>
              <a:rPr kumimoji="0" lang="en-US" sz="1800" b="1" i="0" u="none" strike="noStrike" kern="1200" cap="none" spc="0" normalizeH="0" baseline="0" noProof="0" dirty="0">
                <a:ln>
                  <a:noFill/>
                </a:ln>
                <a:solidFill>
                  <a:srgbClr val="FFC000"/>
                </a:solidFill>
                <a:effectLst/>
                <a:uLnTx/>
                <a:uFillTx/>
                <a:latin typeface="Arial" charset="0"/>
                <a:ea typeface="ヒラギノ角ゴ Pro W3"/>
                <a:cs typeface="Arial" charset="0"/>
              </a:rPr>
              <a:t> + GDMT</a:t>
            </a:r>
          </a:p>
        </p:txBody>
      </p:sp>
      <p:pic>
        <p:nvPicPr>
          <p:cNvPr id="10" name="Picture 9">
            <a:extLst>
              <a:ext uri="{FF2B5EF4-FFF2-40B4-BE49-F238E27FC236}">
                <a16:creationId xmlns:a16="http://schemas.microsoft.com/office/drawing/2014/main" id="{CFDDFD3B-C3DC-7C48-A616-4B6F5B8F14EC}"/>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grpSp>
        <p:nvGrpSpPr>
          <p:cNvPr id="5" name="Group 4">
            <a:extLst>
              <a:ext uri="{FF2B5EF4-FFF2-40B4-BE49-F238E27FC236}">
                <a16:creationId xmlns:a16="http://schemas.microsoft.com/office/drawing/2014/main" id="{3379CF13-5B02-EC47-9788-5E678BB9E6AB}"/>
              </a:ext>
            </a:extLst>
          </p:cNvPr>
          <p:cNvGrpSpPr/>
          <p:nvPr/>
        </p:nvGrpSpPr>
        <p:grpSpPr>
          <a:xfrm>
            <a:off x="2001233" y="4040153"/>
            <a:ext cx="2447338" cy="307777"/>
            <a:chOff x="1879930" y="4245427"/>
            <a:chExt cx="2447338" cy="307777"/>
          </a:xfrm>
        </p:grpSpPr>
        <p:sp>
          <p:nvSpPr>
            <p:cNvPr id="4" name="TextBox 3">
              <a:extLst>
                <a:ext uri="{FF2B5EF4-FFF2-40B4-BE49-F238E27FC236}">
                  <a16:creationId xmlns:a16="http://schemas.microsoft.com/office/drawing/2014/main" id="{50FA53B2-C53F-1945-AA19-0EF70122F006}"/>
                </a:ext>
              </a:extLst>
            </p:cNvPr>
            <p:cNvSpPr txBox="1"/>
            <p:nvPr/>
          </p:nvSpPr>
          <p:spPr>
            <a:xfrm>
              <a:off x="1879930" y="4245427"/>
              <a:ext cx="86113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rPr>
                <a:t>0-12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endPar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endParaRPr>
            </a:p>
          </p:txBody>
        </p:sp>
        <p:sp>
          <p:nvSpPr>
            <p:cNvPr id="12" name="TextBox 11">
              <a:extLst>
                <a:ext uri="{FF2B5EF4-FFF2-40B4-BE49-F238E27FC236}">
                  <a16:creationId xmlns:a16="http://schemas.microsoft.com/office/drawing/2014/main" id="{BDB7C42B-33A2-C449-84D7-CF46E73BA0C2}"/>
                </a:ext>
              </a:extLst>
            </p:cNvPr>
            <p:cNvSpPr txBox="1"/>
            <p:nvPr/>
          </p:nvSpPr>
          <p:spPr>
            <a:xfrm>
              <a:off x="2669922" y="4245427"/>
              <a:ext cx="86113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rPr>
                <a:t>0-24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endPar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endParaRPr>
            </a:p>
          </p:txBody>
        </p:sp>
        <p:sp>
          <p:nvSpPr>
            <p:cNvPr id="13" name="TextBox 12">
              <a:extLst>
                <a:ext uri="{FF2B5EF4-FFF2-40B4-BE49-F238E27FC236}">
                  <a16:creationId xmlns:a16="http://schemas.microsoft.com/office/drawing/2014/main" id="{7A7D43E2-F1FF-7C40-A2CA-F4561041DA10}"/>
                </a:ext>
              </a:extLst>
            </p:cNvPr>
            <p:cNvSpPr txBox="1"/>
            <p:nvPr/>
          </p:nvSpPr>
          <p:spPr>
            <a:xfrm>
              <a:off x="3466134" y="4245427"/>
              <a:ext cx="86113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rPr>
                <a:t>0-36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endPar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endParaRPr>
            </a:p>
          </p:txBody>
        </p:sp>
      </p:grpSp>
      <p:grpSp>
        <p:nvGrpSpPr>
          <p:cNvPr id="14" name="Group 13">
            <a:extLst>
              <a:ext uri="{FF2B5EF4-FFF2-40B4-BE49-F238E27FC236}">
                <a16:creationId xmlns:a16="http://schemas.microsoft.com/office/drawing/2014/main" id="{248EA68E-9351-BB46-970E-0E83E3378C70}"/>
              </a:ext>
            </a:extLst>
          </p:cNvPr>
          <p:cNvGrpSpPr/>
          <p:nvPr/>
        </p:nvGrpSpPr>
        <p:grpSpPr>
          <a:xfrm>
            <a:off x="5400683" y="4040153"/>
            <a:ext cx="2410014" cy="307777"/>
            <a:chOff x="1879930" y="4245427"/>
            <a:chExt cx="2410014" cy="307777"/>
          </a:xfrm>
        </p:grpSpPr>
        <p:sp>
          <p:nvSpPr>
            <p:cNvPr id="15" name="TextBox 14">
              <a:extLst>
                <a:ext uri="{FF2B5EF4-FFF2-40B4-BE49-F238E27FC236}">
                  <a16:creationId xmlns:a16="http://schemas.microsoft.com/office/drawing/2014/main" id="{92B129DB-01B5-E541-98C6-2E881F6C1300}"/>
                </a:ext>
              </a:extLst>
            </p:cNvPr>
            <p:cNvSpPr txBox="1"/>
            <p:nvPr/>
          </p:nvSpPr>
          <p:spPr>
            <a:xfrm>
              <a:off x="1879930" y="4245427"/>
              <a:ext cx="86113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rPr>
                <a:t>0-12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endPar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endParaRPr>
            </a:p>
          </p:txBody>
        </p:sp>
        <p:sp>
          <p:nvSpPr>
            <p:cNvPr id="16" name="TextBox 15">
              <a:extLst>
                <a:ext uri="{FF2B5EF4-FFF2-40B4-BE49-F238E27FC236}">
                  <a16:creationId xmlns:a16="http://schemas.microsoft.com/office/drawing/2014/main" id="{D0A79EF4-ACC9-AA4F-8350-F53BEC7394AD}"/>
                </a:ext>
              </a:extLst>
            </p:cNvPr>
            <p:cNvSpPr txBox="1"/>
            <p:nvPr/>
          </p:nvSpPr>
          <p:spPr>
            <a:xfrm>
              <a:off x="2669923" y="4245427"/>
              <a:ext cx="86113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rPr>
                <a:t>0-24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endPar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endParaRPr>
            </a:p>
          </p:txBody>
        </p:sp>
        <p:sp>
          <p:nvSpPr>
            <p:cNvPr id="17" name="TextBox 16">
              <a:extLst>
                <a:ext uri="{FF2B5EF4-FFF2-40B4-BE49-F238E27FC236}">
                  <a16:creationId xmlns:a16="http://schemas.microsoft.com/office/drawing/2014/main" id="{5670665B-72A1-6647-A098-8154C23BB39D}"/>
                </a:ext>
              </a:extLst>
            </p:cNvPr>
            <p:cNvSpPr txBox="1"/>
            <p:nvPr/>
          </p:nvSpPr>
          <p:spPr>
            <a:xfrm>
              <a:off x="3428811" y="4245427"/>
              <a:ext cx="86113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rPr>
                <a:t>0-36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endPar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endParaRPr>
            </a:p>
          </p:txBody>
        </p:sp>
      </p:grpSp>
      <p:sp>
        <p:nvSpPr>
          <p:cNvPr id="19" name="Rectangle 18">
            <a:extLst>
              <a:ext uri="{FF2B5EF4-FFF2-40B4-BE49-F238E27FC236}">
                <a16:creationId xmlns:a16="http://schemas.microsoft.com/office/drawing/2014/main" id="{2E9AA6D3-AC04-C44A-8BAB-45D68C9016FD}"/>
              </a:ext>
            </a:extLst>
          </p:cNvPr>
          <p:cNvSpPr/>
          <p:nvPr/>
        </p:nvSpPr>
        <p:spPr>
          <a:xfrm>
            <a:off x="2683927" y="4835192"/>
            <a:ext cx="377614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Event rates are Kaplan-Meier time-to-first event estimates </a:t>
            </a:r>
            <a:endParaRPr kumimoji="0" lang="en-US" sz="1000" b="1" i="1" u="none" strike="noStrike" kern="1200" cap="none" spc="0" normalizeH="0" baseline="0" noProof="0" dirty="0">
              <a:ln>
                <a:noFill/>
              </a:ln>
              <a:solidFill>
                <a:srgbClr val="FFCC99"/>
              </a:solidFill>
              <a:effectLst/>
              <a:uLnTx/>
              <a:uFillTx/>
              <a:latin typeface="Arial" charset="0"/>
              <a:ea typeface="ヒラギノ角ゴ Pro W3"/>
              <a:cs typeface="Arial" charset="0"/>
            </a:endParaRPr>
          </a:p>
        </p:txBody>
      </p:sp>
    </p:spTree>
    <p:extLst>
      <p:ext uri="{BB962C8B-B14F-4D97-AF65-F5344CB8AC3E}">
        <p14:creationId xmlns:p14="http://schemas.microsoft.com/office/powerpoint/2010/main" val="25901449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a:extLst>
              <a:ext uri="{FF2B5EF4-FFF2-40B4-BE49-F238E27FC236}">
                <a16:creationId xmlns:a16="http://schemas.microsoft.com/office/drawing/2014/main" id="{69ED0A2C-B5D4-4A13-9411-E3F30A5F1799}"/>
              </a:ext>
            </a:extLst>
          </p:cNvPr>
          <p:cNvCxnSpPr>
            <a:cxnSpLocks/>
          </p:cNvCxnSpPr>
          <p:nvPr/>
        </p:nvCxnSpPr>
        <p:spPr bwMode="auto">
          <a:xfrm>
            <a:off x="5979885" y="3641620"/>
            <a:ext cx="702642" cy="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a:extLst>
              <a:ext uri="{FF2B5EF4-FFF2-40B4-BE49-F238E27FC236}">
                <a16:creationId xmlns:a16="http://schemas.microsoft.com/office/drawing/2014/main" id="{59C70D9B-6B4B-410F-8284-8AD66C864513}"/>
              </a:ext>
            </a:extLst>
          </p:cNvPr>
          <p:cNvSpPr>
            <a:spLocks noGrp="1"/>
          </p:cNvSpPr>
          <p:nvPr>
            <p:ph type="title"/>
          </p:nvPr>
        </p:nvSpPr>
        <p:spPr>
          <a:xfrm>
            <a:off x="345281" y="116681"/>
            <a:ext cx="8453439" cy="566738"/>
          </a:xfrm>
        </p:spPr>
        <p:txBody>
          <a:bodyPr/>
          <a:lstStyle/>
          <a:p>
            <a:r>
              <a:rPr lang="en-US" sz="2800" dirty="0" err="1"/>
              <a:t>MitraClip</a:t>
            </a:r>
            <a:r>
              <a:rPr lang="en-US" sz="2800" dirty="0"/>
              <a:t> Crossovers in GDMT-Assigned Patients</a:t>
            </a:r>
          </a:p>
        </p:txBody>
      </p:sp>
      <p:sp>
        <p:nvSpPr>
          <p:cNvPr id="4" name="Rectangle 3">
            <a:extLst>
              <a:ext uri="{FF2B5EF4-FFF2-40B4-BE49-F238E27FC236}">
                <a16:creationId xmlns:a16="http://schemas.microsoft.com/office/drawing/2014/main" id="{F98063CF-553F-4C9A-8E68-5014B6576EA7}"/>
              </a:ext>
            </a:extLst>
          </p:cNvPr>
          <p:cNvSpPr/>
          <p:nvPr/>
        </p:nvSpPr>
        <p:spPr bwMode="auto">
          <a:xfrm>
            <a:off x="3523432" y="724503"/>
            <a:ext cx="2859110" cy="819563"/>
          </a:xfrm>
          <a:prstGeom prst="rect">
            <a:avLst/>
          </a:prstGeom>
          <a:solidFill>
            <a:schemeClr val="accent6">
              <a:lumMod val="75000"/>
            </a:schemeClr>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GDMT alone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(N=312)</a:t>
            </a:r>
          </a:p>
        </p:txBody>
      </p:sp>
      <p:sp>
        <p:nvSpPr>
          <p:cNvPr id="5" name="Rectangle 4">
            <a:extLst>
              <a:ext uri="{FF2B5EF4-FFF2-40B4-BE49-F238E27FC236}">
                <a16:creationId xmlns:a16="http://schemas.microsoft.com/office/drawing/2014/main" id="{720D9517-652A-47FA-A71C-B9DAFEA1B33F}"/>
              </a:ext>
            </a:extLst>
          </p:cNvPr>
          <p:cNvSpPr/>
          <p:nvPr/>
        </p:nvSpPr>
        <p:spPr bwMode="auto">
          <a:xfrm>
            <a:off x="6401903" y="1958063"/>
            <a:ext cx="2256977" cy="940158"/>
          </a:xfrm>
          <a:prstGeom prst="rect">
            <a:avLst/>
          </a:prstGeom>
          <a:solidFill>
            <a:srgbClr val="7030A0"/>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pitchFamily="-111" charset="-128"/>
                <a:cs typeface="+mn-cs"/>
              </a:rPr>
              <a:t>MitraClip</a:t>
            </a: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 crossover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before 24 months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(N=5)*</a:t>
            </a:r>
          </a:p>
        </p:txBody>
      </p:sp>
      <p:sp>
        <p:nvSpPr>
          <p:cNvPr id="6" name="Rectangle 5">
            <a:extLst>
              <a:ext uri="{FF2B5EF4-FFF2-40B4-BE49-F238E27FC236}">
                <a16:creationId xmlns:a16="http://schemas.microsoft.com/office/drawing/2014/main" id="{5F231F45-7908-4449-B094-93FF06C96A8B}"/>
              </a:ext>
            </a:extLst>
          </p:cNvPr>
          <p:cNvSpPr/>
          <p:nvPr/>
        </p:nvSpPr>
        <p:spPr bwMode="auto">
          <a:xfrm>
            <a:off x="3824498" y="1958063"/>
            <a:ext cx="2256977" cy="940158"/>
          </a:xfrm>
          <a:prstGeom prst="rect">
            <a:avLst/>
          </a:prstGeom>
          <a:solidFill>
            <a:srgbClr val="007574"/>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No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pitchFamily="-111" charset="-128"/>
                <a:cs typeface="+mn-cs"/>
              </a:rPr>
              <a:t>MitraClip</a:t>
            </a: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 crossover before 24 months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(N=138)</a:t>
            </a:r>
          </a:p>
        </p:txBody>
      </p:sp>
      <p:sp>
        <p:nvSpPr>
          <p:cNvPr id="7" name="Rectangle 6">
            <a:extLst>
              <a:ext uri="{FF2B5EF4-FFF2-40B4-BE49-F238E27FC236}">
                <a16:creationId xmlns:a16="http://schemas.microsoft.com/office/drawing/2014/main" id="{3529F444-D755-4473-8F10-62D252161413}"/>
              </a:ext>
            </a:extLst>
          </p:cNvPr>
          <p:cNvSpPr/>
          <p:nvPr/>
        </p:nvSpPr>
        <p:spPr bwMode="auto">
          <a:xfrm>
            <a:off x="420641" y="2265150"/>
            <a:ext cx="1761960" cy="1691032"/>
          </a:xfrm>
          <a:prstGeom prst="rect">
            <a:avLst/>
          </a:prstGeom>
          <a:solidFill>
            <a:srgbClr val="C00000"/>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Not eligible for crossover at 24 months </a:t>
            </a:r>
            <a:r>
              <a:rPr kumimoji="0" lang="en-US" sz="14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(N=169)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Death: 	     124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LVAD: 	     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Transplant: 	      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Withdrawals:   	      26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Lost to follow up: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Other</a:t>
            </a:r>
            <a:r>
              <a:rPr kumimoji="0" lang="en-US" sz="1000" b="1" i="0" u="none" strike="noStrike" kern="1200" cap="none" spc="0" normalizeH="0" baseline="30000" noProof="0" dirty="0">
                <a:ln>
                  <a:noFill/>
                </a:ln>
                <a:solidFill>
                  <a:srgbClr val="FFFFFF"/>
                </a:solidFill>
                <a:effectLst/>
                <a:uLnTx/>
                <a:uFillTx/>
                <a:latin typeface="Arial" charset="0"/>
                <a:ea typeface="ヒラギノ角ゴ Pro W3" pitchFamily="-111" charset="-128"/>
                <a:cs typeface="+mn-cs"/>
              </a:rPr>
              <a:t>†</a:t>
            </a: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                    2</a:t>
            </a:r>
          </a:p>
        </p:txBody>
      </p:sp>
      <p:sp>
        <p:nvSpPr>
          <p:cNvPr id="9" name="Rectangle 8">
            <a:extLst>
              <a:ext uri="{FF2B5EF4-FFF2-40B4-BE49-F238E27FC236}">
                <a16:creationId xmlns:a16="http://schemas.microsoft.com/office/drawing/2014/main" id="{738EF12E-4621-4C24-BD1F-E99F93472C20}"/>
              </a:ext>
            </a:extLst>
          </p:cNvPr>
          <p:cNvSpPr/>
          <p:nvPr/>
        </p:nvSpPr>
        <p:spPr bwMode="auto">
          <a:xfrm>
            <a:off x="3868932" y="3309694"/>
            <a:ext cx="2167800" cy="851245"/>
          </a:xfrm>
          <a:prstGeom prst="rect">
            <a:avLst/>
          </a:prstGeom>
          <a:solidFill>
            <a:srgbClr val="7030A0"/>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MitraClip crossover between 24 and 36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pitchFamily="-111" charset="-128"/>
                <a:cs typeface="+mn-cs"/>
              </a:rPr>
              <a:t>mos</a:t>
            </a:r>
            <a:endPar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(N=53/138; 38.4%)</a:t>
            </a:r>
          </a:p>
        </p:txBody>
      </p:sp>
      <p:sp>
        <p:nvSpPr>
          <p:cNvPr id="10" name="Rectangle 9">
            <a:extLst>
              <a:ext uri="{FF2B5EF4-FFF2-40B4-BE49-F238E27FC236}">
                <a16:creationId xmlns:a16="http://schemas.microsoft.com/office/drawing/2014/main" id="{4CEAB898-EFD1-4299-86D2-22E646987EAA}"/>
              </a:ext>
            </a:extLst>
          </p:cNvPr>
          <p:cNvSpPr/>
          <p:nvPr/>
        </p:nvSpPr>
        <p:spPr bwMode="auto">
          <a:xfrm>
            <a:off x="2264982" y="3306706"/>
            <a:ext cx="1554870" cy="857221"/>
          </a:xfrm>
          <a:prstGeom prst="rect">
            <a:avLst/>
          </a:prstGeom>
          <a:solidFill>
            <a:srgbClr val="007574"/>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No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pitchFamily="-111" charset="-128"/>
                <a:cs typeface="+mn-cs"/>
              </a:rPr>
              <a:t>MitraClip</a:t>
            </a: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 crossover </a:t>
            </a:r>
            <a:r>
              <a:rPr kumimoji="0" lang="en-US" sz="14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(N=85)</a:t>
            </a:r>
          </a:p>
        </p:txBody>
      </p:sp>
      <p:cxnSp>
        <p:nvCxnSpPr>
          <p:cNvPr id="12" name="Straight Arrow Connector 11">
            <a:extLst>
              <a:ext uri="{FF2B5EF4-FFF2-40B4-BE49-F238E27FC236}">
                <a16:creationId xmlns:a16="http://schemas.microsoft.com/office/drawing/2014/main" id="{6E99AA4A-4D4D-4446-A820-B29A60D78C0F}"/>
              </a:ext>
            </a:extLst>
          </p:cNvPr>
          <p:cNvCxnSpPr>
            <a:cxnSpLocks/>
            <a:stCxn id="4" idx="2"/>
            <a:endCxn id="6" idx="0"/>
          </p:cNvCxnSpPr>
          <p:nvPr/>
        </p:nvCxnSpPr>
        <p:spPr bwMode="auto">
          <a:xfrm>
            <a:off x="4952987" y="1544066"/>
            <a:ext cx="0" cy="41399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or: Elbow 15">
            <a:extLst>
              <a:ext uri="{FF2B5EF4-FFF2-40B4-BE49-F238E27FC236}">
                <a16:creationId xmlns:a16="http://schemas.microsoft.com/office/drawing/2014/main" id="{6B5A74E4-642A-46FD-93C7-83D4921EEE3D}"/>
              </a:ext>
            </a:extLst>
          </p:cNvPr>
          <p:cNvCxnSpPr>
            <a:cxnSpLocks/>
            <a:stCxn id="7" idx="0"/>
            <a:endCxn id="5" idx="0"/>
          </p:cNvCxnSpPr>
          <p:nvPr/>
        </p:nvCxnSpPr>
        <p:spPr bwMode="auto">
          <a:xfrm rot="5400000" flipH="1" flipV="1">
            <a:off x="4262463" y="-1002778"/>
            <a:ext cx="307087" cy="6228771"/>
          </a:xfrm>
          <a:prstGeom prst="bentConnector3">
            <a:avLst>
              <a:gd name="adj1" fmla="val 174441"/>
            </a:avLst>
          </a:prstGeom>
          <a:solidFill>
            <a:schemeClr val="accent1"/>
          </a:solidFill>
          <a:ln w="381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or: Elbow 17">
            <a:extLst>
              <a:ext uri="{FF2B5EF4-FFF2-40B4-BE49-F238E27FC236}">
                <a16:creationId xmlns:a16="http://schemas.microsoft.com/office/drawing/2014/main" id="{1EEA38CE-9DFF-4C61-9107-FC5ED4B9AFA0}"/>
              </a:ext>
            </a:extLst>
          </p:cNvPr>
          <p:cNvCxnSpPr>
            <a:cxnSpLocks/>
            <a:stCxn id="10" idx="0"/>
            <a:endCxn id="9" idx="0"/>
          </p:cNvCxnSpPr>
          <p:nvPr/>
        </p:nvCxnSpPr>
        <p:spPr bwMode="auto">
          <a:xfrm rot="16200000" flipH="1">
            <a:off x="3996130" y="2352993"/>
            <a:ext cx="2988" cy="1910415"/>
          </a:xfrm>
          <a:prstGeom prst="bentConnector3">
            <a:avLst>
              <a:gd name="adj1" fmla="val -7650602"/>
            </a:avLst>
          </a:prstGeom>
          <a:solidFill>
            <a:schemeClr val="accent1"/>
          </a:solidFill>
          <a:ln w="381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049EE6EB-55EC-4823-AB26-64DD0B3B7005}"/>
              </a:ext>
            </a:extLst>
          </p:cNvPr>
          <p:cNvCxnSpPr>
            <a:cxnSpLocks/>
            <a:stCxn id="6" idx="2"/>
          </p:cNvCxnSpPr>
          <p:nvPr/>
        </p:nvCxnSpPr>
        <p:spPr bwMode="auto">
          <a:xfrm>
            <a:off x="4952987" y="2898221"/>
            <a:ext cx="0" cy="340602"/>
          </a:xfrm>
          <a:prstGeom prst="straightConnector1">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a:extLst>
              <a:ext uri="{FF2B5EF4-FFF2-40B4-BE49-F238E27FC236}">
                <a16:creationId xmlns:a16="http://schemas.microsoft.com/office/drawing/2014/main" id="{9A17F491-0282-4E81-B247-BF752BB300BA}"/>
              </a:ext>
            </a:extLst>
          </p:cNvPr>
          <p:cNvSpPr/>
          <p:nvPr/>
        </p:nvSpPr>
        <p:spPr bwMode="auto">
          <a:xfrm>
            <a:off x="6678741" y="3283647"/>
            <a:ext cx="1703301" cy="715946"/>
          </a:xfrm>
          <a:prstGeom prst="rect">
            <a:avLst/>
          </a:prstGeom>
          <a:ln>
            <a:solidFill>
              <a:schemeClr val="tx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ヒラギノ角ゴ Pro W3" pitchFamily="-111" charset="-128"/>
                <a:cs typeface="+mn-cs"/>
              </a:rPr>
              <a:t>Total Crossover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ヒラギノ角ゴ Pro W3" pitchFamily="-111" charset="-128"/>
                <a:cs typeface="+mn-cs"/>
              </a:rPr>
              <a:t>(N=58/312; 18.6%)</a:t>
            </a:r>
          </a:p>
        </p:txBody>
      </p:sp>
      <p:cxnSp>
        <p:nvCxnSpPr>
          <p:cNvPr id="23" name="Straight Arrow Connector 22">
            <a:extLst>
              <a:ext uri="{FF2B5EF4-FFF2-40B4-BE49-F238E27FC236}">
                <a16:creationId xmlns:a16="http://schemas.microsoft.com/office/drawing/2014/main" id="{409C6F91-E1B2-4C45-9537-E4F477D3B08D}"/>
              </a:ext>
            </a:extLst>
          </p:cNvPr>
          <p:cNvCxnSpPr>
            <a:cxnSpLocks/>
          </p:cNvCxnSpPr>
          <p:nvPr/>
        </p:nvCxnSpPr>
        <p:spPr bwMode="auto">
          <a:xfrm>
            <a:off x="7527303" y="2914758"/>
            <a:ext cx="6176" cy="368889"/>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26">
            <a:extLst>
              <a:ext uri="{FF2B5EF4-FFF2-40B4-BE49-F238E27FC236}">
                <a16:creationId xmlns:a16="http://schemas.microsoft.com/office/drawing/2014/main" id="{DD17B6AA-1A16-4CBC-87C4-64A8B8964FB6}"/>
              </a:ext>
            </a:extLst>
          </p:cNvPr>
          <p:cNvSpPr/>
          <p:nvPr/>
        </p:nvSpPr>
        <p:spPr>
          <a:xfrm>
            <a:off x="6043699" y="4002085"/>
            <a:ext cx="2968947"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srgbClr val="FFFFFF"/>
                </a:solidFill>
                <a:effectLst/>
                <a:uLnTx/>
                <a:uFillTx/>
                <a:latin typeface="Arial" charset="0"/>
                <a:ea typeface="ヒラギノ角ゴ Pro W3"/>
                <a:cs typeface="Arial" charset="0"/>
              </a:rPr>
              <a:t>Duration from randomization to crossover: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ヒラギノ角ゴ Pro W3"/>
                <a:cs typeface="Arial" charset="0"/>
              </a:rPr>
              <a:t>Median: 25.5 months; Range: 0.2 to 32.9 months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srgbClr val="FFFFFF"/>
                </a:solidFill>
                <a:effectLst/>
                <a:uLnTx/>
                <a:uFillTx/>
                <a:latin typeface="Arial" charset="0"/>
                <a:ea typeface="ヒラギノ角ゴ Pro W3"/>
                <a:cs typeface="Arial" charset="0"/>
              </a:rPr>
              <a:t>Follow-up after crossover: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ヒラギノ角ゴ Pro W3"/>
                <a:cs typeface="Arial" charset="0"/>
              </a:rPr>
              <a:t>Median: 7.7 months; Range: 0.0 to 43.6 months</a:t>
            </a:r>
          </a:p>
        </p:txBody>
      </p:sp>
      <p:sp>
        <p:nvSpPr>
          <p:cNvPr id="3" name="Rectangle 2">
            <a:extLst>
              <a:ext uri="{FF2B5EF4-FFF2-40B4-BE49-F238E27FC236}">
                <a16:creationId xmlns:a16="http://schemas.microsoft.com/office/drawing/2014/main" id="{119EEFB0-D70E-344C-B5B4-5E448FDD19DD}"/>
              </a:ext>
            </a:extLst>
          </p:cNvPr>
          <p:cNvSpPr/>
          <p:nvPr/>
        </p:nvSpPr>
        <p:spPr>
          <a:xfrm>
            <a:off x="233266" y="3965193"/>
            <a:ext cx="2136710"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30000" noProof="0" dirty="0">
                <a:ln>
                  <a:noFill/>
                </a:ln>
                <a:solidFill>
                  <a:srgbClr val="FFFFFF"/>
                </a:solidFill>
                <a:effectLst/>
                <a:uLnTx/>
                <a:uFillTx/>
                <a:latin typeface="Arial" charset="0"/>
                <a:ea typeface="ヒラギノ角ゴ Pro W3" pitchFamily="-111" charset="-128"/>
                <a:cs typeface="Arial" charset="0"/>
              </a:rPr>
              <a:t>†</a:t>
            </a:r>
            <a:r>
              <a:rPr kumimoji="0" lang="en-US" sz="8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Arial" charset="0"/>
              </a:rPr>
              <a:t>No FU data post 24 months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Arial" charset="0"/>
              </a:rPr>
              <a:t>Pt may be in more than one category</a:t>
            </a:r>
          </a:p>
        </p:txBody>
      </p:sp>
      <p:sp>
        <p:nvSpPr>
          <p:cNvPr id="11" name="Rectangle 10">
            <a:extLst>
              <a:ext uri="{FF2B5EF4-FFF2-40B4-BE49-F238E27FC236}">
                <a16:creationId xmlns:a16="http://schemas.microsoft.com/office/drawing/2014/main" id="{9B8A5795-92E2-4A4A-9FF8-7C72E5BC5F4D}"/>
              </a:ext>
            </a:extLst>
          </p:cNvPr>
          <p:cNvSpPr/>
          <p:nvPr/>
        </p:nvSpPr>
        <p:spPr>
          <a:xfrm>
            <a:off x="7606881" y="2902305"/>
            <a:ext cx="1247456"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*Protocol deviation</a:t>
            </a:r>
          </a:p>
        </p:txBody>
      </p:sp>
      <p:cxnSp>
        <p:nvCxnSpPr>
          <p:cNvPr id="14" name="Straight Connector 13">
            <a:extLst>
              <a:ext uri="{FF2B5EF4-FFF2-40B4-BE49-F238E27FC236}">
                <a16:creationId xmlns:a16="http://schemas.microsoft.com/office/drawing/2014/main" id="{3E3B29B6-05E0-944F-8149-E819DCDDC178}"/>
              </a:ext>
            </a:extLst>
          </p:cNvPr>
          <p:cNvCxnSpPr/>
          <p:nvPr/>
        </p:nvCxnSpPr>
        <p:spPr bwMode="auto">
          <a:xfrm>
            <a:off x="9019309" y="1853738"/>
            <a:ext cx="0" cy="2826327"/>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04F23F5B-BB0C-F94C-B144-33FFC6B33C2A}"/>
              </a:ext>
            </a:extLst>
          </p:cNvPr>
          <p:cNvCxnSpPr/>
          <p:nvPr/>
        </p:nvCxnSpPr>
        <p:spPr bwMode="auto">
          <a:xfrm>
            <a:off x="3843252" y="3150524"/>
            <a:ext cx="0" cy="1529541"/>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70E79A89-2F29-1447-B819-358DE303E000}"/>
              </a:ext>
            </a:extLst>
          </p:cNvPr>
          <p:cNvCxnSpPr/>
          <p:nvPr/>
        </p:nvCxnSpPr>
        <p:spPr bwMode="auto">
          <a:xfrm flipH="1">
            <a:off x="3843254" y="4680065"/>
            <a:ext cx="5176055"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E51A3004-CE1B-E14A-B899-81B9BE99DAB4}"/>
              </a:ext>
            </a:extLst>
          </p:cNvPr>
          <p:cNvCxnSpPr/>
          <p:nvPr/>
        </p:nvCxnSpPr>
        <p:spPr bwMode="auto">
          <a:xfrm flipH="1">
            <a:off x="3843253" y="3150524"/>
            <a:ext cx="239129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B3B8C081-9C1C-484C-8C8C-A9D3DDFB605A}"/>
              </a:ext>
            </a:extLst>
          </p:cNvPr>
          <p:cNvCxnSpPr/>
          <p:nvPr/>
        </p:nvCxnSpPr>
        <p:spPr bwMode="auto">
          <a:xfrm>
            <a:off x="6234545" y="1853738"/>
            <a:ext cx="0" cy="1296786"/>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FE3CE83E-2845-8C4B-B229-5086BB46FCAD}"/>
              </a:ext>
            </a:extLst>
          </p:cNvPr>
          <p:cNvCxnSpPr/>
          <p:nvPr/>
        </p:nvCxnSpPr>
        <p:spPr bwMode="auto">
          <a:xfrm flipH="1">
            <a:off x="6234545" y="1853738"/>
            <a:ext cx="2793077"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5593723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58047" y="69008"/>
            <a:ext cx="7769225" cy="898199"/>
          </a:xfrm>
        </p:spPr>
        <p:txBody>
          <a:bodyPr/>
          <a:lstStyle/>
          <a:p>
            <a:pPr eaLnBrk="1" hangingPunct="1">
              <a:buClr>
                <a:srgbClr val="FDE25E"/>
              </a:buClr>
            </a:pPr>
            <a:r>
              <a:rPr lang="en-US" sz="2800" dirty="0" err="1">
                <a:solidFill>
                  <a:srgbClr val="FFFFFF"/>
                </a:solidFill>
                <a:effectLst>
                  <a:outerShdw blurRad="38100" dist="38100" dir="2700000" algn="tl">
                    <a:srgbClr val="000000">
                      <a:alpha val="43137"/>
                    </a:srgbClr>
                  </a:outerShdw>
                </a:effectLst>
              </a:rPr>
              <a:t>MitraClip</a:t>
            </a:r>
            <a:r>
              <a:rPr lang="en-US" sz="2800" dirty="0">
                <a:solidFill>
                  <a:srgbClr val="FFFFFF"/>
                </a:solidFill>
                <a:effectLst>
                  <a:outerShdw blurRad="38100" dist="38100" dir="2700000" algn="tl">
                    <a:srgbClr val="000000">
                      <a:alpha val="43137"/>
                    </a:srgbClr>
                  </a:outerShdw>
                </a:effectLst>
              </a:rPr>
              <a:t> Procedure Outcomes</a:t>
            </a:r>
            <a:br>
              <a:rPr lang="en-US" sz="2800" dirty="0">
                <a:solidFill>
                  <a:srgbClr val="FFFFFF"/>
                </a:solidFill>
                <a:effectLst>
                  <a:outerShdw blurRad="38100" dist="38100" dir="2700000" algn="tl">
                    <a:srgbClr val="000000">
                      <a:alpha val="43137"/>
                    </a:srgbClr>
                  </a:outerShdw>
                </a:effectLst>
              </a:rPr>
            </a:br>
            <a:r>
              <a:rPr lang="en-US" sz="1800" dirty="0">
                <a:solidFill>
                  <a:schemeClr val="tx2">
                    <a:lumMod val="60000"/>
                    <a:lumOff val="40000"/>
                  </a:schemeClr>
                </a:solidFill>
                <a:effectLst>
                  <a:outerShdw blurRad="38100" dist="38100" dir="2700000" algn="tl">
                    <a:srgbClr val="000000">
                      <a:alpha val="43137"/>
                    </a:srgbClr>
                  </a:outerShdw>
                </a:effectLst>
              </a:rPr>
              <a:t>(All pts undergoing a </a:t>
            </a:r>
            <a:r>
              <a:rPr lang="en-US" sz="1800" dirty="0" err="1">
                <a:solidFill>
                  <a:schemeClr val="tx2">
                    <a:lumMod val="60000"/>
                    <a:lumOff val="40000"/>
                  </a:schemeClr>
                </a:solidFill>
                <a:effectLst>
                  <a:outerShdw blurRad="38100" dist="38100" dir="2700000" algn="tl">
                    <a:srgbClr val="000000">
                      <a:alpha val="43137"/>
                    </a:srgbClr>
                  </a:outerShdw>
                </a:effectLst>
              </a:rPr>
              <a:t>MitraClip</a:t>
            </a:r>
            <a:r>
              <a:rPr lang="en-US" sz="1800" dirty="0">
                <a:solidFill>
                  <a:schemeClr val="tx2">
                    <a:lumMod val="60000"/>
                    <a:lumOff val="40000"/>
                  </a:schemeClr>
                </a:solidFill>
                <a:effectLst>
                  <a:outerShdw blurRad="38100" dist="38100" dir="2700000" algn="tl">
                    <a:srgbClr val="000000">
                      <a:alpha val="43137"/>
                    </a:srgbClr>
                  </a:outerShdw>
                </a:effectLst>
              </a:rPr>
              <a:t> procedure)</a:t>
            </a:r>
            <a:endParaRPr lang="en-US" sz="3200" dirty="0">
              <a:solidFill>
                <a:schemeClr val="tx2">
                  <a:lumMod val="60000"/>
                  <a:lumOff val="40000"/>
                </a:schemeClr>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684F6EFE-CC79-0245-A746-BE8B3267F4CF}"/>
              </a:ext>
            </a:extLst>
          </p:cNvPr>
          <p:cNvGraphicFramePr>
            <a:graphicFrameLocks noGrp="1"/>
          </p:cNvGraphicFramePr>
          <p:nvPr>
            <p:extLst>
              <p:ext uri="{D42A27DB-BD31-4B8C-83A1-F6EECF244321}">
                <p14:modId xmlns:p14="http://schemas.microsoft.com/office/powerpoint/2010/main" val="3108359665"/>
              </p:ext>
            </p:extLst>
          </p:nvPr>
        </p:nvGraphicFramePr>
        <p:xfrm>
          <a:off x="688429" y="940665"/>
          <a:ext cx="7767142" cy="3676256"/>
        </p:xfrm>
        <a:graphic>
          <a:graphicData uri="http://schemas.openxmlformats.org/drawingml/2006/table">
            <a:tbl>
              <a:tblPr firstRow="1" firstCol="1" bandRow="1">
                <a:tableStyleId>{5C22544A-7EE6-4342-B048-85BDC9FD1C3A}</a:tableStyleId>
              </a:tblPr>
              <a:tblGrid>
                <a:gridCol w="3356009">
                  <a:extLst>
                    <a:ext uri="{9D8B030D-6E8A-4147-A177-3AD203B41FA5}">
                      <a16:colId xmlns:a16="http://schemas.microsoft.com/office/drawing/2014/main" val="806621320"/>
                    </a:ext>
                  </a:extLst>
                </a:gridCol>
                <a:gridCol w="1710267">
                  <a:extLst>
                    <a:ext uri="{9D8B030D-6E8A-4147-A177-3AD203B41FA5}">
                      <a16:colId xmlns:a16="http://schemas.microsoft.com/office/drawing/2014/main" val="2977222781"/>
                    </a:ext>
                  </a:extLst>
                </a:gridCol>
                <a:gridCol w="1845733">
                  <a:extLst>
                    <a:ext uri="{9D8B030D-6E8A-4147-A177-3AD203B41FA5}">
                      <a16:colId xmlns:a16="http://schemas.microsoft.com/office/drawing/2014/main" val="775400388"/>
                    </a:ext>
                  </a:extLst>
                </a:gridCol>
                <a:gridCol w="855133">
                  <a:extLst>
                    <a:ext uri="{9D8B030D-6E8A-4147-A177-3AD203B41FA5}">
                      <a16:colId xmlns:a16="http://schemas.microsoft.com/office/drawing/2014/main" val="3406978699"/>
                    </a:ext>
                  </a:extLst>
                </a:gridCol>
              </a:tblGrid>
              <a:tr h="513013">
                <a:tc>
                  <a:txBody>
                    <a:bodyPr/>
                    <a:lstStyle/>
                    <a:p>
                      <a:pPr marL="0" marR="0">
                        <a:lnSpc>
                          <a:spcPct val="100000"/>
                        </a:lnSpc>
                        <a:spcBef>
                          <a:spcPts val="0"/>
                        </a:spcBef>
                        <a:spcAft>
                          <a:spcPts val="0"/>
                        </a:spcAft>
                      </a:pPr>
                      <a:endParaRPr lang="en-US" sz="1200" b="1" dirty="0">
                        <a:solidFill>
                          <a:schemeClr val="tx2"/>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53C8D"/>
                    </a:solidFill>
                  </a:tcPr>
                </a:tc>
                <a:tc>
                  <a:txBody>
                    <a:bodyPr/>
                    <a:lstStyle/>
                    <a:p>
                      <a:pPr marL="0" marR="0" algn="ctr">
                        <a:lnSpc>
                          <a:spcPct val="100000"/>
                        </a:lnSpc>
                        <a:spcBef>
                          <a:spcPts val="0"/>
                        </a:spcBef>
                        <a:spcAft>
                          <a:spcPts val="0"/>
                        </a:spcAft>
                      </a:pPr>
                      <a:r>
                        <a:rPr lang="en-US" sz="1200" b="1" dirty="0" err="1">
                          <a:solidFill>
                            <a:schemeClr val="tx2"/>
                          </a:solidFill>
                          <a:effectLst/>
                          <a:latin typeface="+mn-lt"/>
                          <a:ea typeface="Calibri" panose="020F0502020204030204" pitchFamily="34" charset="0"/>
                          <a:cs typeface="Times New Roman" panose="02020603050405020304" pitchFamily="18" charset="0"/>
                        </a:rPr>
                        <a:t>MitraClip</a:t>
                      </a:r>
                      <a:r>
                        <a:rPr lang="en-US" sz="1200" b="1" dirty="0">
                          <a:solidFill>
                            <a:schemeClr val="tx2"/>
                          </a:solidFill>
                          <a:effectLst/>
                          <a:latin typeface="+mn-lt"/>
                          <a:ea typeface="Calibri" panose="020F0502020204030204" pitchFamily="34" charset="0"/>
                          <a:cs typeface="Times New Roman" panose="02020603050405020304" pitchFamily="18" charset="0"/>
                        </a:rPr>
                        <a:t> + GDMT</a:t>
                      </a:r>
                    </a:p>
                    <a:p>
                      <a:pPr marL="0" marR="0" algn="ctr">
                        <a:lnSpc>
                          <a:spcPct val="100000"/>
                        </a:lnSpc>
                        <a:spcBef>
                          <a:spcPts val="0"/>
                        </a:spcBef>
                        <a:spcAft>
                          <a:spcPts val="0"/>
                        </a:spcAft>
                      </a:pPr>
                      <a:r>
                        <a:rPr lang="en-US" sz="1200" b="1" dirty="0">
                          <a:solidFill>
                            <a:schemeClr val="tx2"/>
                          </a:solidFill>
                          <a:effectLst/>
                          <a:latin typeface="+mn-lt"/>
                          <a:ea typeface="Calibri" panose="020F0502020204030204" pitchFamily="34" charset="0"/>
                          <a:cs typeface="Times New Roman" panose="02020603050405020304" pitchFamily="18" charset="0"/>
                        </a:rPr>
                        <a:t>(N=302)</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53C8D"/>
                    </a:solidFill>
                  </a:tcPr>
                </a:tc>
                <a:tc>
                  <a:txBody>
                    <a:bodyPr/>
                    <a:lstStyle/>
                    <a:p>
                      <a:pPr marL="0" marR="0" algn="ctr">
                        <a:lnSpc>
                          <a:spcPct val="100000"/>
                        </a:lnSpc>
                        <a:spcBef>
                          <a:spcPts val="0"/>
                        </a:spcBef>
                        <a:spcAft>
                          <a:spcPts val="0"/>
                        </a:spcAft>
                      </a:pPr>
                      <a:r>
                        <a:rPr lang="en-US" sz="1200" b="1" dirty="0">
                          <a:solidFill>
                            <a:schemeClr val="tx2"/>
                          </a:solidFill>
                          <a:effectLst/>
                          <a:latin typeface="+mn-lt"/>
                          <a:ea typeface="Calibri" panose="020F0502020204030204" pitchFamily="34" charset="0"/>
                          <a:cs typeface="Times New Roman" panose="02020603050405020304" pitchFamily="18" charset="0"/>
                        </a:rPr>
                        <a:t>GDMT alone, MitraClip crossovers (N=58)</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53C8D"/>
                    </a:solidFill>
                  </a:tcPr>
                </a:tc>
                <a:tc>
                  <a:txBody>
                    <a:bodyPr/>
                    <a:lstStyle/>
                    <a:p>
                      <a:pPr marL="0" marR="0" algn="ctr">
                        <a:lnSpc>
                          <a:spcPct val="100000"/>
                        </a:lnSpc>
                        <a:spcBef>
                          <a:spcPts val="0"/>
                        </a:spcBef>
                        <a:spcAft>
                          <a:spcPts val="0"/>
                        </a:spcAft>
                      </a:pPr>
                      <a:r>
                        <a:rPr lang="en-US" sz="1200" b="1" dirty="0">
                          <a:solidFill>
                            <a:schemeClr val="tx2"/>
                          </a:solidFill>
                          <a:effectLst/>
                          <a:latin typeface="+mn-lt"/>
                          <a:ea typeface="Calibri" panose="020F0502020204030204" pitchFamily="34" charset="0"/>
                          <a:cs typeface="Times New Roman" panose="02020603050405020304" pitchFamily="18" charset="0"/>
                        </a:rPr>
                        <a:t>P-value</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53C8D"/>
                    </a:solidFill>
                  </a:tcPr>
                </a:tc>
                <a:extLst>
                  <a:ext uri="{0D108BD9-81ED-4DB2-BD59-A6C34878D82A}">
                    <a16:rowId xmlns:a16="http://schemas.microsoft.com/office/drawing/2014/main" val="3934882857"/>
                  </a:ext>
                </a:extLst>
              </a:tr>
              <a:tr h="241977">
                <a:tc>
                  <a:txBody>
                    <a:bodyPr/>
                    <a:lstStyle/>
                    <a:p>
                      <a:pPr marL="0" marR="0">
                        <a:lnSpc>
                          <a:spcPct val="100000"/>
                        </a:lnSpc>
                        <a:spcBef>
                          <a:spcPts val="0"/>
                        </a:spcBef>
                        <a:spcAft>
                          <a:spcPts val="0"/>
                        </a:spcAft>
                      </a:pPr>
                      <a:r>
                        <a:rPr lang="en-US" sz="1200" b="0" dirty="0">
                          <a:solidFill>
                            <a:schemeClr val="tx1"/>
                          </a:solidFill>
                          <a:effectLst/>
                          <a:latin typeface="+mn-lt"/>
                        </a:rPr>
                        <a:t>MitraClip procedure attempted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293/302 (97.0%)</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58/58 (100%)</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26411025"/>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Clip implanted (MitraClip procedure attempted)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287/293 (98.0%)</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55/58 (94.8%)</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0.17</a:t>
                      </a: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254588406"/>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Clip implanted (all patients)</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kern="1200" dirty="0">
                          <a:solidFill>
                            <a:schemeClr val="tx1"/>
                          </a:solidFill>
                          <a:effectLst/>
                          <a:latin typeface="+mn-lt"/>
                          <a:ea typeface="+mn-ea"/>
                          <a:cs typeface="+mn-cs"/>
                        </a:rPr>
                        <a:t>287/302 (95.0%)</a:t>
                      </a:r>
                    </a:p>
                  </a:txBody>
                  <a:tcPr marL="68580" marR="6858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55/58 (94.8%)</a:t>
                      </a:r>
                    </a:p>
                  </a:txBody>
                  <a:tcPr marL="68580" marR="6858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107640530"/>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Mean # of clips implanted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1.7 </a:t>
                      </a:r>
                      <a:r>
                        <a:rPr lang="en-US" sz="1200" b="0" dirty="0">
                          <a:solidFill>
                            <a:schemeClr val="tx1"/>
                          </a:solidFill>
                          <a:effectLst/>
                          <a:latin typeface="+mn-lt"/>
                          <a:sym typeface="Symbol" pitchFamily="2" charset="2"/>
                        </a:rPr>
                        <a:t></a:t>
                      </a:r>
                      <a:r>
                        <a:rPr lang="en-US" sz="1200" b="0" dirty="0">
                          <a:solidFill>
                            <a:schemeClr val="tx1"/>
                          </a:solidFill>
                          <a:effectLst/>
                          <a:latin typeface="+mn-lt"/>
                        </a:rPr>
                        <a:t> 0.7 (n=293)</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kern="1200" dirty="0">
                          <a:solidFill>
                            <a:schemeClr val="tx1"/>
                          </a:solidFill>
                          <a:effectLst/>
                          <a:latin typeface="+mn-lt"/>
                          <a:ea typeface="+mn-ea"/>
                          <a:cs typeface="+mn-cs"/>
                        </a:rPr>
                        <a:t>1.6 ± 0.7 (n=58)</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kern="1200" dirty="0">
                          <a:solidFill>
                            <a:schemeClr val="tx1"/>
                          </a:solidFill>
                          <a:effectLst/>
                          <a:latin typeface="+mn-lt"/>
                          <a:ea typeface="+mn-ea"/>
                          <a:cs typeface="+mn-cs"/>
                        </a:rPr>
                        <a:t>0.56</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674822990"/>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   - 0 clips implanted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6 (2.0%)</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3 (5.2%)</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0.17</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37852901"/>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   - 1 clip implanted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106 (36.2%)</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22 (37.9%)</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0.80</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549224495"/>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   - 2 clips implanted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157 (53.6%)</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27 (46.6%)</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0.33</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28332210"/>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   - 3 clips implanted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23 (7.9%)</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6 (10.3%)</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0.60</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544682656"/>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   - 4 clips implanted</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1 (0.3%)</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0 (0.0%)</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1.00</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697175163"/>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Procedure duration (mins)</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162.9 ± 118.1 (293)</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132.9 ± 50.0 (57)</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rgbClr val="FFFF00"/>
                          </a:solidFill>
                          <a:effectLst/>
                          <a:latin typeface="+mn-lt"/>
                          <a:ea typeface="Calibri" panose="020F0502020204030204" pitchFamily="34" charset="0"/>
                          <a:cs typeface="Times New Roman" panose="02020603050405020304" pitchFamily="18" charset="0"/>
                        </a:rPr>
                        <a:t>0.002</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29825134"/>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   - Device procedure time (mins)</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118.9 </a:t>
                      </a:r>
                      <a:r>
                        <a:rPr lang="en-US" sz="1200" b="0" dirty="0">
                          <a:solidFill>
                            <a:schemeClr val="tx1"/>
                          </a:solidFill>
                          <a:effectLst/>
                          <a:latin typeface="+mn-lt"/>
                          <a:sym typeface="Symbol" pitchFamily="2" charset="2"/>
                        </a:rPr>
                        <a:t></a:t>
                      </a:r>
                      <a:r>
                        <a:rPr lang="en-US" sz="1200" b="0" dirty="0">
                          <a:solidFill>
                            <a:schemeClr val="tx1"/>
                          </a:solidFill>
                          <a:effectLst/>
                          <a:latin typeface="+mn-lt"/>
                        </a:rPr>
                        <a:t> 63.5</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97.5 ± 46.2 (59)</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rgbClr val="FFFF00"/>
                          </a:solidFill>
                          <a:effectLst/>
                          <a:latin typeface="+mn-lt"/>
                          <a:ea typeface="Calibri" panose="020F0502020204030204" pitchFamily="34" charset="0"/>
                          <a:cs typeface="Times New Roman" panose="02020603050405020304" pitchFamily="18" charset="0"/>
                        </a:rPr>
                        <a:t>0.004</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215931965"/>
                  </a:ext>
                </a:extLst>
              </a:tr>
              <a:tr h="239642">
                <a:tc>
                  <a:txBody>
                    <a:bodyPr/>
                    <a:lstStyle/>
                    <a:p>
                      <a:pPr marL="0" marR="0">
                        <a:lnSpc>
                          <a:spcPct val="100000"/>
                        </a:lnSpc>
                        <a:spcBef>
                          <a:spcPts val="0"/>
                        </a:spcBef>
                        <a:spcAft>
                          <a:spcPts val="0"/>
                        </a:spcAft>
                      </a:pPr>
                      <a:r>
                        <a:rPr lang="en-US" sz="1200" b="0" dirty="0">
                          <a:solidFill>
                            <a:schemeClr val="tx1"/>
                          </a:solidFill>
                          <a:effectLst/>
                          <a:latin typeface="+mn-lt"/>
                        </a:rPr>
                        <a:t>   - Device time (mins)</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82.7 </a:t>
                      </a:r>
                      <a:r>
                        <a:rPr lang="en-US" sz="1200" b="0" dirty="0">
                          <a:solidFill>
                            <a:schemeClr val="tx1"/>
                          </a:solidFill>
                          <a:effectLst/>
                          <a:latin typeface="+mn-lt"/>
                          <a:sym typeface="Symbol" pitchFamily="2" charset="2"/>
                        </a:rPr>
                        <a:t></a:t>
                      </a:r>
                      <a:r>
                        <a:rPr lang="en-US" sz="1200" b="0" dirty="0">
                          <a:solidFill>
                            <a:schemeClr val="tx1"/>
                          </a:solidFill>
                          <a:effectLst/>
                          <a:latin typeface="+mn-lt"/>
                        </a:rPr>
                        <a:t> 80.8</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60.3 ± 34.8 (56) </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rgbClr val="FFFF00"/>
                          </a:solidFill>
                          <a:effectLst/>
                          <a:latin typeface="+mn-lt"/>
                          <a:ea typeface="Calibri" panose="020F0502020204030204" pitchFamily="34" charset="0"/>
                          <a:cs typeface="Times New Roman" panose="02020603050405020304" pitchFamily="18" charset="0"/>
                        </a:rPr>
                        <a:t>&lt;0.001</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82577809"/>
                  </a:ext>
                </a:extLst>
              </a:tr>
              <a:tr h="285204">
                <a:tc>
                  <a:txBody>
                    <a:bodyPr/>
                    <a:lstStyle/>
                    <a:p>
                      <a:pPr marL="0" marR="0">
                        <a:lnSpc>
                          <a:spcPct val="100000"/>
                        </a:lnSpc>
                        <a:spcBef>
                          <a:spcPts val="0"/>
                        </a:spcBef>
                        <a:spcAft>
                          <a:spcPts val="0"/>
                        </a:spcAft>
                      </a:pPr>
                      <a:r>
                        <a:rPr lang="en-US" sz="1200" b="0" dirty="0">
                          <a:solidFill>
                            <a:schemeClr val="tx1"/>
                          </a:solidFill>
                          <a:effectLst/>
                          <a:latin typeface="+mn-lt"/>
                        </a:rPr>
                        <a:t>   - Fluoroscopy time (mins)</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109728" marR="68580" marT="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33.9 </a:t>
                      </a:r>
                      <a:r>
                        <a:rPr lang="en-US" sz="1200" b="0" dirty="0">
                          <a:solidFill>
                            <a:schemeClr val="tx1"/>
                          </a:solidFill>
                          <a:effectLst/>
                          <a:latin typeface="+mn-lt"/>
                          <a:sym typeface="Symbol" pitchFamily="2" charset="2"/>
                        </a:rPr>
                        <a:t></a:t>
                      </a:r>
                      <a:r>
                        <a:rPr lang="en-US" sz="1200" b="0" dirty="0">
                          <a:solidFill>
                            <a:schemeClr val="tx1"/>
                          </a:solidFill>
                          <a:effectLst/>
                          <a:latin typeface="+mn-lt"/>
                        </a:rPr>
                        <a:t> 23.2</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rPr>
                        <a:t>30.0 ± 15.5 (51) </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00000"/>
                        </a:lnSpc>
                        <a:spcBef>
                          <a:spcPts val="0"/>
                        </a:spcBef>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0.13</a:t>
                      </a:r>
                    </a:p>
                  </a:txBody>
                  <a:tcPr marL="68580" marR="68580" marT="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937896521"/>
                  </a:ext>
                </a:extLst>
              </a:tr>
            </a:tbl>
          </a:graphicData>
        </a:graphic>
      </p:graphicFrame>
    </p:spTree>
    <p:extLst>
      <p:ext uri="{BB962C8B-B14F-4D97-AF65-F5344CB8AC3E}">
        <p14:creationId xmlns:p14="http://schemas.microsoft.com/office/powerpoint/2010/main" val="76373299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3053-0674-4D4E-A6F4-A098E8BEB67D}"/>
              </a:ext>
            </a:extLst>
          </p:cNvPr>
          <p:cNvSpPr>
            <a:spLocks noGrp="1"/>
          </p:cNvSpPr>
          <p:nvPr>
            <p:ph type="title"/>
          </p:nvPr>
        </p:nvSpPr>
        <p:spPr>
          <a:xfrm>
            <a:off x="0" y="79544"/>
            <a:ext cx="9144000" cy="566738"/>
          </a:xfrm>
        </p:spPr>
        <p:txBody>
          <a:bodyPr/>
          <a:lstStyle/>
          <a:p>
            <a:r>
              <a:rPr lang="en-US" sz="2800" dirty="0"/>
              <a:t>MR Grade at Baseline and 30 Days</a:t>
            </a:r>
          </a:p>
        </p:txBody>
      </p:sp>
      <p:graphicFrame>
        <p:nvGraphicFramePr>
          <p:cNvPr id="6" name="Chart 5">
            <a:extLst>
              <a:ext uri="{FF2B5EF4-FFF2-40B4-BE49-F238E27FC236}">
                <a16:creationId xmlns:a16="http://schemas.microsoft.com/office/drawing/2014/main" id="{ED723D95-3ED7-4265-B7FE-3D1230092C98}"/>
              </a:ext>
            </a:extLst>
          </p:cNvPr>
          <p:cNvGraphicFramePr/>
          <p:nvPr/>
        </p:nvGraphicFramePr>
        <p:xfrm>
          <a:off x="-138229" y="1089139"/>
          <a:ext cx="9144000" cy="40916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170869AD-7B87-47AA-A8CA-AF618F18AD33}"/>
              </a:ext>
            </a:extLst>
          </p:cNvPr>
          <p:cNvGraphicFramePr>
            <a:graphicFrameLocks noGrp="1"/>
          </p:cNvGraphicFramePr>
          <p:nvPr/>
        </p:nvGraphicFramePr>
        <p:xfrm>
          <a:off x="692194" y="4463286"/>
          <a:ext cx="8304246" cy="243840"/>
        </p:xfrm>
        <a:graphic>
          <a:graphicData uri="http://schemas.openxmlformats.org/drawingml/2006/table">
            <a:tbl>
              <a:tblPr firstRow="1" bandRow="1">
                <a:tableStyleId>{2D5ABB26-0587-4C30-8999-92F81FD0307C}</a:tableStyleId>
              </a:tblPr>
              <a:tblGrid>
                <a:gridCol w="1384041">
                  <a:extLst>
                    <a:ext uri="{9D8B030D-6E8A-4147-A177-3AD203B41FA5}">
                      <a16:colId xmlns:a16="http://schemas.microsoft.com/office/drawing/2014/main" val="3874487936"/>
                    </a:ext>
                  </a:extLst>
                </a:gridCol>
                <a:gridCol w="1384041">
                  <a:extLst>
                    <a:ext uri="{9D8B030D-6E8A-4147-A177-3AD203B41FA5}">
                      <a16:colId xmlns:a16="http://schemas.microsoft.com/office/drawing/2014/main" val="1473688663"/>
                    </a:ext>
                  </a:extLst>
                </a:gridCol>
                <a:gridCol w="1384041">
                  <a:extLst>
                    <a:ext uri="{9D8B030D-6E8A-4147-A177-3AD203B41FA5}">
                      <a16:colId xmlns:a16="http://schemas.microsoft.com/office/drawing/2014/main" val="98509325"/>
                    </a:ext>
                  </a:extLst>
                </a:gridCol>
                <a:gridCol w="1384041">
                  <a:extLst>
                    <a:ext uri="{9D8B030D-6E8A-4147-A177-3AD203B41FA5}">
                      <a16:colId xmlns:a16="http://schemas.microsoft.com/office/drawing/2014/main" val="2906789082"/>
                    </a:ext>
                  </a:extLst>
                </a:gridCol>
                <a:gridCol w="1384041">
                  <a:extLst>
                    <a:ext uri="{9D8B030D-6E8A-4147-A177-3AD203B41FA5}">
                      <a16:colId xmlns:a16="http://schemas.microsoft.com/office/drawing/2014/main" val="3556147652"/>
                    </a:ext>
                  </a:extLst>
                </a:gridCol>
                <a:gridCol w="1384041">
                  <a:extLst>
                    <a:ext uri="{9D8B030D-6E8A-4147-A177-3AD203B41FA5}">
                      <a16:colId xmlns:a16="http://schemas.microsoft.com/office/drawing/2014/main" val="3852515969"/>
                    </a:ext>
                  </a:extLst>
                </a:gridCol>
              </a:tblGrid>
              <a:tr h="0">
                <a:tc>
                  <a:txBody>
                    <a:bodyPr/>
                    <a:lstStyle/>
                    <a:p>
                      <a:pPr algn="ctr"/>
                      <a:r>
                        <a:rPr lang="en-US" sz="1000" b="0" dirty="0">
                          <a:solidFill>
                            <a:schemeClr val="tx1"/>
                          </a:solidFill>
                        </a:rPr>
                        <a:t>   N=302</a:t>
                      </a:r>
                    </a:p>
                  </a:txBody>
                  <a:tcPr/>
                </a:tc>
                <a:tc>
                  <a:txBody>
                    <a:bodyPr/>
                    <a:lstStyle/>
                    <a:p>
                      <a:pPr algn="ctr"/>
                      <a:r>
                        <a:rPr lang="en-US" sz="1000" b="0" dirty="0">
                          <a:solidFill>
                            <a:schemeClr val="tx1"/>
                          </a:solidFill>
                        </a:rPr>
                        <a:t> N=273</a:t>
                      </a:r>
                    </a:p>
                  </a:txBody>
                  <a:tcPr/>
                </a:tc>
                <a:tc>
                  <a:txBody>
                    <a:bodyPr/>
                    <a:lstStyle/>
                    <a:p>
                      <a:pPr algn="ctr"/>
                      <a:r>
                        <a:rPr lang="en-US" sz="1000" b="0" dirty="0">
                          <a:solidFill>
                            <a:schemeClr val="tx1"/>
                          </a:solidFill>
                        </a:rPr>
                        <a:t>  N=311</a:t>
                      </a:r>
                    </a:p>
                  </a:txBody>
                  <a:tcPr anchor="ctr"/>
                </a:tc>
                <a:tc>
                  <a:txBody>
                    <a:bodyPr/>
                    <a:lstStyle/>
                    <a:p>
                      <a:pPr algn="ctr"/>
                      <a:r>
                        <a:rPr lang="en-US" sz="1000" b="0" dirty="0">
                          <a:solidFill>
                            <a:schemeClr val="tx1"/>
                          </a:solidFill>
                        </a:rPr>
                        <a:t>N=256</a:t>
                      </a:r>
                    </a:p>
                  </a:txBody>
                  <a:tcPr anchor="ctr"/>
                </a:tc>
                <a:tc>
                  <a:txBody>
                    <a:bodyPr/>
                    <a:lstStyle/>
                    <a:p>
                      <a:pPr algn="ctr"/>
                      <a:r>
                        <a:rPr lang="en-US" sz="1000" b="0" dirty="0">
                          <a:solidFill>
                            <a:schemeClr val="tx1"/>
                          </a:solidFill>
                        </a:rPr>
                        <a:t>N=57</a:t>
                      </a:r>
                    </a:p>
                  </a:txBody>
                  <a:tcPr anchor="ctr"/>
                </a:tc>
                <a:tc>
                  <a:txBody>
                    <a:bodyPr/>
                    <a:lstStyle/>
                    <a:p>
                      <a:pPr algn="ctr"/>
                      <a:r>
                        <a:rPr lang="en-US" sz="1000" b="0" dirty="0">
                          <a:solidFill>
                            <a:schemeClr val="tx1"/>
                          </a:solidFill>
                        </a:rPr>
                        <a:t>N=48</a:t>
                      </a:r>
                    </a:p>
                  </a:txBody>
                  <a:tcPr anchor="ctr"/>
                </a:tc>
                <a:extLst>
                  <a:ext uri="{0D108BD9-81ED-4DB2-BD59-A6C34878D82A}">
                    <a16:rowId xmlns:a16="http://schemas.microsoft.com/office/drawing/2014/main" val="1407821909"/>
                  </a:ext>
                </a:extLst>
              </a:tr>
            </a:tbl>
          </a:graphicData>
        </a:graphic>
      </p:graphicFrame>
      <p:sp>
        <p:nvSpPr>
          <p:cNvPr id="3" name="TextBox 2">
            <a:extLst>
              <a:ext uri="{FF2B5EF4-FFF2-40B4-BE49-F238E27FC236}">
                <a16:creationId xmlns:a16="http://schemas.microsoft.com/office/drawing/2014/main" id="{D3DBFBE7-C9AA-4FB0-A88C-B0473FD28079}"/>
              </a:ext>
            </a:extLst>
          </p:cNvPr>
          <p:cNvSpPr txBox="1"/>
          <p:nvPr/>
        </p:nvSpPr>
        <p:spPr>
          <a:xfrm>
            <a:off x="1114141" y="590150"/>
            <a:ext cx="2000050"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charset="0"/>
                <a:ea typeface="ヒラギノ角ゴ Pro W3"/>
                <a:cs typeface="Arial" charset="0"/>
              </a:rPr>
              <a:t>MitraClip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charset="0"/>
                <a:ea typeface="ヒラギノ角ゴ Pro W3"/>
                <a:cs typeface="Arial" charset="0"/>
              </a:rPr>
              <a:t>+ GDMT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charset="0"/>
                <a:ea typeface="ヒラギノ角ゴ Pro W3"/>
                <a:cs typeface="Arial" charset="0"/>
              </a:rPr>
              <a:t>(all pts)</a:t>
            </a:r>
          </a:p>
        </p:txBody>
      </p:sp>
      <p:sp>
        <p:nvSpPr>
          <p:cNvPr id="7" name="TextBox 6">
            <a:extLst>
              <a:ext uri="{FF2B5EF4-FFF2-40B4-BE49-F238E27FC236}">
                <a16:creationId xmlns:a16="http://schemas.microsoft.com/office/drawing/2014/main" id="{6F59601D-DD15-4AE4-8634-4C19D1C6307C}"/>
              </a:ext>
            </a:extLst>
          </p:cNvPr>
          <p:cNvSpPr txBox="1"/>
          <p:nvPr/>
        </p:nvSpPr>
        <p:spPr>
          <a:xfrm>
            <a:off x="3276781" y="590150"/>
            <a:ext cx="3101444"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charset="0"/>
                <a:ea typeface="ヒラギノ角ゴ Pro W3"/>
                <a:cs typeface="Arial" charset="0"/>
              </a:rPr>
              <a:t>GDMT only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charset="0"/>
                <a:ea typeface="ヒラギノ角ゴ Pro W3"/>
                <a:cs typeface="Arial" charset="0"/>
              </a:rPr>
              <a:t>58 crossovers censored</a:t>
            </a:r>
          </a:p>
        </p:txBody>
      </p:sp>
      <p:sp>
        <p:nvSpPr>
          <p:cNvPr id="8" name="TextBox 7">
            <a:extLst>
              <a:ext uri="{FF2B5EF4-FFF2-40B4-BE49-F238E27FC236}">
                <a16:creationId xmlns:a16="http://schemas.microsoft.com/office/drawing/2014/main" id="{B7447143-68B8-43B7-BA83-91BAF5694DC3}"/>
              </a:ext>
            </a:extLst>
          </p:cNvPr>
          <p:cNvSpPr txBox="1"/>
          <p:nvPr/>
        </p:nvSpPr>
        <p:spPr>
          <a:xfrm>
            <a:off x="6363116" y="590150"/>
            <a:ext cx="2416343"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charset="0"/>
                <a:ea typeface="ヒラギノ角ゴ Pro W3"/>
                <a:cs typeface="Arial" charset="0"/>
              </a:rPr>
              <a:t>GDMT only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charset="0"/>
                <a:ea typeface="ヒラギノ角ゴ Pro W3"/>
                <a:cs typeface="Arial" charset="0"/>
              </a:rPr>
              <a:t> 58 MitraClip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charset="0"/>
                <a:ea typeface="ヒラギノ角ゴ Pro W3"/>
                <a:cs typeface="Arial" charset="0"/>
              </a:rPr>
              <a:t>crossover pts</a:t>
            </a:r>
          </a:p>
        </p:txBody>
      </p:sp>
      <p:pic>
        <p:nvPicPr>
          <p:cNvPr id="9" name="Picture 8">
            <a:extLst>
              <a:ext uri="{FF2B5EF4-FFF2-40B4-BE49-F238E27FC236}">
                <a16:creationId xmlns:a16="http://schemas.microsoft.com/office/drawing/2014/main" id="{E42CD95C-AE57-2A44-9BC6-CD260C958763}"/>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5" name="Rectangle 4">
            <a:extLst>
              <a:ext uri="{FF2B5EF4-FFF2-40B4-BE49-F238E27FC236}">
                <a16:creationId xmlns:a16="http://schemas.microsoft.com/office/drawing/2014/main" id="{285F93CC-FE3B-46CC-88D7-461439905826}"/>
              </a:ext>
            </a:extLst>
          </p:cNvPr>
          <p:cNvSpPr/>
          <p:nvPr/>
        </p:nvSpPr>
        <p:spPr>
          <a:xfrm>
            <a:off x="1512701" y="4752721"/>
            <a:ext cx="6118599" cy="3693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ヒラギノ角ゴ Pro W3"/>
                <a:cs typeface="Arial" charset="0"/>
              </a:rPr>
              <a:t>MR grade within 30 days after crossover is defined as the MR grade at the scheduled 30-day post MC procedure visit, or MR grade at the latest echo up to 30 days post procedure if the 30-day post MC procedure MR is missing. </a:t>
            </a:r>
          </a:p>
        </p:txBody>
      </p:sp>
      <p:sp>
        <p:nvSpPr>
          <p:cNvPr id="12" name="Left Brace 11">
            <a:extLst>
              <a:ext uri="{FF2B5EF4-FFF2-40B4-BE49-F238E27FC236}">
                <a16:creationId xmlns:a16="http://schemas.microsoft.com/office/drawing/2014/main" id="{4B597D00-E641-7049-BD46-53EB843F14B7}"/>
              </a:ext>
            </a:extLst>
          </p:cNvPr>
          <p:cNvSpPr/>
          <p:nvPr/>
        </p:nvSpPr>
        <p:spPr bwMode="auto">
          <a:xfrm flipH="1">
            <a:off x="3179126" y="1679944"/>
            <a:ext cx="106326" cy="2349796"/>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13" name="Left Brace 12">
            <a:extLst>
              <a:ext uri="{FF2B5EF4-FFF2-40B4-BE49-F238E27FC236}">
                <a16:creationId xmlns:a16="http://schemas.microsoft.com/office/drawing/2014/main" id="{CB322485-BE15-B245-A52E-CEB097ADAF1D}"/>
              </a:ext>
            </a:extLst>
          </p:cNvPr>
          <p:cNvSpPr/>
          <p:nvPr/>
        </p:nvSpPr>
        <p:spPr bwMode="auto">
          <a:xfrm flipH="1">
            <a:off x="8626540" y="1609057"/>
            <a:ext cx="106326" cy="2432304"/>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14" name="Left Brace 13">
            <a:extLst>
              <a:ext uri="{FF2B5EF4-FFF2-40B4-BE49-F238E27FC236}">
                <a16:creationId xmlns:a16="http://schemas.microsoft.com/office/drawing/2014/main" id="{AAB14C72-1A4A-A241-9031-8D540583AB99}"/>
              </a:ext>
            </a:extLst>
          </p:cNvPr>
          <p:cNvSpPr/>
          <p:nvPr/>
        </p:nvSpPr>
        <p:spPr bwMode="auto">
          <a:xfrm flipH="1">
            <a:off x="5904604" y="3189767"/>
            <a:ext cx="109728" cy="85415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Arial" charset="0"/>
            </a:endParaRPr>
          </a:p>
        </p:txBody>
      </p:sp>
      <p:sp>
        <p:nvSpPr>
          <p:cNvPr id="15" name="TextBox 14">
            <a:extLst>
              <a:ext uri="{FF2B5EF4-FFF2-40B4-BE49-F238E27FC236}">
                <a16:creationId xmlns:a16="http://schemas.microsoft.com/office/drawing/2014/main" id="{E1AAA140-413C-074B-9A40-ADE0D94302F5}"/>
              </a:ext>
            </a:extLst>
          </p:cNvPr>
          <p:cNvSpPr txBox="1"/>
          <p:nvPr/>
        </p:nvSpPr>
        <p:spPr>
          <a:xfrm>
            <a:off x="8757621" y="2668773"/>
            <a:ext cx="396006" cy="307777"/>
          </a:xfrm>
          <a:prstGeom prst="rect">
            <a:avLst/>
          </a:prstGeom>
          <a:solidFill>
            <a:srgbClr val="002060"/>
          </a:solidFill>
          <a:ln>
            <a:noFill/>
          </a:ln>
        </p:spPr>
        <p:txBody>
          <a:bodyPr wrap="none" lIns="18288" rIns="1828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rPr>
              <a:t>96%</a:t>
            </a:r>
          </a:p>
        </p:txBody>
      </p:sp>
      <p:sp>
        <p:nvSpPr>
          <p:cNvPr id="16" name="TextBox 15">
            <a:extLst>
              <a:ext uri="{FF2B5EF4-FFF2-40B4-BE49-F238E27FC236}">
                <a16:creationId xmlns:a16="http://schemas.microsoft.com/office/drawing/2014/main" id="{EE6C5478-B13F-0E4A-A5E9-00AFC7FF7725}"/>
              </a:ext>
            </a:extLst>
          </p:cNvPr>
          <p:cNvSpPr txBox="1"/>
          <p:nvPr/>
        </p:nvSpPr>
        <p:spPr>
          <a:xfrm>
            <a:off x="3338560" y="2693582"/>
            <a:ext cx="396006" cy="307777"/>
          </a:xfrm>
          <a:prstGeom prst="rect">
            <a:avLst/>
          </a:prstGeom>
          <a:solidFill>
            <a:srgbClr val="002060"/>
          </a:solidFill>
          <a:ln>
            <a:noFill/>
          </a:ln>
        </p:spPr>
        <p:txBody>
          <a:bodyPr wrap="none" lIns="18288" rIns="1828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rPr>
              <a:t>93%</a:t>
            </a:r>
          </a:p>
        </p:txBody>
      </p:sp>
      <p:sp>
        <p:nvSpPr>
          <p:cNvPr id="17" name="TextBox 16">
            <a:extLst>
              <a:ext uri="{FF2B5EF4-FFF2-40B4-BE49-F238E27FC236}">
                <a16:creationId xmlns:a16="http://schemas.microsoft.com/office/drawing/2014/main" id="{DD768D70-D70F-1044-AB65-96EDBE44CE10}"/>
              </a:ext>
            </a:extLst>
          </p:cNvPr>
          <p:cNvSpPr txBox="1"/>
          <p:nvPr/>
        </p:nvSpPr>
        <p:spPr>
          <a:xfrm>
            <a:off x="6053407" y="3452039"/>
            <a:ext cx="396006" cy="307777"/>
          </a:xfrm>
          <a:prstGeom prst="rect">
            <a:avLst/>
          </a:prstGeom>
          <a:solidFill>
            <a:srgbClr val="002060"/>
          </a:solidFill>
          <a:ln>
            <a:noFill/>
          </a:ln>
        </p:spPr>
        <p:txBody>
          <a:bodyPr wrap="none" lIns="18288" rIns="1828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a:cs typeface="Arial" charset="0"/>
              </a:rPr>
              <a:t>34%</a:t>
            </a:r>
          </a:p>
        </p:txBody>
      </p:sp>
    </p:spTree>
    <p:extLst>
      <p:ext uri="{BB962C8B-B14F-4D97-AF65-F5344CB8AC3E}">
        <p14:creationId xmlns:p14="http://schemas.microsoft.com/office/powerpoint/2010/main" val="1139739684"/>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118618" y="879121"/>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0" y="86055"/>
            <a:ext cx="9144000"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Heart Failure Hospitalization</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GDMT pts censored at time of crossover; Crossovers landmarked at </a:t>
            </a:r>
            <a:r>
              <a:rPr lang="en-US" sz="1600" dirty="0" err="1">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MitraClip</a:t>
            </a:r>
            <a:r>
              <a:rPr lang="en-US" sz="16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procedure</a:t>
            </a:r>
            <a:b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800" b="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0" name="TextBox 169">
            <a:extLst>
              <a:ext uri="{FF2B5EF4-FFF2-40B4-BE49-F238E27FC236}">
                <a16:creationId xmlns:a16="http://schemas.microsoft.com/office/drawing/2014/main" id="{E0B6AAF2-382A-48CD-A347-B3B706F83DAA}"/>
              </a:ext>
            </a:extLst>
          </p:cNvPr>
          <p:cNvSpPr txBox="1"/>
          <p:nvPr/>
        </p:nvSpPr>
        <p:spPr>
          <a:xfrm>
            <a:off x="7137036" y="1368801"/>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80.9%</a:t>
            </a:r>
          </a:p>
        </p:txBody>
      </p:sp>
      <p:sp>
        <p:nvSpPr>
          <p:cNvPr id="18" name="Freeform 114">
            <a:extLst>
              <a:ext uri="{FF2B5EF4-FFF2-40B4-BE49-F238E27FC236}">
                <a16:creationId xmlns:a16="http://schemas.microsoft.com/office/drawing/2014/main" id="{0CB1F1C8-3092-4404-9931-B22E1A2F762D}"/>
              </a:ext>
            </a:extLst>
          </p:cNvPr>
          <p:cNvSpPr>
            <a:spLocks/>
          </p:cNvSpPr>
          <p:nvPr/>
        </p:nvSpPr>
        <p:spPr bwMode="auto">
          <a:xfrm>
            <a:off x="2225147" y="1534013"/>
            <a:ext cx="4963221" cy="2156903"/>
          </a:xfrm>
          <a:custGeom>
            <a:avLst/>
            <a:gdLst>
              <a:gd name="T0" fmla="*/ 1 w 574"/>
              <a:gd name="T1" fmla="*/ 381 h 387"/>
              <a:gd name="T2" fmla="*/ 5 w 574"/>
              <a:gd name="T3" fmla="*/ 372 h 387"/>
              <a:gd name="T4" fmla="*/ 9 w 574"/>
              <a:gd name="T5" fmla="*/ 362 h 387"/>
              <a:gd name="T6" fmla="*/ 14 w 574"/>
              <a:gd name="T7" fmla="*/ 358 h 387"/>
              <a:gd name="T8" fmla="*/ 17 w 574"/>
              <a:gd name="T9" fmla="*/ 350 h 387"/>
              <a:gd name="T10" fmla="*/ 20 w 574"/>
              <a:gd name="T11" fmla="*/ 336 h 387"/>
              <a:gd name="T12" fmla="*/ 25 w 574"/>
              <a:gd name="T13" fmla="*/ 326 h 387"/>
              <a:gd name="T14" fmla="*/ 29 w 574"/>
              <a:gd name="T15" fmla="*/ 318 h 387"/>
              <a:gd name="T16" fmla="*/ 33 w 574"/>
              <a:gd name="T17" fmla="*/ 306 h 387"/>
              <a:gd name="T18" fmla="*/ 42 w 574"/>
              <a:gd name="T19" fmla="*/ 298 h 387"/>
              <a:gd name="T20" fmla="*/ 48 w 574"/>
              <a:gd name="T21" fmla="*/ 293 h 387"/>
              <a:gd name="T22" fmla="*/ 53 w 574"/>
              <a:gd name="T23" fmla="*/ 288 h 387"/>
              <a:gd name="T24" fmla="*/ 58 w 574"/>
              <a:gd name="T25" fmla="*/ 284 h 387"/>
              <a:gd name="T26" fmla="*/ 62 w 574"/>
              <a:gd name="T27" fmla="*/ 277 h 387"/>
              <a:gd name="T28" fmla="*/ 69 w 574"/>
              <a:gd name="T29" fmla="*/ 266 h 387"/>
              <a:gd name="T30" fmla="*/ 75 w 574"/>
              <a:gd name="T31" fmla="*/ 258 h 387"/>
              <a:gd name="T32" fmla="*/ 83 w 574"/>
              <a:gd name="T33" fmla="*/ 251 h 387"/>
              <a:gd name="T34" fmla="*/ 87 w 574"/>
              <a:gd name="T35" fmla="*/ 250 h 387"/>
              <a:gd name="T36" fmla="*/ 97 w 574"/>
              <a:gd name="T37" fmla="*/ 241 h 387"/>
              <a:gd name="T38" fmla="*/ 98 w 574"/>
              <a:gd name="T39" fmla="*/ 238 h 387"/>
              <a:gd name="T40" fmla="*/ 101 w 574"/>
              <a:gd name="T41" fmla="*/ 233 h 387"/>
              <a:gd name="T42" fmla="*/ 111 w 574"/>
              <a:gd name="T43" fmla="*/ 226 h 387"/>
              <a:gd name="T44" fmla="*/ 119 w 574"/>
              <a:gd name="T45" fmla="*/ 220 h 387"/>
              <a:gd name="T46" fmla="*/ 132 w 574"/>
              <a:gd name="T47" fmla="*/ 216 h 387"/>
              <a:gd name="T48" fmla="*/ 139 w 574"/>
              <a:gd name="T49" fmla="*/ 214 h 387"/>
              <a:gd name="T50" fmla="*/ 151 w 574"/>
              <a:gd name="T51" fmla="*/ 213 h 387"/>
              <a:gd name="T52" fmla="*/ 161 w 574"/>
              <a:gd name="T53" fmla="*/ 207 h 387"/>
              <a:gd name="T54" fmla="*/ 179 w 574"/>
              <a:gd name="T55" fmla="*/ 202 h 387"/>
              <a:gd name="T56" fmla="*/ 190 w 574"/>
              <a:gd name="T57" fmla="*/ 198 h 387"/>
              <a:gd name="T58" fmla="*/ 198 w 574"/>
              <a:gd name="T59" fmla="*/ 193 h 387"/>
              <a:gd name="T60" fmla="*/ 208 w 574"/>
              <a:gd name="T61" fmla="*/ 187 h 387"/>
              <a:gd name="T62" fmla="*/ 213 w 574"/>
              <a:gd name="T63" fmla="*/ 185 h 387"/>
              <a:gd name="T64" fmla="*/ 218 w 574"/>
              <a:gd name="T65" fmla="*/ 174 h 387"/>
              <a:gd name="T66" fmla="*/ 243 w 574"/>
              <a:gd name="T67" fmla="*/ 168 h 387"/>
              <a:gd name="T68" fmla="*/ 247 w 574"/>
              <a:gd name="T69" fmla="*/ 160 h 387"/>
              <a:gd name="T70" fmla="*/ 278 w 574"/>
              <a:gd name="T71" fmla="*/ 156 h 387"/>
              <a:gd name="T72" fmla="*/ 284 w 574"/>
              <a:gd name="T73" fmla="*/ 148 h 387"/>
              <a:gd name="T74" fmla="*/ 305 w 574"/>
              <a:gd name="T75" fmla="*/ 142 h 387"/>
              <a:gd name="T76" fmla="*/ 312 w 574"/>
              <a:gd name="T77" fmla="*/ 138 h 387"/>
              <a:gd name="T78" fmla="*/ 338 w 574"/>
              <a:gd name="T79" fmla="*/ 129 h 387"/>
              <a:gd name="T80" fmla="*/ 350 w 574"/>
              <a:gd name="T81" fmla="*/ 125 h 387"/>
              <a:gd name="T82" fmla="*/ 366 w 574"/>
              <a:gd name="T83" fmla="*/ 121 h 387"/>
              <a:gd name="T84" fmla="*/ 372 w 574"/>
              <a:gd name="T85" fmla="*/ 121 h 387"/>
              <a:gd name="T86" fmla="*/ 381 w 574"/>
              <a:gd name="T87" fmla="*/ 118 h 387"/>
              <a:gd name="T88" fmla="*/ 384 w 574"/>
              <a:gd name="T89" fmla="*/ 116 h 387"/>
              <a:gd name="T90" fmla="*/ 385 w 574"/>
              <a:gd name="T91" fmla="*/ 113 h 387"/>
              <a:gd name="T92" fmla="*/ 387 w 574"/>
              <a:gd name="T93" fmla="*/ 108 h 387"/>
              <a:gd name="T94" fmla="*/ 389 w 574"/>
              <a:gd name="T95" fmla="*/ 97 h 387"/>
              <a:gd name="T96" fmla="*/ 392 w 574"/>
              <a:gd name="T97" fmla="*/ 94 h 387"/>
              <a:gd name="T98" fmla="*/ 397 w 574"/>
              <a:gd name="T99" fmla="*/ 88 h 387"/>
              <a:gd name="T100" fmla="*/ 409 w 574"/>
              <a:gd name="T101" fmla="*/ 85 h 387"/>
              <a:gd name="T102" fmla="*/ 417 w 574"/>
              <a:gd name="T103" fmla="*/ 75 h 387"/>
              <a:gd name="T104" fmla="*/ 428 w 574"/>
              <a:gd name="T105" fmla="*/ 61 h 387"/>
              <a:gd name="T106" fmla="*/ 448 w 574"/>
              <a:gd name="T107" fmla="*/ 51 h 387"/>
              <a:gd name="T108" fmla="*/ 467 w 574"/>
              <a:gd name="T109" fmla="*/ 40 h 387"/>
              <a:gd name="T110" fmla="*/ 479 w 574"/>
              <a:gd name="T111" fmla="*/ 25 h 387"/>
              <a:gd name="T112" fmla="*/ 505 w 574"/>
              <a:gd name="T113" fmla="*/ 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4" h="387">
                <a:moveTo>
                  <a:pt x="0" y="387"/>
                </a:moveTo>
                <a:lnTo>
                  <a:pt x="0" y="387"/>
                </a:lnTo>
                <a:lnTo>
                  <a:pt x="0" y="385"/>
                </a:lnTo>
                <a:lnTo>
                  <a:pt x="0" y="385"/>
                </a:lnTo>
                <a:lnTo>
                  <a:pt x="0" y="385"/>
                </a:lnTo>
                <a:lnTo>
                  <a:pt x="0" y="385"/>
                </a:lnTo>
                <a:lnTo>
                  <a:pt x="0" y="382"/>
                </a:lnTo>
                <a:lnTo>
                  <a:pt x="1" y="382"/>
                </a:lnTo>
                <a:lnTo>
                  <a:pt x="1" y="381"/>
                </a:lnTo>
                <a:lnTo>
                  <a:pt x="1" y="381"/>
                </a:lnTo>
                <a:lnTo>
                  <a:pt x="1" y="379"/>
                </a:lnTo>
                <a:lnTo>
                  <a:pt x="2" y="379"/>
                </a:lnTo>
                <a:lnTo>
                  <a:pt x="2" y="379"/>
                </a:lnTo>
                <a:lnTo>
                  <a:pt x="3" y="379"/>
                </a:lnTo>
                <a:lnTo>
                  <a:pt x="3" y="378"/>
                </a:lnTo>
                <a:lnTo>
                  <a:pt x="4" y="378"/>
                </a:lnTo>
                <a:lnTo>
                  <a:pt x="4" y="372"/>
                </a:lnTo>
                <a:lnTo>
                  <a:pt x="5" y="372"/>
                </a:lnTo>
                <a:lnTo>
                  <a:pt x="5" y="370"/>
                </a:lnTo>
                <a:lnTo>
                  <a:pt x="5" y="370"/>
                </a:lnTo>
                <a:lnTo>
                  <a:pt x="5" y="370"/>
                </a:lnTo>
                <a:lnTo>
                  <a:pt x="6" y="370"/>
                </a:lnTo>
                <a:lnTo>
                  <a:pt x="6" y="365"/>
                </a:lnTo>
                <a:lnTo>
                  <a:pt x="7" y="365"/>
                </a:lnTo>
                <a:lnTo>
                  <a:pt x="7" y="364"/>
                </a:lnTo>
                <a:lnTo>
                  <a:pt x="9" y="364"/>
                </a:lnTo>
                <a:lnTo>
                  <a:pt x="9" y="362"/>
                </a:lnTo>
                <a:lnTo>
                  <a:pt x="9" y="362"/>
                </a:lnTo>
                <a:lnTo>
                  <a:pt x="9" y="361"/>
                </a:lnTo>
                <a:lnTo>
                  <a:pt x="10" y="361"/>
                </a:lnTo>
                <a:lnTo>
                  <a:pt x="10" y="359"/>
                </a:lnTo>
                <a:lnTo>
                  <a:pt x="13" y="359"/>
                </a:lnTo>
                <a:lnTo>
                  <a:pt x="13" y="358"/>
                </a:lnTo>
                <a:lnTo>
                  <a:pt x="13" y="358"/>
                </a:lnTo>
                <a:lnTo>
                  <a:pt x="13" y="358"/>
                </a:lnTo>
                <a:lnTo>
                  <a:pt x="14" y="358"/>
                </a:lnTo>
                <a:lnTo>
                  <a:pt x="14" y="356"/>
                </a:lnTo>
                <a:lnTo>
                  <a:pt x="14" y="356"/>
                </a:lnTo>
                <a:lnTo>
                  <a:pt x="14" y="355"/>
                </a:lnTo>
                <a:lnTo>
                  <a:pt x="16" y="355"/>
                </a:lnTo>
                <a:lnTo>
                  <a:pt x="16" y="351"/>
                </a:lnTo>
                <a:lnTo>
                  <a:pt x="16" y="351"/>
                </a:lnTo>
                <a:lnTo>
                  <a:pt x="16" y="351"/>
                </a:lnTo>
                <a:lnTo>
                  <a:pt x="17" y="351"/>
                </a:lnTo>
                <a:lnTo>
                  <a:pt x="17" y="350"/>
                </a:lnTo>
                <a:lnTo>
                  <a:pt x="18" y="350"/>
                </a:lnTo>
                <a:lnTo>
                  <a:pt x="18" y="347"/>
                </a:lnTo>
                <a:lnTo>
                  <a:pt x="18" y="347"/>
                </a:lnTo>
                <a:lnTo>
                  <a:pt x="18" y="344"/>
                </a:lnTo>
                <a:lnTo>
                  <a:pt x="19" y="344"/>
                </a:lnTo>
                <a:lnTo>
                  <a:pt x="19" y="337"/>
                </a:lnTo>
                <a:lnTo>
                  <a:pt x="20" y="337"/>
                </a:lnTo>
                <a:lnTo>
                  <a:pt x="20" y="336"/>
                </a:lnTo>
                <a:lnTo>
                  <a:pt x="20" y="336"/>
                </a:lnTo>
                <a:lnTo>
                  <a:pt x="20" y="336"/>
                </a:lnTo>
                <a:lnTo>
                  <a:pt x="21" y="336"/>
                </a:lnTo>
                <a:lnTo>
                  <a:pt x="21" y="336"/>
                </a:lnTo>
                <a:lnTo>
                  <a:pt x="24" y="336"/>
                </a:lnTo>
                <a:lnTo>
                  <a:pt x="24" y="331"/>
                </a:lnTo>
                <a:lnTo>
                  <a:pt x="25" y="331"/>
                </a:lnTo>
                <a:lnTo>
                  <a:pt x="25" y="328"/>
                </a:lnTo>
                <a:lnTo>
                  <a:pt x="25" y="328"/>
                </a:lnTo>
                <a:lnTo>
                  <a:pt x="25" y="326"/>
                </a:lnTo>
                <a:lnTo>
                  <a:pt x="26" y="326"/>
                </a:lnTo>
                <a:lnTo>
                  <a:pt x="26" y="325"/>
                </a:lnTo>
                <a:lnTo>
                  <a:pt x="27" y="325"/>
                </a:lnTo>
                <a:lnTo>
                  <a:pt x="27" y="322"/>
                </a:lnTo>
                <a:lnTo>
                  <a:pt x="29" y="322"/>
                </a:lnTo>
                <a:lnTo>
                  <a:pt x="29" y="318"/>
                </a:lnTo>
                <a:lnTo>
                  <a:pt x="29" y="318"/>
                </a:lnTo>
                <a:lnTo>
                  <a:pt x="29" y="318"/>
                </a:lnTo>
                <a:lnTo>
                  <a:pt x="29" y="318"/>
                </a:lnTo>
                <a:lnTo>
                  <a:pt x="29" y="314"/>
                </a:lnTo>
                <a:lnTo>
                  <a:pt x="30" y="314"/>
                </a:lnTo>
                <a:lnTo>
                  <a:pt x="30" y="312"/>
                </a:lnTo>
                <a:lnTo>
                  <a:pt x="31" y="312"/>
                </a:lnTo>
                <a:lnTo>
                  <a:pt x="31" y="311"/>
                </a:lnTo>
                <a:lnTo>
                  <a:pt x="32" y="311"/>
                </a:lnTo>
                <a:lnTo>
                  <a:pt x="32" y="307"/>
                </a:lnTo>
                <a:lnTo>
                  <a:pt x="33" y="307"/>
                </a:lnTo>
                <a:lnTo>
                  <a:pt x="33" y="306"/>
                </a:lnTo>
                <a:lnTo>
                  <a:pt x="35" y="306"/>
                </a:lnTo>
                <a:lnTo>
                  <a:pt x="35" y="304"/>
                </a:lnTo>
                <a:lnTo>
                  <a:pt x="37" y="304"/>
                </a:lnTo>
                <a:lnTo>
                  <a:pt x="37" y="303"/>
                </a:lnTo>
                <a:lnTo>
                  <a:pt x="39" y="303"/>
                </a:lnTo>
                <a:lnTo>
                  <a:pt x="39" y="300"/>
                </a:lnTo>
                <a:lnTo>
                  <a:pt x="40" y="300"/>
                </a:lnTo>
                <a:lnTo>
                  <a:pt x="40" y="298"/>
                </a:lnTo>
                <a:lnTo>
                  <a:pt x="42" y="298"/>
                </a:lnTo>
                <a:lnTo>
                  <a:pt x="42" y="298"/>
                </a:lnTo>
                <a:lnTo>
                  <a:pt x="43" y="298"/>
                </a:lnTo>
                <a:lnTo>
                  <a:pt x="43" y="296"/>
                </a:lnTo>
                <a:lnTo>
                  <a:pt x="44" y="296"/>
                </a:lnTo>
                <a:lnTo>
                  <a:pt x="44" y="296"/>
                </a:lnTo>
                <a:lnTo>
                  <a:pt x="47" y="296"/>
                </a:lnTo>
                <a:lnTo>
                  <a:pt x="47" y="295"/>
                </a:lnTo>
                <a:lnTo>
                  <a:pt x="48" y="295"/>
                </a:lnTo>
                <a:lnTo>
                  <a:pt x="48" y="293"/>
                </a:lnTo>
                <a:lnTo>
                  <a:pt x="48" y="293"/>
                </a:lnTo>
                <a:lnTo>
                  <a:pt x="48" y="293"/>
                </a:lnTo>
                <a:lnTo>
                  <a:pt x="49" y="293"/>
                </a:lnTo>
                <a:lnTo>
                  <a:pt x="49" y="292"/>
                </a:lnTo>
                <a:lnTo>
                  <a:pt x="50" y="292"/>
                </a:lnTo>
                <a:lnTo>
                  <a:pt x="50" y="290"/>
                </a:lnTo>
                <a:lnTo>
                  <a:pt x="51" y="290"/>
                </a:lnTo>
                <a:lnTo>
                  <a:pt x="51" y="288"/>
                </a:lnTo>
                <a:lnTo>
                  <a:pt x="53" y="288"/>
                </a:lnTo>
                <a:lnTo>
                  <a:pt x="53" y="288"/>
                </a:lnTo>
                <a:lnTo>
                  <a:pt x="55" y="288"/>
                </a:lnTo>
                <a:lnTo>
                  <a:pt x="55" y="287"/>
                </a:lnTo>
                <a:lnTo>
                  <a:pt x="57" y="287"/>
                </a:lnTo>
                <a:lnTo>
                  <a:pt x="57" y="285"/>
                </a:lnTo>
                <a:lnTo>
                  <a:pt x="57" y="285"/>
                </a:lnTo>
                <a:lnTo>
                  <a:pt x="57" y="284"/>
                </a:lnTo>
                <a:lnTo>
                  <a:pt x="58" y="284"/>
                </a:lnTo>
                <a:lnTo>
                  <a:pt x="58" y="284"/>
                </a:lnTo>
                <a:lnTo>
                  <a:pt x="59" y="284"/>
                </a:lnTo>
                <a:lnTo>
                  <a:pt x="59" y="282"/>
                </a:lnTo>
                <a:lnTo>
                  <a:pt x="59" y="282"/>
                </a:lnTo>
                <a:lnTo>
                  <a:pt x="59" y="280"/>
                </a:lnTo>
                <a:lnTo>
                  <a:pt x="60" y="280"/>
                </a:lnTo>
                <a:lnTo>
                  <a:pt x="60" y="279"/>
                </a:lnTo>
                <a:lnTo>
                  <a:pt x="61" y="279"/>
                </a:lnTo>
                <a:lnTo>
                  <a:pt x="61" y="277"/>
                </a:lnTo>
                <a:lnTo>
                  <a:pt x="62" y="277"/>
                </a:lnTo>
                <a:lnTo>
                  <a:pt x="62" y="275"/>
                </a:lnTo>
                <a:lnTo>
                  <a:pt x="65" y="275"/>
                </a:lnTo>
                <a:lnTo>
                  <a:pt x="65" y="274"/>
                </a:lnTo>
                <a:lnTo>
                  <a:pt x="68" y="274"/>
                </a:lnTo>
                <a:lnTo>
                  <a:pt x="68" y="272"/>
                </a:lnTo>
                <a:lnTo>
                  <a:pt x="68" y="272"/>
                </a:lnTo>
                <a:lnTo>
                  <a:pt x="68" y="271"/>
                </a:lnTo>
                <a:lnTo>
                  <a:pt x="69" y="271"/>
                </a:lnTo>
                <a:lnTo>
                  <a:pt x="69" y="266"/>
                </a:lnTo>
                <a:lnTo>
                  <a:pt x="70" y="266"/>
                </a:lnTo>
                <a:lnTo>
                  <a:pt x="70" y="264"/>
                </a:lnTo>
                <a:lnTo>
                  <a:pt x="72" y="264"/>
                </a:lnTo>
                <a:lnTo>
                  <a:pt x="72" y="261"/>
                </a:lnTo>
                <a:lnTo>
                  <a:pt x="72" y="261"/>
                </a:lnTo>
                <a:lnTo>
                  <a:pt x="72" y="259"/>
                </a:lnTo>
                <a:lnTo>
                  <a:pt x="73" y="259"/>
                </a:lnTo>
                <a:lnTo>
                  <a:pt x="73" y="258"/>
                </a:lnTo>
                <a:lnTo>
                  <a:pt x="75" y="258"/>
                </a:lnTo>
                <a:lnTo>
                  <a:pt x="75" y="258"/>
                </a:lnTo>
                <a:lnTo>
                  <a:pt x="79" y="258"/>
                </a:lnTo>
                <a:lnTo>
                  <a:pt x="79" y="256"/>
                </a:lnTo>
                <a:lnTo>
                  <a:pt x="80" y="256"/>
                </a:lnTo>
                <a:lnTo>
                  <a:pt x="80" y="255"/>
                </a:lnTo>
                <a:lnTo>
                  <a:pt x="82" y="255"/>
                </a:lnTo>
                <a:lnTo>
                  <a:pt x="82" y="253"/>
                </a:lnTo>
                <a:lnTo>
                  <a:pt x="83" y="253"/>
                </a:lnTo>
                <a:lnTo>
                  <a:pt x="83" y="251"/>
                </a:lnTo>
                <a:lnTo>
                  <a:pt x="84" y="251"/>
                </a:lnTo>
                <a:lnTo>
                  <a:pt x="84" y="251"/>
                </a:lnTo>
                <a:lnTo>
                  <a:pt x="86" y="251"/>
                </a:lnTo>
                <a:lnTo>
                  <a:pt x="86" y="250"/>
                </a:lnTo>
                <a:lnTo>
                  <a:pt x="86" y="250"/>
                </a:lnTo>
                <a:lnTo>
                  <a:pt x="86" y="250"/>
                </a:lnTo>
                <a:lnTo>
                  <a:pt x="86" y="250"/>
                </a:lnTo>
                <a:lnTo>
                  <a:pt x="86" y="250"/>
                </a:lnTo>
                <a:lnTo>
                  <a:pt x="87" y="250"/>
                </a:lnTo>
                <a:lnTo>
                  <a:pt x="87" y="248"/>
                </a:lnTo>
                <a:lnTo>
                  <a:pt x="90" y="248"/>
                </a:lnTo>
                <a:lnTo>
                  <a:pt x="90" y="246"/>
                </a:lnTo>
                <a:lnTo>
                  <a:pt x="92" y="246"/>
                </a:lnTo>
                <a:lnTo>
                  <a:pt x="92" y="245"/>
                </a:lnTo>
                <a:lnTo>
                  <a:pt x="95" y="245"/>
                </a:lnTo>
                <a:lnTo>
                  <a:pt x="95" y="243"/>
                </a:lnTo>
                <a:lnTo>
                  <a:pt x="97" y="243"/>
                </a:lnTo>
                <a:lnTo>
                  <a:pt x="97" y="241"/>
                </a:lnTo>
                <a:lnTo>
                  <a:pt x="97" y="241"/>
                </a:lnTo>
                <a:lnTo>
                  <a:pt x="97" y="241"/>
                </a:lnTo>
                <a:lnTo>
                  <a:pt x="97" y="241"/>
                </a:lnTo>
                <a:lnTo>
                  <a:pt x="97" y="240"/>
                </a:lnTo>
                <a:lnTo>
                  <a:pt x="98" y="240"/>
                </a:lnTo>
                <a:lnTo>
                  <a:pt x="98" y="240"/>
                </a:lnTo>
                <a:lnTo>
                  <a:pt x="98" y="240"/>
                </a:lnTo>
                <a:lnTo>
                  <a:pt x="98" y="238"/>
                </a:lnTo>
                <a:lnTo>
                  <a:pt x="98" y="238"/>
                </a:lnTo>
                <a:lnTo>
                  <a:pt x="98" y="238"/>
                </a:lnTo>
                <a:lnTo>
                  <a:pt x="98" y="238"/>
                </a:lnTo>
                <a:lnTo>
                  <a:pt x="98" y="238"/>
                </a:lnTo>
                <a:lnTo>
                  <a:pt x="99" y="238"/>
                </a:lnTo>
                <a:lnTo>
                  <a:pt x="99" y="236"/>
                </a:lnTo>
                <a:lnTo>
                  <a:pt x="100" y="236"/>
                </a:lnTo>
                <a:lnTo>
                  <a:pt x="100" y="235"/>
                </a:lnTo>
                <a:lnTo>
                  <a:pt x="101" y="235"/>
                </a:lnTo>
                <a:lnTo>
                  <a:pt x="101" y="233"/>
                </a:lnTo>
                <a:lnTo>
                  <a:pt x="101" y="233"/>
                </a:lnTo>
                <a:lnTo>
                  <a:pt x="101" y="233"/>
                </a:lnTo>
                <a:lnTo>
                  <a:pt x="104" y="233"/>
                </a:lnTo>
                <a:lnTo>
                  <a:pt x="104" y="231"/>
                </a:lnTo>
                <a:lnTo>
                  <a:pt x="108" y="231"/>
                </a:lnTo>
                <a:lnTo>
                  <a:pt x="108" y="228"/>
                </a:lnTo>
                <a:lnTo>
                  <a:pt x="109" y="228"/>
                </a:lnTo>
                <a:lnTo>
                  <a:pt x="109" y="226"/>
                </a:lnTo>
                <a:lnTo>
                  <a:pt x="111" y="226"/>
                </a:lnTo>
                <a:lnTo>
                  <a:pt x="111" y="225"/>
                </a:lnTo>
                <a:lnTo>
                  <a:pt x="113" y="225"/>
                </a:lnTo>
                <a:lnTo>
                  <a:pt x="113" y="223"/>
                </a:lnTo>
                <a:lnTo>
                  <a:pt x="117" y="223"/>
                </a:lnTo>
                <a:lnTo>
                  <a:pt x="117" y="221"/>
                </a:lnTo>
                <a:lnTo>
                  <a:pt x="119" y="221"/>
                </a:lnTo>
                <a:lnTo>
                  <a:pt x="119" y="221"/>
                </a:lnTo>
                <a:lnTo>
                  <a:pt x="119" y="221"/>
                </a:lnTo>
                <a:lnTo>
                  <a:pt x="119" y="220"/>
                </a:lnTo>
                <a:lnTo>
                  <a:pt x="121" y="220"/>
                </a:lnTo>
                <a:lnTo>
                  <a:pt x="121" y="218"/>
                </a:lnTo>
                <a:lnTo>
                  <a:pt x="127" y="218"/>
                </a:lnTo>
                <a:lnTo>
                  <a:pt x="127" y="216"/>
                </a:lnTo>
                <a:lnTo>
                  <a:pt x="128" y="216"/>
                </a:lnTo>
                <a:lnTo>
                  <a:pt x="128" y="216"/>
                </a:lnTo>
                <a:lnTo>
                  <a:pt x="130" y="216"/>
                </a:lnTo>
                <a:lnTo>
                  <a:pt x="130" y="216"/>
                </a:lnTo>
                <a:lnTo>
                  <a:pt x="132" y="216"/>
                </a:lnTo>
                <a:lnTo>
                  <a:pt x="132" y="216"/>
                </a:lnTo>
                <a:lnTo>
                  <a:pt x="135" y="216"/>
                </a:lnTo>
                <a:lnTo>
                  <a:pt x="135" y="214"/>
                </a:lnTo>
                <a:lnTo>
                  <a:pt x="138" y="214"/>
                </a:lnTo>
                <a:lnTo>
                  <a:pt x="138" y="214"/>
                </a:lnTo>
                <a:lnTo>
                  <a:pt x="139" y="214"/>
                </a:lnTo>
                <a:lnTo>
                  <a:pt x="139" y="214"/>
                </a:lnTo>
                <a:lnTo>
                  <a:pt x="139" y="214"/>
                </a:lnTo>
                <a:lnTo>
                  <a:pt x="139" y="214"/>
                </a:lnTo>
                <a:lnTo>
                  <a:pt x="142" y="214"/>
                </a:lnTo>
                <a:lnTo>
                  <a:pt x="142" y="213"/>
                </a:lnTo>
                <a:lnTo>
                  <a:pt x="147" y="213"/>
                </a:lnTo>
                <a:lnTo>
                  <a:pt x="147" y="213"/>
                </a:lnTo>
                <a:lnTo>
                  <a:pt x="147" y="213"/>
                </a:lnTo>
                <a:lnTo>
                  <a:pt x="147" y="213"/>
                </a:lnTo>
                <a:lnTo>
                  <a:pt x="151" y="213"/>
                </a:lnTo>
                <a:lnTo>
                  <a:pt x="151" y="213"/>
                </a:lnTo>
                <a:lnTo>
                  <a:pt x="151" y="213"/>
                </a:lnTo>
                <a:lnTo>
                  <a:pt x="151" y="211"/>
                </a:lnTo>
                <a:lnTo>
                  <a:pt x="153" y="211"/>
                </a:lnTo>
                <a:lnTo>
                  <a:pt x="153" y="209"/>
                </a:lnTo>
                <a:lnTo>
                  <a:pt x="153" y="209"/>
                </a:lnTo>
                <a:lnTo>
                  <a:pt x="153" y="209"/>
                </a:lnTo>
                <a:lnTo>
                  <a:pt x="159" y="209"/>
                </a:lnTo>
                <a:lnTo>
                  <a:pt x="159" y="207"/>
                </a:lnTo>
                <a:lnTo>
                  <a:pt x="161" y="207"/>
                </a:lnTo>
                <a:lnTo>
                  <a:pt x="161" y="207"/>
                </a:lnTo>
                <a:lnTo>
                  <a:pt x="162" y="207"/>
                </a:lnTo>
                <a:lnTo>
                  <a:pt x="162" y="207"/>
                </a:lnTo>
                <a:lnTo>
                  <a:pt x="167" y="207"/>
                </a:lnTo>
                <a:lnTo>
                  <a:pt x="167" y="206"/>
                </a:lnTo>
                <a:lnTo>
                  <a:pt x="170" y="206"/>
                </a:lnTo>
                <a:lnTo>
                  <a:pt x="170" y="204"/>
                </a:lnTo>
                <a:lnTo>
                  <a:pt x="173" y="204"/>
                </a:lnTo>
                <a:lnTo>
                  <a:pt x="173" y="202"/>
                </a:lnTo>
                <a:lnTo>
                  <a:pt x="179" y="202"/>
                </a:lnTo>
                <a:lnTo>
                  <a:pt x="179" y="200"/>
                </a:lnTo>
                <a:lnTo>
                  <a:pt x="181" y="200"/>
                </a:lnTo>
                <a:lnTo>
                  <a:pt x="181" y="200"/>
                </a:lnTo>
                <a:lnTo>
                  <a:pt x="186" y="200"/>
                </a:lnTo>
                <a:lnTo>
                  <a:pt x="186" y="198"/>
                </a:lnTo>
                <a:lnTo>
                  <a:pt x="189" y="198"/>
                </a:lnTo>
                <a:lnTo>
                  <a:pt x="189" y="198"/>
                </a:lnTo>
                <a:lnTo>
                  <a:pt x="190" y="198"/>
                </a:lnTo>
                <a:lnTo>
                  <a:pt x="190" y="198"/>
                </a:lnTo>
                <a:lnTo>
                  <a:pt x="190" y="198"/>
                </a:lnTo>
                <a:lnTo>
                  <a:pt x="190" y="196"/>
                </a:lnTo>
                <a:lnTo>
                  <a:pt x="190" y="196"/>
                </a:lnTo>
                <a:lnTo>
                  <a:pt x="190" y="196"/>
                </a:lnTo>
                <a:lnTo>
                  <a:pt x="197" y="196"/>
                </a:lnTo>
                <a:lnTo>
                  <a:pt x="197" y="195"/>
                </a:lnTo>
                <a:lnTo>
                  <a:pt x="197" y="195"/>
                </a:lnTo>
                <a:lnTo>
                  <a:pt x="197" y="193"/>
                </a:lnTo>
                <a:lnTo>
                  <a:pt x="198" y="193"/>
                </a:lnTo>
                <a:lnTo>
                  <a:pt x="198" y="191"/>
                </a:lnTo>
                <a:lnTo>
                  <a:pt x="200" y="191"/>
                </a:lnTo>
                <a:lnTo>
                  <a:pt x="200" y="189"/>
                </a:lnTo>
                <a:lnTo>
                  <a:pt x="200" y="189"/>
                </a:lnTo>
                <a:lnTo>
                  <a:pt x="200" y="189"/>
                </a:lnTo>
                <a:lnTo>
                  <a:pt x="206" y="189"/>
                </a:lnTo>
                <a:lnTo>
                  <a:pt x="206" y="189"/>
                </a:lnTo>
                <a:lnTo>
                  <a:pt x="208" y="189"/>
                </a:lnTo>
                <a:lnTo>
                  <a:pt x="208" y="187"/>
                </a:lnTo>
                <a:lnTo>
                  <a:pt x="209" y="187"/>
                </a:lnTo>
                <a:lnTo>
                  <a:pt x="209" y="187"/>
                </a:lnTo>
                <a:lnTo>
                  <a:pt x="209" y="187"/>
                </a:lnTo>
                <a:lnTo>
                  <a:pt x="209" y="187"/>
                </a:lnTo>
                <a:lnTo>
                  <a:pt x="209" y="187"/>
                </a:lnTo>
                <a:lnTo>
                  <a:pt x="209" y="187"/>
                </a:lnTo>
                <a:lnTo>
                  <a:pt x="212" y="187"/>
                </a:lnTo>
                <a:lnTo>
                  <a:pt x="212" y="185"/>
                </a:lnTo>
                <a:lnTo>
                  <a:pt x="213" y="185"/>
                </a:lnTo>
                <a:lnTo>
                  <a:pt x="213" y="181"/>
                </a:lnTo>
                <a:lnTo>
                  <a:pt x="215" y="181"/>
                </a:lnTo>
                <a:lnTo>
                  <a:pt x="215" y="179"/>
                </a:lnTo>
                <a:lnTo>
                  <a:pt x="215" y="179"/>
                </a:lnTo>
                <a:lnTo>
                  <a:pt x="215" y="179"/>
                </a:lnTo>
                <a:lnTo>
                  <a:pt x="217" y="179"/>
                </a:lnTo>
                <a:lnTo>
                  <a:pt x="217" y="176"/>
                </a:lnTo>
                <a:lnTo>
                  <a:pt x="218" y="176"/>
                </a:lnTo>
                <a:lnTo>
                  <a:pt x="218" y="174"/>
                </a:lnTo>
                <a:lnTo>
                  <a:pt x="221" y="174"/>
                </a:lnTo>
                <a:lnTo>
                  <a:pt x="221" y="172"/>
                </a:lnTo>
                <a:lnTo>
                  <a:pt x="224" y="172"/>
                </a:lnTo>
                <a:lnTo>
                  <a:pt x="224" y="170"/>
                </a:lnTo>
                <a:lnTo>
                  <a:pt x="236" y="170"/>
                </a:lnTo>
                <a:lnTo>
                  <a:pt x="236" y="168"/>
                </a:lnTo>
                <a:lnTo>
                  <a:pt x="238" y="168"/>
                </a:lnTo>
                <a:lnTo>
                  <a:pt x="238" y="168"/>
                </a:lnTo>
                <a:lnTo>
                  <a:pt x="243" y="168"/>
                </a:lnTo>
                <a:lnTo>
                  <a:pt x="243" y="168"/>
                </a:lnTo>
                <a:lnTo>
                  <a:pt x="244" y="168"/>
                </a:lnTo>
                <a:lnTo>
                  <a:pt x="244" y="166"/>
                </a:lnTo>
                <a:lnTo>
                  <a:pt x="245" y="166"/>
                </a:lnTo>
                <a:lnTo>
                  <a:pt x="245" y="164"/>
                </a:lnTo>
                <a:lnTo>
                  <a:pt x="246" y="164"/>
                </a:lnTo>
                <a:lnTo>
                  <a:pt x="246" y="162"/>
                </a:lnTo>
                <a:lnTo>
                  <a:pt x="247" y="162"/>
                </a:lnTo>
                <a:lnTo>
                  <a:pt x="247" y="160"/>
                </a:lnTo>
                <a:lnTo>
                  <a:pt x="250" y="160"/>
                </a:lnTo>
                <a:lnTo>
                  <a:pt x="250" y="160"/>
                </a:lnTo>
                <a:lnTo>
                  <a:pt x="262" y="160"/>
                </a:lnTo>
                <a:lnTo>
                  <a:pt x="262" y="158"/>
                </a:lnTo>
                <a:lnTo>
                  <a:pt x="269" y="158"/>
                </a:lnTo>
                <a:lnTo>
                  <a:pt x="269" y="156"/>
                </a:lnTo>
                <a:lnTo>
                  <a:pt x="269" y="156"/>
                </a:lnTo>
                <a:lnTo>
                  <a:pt x="269" y="156"/>
                </a:lnTo>
                <a:lnTo>
                  <a:pt x="278" y="156"/>
                </a:lnTo>
                <a:lnTo>
                  <a:pt x="278" y="154"/>
                </a:lnTo>
                <a:lnTo>
                  <a:pt x="281" y="154"/>
                </a:lnTo>
                <a:lnTo>
                  <a:pt x="281" y="154"/>
                </a:lnTo>
                <a:lnTo>
                  <a:pt x="282" y="154"/>
                </a:lnTo>
                <a:lnTo>
                  <a:pt x="282" y="152"/>
                </a:lnTo>
                <a:lnTo>
                  <a:pt x="283" y="152"/>
                </a:lnTo>
                <a:lnTo>
                  <a:pt x="283" y="150"/>
                </a:lnTo>
                <a:lnTo>
                  <a:pt x="284" y="150"/>
                </a:lnTo>
                <a:lnTo>
                  <a:pt x="284" y="148"/>
                </a:lnTo>
                <a:lnTo>
                  <a:pt x="287" y="148"/>
                </a:lnTo>
                <a:lnTo>
                  <a:pt x="287" y="146"/>
                </a:lnTo>
                <a:lnTo>
                  <a:pt x="287" y="146"/>
                </a:lnTo>
                <a:lnTo>
                  <a:pt x="287" y="146"/>
                </a:lnTo>
                <a:lnTo>
                  <a:pt x="299" y="146"/>
                </a:lnTo>
                <a:lnTo>
                  <a:pt x="299" y="144"/>
                </a:lnTo>
                <a:lnTo>
                  <a:pt x="301" y="144"/>
                </a:lnTo>
                <a:lnTo>
                  <a:pt x="301" y="142"/>
                </a:lnTo>
                <a:lnTo>
                  <a:pt x="305" y="142"/>
                </a:lnTo>
                <a:lnTo>
                  <a:pt x="305" y="142"/>
                </a:lnTo>
                <a:lnTo>
                  <a:pt x="306" y="142"/>
                </a:lnTo>
                <a:lnTo>
                  <a:pt x="306" y="140"/>
                </a:lnTo>
                <a:lnTo>
                  <a:pt x="308" y="140"/>
                </a:lnTo>
                <a:lnTo>
                  <a:pt x="308" y="138"/>
                </a:lnTo>
                <a:lnTo>
                  <a:pt x="311" y="138"/>
                </a:lnTo>
                <a:lnTo>
                  <a:pt x="311" y="138"/>
                </a:lnTo>
                <a:lnTo>
                  <a:pt x="312" y="138"/>
                </a:lnTo>
                <a:lnTo>
                  <a:pt x="312" y="138"/>
                </a:lnTo>
                <a:lnTo>
                  <a:pt x="318" y="138"/>
                </a:lnTo>
                <a:lnTo>
                  <a:pt x="318" y="136"/>
                </a:lnTo>
                <a:lnTo>
                  <a:pt x="321" y="136"/>
                </a:lnTo>
                <a:lnTo>
                  <a:pt x="321" y="133"/>
                </a:lnTo>
                <a:lnTo>
                  <a:pt x="334" y="133"/>
                </a:lnTo>
                <a:lnTo>
                  <a:pt x="334" y="131"/>
                </a:lnTo>
                <a:lnTo>
                  <a:pt x="337" y="131"/>
                </a:lnTo>
                <a:lnTo>
                  <a:pt x="337" y="129"/>
                </a:lnTo>
                <a:lnTo>
                  <a:pt x="338" y="129"/>
                </a:lnTo>
                <a:lnTo>
                  <a:pt x="338" y="127"/>
                </a:lnTo>
                <a:lnTo>
                  <a:pt x="343" y="127"/>
                </a:lnTo>
                <a:lnTo>
                  <a:pt x="343" y="127"/>
                </a:lnTo>
                <a:lnTo>
                  <a:pt x="347" y="127"/>
                </a:lnTo>
                <a:lnTo>
                  <a:pt x="347" y="127"/>
                </a:lnTo>
                <a:lnTo>
                  <a:pt x="348" y="127"/>
                </a:lnTo>
                <a:lnTo>
                  <a:pt x="348" y="127"/>
                </a:lnTo>
                <a:lnTo>
                  <a:pt x="350" y="127"/>
                </a:lnTo>
                <a:lnTo>
                  <a:pt x="350" y="125"/>
                </a:lnTo>
                <a:lnTo>
                  <a:pt x="361" y="125"/>
                </a:lnTo>
                <a:lnTo>
                  <a:pt x="361" y="123"/>
                </a:lnTo>
                <a:lnTo>
                  <a:pt x="361" y="123"/>
                </a:lnTo>
                <a:lnTo>
                  <a:pt x="361" y="123"/>
                </a:lnTo>
                <a:lnTo>
                  <a:pt x="362" y="123"/>
                </a:lnTo>
                <a:lnTo>
                  <a:pt x="362" y="123"/>
                </a:lnTo>
                <a:lnTo>
                  <a:pt x="366" y="123"/>
                </a:lnTo>
                <a:lnTo>
                  <a:pt x="366" y="121"/>
                </a:lnTo>
                <a:lnTo>
                  <a:pt x="366" y="121"/>
                </a:lnTo>
                <a:lnTo>
                  <a:pt x="366" y="121"/>
                </a:lnTo>
                <a:lnTo>
                  <a:pt x="370" y="121"/>
                </a:lnTo>
                <a:lnTo>
                  <a:pt x="370" y="121"/>
                </a:lnTo>
                <a:lnTo>
                  <a:pt x="370" y="121"/>
                </a:lnTo>
                <a:lnTo>
                  <a:pt x="370" y="121"/>
                </a:lnTo>
                <a:lnTo>
                  <a:pt x="372" y="121"/>
                </a:lnTo>
                <a:lnTo>
                  <a:pt x="372" y="121"/>
                </a:lnTo>
                <a:lnTo>
                  <a:pt x="372" y="121"/>
                </a:lnTo>
                <a:lnTo>
                  <a:pt x="372" y="121"/>
                </a:lnTo>
                <a:lnTo>
                  <a:pt x="373" y="121"/>
                </a:lnTo>
                <a:lnTo>
                  <a:pt x="373" y="121"/>
                </a:lnTo>
                <a:lnTo>
                  <a:pt x="373" y="121"/>
                </a:lnTo>
                <a:lnTo>
                  <a:pt x="373" y="121"/>
                </a:lnTo>
                <a:lnTo>
                  <a:pt x="380" y="121"/>
                </a:lnTo>
                <a:lnTo>
                  <a:pt x="380" y="121"/>
                </a:lnTo>
                <a:lnTo>
                  <a:pt x="381" y="121"/>
                </a:lnTo>
                <a:lnTo>
                  <a:pt x="381" y="118"/>
                </a:lnTo>
                <a:lnTo>
                  <a:pt x="381" y="118"/>
                </a:lnTo>
                <a:lnTo>
                  <a:pt x="381" y="118"/>
                </a:lnTo>
                <a:lnTo>
                  <a:pt x="381" y="118"/>
                </a:lnTo>
                <a:lnTo>
                  <a:pt x="381" y="118"/>
                </a:lnTo>
                <a:lnTo>
                  <a:pt x="382" y="118"/>
                </a:lnTo>
                <a:lnTo>
                  <a:pt x="382" y="118"/>
                </a:lnTo>
                <a:lnTo>
                  <a:pt x="383" y="118"/>
                </a:lnTo>
                <a:lnTo>
                  <a:pt x="383" y="116"/>
                </a:lnTo>
                <a:lnTo>
                  <a:pt x="384" y="116"/>
                </a:lnTo>
                <a:lnTo>
                  <a:pt x="384" y="116"/>
                </a:lnTo>
                <a:lnTo>
                  <a:pt x="384" y="116"/>
                </a:lnTo>
                <a:lnTo>
                  <a:pt x="384" y="116"/>
                </a:lnTo>
                <a:lnTo>
                  <a:pt x="384" y="116"/>
                </a:lnTo>
                <a:lnTo>
                  <a:pt x="384" y="113"/>
                </a:lnTo>
                <a:lnTo>
                  <a:pt x="384" y="113"/>
                </a:lnTo>
                <a:lnTo>
                  <a:pt x="384" y="113"/>
                </a:lnTo>
                <a:lnTo>
                  <a:pt x="385" y="113"/>
                </a:lnTo>
                <a:lnTo>
                  <a:pt x="385" y="113"/>
                </a:lnTo>
                <a:lnTo>
                  <a:pt x="385" y="113"/>
                </a:lnTo>
                <a:lnTo>
                  <a:pt x="385" y="113"/>
                </a:lnTo>
                <a:lnTo>
                  <a:pt x="385" y="113"/>
                </a:lnTo>
                <a:lnTo>
                  <a:pt x="385" y="113"/>
                </a:lnTo>
                <a:lnTo>
                  <a:pt x="386" y="113"/>
                </a:lnTo>
                <a:lnTo>
                  <a:pt x="386" y="113"/>
                </a:lnTo>
                <a:lnTo>
                  <a:pt x="387" y="113"/>
                </a:lnTo>
                <a:lnTo>
                  <a:pt x="387" y="108"/>
                </a:lnTo>
                <a:lnTo>
                  <a:pt x="387" y="108"/>
                </a:lnTo>
                <a:lnTo>
                  <a:pt x="387" y="108"/>
                </a:lnTo>
                <a:lnTo>
                  <a:pt x="388" y="108"/>
                </a:lnTo>
                <a:lnTo>
                  <a:pt x="388" y="105"/>
                </a:lnTo>
                <a:lnTo>
                  <a:pt x="388" y="105"/>
                </a:lnTo>
                <a:lnTo>
                  <a:pt x="388" y="100"/>
                </a:lnTo>
                <a:lnTo>
                  <a:pt x="388" y="100"/>
                </a:lnTo>
                <a:lnTo>
                  <a:pt x="388" y="100"/>
                </a:lnTo>
                <a:lnTo>
                  <a:pt x="389" y="100"/>
                </a:lnTo>
                <a:lnTo>
                  <a:pt x="389" y="97"/>
                </a:lnTo>
                <a:lnTo>
                  <a:pt x="389" y="97"/>
                </a:lnTo>
                <a:lnTo>
                  <a:pt x="389" y="97"/>
                </a:lnTo>
                <a:lnTo>
                  <a:pt x="390" y="97"/>
                </a:lnTo>
                <a:lnTo>
                  <a:pt x="390" y="97"/>
                </a:lnTo>
                <a:lnTo>
                  <a:pt x="391" y="97"/>
                </a:lnTo>
                <a:lnTo>
                  <a:pt x="391" y="94"/>
                </a:lnTo>
                <a:lnTo>
                  <a:pt x="392" y="94"/>
                </a:lnTo>
                <a:lnTo>
                  <a:pt x="392" y="94"/>
                </a:lnTo>
                <a:lnTo>
                  <a:pt x="392" y="94"/>
                </a:lnTo>
                <a:lnTo>
                  <a:pt x="392" y="94"/>
                </a:lnTo>
                <a:lnTo>
                  <a:pt x="392" y="94"/>
                </a:lnTo>
                <a:lnTo>
                  <a:pt x="392" y="94"/>
                </a:lnTo>
                <a:lnTo>
                  <a:pt x="392" y="94"/>
                </a:lnTo>
                <a:lnTo>
                  <a:pt x="392" y="94"/>
                </a:lnTo>
                <a:lnTo>
                  <a:pt x="393" y="94"/>
                </a:lnTo>
                <a:lnTo>
                  <a:pt x="393" y="91"/>
                </a:lnTo>
                <a:lnTo>
                  <a:pt x="395" y="91"/>
                </a:lnTo>
                <a:lnTo>
                  <a:pt x="395" y="88"/>
                </a:lnTo>
                <a:lnTo>
                  <a:pt x="397" y="88"/>
                </a:lnTo>
                <a:lnTo>
                  <a:pt x="397" y="88"/>
                </a:lnTo>
                <a:lnTo>
                  <a:pt x="399" y="88"/>
                </a:lnTo>
                <a:lnTo>
                  <a:pt x="399" y="88"/>
                </a:lnTo>
                <a:lnTo>
                  <a:pt x="400" y="88"/>
                </a:lnTo>
                <a:lnTo>
                  <a:pt x="400" y="88"/>
                </a:lnTo>
                <a:lnTo>
                  <a:pt x="408" y="88"/>
                </a:lnTo>
                <a:lnTo>
                  <a:pt x="408" y="85"/>
                </a:lnTo>
                <a:lnTo>
                  <a:pt x="409" y="85"/>
                </a:lnTo>
                <a:lnTo>
                  <a:pt x="409" y="85"/>
                </a:lnTo>
                <a:lnTo>
                  <a:pt x="411" y="85"/>
                </a:lnTo>
                <a:lnTo>
                  <a:pt x="411" y="81"/>
                </a:lnTo>
                <a:lnTo>
                  <a:pt x="413" y="81"/>
                </a:lnTo>
                <a:lnTo>
                  <a:pt x="413" y="81"/>
                </a:lnTo>
                <a:lnTo>
                  <a:pt x="415" y="81"/>
                </a:lnTo>
                <a:lnTo>
                  <a:pt x="415" y="78"/>
                </a:lnTo>
                <a:lnTo>
                  <a:pt x="416" y="78"/>
                </a:lnTo>
                <a:lnTo>
                  <a:pt x="416" y="75"/>
                </a:lnTo>
                <a:lnTo>
                  <a:pt x="417" y="75"/>
                </a:lnTo>
                <a:lnTo>
                  <a:pt x="417" y="75"/>
                </a:lnTo>
                <a:lnTo>
                  <a:pt x="418" y="75"/>
                </a:lnTo>
                <a:lnTo>
                  <a:pt x="418" y="71"/>
                </a:lnTo>
                <a:lnTo>
                  <a:pt x="419" y="71"/>
                </a:lnTo>
                <a:lnTo>
                  <a:pt x="419" y="68"/>
                </a:lnTo>
                <a:lnTo>
                  <a:pt x="421" y="68"/>
                </a:lnTo>
                <a:lnTo>
                  <a:pt x="421" y="65"/>
                </a:lnTo>
                <a:lnTo>
                  <a:pt x="428" y="65"/>
                </a:lnTo>
                <a:lnTo>
                  <a:pt x="428" y="61"/>
                </a:lnTo>
                <a:lnTo>
                  <a:pt x="428" y="61"/>
                </a:lnTo>
                <a:lnTo>
                  <a:pt x="428" y="61"/>
                </a:lnTo>
                <a:lnTo>
                  <a:pt x="440" y="61"/>
                </a:lnTo>
                <a:lnTo>
                  <a:pt x="440" y="58"/>
                </a:lnTo>
                <a:lnTo>
                  <a:pt x="442" y="58"/>
                </a:lnTo>
                <a:lnTo>
                  <a:pt x="442" y="54"/>
                </a:lnTo>
                <a:lnTo>
                  <a:pt x="444" y="54"/>
                </a:lnTo>
                <a:lnTo>
                  <a:pt x="444" y="51"/>
                </a:lnTo>
                <a:lnTo>
                  <a:pt x="448" y="51"/>
                </a:lnTo>
                <a:lnTo>
                  <a:pt x="448" y="51"/>
                </a:lnTo>
                <a:lnTo>
                  <a:pt x="452" y="51"/>
                </a:lnTo>
                <a:lnTo>
                  <a:pt x="452" y="47"/>
                </a:lnTo>
                <a:lnTo>
                  <a:pt x="459" y="47"/>
                </a:lnTo>
                <a:lnTo>
                  <a:pt x="459" y="44"/>
                </a:lnTo>
                <a:lnTo>
                  <a:pt x="463" y="44"/>
                </a:lnTo>
                <a:lnTo>
                  <a:pt x="463" y="44"/>
                </a:lnTo>
                <a:lnTo>
                  <a:pt x="467" y="44"/>
                </a:lnTo>
                <a:lnTo>
                  <a:pt x="467" y="40"/>
                </a:lnTo>
                <a:lnTo>
                  <a:pt x="474" y="40"/>
                </a:lnTo>
                <a:lnTo>
                  <a:pt x="474" y="36"/>
                </a:lnTo>
                <a:lnTo>
                  <a:pt x="475" y="36"/>
                </a:lnTo>
                <a:lnTo>
                  <a:pt x="475" y="33"/>
                </a:lnTo>
                <a:lnTo>
                  <a:pt x="475" y="33"/>
                </a:lnTo>
                <a:lnTo>
                  <a:pt x="475" y="29"/>
                </a:lnTo>
                <a:lnTo>
                  <a:pt x="478" y="29"/>
                </a:lnTo>
                <a:lnTo>
                  <a:pt x="478" y="25"/>
                </a:lnTo>
                <a:lnTo>
                  <a:pt x="479" y="25"/>
                </a:lnTo>
                <a:lnTo>
                  <a:pt x="479" y="22"/>
                </a:lnTo>
                <a:lnTo>
                  <a:pt x="501" y="22"/>
                </a:lnTo>
                <a:lnTo>
                  <a:pt x="501" y="18"/>
                </a:lnTo>
                <a:lnTo>
                  <a:pt x="502" y="18"/>
                </a:lnTo>
                <a:lnTo>
                  <a:pt x="502" y="14"/>
                </a:lnTo>
                <a:lnTo>
                  <a:pt x="503" y="14"/>
                </a:lnTo>
                <a:lnTo>
                  <a:pt x="503" y="11"/>
                </a:lnTo>
                <a:lnTo>
                  <a:pt x="505" y="11"/>
                </a:lnTo>
                <a:lnTo>
                  <a:pt x="505" y="7"/>
                </a:lnTo>
                <a:lnTo>
                  <a:pt x="508" y="7"/>
                </a:lnTo>
                <a:lnTo>
                  <a:pt x="508" y="3"/>
                </a:lnTo>
                <a:lnTo>
                  <a:pt x="511" y="3"/>
                </a:lnTo>
                <a:lnTo>
                  <a:pt x="511" y="0"/>
                </a:lnTo>
                <a:lnTo>
                  <a:pt x="574" y="0"/>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cxnSp>
        <p:nvCxnSpPr>
          <p:cNvPr id="19" name="Straight Connector 18">
            <a:extLst>
              <a:ext uri="{FF2B5EF4-FFF2-40B4-BE49-F238E27FC236}">
                <a16:creationId xmlns:a16="http://schemas.microsoft.com/office/drawing/2014/main" id="{8698FE1F-81DE-40C3-A216-EAFEECE5D9AA}"/>
              </a:ext>
            </a:extLst>
          </p:cNvPr>
          <p:cNvCxnSpPr>
            <a:cxnSpLocks/>
          </p:cNvCxnSpPr>
          <p:nvPr/>
        </p:nvCxnSpPr>
        <p:spPr bwMode="auto">
          <a:xfrm>
            <a:off x="5528067" y="1004202"/>
            <a:ext cx="0" cy="2632182"/>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0391DA63-DB5E-4F0B-B879-A615FB110E76}"/>
              </a:ext>
            </a:extLst>
          </p:cNvPr>
          <p:cNvSpPr txBox="1"/>
          <p:nvPr/>
        </p:nvSpPr>
        <p:spPr>
          <a:xfrm>
            <a:off x="5480141" y="2047759"/>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56.6%</a:t>
            </a:r>
          </a:p>
        </p:txBody>
      </p:sp>
      <p:graphicFrame>
        <p:nvGraphicFramePr>
          <p:cNvPr id="72" name="Table 71">
            <a:extLst>
              <a:ext uri="{FF2B5EF4-FFF2-40B4-BE49-F238E27FC236}">
                <a16:creationId xmlns:a16="http://schemas.microsoft.com/office/drawing/2014/main" id="{97ADD26A-584B-4C57-8372-69184DC160B8}"/>
              </a:ext>
            </a:extLst>
          </p:cNvPr>
          <p:cNvGraphicFramePr>
            <a:graphicFrameLocks noGrp="1"/>
          </p:cNvGraphicFramePr>
          <p:nvPr>
            <p:extLst>
              <p:ext uri="{D42A27DB-BD31-4B8C-83A1-F6EECF244321}">
                <p14:modId xmlns:p14="http://schemas.microsoft.com/office/powerpoint/2010/main" val="3258396501"/>
              </p:ext>
            </p:extLst>
          </p:nvPr>
        </p:nvGraphicFramePr>
        <p:xfrm>
          <a:off x="16527" y="4007671"/>
          <a:ext cx="7316193" cy="603505"/>
        </p:xfrm>
        <a:graphic>
          <a:graphicData uri="http://schemas.openxmlformats.org/drawingml/2006/table">
            <a:tbl>
              <a:tblPr firstRow="1" bandRow="1">
                <a:tableStyleId>{2D5ABB26-0587-4C30-8999-92F81FD0307C}</a:tableStyleId>
              </a:tblPr>
              <a:tblGrid>
                <a:gridCol w="1926927">
                  <a:extLst>
                    <a:ext uri="{9D8B030D-6E8A-4147-A177-3AD203B41FA5}">
                      <a16:colId xmlns:a16="http://schemas.microsoft.com/office/drawing/2014/main" val="3765923597"/>
                    </a:ext>
                  </a:extLst>
                </a:gridCol>
                <a:gridCol w="530187">
                  <a:extLst>
                    <a:ext uri="{9D8B030D-6E8A-4147-A177-3AD203B41FA5}">
                      <a16:colId xmlns:a16="http://schemas.microsoft.com/office/drawing/2014/main" val="3781168399"/>
                    </a:ext>
                  </a:extLst>
                </a:gridCol>
                <a:gridCol w="1169581">
                  <a:extLst>
                    <a:ext uri="{9D8B030D-6E8A-4147-A177-3AD203B41FA5}">
                      <a16:colId xmlns:a16="http://schemas.microsoft.com/office/drawing/2014/main" val="2336621971"/>
                    </a:ext>
                  </a:extLst>
                </a:gridCol>
                <a:gridCol w="457200">
                  <a:extLst>
                    <a:ext uri="{9D8B030D-6E8A-4147-A177-3AD203B41FA5}">
                      <a16:colId xmlns:a16="http://schemas.microsoft.com/office/drawing/2014/main" val="3661671100"/>
                    </a:ext>
                  </a:extLst>
                </a:gridCol>
                <a:gridCol w="1222744">
                  <a:extLst>
                    <a:ext uri="{9D8B030D-6E8A-4147-A177-3AD203B41FA5}">
                      <a16:colId xmlns:a16="http://schemas.microsoft.com/office/drawing/2014/main" val="1010890857"/>
                    </a:ext>
                  </a:extLst>
                </a:gridCol>
                <a:gridCol w="414670">
                  <a:extLst>
                    <a:ext uri="{9D8B030D-6E8A-4147-A177-3AD203B41FA5}">
                      <a16:colId xmlns:a16="http://schemas.microsoft.com/office/drawing/2014/main" val="3081606396"/>
                    </a:ext>
                  </a:extLst>
                </a:gridCol>
                <a:gridCol w="1286540">
                  <a:extLst>
                    <a:ext uri="{9D8B030D-6E8A-4147-A177-3AD203B41FA5}">
                      <a16:colId xmlns:a16="http://schemas.microsoft.com/office/drawing/2014/main" val="314495609"/>
                    </a:ext>
                  </a:extLst>
                </a:gridCol>
                <a:gridCol w="308344">
                  <a:extLst>
                    <a:ext uri="{9D8B030D-6E8A-4147-A177-3AD203B41FA5}">
                      <a16:colId xmlns:a16="http://schemas.microsoft.com/office/drawing/2014/main" val="3684299521"/>
                    </a:ext>
                  </a:extLst>
                </a:gridCol>
              </a:tblGrid>
              <a:tr h="200465">
                <a:tc>
                  <a:txBody>
                    <a:bodyPr/>
                    <a:lstStyle/>
                    <a:p>
                      <a:pPr algn="r"/>
                      <a:r>
                        <a:rPr lang="en-US" sz="1000" b="1" u="sng" dirty="0"/>
                        <a:t># at Risk</a:t>
                      </a:r>
                      <a:r>
                        <a:rPr lang="en-US" sz="1000" b="1" dirty="0"/>
                        <a:t>:</a:t>
                      </a:r>
                    </a:p>
                  </a:txBody>
                  <a:tcPr marL="0" marR="0" marT="0" marB="0" anchor="ctr"/>
                </a:tc>
                <a:tc gridSpan="6">
                  <a:txBody>
                    <a:bodyPr/>
                    <a:lstStyle/>
                    <a:p>
                      <a:pPr algn="ctr"/>
                      <a:endParaRPr lang="en-US" sz="1000" b="1" dirty="0"/>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tc>
                <a:extLst>
                  <a:ext uri="{0D108BD9-81ED-4DB2-BD59-A6C34878D82A}">
                    <a16:rowId xmlns:a16="http://schemas.microsoft.com/office/drawing/2014/main" val="2941708680"/>
                  </a:ext>
                </a:extLst>
              </a:tr>
              <a:tr h="201520">
                <a:tc>
                  <a:txBody>
                    <a:bodyPr/>
                    <a:lstStyle/>
                    <a:p>
                      <a:pPr algn="r"/>
                      <a:r>
                        <a:rPr lang="en-US" sz="1000" b="0" dirty="0"/>
                        <a:t>GDMT only, crossovers censored</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312</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205</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155</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119</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85</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33</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19</a:t>
                      </a:r>
                    </a:p>
                  </a:txBody>
                  <a:tcPr marL="0" marR="0" marT="0" marB="0" anchor="ctr"/>
                </a:tc>
                <a:extLst>
                  <a:ext uri="{0D108BD9-81ED-4DB2-BD59-A6C34878D82A}">
                    <a16:rowId xmlns:a16="http://schemas.microsoft.com/office/drawing/2014/main" val="3416497008"/>
                  </a:ext>
                </a:extLst>
              </a:tr>
              <a:tr h="20152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00" b="0" dirty="0"/>
                        <a:t>GDMT crossovers to MitraClip</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58</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30</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22</a:t>
                      </a: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val="105159739"/>
                  </a:ext>
                </a:extLst>
              </a:tr>
            </a:tbl>
          </a:graphicData>
        </a:graphic>
      </p:graphicFrame>
      <p:grpSp>
        <p:nvGrpSpPr>
          <p:cNvPr id="22" name="Group 21">
            <a:extLst>
              <a:ext uri="{FF2B5EF4-FFF2-40B4-BE49-F238E27FC236}">
                <a16:creationId xmlns:a16="http://schemas.microsoft.com/office/drawing/2014/main" id="{67D2BA09-4C46-43E1-866B-03A65C95E5EC}"/>
              </a:ext>
            </a:extLst>
          </p:cNvPr>
          <p:cNvGrpSpPr/>
          <p:nvPr/>
        </p:nvGrpSpPr>
        <p:grpSpPr>
          <a:xfrm>
            <a:off x="2458246" y="1083542"/>
            <a:ext cx="2564763" cy="464250"/>
            <a:chOff x="2458246" y="1083542"/>
            <a:chExt cx="2564763" cy="464250"/>
          </a:xfrm>
        </p:grpSpPr>
        <p:grpSp>
          <p:nvGrpSpPr>
            <p:cNvPr id="29" name="Group 28">
              <a:extLst>
                <a:ext uri="{FF2B5EF4-FFF2-40B4-BE49-F238E27FC236}">
                  <a16:creationId xmlns:a16="http://schemas.microsoft.com/office/drawing/2014/main" id="{81D34123-C2F8-4C7B-8813-6C511CF9496B}"/>
                </a:ext>
              </a:extLst>
            </p:cNvPr>
            <p:cNvGrpSpPr/>
            <p:nvPr/>
          </p:nvGrpSpPr>
          <p:grpSpPr>
            <a:xfrm>
              <a:off x="2458246" y="1083542"/>
              <a:ext cx="2564763" cy="261610"/>
              <a:chOff x="1080431" y="1270753"/>
              <a:chExt cx="1581835" cy="261610"/>
            </a:xfrm>
          </p:grpSpPr>
          <p:sp>
            <p:nvSpPr>
              <p:cNvPr id="34" name="Text Box 22">
                <a:extLst>
                  <a:ext uri="{FF2B5EF4-FFF2-40B4-BE49-F238E27FC236}">
                    <a16:creationId xmlns:a16="http://schemas.microsoft.com/office/drawing/2014/main" id="{E5752BFE-5A18-4D0C-BD0F-08F2E2191483}"/>
                  </a:ext>
                </a:extLst>
              </p:cNvPr>
              <p:cNvSpPr txBox="1">
                <a:spLocks noChangeArrowheads="1"/>
              </p:cNvSpPr>
              <p:nvPr/>
            </p:nvSpPr>
            <p:spPr bwMode="auto">
              <a:xfrm>
                <a:off x="1205768" y="1270753"/>
                <a:ext cx="1456498"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 crossovers censored</a:t>
                </a:r>
              </a:p>
            </p:txBody>
          </p:sp>
          <p:sp>
            <p:nvSpPr>
              <p:cNvPr id="36" name="Line 24">
                <a:extLst>
                  <a:ext uri="{FF2B5EF4-FFF2-40B4-BE49-F238E27FC236}">
                    <a16:creationId xmlns:a16="http://schemas.microsoft.com/office/drawing/2014/main" id="{8E5E0BAE-917E-4883-AC7D-C0F5F97F3091}"/>
                  </a:ext>
                </a:extLst>
              </p:cNvPr>
              <p:cNvSpPr>
                <a:spLocks noChangeShapeType="1"/>
              </p:cNvSpPr>
              <p:nvPr/>
            </p:nvSpPr>
            <p:spPr bwMode="auto">
              <a:xfrm>
                <a:off x="1080431" y="1400491"/>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30" name="Text Box 22">
              <a:extLst>
                <a:ext uri="{FF2B5EF4-FFF2-40B4-BE49-F238E27FC236}">
                  <a16:creationId xmlns:a16="http://schemas.microsoft.com/office/drawing/2014/main" id="{F2BEB3B4-9078-4F83-BC84-460E5518E501}"/>
                </a:ext>
              </a:extLst>
            </p:cNvPr>
            <p:cNvSpPr txBox="1">
              <a:spLocks noChangeArrowheads="1"/>
            </p:cNvSpPr>
            <p:nvPr/>
          </p:nvSpPr>
          <p:spPr bwMode="auto">
            <a:xfrm>
              <a:off x="2663147" y="1286182"/>
              <a:ext cx="2071401"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crossovers to MitraClip</a:t>
              </a:r>
            </a:p>
          </p:txBody>
        </p:sp>
        <p:sp>
          <p:nvSpPr>
            <p:cNvPr id="32" name="Line 24">
              <a:extLst>
                <a:ext uri="{FF2B5EF4-FFF2-40B4-BE49-F238E27FC236}">
                  <a16:creationId xmlns:a16="http://schemas.microsoft.com/office/drawing/2014/main" id="{310BC4FC-9FC0-4047-B186-0CAD8FB0879E}"/>
                </a:ext>
              </a:extLst>
            </p:cNvPr>
            <p:cNvSpPr>
              <a:spLocks noChangeShapeType="1"/>
            </p:cNvSpPr>
            <p:nvPr/>
          </p:nvSpPr>
          <p:spPr bwMode="auto">
            <a:xfrm>
              <a:off x="2459927" y="1425251"/>
              <a:ext cx="228601" cy="0"/>
            </a:xfrm>
            <a:prstGeom prst="line">
              <a:avLst/>
            </a:pr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41" name="Freeform 38">
            <a:extLst>
              <a:ext uri="{FF2B5EF4-FFF2-40B4-BE49-F238E27FC236}">
                <a16:creationId xmlns:a16="http://schemas.microsoft.com/office/drawing/2014/main" id="{71A717D0-73D2-4738-9CAF-B06127A2CE3A}"/>
              </a:ext>
            </a:extLst>
          </p:cNvPr>
          <p:cNvSpPr>
            <a:spLocks/>
          </p:cNvSpPr>
          <p:nvPr/>
        </p:nvSpPr>
        <p:spPr bwMode="auto">
          <a:xfrm>
            <a:off x="2222815" y="3319291"/>
            <a:ext cx="1642034" cy="373063"/>
          </a:xfrm>
          <a:custGeom>
            <a:avLst/>
            <a:gdLst>
              <a:gd name="T0" fmla="*/ 1 w 573"/>
              <a:gd name="T1" fmla="*/ 66 h 66"/>
              <a:gd name="T2" fmla="*/ 3 w 573"/>
              <a:gd name="T3" fmla="*/ 66 h 66"/>
              <a:gd name="T4" fmla="*/ 17 w 573"/>
              <a:gd name="T5" fmla="*/ 66 h 66"/>
              <a:gd name="T6" fmla="*/ 23 w 573"/>
              <a:gd name="T7" fmla="*/ 66 h 66"/>
              <a:gd name="T8" fmla="*/ 37 w 573"/>
              <a:gd name="T9" fmla="*/ 66 h 66"/>
              <a:gd name="T10" fmla="*/ 42 w 573"/>
              <a:gd name="T11" fmla="*/ 66 h 66"/>
              <a:gd name="T12" fmla="*/ 44 w 573"/>
              <a:gd name="T13" fmla="*/ 66 h 66"/>
              <a:gd name="T14" fmla="*/ 50 w 573"/>
              <a:gd name="T15" fmla="*/ 66 h 66"/>
              <a:gd name="T16" fmla="*/ 51 w 573"/>
              <a:gd name="T17" fmla="*/ 66 h 66"/>
              <a:gd name="T18" fmla="*/ 53 w 573"/>
              <a:gd name="T19" fmla="*/ 66 h 66"/>
              <a:gd name="T20" fmla="*/ 55 w 573"/>
              <a:gd name="T21" fmla="*/ 66 h 66"/>
              <a:gd name="T22" fmla="*/ 56 w 573"/>
              <a:gd name="T23" fmla="*/ 66 h 66"/>
              <a:gd name="T24" fmla="*/ 59 w 573"/>
              <a:gd name="T25" fmla="*/ 66 h 66"/>
              <a:gd name="T26" fmla="*/ 66 w 573"/>
              <a:gd name="T27" fmla="*/ 66 h 66"/>
              <a:gd name="T28" fmla="*/ 66 w 573"/>
              <a:gd name="T29" fmla="*/ 66 h 66"/>
              <a:gd name="T30" fmla="*/ 72 w 573"/>
              <a:gd name="T31" fmla="*/ 66 h 66"/>
              <a:gd name="T32" fmla="*/ 73 w 573"/>
              <a:gd name="T33" fmla="*/ 66 h 66"/>
              <a:gd name="T34" fmla="*/ 84 w 573"/>
              <a:gd name="T35" fmla="*/ 66 h 66"/>
              <a:gd name="T36" fmla="*/ 103 w 573"/>
              <a:gd name="T37" fmla="*/ 54 h 66"/>
              <a:gd name="T38" fmla="*/ 119 w 573"/>
              <a:gd name="T39" fmla="*/ 43 h 66"/>
              <a:gd name="T40" fmla="*/ 121 w 573"/>
              <a:gd name="T41" fmla="*/ 43 h 66"/>
              <a:gd name="T42" fmla="*/ 152 w 573"/>
              <a:gd name="T43" fmla="*/ 43 h 66"/>
              <a:gd name="T44" fmla="*/ 162 w 573"/>
              <a:gd name="T45" fmla="*/ 30 h 66"/>
              <a:gd name="T46" fmla="*/ 163 w 573"/>
              <a:gd name="T47" fmla="*/ 30 h 66"/>
              <a:gd name="T48" fmla="*/ 173 w 573"/>
              <a:gd name="T49" fmla="*/ 18 h 66"/>
              <a:gd name="T50" fmla="*/ 188 w 573"/>
              <a:gd name="T51" fmla="*/ 18 h 66"/>
              <a:gd name="T52" fmla="*/ 213 w 573"/>
              <a:gd name="T53" fmla="*/ 18 h 66"/>
              <a:gd name="T54" fmla="*/ 262 w 573"/>
              <a:gd name="T55" fmla="*/ 18 h 66"/>
              <a:gd name="T56" fmla="*/ 323 w 573"/>
              <a:gd name="T57" fmla="*/ 18 h 66"/>
              <a:gd name="T58" fmla="*/ 345 w 573"/>
              <a:gd name="T59" fmla="*/ 18 h 66"/>
              <a:gd name="T60" fmla="*/ 356 w 573"/>
              <a:gd name="T61" fmla="*/ 18 h 66"/>
              <a:gd name="T62" fmla="*/ 371 w 573"/>
              <a:gd name="T63" fmla="*/ 18 h 66"/>
              <a:gd name="T64" fmla="*/ 383 w 573"/>
              <a:gd name="T65" fmla="*/ 18 h 66"/>
              <a:gd name="T66" fmla="*/ 477 w 573"/>
              <a:gd name="T67" fmla="*/ 18 h 66"/>
              <a:gd name="T68" fmla="*/ 531 w 573"/>
              <a:gd name="T69" fmla="*/ 18 h 66"/>
              <a:gd name="T70" fmla="*/ 573 w 573"/>
              <a:gd name="T71" fmla="*/ 0 h 66"/>
              <a:gd name="T72" fmla="*/ 573 w 573"/>
              <a:gd name="T7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 h="66">
                <a:moveTo>
                  <a:pt x="0" y="66"/>
                </a:moveTo>
                <a:lnTo>
                  <a:pt x="1" y="66"/>
                </a:lnTo>
                <a:lnTo>
                  <a:pt x="1" y="66"/>
                </a:lnTo>
                <a:lnTo>
                  <a:pt x="3" y="66"/>
                </a:lnTo>
                <a:lnTo>
                  <a:pt x="3" y="66"/>
                </a:lnTo>
                <a:lnTo>
                  <a:pt x="17" y="66"/>
                </a:lnTo>
                <a:lnTo>
                  <a:pt x="17" y="66"/>
                </a:lnTo>
                <a:lnTo>
                  <a:pt x="23" y="66"/>
                </a:lnTo>
                <a:lnTo>
                  <a:pt x="23" y="66"/>
                </a:lnTo>
                <a:lnTo>
                  <a:pt x="37" y="66"/>
                </a:lnTo>
                <a:lnTo>
                  <a:pt x="37" y="66"/>
                </a:lnTo>
                <a:lnTo>
                  <a:pt x="42" y="66"/>
                </a:lnTo>
                <a:lnTo>
                  <a:pt x="42" y="66"/>
                </a:lnTo>
                <a:lnTo>
                  <a:pt x="44" y="66"/>
                </a:lnTo>
                <a:lnTo>
                  <a:pt x="44" y="66"/>
                </a:lnTo>
                <a:lnTo>
                  <a:pt x="50" y="66"/>
                </a:lnTo>
                <a:lnTo>
                  <a:pt x="50" y="66"/>
                </a:lnTo>
                <a:lnTo>
                  <a:pt x="51" y="66"/>
                </a:lnTo>
                <a:lnTo>
                  <a:pt x="51" y="66"/>
                </a:lnTo>
                <a:lnTo>
                  <a:pt x="53" y="66"/>
                </a:lnTo>
                <a:lnTo>
                  <a:pt x="53" y="66"/>
                </a:lnTo>
                <a:lnTo>
                  <a:pt x="55" y="66"/>
                </a:lnTo>
                <a:lnTo>
                  <a:pt x="55" y="66"/>
                </a:lnTo>
                <a:lnTo>
                  <a:pt x="56" y="66"/>
                </a:lnTo>
                <a:lnTo>
                  <a:pt x="56" y="66"/>
                </a:lnTo>
                <a:lnTo>
                  <a:pt x="59" y="66"/>
                </a:lnTo>
                <a:lnTo>
                  <a:pt x="59" y="66"/>
                </a:lnTo>
                <a:lnTo>
                  <a:pt x="66" y="66"/>
                </a:lnTo>
                <a:lnTo>
                  <a:pt x="66" y="66"/>
                </a:lnTo>
                <a:lnTo>
                  <a:pt x="66" y="66"/>
                </a:lnTo>
                <a:lnTo>
                  <a:pt x="66" y="66"/>
                </a:lnTo>
                <a:lnTo>
                  <a:pt x="72" y="66"/>
                </a:lnTo>
                <a:lnTo>
                  <a:pt x="72" y="66"/>
                </a:lnTo>
                <a:lnTo>
                  <a:pt x="73" y="66"/>
                </a:lnTo>
                <a:lnTo>
                  <a:pt x="73" y="66"/>
                </a:lnTo>
                <a:lnTo>
                  <a:pt x="84" y="66"/>
                </a:lnTo>
                <a:lnTo>
                  <a:pt x="84" y="54"/>
                </a:lnTo>
                <a:lnTo>
                  <a:pt x="103" y="54"/>
                </a:lnTo>
                <a:lnTo>
                  <a:pt x="103" y="43"/>
                </a:lnTo>
                <a:lnTo>
                  <a:pt x="119" y="43"/>
                </a:lnTo>
                <a:lnTo>
                  <a:pt x="119" y="43"/>
                </a:lnTo>
                <a:lnTo>
                  <a:pt x="121" y="43"/>
                </a:lnTo>
                <a:lnTo>
                  <a:pt x="121" y="43"/>
                </a:lnTo>
                <a:lnTo>
                  <a:pt x="152" y="43"/>
                </a:lnTo>
                <a:lnTo>
                  <a:pt x="152" y="30"/>
                </a:lnTo>
                <a:lnTo>
                  <a:pt x="162" y="30"/>
                </a:lnTo>
                <a:lnTo>
                  <a:pt x="162" y="30"/>
                </a:lnTo>
                <a:lnTo>
                  <a:pt x="163" y="30"/>
                </a:lnTo>
                <a:lnTo>
                  <a:pt x="163" y="18"/>
                </a:lnTo>
                <a:lnTo>
                  <a:pt x="173" y="18"/>
                </a:lnTo>
                <a:lnTo>
                  <a:pt x="173" y="18"/>
                </a:lnTo>
                <a:lnTo>
                  <a:pt x="188" y="18"/>
                </a:lnTo>
                <a:lnTo>
                  <a:pt x="188" y="18"/>
                </a:lnTo>
                <a:lnTo>
                  <a:pt x="213" y="18"/>
                </a:lnTo>
                <a:lnTo>
                  <a:pt x="213" y="18"/>
                </a:lnTo>
                <a:lnTo>
                  <a:pt x="262" y="18"/>
                </a:lnTo>
                <a:lnTo>
                  <a:pt x="262" y="18"/>
                </a:lnTo>
                <a:lnTo>
                  <a:pt x="323" y="18"/>
                </a:lnTo>
                <a:lnTo>
                  <a:pt x="323" y="18"/>
                </a:lnTo>
                <a:lnTo>
                  <a:pt x="345" y="18"/>
                </a:lnTo>
                <a:lnTo>
                  <a:pt x="345" y="18"/>
                </a:lnTo>
                <a:lnTo>
                  <a:pt x="356" y="18"/>
                </a:lnTo>
                <a:lnTo>
                  <a:pt x="356" y="18"/>
                </a:lnTo>
                <a:lnTo>
                  <a:pt x="371" y="18"/>
                </a:lnTo>
                <a:lnTo>
                  <a:pt x="371" y="18"/>
                </a:lnTo>
                <a:lnTo>
                  <a:pt x="383" y="18"/>
                </a:lnTo>
                <a:lnTo>
                  <a:pt x="383" y="18"/>
                </a:lnTo>
                <a:lnTo>
                  <a:pt x="477" y="18"/>
                </a:lnTo>
                <a:lnTo>
                  <a:pt x="477" y="18"/>
                </a:lnTo>
                <a:lnTo>
                  <a:pt x="531" y="18"/>
                </a:lnTo>
                <a:lnTo>
                  <a:pt x="531" y="0"/>
                </a:lnTo>
                <a:lnTo>
                  <a:pt x="573" y="0"/>
                </a:lnTo>
                <a:lnTo>
                  <a:pt x="573" y="0"/>
                </a:lnTo>
                <a:lnTo>
                  <a:pt x="573" y="0"/>
                </a:lnTo>
              </a:path>
            </a:pathLst>
          </a:cu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sp>
        <p:nvSpPr>
          <p:cNvPr id="42" name="TextBox 41">
            <a:extLst>
              <a:ext uri="{FF2B5EF4-FFF2-40B4-BE49-F238E27FC236}">
                <a16:creationId xmlns:a16="http://schemas.microsoft.com/office/drawing/2014/main" id="{2922AF2C-45AC-4E61-ABD4-AE7560505D3F}"/>
              </a:ext>
            </a:extLst>
          </p:cNvPr>
          <p:cNvSpPr txBox="1"/>
          <p:nvPr/>
        </p:nvSpPr>
        <p:spPr>
          <a:xfrm>
            <a:off x="3800796" y="3157089"/>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13.8%</a:t>
            </a:r>
          </a:p>
        </p:txBody>
      </p:sp>
      <p:sp>
        <p:nvSpPr>
          <p:cNvPr id="43" name="Rectangle 42">
            <a:extLst>
              <a:ext uri="{FF2B5EF4-FFF2-40B4-BE49-F238E27FC236}">
                <a16:creationId xmlns:a16="http://schemas.microsoft.com/office/drawing/2014/main" id="{281D2FDA-E2B9-42BE-A99E-FB03DCA79BDF}"/>
              </a:ext>
            </a:extLst>
          </p:cNvPr>
          <p:cNvSpPr/>
          <p:nvPr/>
        </p:nvSpPr>
        <p:spPr>
          <a:xfrm>
            <a:off x="1406766" y="4753438"/>
            <a:ext cx="6284055" cy="3693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ヒラギノ角ゴ Pro W3"/>
                <a:cs typeface="Arial" charset="0"/>
              </a:rPr>
              <a:t>For crossover patients, follow-up duration is from the crossover procedure date; events at procedure dates are excluded. Event rates are Kaplan-Meier time-to-first event estimates, with landmark analysis for crossover patients </a:t>
            </a:r>
            <a:endParaRPr kumimoji="0" lang="en-US" sz="900" b="1" i="1" u="none" strike="noStrike" kern="1200" cap="none" spc="0" normalizeH="0" baseline="0" noProof="0" dirty="0">
              <a:ln>
                <a:noFill/>
              </a:ln>
              <a:solidFill>
                <a:srgbClr val="FFCC99"/>
              </a:solidFill>
              <a:effectLst/>
              <a:uLnTx/>
              <a:uFillTx/>
              <a:latin typeface="Arial" charset="0"/>
              <a:ea typeface="ヒラギノ角ゴ Pro W3"/>
              <a:cs typeface="Arial" charset="0"/>
            </a:endParaRPr>
          </a:p>
        </p:txBody>
      </p:sp>
    </p:spTree>
    <p:extLst>
      <p:ext uri="{BB962C8B-B14F-4D97-AF65-F5344CB8AC3E}">
        <p14:creationId xmlns:p14="http://schemas.microsoft.com/office/powerpoint/2010/main" val="2069097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20"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118618" y="879121"/>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0" y="86055"/>
            <a:ext cx="9144000"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Heart Failure Hospitalization</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GDMT pts censored at time of crossover; Crossovers landmarked at </a:t>
            </a:r>
            <a:r>
              <a:rPr lang="en-US" sz="1600" dirty="0" err="1">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MitraClip</a:t>
            </a:r>
            <a:r>
              <a:rPr lang="en-US" sz="16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procedure</a:t>
            </a:r>
            <a:br>
              <a:rPr lang="en-US" sz="18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800" b="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0" name="TextBox 169">
            <a:extLst>
              <a:ext uri="{FF2B5EF4-FFF2-40B4-BE49-F238E27FC236}">
                <a16:creationId xmlns:a16="http://schemas.microsoft.com/office/drawing/2014/main" id="{E0B6AAF2-382A-48CD-A347-B3B706F83DAA}"/>
              </a:ext>
            </a:extLst>
          </p:cNvPr>
          <p:cNvSpPr txBox="1"/>
          <p:nvPr/>
        </p:nvSpPr>
        <p:spPr>
          <a:xfrm>
            <a:off x="7146367" y="1368801"/>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80.9%</a:t>
            </a:r>
          </a:p>
        </p:txBody>
      </p:sp>
      <p:sp>
        <p:nvSpPr>
          <p:cNvPr id="171" name="TextBox 170">
            <a:extLst>
              <a:ext uri="{FF2B5EF4-FFF2-40B4-BE49-F238E27FC236}">
                <a16:creationId xmlns:a16="http://schemas.microsoft.com/office/drawing/2014/main" id="{327A2B9B-15AD-4428-A43D-A13A3C180F85}"/>
              </a:ext>
            </a:extLst>
          </p:cNvPr>
          <p:cNvSpPr txBox="1"/>
          <p:nvPr/>
        </p:nvSpPr>
        <p:spPr>
          <a:xfrm>
            <a:off x="7146367" y="2265967"/>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46.5%</a:t>
            </a:r>
          </a:p>
        </p:txBody>
      </p:sp>
      <p:sp>
        <p:nvSpPr>
          <p:cNvPr id="17" name="Freeform 113">
            <a:extLst>
              <a:ext uri="{FF2B5EF4-FFF2-40B4-BE49-F238E27FC236}">
                <a16:creationId xmlns:a16="http://schemas.microsoft.com/office/drawing/2014/main" id="{1E11523A-7167-4FEC-BCFA-7A043481F41F}"/>
              </a:ext>
            </a:extLst>
          </p:cNvPr>
          <p:cNvSpPr>
            <a:spLocks/>
          </p:cNvSpPr>
          <p:nvPr/>
        </p:nvSpPr>
        <p:spPr bwMode="auto">
          <a:xfrm>
            <a:off x="2225147" y="2433084"/>
            <a:ext cx="4963220" cy="1257834"/>
          </a:xfrm>
          <a:custGeom>
            <a:avLst/>
            <a:gdLst>
              <a:gd name="T0" fmla="*/ 3 w 574"/>
              <a:gd name="T1" fmla="*/ 218 h 223"/>
              <a:gd name="T2" fmla="*/ 5 w 574"/>
              <a:gd name="T3" fmla="*/ 213 h 223"/>
              <a:gd name="T4" fmla="*/ 9 w 574"/>
              <a:gd name="T5" fmla="*/ 210 h 223"/>
              <a:gd name="T6" fmla="*/ 12 w 574"/>
              <a:gd name="T7" fmla="*/ 209 h 223"/>
              <a:gd name="T8" fmla="*/ 15 w 574"/>
              <a:gd name="T9" fmla="*/ 204 h 223"/>
              <a:gd name="T10" fmla="*/ 26 w 574"/>
              <a:gd name="T11" fmla="*/ 201 h 223"/>
              <a:gd name="T12" fmla="*/ 31 w 574"/>
              <a:gd name="T13" fmla="*/ 196 h 223"/>
              <a:gd name="T14" fmla="*/ 41 w 574"/>
              <a:gd name="T15" fmla="*/ 191 h 223"/>
              <a:gd name="T16" fmla="*/ 45 w 574"/>
              <a:gd name="T17" fmla="*/ 184 h 223"/>
              <a:gd name="T18" fmla="*/ 47 w 574"/>
              <a:gd name="T19" fmla="*/ 183 h 223"/>
              <a:gd name="T20" fmla="*/ 49 w 574"/>
              <a:gd name="T21" fmla="*/ 178 h 223"/>
              <a:gd name="T22" fmla="*/ 64 w 574"/>
              <a:gd name="T23" fmla="*/ 176 h 223"/>
              <a:gd name="T24" fmla="*/ 66 w 574"/>
              <a:gd name="T25" fmla="*/ 174 h 223"/>
              <a:gd name="T26" fmla="*/ 75 w 574"/>
              <a:gd name="T27" fmla="*/ 171 h 223"/>
              <a:gd name="T28" fmla="*/ 80 w 574"/>
              <a:gd name="T29" fmla="*/ 162 h 223"/>
              <a:gd name="T30" fmla="*/ 90 w 574"/>
              <a:gd name="T31" fmla="*/ 162 h 223"/>
              <a:gd name="T32" fmla="*/ 92 w 574"/>
              <a:gd name="T33" fmla="*/ 157 h 223"/>
              <a:gd name="T34" fmla="*/ 102 w 574"/>
              <a:gd name="T35" fmla="*/ 152 h 223"/>
              <a:gd name="T36" fmla="*/ 111 w 574"/>
              <a:gd name="T37" fmla="*/ 143 h 223"/>
              <a:gd name="T38" fmla="*/ 113 w 574"/>
              <a:gd name="T39" fmla="*/ 140 h 223"/>
              <a:gd name="T40" fmla="*/ 120 w 574"/>
              <a:gd name="T41" fmla="*/ 136 h 223"/>
              <a:gd name="T42" fmla="*/ 129 w 574"/>
              <a:gd name="T43" fmla="*/ 131 h 223"/>
              <a:gd name="T44" fmla="*/ 141 w 574"/>
              <a:gd name="T45" fmla="*/ 127 h 223"/>
              <a:gd name="T46" fmla="*/ 157 w 574"/>
              <a:gd name="T47" fmla="*/ 122 h 223"/>
              <a:gd name="T48" fmla="*/ 162 w 574"/>
              <a:gd name="T49" fmla="*/ 117 h 223"/>
              <a:gd name="T50" fmla="*/ 176 w 574"/>
              <a:gd name="T51" fmla="*/ 113 h 223"/>
              <a:gd name="T52" fmla="*/ 178 w 574"/>
              <a:gd name="T53" fmla="*/ 108 h 223"/>
              <a:gd name="T54" fmla="*/ 190 w 574"/>
              <a:gd name="T55" fmla="*/ 106 h 223"/>
              <a:gd name="T56" fmla="*/ 198 w 574"/>
              <a:gd name="T57" fmla="*/ 98 h 223"/>
              <a:gd name="T58" fmla="*/ 212 w 574"/>
              <a:gd name="T59" fmla="*/ 95 h 223"/>
              <a:gd name="T60" fmla="*/ 229 w 574"/>
              <a:gd name="T61" fmla="*/ 91 h 223"/>
              <a:gd name="T62" fmla="*/ 246 w 574"/>
              <a:gd name="T63" fmla="*/ 85 h 223"/>
              <a:gd name="T64" fmla="*/ 260 w 574"/>
              <a:gd name="T65" fmla="*/ 80 h 223"/>
              <a:gd name="T66" fmla="*/ 297 w 574"/>
              <a:gd name="T67" fmla="*/ 78 h 223"/>
              <a:gd name="T68" fmla="*/ 317 w 574"/>
              <a:gd name="T69" fmla="*/ 76 h 223"/>
              <a:gd name="T70" fmla="*/ 330 w 574"/>
              <a:gd name="T71" fmla="*/ 70 h 223"/>
              <a:gd name="T72" fmla="*/ 352 w 574"/>
              <a:gd name="T73" fmla="*/ 62 h 223"/>
              <a:gd name="T74" fmla="*/ 365 w 574"/>
              <a:gd name="T75" fmla="*/ 60 h 223"/>
              <a:gd name="T76" fmla="*/ 375 w 574"/>
              <a:gd name="T77" fmla="*/ 56 h 223"/>
              <a:gd name="T78" fmla="*/ 378 w 574"/>
              <a:gd name="T79" fmla="*/ 56 h 223"/>
              <a:gd name="T80" fmla="*/ 381 w 574"/>
              <a:gd name="T81" fmla="*/ 56 h 223"/>
              <a:gd name="T82" fmla="*/ 384 w 574"/>
              <a:gd name="T83" fmla="*/ 56 h 223"/>
              <a:gd name="T84" fmla="*/ 385 w 574"/>
              <a:gd name="T85" fmla="*/ 56 h 223"/>
              <a:gd name="T86" fmla="*/ 388 w 574"/>
              <a:gd name="T87" fmla="*/ 54 h 223"/>
              <a:gd name="T88" fmla="*/ 390 w 574"/>
              <a:gd name="T89" fmla="*/ 54 h 223"/>
              <a:gd name="T90" fmla="*/ 395 w 574"/>
              <a:gd name="T91" fmla="*/ 54 h 223"/>
              <a:gd name="T92" fmla="*/ 397 w 574"/>
              <a:gd name="T93" fmla="*/ 54 h 223"/>
              <a:gd name="T94" fmla="*/ 401 w 574"/>
              <a:gd name="T95" fmla="*/ 54 h 223"/>
              <a:gd name="T96" fmla="*/ 403 w 574"/>
              <a:gd name="T97" fmla="*/ 54 h 223"/>
              <a:gd name="T98" fmla="*/ 405 w 574"/>
              <a:gd name="T99" fmla="*/ 54 h 223"/>
              <a:gd name="T100" fmla="*/ 419 w 574"/>
              <a:gd name="T101" fmla="*/ 51 h 223"/>
              <a:gd name="T102" fmla="*/ 439 w 574"/>
              <a:gd name="T103" fmla="*/ 46 h 223"/>
              <a:gd name="T104" fmla="*/ 448 w 574"/>
              <a:gd name="T105" fmla="*/ 43 h 223"/>
              <a:gd name="T106" fmla="*/ 463 w 574"/>
              <a:gd name="T107" fmla="*/ 38 h 223"/>
              <a:gd name="T108" fmla="*/ 476 w 574"/>
              <a:gd name="T109" fmla="*/ 38 h 223"/>
              <a:gd name="T110" fmla="*/ 492 w 574"/>
              <a:gd name="T111" fmla="*/ 38 h 223"/>
              <a:gd name="T112" fmla="*/ 503 w 574"/>
              <a:gd name="T113" fmla="*/ 29 h 223"/>
              <a:gd name="T114" fmla="*/ 510 w 574"/>
              <a:gd name="T115" fmla="*/ 23 h 223"/>
              <a:gd name="T116" fmla="*/ 524 w 574"/>
              <a:gd name="T117" fmla="*/ 19 h 223"/>
              <a:gd name="T118" fmla="*/ 543 w 574"/>
              <a:gd name="T119" fmla="*/ 10 h 223"/>
              <a:gd name="T120" fmla="*/ 553 w 574"/>
              <a:gd name="T1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4" h="223">
                <a:moveTo>
                  <a:pt x="0" y="223"/>
                </a:moveTo>
                <a:lnTo>
                  <a:pt x="1" y="223"/>
                </a:lnTo>
                <a:lnTo>
                  <a:pt x="1" y="221"/>
                </a:lnTo>
                <a:lnTo>
                  <a:pt x="3" y="221"/>
                </a:lnTo>
                <a:lnTo>
                  <a:pt x="3" y="218"/>
                </a:lnTo>
                <a:lnTo>
                  <a:pt x="3" y="218"/>
                </a:lnTo>
                <a:lnTo>
                  <a:pt x="3" y="218"/>
                </a:lnTo>
                <a:lnTo>
                  <a:pt x="4" y="218"/>
                </a:lnTo>
                <a:lnTo>
                  <a:pt x="4" y="217"/>
                </a:lnTo>
                <a:lnTo>
                  <a:pt x="4" y="217"/>
                </a:lnTo>
                <a:lnTo>
                  <a:pt x="4" y="217"/>
                </a:lnTo>
                <a:lnTo>
                  <a:pt x="4" y="217"/>
                </a:lnTo>
                <a:lnTo>
                  <a:pt x="4" y="213"/>
                </a:lnTo>
                <a:lnTo>
                  <a:pt x="5" y="213"/>
                </a:lnTo>
                <a:lnTo>
                  <a:pt x="5" y="213"/>
                </a:lnTo>
                <a:lnTo>
                  <a:pt x="6" y="213"/>
                </a:lnTo>
                <a:lnTo>
                  <a:pt x="6" y="212"/>
                </a:lnTo>
                <a:lnTo>
                  <a:pt x="7" y="212"/>
                </a:lnTo>
                <a:lnTo>
                  <a:pt x="7" y="212"/>
                </a:lnTo>
                <a:lnTo>
                  <a:pt x="9" y="212"/>
                </a:lnTo>
                <a:lnTo>
                  <a:pt x="9" y="210"/>
                </a:lnTo>
                <a:lnTo>
                  <a:pt x="10" y="210"/>
                </a:lnTo>
                <a:lnTo>
                  <a:pt x="10" y="209"/>
                </a:lnTo>
                <a:lnTo>
                  <a:pt x="10" y="209"/>
                </a:lnTo>
                <a:lnTo>
                  <a:pt x="10" y="209"/>
                </a:lnTo>
                <a:lnTo>
                  <a:pt x="11" y="209"/>
                </a:lnTo>
                <a:lnTo>
                  <a:pt x="11" y="209"/>
                </a:lnTo>
                <a:lnTo>
                  <a:pt x="12" y="209"/>
                </a:lnTo>
                <a:lnTo>
                  <a:pt x="12" y="207"/>
                </a:lnTo>
                <a:lnTo>
                  <a:pt x="12" y="207"/>
                </a:lnTo>
                <a:lnTo>
                  <a:pt x="12" y="207"/>
                </a:lnTo>
                <a:lnTo>
                  <a:pt x="14" y="207"/>
                </a:lnTo>
                <a:lnTo>
                  <a:pt x="14" y="205"/>
                </a:lnTo>
                <a:lnTo>
                  <a:pt x="15" y="205"/>
                </a:lnTo>
                <a:lnTo>
                  <a:pt x="15" y="204"/>
                </a:lnTo>
                <a:lnTo>
                  <a:pt x="18" y="204"/>
                </a:lnTo>
                <a:lnTo>
                  <a:pt x="18" y="202"/>
                </a:lnTo>
                <a:lnTo>
                  <a:pt x="22" y="202"/>
                </a:lnTo>
                <a:lnTo>
                  <a:pt x="22" y="202"/>
                </a:lnTo>
                <a:lnTo>
                  <a:pt x="23" y="202"/>
                </a:lnTo>
                <a:lnTo>
                  <a:pt x="23" y="201"/>
                </a:lnTo>
                <a:lnTo>
                  <a:pt x="26" y="201"/>
                </a:lnTo>
                <a:lnTo>
                  <a:pt x="26" y="199"/>
                </a:lnTo>
                <a:lnTo>
                  <a:pt x="29" y="199"/>
                </a:lnTo>
                <a:lnTo>
                  <a:pt x="29" y="197"/>
                </a:lnTo>
                <a:lnTo>
                  <a:pt x="31" y="197"/>
                </a:lnTo>
                <a:lnTo>
                  <a:pt x="31" y="196"/>
                </a:lnTo>
                <a:lnTo>
                  <a:pt x="31" y="196"/>
                </a:lnTo>
                <a:lnTo>
                  <a:pt x="31" y="196"/>
                </a:lnTo>
                <a:lnTo>
                  <a:pt x="34" y="196"/>
                </a:lnTo>
                <a:lnTo>
                  <a:pt x="34" y="194"/>
                </a:lnTo>
                <a:lnTo>
                  <a:pt x="38" y="194"/>
                </a:lnTo>
                <a:lnTo>
                  <a:pt x="38" y="192"/>
                </a:lnTo>
                <a:lnTo>
                  <a:pt x="39" y="192"/>
                </a:lnTo>
                <a:lnTo>
                  <a:pt x="39" y="191"/>
                </a:lnTo>
                <a:lnTo>
                  <a:pt x="41" y="191"/>
                </a:lnTo>
                <a:lnTo>
                  <a:pt x="41" y="189"/>
                </a:lnTo>
                <a:lnTo>
                  <a:pt x="42" y="189"/>
                </a:lnTo>
                <a:lnTo>
                  <a:pt x="42" y="186"/>
                </a:lnTo>
                <a:lnTo>
                  <a:pt x="43" y="186"/>
                </a:lnTo>
                <a:lnTo>
                  <a:pt x="43" y="186"/>
                </a:lnTo>
                <a:lnTo>
                  <a:pt x="45" y="186"/>
                </a:lnTo>
                <a:lnTo>
                  <a:pt x="45" y="184"/>
                </a:lnTo>
                <a:lnTo>
                  <a:pt x="45" y="184"/>
                </a:lnTo>
                <a:lnTo>
                  <a:pt x="45" y="184"/>
                </a:lnTo>
                <a:lnTo>
                  <a:pt x="45" y="184"/>
                </a:lnTo>
                <a:lnTo>
                  <a:pt x="45" y="184"/>
                </a:lnTo>
                <a:lnTo>
                  <a:pt x="46" y="184"/>
                </a:lnTo>
                <a:lnTo>
                  <a:pt x="46" y="183"/>
                </a:lnTo>
                <a:lnTo>
                  <a:pt x="47" y="183"/>
                </a:lnTo>
                <a:lnTo>
                  <a:pt x="47" y="181"/>
                </a:lnTo>
                <a:lnTo>
                  <a:pt x="48" y="181"/>
                </a:lnTo>
                <a:lnTo>
                  <a:pt x="48" y="179"/>
                </a:lnTo>
                <a:lnTo>
                  <a:pt x="48" y="179"/>
                </a:lnTo>
                <a:lnTo>
                  <a:pt x="48" y="178"/>
                </a:lnTo>
                <a:lnTo>
                  <a:pt x="49" y="178"/>
                </a:lnTo>
                <a:lnTo>
                  <a:pt x="49" y="178"/>
                </a:lnTo>
                <a:lnTo>
                  <a:pt x="53" y="178"/>
                </a:lnTo>
                <a:lnTo>
                  <a:pt x="53" y="178"/>
                </a:lnTo>
                <a:lnTo>
                  <a:pt x="55" y="178"/>
                </a:lnTo>
                <a:lnTo>
                  <a:pt x="55" y="178"/>
                </a:lnTo>
                <a:lnTo>
                  <a:pt x="57" y="178"/>
                </a:lnTo>
                <a:lnTo>
                  <a:pt x="57" y="176"/>
                </a:lnTo>
                <a:lnTo>
                  <a:pt x="64" y="176"/>
                </a:lnTo>
                <a:lnTo>
                  <a:pt x="64" y="176"/>
                </a:lnTo>
                <a:lnTo>
                  <a:pt x="64" y="176"/>
                </a:lnTo>
                <a:lnTo>
                  <a:pt x="64" y="174"/>
                </a:lnTo>
                <a:lnTo>
                  <a:pt x="66" y="174"/>
                </a:lnTo>
                <a:lnTo>
                  <a:pt x="66" y="174"/>
                </a:lnTo>
                <a:lnTo>
                  <a:pt x="66" y="174"/>
                </a:lnTo>
                <a:lnTo>
                  <a:pt x="66" y="174"/>
                </a:lnTo>
                <a:lnTo>
                  <a:pt x="68" y="174"/>
                </a:lnTo>
                <a:lnTo>
                  <a:pt x="68" y="172"/>
                </a:lnTo>
                <a:lnTo>
                  <a:pt x="69" y="172"/>
                </a:lnTo>
                <a:lnTo>
                  <a:pt x="69" y="171"/>
                </a:lnTo>
                <a:lnTo>
                  <a:pt x="73" y="171"/>
                </a:lnTo>
                <a:lnTo>
                  <a:pt x="73" y="171"/>
                </a:lnTo>
                <a:lnTo>
                  <a:pt x="75" y="171"/>
                </a:lnTo>
                <a:lnTo>
                  <a:pt x="75" y="169"/>
                </a:lnTo>
                <a:lnTo>
                  <a:pt x="77" y="169"/>
                </a:lnTo>
                <a:lnTo>
                  <a:pt x="77" y="166"/>
                </a:lnTo>
                <a:lnTo>
                  <a:pt x="79" y="166"/>
                </a:lnTo>
                <a:lnTo>
                  <a:pt x="79" y="162"/>
                </a:lnTo>
                <a:lnTo>
                  <a:pt x="80" y="162"/>
                </a:lnTo>
                <a:lnTo>
                  <a:pt x="80" y="162"/>
                </a:lnTo>
                <a:lnTo>
                  <a:pt x="85" y="162"/>
                </a:lnTo>
                <a:lnTo>
                  <a:pt x="85" y="162"/>
                </a:lnTo>
                <a:lnTo>
                  <a:pt x="87" y="162"/>
                </a:lnTo>
                <a:lnTo>
                  <a:pt x="87" y="162"/>
                </a:lnTo>
                <a:lnTo>
                  <a:pt x="89" y="162"/>
                </a:lnTo>
                <a:lnTo>
                  <a:pt x="89" y="162"/>
                </a:lnTo>
                <a:lnTo>
                  <a:pt x="90" y="162"/>
                </a:lnTo>
                <a:lnTo>
                  <a:pt x="90" y="161"/>
                </a:lnTo>
                <a:lnTo>
                  <a:pt x="91" y="161"/>
                </a:lnTo>
                <a:lnTo>
                  <a:pt x="91" y="159"/>
                </a:lnTo>
                <a:lnTo>
                  <a:pt x="91" y="159"/>
                </a:lnTo>
                <a:lnTo>
                  <a:pt x="91" y="159"/>
                </a:lnTo>
                <a:lnTo>
                  <a:pt x="92" y="159"/>
                </a:lnTo>
                <a:lnTo>
                  <a:pt x="92" y="157"/>
                </a:lnTo>
                <a:lnTo>
                  <a:pt x="98" y="157"/>
                </a:lnTo>
                <a:lnTo>
                  <a:pt x="98" y="155"/>
                </a:lnTo>
                <a:lnTo>
                  <a:pt x="99" y="155"/>
                </a:lnTo>
                <a:lnTo>
                  <a:pt x="99" y="154"/>
                </a:lnTo>
                <a:lnTo>
                  <a:pt x="101" y="154"/>
                </a:lnTo>
                <a:lnTo>
                  <a:pt x="101" y="152"/>
                </a:lnTo>
                <a:lnTo>
                  <a:pt x="102" y="152"/>
                </a:lnTo>
                <a:lnTo>
                  <a:pt x="102" y="150"/>
                </a:lnTo>
                <a:lnTo>
                  <a:pt x="106" y="150"/>
                </a:lnTo>
                <a:lnTo>
                  <a:pt x="106" y="148"/>
                </a:lnTo>
                <a:lnTo>
                  <a:pt x="111" y="148"/>
                </a:lnTo>
                <a:lnTo>
                  <a:pt x="111" y="147"/>
                </a:lnTo>
                <a:lnTo>
                  <a:pt x="111" y="147"/>
                </a:lnTo>
                <a:lnTo>
                  <a:pt x="111" y="143"/>
                </a:lnTo>
                <a:lnTo>
                  <a:pt x="112" y="143"/>
                </a:lnTo>
                <a:lnTo>
                  <a:pt x="112" y="141"/>
                </a:lnTo>
                <a:lnTo>
                  <a:pt x="113" y="141"/>
                </a:lnTo>
                <a:lnTo>
                  <a:pt x="113" y="140"/>
                </a:lnTo>
                <a:lnTo>
                  <a:pt x="113" y="140"/>
                </a:lnTo>
                <a:lnTo>
                  <a:pt x="113" y="140"/>
                </a:lnTo>
                <a:lnTo>
                  <a:pt x="113" y="140"/>
                </a:lnTo>
                <a:lnTo>
                  <a:pt x="113" y="140"/>
                </a:lnTo>
                <a:lnTo>
                  <a:pt x="115" y="140"/>
                </a:lnTo>
                <a:lnTo>
                  <a:pt x="115" y="140"/>
                </a:lnTo>
                <a:lnTo>
                  <a:pt x="118" y="140"/>
                </a:lnTo>
                <a:lnTo>
                  <a:pt x="118" y="140"/>
                </a:lnTo>
                <a:lnTo>
                  <a:pt x="120" y="140"/>
                </a:lnTo>
                <a:lnTo>
                  <a:pt x="120" y="136"/>
                </a:lnTo>
                <a:lnTo>
                  <a:pt x="123" y="136"/>
                </a:lnTo>
                <a:lnTo>
                  <a:pt x="123" y="134"/>
                </a:lnTo>
                <a:lnTo>
                  <a:pt x="126" y="134"/>
                </a:lnTo>
                <a:lnTo>
                  <a:pt x="126" y="133"/>
                </a:lnTo>
                <a:lnTo>
                  <a:pt x="127" y="133"/>
                </a:lnTo>
                <a:lnTo>
                  <a:pt x="127" y="131"/>
                </a:lnTo>
                <a:lnTo>
                  <a:pt x="129" y="131"/>
                </a:lnTo>
                <a:lnTo>
                  <a:pt x="129" y="131"/>
                </a:lnTo>
                <a:lnTo>
                  <a:pt x="130" y="131"/>
                </a:lnTo>
                <a:lnTo>
                  <a:pt x="130" y="129"/>
                </a:lnTo>
                <a:lnTo>
                  <a:pt x="138" y="129"/>
                </a:lnTo>
                <a:lnTo>
                  <a:pt x="138" y="127"/>
                </a:lnTo>
                <a:lnTo>
                  <a:pt x="141" y="127"/>
                </a:lnTo>
                <a:lnTo>
                  <a:pt x="141" y="127"/>
                </a:lnTo>
                <a:lnTo>
                  <a:pt x="147" y="127"/>
                </a:lnTo>
                <a:lnTo>
                  <a:pt x="147" y="126"/>
                </a:lnTo>
                <a:lnTo>
                  <a:pt x="152" y="126"/>
                </a:lnTo>
                <a:lnTo>
                  <a:pt x="152" y="124"/>
                </a:lnTo>
                <a:lnTo>
                  <a:pt x="155" y="124"/>
                </a:lnTo>
                <a:lnTo>
                  <a:pt x="155" y="122"/>
                </a:lnTo>
                <a:lnTo>
                  <a:pt x="157" y="122"/>
                </a:lnTo>
                <a:lnTo>
                  <a:pt x="157" y="122"/>
                </a:lnTo>
                <a:lnTo>
                  <a:pt x="157" y="122"/>
                </a:lnTo>
                <a:lnTo>
                  <a:pt x="157" y="122"/>
                </a:lnTo>
                <a:lnTo>
                  <a:pt x="158" y="122"/>
                </a:lnTo>
                <a:lnTo>
                  <a:pt x="158" y="120"/>
                </a:lnTo>
                <a:lnTo>
                  <a:pt x="162" y="120"/>
                </a:lnTo>
                <a:lnTo>
                  <a:pt x="162" y="117"/>
                </a:lnTo>
                <a:lnTo>
                  <a:pt x="166" y="117"/>
                </a:lnTo>
                <a:lnTo>
                  <a:pt x="166" y="115"/>
                </a:lnTo>
                <a:lnTo>
                  <a:pt x="172" y="115"/>
                </a:lnTo>
                <a:lnTo>
                  <a:pt x="172" y="113"/>
                </a:lnTo>
                <a:lnTo>
                  <a:pt x="172" y="113"/>
                </a:lnTo>
                <a:lnTo>
                  <a:pt x="172" y="113"/>
                </a:lnTo>
                <a:lnTo>
                  <a:pt x="176" y="113"/>
                </a:lnTo>
                <a:lnTo>
                  <a:pt x="176" y="111"/>
                </a:lnTo>
                <a:lnTo>
                  <a:pt x="176" y="111"/>
                </a:lnTo>
                <a:lnTo>
                  <a:pt x="176" y="111"/>
                </a:lnTo>
                <a:lnTo>
                  <a:pt x="176" y="111"/>
                </a:lnTo>
                <a:lnTo>
                  <a:pt x="176" y="109"/>
                </a:lnTo>
                <a:lnTo>
                  <a:pt x="178" y="109"/>
                </a:lnTo>
                <a:lnTo>
                  <a:pt x="178" y="108"/>
                </a:lnTo>
                <a:lnTo>
                  <a:pt x="178" y="108"/>
                </a:lnTo>
                <a:lnTo>
                  <a:pt x="178" y="108"/>
                </a:lnTo>
                <a:lnTo>
                  <a:pt x="180" y="108"/>
                </a:lnTo>
                <a:lnTo>
                  <a:pt x="180" y="108"/>
                </a:lnTo>
                <a:lnTo>
                  <a:pt x="181" y="108"/>
                </a:lnTo>
                <a:lnTo>
                  <a:pt x="181" y="106"/>
                </a:lnTo>
                <a:lnTo>
                  <a:pt x="190" y="106"/>
                </a:lnTo>
                <a:lnTo>
                  <a:pt x="190" y="106"/>
                </a:lnTo>
                <a:lnTo>
                  <a:pt x="191" y="106"/>
                </a:lnTo>
                <a:lnTo>
                  <a:pt x="191" y="104"/>
                </a:lnTo>
                <a:lnTo>
                  <a:pt x="197" y="104"/>
                </a:lnTo>
                <a:lnTo>
                  <a:pt x="197" y="100"/>
                </a:lnTo>
                <a:lnTo>
                  <a:pt x="198" y="100"/>
                </a:lnTo>
                <a:lnTo>
                  <a:pt x="198" y="98"/>
                </a:lnTo>
                <a:lnTo>
                  <a:pt x="202" y="98"/>
                </a:lnTo>
                <a:lnTo>
                  <a:pt x="202" y="96"/>
                </a:lnTo>
                <a:lnTo>
                  <a:pt x="210" y="96"/>
                </a:lnTo>
                <a:lnTo>
                  <a:pt x="210" y="95"/>
                </a:lnTo>
                <a:lnTo>
                  <a:pt x="210" y="95"/>
                </a:lnTo>
                <a:lnTo>
                  <a:pt x="210" y="95"/>
                </a:lnTo>
                <a:lnTo>
                  <a:pt x="212" y="95"/>
                </a:lnTo>
                <a:lnTo>
                  <a:pt x="212" y="95"/>
                </a:lnTo>
                <a:lnTo>
                  <a:pt x="221" y="95"/>
                </a:lnTo>
                <a:lnTo>
                  <a:pt x="221" y="93"/>
                </a:lnTo>
                <a:lnTo>
                  <a:pt x="223" y="93"/>
                </a:lnTo>
                <a:lnTo>
                  <a:pt x="223" y="91"/>
                </a:lnTo>
                <a:lnTo>
                  <a:pt x="229" y="91"/>
                </a:lnTo>
                <a:lnTo>
                  <a:pt x="229" y="91"/>
                </a:lnTo>
                <a:lnTo>
                  <a:pt x="229" y="91"/>
                </a:lnTo>
                <a:lnTo>
                  <a:pt x="229" y="89"/>
                </a:lnTo>
                <a:lnTo>
                  <a:pt x="231" y="89"/>
                </a:lnTo>
                <a:lnTo>
                  <a:pt x="231" y="87"/>
                </a:lnTo>
                <a:lnTo>
                  <a:pt x="245" y="87"/>
                </a:lnTo>
                <a:lnTo>
                  <a:pt x="245" y="85"/>
                </a:lnTo>
                <a:lnTo>
                  <a:pt x="246" y="85"/>
                </a:lnTo>
                <a:lnTo>
                  <a:pt x="246" y="83"/>
                </a:lnTo>
                <a:lnTo>
                  <a:pt x="255" y="83"/>
                </a:lnTo>
                <a:lnTo>
                  <a:pt x="255" y="83"/>
                </a:lnTo>
                <a:lnTo>
                  <a:pt x="259" y="83"/>
                </a:lnTo>
                <a:lnTo>
                  <a:pt x="259" y="81"/>
                </a:lnTo>
                <a:lnTo>
                  <a:pt x="260" y="81"/>
                </a:lnTo>
                <a:lnTo>
                  <a:pt x="260" y="80"/>
                </a:lnTo>
                <a:lnTo>
                  <a:pt x="270" y="80"/>
                </a:lnTo>
                <a:lnTo>
                  <a:pt x="270" y="80"/>
                </a:lnTo>
                <a:lnTo>
                  <a:pt x="273" y="80"/>
                </a:lnTo>
                <a:lnTo>
                  <a:pt x="273" y="78"/>
                </a:lnTo>
                <a:lnTo>
                  <a:pt x="296" y="78"/>
                </a:lnTo>
                <a:lnTo>
                  <a:pt x="296" y="78"/>
                </a:lnTo>
                <a:lnTo>
                  <a:pt x="297" y="78"/>
                </a:lnTo>
                <a:lnTo>
                  <a:pt x="297" y="76"/>
                </a:lnTo>
                <a:lnTo>
                  <a:pt x="300" y="76"/>
                </a:lnTo>
                <a:lnTo>
                  <a:pt x="300" y="76"/>
                </a:lnTo>
                <a:lnTo>
                  <a:pt x="312" y="76"/>
                </a:lnTo>
                <a:lnTo>
                  <a:pt x="312" y="76"/>
                </a:lnTo>
                <a:lnTo>
                  <a:pt x="317" y="76"/>
                </a:lnTo>
                <a:lnTo>
                  <a:pt x="317" y="76"/>
                </a:lnTo>
                <a:lnTo>
                  <a:pt x="318" y="76"/>
                </a:lnTo>
                <a:lnTo>
                  <a:pt x="318" y="74"/>
                </a:lnTo>
                <a:lnTo>
                  <a:pt x="324" y="74"/>
                </a:lnTo>
                <a:lnTo>
                  <a:pt x="324" y="72"/>
                </a:lnTo>
                <a:lnTo>
                  <a:pt x="326" y="72"/>
                </a:lnTo>
                <a:lnTo>
                  <a:pt x="326" y="70"/>
                </a:lnTo>
                <a:lnTo>
                  <a:pt x="330" y="70"/>
                </a:lnTo>
                <a:lnTo>
                  <a:pt x="330" y="68"/>
                </a:lnTo>
                <a:lnTo>
                  <a:pt x="331" y="68"/>
                </a:lnTo>
                <a:lnTo>
                  <a:pt x="331" y="66"/>
                </a:lnTo>
                <a:lnTo>
                  <a:pt x="336" y="66"/>
                </a:lnTo>
                <a:lnTo>
                  <a:pt x="336" y="64"/>
                </a:lnTo>
                <a:lnTo>
                  <a:pt x="352" y="64"/>
                </a:lnTo>
                <a:lnTo>
                  <a:pt x="352" y="62"/>
                </a:lnTo>
                <a:lnTo>
                  <a:pt x="354" y="62"/>
                </a:lnTo>
                <a:lnTo>
                  <a:pt x="354" y="62"/>
                </a:lnTo>
                <a:lnTo>
                  <a:pt x="358" y="62"/>
                </a:lnTo>
                <a:lnTo>
                  <a:pt x="358" y="62"/>
                </a:lnTo>
                <a:lnTo>
                  <a:pt x="364" y="62"/>
                </a:lnTo>
                <a:lnTo>
                  <a:pt x="364" y="60"/>
                </a:lnTo>
                <a:lnTo>
                  <a:pt x="365" y="60"/>
                </a:lnTo>
                <a:lnTo>
                  <a:pt x="365" y="60"/>
                </a:lnTo>
                <a:lnTo>
                  <a:pt x="368" y="60"/>
                </a:lnTo>
                <a:lnTo>
                  <a:pt x="368" y="58"/>
                </a:lnTo>
                <a:lnTo>
                  <a:pt x="372" y="58"/>
                </a:lnTo>
                <a:lnTo>
                  <a:pt x="372" y="58"/>
                </a:lnTo>
                <a:lnTo>
                  <a:pt x="375" y="58"/>
                </a:lnTo>
                <a:lnTo>
                  <a:pt x="375" y="56"/>
                </a:lnTo>
                <a:lnTo>
                  <a:pt x="376" y="56"/>
                </a:lnTo>
                <a:lnTo>
                  <a:pt x="376" y="56"/>
                </a:lnTo>
                <a:lnTo>
                  <a:pt x="377" y="56"/>
                </a:lnTo>
                <a:lnTo>
                  <a:pt x="377" y="56"/>
                </a:lnTo>
                <a:lnTo>
                  <a:pt x="377" y="56"/>
                </a:lnTo>
                <a:lnTo>
                  <a:pt x="377" y="56"/>
                </a:lnTo>
                <a:lnTo>
                  <a:pt x="378" y="56"/>
                </a:lnTo>
                <a:lnTo>
                  <a:pt x="378" y="56"/>
                </a:lnTo>
                <a:lnTo>
                  <a:pt x="379" y="56"/>
                </a:lnTo>
                <a:lnTo>
                  <a:pt x="379" y="56"/>
                </a:lnTo>
                <a:lnTo>
                  <a:pt x="380" y="56"/>
                </a:lnTo>
                <a:lnTo>
                  <a:pt x="380" y="56"/>
                </a:lnTo>
                <a:lnTo>
                  <a:pt x="381" y="56"/>
                </a:lnTo>
                <a:lnTo>
                  <a:pt x="381" y="56"/>
                </a:lnTo>
                <a:lnTo>
                  <a:pt x="382" y="56"/>
                </a:lnTo>
                <a:lnTo>
                  <a:pt x="382" y="56"/>
                </a:lnTo>
                <a:lnTo>
                  <a:pt x="382" y="56"/>
                </a:lnTo>
                <a:lnTo>
                  <a:pt x="382" y="56"/>
                </a:lnTo>
                <a:lnTo>
                  <a:pt x="383" y="56"/>
                </a:lnTo>
                <a:lnTo>
                  <a:pt x="383" y="56"/>
                </a:lnTo>
                <a:lnTo>
                  <a:pt x="384" y="56"/>
                </a:lnTo>
                <a:lnTo>
                  <a:pt x="384" y="56"/>
                </a:lnTo>
                <a:lnTo>
                  <a:pt x="384" y="56"/>
                </a:lnTo>
                <a:lnTo>
                  <a:pt x="384" y="56"/>
                </a:lnTo>
                <a:lnTo>
                  <a:pt x="384" y="56"/>
                </a:lnTo>
                <a:lnTo>
                  <a:pt x="384" y="56"/>
                </a:lnTo>
                <a:lnTo>
                  <a:pt x="385" y="56"/>
                </a:lnTo>
                <a:lnTo>
                  <a:pt x="385" y="56"/>
                </a:lnTo>
                <a:lnTo>
                  <a:pt x="386" y="56"/>
                </a:lnTo>
                <a:lnTo>
                  <a:pt x="386" y="56"/>
                </a:lnTo>
                <a:lnTo>
                  <a:pt x="387" y="56"/>
                </a:lnTo>
                <a:lnTo>
                  <a:pt x="387" y="54"/>
                </a:lnTo>
                <a:lnTo>
                  <a:pt x="387" y="54"/>
                </a:lnTo>
                <a:lnTo>
                  <a:pt x="387" y="54"/>
                </a:lnTo>
                <a:lnTo>
                  <a:pt x="388" y="54"/>
                </a:lnTo>
                <a:lnTo>
                  <a:pt x="388" y="54"/>
                </a:lnTo>
                <a:lnTo>
                  <a:pt x="388" y="54"/>
                </a:lnTo>
                <a:lnTo>
                  <a:pt x="388" y="54"/>
                </a:lnTo>
                <a:lnTo>
                  <a:pt x="389" y="54"/>
                </a:lnTo>
                <a:lnTo>
                  <a:pt x="389" y="54"/>
                </a:lnTo>
                <a:lnTo>
                  <a:pt x="390" y="54"/>
                </a:lnTo>
                <a:lnTo>
                  <a:pt x="390" y="54"/>
                </a:lnTo>
                <a:lnTo>
                  <a:pt x="392" y="54"/>
                </a:lnTo>
                <a:lnTo>
                  <a:pt x="392" y="54"/>
                </a:lnTo>
                <a:lnTo>
                  <a:pt x="394" y="54"/>
                </a:lnTo>
                <a:lnTo>
                  <a:pt x="394" y="54"/>
                </a:lnTo>
                <a:lnTo>
                  <a:pt x="394" y="54"/>
                </a:lnTo>
                <a:lnTo>
                  <a:pt x="394" y="54"/>
                </a:lnTo>
                <a:lnTo>
                  <a:pt x="395" y="54"/>
                </a:lnTo>
                <a:lnTo>
                  <a:pt x="395" y="54"/>
                </a:lnTo>
                <a:lnTo>
                  <a:pt x="395" y="54"/>
                </a:lnTo>
                <a:lnTo>
                  <a:pt x="395" y="54"/>
                </a:lnTo>
                <a:lnTo>
                  <a:pt x="396" y="54"/>
                </a:lnTo>
                <a:lnTo>
                  <a:pt x="396" y="54"/>
                </a:lnTo>
                <a:lnTo>
                  <a:pt x="397" y="54"/>
                </a:lnTo>
                <a:lnTo>
                  <a:pt x="397" y="54"/>
                </a:lnTo>
                <a:lnTo>
                  <a:pt x="397" y="54"/>
                </a:lnTo>
                <a:lnTo>
                  <a:pt x="397" y="54"/>
                </a:lnTo>
                <a:lnTo>
                  <a:pt x="399" y="54"/>
                </a:lnTo>
                <a:lnTo>
                  <a:pt x="399" y="54"/>
                </a:lnTo>
                <a:lnTo>
                  <a:pt x="399" y="54"/>
                </a:lnTo>
                <a:lnTo>
                  <a:pt x="399" y="54"/>
                </a:lnTo>
                <a:lnTo>
                  <a:pt x="401" y="54"/>
                </a:lnTo>
                <a:lnTo>
                  <a:pt x="401" y="54"/>
                </a:lnTo>
                <a:lnTo>
                  <a:pt x="401" y="54"/>
                </a:lnTo>
                <a:lnTo>
                  <a:pt x="401" y="54"/>
                </a:lnTo>
                <a:lnTo>
                  <a:pt x="402" y="54"/>
                </a:lnTo>
                <a:lnTo>
                  <a:pt x="402" y="54"/>
                </a:lnTo>
                <a:lnTo>
                  <a:pt x="403" y="54"/>
                </a:lnTo>
                <a:lnTo>
                  <a:pt x="403" y="54"/>
                </a:lnTo>
                <a:lnTo>
                  <a:pt x="403" y="54"/>
                </a:lnTo>
                <a:lnTo>
                  <a:pt x="403" y="54"/>
                </a:lnTo>
                <a:lnTo>
                  <a:pt x="403" y="54"/>
                </a:lnTo>
                <a:lnTo>
                  <a:pt x="403" y="54"/>
                </a:lnTo>
                <a:lnTo>
                  <a:pt x="403" y="54"/>
                </a:lnTo>
                <a:lnTo>
                  <a:pt x="403" y="54"/>
                </a:lnTo>
                <a:lnTo>
                  <a:pt x="405" y="54"/>
                </a:lnTo>
                <a:lnTo>
                  <a:pt x="405" y="54"/>
                </a:lnTo>
                <a:lnTo>
                  <a:pt x="414" y="54"/>
                </a:lnTo>
                <a:lnTo>
                  <a:pt x="414" y="54"/>
                </a:lnTo>
                <a:lnTo>
                  <a:pt x="417" y="54"/>
                </a:lnTo>
                <a:lnTo>
                  <a:pt x="417" y="51"/>
                </a:lnTo>
                <a:lnTo>
                  <a:pt x="419" y="51"/>
                </a:lnTo>
                <a:lnTo>
                  <a:pt x="419" y="51"/>
                </a:lnTo>
                <a:lnTo>
                  <a:pt x="421" y="51"/>
                </a:lnTo>
                <a:lnTo>
                  <a:pt x="421" y="49"/>
                </a:lnTo>
                <a:lnTo>
                  <a:pt x="422" y="49"/>
                </a:lnTo>
                <a:lnTo>
                  <a:pt x="422" y="46"/>
                </a:lnTo>
                <a:lnTo>
                  <a:pt x="431" y="46"/>
                </a:lnTo>
                <a:lnTo>
                  <a:pt x="431" y="46"/>
                </a:lnTo>
                <a:lnTo>
                  <a:pt x="439" y="46"/>
                </a:lnTo>
                <a:lnTo>
                  <a:pt x="439" y="46"/>
                </a:lnTo>
                <a:lnTo>
                  <a:pt x="442" y="46"/>
                </a:lnTo>
                <a:lnTo>
                  <a:pt x="442" y="46"/>
                </a:lnTo>
                <a:lnTo>
                  <a:pt x="447" y="46"/>
                </a:lnTo>
                <a:lnTo>
                  <a:pt x="447" y="43"/>
                </a:lnTo>
                <a:lnTo>
                  <a:pt x="448" y="43"/>
                </a:lnTo>
                <a:lnTo>
                  <a:pt x="448" y="43"/>
                </a:lnTo>
                <a:lnTo>
                  <a:pt x="452" y="43"/>
                </a:lnTo>
                <a:lnTo>
                  <a:pt x="452" y="43"/>
                </a:lnTo>
                <a:lnTo>
                  <a:pt x="454" y="43"/>
                </a:lnTo>
                <a:lnTo>
                  <a:pt x="454" y="41"/>
                </a:lnTo>
                <a:lnTo>
                  <a:pt x="454" y="41"/>
                </a:lnTo>
                <a:lnTo>
                  <a:pt x="454" y="38"/>
                </a:lnTo>
                <a:lnTo>
                  <a:pt x="463" y="38"/>
                </a:lnTo>
                <a:lnTo>
                  <a:pt x="463" y="38"/>
                </a:lnTo>
                <a:lnTo>
                  <a:pt x="464" y="38"/>
                </a:lnTo>
                <a:lnTo>
                  <a:pt x="464" y="38"/>
                </a:lnTo>
                <a:lnTo>
                  <a:pt x="473" y="38"/>
                </a:lnTo>
                <a:lnTo>
                  <a:pt x="473" y="38"/>
                </a:lnTo>
                <a:lnTo>
                  <a:pt x="476" y="38"/>
                </a:lnTo>
                <a:lnTo>
                  <a:pt x="476" y="38"/>
                </a:lnTo>
                <a:lnTo>
                  <a:pt x="487" y="38"/>
                </a:lnTo>
                <a:lnTo>
                  <a:pt x="487" y="38"/>
                </a:lnTo>
                <a:lnTo>
                  <a:pt x="488" y="38"/>
                </a:lnTo>
                <a:lnTo>
                  <a:pt x="488" y="38"/>
                </a:lnTo>
                <a:lnTo>
                  <a:pt x="489" y="38"/>
                </a:lnTo>
                <a:lnTo>
                  <a:pt x="489" y="38"/>
                </a:lnTo>
                <a:lnTo>
                  <a:pt x="492" y="38"/>
                </a:lnTo>
                <a:lnTo>
                  <a:pt x="492" y="35"/>
                </a:lnTo>
                <a:lnTo>
                  <a:pt x="494" y="35"/>
                </a:lnTo>
                <a:lnTo>
                  <a:pt x="494" y="35"/>
                </a:lnTo>
                <a:lnTo>
                  <a:pt x="501" y="35"/>
                </a:lnTo>
                <a:lnTo>
                  <a:pt x="501" y="32"/>
                </a:lnTo>
                <a:lnTo>
                  <a:pt x="503" y="32"/>
                </a:lnTo>
                <a:lnTo>
                  <a:pt x="503" y="29"/>
                </a:lnTo>
                <a:lnTo>
                  <a:pt x="506" y="29"/>
                </a:lnTo>
                <a:lnTo>
                  <a:pt x="506" y="29"/>
                </a:lnTo>
                <a:lnTo>
                  <a:pt x="507" y="29"/>
                </a:lnTo>
                <a:lnTo>
                  <a:pt x="507" y="26"/>
                </a:lnTo>
                <a:lnTo>
                  <a:pt x="509" y="26"/>
                </a:lnTo>
                <a:lnTo>
                  <a:pt x="509" y="23"/>
                </a:lnTo>
                <a:lnTo>
                  <a:pt x="510" y="23"/>
                </a:lnTo>
                <a:lnTo>
                  <a:pt x="510" y="23"/>
                </a:lnTo>
                <a:lnTo>
                  <a:pt x="516" y="23"/>
                </a:lnTo>
                <a:lnTo>
                  <a:pt x="516" y="23"/>
                </a:lnTo>
                <a:lnTo>
                  <a:pt x="516" y="23"/>
                </a:lnTo>
                <a:lnTo>
                  <a:pt x="516" y="23"/>
                </a:lnTo>
                <a:lnTo>
                  <a:pt x="524" y="23"/>
                </a:lnTo>
                <a:lnTo>
                  <a:pt x="524" y="19"/>
                </a:lnTo>
                <a:lnTo>
                  <a:pt x="530" y="19"/>
                </a:lnTo>
                <a:lnTo>
                  <a:pt x="530" y="16"/>
                </a:lnTo>
                <a:lnTo>
                  <a:pt x="533" y="16"/>
                </a:lnTo>
                <a:lnTo>
                  <a:pt x="533" y="13"/>
                </a:lnTo>
                <a:lnTo>
                  <a:pt x="543" y="13"/>
                </a:lnTo>
                <a:lnTo>
                  <a:pt x="543" y="10"/>
                </a:lnTo>
                <a:lnTo>
                  <a:pt x="543" y="10"/>
                </a:lnTo>
                <a:lnTo>
                  <a:pt x="543" y="10"/>
                </a:lnTo>
                <a:lnTo>
                  <a:pt x="545" y="10"/>
                </a:lnTo>
                <a:lnTo>
                  <a:pt x="545" y="7"/>
                </a:lnTo>
                <a:lnTo>
                  <a:pt x="547" y="7"/>
                </a:lnTo>
                <a:lnTo>
                  <a:pt x="547" y="3"/>
                </a:lnTo>
                <a:lnTo>
                  <a:pt x="553" y="3"/>
                </a:lnTo>
                <a:lnTo>
                  <a:pt x="553"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4">
            <a:extLst>
              <a:ext uri="{FF2B5EF4-FFF2-40B4-BE49-F238E27FC236}">
                <a16:creationId xmlns:a16="http://schemas.microsoft.com/office/drawing/2014/main" id="{0CB1F1C8-3092-4404-9931-B22E1A2F762D}"/>
              </a:ext>
            </a:extLst>
          </p:cNvPr>
          <p:cNvSpPr>
            <a:spLocks/>
          </p:cNvSpPr>
          <p:nvPr/>
        </p:nvSpPr>
        <p:spPr bwMode="auto">
          <a:xfrm>
            <a:off x="2225147" y="1534013"/>
            <a:ext cx="4963221" cy="2156903"/>
          </a:xfrm>
          <a:custGeom>
            <a:avLst/>
            <a:gdLst>
              <a:gd name="T0" fmla="*/ 1 w 574"/>
              <a:gd name="T1" fmla="*/ 381 h 387"/>
              <a:gd name="T2" fmla="*/ 5 w 574"/>
              <a:gd name="T3" fmla="*/ 372 h 387"/>
              <a:gd name="T4" fmla="*/ 9 w 574"/>
              <a:gd name="T5" fmla="*/ 362 h 387"/>
              <a:gd name="T6" fmla="*/ 14 w 574"/>
              <a:gd name="T7" fmla="*/ 358 h 387"/>
              <a:gd name="T8" fmla="*/ 17 w 574"/>
              <a:gd name="T9" fmla="*/ 350 h 387"/>
              <a:gd name="T10" fmla="*/ 20 w 574"/>
              <a:gd name="T11" fmla="*/ 336 h 387"/>
              <a:gd name="T12" fmla="*/ 25 w 574"/>
              <a:gd name="T13" fmla="*/ 326 h 387"/>
              <a:gd name="T14" fmla="*/ 29 w 574"/>
              <a:gd name="T15" fmla="*/ 318 h 387"/>
              <a:gd name="T16" fmla="*/ 33 w 574"/>
              <a:gd name="T17" fmla="*/ 306 h 387"/>
              <a:gd name="T18" fmla="*/ 42 w 574"/>
              <a:gd name="T19" fmla="*/ 298 h 387"/>
              <a:gd name="T20" fmla="*/ 48 w 574"/>
              <a:gd name="T21" fmla="*/ 293 h 387"/>
              <a:gd name="T22" fmla="*/ 53 w 574"/>
              <a:gd name="T23" fmla="*/ 288 h 387"/>
              <a:gd name="T24" fmla="*/ 58 w 574"/>
              <a:gd name="T25" fmla="*/ 284 h 387"/>
              <a:gd name="T26" fmla="*/ 62 w 574"/>
              <a:gd name="T27" fmla="*/ 277 h 387"/>
              <a:gd name="T28" fmla="*/ 69 w 574"/>
              <a:gd name="T29" fmla="*/ 266 h 387"/>
              <a:gd name="T30" fmla="*/ 75 w 574"/>
              <a:gd name="T31" fmla="*/ 258 h 387"/>
              <a:gd name="T32" fmla="*/ 83 w 574"/>
              <a:gd name="T33" fmla="*/ 251 h 387"/>
              <a:gd name="T34" fmla="*/ 87 w 574"/>
              <a:gd name="T35" fmla="*/ 250 h 387"/>
              <a:gd name="T36" fmla="*/ 97 w 574"/>
              <a:gd name="T37" fmla="*/ 241 h 387"/>
              <a:gd name="T38" fmla="*/ 98 w 574"/>
              <a:gd name="T39" fmla="*/ 238 h 387"/>
              <a:gd name="T40" fmla="*/ 101 w 574"/>
              <a:gd name="T41" fmla="*/ 233 h 387"/>
              <a:gd name="T42" fmla="*/ 111 w 574"/>
              <a:gd name="T43" fmla="*/ 226 h 387"/>
              <a:gd name="T44" fmla="*/ 119 w 574"/>
              <a:gd name="T45" fmla="*/ 220 h 387"/>
              <a:gd name="T46" fmla="*/ 132 w 574"/>
              <a:gd name="T47" fmla="*/ 216 h 387"/>
              <a:gd name="T48" fmla="*/ 139 w 574"/>
              <a:gd name="T49" fmla="*/ 214 h 387"/>
              <a:gd name="T50" fmla="*/ 151 w 574"/>
              <a:gd name="T51" fmla="*/ 213 h 387"/>
              <a:gd name="T52" fmla="*/ 161 w 574"/>
              <a:gd name="T53" fmla="*/ 207 h 387"/>
              <a:gd name="T54" fmla="*/ 179 w 574"/>
              <a:gd name="T55" fmla="*/ 202 h 387"/>
              <a:gd name="T56" fmla="*/ 190 w 574"/>
              <a:gd name="T57" fmla="*/ 198 h 387"/>
              <a:gd name="T58" fmla="*/ 198 w 574"/>
              <a:gd name="T59" fmla="*/ 193 h 387"/>
              <a:gd name="T60" fmla="*/ 208 w 574"/>
              <a:gd name="T61" fmla="*/ 187 h 387"/>
              <a:gd name="T62" fmla="*/ 213 w 574"/>
              <a:gd name="T63" fmla="*/ 185 h 387"/>
              <a:gd name="T64" fmla="*/ 218 w 574"/>
              <a:gd name="T65" fmla="*/ 174 h 387"/>
              <a:gd name="T66" fmla="*/ 243 w 574"/>
              <a:gd name="T67" fmla="*/ 168 h 387"/>
              <a:gd name="T68" fmla="*/ 247 w 574"/>
              <a:gd name="T69" fmla="*/ 160 h 387"/>
              <a:gd name="T70" fmla="*/ 278 w 574"/>
              <a:gd name="T71" fmla="*/ 156 h 387"/>
              <a:gd name="T72" fmla="*/ 284 w 574"/>
              <a:gd name="T73" fmla="*/ 148 h 387"/>
              <a:gd name="T74" fmla="*/ 305 w 574"/>
              <a:gd name="T75" fmla="*/ 142 h 387"/>
              <a:gd name="T76" fmla="*/ 312 w 574"/>
              <a:gd name="T77" fmla="*/ 138 h 387"/>
              <a:gd name="T78" fmla="*/ 338 w 574"/>
              <a:gd name="T79" fmla="*/ 129 h 387"/>
              <a:gd name="T80" fmla="*/ 350 w 574"/>
              <a:gd name="T81" fmla="*/ 125 h 387"/>
              <a:gd name="T82" fmla="*/ 366 w 574"/>
              <a:gd name="T83" fmla="*/ 121 h 387"/>
              <a:gd name="T84" fmla="*/ 372 w 574"/>
              <a:gd name="T85" fmla="*/ 121 h 387"/>
              <a:gd name="T86" fmla="*/ 381 w 574"/>
              <a:gd name="T87" fmla="*/ 118 h 387"/>
              <a:gd name="T88" fmla="*/ 384 w 574"/>
              <a:gd name="T89" fmla="*/ 116 h 387"/>
              <a:gd name="T90" fmla="*/ 385 w 574"/>
              <a:gd name="T91" fmla="*/ 113 h 387"/>
              <a:gd name="T92" fmla="*/ 387 w 574"/>
              <a:gd name="T93" fmla="*/ 108 h 387"/>
              <a:gd name="T94" fmla="*/ 389 w 574"/>
              <a:gd name="T95" fmla="*/ 97 h 387"/>
              <a:gd name="T96" fmla="*/ 392 w 574"/>
              <a:gd name="T97" fmla="*/ 94 h 387"/>
              <a:gd name="T98" fmla="*/ 397 w 574"/>
              <a:gd name="T99" fmla="*/ 88 h 387"/>
              <a:gd name="T100" fmla="*/ 409 w 574"/>
              <a:gd name="T101" fmla="*/ 85 h 387"/>
              <a:gd name="T102" fmla="*/ 417 w 574"/>
              <a:gd name="T103" fmla="*/ 75 h 387"/>
              <a:gd name="T104" fmla="*/ 428 w 574"/>
              <a:gd name="T105" fmla="*/ 61 h 387"/>
              <a:gd name="T106" fmla="*/ 448 w 574"/>
              <a:gd name="T107" fmla="*/ 51 h 387"/>
              <a:gd name="T108" fmla="*/ 467 w 574"/>
              <a:gd name="T109" fmla="*/ 40 h 387"/>
              <a:gd name="T110" fmla="*/ 479 w 574"/>
              <a:gd name="T111" fmla="*/ 25 h 387"/>
              <a:gd name="T112" fmla="*/ 505 w 574"/>
              <a:gd name="T113" fmla="*/ 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4" h="387">
                <a:moveTo>
                  <a:pt x="0" y="387"/>
                </a:moveTo>
                <a:lnTo>
                  <a:pt x="0" y="387"/>
                </a:lnTo>
                <a:lnTo>
                  <a:pt x="0" y="385"/>
                </a:lnTo>
                <a:lnTo>
                  <a:pt x="0" y="385"/>
                </a:lnTo>
                <a:lnTo>
                  <a:pt x="0" y="385"/>
                </a:lnTo>
                <a:lnTo>
                  <a:pt x="0" y="385"/>
                </a:lnTo>
                <a:lnTo>
                  <a:pt x="0" y="382"/>
                </a:lnTo>
                <a:lnTo>
                  <a:pt x="1" y="382"/>
                </a:lnTo>
                <a:lnTo>
                  <a:pt x="1" y="381"/>
                </a:lnTo>
                <a:lnTo>
                  <a:pt x="1" y="381"/>
                </a:lnTo>
                <a:lnTo>
                  <a:pt x="1" y="379"/>
                </a:lnTo>
                <a:lnTo>
                  <a:pt x="2" y="379"/>
                </a:lnTo>
                <a:lnTo>
                  <a:pt x="2" y="379"/>
                </a:lnTo>
                <a:lnTo>
                  <a:pt x="3" y="379"/>
                </a:lnTo>
                <a:lnTo>
                  <a:pt x="3" y="378"/>
                </a:lnTo>
                <a:lnTo>
                  <a:pt x="4" y="378"/>
                </a:lnTo>
                <a:lnTo>
                  <a:pt x="4" y="372"/>
                </a:lnTo>
                <a:lnTo>
                  <a:pt x="5" y="372"/>
                </a:lnTo>
                <a:lnTo>
                  <a:pt x="5" y="370"/>
                </a:lnTo>
                <a:lnTo>
                  <a:pt x="5" y="370"/>
                </a:lnTo>
                <a:lnTo>
                  <a:pt x="5" y="370"/>
                </a:lnTo>
                <a:lnTo>
                  <a:pt x="6" y="370"/>
                </a:lnTo>
                <a:lnTo>
                  <a:pt x="6" y="365"/>
                </a:lnTo>
                <a:lnTo>
                  <a:pt x="7" y="365"/>
                </a:lnTo>
                <a:lnTo>
                  <a:pt x="7" y="364"/>
                </a:lnTo>
                <a:lnTo>
                  <a:pt x="9" y="364"/>
                </a:lnTo>
                <a:lnTo>
                  <a:pt x="9" y="362"/>
                </a:lnTo>
                <a:lnTo>
                  <a:pt x="9" y="362"/>
                </a:lnTo>
                <a:lnTo>
                  <a:pt x="9" y="361"/>
                </a:lnTo>
                <a:lnTo>
                  <a:pt x="10" y="361"/>
                </a:lnTo>
                <a:lnTo>
                  <a:pt x="10" y="359"/>
                </a:lnTo>
                <a:lnTo>
                  <a:pt x="13" y="359"/>
                </a:lnTo>
                <a:lnTo>
                  <a:pt x="13" y="358"/>
                </a:lnTo>
                <a:lnTo>
                  <a:pt x="13" y="358"/>
                </a:lnTo>
                <a:lnTo>
                  <a:pt x="13" y="358"/>
                </a:lnTo>
                <a:lnTo>
                  <a:pt x="14" y="358"/>
                </a:lnTo>
                <a:lnTo>
                  <a:pt x="14" y="356"/>
                </a:lnTo>
                <a:lnTo>
                  <a:pt x="14" y="356"/>
                </a:lnTo>
                <a:lnTo>
                  <a:pt x="14" y="355"/>
                </a:lnTo>
                <a:lnTo>
                  <a:pt x="16" y="355"/>
                </a:lnTo>
                <a:lnTo>
                  <a:pt x="16" y="351"/>
                </a:lnTo>
                <a:lnTo>
                  <a:pt x="16" y="351"/>
                </a:lnTo>
                <a:lnTo>
                  <a:pt x="16" y="351"/>
                </a:lnTo>
                <a:lnTo>
                  <a:pt x="17" y="351"/>
                </a:lnTo>
                <a:lnTo>
                  <a:pt x="17" y="350"/>
                </a:lnTo>
                <a:lnTo>
                  <a:pt x="18" y="350"/>
                </a:lnTo>
                <a:lnTo>
                  <a:pt x="18" y="347"/>
                </a:lnTo>
                <a:lnTo>
                  <a:pt x="18" y="347"/>
                </a:lnTo>
                <a:lnTo>
                  <a:pt x="18" y="344"/>
                </a:lnTo>
                <a:lnTo>
                  <a:pt x="19" y="344"/>
                </a:lnTo>
                <a:lnTo>
                  <a:pt x="19" y="337"/>
                </a:lnTo>
                <a:lnTo>
                  <a:pt x="20" y="337"/>
                </a:lnTo>
                <a:lnTo>
                  <a:pt x="20" y="336"/>
                </a:lnTo>
                <a:lnTo>
                  <a:pt x="20" y="336"/>
                </a:lnTo>
                <a:lnTo>
                  <a:pt x="20" y="336"/>
                </a:lnTo>
                <a:lnTo>
                  <a:pt x="21" y="336"/>
                </a:lnTo>
                <a:lnTo>
                  <a:pt x="21" y="336"/>
                </a:lnTo>
                <a:lnTo>
                  <a:pt x="24" y="336"/>
                </a:lnTo>
                <a:lnTo>
                  <a:pt x="24" y="331"/>
                </a:lnTo>
                <a:lnTo>
                  <a:pt x="25" y="331"/>
                </a:lnTo>
                <a:lnTo>
                  <a:pt x="25" y="328"/>
                </a:lnTo>
                <a:lnTo>
                  <a:pt x="25" y="328"/>
                </a:lnTo>
                <a:lnTo>
                  <a:pt x="25" y="326"/>
                </a:lnTo>
                <a:lnTo>
                  <a:pt x="26" y="326"/>
                </a:lnTo>
                <a:lnTo>
                  <a:pt x="26" y="325"/>
                </a:lnTo>
                <a:lnTo>
                  <a:pt x="27" y="325"/>
                </a:lnTo>
                <a:lnTo>
                  <a:pt x="27" y="322"/>
                </a:lnTo>
                <a:lnTo>
                  <a:pt x="29" y="322"/>
                </a:lnTo>
                <a:lnTo>
                  <a:pt x="29" y="318"/>
                </a:lnTo>
                <a:lnTo>
                  <a:pt x="29" y="318"/>
                </a:lnTo>
                <a:lnTo>
                  <a:pt x="29" y="318"/>
                </a:lnTo>
                <a:lnTo>
                  <a:pt x="29" y="318"/>
                </a:lnTo>
                <a:lnTo>
                  <a:pt x="29" y="314"/>
                </a:lnTo>
                <a:lnTo>
                  <a:pt x="30" y="314"/>
                </a:lnTo>
                <a:lnTo>
                  <a:pt x="30" y="312"/>
                </a:lnTo>
                <a:lnTo>
                  <a:pt x="31" y="312"/>
                </a:lnTo>
                <a:lnTo>
                  <a:pt x="31" y="311"/>
                </a:lnTo>
                <a:lnTo>
                  <a:pt x="32" y="311"/>
                </a:lnTo>
                <a:lnTo>
                  <a:pt x="32" y="307"/>
                </a:lnTo>
                <a:lnTo>
                  <a:pt x="33" y="307"/>
                </a:lnTo>
                <a:lnTo>
                  <a:pt x="33" y="306"/>
                </a:lnTo>
                <a:lnTo>
                  <a:pt x="35" y="306"/>
                </a:lnTo>
                <a:lnTo>
                  <a:pt x="35" y="304"/>
                </a:lnTo>
                <a:lnTo>
                  <a:pt x="37" y="304"/>
                </a:lnTo>
                <a:lnTo>
                  <a:pt x="37" y="303"/>
                </a:lnTo>
                <a:lnTo>
                  <a:pt x="39" y="303"/>
                </a:lnTo>
                <a:lnTo>
                  <a:pt x="39" y="300"/>
                </a:lnTo>
                <a:lnTo>
                  <a:pt x="40" y="300"/>
                </a:lnTo>
                <a:lnTo>
                  <a:pt x="40" y="298"/>
                </a:lnTo>
                <a:lnTo>
                  <a:pt x="42" y="298"/>
                </a:lnTo>
                <a:lnTo>
                  <a:pt x="42" y="298"/>
                </a:lnTo>
                <a:lnTo>
                  <a:pt x="43" y="298"/>
                </a:lnTo>
                <a:lnTo>
                  <a:pt x="43" y="296"/>
                </a:lnTo>
                <a:lnTo>
                  <a:pt x="44" y="296"/>
                </a:lnTo>
                <a:lnTo>
                  <a:pt x="44" y="296"/>
                </a:lnTo>
                <a:lnTo>
                  <a:pt x="47" y="296"/>
                </a:lnTo>
                <a:lnTo>
                  <a:pt x="47" y="295"/>
                </a:lnTo>
                <a:lnTo>
                  <a:pt x="48" y="295"/>
                </a:lnTo>
                <a:lnTo>
                  <a:pt x="48" y="293"/>
                </a:lnTo>
                <a:lnTo>
                  <a:pt x="48" y="293"/>
                </a:lnTo>
                <a:lnTo>
                  <a:pt x="48" y="293"/>
                </a:lnTo>
                <a:lnTo>
                  <a:pt x="49" y="293"/>
                </a:lnTo>
                <a:lnTo>
                  <a:pt x="49" y="292"/>
                </a:lnTo>
                <a:lnTo>
                  <a:pt x="50" y="292"/>
                </a:lnTo>
                <a:lnTo>
                  <a:pt x="50" y="290"/>
                </a:lnTo>
                <a:lnTo>
                  <a:pt x="51" y="290"/>
                </a:lnTo>
                <a:lnTo>
                  <a:pt x="51" y="288"/>
                </a:lnTo>
                <a:lnTo>
                  <a:pt x="53" y="288"/>
                </a:lnTo>
                <a:lnTo>
                  <a:pt x="53" y="288"/>
                </a:lnTo>
                <a:lnTo>
                  <a:pt x="55" y="288"/>
                </a:lnTo>
                <a:lnTo>
                  <a:pt x="55" y="287"/>
                </a:lnTo>
                <a:lnTo>
                  <a:pt x="57" y="287"/>
                </a:lnTo>
                <a:lnTo>
                  <a:pt x="57" y="285"/>
                </a:lnTo>
                <a:lnTo>
                  <a:pt x="57" y="285"/>
                </a:lnTo>
                <a:lnTo>
                  <a:pt x="57" y="284"/>
                </a:lnTo>
                <a:lnTo>
                  <a:pt x="58" y="284"/>
                </a:lnTo>
                <a:lnTo>
                  <a:pt x="58" y="284"/>
                </a:lnTo>
                <a:lnTo>
                  <a:pt x="59" y="284"/>
                </a:lnTo>
                <a:lnTo>
                  <a:pt x="59" y="282"/>
                </a:lnTo>
                <a:lnTo>
                  <a:pt x="59" y="282"/>
                </a:lnTo>
                <a:lnTo>
                  <a:pt x="59" y="280"/>
                </a:lnTo>
                <a:lnTo>
                  <a:pt x="60" y="280"/>
                </a:lnTo>
                <a:lnTo>
                  <a:pt x="60" y="279"/>
                </a:lnTo>
                <a:lnTo>
                  <a:pt x="61" y="279"/>
                </a:lnTo>
                <a:lnTo>
                  <a:pt x="61" y="277"/>
                </a:lnTo>
                <a:lnTo>
                  <a:pt x="62" y="277"/>
                </a:lnTo>
                <a:lnTo>
                  <a:pt x="62" y="275"/>
                </a:lnTo>
                <a:lnTo>
                  <a:pt x="65" y="275"/>
                </a:lnTo>
                <a:lnTo>
                  <a:pt x="65" y="274"/>
                </a:lnTo>
                <a:lnTo>
                  <a:pt x="68" y="274"/>
                </a:lnTo>
                <a:lnTo>
                  <a:pt x="68" y="272"/>
                </a:lnTo>
                <a:lnTo>
                  <a:pt x="68" y="272"/>
                </a:lnTo>
                <a:lnTo>
                  <a:pt x="68" y="271"/>
                </a:lnTo>
                <a:lnTo>
                  <a:pt x="69" y="271"/>
                </a:lnTo>
                <a:lnTo>
                  <a:pt x="69" y="266"/>
                </a:lnTo>
                <a:lnTo>
                  <a:pt x="70" y="266"/>
                </a:lnTo>
                <a:lnTo>
                  <a:pt x="70" y="264"/>
                </a:lnTo>
                <a:lnTo>
                  <a:pt x="72" y="264"/>
                </a:lnTo>
                <a:lnTo>
                  <a:pt x="72" y="261"/>
                </a:lnTo>
                <a:lnTo>
                  <a:pt x="72" y="261"/>
                </a:lnTo>
                <a:lnTo>
                  <a:pt x="72" y="259"/>
                </a:lnTo>
                <a:lnTo>
                  <a:pt x="73" y="259"/>
                </a:lnTo>
                <a:lnTo>
                  <a:pt x="73" y="258"/>
                </a:lnTo>
                <a:lnTo>
                  <a:pt x="75" y="258"/>
                </a:lnTo>
                <a:lnTo>
                  <a:pt x="75" y="258"/>
                </a:lnTo>
                <a:lnTo>
                  <a:pt x="79" y="258"/>
                </a:lnTo>
                <a:lnTo>
                  <a:pt x="79" y="256"/>
                </a:lnTo>
                <a:lnTo>
                  <a:pt x="80" y="256"/>
                </a:lnTo>
                <a:lnTo>
                  <a:pt x="80" y="255"/>
                </a:lnTo>
                <a:lnTo>
                  <a:pt x="82" y="255"/>
                </a:lnTo>
                <a:lnTo>
                  <a:pt x="82" y="253"/>
                </a:lnTo>
                <a:lnTo>
                  <a:pt x="83" y="253"/>
                </a:lnTo>
                <a:lnTo>
                  <a:pt x="83" y="251"/>
                </a:lnTo>
                <a:lnTo>
                  <a:pt x="84" y="251"/>
                </a:lnTo>
                <a:lnTo>
                  <a:pt x="84" y="251"/>
                </a:lnTo>
                <a:lnTo>
                  <a:pt x="86" y="251"/>
                </a:lnTo>
                <a:lnTo>
                  <a:pt x="86" y="250"/>
                </a:lnTo>
                <a:lnTo>
                  <a:pt x="86" y="250"/>
                </a:lnTo>
                <a:lnTo>
                  <a:pt x="86" y="250"/>
                </a:lnTo>
                <a:lnTo>
                  <a:pt x="86" y="250"/>
                </a:lnTo>
                <a:lnTo>
                  <a:pt x="86" y="250"/>
                </a:lnTo>
                <a:lnTo>
                  <a:pt x="87" y="250"/>
                </a:lnTo>
                <a:lnTo>
                  <a:pt x="87" y="248"/>
                </a:lnTo>
                <a:lnTo>
                  <a:pt x="90" y="248"/>
                </a:lnTo>
                <a:lnTo>
                  <a:pt x="90" y="246"/>
                </a:lnTo>
                <a:lnTo>
                  <a:pt x="92" y="246"/>
                </a:lnTo>
                <a:lnTo>
                  <a:pt x="92" y="245"/>
                </a:lnTo>
                <a:lnTo>
                  <a:pt x="95" y="245"/>
                </a:lnTo>
                <a:lnTo>
                  <a:pt x="95" y="243"/>
                </a:lnTo>
                <a:lnTo>
                  <a:pt x="97" y="243"/>
                </a:lnTo>
                <a:lnTo>
                  <a:pt x="97" y="241"/>
                </a:lnTo>
                <a:lnTo>
                  <a:pt x="97" y="241"/>
                </a:lnTo>
                <a:lnTo>
                  <a:pt x="97" y="241"/>
                </a:lnTo>
                <a:lnTo>
                  <a:pt x="97" y="241"/>
                </a:lnTo>
                <a:lnTo>
                  <a:pt x="97" y="240"/>
                </a:lnTo>
                <a:lnTo>
                  <a:pt x="98" y="240"/>
                </a:lnTo>
                <a:lnTo>
                  <a:pt x="98" y="240"/>
                </a:lnTo>
                <a:lnTo>
                  <a:pt x="98" y="240"/>
                </a:lnTo>
                <a:lnTo>
                  <a:pt x="98" y="238"/>
                </a:lnTo>
                <a:lnTo>
                  <a:pt x="98" y="238"/>
                </a:lnTo>
                <a:lnTo>
                  <a:pt x="98" y="238"/>
                </a:lnTo>
                <a:lnTo>
                  <a:pt x="98" y="238"/>
                </a:lnTo>
                <a:lnTo>
                  <a:pt x="98" y="238"/>
                </a:lnTo>
                <a:lnTo>
                  <a:pt x="99" y="238"/>
                </a:lnTo>
                <a:lnTo>
                  <a:pt x="99" y="236"/>
                </a:lnTo>
                <a:lnTo>
                  <a:pt x="100" y="236"/>
                </a:lnTo>
                <a:lnTo>
                  <a:pt x="100" y="235"/>
                </a:lnTo>
                <a:lnTo>
                  <a:pt x="101" y="235"/>
                </a:lnTo>
                <a:lnTo>
                  <a:pt x="101" y="233"/>
                </a:lnTo>
                <a:lnTo>
                  <a:pt x="101" y="233"/>
                </a:lnTo>
                <a:lnTo>
                  <a:pt x="101" y="233"/>
                </a:lnTo>
                <a:lnTo>
                  <a:pt x="104" y="233"/>
                </a:lnTo>
                <a:lnTo>
                  <a:pt x="104" y="231"/>
                </a:lnTo>
                <a:lnTo>
                  <a:pt x="108" y="231"/>
                </a:lnTo>
                <a:lnTo>
                  <a:pt x="108" y="228"/>
                </a:lnTo>
                <a:lnTo>
                  <a:pt x="109" y="228"/>
                </a:lnTo>
                <a:lnTo>
                  <a:pt x="109" y="226"/>
                </a:lnTo>
                <a:lnTo>
                  <a:pt x="111" y="226"/>
                </a:lnTo>
                <a:lnTo>
                  <a:pt x="111" y="225"/>
                </a:lnTo>
                <a:lnTo>
                  <a:pt x="113" y="225"/>
                </a:lnTo>
                <a:lnTo>
                  <a:pt x="113" y="223"/>
                </a:lnTo>
                <a:lnTo>
                  <a:pt x="117" y="223"/>
                </a:lnTo>
                <a:lnTo>
                  <a:pt x="117" y="221"/>
                </a:lnTo>
                <a:lnTo>
                  <a:pt x="119" y="221"/>
                </a:lnTo>
                <a:lnTo>
                  <a:pt x="119" y="221"/>
                </a:lnTo>
                <a:lnTo>
                  <a:pt x="119" y="221"/>
                </a:lnTo>
                <a:lnTo>
                  <a:pt x="119" y="220"/>
                </a:lnTo>
                <a:lnTo>
                  <a:pt x="121" y="220"/>
                </a:lnTo>
                <a:lnTo>
                  <a:pt x="121" y="218"/>
                </a:lnTo>
                <a:lnTo>
                  <a:pt x="127" y="218"/>
                </a:lnTo>
                <a:lnTo>
                  <a:pt x="127" y="216"/>
                </a:lnTo>
                <a:lnTo>
                  <a:pt x="128" y="216"/>
                </a:lnTo>
                <a:lnTo>
                  <a:pt x="128" y="216"/>
                </a:lnTo>
                <a:lnTo>
                  <a:pt x="130" y="216"/>
                </a:lnTo>
                <a:lnTo>
                  <a:pt x="130" y="216"/>
                </a:lnTo>
                <a:lnTo>
                  <a:pt x="132" y="216"/>
                </a:lnTo>
                <a:lnTo>
                  <a:pt x="132" y="216"/>
                </a:lnTo>
                <a:lnTo>
                  <a:pt x="135" y="216"/>
                </a:lnTo>
                <a:lnTo>
                  <a:pt x="135" y="214"/>
                </a:lnTo>
                <a:lnTo>
                  <a:pt x="138" y="214"/>
                </a:lnTo>
                <a:lnTo>
                  <a:pt x="138" y="214"/>
                </a:lnTo>
                <a:lnTo>
                  <a:pt x="139" y="214"/>
                </a:lnTo>
                <a:lnTo>
                  <a:pt x="139" y="214"/>
                </a:lnTo>
                <a:lnTo>
                  <a:pt x="139" y="214"/>
                </a:lnTo>
                <a:lnTo>
                  <a:pt x="139" y="214"/>
                </a:lnTo>
                <a:lnTo>
                  <a:pt x="142" y="214"/>
                </a:lnTo>
                <a:lnTo>
                  <a:pt x="142" y="213"/>
                </a:lnTo>
                <a:lnTo>
                  <a:pt x="147" y="213"/>
                </a:lnTo>
                <a:lnTo>
                  <a:pt x="147" y="213"/>
                </a:lnTo>
                <a:lnTo>
                  <a:pt x="147" y="213"/>
                </a:lnTo>
                <a:lnTo>
                  <a:pt x="147" y="213"/>
                </a:lnTo>
                <a:lnTo>
                  <a:pt x="151" y="213"/>
                </a:lnTo>
                <a:lnTo>
                  <a:pt x="151" y="213"/>
                </a:lnTo>
                <a:lnTo>
                  <a:pt x="151" y="213"/>
                </a:lnTo>
                <a:lnTo>
                  <a:pt x="151" y="211"/>
                </a:lnTo>
                <a:lnTo>
                  <a:pt x="153" y="211"/>
                </a:lnTo>
                <a:lnTo>
                  <a:pt x="153" y="209"/>
                </a:lnTo>
                <a:lnTo>
                  <a:pt x="153" y="209"/>
                </a:lnTo>
                <a:lnTo>
                  <a:pt x="153" y="209"/>
                </a:lnTo>
                <a:lnTo>
                  <a:pt x="159" y="209"/>
                </a:lnTo>
                <a:lnTo>
                  <a:pt x="159" y="207"/>
                </a:lnTo>
                <a:lnTo>
                  <a:pt x="161" y="207"/>
                </a:lnTo>
                <a:lnTo>
                  <a:pt x="161" y="207"/>
                </a:lnTo>
                <a:lnTo>
                  <a:pt x="162" y="207"/>
                </a:lnTo>
                <a:lnTo>
                  <a:pt x="162" y="207"/>
                </a:lnTo>
                <a:lnTo>
                  <a:pt x="167" y="207"/>
                </a:lnTo>
                <a:lnTo>
                  <a:pt x="167" y="206"/>
                </a:lnTo>
                <a:lnTo>
                  <a:pt x="170" y="206"/>
                </a:lnTo>
                <a:lnTo>
                  <a:pt x="170" y="204"/>
                </a:lnTo>
                <a:lnTo>
                  <a:pt x="173" y="204"/>
                </a:lnTo>
                <a:lnTo>
                  <a:pt x="173" y="202"/>
                </a:lnTo>
                <a:lnTo>
                  <a:pt x="179" y="202"/>
                </a:lnTo>
                <a:lnTo>
                  <a:pt x="179" y="200"/>
                </a:lnTo>
                <a:lnTo>
                  <a:pt x="181" y="200"/>
                </a:lnTo>
                <a:lnTo>
                  <a:pt x="181" y="200"/>
                </a:lnTo>
                <a:lnTo>
                  <a:pt x="186" y="200"/>
                </a:lnTo>
                <a:lnTo>
                  <a:pt x="186" y="198"/>
                </a:lnTo>
                <a:lnTo>
                  <a:pt x="189" y="198"/>
                </a:lnTo>
                <a:lnTo>
                  <a:pt x="189" y="198"/>
                </a:lnTo>
                <a:lnTo>
                  <a:pt x="190" y="198"/>
                </a:lnTo>
                <a:lnTo>
                  <a:pt x="190" y="198"/>
                </a:lnTo>
                <a:lnTo>
                  <a:pt x="190" y="198"/>
                </a:lnTo>
                <a:lnTo>
                  <a:pt x="190" y="196"/>
                </a:lnTo>
                <a:lnTo>
                  <a:pt x="190" y="196"/>
                </a:lnTo>
                <a:lnTo>
                  <a:pt x="190" y="196"/>
                </a:lnTo>
                <a:lnTo>
                  <a:pt x="197" y="196"/>
                </a:lnTo>
                <a:lnTo>
                  <a:pt x="197" y="195"/>
                </a:lnTo>
                <a:lnTo>
                  <a:pt x="197" y="195"/>
                </a:lnTo>
                <a:lnTo>
                  <a:pt x="197" y="193"/>
                </a:lnTo>
                <a:lnTo>
                  <a:pt x="198" y="193"/>
                </a:lnTo>
                <a:lnTo>
                  <a:pt x="198" y="191"/>
                </a:lnTo>
                <a:lnTo>
                  <a:pt x="200" y="191"/>
                </a:lnTo>
                <a:lnTo>
                  <a:pt x="200" y="189"/>
                </a:lnTo>
                <a:lnTo>
                  <a:pt x="200" y="189"/>
                </a:lnTo>
                <a:lnTo>
                  <a:pt x="200" y="189"/>
                </a:lnTo>
                <a:lnTo>
                  <a:pt x="206" y="189"/>
                </a:lnTo>
                <a:lnTo>
                  <a:pt x="206" y="189"/>
                </a:lnTo>
                <a:lnTo>
                  <a:pt x="208" y="189"/>
                </a:lnTo>
                <a:lnTo>
                  <a:pt x="208" y="187"/>
                </a:lnTo>
                <a:lnTo>
                  <a:pt x="209" y="187"/>
                </a:lnTo>
                <a:lnTo>
                  <a:pt x="209" y="187"/>
                </a:lnTo>
                <a:lnTo>
                  <a:pt x="209" y="187"/>
                </a:lnTo>
                <a:lnTo>
                  <a:pt x="209" y="187"/>
                </a:lnTo>
                <a:lnTo>
                  <a:pt x="209" y="187"/>
                </a:lnTo>
                <a:lnTo>
                  <a:pt x="209" y="187"/>
                </a:lnTo>
                <a:lnTo>
                  <a:pt x="212" y="187"/>
                </a:lnTo>
                <a:lnTo>
                  <a:pt x="212" y="185"/>
                </a:lnTo>
                <a:lnTo>
                  <a:pt x="213" y="185"/>
                </a:lnTo>
                <a:lnTo>
                  <a:pt x="213" y="181"/>
                </a:lnTo>
                <a:lnTo>
                  <a:pt x="215" y="181"/>
                </a:lnTo>
                <a:lnTo>
                  <a:pt x="215" y="179"/>
                </a:lnTo>
                <a:lnTo>
                  <a:pt x="215" y="179"/>
                </a:lnTo>
                <a:lnTo>
                  <a:pt x="215" y="179"/>
                </a:lnTo>
                <a:lnTo>
                  <a:pt x="217" y="179"/>
                </a:lnTo>
                <a:lnTo>
                  <a:pt x="217" y="176"/>
                </a:lnTo>
                <a:lnTo>
                  <a:pt x="218" y="176"/>
                </a:lnTo>
                <a:lnTo>
                  <a:pt x="218" y="174"/>
                </a:lnTo>
                <a:lnTo>
                  <a:pt x="221" y="174"/>
                </a:lnTo>
                <a:lnTo>
                  <a:pt x="221" y="172"/>
                </a:lnTo>
                <a:lnTo>
                  <a:pt x="224" y="172"/>
                </a:lnTo>
                <a:lnTo>
                  <a:pt x="224" y="170"/>
                </a:lnTo>
                <a:lnTo>
                  <a:pt x="236" y="170"/>
                </a:lnTo>
                <a:lnTo>
                  <a:pt x="236" y="168"/>
                </a:lnTo>
                <a:lnTo>
                  <a:pt x="238" y="168"/>
                </a:lnTo>
                <a:lnTo>
                  <a:pt x="238" y="168"/>
                </a:lnTo>
                <a:lnTo>
                  <a:pt x="243" y="168"/>
                </a:lnTo>
                <a:lnTo>
                  <a:pt x="243" y="168"/>
                </a:lnTo>
                <a:lnTo>
                  <a:pt x="244" y="168"/>
                </a:lnTo>
                <a:lnTo>
                  <a:pt x="244" y="166"/>
                </a:lnTo>
                <a:lnTo>
                  <a:pt x="245" y="166"/>
                </a:lnTo>
                <a:lnTo>
                  <a:pt x="245" y="164"/>
                </a:lnTo>
                <a:lnTo>
                  <a:pt x="246" y="164"/>
                </a:lnTo>
                <a:lnTo>
                  <a:pt x="246" y="162"/>
                </a:lnTo>
                <a:lnTo>
                  <a:pt x="247" y="162"/>
                </a:lnTo>
                <a:lnTo>
                  <a:pt x="247" y="160"/>
                </a:lnTo>
                <a:lnTo>
                  <a:pt x="250" y="160"/>
                </a:lnTo>
                <a:lnTo>
                  <a:pt x="250" y="160"/>
                </a:lnTo>
                <a:lnTo>
                  <a:pt x="262" y="160"/>
                </a:lnTo>
                <a:lnTo>
                  <a:pt x="262" y="158"/>
                </a:lnTo>
                <a:lnTo>
                  <a:pt x="269" y="158"/>
                </a:lnTo>
                <a:lnTo>
                  <a:pt x="269" y="156"/>
                </a:lnTo>
                <a:lnTo>
                  <a:pt x="269" y="156"/>
                </a:lnTo>
                <a:lnTo>
                  <a:pt x="269" y="156"/>
                </a:lnTo>
                <a:lnTo>
                  <a:pt x="278" y="156"/>
                </a:lnTo>
                <a:lnTo>
                  <a:pt x="278" y="154"/>
                </a:lnTo>
                <a:lnTo>
                  <a:pt x="281" y="154"/>
                </a:lnTo>
                <a:lnTo>
                  <a:pt x="281" y="154"/>
                </a:lnTo>
                <a:lnTo>
                  <a:pt x="282" y="154"/>
                </a:lnTo>
                <a:lnTo>
                  <a:pt x="282" y="152"/>
                </a:lnTo>
                <a:lnTo>
                  <a:pt x="283" y="152"/>
                </a:lnTo>
                <a:lnTo>
                  <a:pt x="283" y="150"/>
                </a:lnTo>
                <a:lnTo>
                  <a:pt x="284" y="150"/>
                </a:lnTo>
                <a:lnTo>
                  <a:pt x="284" y="148"/>
                </a:lnTo>
                <a:lnTo>
                  <a:pt x="287" y="148"/>
                </a:lnTo>
                <a:lnTo>
                  <a:pt x="287" y="146"/>
                </a:lnTo>
                <a:lnTo>
                  <a:pt x="287" y="146"/>
                </a:lnTo>
                <a:lnTo>
                  <a:pt x="287" y="146"/>
                </a:lnTo>
                <a:lnTo>
                  <a:pt x="299" y="146"/>
                </a:lnTo>
                <a:lnTo>
                  <a:pt x="299" y="144"/>
                </a:lnTo>
                <a:lnTo>
                  <a:pt x="301" y="144"/>
                </a:lnTo>
                <a:lnTo>
                  <a:pt x="301" y="142"/>
                </a:lnTo>
                <a:lnTo>
                  <a:pt x="305" y="142"/>
                </a:lnTo>
                <a:lnTo>
                  <a:pt x="305" y="142"/>
                </a:lnTo>
                <a:lnTo>
                  <a:pt x="306" y="142"/>
                </a:lnTo>
                <a:lnTo>
                  <a:pt x="306" y="140"/>
                </a:lnTo>
                <a:lnTo>
                  <a:pt x="308" y="140"/>
                </a:lnTo>
                <a:lnTo>
                  <a:pt x="308" y="138"/>
                </a:lnTo>
                <a:lnTo>
                  <a:pt x="311" y="138"/>
                </a:lnTo>
                <a:lnTo>
                  <a:pt x="311" y="138"/>
                </a:lnTo>
                <a:lnTo>
                  <a:pt x="312" y="138"/>
                </a:lnTo>
                <a:lnTo>
                  <a:pt x="312" y="138"/>
                </a:lnTo>
                <a:lnTo>
                  <a:pt x="318" y="138"/>
                </a:lnTo>
                <a:lnTo>
                  <a:pt x="318" y="136"/>
                </a:lnTo>
                <a:lnTo>
                  <a:pt x="321" y="136"/>
                </a:lnTo>
                <a:lnTo>
                  <a:pt x="321" y="133"/>
                </a:lnTo>
                <a:lnTo>
                  <a:pt x="334" y="133"/>
                </a:lnTo>
                <a:lnTo>
                  <a:pt x="334" y="131"/>
                </a:lnTo>
                <a:lnTo>
                  <a:pt x="337" y="131"/>
                </a:lnTo>
                <a:lnTo>
                  <a:pt x="337" y="129"/>
                </a:lnTo>
                <a:lnTo>
                  <a:pt x="338" y="129"/>
                </a:lnTo>
                <a:lnTo>
                  <a:pt x="338" y="127"/>
                </a:lnTo>
                <a:lnTo>
                  <a:pt x="343" y="127"/>
                </a:lnTo>
                <a:lnTo>
                  <a:pt x="343" y="127"/>
                </a:lnTo>
                <a:lnTo>
                  <a:pt x="347" y="127"/>
                </a:lnTo>
                <a:lnTo>
                  <a:pt x="347" y="127"/>
                </a:lnTo>
                <a:lnTo>
                  <a:pt x="348" y="127"/>
                </a:lnTo>
                <a:lnTo>
                  <a:pt x="348" y="127"/>
                </a:lnTo>
                <a:lnTo>
                  <a:pt x="350" y="127"/>
                </a:lnTo>
                <a:lnTo>
                  <a:pt x="350" y="125"/>
                </a:lnTo>
                <a:lnTo>
                  <a:pt x="361" y="125"/>
                </a:lnTo>
                <a:lnTo>
                  <a:pt x="361" y="123"/>
                </a:lnTo>
                <a:lnTo>
                  <a:pt x="361" y="123"/>
                </a:lnTo>
                <a:lnTo>
                  <a:pt x="361" y="123"/>
                </a:lnTo>
                <a:lnTo>
                  <a:pt x="362" y="123"/>
                </a:lnTo>
                <a:lnTo>
                  <a:pt x="362" y="123"/>
                </a:lnTo>
                <a:lnTo>
                  <a:pt x="366" y="123"/>
                </a:lnTo>
                <a:lnTo>
                  <a:pt x="366" y="121"/>
                </a:lnTo>
                <a:lnTo>
                  <a:pt x="366" y="121"/>
                </a:lnTo>
                <a:lnTo>
                  <a:pt x="366" y="121"/>
                </a:lnTo>
                <a:lnTo>
                  <a:pt x="370" y="121"/>
                </a:lnTo>
                <a:lnTo>
                  <a:pt x="370" y="121"/>
                </a:lnTo>
                <a:lnTo>
                  <a:pt x="370" y="121"/>
                </a:lnTo>
                <a:lnTo>
                  <a:pt x="370" y="121"/>
                </a:lnTo>
                <a:lnTo>
                  <a:pt x="372" y="121"/>
                </a:lnTo>
                <a:lnTo>
                  <a:pt x="372" y="121"/>
                </a:lnTo>
                <a:lnTo>
                  <a:pt x="372" y="121"/>
                </a:lnTo>
                <a:lnTo>
                  <a:pt x="372" y="121"/>
                </a:lnTo>
                <a:lnTo>
                  <a:pt x="373" y="121"/>
                </a:lnTo>
                <a:lnTo>
                  <a:pt x="373" y="121"/>
                </a:lnTo>
                <a:lnTo>
                  <a:pt x="373" y="121"/>
                </a:lnTo>
                <a:lnTo>
                  <a:pt x="373" y="121"/>
                </a:lnTo>
                <a:lnTo>
                  <a:pt x="380" y="121"/>
                </a:lnTo>
                <a:lnTo>
                  <a:pt x="380" y="121"/>
                </a:lnTo>
                <a:lnTo>
                  <a:pt x="381" y="121"/>
                </a:lnTo>
                <a:lnTo>
                  <a:pt x="381" y="118"/>
                </a:lnTo>
                <a:lnTo>
                  <a:pt x="381" y="118"/>
                </a:lnTo>
                <a:lnTo>
                  <a:pt x="381" y="118"/>
                </a:lnTo>
                <a:lnTo>
                  <a:pt x="381" y="118"/>
                </a:lnTo>
                <a:lnTo>
                  <a:pt x="381" y="118"/>
                </a:lnTo>
                <a:lnTo>
                  <a:pt x="382" y="118"/>
                </a:lnTo>
                <a:lnTo>
                  <a:pt x="382" y="118"/>
                </a:lnTo>
                <a:lnTo>
                  <a:pt x="383" y="118"/>
                </a:lnTo>
                <a:lnTo>
                  <a:pt x="383" y="116"/>
                </a:lnTo>
                <a:lnTo>
                  <a:pt x="384" y="116"/>
                </a:lnTo>
                <a:lnTo>
                  <a:pt x="384" y="116"/>
                </a:lnTo>
                <a:lnTo>
                  <a:pt x="384" y="116"/>
                </a:lnTo>
                <a:lnTo>
                  <a:pt x="384" y="116"/>
                </a:lnTo>
                <a:lnTo>
                  <a:pt x="384" y="116"/>
                </a:lnTo>
                <a:lnTo>
                  <a:pt x="384" y="113"/>
                </a:lnTo>
                <a:lnTo>
                  <a:pt x="384" y="113"/>
                </a:lnTo>
                <a:lnTo>
                  <a:pt x="384" y="113"/>
                </a:lnTo>
                <a:lnTo>
                  <a:pt x="385" y="113"/>
                </a:lnTo>
                <a:lnTo>
                  <a:pt x="385" y="113"/>
                </a:lnTo>
                <a:lnTo>
                  <a:pt x="385" y="113"/>
                </a:lnTo>
                <a:lnTo>
                  <a:pt x="385" y="113"/>
                </a:lnTo>
                <a:lnTo>
                  <a:pt x="385" y="113"/>
                </a:lnTo>
                <a:lnTo>
                  <a:pt x="385" y="113"/>
                </a:lnTo>
                <a:lnTo>
                  <a:pt x="386" y="113"/>
                </a:lnTo>
                <a:lnTo>
                  <a:pt x="386" y="113"/>
                </a:lnTo>
                <a:lnTo>
                  <a:pt x="387" y="113"/>
                </a:lnTo>
                <a:lnTo>
                  <a:pt x="387" y="108"/>
                </a:lnTo>
                <a:lnTo>
                  <a:pt x="387" y="108"/>
                </a:lnTo>
                <a:lnTo>
                  <a:pt x="387" y="108"/>
                </a:lnTo>
                <a:lnTo>
                  <a:pt x="388" y="108"/>
                </a:lnTo>
                <a:lnTo>
                  <a:pt x="388" y="105"/>
                </a:lnTo>
                <a:lnTo>
                  <a:pt x="388" y="105"/>
                </a:lnTo>
                <a:lnTo>
                  <a:pt x="388" y="100"/>
                </a:lnTo>
                <a:lnTo>
                  <a:pt x="388" y="100"/>
                </a:lnTo>
                <a:lnTo>
                  <a:pt x="388" y="100"/>
                </a:lnTo>
                <a:lnTo>
                  <a:pt x="389" y="100"/>
                </a:lnTo>
                <a:lnTo>
                  <a:pt x="389" y="97"/>
                </a:lnTo>
                <a:lnTo>
                  <a:pt x="389" y="97"/>
                </a:lnTo>
                <a:lnTo>
                  <a:pt x="389" y="97"/>
                </a:lnTo>
                <a:lnTo>
                  <a:pt x="390" y="97"/>
                </a:lnTo>
                <a:lnTo>
                  <a:pt x="390" y="97"/>
                </a:lnTo>
                <a:lnTo>
                  <a:pt x="391" y="97"/>
                </a:lnTo>
                <a:lnTo>
                  <a:pt x="391" y="94"/>
                </a:lnTo>
                <a:lnTo>
                  <a:pt x="392" y="94"/>
                </a:lnTo>
                <a:lnTo>
                  <a:pt x="392" y="94"/>
                </a:lnTo>
                <a:lnTo>
                  <a:pt x="392" y="94"/>
                </a:lnTo>
                <a:lnTo>
                  <a:pt x="392" y="94"/>
                </a:lnTo>
                <a:lnTo>
                  <a:pt x="392" y="94"/>
                </a:lnTo>
                <a:lnTo>
                  <a:pt x="392" y="94"/>
                </a:lnTo>
                <a:lnTo>
                  <a:pt x="392" y="94"/>
                </a:lnTo>
                <a:lnTo>
                  <a:pt x="392" y="94"/>
                </a:lnTo>
                <a:lnTo>
                  <a:pt x="393" y="94"/>
                </a:lnTo>
                <a:lnTo>
                  <a:pt x="393" y="91"/>
                </a:lnTo>
                <a:lnTo>
                  <a:pt x="395" y="91"/>
                </a:lnTo>
                <a:lnTo>
                  <a:pt x="395" y="88"/>
                </a:lnTo>
                <a:lnTo>
                  <a:pt x="397" y="88"/>
                </a:lnTo>
                <a:lnTo>
                  <a:pt x="397" y="88"/>
                </a:lnTo>
                <a:lnTo>
                  <a:pt x="399" y="88"/>
                </a:lnTo>
                <a:lnTo>
                  <a:pt x="399" y="88"/>
                </a:lnTo>
                <a:lnTo>
                  <a:pt x="400" y="88"/>
                </a:lnTo>
                <a:lnTo>
                  <a:pt x="400" y="88"/>
                </a:lnTo>
                <a:lnTo>
                  <a:pt x="408" y="88"/>
                </a:lnTo>
                <a:lnTo>
                  <a:pt x="408" y="85"/>
                </a:lnTo>
                <a:lnTo>
                  <a:pt x="409" y="85"/>
                </a:lnTo>
                <a:lnTo>
                  <a:pt x="409" y="85"/>
                </a:lnTo>
                <a:lnTo>
                  <a:pt x="411" y="85"/>
                </a:lnTo>
                <a:lnTo>
                  <a:pt x="411" y="81"/>
                </a:lnTo>
                <a:lnTo>
                  <a:pt x="413" y="81"/>
                </a:lnTo>
                <a:lnTo>
                  <a:pt x="413" y="81"/>
                </a:lnTo>
                <a:lnTo>
                  <a:pt x="415" y="81"/>
                </a:lnTo>
                <a:lnTo>
                  <a:pt x="415" y="78"/>
                </a:lnTo>
                <a:lnTo>
                  <a:pt x="416" y="78"/>
                </a:lnTo>
                <a:lnTo>
                  <a:pt x="416" y="75"/>
                </a:lnTo>
                <a:lnTo>
                  <a:pt x="417" y="75"/>
                </a:lnTo>
                <a:lnTo>
                  <a:pt x="417" y="75"/>
                </a:lnTo>
                <a:lnTo>
                  <a:pt x="418" y="75"/>
                </a:lnTo>
                <a:lnTo>
                  <a:pt x="418" y="71"/>
                </a:lnTo>
                <a:lnTo>
                  <a:pt x="419" y="71"/>
                </a:lnTo>
                <a:lnTo>
                  <a:pt x="419" y="68"/>
                </a:lnTo>
                <a:lnTo>
                  <a:pt x="421" y="68"/>
                </a:lnTo>
                <a:lnTo>
                  <a:pt x="421" y="65"/>
                </a:lnTo>
                <a:lnTo>
                  <a:pt x="428" y="65"/>
                </a:lnTo>
                <a:lnTo>
                  <a:pt x="428" y="61"/>
                </a:lnTo>
                <a:lnTo>
                  <a:pt x="428" y="61"/>
                </a:lnTo>
                <a:lnTo>
                  <a:pt x="428" y="61"/>
                </a:lnTo>
                <a:lnTo>
                  <a:pt x="440" y="61"/>
                </a:lnTo>
                <a:lnTo>
                  <a:pt x="440" y="58"/>
                </a:lnTo>
                <a:lnTo>
                  <a:pt x="442" y="58"/>
                </a:lnTo>
                <a:lnTo>
                  <a:pt x="442" y="54"/>
                </a:lnTo>
                <a:lnTo>
                  <a:pt x="444" y="54"/>
                </a:lnTo>
                <a:lnTo>
                  <a:pt x="444" y="51"/>
                </a:lnTo>
                <a:lnTo>
                  <a:pt x="448" y="51"/>
                </a:lnTo>
                <a:lnTo>
                  <a:pt x="448" y="51"/>
                </a:lnTo>
                <a:lnTo>
                  <a:pt x="452" y="51"/>
                </a:lnTo>
                <a:lnTo>
                  <a:pt x="452" y="47"/>
                </a:lnTo>
                <a:lnTo>
                  <a:pt x="459" y="47"/>
                </a:lnTo>
                <a:lnTo>
                  <a:pt x="459" y="44"/>
                </a:lnTo>
                <a:lnTo>
                  <a:pt x="463" y="44"/>
                </a:lnTo>
                <a:lnTo>
                  <a:pt x="463" y="44"/>
                </a:lnTo>
                <a:lnTo>
                  <a:pt x="467" y="44"/>
                </a:lnTo>
                <a:lnTo>
                  <a:pt x="467" y="40"/>
                </a:lnTo>
                <a:lnTo>
                  <a:pt x="474" y="40"/>
                </a:lnTo>
                <a:lnTo>
                  <a:pt x="474" y="36"/>
                </a:lnTo>
                <a:lnTo>
                  <a:pt x="475" y="36"/>
                </a:lnTo>
                <a:lnTo>
                  <a:pt x="475" y="33"/>
                </a:lnTo>
                <a:lnTo>
                  <a:pt x="475" y="33"/>
                </a:lnTo>
                <a:lnTo>
                  <a:pt x="475" y="29"/>
                </a:lnTo>
                <a:lnTo>
                  <a:pt x="478" y="29"/>
                </a:lnTo>
                <a:lnTo>
                  <a:pt x="478" y="25"/>
                </a:lnTo>
                <a:lnTo>
                  <a:pt x="479" y="25"/>
                </a:lnTo>
                <a:lnTo>
                  <a:pt x="479" y="22"/>
                </a:lnTo>
                <a:lnTo>
                  <a:pt x="501" y="22"/>
                </a:lnTo>
                <a:lnTo>
                  <a:pt x="501" y="18"/>
                </a:lnTo>
                <a:lnTo>
                  <a:pt x="502" y="18"/>
                </a:lnTo>
                <a:lnTo>
                  <a:pt x="502" y="14"/>
                </a:lnTo>
                <a:lnTo>
                  <a:pt x="503" y="14"/>
                </a:lnTo>
                <a:lnTo>
                  <a:pt x="503" y="11"/>
                </a:lnTo>
                <a:lnTo>
                  <a:pt x="505" y="11"/>
                </a:lnTo>
                <a:lnTo>
                  <a:pt x="505" y="7"/>
                </a:lnTo>
                <a:lnTo>
                  <a:pt x="508" y="7"/>
                </a:lnTo>
                <a:lnTo>
                  <a:pt x="508" y="3"/>
                </a:lnTo>
                <a:lnTo>
                  <a:pt x="511" y="3"/>
                </a:lnTo>
                <a:lnTo>
                  <a:pt x="511" y="0"/>
                </a:lnTo>
                <a:lnTo>
                  <a:pt x="574" y="0"/>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9" name="Straight Connector 18">
            <a:extLst>
              <a:ext uri="{FF2B5EF4-FFF2-40B4-BE49-F238E27FC236}">
                <a16:creationId xmlns:a16="http://schemas.microsoft.com/office/drawing/2014/main" id="{8698FE1F-81DE-40C3-A216-EAFEECE5D9AA}"/>
              </a:ext>
            </a:extLst>
          </p:cNvPr>
          <p:cNvCxnSpPr>
            <a:cxnSpLocks/>
          </p:cNvCxnSpPr>
          <p:nvPr/>
        </p:nvCxnSpPr>
        <p:spPr bwMode="auto">
          <a:xfrm>
            <a:off x="5535816" y="1004202"/>
            <a:ext cx="0" cy="2632182"/>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0391DA63-DB5E-4F0B-B879-A615FB110E76}"/>
              </a:ext>
            </a:extLst>
          </p:cNvPr>
          <p:cNvSpPr txBox="1"/>
          <p:nvPr/>
        </p:nvSpPr>
        <p:spPr>
          <a:xfrm>
            <a:off x="5480141" y="2047759"/>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56.6%</a:t>
            </a:r>
          </a:p>
        </p:txBody>
      </p:sp>
      <p:sp>
        <p:nvSpPr>
          <p:cNvPr id="21" name="TextBox 20">
            <a:extLst>
              <a:ext uri="{FF2B5EF4-FFF2-40B4-BE49-F238E27FC236}">
                <a16:creationId xmlns:a16="http://schemas.microsoft.com/office/drawing/2014/main" id="{873A4088-FA1D-4A09-89A3-ABA76639922C}"/>
              </a:ext>
            </a:extLst>
          </p:cNvPr>
          <p:cNvSpPr txBox="1"/>
          <p:nvPr/>
        </p:nvSpPr>
        <p:spPr>
          <a:xfrm>
            <a:off x="5480141" y="2693649"/>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34.8%</a:t>
            </a:r>
          </a:p>
        </p:txBody>
      </p:sp>
      <p:grpSp>
        <p:nvGrpSpPr>
          <p:cNvPr id="22" name="Group 21">
            <a:extLst>
              <a:ext uri="{FF2B5EF4-FFF2-40B4-BE49-F238E27FC236}">
                <a16:creationId xmlns:a16="http://schemas.microsoft.com/office/drawing/2014/main" id="{67D2BA09-4C46-43E1-866B-03A65C95E5EC}"/>
              </a:ext>
            </a:extLst>
          </p:cNvPr>
          <p:cNvGrpSpPr/>
          <p:nvPr/>
        </p:nvGrpSpPr>
        <p:grpSpPr>
          <a:xfrm>
            <a:off x="2458247" y="1052908"/>
            <a:ext cx="2641708" cy="675748"/>
            <a:chOff x="2458247" y="1052908"/>
            <a:chExt cx="2641708" cy="675748"/>
          </a:xfrm>
        </p:grpSpPr>
        <p:grpSp>
          <p:nvGrpSpPr>
            <p:cNvPr id="29" name="Group 28">
              <a:extLst>
                <a:ext uri="{FF2B5EF4-FFF2-40B4-BE49-F238E27FC236}">
                  <a16:creationId xmlns:a16="http://schemas.microsoft.com/office/drawing/2014/main" id="{81D34123-C2F8-4C7B-8813-6C511CF9496B}"/>
                </a:ext>
              </a:extLst>
            </p:cNvPr>
            <p:cNvGrpSpPr/>
            <p:nvPr/>
          </p:nvGrpSpPr>
          <p:grpSpPr>
            <a:xfrm>
              <a:off x="2458247" y="1052908"/>
              <a:ext cx="2641708" cy="473108"/>
              <a:chOff x="1080431" y="1240119"/>
              <a:chExt cx="1629291" cy="473108"/>
            </a:xfrm>
          </p:grpSpPr>
          <p:sp>
            <p:nvSpPr>
              <p:cNvPr id="33" name="Text Box 21">
                <a:extLst>
                  <a:ext uri="{FF2B5EF4-FFF2-40B4-BE49-F238E27FC236}">
                    <a16:creationId xmlns:a16="http://schemas.microsoft.com/office/drawing/2014/main" id="{37CCC7FA-6634-4F42-93D3-9EB7A43725F8}"/>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100" b="0" i="0" dirty="0">
                    <a:solidFill>
                      <a:schemeClr val="tx1"/>
                    </a:solidFill>
                    <a:latin typeface="Arial" panose="020B0604020202020204" pitchFamily="34" charset="0"/>
                    <a:cs typeface="Arial" panose="020B0604020202020204" pitchFamily="34" charset="0"/>
                  </a:rPr>
                  <a:t>MitraClip + GDMT</a:t>
                </a:r>
              </a:p>
            </p:txBody>
          </p:sp>
          <p:sp>
            <p:nvSpPr>
              <p:cNvPr id="34" name="Text Box 22">
                <a:extLst>
                  <a:ext uri="{FF2B5EF4-FFF2-40B4-BE49-F238E27FC236}">
                    <a16:creationId xmlns:a16="http://schemas.microsoft.com/office/drawing/2014/main" id="{E5752BFE-5A18-4D0C-BD0F-08F2E2191483}"/>
                  </a:ext>
                </a:extLst>
              </p:cNvPr>
              <p:cNvSpPr txBox="1">
                <a:spLocks noChangeArrowheads="1"/>
              </p:cNvSpPr>
              <p:nvPr/>
            </p:nvSpPr>
            <p:spPr bwMode="auto">
              <a:xfrm>
                <a:off x="1205768" y="1451617"/>
                <a:ext cx="1503954" cy="261610"/>
              </a:xfrm>
              <a:prstGeom prst="rect">
                <a:avLst/>
              </a:prstGeom>
              <a:noFill/>
              <a:ln w="9525">
                <a:noFill/>
                <a:miter lim="800000"/>
                <a:headEnd/>
                <a:tailEnd/>
              </a:ln>
              <a:effectLst/>
            </p:spPr>
            <p:txBody>
              <a:bodyPr wrap="none">
                <a:spAutoFit/>
              </a:bodyPr>
              <a:lstStyle/>
              <a:p>
                <a:r>
                  <a:rPr lang="en-US" sz="1100" b="0" i="0" dirty="0">
                    <a:solidFill>
                      <a:schemeClr val="tx1"/>
                    </a:solidFill>
                    <a:latin typeface="Arial" panose="020B0604020202020204" pitchFamily="34" charset="0"/>
                    <a:cs typeface="Arial" panose="020B0604020202020204" pitchFamily="34" charset="0"/>
                  </a:rPr>
                  <a:t>GDMT alone, crossovers censored</a:t>
                </a:r>
              </a:p>
            </p:txBody>
          </p:sp>
          <p:sp>
            <p:nvSpPr>
              <p:cNvPr id="35" name="Line 23">
                <a:extLst>
                  <a:ext uri="{FF2B5EF4-FFF2-40B4-BE49-F238E27FC236}">
                    <a16:creationId xmlns:a16="http://schemas.microsoft.com/office/drawing/2014/main" id="{0C5FB9ED-24D8-49E5-8C68-2D15AFAD4A33}"/>
                  </a:ext>
                </a:extLst>
              </p:cNvPr>
              <p:cNvSpPr>
                <a:spLocks noChangeShapeType="1"/>
              </p:cNvSpPr>
              <p:nvPr/>
            </p:nvSpPr>
            <p:spPr bwMode="auto">
              <a:xfrm>
                <a:off x="1080431" y="1376548"/>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dirty="0">
                  <a:solidFill>
                    <a:schemeClr val="tx1"/>
                  </a:solidFill>
                  <a:latin typeface="Arial" panose="020B0604020202020204" pitchFamily="34" charset="0"/>
                  <a:cs typeface="Arial" panose="020B0604020202020204" pitchFamily="34" charset="0"/>
                </a:endParaRPr>
              </a:p>
            </p:txBody>
          </p:sp>
          <p:sp>
            <p:nvSpPr>
              <p:cNvPr id="36" name="Line 24">
                <a:extLst>
                  <a:ext uri="{FF2B5EF4-FFF2-40B4-BE49-F238E27FC236}">
                    <a16:creationId xmlns:a16="http://schemas.microsoft.com/office/drawing/2014/main" id="{8E5E0BAE-917E-4883-AC7D-C0F5F97F3091}"/>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sp>
          <p:nvSpPr>
            <p:cNvPr id="30" name="Text Box 22">
              <a:extLst>
                <a:ext uri="{FF2B5EF4-FFF2-40B4-BE49-F238E27FC236}">
                  <a16:creationId xmlns:a16="http://schemas.microsoft.com/office/drawing/2014/main" id="{F2BEB3B4-9078-4F83-BC84-460E5518E501}"/>
                </a:ext>
              </a:extLst>
            </p:cNvPr>
            <p:cNvSpPr txBox="1">
              <a:spLocks noChangeArrowheads="1"/>
            </p:cNvSpPr>
            <p:nvPr/>
          </p:nvSpPr>
          <p:spPr bwMode="auto">
            <a:xfrm>
              <a:off x="2663147" y="1467046"/>
              <a:ext cx="2071401" cy="261610"/>
            </a:xfrm>
            <a:prstGeom prst="rect">
              <a:avLst/>
            </a:prstGeom>
            <a:noFill/>
            <a:ln w="9525">
              <a:noFill/>
              <a:miter lim="800000"/>
              <a:headEnd/>
              <a:tailEnd/>
            </a:ln>
            <a:effectLst/>
          </p:spPr>
          <p:txBody>
            <a:bodyPr wrap="none">
              <a:spAutoFit/>
            </a:bodyPr>
            <a:lstStyle/>
            <a:p>
              <a:r>
                <a:rPr lang="en-US" sz="1100" b="0" i="0" dirty="0">
                  <a:solidFill>
                    <a:schemeClr val="tx1"/>
                  </a:solidFill>
                  <a:latin typeface="Arial" panose="020B0604020202020204" pitchFamily="34" charset="0"/>
                  <a:cs typeface="Arial" panose="020B0604020202020204" pitchFamily="34" charset="0"/>
                </a:rPr>
                <a:t>GDMT crossovers to MitraClip</a:t>
              </a:r>
            </a:p>
          </p:txBody>
        </p:sp>
        <p:sp>
          <p:nvSpPr>
            <p:cNvPr id="32" name="Line 24">
              <a:extLst>
                <a:ext uri="{FF2B5EF4-FFF2-40B4-BE49-F238E27FC236}">
                  <a16:creationId xmlns:a16="http://schemas.microsoft.com/office/drawing/2014/main" id="{310BC4FC-9FC0-4047-B186-0CAD8FB0879E}"/>
                </a:ext>
              </a:extLst>
            </p:cNvPr>
            <p:cNvSpPr>
              <a:spLocks noChangeShapeType="1"/>
            </p:cNvSpPr>
            <p:nvPr/>
          </p:nvSpPr>
          <p:spPr bwMode="auto">
            <a:xfrm>
              <a:off x="2459927" y="1596784"/>
              <a:ext cx="228601" cy="0"/>
            </a:xfrm>
            <a:prstGeom prst="line">
              <a:avLst/>
            </a:pr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sp>
        <p:nvSpPr>
          <p:cNvPr id="41" name="Freeform 38">
            <a:extLst>
              <a:ext uri="{FF2B5EF4-FFF2-40B4-BE49-F238E27FC236}">
                <a16:creationId xmlns:a16="http://schemas.microsoft.com/office/drawing/2014/main" id="{71A717D0-73D2-4738-9CAF-B06127A2CE3A}"/>
              </a:ext>
            </a:extLst>
          </p:cNvPr>
          <p:cNvSpPr>
            <a:spLocks/>
          </p:cNvSpPr>
          <p:nvPr/>
        </p:nvSpPr>
        <p:spPr bwMode="auto">
          <a:xfrm>
            <a:off x="2222815" y="3319291"/>
            <a:ext cx="1642034" cy="373063"/>
          </a:xfrm>
          <a:custGeom>
            <a:avLst/>
            <a:gdLst>
              <a:gd name="T0" fmla="*/ 1 w 573"/>
              <a:gd name="T1" fmla="*/ 66 h 66"/>
              <a:gd name="T2" fmla="*/ 3 w 573"/>
              <a:gd name="T3" fmla="*/ 66 h 66"/>
              <a:gd name="T4" fmla="*/ 17 w 573"/>
              <a:gd name="T5" fmla="*/ 66 h 66"/>
              <a:gd name="T6" fmla="*/ 23 w 573"/>
              <a:gd name="T7" fmla="*/ 66 h 66"/>
              <a:gd name="T8" fmla="*/ 37 w 573"/>
              <a:gd name="T9" fmla="*/ 66 h 66"/>
              <a:gd name="T10" fmla="*/ 42 w 573"/>
              <a:gd name="T11" fmla="*/ 66 h 66"/>
              <a:gd name="T12" fmla="*/ 44 w 573"/>
              <a:gd name="T13" fmla="*/ 66 h 66"/>
              <a:gd name="T14" fmla="*/ 50 w 573"/>
              <a:gd name="T15" fmla="*/ 66 h 66"/>
              <a:gd name="T16" fmla="*/ 51 w 573"/>
              <a:gd name="T17" fmla="*/ 66 h 66"/>
              <a:gd name="T18" fmla="*/ 53 w 573"/>
              <a:gd name="T19" fmla="*/ 66 h 66"/>
              <a:gd name="T20" fmla="*/ 55 w 573"/>
              <a:gd name="T21" fmla="*/ 66 h 66"/>
              <a:gd name="T22" fmla="*/ 56 w 573"/>
              <a:gd name="T23" fmla="*/ 66 h 66"/>
              <a:gd name="T24" fmla="*/ 59 w 573"/>
              <a:gd name="T25" fmla="*/ 66 h 66"/>
              <a:gd name="T26" fmla="*/ 66 w 573"/>
              <a:gd name="T27" fmla="*/ 66 h 66"/>
              <a:gd name="T28" fmla="*/ 66 w 573"/>
              <a:gd name="T29" fmla="*/ 66 h 66"/>
              <a:gd name="T30" fmla="*/ 72 w 573"/>
              <a:gd name="T31" fmla="*/ 66 h 66"/>
              <a:gd name="T32" fmla="*/ 73 w 573"/>
              <a:gd name="T33" fmla="*/ 66 h 66"/>
              <a:gd name="T34" fmla="*/ 84 w 573"/>
              <a:gd name="T35" fmla="*/ 66 h 66"/>
              <a:gd name="T36" fmla="*/ 103 w 573"/>
              <a:gd name="T37" fmla="*/ 54 h 66"/>
              <a:gd name="T38" fmla="*/ 119 w 573"/>
              <a:gd name="T39" fmla="*/ 43 h 66"/>
              <a:gd name="T40" fmla="*/ 121 w 573"/>
              <a:gd name="T41" fmla="*/ 43 h 66"/>
              <a:gd name="T42" fmla="*/ 152 w 573"/>
              <a:gd name="T43" fmla="*/ 43 h 66"/>
              <a:gd name="T44" fmla="*/ 162 w 573"/>
              <a:gd name="T45" fmla="*/ 30 h 66"/>
              <a:gd name="T46" fmla="*/ 163 w 573"/>
              <a:gd name="T47" fmla="*/ 30 h 66"/>
              <a:gd name="T48" fmla="*/ 173 w 573"/>
              <a:gd name="T49" fmla="*/ 18 h 66"/>
              <a:gd name="T50" fmla="*/ 188 w 573"/>
              <a:gd name="T51" fmla="*/ 18 h 66"/>
              <a:gd name="T52" fmla="*/ 213 w 573"/>
              <a:gd name="T53" fmla="*/ 18 h 66"/>
              <a:gd name="T54" fmla="*/ 262 w 573"/>
              <a:gd name="T55" fmla="*/ 18 h 66"/>
              <a:gd name="T56" fmla="*/ 323 w 573"/>
              <a:gd name="T57" fmla="*/ 18 h 66"/>
              <a:gd name="T58" fmla="*/ 345 w 573"/>
              <a:gd name="T59" fmla="*/ 18 h 66"/>
              <a:gd name="T60" fmla="*/ 356 w 573"/>
              <a:gd name="T61" fmla="*/ 18 h 66"/>
              <a:gd name="T62" fmla="*/ 371 w 573"/>
              <a:gd name="T63" fmla="*/ 18 h 66"/>
              <a:gd name="T64" fmla="*/ 383 w 573"/>
              <a:gd name="T65" fmla="*/ 18 h 66"/>
              <a:gd name="T66" fmla="*/ 477 w 573"/>
              <a:gd name="T67" fmla="*/ 18 h 66"/>
              <a:gd name="T68" fmla="*/ 531 w 573"/>
              <a:gd name="T69" fmla="*/ 18 h 66"/>
              <a:gd name="T70" fmla="*/ 573 w 573"/>
              <a:gd name="T71" fmla="*/ 0 h 66"/>
              <a:gd name="T72" fmla="*/ 573 w 573"/>
              <a:gd name="T7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 h="66">
                <a:moveTo>
                  <a:pt x="0" y="66"/>
                </a:moveTo>
                <a:lnTo>
                  <a:pt x="1" y="66"/>
                </a:lnTo>
                <a:lnTo>
                  <a:pt x="1" y="66"/>
                </a:lnTo>
                <a:lnTo>
                  <a:pt x="3" y="66"/>
                </a:lnTo>
                <a:lnTo>
                  <a:pt x="3" y="66"/>
                </a:lnTo>
                <a:lnTo>
                  <a:pt x="17" y="66"/>
                </a:lnTo>
                <a:lnTo>
                  <a:pt x="17" y="66"/>
                </a:lnTo>
                <a:lnTo>
                  <a:pt x="23" y="66"/>
                </a:lnTo>
                <a:lnTo>
                  <a:pt x="23" y="66"/>
                </a:lnTo>
                <a:lnTo>
                  <a:pt x="37" y="66"/>
                </a:lnTo>
                <a:lnTo>
                  <a:pt x="37" y="66"/>
                </a:lnTo>
                <a:lnTo>
                  <a:pt x="42" y="66"/>
                </a:lnTo>
                <a:lnTo>
                  <a:pt x="42" y="66"/>
                </a:lnTo>
                <a:lnTo>
                  <a:pt x="44" y="66"/>
                </a:lnTo>
                <a:lnTo>
                  <a:pt x="44" y="66"/>
                </a:lnTo>
                <a:lnTo>
                  <a:pt x="50" y="66"/>
                </a:lnTo>
                <a:lnTo>
                  <a:pt x="50" y="66"/>
                </a:lnTo>
                <a:lnTo>
                  <a:pt x="51" y="66"/>
                </a:lnTo>
                <a:lnTo>
                  <a:pt x="51" y="66"/>
                </a:lnTo>
                <a:lnTo>
                  <a:pt x="53" y="66"/>
                </a:lnTo>
                <a:lnTo>
                  <a:pt x="53" y="66"/>
                </a:lnTo>
                <a:lnTo>
                  <a:pt x="55" y="66"/>
                </a:lnTo>
                <a:lnTo>
                  <a:pt x="55" y="66"/>
                </a:lnTo>
                <a:lnTo>
                  <a:pt x="56" y="66"/>
                </a:lnTo>
                <a:lnTo>
                  <a:pt x="56" y="66"/>
                </a:lnTo>
                <a:lnTo>
                  <a:pt x="59" y="66"/>
                </a:lnTo>
                <a:lnTo>
                  <a:pt x="59" y="66"/>
                </a:lnTo>
                <a:lnTo>
                  <a:pt x="66" y="66"/>
                </a:lnTo>
                <a:lnTo>
                  <a:pt x="66" y="66"/>
                </a:lnTo>
                <a:lnTo>
                  <a:pt x="66" y="66"/>
                </a:lnTo>
                <a:lnTo>
                  <a:pt x="66" y="66"/>
                </a:lnTo>
                <a:lnTo>
                  <a:pt x="72" y="66"/>
                </a:lnTo>
                <a:lnTo>
                  <a:pt x="72" y="66"/>
                </a:lnTo>
                <a:lnTo>
                  <a:pt x="73" y="66"/>
                </a:lnTo>
                <a:lnTo>
                  <a:pt x="73" y="66"/>
                </a:lnTo>
                <a:lnTo>
                  <a:pt x="84" y="66"/>
                </a:lnTo>
                <a:lnTo>
                  <a:pt x="84" y="54"/>
                </a:lnTo>
                <a:lnTo>
                  <a:pt x="103" y="54"/>
                </a:lnTo>
                <a:lnTo>
                  <a:pt x="103" y="43"/>
                </a:lnTo>
                <a:lnTo>
                  <a:pt x="119" y="43"/>
                </a:lnTo>
                <a:lnTo>
                  <a:pt x="119" y="43"/>
                </a:lnTo>
                <a:lnTo>
                  <a:pt x="121" y="43"/>
                </a:lnTo>
                <a:lnTo>
                  <a:pt x="121" y="43"/>
                </a:lnTo>
                <a:lnTo>
                  <a:pt x="152" y="43"/>
                </a:lnTo>
                <a:lnTo>
                  <a:pt x="152" y="30"/>
                </a:lnTo>
                <a:lnTo>
                  <a:pt x="162" y="30"/>
                </a:lnTo>
                <a:lnTo>
                  <a:pt x="162" y="30"/>
                </a:lnTo>
                <a:lnTo>
                  <a:pt x="163" y="30"/>
                </a:lnTo>
                <a:lnTo>
                  <a:pt x="163" y="18"/>
                </a:lnTo>
                <a:lnTo>
                  <a:pt x="173" y="18"/>
                </a:lnTo>
                <a:lnTo>
                  <a:pt x="173" y="18"/>
                </a:lnTo>
                <a:lnTo>
                  <a:pt x="188" y="18"/>
                </a:lnTo>
                <a:lnTo>
                  <a:pt x="188" y="18"/>
                </a:lnTo>
                <a:lnTo>
                  <a:pt x="213" y="18"/>
                </a:lnTo>
                <a:lnTo>
                  <a:pt x="213" y="18"/>
                </a:lnTo>
                <a:lnTo>
                  <a:pt x="262" y="18"/>
                </a:lnTo>
                <a:lnTo>
                  <a:pt x="262" y="18"/>
                </a:lnTo>
                <a:lnTo>
                  <a:pt x="323" y="18"/>
                </a:lnTo>
                <a:lnTo>
                  <a:pt x="323" y="18"/>
                </a:lnTo>
                <a:lnTo>
                  <a:pt x="345" y="18"/>
                </a:lnTo>
                <a:lnTo>
                  <a:pt x="345" y="18"/>
                </a:lnTo>
                <a:lnTo>
                  <a:pt x="356" y="18"/>
                </a:lnTo>
                <a:lnTo>
                  <a:pt x="356" y="18"/>
                </a:lnTo>
                <a:lnTo>
                  <a:pt x="371" y="18"/>
                </a:lnTo>
                <a:lnTo>
                  <a:pt x="371" y="18"/>
                </a:lnTo>
                <a:lnTo>
                  <a:pt x="383" y="18"/>
                </a:lnTo>
                <a:lnTo>
                  <a:pt x="383" y="18"/>
                </a:lnTo>
                <a:lnTo>
                  <a:pt x="477" y="18"/>
                </a:lnTo>
                <a:lnTo>
                  <a:pt x="477" y="18"/>
                </a:lnTo>
                <a:lnTo>
                  <a:pt x="531" y="18"/>
                </a:lnTo>
                <a:lnTo>
                  <a:pt x="531" y="0"/>
                </a:lnTo>
                <a:lnTo>
                  <a:pt x="573" y="0"/>
                </a:lnTo>
                <a:lnTo>
                  <a:pt x="573" y="0"/>
                </a:lnTo>
                <a:lnTo>
                  <a:pt x="573" y="0"/>
                </a:lnTo>
              </a:path>
            </a:pathLst>
          </a:cu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TextBox 41">
            <a:extLst>
              <a:ext uri="{FF2B5EF4-FFF2-40B4-BE49-F238E27FC236}">
                <a16:creationId xmlns:a16="http://schemas.microsoft.com/office/drawing/2014/main" id="{2922AF2C-45AC-4E61-ABD4-AE7560505D3F}"/>
              </a:ext>
            </a:extLst>
          </p:cNvPr>
          <p:cNvSpPr txBox="1"/>
          <p:nvPr/>
        </p:nvSpPr>
        <p:spPr>
          <a:xfrm>
            <a:off x="3800796" y="3157089"/>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13.8%</a:t>
            </a:r>
          </a:p>
        </p:txBody>
      </p:sp>
      <p:sp>
        <p:nvSpPr>
          <p:cNvPr id="43" name="Rectangle 42">
            <a:extLst>
              <a:ext uri="{FF2B5EF4-FFF2-40B4-BE49-F238E27FC236}">
                <a16:creationId xmlns:a16="http://schemas.microsoft.com/office/drawing/2014/main" id="{281D2FDA-E2B9-42BE-A99E-FB03DCA79BDF}"/>
              </a:ext>
            </a:extLst>
          </p:cNvPr>
          <p:cNvSpPr/>
          <p:nvPr/>
        </p:nvSpPr>
        <p:spPr>
          <a:xfrm>
            <a:off x="1406766" y="4753438"/>
            <a:ext cx="6284055" cy="369332"/>
          </a:xfrm>
          <a:prstGeom prst="rect">
            <a:avLst/>
          </a:prstGeom>
        </p:spPr>
        <p:txBody>
          <a:bodyPr wrap="square">
            <a:spAutoFit/>
          </a:bodyPr>
          <a:lstStyle/>
          <a:p>
            <a:pPr algn="ctr"/>
            <a:r>
              <a:rPr lang="en-US" sz="900" b="0" i="0" dirty="0">
                <a:solidFill>
                  <a:schemeClr val="tx1"/>
                </a:solidFill>
              </a:rPr>
              <a:t>For crossover patients, follow-up duration is from the crossover procedure date; events at procedure dates are excluded. Event rates are Kaplan-Meier time-to-first event estimates, with landmark analysis for crossover patients </a:t>
            </a:r>
            <a:endParaRPr lang="en-US" sz="900" dirty="0"/>
          </a:p>
        </p:txBody>
      </p:sp>
      <p:graphicFrame>
        <p:nvGraphicFramePr>
          <p:cNvPr id="72" name="Table 71">
            <a:extLst>
              <a:ext uri="{FF2B5EF4-FFF2-40B4-BE49-F238E27FC236}">
                <a16:creationId xmlns:a16="http://schemas.microsoft.com/office/drawing/2014/main" id="{97ADD26A-584B-4C57-8372-69184DC160B8}"/>
              </a:ext>
            </a:extLst>
          </p:cNvPr>
          <p:cNvGraphicFramePr>
            <a:graphicFrameLocks noGrp="1"/>
          </p:cNvGraphicFramePr>
          <p:nvPr>
            <p:extLst>
              <p:ext uri="{D42A27DB-BD31-4B8C-83A1-F6EECF244321}">
                <p14:modId xmlns:p14="http://schemas.microsoft.com/office/powerpoint/2010/main" val="1053489447"/>
              </p:ext>
            </p:extLst>
          </p:nvPr>
        </p:nvGraphicFramePr>
        <p:xfrm>
          <a:off x="16527" y="4038667"/>
          <a:ext cx="7316193" cy="612006"/>
        </p:xfrm>
        <a:graphic>
          <a:graphicData uri="http://schemas.openxmlformats.org/drawingml/2006/table">
            <a:tbl>
              <a:tblPr firstRow="1" bandRow="1">
                <a:tableStyleId>{2D5ABB26-0587-4C30-8999-92F81FD0307C}</a:tableStyleId>
              </a:tblPr>
              <a:tblGrid>
                <a:gridCol w="1926927">
                  <a:extLst>
                    <a:ext uri="{9D8B030D-6E8A-4147-A177-3AD203B41FA5}">
                      <a16:colId xmlns:a16="http://schemas.microsoft.com/office/drawing/2014/main" val="3765923597"/>
                    </a:ext>
                  </a:extLst>
                </a:gridCol>
                <a:gridCol w="530187">
                  <a:extLst>
                    <a:ext uri="{9D8B030D-6E8A-4147-A177-3AD203B41FA5}">
                      <a16:colId xmlns:a16="http://schemas.microsoft.com/office/drawing/2014/main" val="3781168399"/>
                    </a:ext>
                  </a:extLst>
                </a:gridCol>
                <a:gridCol w="1169581">
                  <a:extLst>
                    <a:ext uri="{9D8B030D-6E8A-4147-A177-3AD203B41FA5}">
                      <a16:colId xmlns:a16="http://schemas.microsoft.com/office/drawing/2014/main" val="2336621971"/>
                    </a:ext>
                  </a:extLst>
                </a:gridCol>
                <a:gridCol w="457200">
                  <a:extLst>
                    <a:ext uri="{9D8B030D-6E8A-4147-A177-3AD203B41FA5}">
                      <a16:colId xmlns:a16="http://schemas.microsoft.com/office/drawing/2014/main" val="3661671100"/>
                    </a:ext>
                  </a:extLst>
                </a:gridCol>
                <a:gridCol w="1222744">
                  <a:extLst>
                    <a:ext uri="{9D8B030D-6E8A-4147-A177-3AD203B41FA5}">
                      <a16:colId xmlns:a16="http://schemas.microsoft.com/office/drawing/2014/main" val="1010890857"/>
                    </a:ext>
                  </a:extLst>
                </a:gridCol>
                <a:gridCol w="414670">
                  <a:extLst>
                    <a:ext uri="{9D8B030D-6E8A-4147-A177-3AD203B41FA5}">
                      <a16:colId xmlns:a16="http://schemas.microsoft.com/office/drawing/2014/main" val="3081606396"/>
                    </a:ext>
                  </a:extLst>
                </a:gridCol>
                <a:gridCol w="1286540">
                  <a:extLst>
                    <a:ext uri="{9D8B030D-6E8A-4147-A177-3AD203B41FA5}">
                      <a16:colId xmlns:a16="http://schemas.microsoft.com/office/drawing/2014/main" val="314495609"/>
                    </a:ext>
                  </a:extLst>
                </a:gridCol>
                <a:gridCol w="308344">
                  <a:extLst>
                    <a:ext uri="{9D8B030D-6E8A-4147-A177-3AD203B41FA5}">
                      <a16:colId xmlns:a16="http://schemas.microsoft.com/office/drawing/2014/main" val="3684299521"/>
                    </a:ext>
                  </a:extLst>
                </a:gridCol>
              </a:tblGrid>
              <a:tr h="130452">
                <a:tc>
                  <a:txBody>
                    <a:bodyPr/>
                    <a:lstStyle/>
                    <a:p>
                      <a:pPr algn="r"/>
                      <a:r>
                        <a:rPr lang="en-US" sz="1000" b="1" u="sng" dirty="0"/>
                        <a:t># at Risk</a:t>
                      </a:r>
                      <a:r>
                        <a:rPr lang="en-US" sz="1000" b="1" dirty="0"/>
                        <a:t>:</a:t>
                      </a:r>
                    </a:p>
                  </a:txBody>
                  <a:tcPr marL="0" marR="0" marT="0" marB="0" anchor="ctr"/>
                </a:tc>
                <a:tc gridSpan="6">
                  <a:txBody>
                    <a:bodyPr/>
                    <a:lstStyle/>
                    <a:p>
                      <a:pPr algn="ctr"/>
                      <a:endParaRPr lang="en-US" sz="1000" b="1" dirty="0"/>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tc>
                <a:extLst>
                  <a:ext uri="{0D108BD9-81ED-4DB2-BD59-A6C34878D82A}">
                    <a16:rowId xmlns:a16="http://schemas.microsoft.com/office/drawing/2014/main" val="2941708680"/>
                  </a:ext>
                </a:extLst>
              </a:tr>
              <a:tr h="153202">
                <a:tc>
                  <a:txBody>
                    <a:bodyPr/>
                    <a:lstStyle/>
                    <a:p>
                      <a:pPr algn="r"/>
                      <a:r>
                        <a:rPr lang="en-US" sz="1000" b="0" dirty="0"/>
                        <a:t>MitraClip + GDMT</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302</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238</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196</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176</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148</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101</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66</a:t>
                      </a:r>
                    </a:p>
                  </a:txBody>
                  <a:tcPr marL="0" marR="0" marT="0" marB="0" anchor="ctr"/>
                </a:tc>
                <a:extLst>
                  <a:ext uri="{0D108BD9-81ED-4DB2-BD59-A6C34878D82A}">
                    <a16:rowId xmlns:a16="http://schemas.microsoft.com/office/drawing/2014/main" val="3462999533"/>
                  </a:ext>
                </a:extLst>
              </a:tr>
              <a:tr h="153202">
                <a:tc>
                  <a:txBody>
                    <a:bodyPr/>
                    <a:lstStyle/>
                    <a:p>
                      <a:pPr algn="r"/>
                      <a:r>
                        <a:rPr lang="en-US" sz="1000" b="0" dirty="0"/>
                        <a:t>GDMT only, crossovers censored</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312</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205</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155</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119</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85</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33</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19</a:t>
                      </a:r>
                    </a:p>
                  </a:txBody>
                  <a:tcPr marL="0" marR="0" marT="0" marB="0" anchor="ctr"/>
                </a:tc>
                <a:extLst>
                  <a:ext uri="{0D108BD9-81ED-4DB2-BD59-A6C34878D82A}">
                    <a16:rowId xmlns:a16="http://schemas.microsoft.com/office/drawing/2014/main" val="3416497008"/>
                  </a:ext>
                </a:extLst>
              </a:tr>
              <a:tr h="153202">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00" b="0" dirty="0"/>
                        <a:t>GDMT crossovers to MitraClip</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58</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30</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22</a:t>
                      </a: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val="105159739"/>
                  </a:ext>
                </a:extLst>
              </a:tr>
            </a:tbl>
          </a:graphicData>
        </a:graphic>
      </p:graphicFrame>
    </p:spTree>
    <p:extLst>
      <p:ext uri="{BB962C8B-B14F-4D97-AF65-F5344CB8AC3E}">
        <p14:creationId xmlns:p14="http://schemas.microsoft.com/office/powerpoint/2010/main" val="3899592504"/>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FB6D-C979-4D49-8593-C62F05F4EDF6}"/>
              </a:ext>
            </a:extLst>
          </p:cNvPr>
          <p:cNvSpPr>
            <a:spLocks noGrp="1"/>
          </p:cNvSpPr>
          <p:nvPr>
            <p:ph type="title"/>
          </p:nvPr>
        </p:nvSpPr>
        <p:spPr>
          <a:xfrm>
            <a:off x="0" y="123268"/>
            <a:ext cx="9144000" cy="766983"/>
          </a:xfrm>
        </p:spPr>
        <p:txBody>
          <a:bodyPr/>
          <a:lstStyle/>
          <a:p>
            <a:r>
              <a:rPr lang="en-US" dirty="0"/>
              <a:t>Multivariable Predictors of First HFH Within 36 Months</a:t>
            </a:r>
            <a:br>
              <a:rPr lang="en-US" dirty="0"/>
            </a:br>
            <a:r>
              <a:rPr lang="en-US" sz="2000" u="sng" dirty="0">
                <a:solidFill>
                  <a:schemeClr val="tx2"/>
                </a:solidFill>
              </a:rPr>
              <a:t>GDMT only group</a:t>
            </a:r>
            <a:r>
              <a:rPr lang="en-US" sz="2000" dirty="0">
                <a:solidFill>
                  <a:schemeClr val="tx2"/>
                </a:solidFill>
              </a:rPr>
              <a:t> with MitraClip crossover as a time-adjusted covariate</a:t>
            </a:r>
            <a:endParaRPr lang="en-US" sz="1800" dirty="0">
              <a:solidFill>
                <a:schemeClr val="tx2"/>
              </a:solidFill>
            </a:endParaRPr>
          </a:p>
        </p:txBody>
      </p:sp>
      <p:graphicFrame>
        <p:nvGraphicFramePr>
          <p:cNvPr id="3" name="Table 2">
            <a:extLst>
              <a:ext uri="{FF2B5EF4-FFF2-40B4-BE49-F238E27FC236}">
                <a16:creationId xmlns:a16="http://schemas.microsoft.com/office/drawing/2014/main" id="{8516B5E6-8C72-4BAA-8F6E-EE712E6AF80C}"/>
              </a:ext>
            </a:extLst>
          </p:cNvPr>
          <p:cNvGraphicFramePr>
            <a:graphicFrameLocks noGrp="1"/>
          </p:cNvGraphicFramePr>
          <p:nvPr>
            <p:extLst>
              <p:ext uri="{D42A27DB-BD31-4B8C-83A1-F6EECF244321}">
                <p14:modId xmlns:p14="http://schemas.microsoft.com/office/powerpoint/2010/main" val="1722330768"/>
              </p:ext>
            </p:extLst>
          </p:nvPr>
        </p:nvGraphicFramePr>
        <p:xfrm>
          <a:off x="664643" y="1012985"/>
          <a:ext cx="7814715" cy="3251105"/>
        </p:xfrm>
        <a:graphic>
          <a:graphicData uri="http://schemas.openxmlformats.org/drawingml/2006/table">
            <a:tbl>
              <a:tblPr firstRow="1" firstCol="1" bandRow="1">
                <a:tableStyleId>{5C22544A-7EE6-4342-B048-85BDC9FD1C3A}</a:tableStyleId>
              </a:tblPr>
              <a:tblGrid>
                <a:gridCol w="4315736">
                  <a:extLst>
                    <a:ext uri="{9D8B030D-6E8A-4147-A177-3AD203B41FA5}">
                      <a16:colId xmlns:a16="http://schemas.microsoft.com/office/drawing/2014/main" val="3988668048"/>
                    </a:ext>
                  </a:extLst>
                </a:gridCol>
                <a:gridCol w="2164702">
                  <a:extLst>
                    <a:ext uri="{9D8B030D-6E8A-4147-A177-3AD203B41FA5}">
                      <a16:colId xmlns:a16="http://schemas.microsoft.com/office/drawing/2014/main" val="3829727853"/>
                    </a:ext>
                  </a:extLst>
                </a:gridCol>
                <a:gridCol w="1334277">
                  <a:extLst>
                    <a:ext uri="{9D8B030D-6E8A-4147-A177-3AD203B41FA5}">
                      <a16:colId xmlns:a16="http://schemas.microsoft.com/office/drawing/2014/main" val="966217331"/>
                    </a:ext>
                  </a:extLst>
                </a:gridCol>
              </a:tblGrid>
              <a:tr h="857345">
                <a:tc>
                  <a:txBody>
                    <a:bodyPr/>
                    <a:lstStyle/>
                    <a:p>
                      <a:endParaRPr lang="en-US" sz="1800" dirty="0">
                        <a:solidFill>
                          <a:srgbClr val="FFFF00"/>
                        </a:solidFill>
                        <a:effectLst/>
                        <a:latin typeface="Arial" panose="020B0604020202020204" pitchFamily="34" charset="0"/>
                        <a:cs typeface="Arial" panose="020B0604020202020204" pitchFamily="34" charset="0"/>
                      </a:endParaRPr>
                    </a:p>
                  </a:txBody>
                  <a:tcPr marL="36286" marR="36286" marT="36286" marB="3628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pPr>
                      <a:r>
                        <a:rPr lang="en-US" sz="1800" dirty="0">
                          <a:solidFill>
                            <a:srgbClr val="FFFF00"/>
                          </a:solidFill>
                          <a:effectLst/>
                          <a:latin typeface="Arial" panose="020B0604020202020204" pitchFamily="34" charset="0"/>
                          <a:cs typeface="Arial" panose="020B0604020202020204" pitchFamily="34" charset="0"/>
                        </a:rPr>
                        <a:t>Hazard Ratio       [95% CI] </a:t>
                      </a:r>
                      <a:endParaRPr lang="en-US" sz="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pPr>
                      <a:r>
                        <a:rPr lang="en-US" sz="1800" dirty="0">
                          <a:solidFill>
                            <a:srgbClr val="FFFF00"/>
                          </a:solidFill>
                          <a:effectLst/>
                          <a:latin typeface="Arial" panose="020B0604020202020204" pitchFamily="34" charset="0"/>
                          <a:cs typeface="Arial" panose="020B0604020202020204" pitchFamily="34" charset="0"/>
                        </a:rPr>
                        <a:t>P-Value </a:t>
                      </a:r>
                      <a:endParaRPr lang="en-US" sz="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955254248"/>
                  </a:ext>
                </a:extLst>
              </a:tr>
              <a:tr h="478752">
                <a:tc>
                  <a:txBody>
                    <a:bodyPr/>
                    <a:lstStyle/>
                    <a:p>
                      <a:pPr marL="0" marR="0">
                        <a:spcBef>
                          <a:spcPts val="0"/>
                        </a:spcBef>
                        <a:spcAft>
                          <a:spcPts val="0"/>
                        </a:spcAft>
                      </a:pPr>
                      <a:r>
                        <a:rPr lang="en-US" sz="1800" b="0" dirty="0">
                          <a:solidFill>
                            <a:srgbClr val="FFC000"/>
                          </a:solidFill>
                          <a:effectLst/>
                          <a:latin typeface="Arial" panose="020B0604020202020204" pitchFamily="34" charset="0"/>
                          <a:cs typeface="Arial" panose="020B0604020202020204" pitchFamily="34" charset="0"/>
                        </a:rPr>
                        <a:t>  Treatment with </a:t>
                      </a:r>
                      <a:r>
                        <a:rPr lang="en-US" sz="1800" b="0" dirty="0" err="1">
                          <a:solidFill>
                            <a:srgbClr val="FFC000"/>
                          </a:solidFill>
                          <a:effectLst/>
                          <a:latin typeface="Arial" panose="020B0604020202020204" pitchFamily="34" charset="0"/>
                          <a:cs typeface="Arial" panose="020B0604020202020204" pitchFamily="34" charset="0"/>
                        </a:rPr>
                        <a:t>MitraClip</a:t>
                      </a:r>
                      <a:endParaRPr lang="en-US" sz="1800" b="0" dirty="0">
                        <a:solidFill>
                          <a:srgbClr val="FFC000"/>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rgbClr val="FFC000"/>
                          </a:solidFill>
                          <a:effectLst/>
                          <a:latin typeface="Arial" panose="020B0604020202020204" pitchFamily="34" charset="0"/>
                          <a:cs typeface="Arial" panose="020B0604020202020204" pitchFamily="34" charset="0"/>
                        </a:rPr>
                        <a:t>0.42 [0.22, 0.80] </a:t>
                      </a:r>
                      <a:endParaRPr lang="en-US" sz="1800" dirty="0">
                        <a:solidFill>
                          <a:srgbClr val="FFC000"/>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rgbClr val="FFC000"/>
                          </a:solidFill>
                          <a:effectLst/>
                          <a:latin typeface="Arial" panose="020B0604020202020204" pitchFamily="34" charset="0"/>
                          <a:cs typeface="Arial" panose="020B0604020202020204" pitchFamily="34" charset="0"/>
                        </a:rPr>
                        <a:t>0.009 </a:t>
                      </a:r>
                      <a:endParaRPr lang="en-US" sz="1800" dirty="0">
                        <a:solidFill>
                          <a:srgbClr val="FFC000"/>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335029697"/>
                  </a:ext>
                </a:extLst>
              </a:tr>
              <a:tr h="478752">
                <a:tc>
                  <a:txBody>
                    <a:bodyPr/>
                    <a:lstStyle/>
                    <a:p>
                      <a:pPr marL="0" marR="0">
                        <a:spcBef>
                          <a:spcPts val="0"/>
                        </a:spcBef>
                        <a:spcAft>
                          <a:spcPts val="0"/>
                        </a:spcAft>
                      </a:pPr>
                      <a:r>
                        <a:rPr lang="en-US" sz="1800" b="0" dirty="0">
                          <a:effectLst/>
                          <a:latin typeface="Arial" panose="020B0604020202020204" pitchFamily="34" charset="0"/>
                          <a:cs typeface="Arial" panose="020B0604020202020204" pitchFamily="34" charset="0"/>
                        </a:rPr>
                        <a:t>  Vasodilator use (hydralazine or nitrates) </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2.70 [1.90, 3.83]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&lt;0.0001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906584100"/>
                  </a:ext>
                </a:extLst>
              </a:tr>
              <a:tr h="478752">
                <a:tc>
                  <a:txBody>
                    <a:bodyPr/>
                    <a:lstStyle/>
                    <a:p>
                      <a:pPr marL="0" marR="0">
                        <a:spcBef>
                          <a:spcPts val="0"/>
                        </a:spcBef>
                        <a:spcAft>
                          <a:spcPts val="0"/>
                        </a:spcAft>
                      </a:pPr>
                      <a:r>
                        <a:rPr lang="en-US" sz="1800" b="0" dirty="0">
                          <a:effectLst/>
                          <a:latin typeface="Arial" panose="020B0604020202020204" pitchFamily="34" charset="0"/>
                          <a:cs typeface="Arial" panose="020B0604020202020204" pitchFamily="34" charset="0"/>
                        </a:rPr>
                        <a:t>  BNP (per 100 </a:t>
                      </a:r>
                      <a:r>
                        <a:rPr lang="en-US" sz="1800" b="0" dirty="0" err="1">
                          <a:effectLst/>
                          <a:latin typeface="Arial" panose="020B0604020202020204" pitchFamily="34" charset="0"/>
                          <a:cs typeface="Arial" panose="020B0604020202020204" pitchFamily="34" charset="0"/>
                        </a:rPr>
                        <a:t>pg</a:t>
                      </a:r>
                      <a:r>
                        <a:rPr lang="en-US" sz="1800" b="0" dirty="0">
                          <a:effectLst/>
                          <a:latin typeface="Arial" panose="020B0604020202020204" pitchFamily="34" charset="0"/>
                          <a:cs typeface="Arial" panose="020B0604020202020204" pitchFamily="34" charset="0"/>
                        </a:rPr>
                        <a:t>/mL) </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1.02 [1.01, 1.03]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0.0006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21692279"/>
                  </a:ext>
                </a:extLst>
              </a:tr>
              <a:tr h="478752">
                <a:tc>
                  <a:txBody>
                    <a:bodyPr/>
                    <a:lstStyle/>
                    <a:p>
                      <a:pPr marL="0" marR="0">
                        <a:spcBef>
                          <a:spcPts val="0"/>
                        </a:spcBef>
                        <a:spcAft>
                          <a:spcPts val="0"/>
                        </a:spcAft>
                      </a:pPr>
                      <a:r>
                        <a:rPr lang="en-US" sz="1800" b="0" dirty="0">
                          <a:effectLst/>
                          <a:latin typeface="Arial" panose="020B0604020202020204" pitchFamily="34" charset="0"/>
                          <a:cs typeface="Arial" panose="020B0604020202020204" pitchFamily="34" charset="0"/>
                        </a:rPr>
                        <a:t>  Beta-blocker use </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0.52 [0.32, 0.83]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0.006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501024613"/>
                  </a:ext>
                </a:extLst>
              </a:tr>
              <a:tr h="478752">
                <a:tc>
                  <a:txBody>
                    <a:bodyPr/>
                    <a:lstStyle/>
                    <a:p>
                      <a:pPr marL="0" marR="0">
                        <a:spcBef>
                          <a:spcPts val="0"/>
                        </a:spcBef>
                        <a:spcAft>
                          <a:spcPts val="0"/>
                        </a:spcAft>
                      </a:pPr>
                      <a:r>
                        <a:rPr lang="en-US" sz="1800" b="0" dirty="0">
                          <a:effectLst/>
                          <a:latin typeface="Arial" panose="020B0604020202020204" pitchFamily="34" charset="0"/>
                          <a:cs typeface="Arial" panose="020B0604020202020204" pitchFamily="34" charset="0"/>
                        </a:rPr>
                        <a:t>  LVEF (per 10%) </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0.79 [0.66, 0.95]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0.01</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167889357"/>
                  </a:ext>
                </a:extLst>
              </a:tr>
            </a:tbl>
          </a:graphicData>
        </a:graphic>
      </p:graphicFrame>
      <p:sp>
        <p:nvSpPr>
          <p:cNvPr id="6" name="Rectangle 5">
            <a:extLst>
              <a:ext uri="{FF2B5EF4-FFF2-40B4-BE49-F238E27FC236}">
                <a16:creationId xmlns:a16="http://schemas.microsoft.com/office/drawing/2014/main" id="{4BF0DC48-E9C8-4074-A6F6-97D99BD7E256}"/>
              </a:ext>
            </a:extLst>
          </p:cNvPr>
          <p:cNvSpPr/>
          <p:nvPr/>
        </p:nvSpPr>
        <p:spPr>
          <a:xfrm>
            <a:off x="590127" y="4283658"/>
            <a:ext cx="7963747" cy="507831"/>
          </a:xfrm>
          <a:prstGeom prst="rect">
            <a:avLst/>
          </a:prstGeom>
        </p:spPr>
        <p:txBody>
          <a:bodyPr wrap="square">
            <a:spAutoFit/>
          </a:bodyPr>
          <a:lstStyle/>
          <a:p>
            <a:pPr lvl="0" algn="ctr">
              <a:defRPr/>
            </a:pPr>
            <a:r>
              <a:rPr kumimoji="0" lang="en-US" sz="9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rial" charset="0"/>
              </a:rPr>
              <a:t>Variables entered the final model include: </a:t>
            </a:r>
            <a:r>
              <a:rPr kumimoji="0" lang="en-US" sz="900" b="0" i="0" u="none" strike="noStrike" kern="1200" cap="none" spc="0" normalizeH="0" baseline="0" noProof="0" dirty="0" err="1">
                <a:ln>
                  <a:noFill/>
                </a:ln>
                <a:solidFill>
                  <a:srgbClr val="FFFFFF"/>
                </a:solidFill>
                <a:effectLst/>
                <a:uLnTx/>
                <a:uFillTx/>
                <a:latin typeface="Arial"/>
                <a:ea typeface="Times New Roman" panose="02020603050405020304" pitchFamily="18" charset="0"/>
                <a:cs typeface="Arial" charset="0"/>
              </a:rPr>
              <a:t>ACEi</a:t>
            </a:r>
            <a:r>
              <a:rPr kumimoji="0" lang="en-US" sz="9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rial" charset="0"/>
              </a:rPr>
              <a:t>/ARB/ARNI use, age, beta-blocker use, BNP, body surface area, serum creatinine, treatment with MitraClip, vasodilator use (hydralazine or nitrates), KCCQ summary score, LVEDV, LVEF, renal disease, 6MWD, prior stroke, systolic BP, TR </a:t>
            </a:r>
            <a:r>
              <a:rPr lang="en-US" sz="900" b="0" i="0" dirty="0">
                <a:solidFill>
                  <a:srgbClr val="FFFFFF"/>
                </a:solidFill>
                <a:latin typeface="Arial"/>
                <a:ea typeface="Times New Roman" panose="02020603050405020304" pitchFamily="18" charset="0"/>
              </a:rPr>
              <a:t>grade;  other variables tested had 𝜶&gt;0.20 in univariable analysis, were colinear with the present variables or had &lt;90% values </a:t>
            </a:r>
            <a:endParaRPr kumimoji="0" lang="en-US" sz="9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rial" charset="0"/>
            </a:endParaRPr>
          </a:p>
        </p:txBody>
      </p:sp>
    </p:spTree>
    <p:extLst>
      <p:ext uri="{BB962C8B-B14F-4D97-AF65-F5344CB8AC3E}">
        <p14:creationId xmlns:p14="http://schemas.microsoft.com/office/powerpoint/2010/main" val="395068059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62910"/>
            <a:ext cx="7769225" cy="566738"/>
          </a:xfrm>
        </p:spPr>
        <p:txBody>
          <a:bodyPr/>
          <a:lstStyle/>
          <a:p>
            <a:pPr eaLnBrk="1" hangingPunct="1"/>
            <a:r>
              <a:rPr lang="en-US" sz="3600" dirty="0"/>
              <a:t>Background </a:t>
            </a:r>
          </a:p>
        </p:txBody>
      </p:sp>
      <p:sp>
        <p:nvSpPr>
          <p:cNvPr id="18435" name="Rectangle 3"/>
          <p:cNvSpPr>
            <a:spLocks noGrp="1" noChangeArrowheads="1"/>
          </p:cNvSpPr>
          <p:nvPr>
            <p:ph idx="1"/>
          </p:nvPr>
        </p:nvSpPr>
        <p:spPr>
          <a:xfrm>
            <a:off x="696035" y="780282"/>
            <a:ext cx="7751930" cy="3894355"/>
          </a:xfrm>
          <a:solidFill>
            <a:srgbClr val="002060"/>
          </a:solidFill>
          <a:ln>
            <a:solidFill>
              <a:schemeClr val="tx1"/>
            </a:solidFill>
          </a:ln>
        </p:spPr>
        <p:txBody>
          <a:bodyPr lIns="137160" tIns="0" bIns="0" anchor="ctr" anchorCtr="0">
            <a:normAutofit/>
          </a:bodyPr>
          <a:lstStyle/>
          <a:p>
            <a:pPr marL="214313" indent="-214313" eaLnBrk="1" hangingPunct="1">
              <a:lnSpc>
                <a:spcPct val="110000"/>
              </a:lnSpc>
              <a:spcBef>
                <a:spcPts val="1200"/>
              </a:spcBef>
            </a:pPr>
            <a:r>
              <a:rPr lang="en-US" sz="2400" b="0" dirty="0"/>
              <a:t>In the COAPT trial, treatment of symptomatic patients with heart failure (HF) and severe secondary MR with the MitraClip improved survival at 2 years, reduced HF hospitalizations (HFH), and improved quality of life compared to maximally-tolerated guideline-directed medical therapy (GDMT) alone</a:t>
            </a:r>
          </a:p>
          <a:p>
            <a:pPr marL="214313" indent="-214313" eaLnBrk="1" hangingPunct="1">
              <a:lnSpc>
                <a:spcPct val="110000"/>
              </a:lnSpc>
              <a:spcBef>
                <a:spcPts val="1200"/>
              </a:spcBef>
            </a:pPr>
            <a:r>
              <a:rPr lang="en-US" sz="2400" b="0" dirty="0"/>
              <a:t>Per protocol, subjects randomized to GDMT were not allowed to crossover to the MitraClip prior to 24 months, but were permitted to do so </a:t>
            </a:r>
            <a:r>
              <a:rPr lang="en-US" sz="2400" dirty="0">
                <a:solidFill>
                  <a:srgbClr val="FFC000"/>
                </a:solidFill>
              </a:rPr>
              <a:t>after 24 months</a:t>
            </a:r>
            <a:endParaRPr lang="en-US" sz="2800" b="0" dirty="0"/>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Tree>
    <p:extLst>
      <p:ext uri="{BB962C8B-B14F-4D97-AF65-F5344CB8AC3E}">
        <p14:creationId xmlns:p14="http://schemas.microsoft.com/office/powerpoint/2010/main" val="1436817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bg/>
                                          </p:spTgt>
                                        </p:tgtEl>
                                        <p:attrNameLst>
                                          <p:attrName>style.visibility</p:attrName>
                                        </p:attrNameLst>
                                      </p:cBhvr>
                                      <p:to>
                                        <p:strVal val="visible"/>
                                      </p:to>
                                    </p:set>
                                    <p:animEffect transition="in" filter="wipe(left)">
                                      <p:cBhvr>
                                        <p:cTn id="7" dur="500"/>
                                        <p:tgtEl>
                                          <p:spTgt spid="1843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left)">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wipe(left)">
                                      <p:cBhvr>
                                        <p:cTn id="17"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71">
            <a:extLst>
              <a:ext uri="{FF2B5EF4-FFF2-40B4-BE49-F238E27FC236}">
                <a16:creationId xmlns:a16="http://schemas.microsoft.com/office/drawing/2014/main" id="{97ADD26A-584B-4C57-8372-69184DC160B8}"/>
              </a:ext>
            </a:extLst>
          </p:cNvPr>
          <p:cNvGraphicFramePr>
            <a:graphicFrameLocks noGrp="1"/>
          </p:cNvGraphicFramePr>
          <p:nvPr/>
        </p:nvGraphicFramePr>
        <p:xfrm>
          <a:off x="89274" y="4022598"/>
          <a:ext cx="7613904" cy="603504"/>
        </p:xfrm>
        <a:graphic>
          <a:graphicData uri="http://schemas.openxmlformats.org/drawingml/2006/table">
            <a:tbl>
              <a:tblPr firstRow="1" bandRow="1">
                <a:tableStyleId>{2D5ABB26-0587-4C30-8999-92F81FD0307C}</a:tableStyleId>
              </a:tblPr>
              <a:tblGrid>
                <a:gridCol w="1912453">
                  <a:extLst>
                    <a:ext uri="{9D8B030D-6E8A-4147-A177-3AD203B41FA5}">
                      <a16:colId xmlns:a16="http://schemas.microsoft.com/office/drawing/2014/main" val="3765923597"/>
                    </a:ext>
                  </a:extLst>
                </a:gridCol>
                <a:gridCol w="646202">
                  <a:extLst>
                    <a:ext uri="{9D8B030D-6E8A-4147-A177-3AD203B41FA5}">
                      <a16:colId xmlns:a16="http://schemas.microsoft.com/office/drawing/2014/main" val="3781168399"/>
                    </a:ext>
                  </a:extLst>
                </a:gridCol>
                <a:gridCol w="902697">
                  <a:extLst>
                    <a:ext uri="{9D8B030D-6E8A-4147-A177-3AD203B41FA5}">
                      <a16:colId xmlns:a16="http://schemas.microsoft.com/office/drawing/2014/main" val="2336621971"/>
                    </a:ext>
                  </a:extLst>
                </a:gridCol>
                <a:gridCol w="804640">
                  <a:extLst>
                    <a:ext uri="{9D8B030D-6E8A-4147-A177-3AD203B41FA5}">
                      <a16:colId xmlns:a16="http://schemas.microsoft.com/office/drawing/2014/main" val="3661671100"/>
                    </a:ext>
                  </a:extLst>
                </a:gridCol>
                <a:gridCol w="753670">
                  <a:extLst>
                    <a:ext uri="{9D8B030D-6E8A-4147-A177-3AD203B41FA5}">
                      <a16:colId xmlns:a16="http://schemas.microsoft.com/office/drawing/2014/main" val="1010890857"/>
                    </a:ext>
                  </a:extLst>
                </a:gridCol>
                <a:gridCol w="935563">
                  <a:extLst>
                    <a:ext uri="{9D8B030D-6E8A-4147-A177-3AD203B41FA5}">
                      <a16:colId xmlns:a16="http://schemas.microsoft.com/office/drawing/2014/main" val="3081606396"/>
                    </a:ext>
                  </a:extLst>
                </a:gridCol>
                <a:gridCol w="762694">
                  <a:extLst>
                    <a:ext uri="{9D8B030D-6E8A-4147-A177-3AD203B41FA5}">
                      <a16:colId xmlns:a16="http://schemas.microsoft.com/office/drawing/2014/main" val="314495609"/>
                    </a:ext>
                  </a:extLst>
                </a:gridCol>
                <a:gridCol w="895985">
                  <a:extLst>
                    <a:ext uri="{9D8B030D-6E8A-4147-A177-3AD203B41FA5}">
                      <a16:colId xmlns:a16="http://schemas.microsoft.com/office/drawing/2014/main" val="3684299521"/>
                    </a:ext>
                  </a:extLst>
                </a:gridCol>
              </a:tblGrid>
              <a:tr h="196176">
                <a:tc>
                  <a:txBody>
                    <a:bodyPr/>
                    <a:lstStyle/>
                    <a:p>
                      <a:pPr algn="r"/>
                      <a:r>
                        <a:rPr lang="en-US" sz="1000" b="1" u="sng" dirty="0"/>
                        <a:t># at Risk</a:t>
                      </a:r>
                      <a:r>
                        <a:rPr lang="en-US" sz="1000" b="1" u="none" dirty="0"/>
                        <a:t>:</a:t>
                      </a:r>
                      <a:endParaRPr lang="en-US" sz="1000" b="1" u="sng" dirty="0"/>
                    </a:p>
                  </a:txBody>
                  <a:tcPr marL="0" marR="0" marT="0" marB="0" anchor="ctr"/>
                </a:tc>
                <a:tc gridSpan="6">
                  <a:txBody>
                    <a:bodyPr/>
                    <a:lstStyle/>
                    <a:p>
                      <a:pPr algn="ctr"/>
                      <a:endParaRPr lang="en-US" sz="1000" b="1" u="sng" dirty="0"/>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tc>
                <a:extLst>
                  <a:ext uri="{0D108BD9-81ED-4DB2-BD59-A6C34878D82A}">
                    <a16:rowId xmlns:a16="http://schemas.microsoft.com/office/drawing/2014/main" val="2941708680"/>
                  </a:ext>
                </a:extLst>
              </a:tr>
              <a:tr h="203664">
                <a:tc>
                  <a:txBody>
                    <a:bodyPr/>
                    <a:lstStyle/>
                    <a:p>
                      <a:pPr algn="r"/>
                      <a:r>
                        <a:rPr lang="en-US" sz="1000" b="0" dirty="0"/>
                        <a:t>GDMT only, crossovers censored</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312</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271</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222</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183</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134</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60</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41</a:t>
                      </a:r>
                    </a:p>
                  </a:txBody>
                  <a:tcPr marL="0" marR="0" marT="0" marB="0" anchor="ctr"/>
                </a:tc>
                <a:extLst>
                  <a:ext uri="{0D108BD9-81ED-4DB2-BD59-A6C34878D82A}">
                    <a16:rowId xmlns:a16="http://schemas.microsoft.com/office/drawing/2014/main" val="3416497008"/>
                  </a:ext>
                </a:extLst>
              </a:tr>
              <a:tr h="203664">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00" b="0" dirty="0"/>
                        <a:t>GDMT crossovers to MitraClip</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58</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33</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24</a:t>
                      </a: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val="815503561"/>
                  </a:ext>
                </a:extLst>
              </a:tr>
            </a:tbl>
          </a:graphicData>
        </a:graphic>
      </p:graphicFrame>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228689" y="844389"/>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0" y="77588"/>
            <a:ext cx="9144000"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All-Cause Mortality</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GDMT pts censored at time of crossover; Crossovers landmarked at </a:t>
            </a:r>
            <a:r>
              <a:rPr lang="en-US" sz="1600" dirty="0" err="1">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MitraClip</a:t>
            </a:r>
            <a:r>
              <a:rPr lang="en-US" sz="16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procedure</a:t>
            </a:r>
            <a:endParaRPr lang="en-US" sz="1800" b="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0" name="TextBox 169">
            <a:extLst>
              <a:ext uri="{FF2B5EF4-FFF2-40B4-BE49-F238E27FC236}">
                <a16:creationId xmlns:a16="http://schemas.microsoft.com/office/drawing/2014/main" id="{E0B6AAF2-382A-48CD-A347-B3B706F83DAA}"/>
              </a:ext>
            </a:extLst>
          </p:cNvPr>
          <p:cNvSpPr txBox="1"/>
          <p:nvPr/>
        </p:nvSpPr>
        <p:spPr>
          <a:xfrm>
            <a:off x="7271808" y="1934218"/>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56.5%</a:t>
            </a:r>
          </a:p>
        </p:txBody>
      </p:sp>
      <p:sp>
        <p:nvSpPr>
          <p:cNvPr id="17" name="Freeform 57">
            <a:extLst>
              <a:ext uri="{FF2B5EF4-FFF2-40B4-BE49-F238E27FC236}">
                <a16:creationId xmlns:a16="http://schemas.microsoft.com/office/drawing/2014/main" id="{BC8F3E28-AECA-47BC-8B27-AFEE948A630B}"/>
              </a:ext>
            </a:extLst>
          </p:cNvPr>
          <p:cNvSpPr>
            <a:spLocks/>
          </p:cNvSpPr>
          <p:nvPr/>
        </p:nvSpPr>
        <p:spPr bwMode="auto">
          <a:xfrm>
            <a:off x="2325310" y="2123222"/>
            <a:ext cx="4974336" cy="1522018"/>
          </a:xfrm>
          <a:custGeom>
            <a:avLst/>
            <a:gdLst>
              <a:gd name="T0" fmla="*/ 7 w 574"/>
              <a:gd name="T1" fmla="*/ 269 h 271"/>
              <a:gd name="T2" fmla="*/ 21 w 574"/>
              <a:gd name="T3" fmla="*/ 263 h 271"/>
              <a:gd name="T4" fmla="*/ 31 w 574"/>
              <a:gd name="T5" fmla="*/ 256 h 271"/>
              <a:gd name="T6" fmla="*/ 42 w 574"/>
              <a:gd name="T7" fmla="*/ 251 h 271"/>
              <a:gd name="T8" fmla="*/ 53 w 574"/>
              <a:gd name="T9" fmla="*/ 243 h 271"/>
              <a:gd name="T10" fmla="*/ 61 w 574"/>
              <a:gd name="T11" fmla="*/ 238 h 271"/>
              <a:gd name="T12" fmla="*/ 75 w 574"/>
              <a:gd name="T13" fmla="*/ 232 h 271"/>
              <a:gd name="T14" fmla="*/ 84 w 574"/>
              <a:gd name="T15" fmla="*/ 227 h 271"/>
              <a:gd name="T16" fmla="*/ 93 w 574"/>
              <a:gd name="T17" fmla="*/ 218 h 271"/>
              <a:gd name="T18" fmla="*/ 98 w 574"/>
              <a:gd name="T19" fmla="*/ 215 h 271"/>
              <a:gd name="T20" fmla="*/ 103 w 574"/>
              <a:gd name="T21" fmla="*/ 210 h 271"/>
              <a:gd name="T22" fmla="*/ 117 w 574"/>
              <a:gd name="T23" fmla="*/ 205 h 271"/>
              <a:gd name="T24" fmla="*/ 129 w 574"/>
              <a:gd name="T25" fmla="*/ 197 h 271"/>
              <a:gd name="T26" fmla="*/ 139 w 574"/>
              <a:gd name="T27" fmla="*/ 192 h 271"/>
              <a:gd name="T28" fmla="*/ 145 w 574"/>
              <a:gd name="T29" fmla="*/ 184 h 271"/>
              <a:gd name="T30" fmla="*/ 153 w 574"/>
              <a:gd name="T31" fmla="*/ 179 h 271"/>
              <a:gd name="T32" fmla="*/ 160 w 574"/>
              <a:gd name="T33" fmla="*/ 173 h 271"/>
              <a:gd name="T34" fmla="*/ 173 w 574"/>
              <a:gd name="T35" fmla="*/ 166 h 271"/>
              <a:gd name="T36" fmla="*/ 189 w 574"/>
              <a:gd name="T37" fmla="*/ 160 h 271"/>
              <a:gd name="T38" fmla="*/ 194 w 574"/>
              <a:gd name="T39" fmla="*/ 160 h 271"/>
              <a:gd name="T40" fmla="*/ 206 w 574"/>
              <a:gd name="T41" fmla="*/ 153 h 271"/>
              <a:gd name="T42" fmla="*/ 210 w 574"/>
              <a:gd name="T43" fmla="*/ 152 h 271"/>
              <a:gd name="T44" fmla="*/ 222 w 574"/>
              <a:gd name="T45" fmla="*/ 143 h 271"/>
              <a:gd name="T46" fmla="*/ 234 w 574"/>
              <a:gd name="T47" fmla="*/ 136 h 271"/>
              <a:gd name="T48" fmla="*/ 243 w 574"/>
              <a:gd name="T49" fmla="*/ 131 h 271"/>
              <a:gd name="T50" fmla="*/ 252 w 574"/>
              <a:gd name="T51" fmla="*/ 124 h 271"/>
              <a:gd name="T52" fmla="*/ 263 w 574"/>
              <a:gd name="T53" fmla="*/ 116 h 271"/>
              <a:gd name="T54" fmla="*/ 286 w 574"/>
              <a:gd name="T55" fmla="*/ 112 h 271"/>
              <a:gd name="T56" fmla="*/ 296 w 574"/>
              <a:gd name="T57" fmla="*/ 103 h 271"/>
              <a:gd name="T58" fmla="*/ 312 w 574"/>
              <a:gd name="T59" fmla="*/ 100 h 271"/>
              <a:gd name="T60" fmla="*/ 331 w 574"/>
              <a:gd name="T61" fmla="*/ 93 h 271"/>
              <a:gd name="T62" fmla="*/ 338 w 574"/>
              <a:gd name="T63" fmla="*/ 87 h 271"/>
              <a:gd name="T64" fmla="*/ 348 w 574"/>
              <a:gd name="T65" fmla="*/ 84 h 271"/>
              <a:gd name="T66" fmla="*/ 362 w 574"/>
              <a:gd name="T67" fmla="*/ 78 h 271"/>
              <a:gd name="T68" fmla="*/ 372 w 574"/>
              <a:gd name="T69" fmla="*/ 73 h 271"/>
              <a:gd name="T70" fmla="*/ 374 w 574"/>
              <a:gd name="T71" fmla="*/ 69 h 271"/>
              <a:gd name="T72" fmla="*/ 379 w 574"/>
              <a:gd name="T73" fmla="*/ 67 h 271"/>
              <a:gd name="T74" fmla="*/ 381 w 574"/>
              <a:gd name="T75" fmla="*/ 63 h 271"/>
              <a:gd name="T76" fmla="*/ 384 w 574"/>
              <a:gd name="T77" fmla="*/ 63 h 271"/>
              <a:gd name="T78" fmla="*/ 385 w 574"/>
              <a:gd name="T79" fmla="*/ 63 h 271"/>
              <a:gd name="T80" fmla="*/ 386 w 574"/>
              <a:gd name="T81" fmla="*/ 63 h 271"/>
              <a:gd name="T82" fmla="*/ 388 w 574"/>
              <a:gd name="T83" fmla="*/ 61 h 271"/>
              <a:gd name="T84" fmla="*/ 390 w 574"/>
              <a:gd name="T85" fmla="*/ 58 h 271"/>
              <a:gd name="T86" fmla="*/ 392 w 574"/>
              <a:gd name="T87" fmla="*/ 58 h 271"/>
              <a:gd name="T88" fmla="*/ 393 w 574"/>
              <a:gd name="T89" fmla="*/ 58 h 271"/>
              <a:gd name="T90" fmla="*/ 400 w 574"/>
              <a:gd name="T91" fmla="*/ 56 h 271"/>
              <a:gd name="T92" fmla="*/ 403 w 574"/>
              <a:gd name="T93" fmla="*/ 53 h 271"/>
              <a:gd name="T94" fmla="*/ 411 w 574"/>
              <a:gd name="T95" fmla="*/ 50 h 271"/>
              <a:gd name="T96" fmla="*/ 417 w 574"/>
              <a:gd name="T97" fmla="*/ 48 h 271"/>
              <a:gd name="T98" fmla="*/ 422 w 574"/>
              <a:gd name="T99" fmla="*/ 48 h 271"/>
              <a:gd name="T100" fmla="*/ 428 w 574"/>
              <a:gd name="T101" fmla="*/ 41 h 271"/>
              <a:gd name="T102" fmla="*/ 441 w 574"/>
              <a:gd name="T103" fmla="*/ 38 h 271"/>
              <a:gd name="T104" fmla="*/ 448 w 574"/>
              <a:gd name="T105" fmla="*/ 31 h 271"/>
              <a:gd name="T106" fmla="*/ 466 w 574"/>
              <a:gd name="T107" fmla="*/ 24 h 271"/>
              <a:gd name="T108" fmla="*/ 475 w 574"/>
              <a:gd name="T109" fmla="*/ 17 h 271"/>
              <a:gd name="T110" fmla="*/ 501 w 574"/>
              <a:gd name="T111" fmla="*/ 13 h 271"/>
              <a:gd name="T112" fmla="*/ 518 w 574"/>
              <a:gd name="T113" fmla="*/ 5 h 271"/>
              <a:gd name="T114" fmla="*/ 562 w 574"/>
              <a:gd name="T115" fmla="*/ 5 h 271"/>
              <a:gd name="T116" fmla="*/ 574 w 574"/>
              <a:gd name="T11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4" h="271">
                <a:moveTo>
                  <a:pt x="0" y="271"/>
                </a:moveTo>
                <a:lnTo>
                  <a:pt x="0" y="271"/>
                </a:lnTo>
                <a:lnTo>
                  <a:pt x="0" y="271"/>
                </a:lnTo>
                <a:lnTo>
                  <a:pt x="2" y="271"/>
                </a:lnTo>
                <a:lnTo>
                  <a:pt x="2" y="271"/>
                </a:lnTo>
                <a:lnTo>
                  <a:pt x="5" y="271"/>
                </a:lnTo>
                <a:lnTo>
                  <a:pt x="5" y="271"/>
                </a:lnTo>
                <a:lnTo>
                  <a:pt x="7" y="271"/>
                </a:lnTo>
                <a:lnTo>
                  <a:pt x="7" y="269"/>
                </a:lnTo>
                <a:lnTo>
                  <a:pt x="13" y="269"/>
                </a:lnTo>
                <a:lnTo>
                  <a:pt x="13" y="268"/>
                </a:lnTo>
                <a:lnTo>
                  <a:pt x="15" y="268"/>
                </a:lnTo>
                <a:lnTo>
                  <a:pt x="15" y="266"/>
                </a:lnTo>
                <a:lnTo>
                  <a:pt x="16" y="266"/>
                </a:lnTo>
                <a:lnTo>
                  <a:pt x="16" y="265"/>
                </a:lnTo>
                <a:lnTo>
                  <a:pt x="20" y="265"/>
                </a:lnTo>
                <a:lnTo>
                  <a:pt x="20" y="263"/>
                </a:lnTo>
                <a:lnTo>
                  <a:pt x="21" y="263"/>
                </a:lnTo>
                <a:lnTo>
                  <a:pt x="21" y="262"/>
                </a:lnTo>
                <a:lnTo>
                  <a:pt x="24" y="262"/>
                </a:lnTo>
                <a:lnTo>
                  <a:pt x="24" y="260"/>
                </a:lnTo>
                <a:lnTo>
                  <a:pt x="28" y="260"/>
                </a:lnTo>
                <a:lnTo>
                  <a:pt x="28" y="259"/>
                </a:lnTo>
                <a:lnTo>
                  <a:pt x="29" y="259"/>
                </a:lnTo>
                <a:lnTo>
                  <a:pt x="29" y="257"/>
                </a:lnTo>
                <a:lnTo>
                  <a:pt x="31" y="257"/>
                </a:lnTo>
                <a:lnTo>
                  <a:pt x="31" y="256"/>
                </a:lnTo>
                <a:lnTo>
                  <a:pt x="33" y="256"/>
                </a:lnTo>
                <a:lnTo>
                  <a:pt x="33" y="256"/>
                </a:lnTo>
                <a:lnTo>
                  <a:pt x="35" y="256"/>
                </a:lnTo>
                <a:lnTo>
                  <a:pt x="35" y="254"/>
                </a:lnTo>
                <a:lnTo>
                  <a:pt x="39" y="254"/>
                </a:lnTo>
                <a:lnTo>
                  <a:pt x="39" y="252"/>
                </a:lnTo>
                <a:lnTo>
                  <a:pt x="41" y="252"/>
                </a:lnTo>
                <a:lnTo>
                  <a:pt x="41" y="251"/>
                </a:lnTo>
                <a:lnTo>
                  <a:pt x="42" y="251"/>
                </a:lnTo>
                <a:lnTo>
                  <a:pt x="42" y="249"/>
                </a:lnTo>
                <a:lnTo>
                  <a:pt x="44" y="249"/>
                </a:lnTo>
                <a:lnTo>
                  <a:pt x="44" y="248"/>
                </a:lnTo>
                <a:lnTo>
                  <a:pt x="48" y="248"/>
                </a:lnTo>
                <a:lnTo>
                  <a:pt x="48" y="246"/>
                </a:lnTo>
                <a:lnTo>
                  <a:pt x="51" y="246"/>
                </a:lnTo>
                <a:lnTo>
                  <a:pt x="51" y="245"/>
                </a:lnTo>
                <a:lnTo>
                  <a:pt x="53" y="245"/>
                </a:lnTo>
                <a:lnTo>
                  <a:pt x="53" y="243"/>
                </a:lnTo>
                <a:lnTo>
                  <a:pt x="53" y="243"/>
                </a:lnTo>
                <a:lnTo>
                  <a:pt x="53" y="241"/>
                </a:lnTo>
                <a:lnTo>
                  <a:pt x="56" y="241"/>
                </a:lnTo>
                <a:lnTo>
                  <a:pt x="56" y="240"/>
                </a:lnTo>
                <a:lnTo>
                  <a:pt x="58" y="240"/>
                </a:lnTo>
                <a:lnTo>
                  <a:pt x="58" y="238"/>
                </a:lnTo>
                <a:lnTo>
                  <a:pt x="58" y="238"/>
                </a:lnTo>
                <a:lnTo>
                  <a:pt x="58" y="238"/>
                </a:lnTo>
                <a:lnTo>
                  <a:pt x="61" y="238"/>
                </a:lnTo>
                <a:lnTo>
                  <a:pt x="61" y="237"/>
                </a:lnTo>
                <a:lnTo>
                  <a:pt x="63" y="237"/>
                </a:lnTo>
                <a:lnTo>
                  <a:pt x="63" y="235"/>
                </a:lnTo>
                <a:lnTo>
                  <a:pt x="71" y="235"/>
                </a:lnTo>
                <a:lnTo>
                  <a:pt x="71" y="234"/>
                </a:lnTo>
                <a:lnTo>
                  <a:pt x="74" y="234"/>
                </a:lnTo>
                <a:lnTo>
                  <a:pt x="74" y="234"/>
                </a:lnTo>
                <a:lnTo>
                  <a:pt x="75" y="234"/>
                </a:lnTo>
                <a:lnTo>
                  <a:pt x="75" y="232"/>
                </a:lnTo>
                <a:lnTo>
                  <a:pt x="76" y="232"/>
                </a:lnTo>
                <a:lnTo>
                  <a:pt x="76" y="232"/>
                </a:lnTo>
                <a:lnTo>
                  <a:pt x="77" y="232"/>
                </a:lnTo>
                <a:lnTo>
                  <a:pt x="77" y="231"/>
                </a:lnTo>
                <a:lnTo>
                  <a:pt x="78" y="231"/>
                </a:lnTo>
                <a:lnTo>
                  <a:pt x="78" y="229"/>
                </a:lnTo>
                <a:lnTo>
                  <a:pt x="82" y="229"/>
                </a:lnTo>
                <a:lnTo>
                  <a:pt x="82" y="227"/>
                </a:lnTo>
                <a:lnTo>
                  <a:pt x="84" y="227"/>
                </a:lnTo>
                <a:lnTo>
                  <a:pt x="84" y="226"/>
                </a:lnTo>
                <a:lnTo>
                  <a:pt x="86" y="226"/>
                </a:lnTo>
                <a:lnTo>
                  <a:pt x="86" y="223"/>
                </a:lnTo>
                <a:lnTo>
                  <a:pt x="86" y="223"/>
                </a:lnTo>
                <a:lnTo>
                  <a:pt x="86" y="221"/>
                </a:lnTo>
                <a:lnTo>
                  <a:pt x="90" y="221"/>
                </a:lnTo>
                <a:lnTo>
                  <a:pt x="90" y="220"/>
                </a:lnTo>
                <a:lnTo>
                  <a:pt x="93" y="220"/>
                </a:lnTo>
                <a:lnTo>
                  <a:pt x="93" y="218"/>
                </a:lnTo>
                <a:lnTo>
                  <a:pt x="97" y="218"/>
                </a:lnTo>
                <a:lnTo>
                  <a:pt x="97" y="218"/>
                </a:lnTo>
                <a:lnTo>
                  <a:pt x="98" y="218"/>
                </a:lnTo>
                <a:lnTo>
                  <a:pt x="98" y="216"/>
                </a:lnTo>
                <a:lnTo>
                  <a:pt x="98" y="216"/>
                </a:lnTo>
                <a:lnTo>
                  <a:pt x="98" y="216"/>
                </a:lnTo>
                <a:lnTo>
                  <a:pt x="98" y="216"/>
                </a:lnTo>
                <a:lnTo>
                  <a:pt x="98" y="215"/>
                </a:lnTo>
                <a:lnTo>
                  <a:pt x="98" y="215"/>
                </a:lnTo>
                <a:lnTo>
                  <a:pt x="98" y="215"/>
                </a:lnTo>
                <a:lnTo>
                  <a:pt x="99" y="215"/>
                </a:lnTo>
                <a:lnTo>
                  <a:pt x="99" y="213"/>
                </a:lnTo>
                <a:lnTo>
                  <a:pt x="101" y="213"/>
                </a:lnTo>
                <a:lnTo>
                  <a:pt x="101" y="212"/>
                </a:lnTo>
                <a:lnTo>
                  <a:pt x="101" y="212"/>
                </a:lnTo>
                <a:lnTo>
                  <a:pt x="101" y="212"/>
                </a:lnTo>
                <a:lnTo>
                  <a:pt x="103" y="212"/>
                </a:lnTo>
                <a:lnTo>
                  <a:pt x="103" y="210"/>
                </a:lnTo>
                <a:lnTo>
                  <a:pt x="103" y="210"/>
                </a:lnTo>
                <a:lnTo>
                  <a:pt x="103" y="210"/>
                </a:lnTo>
                <a:lnTo>
                  <a:pt x="110" y="210"/>
                </a:lnTo>
                <a:lnTo>
                  <a:pt x="110" y="208"/>
                </a:lnTo>
                <a:lnTo>
                  <a:pt x="111" y="208"/>
                </a:lnTo>
                <a:lnTo>
                  <a:pt x="111" y="207"/>
                </a:lnTo>
                <a:lnTo>
                  <a:pt x="112" y="207"/>
                </a:lnTo>
                <a:lnTo>
                  <a:pt x="112" y="205"/>
                </a:lnTo>
                <a:lnTo>
                  <a:pt x="117" y="205"/>
                </a:lnTo>
                <a:lnTo>
                  <a:pt x="117" y="204"/>
                </a:lnTo>
                <a:lnTo>
                  <a:pt x="119" y="204"/>
                </a:lnTo>
                <a:lnTo>
                  <a:pt x="119" y="202"/>
                </a:lnTo>
                <a:lnTo>
                  <a:pt x="124" y="202"/>
                </a:lnTo>
                <a:lnTo>
                  <a:pt x="124" y="200"/>
                </a:lnTo>
                <a:lnTo>
                  <a:pt x="128" y="200"/>
                </a:lnTo>
                <a:lnTo>
                  <a:pt x="128" y="199"/>
                </a:lnTo>
                <a:lnTo>
                  <a:pt x="129" y="199"/>
                </a:lnTo>
                <a:lnTo>
                  <a:pt x="129" y="197"/>
                </a:lnTo>
                <a:lnTo>
                  <a:pt x="130" y="197"/>
                </a:lnTo>
                <a:lnTo>
                  <a:pt x="130" y="196"/>
                </a:lnTo>
                <a:lnTo>
                  <a:pt x="132" y="196"/>
                </a:lnTo>
                <a:lnTo>
                  <a:pt x="132" y="194"/>
                </a:lnTo>
                <a:lnTo>
                  <a:pt x="133" y="194"/>
                </a:lnTo>
                <a:lnTo>
                  <a:pt x="133" y="192"/>
                </a:lnTo>
                <a:lnTo>
                  <a:pt x="138" y="192"/>
                </a:lnTo>
                <a:lnTo>
                  <a:pt x="138" y="192"/>
                </a:lnTo>
                <a:lnTo>
                  <a:pt x="139" y="192"/>
                </a:lnTo>
                <a:lnTo>
                  <a:pt x="139" y="191"/>
                </a:lnTo>
                <a:lnTo>
                  <a:pt x="139" y="191"/>
                </a:lnTo>
                <a:lnTo>
                  <a:pt x="139" y="191"/>
                </a:lnTo>
                <a:lnTo>
                  <a:pt x="140" y="191"/>
                </a:lnTo>
                <a:lnTo>
                  <a:pt x="140" y="189"/>
                </a:lnTo>
                <a:lnTo>
                  <a:pt x="141" y="189"/>
                </a:lnTo>
                <a:lnTo>
                  <a:pt x="141" y="188"/>
                </a:lnTo>
                <a:lnTo>
                  <a:pt x="145" y="188"/>
                </a:lnTo>
                <a:lnTo>
                  <a:pt x="145" y="184"/>
                </a:lnTo>
                <a:lnTo>
                  <a:pt x="145" y="184"/>
                </a:lnTo>
                <a:lnTo>
                  <a:pt x="145" y="183"/>
                </a:lnTo>
                <a:lnTo>
                  <a:pt x="147" y="183"/>
                </a:lnTo>
                <a:lnTo>
                  <a:pt x="147" y="181"/>
                </a:lnTo>
                <a:lnTo>
                  <a:pt x="147" y="181"/>
                </a:lnTo>
                <a:lnTo>
                  <a:pt x="147" y="181"/>
                </a:lnTo>
                <a:lnTo>
                  <a:pt x="151" y="181"/>
                </a:lnTo>
                <a:lnTo>
                  <a:pt x="151" y="179"/>
                </a:lnTo>
                <a:lnTo>
                  <a:pt x="153" y="179"/>
                </a:lnTo>
                <a:lnTo>
                  <a:pt x="153" y="178"/>
                </a:lnTo>
                <a:lnTo>
                  <a:pt x="153" y="178"/>
                </a:lnTo>
                <a:lnTo>
                  <a:pt x="153" y="178"/>
                </a:lnTo>
                <a:lnTo>
                  <a:pt x="157" y="178"/>
                </a:lnTo>
                <a:lnTo>
                  <a:pt x="157" y="176"/>
                </a:lnTo>
                <a:lnTo>
                  <a:pt x="159" y="176"/>
                </a:lnTo>
                <a:lnTo>
                  <a:pt x="159" y="175"/>
                </a:lnTo>
                <a:lnTo>
                  <a:pt x="160" y="175"/>
                </a:lnTo>
                <a:lnTo>
                  <a:pt x="160" y="173"/>
                </a:lnTo>
                <a:lnTo>
                  <a:pt x="161" y="173"/>
                </a:lnTo>
                <a:lnTo>
                  <a:pt x="161" y="171"/>
                </a:lnTo>
                <a:lnTo>
                  <a:pt x="162" y="171"/>
                </a:lnTo>
                <a:lnTo>
                  <a:pt x="162" y="171"/>
                </a:lnTo>
                <a:lnTo>
                  <a:pt x="164" y="171"/>
                </a:lnTo>
                <a:lnTo>
                  <a:pt x="164" y="168"/>
                </a:lnTo>
                <a:lnTo>
                  <a:pt x="171" y="168"/>
                </a:lnTo>
                <a:lnTo>
                  <a:pt x="171" y="166"/>
                </a:lnTo>
                <a:lnTo>
                  <a:pt x="173" y="166"/>
                </a:lnTo>
                <a:lnTo>
                  <a:pt x="173" y="165"/>
                </a:lnTo>
                <a:lnTo>
                  <a:pt x="176" y="165"/>
                </a:lnTo>
                <a:lnTo>
                  <a:pt x="176" y="163"/>
                </a:lnTo>
                <a:lnTo>
                  <a:pt x="181" y="163"/>
                </a:lnTo>
                <a:lnTo>
                  <a:pt x="181" y="162"/>
                </a:lnTo>
                <a:lnTo>
                  <a:pt x="184" y="162"/>
                </a:lnTo>
                <a:lnTo>
                  <a:pt x="184" y="160"/>
                </a:lnTo>
                <a:lnTo>
                  <a:pt x="189" y="160"/>
                </a:lnTo>
                <a:lnTo>
                  <a:pt x="189" y="160"/>
                </a:lnTo>
                <a:lnTo>
                  <a:pt x="190" y="160"/>
                </a:lnTo>
                <a:lnTo>
                  <a:pt x="190" y="160"/>
                </a:lnTo>
                <a:lnTo>
                  <a:pt x="190" y="160"/>
                </a:lnTo>
                <a:lnTo>
                  <a:pt x="190" y="160"/>
                </a:lnTo>
                <a:lnTo>
                  <a:pt x="192" y="160"/>
                </a:lnTo>
                <a:lnTo>
                  <a:pt x="192" y="160"/>
                </a:lnTo>
                <a:lnTo>
                  <a:pt x="193" y="160"/>
                </a:lnTo>
                <a:lnTo>
                  <a:pt x="193" y="160"/>
                </a:lnTo>
                <a:lnTo>
                  <a:pt x="194" y="160"/>
                </a:lnTo>
                <a:lnTo>
                  <a:pt x="194" y="158"/>
                </a:lnTo>
                <a:lnTo>
                  <a:pt x="197" y="158"/>
                </a:lnTo>
                <a:lnTo>
                  <a:pt x="197" y="158"/>
                </a:lnTo>
                <a:lnTo>
                  <a:pt x="198" y="158"/>
                </a:lnTo>
                <a:lnTo>
                  <a:pt x="198" y="157"/>
                </a:lnTo>
                <a:lnTo>
                  <a:pt x="200" y="157"/>
                </a:lnTo>
                <a:lnTo>
                  <a:pt x="200" y="155"/>
                </a:lnTo>
                <a:lnTo>
                  <a:pt x="206" y="155"/>
                </a:lnTo>
                <a:lnTo>
                  <a:pt x="206" y="153"/>
                </a:lnTo>
                <a:lnTo>
                  <a:pt x="207" y="153"/>
                </a:lnTo>
                <a:lnTo>
                  <a:pt x="207" y="152"/>
                </a:lnTo>
                <a:lnTo>
                  <a:pt x="209" y="152"/>
                </a:lnTo>
                <a:lnTo>
                  <a:pt x="209" y="152"/>
                </a:lnTo>
                <a:lnTo>
                  <a:pt x="209" y="152"/>
                </a:lnTo>
                <a:lnTo>
                  <a:pt x="209" y="152"/>
                </a:lnTo>
                <a:lnTo>
                  <a:pt x="209" y="152"/>
                </a:lnTo>
                <a:lnTo>
                  <a:pt x="209" y="152"/>
                </a:lnTo>
                <a:lnTo>
                  <a:pt x="210" y="152"/>
                </a:lnTo>
                <a:lnTo>
                  <a:pt x="210" y="150"/>
                </a:lnTo>
                <a:lnTo>
                  <a:pt x="212" y="150"/>
                </a:lnTo>
                <a:lnTo>
                  <a:pt x="212" y="148"/>
                </a:lnTo>
                <a:lnTo>
                  <a:pt x="214" y="148"/>
                </a:lnTo>
                <a:lnTo>
                  <a:pt x="214" y="146"/>
                </a:lnTo>
                <a:lnTo>
                  <a:pt x="215" y="146"/>
                </a:lnTo>
                <a:lnTo>
                  <a:pt x="215" y="145"/>
                </a:lnTo>
                <a:lnTo>
                  <a:pt x="222" y="145"/>
                </a:lnTo>
                <a:lnTo>
                  <a:pt x="222" y="143"/>
                </a:lnTo>
                <a:lnTo>
                  <a:pt x="224" y="143"/>
                </a:lnTo>
                <a:lnTo>
                  <a:pt x="224" y="141"/>
                </a:lnTo>
                <a:lnTo>
                  <a:pt x="229" y="141"/>
                </a:lnTo>
                <a:lnTo>
                  <a:pt x="229" y="140"/>
                </a:lnTo>
                <a:lnTo>
                  <a:pt x="232" y="140"/>
                </a:lnTo>
                <a:lnTo>
                  <a:pt x="232" y="138"/>
                </a:lnTo>
                <a:lnTo>
                  <a:pt x="233" y="138"/>
                </a:lnTo>
                <a:lnTo>
                  <a:pt x="233" y="136"/>
                </a:lnTo>
                <a:lnTo>
                  <a:pt x="234" y="136"/>
                </a:lnTo>
                <a:lnTo>
                  <a:pt x="234" y="134"/>
                </a:lnTo>
                <a:lnTo>
                  <a:pt x="234" y="134"/>
                </a:lnTo>
                <a:lnTo>
                  <a:pt x="234" y="134"/>
                </a:lnTo>
                <a:lnTo>
                  <a:pt x="236" y="134"/>
                </a:lnTo>
                <a:lnTo>
                  <a:pt x="236" y="133"/>
                </a:lnTo>
                <a:lnTo>
                  <a:pt x="238" y="133"/>
                </a:lnTo>
                <a:lnTo>
                  <a:pt x="238" y="133"/>
                </a:lnTo>
                <a:lnTo>
                  <a:pt x="243" y="133"/>
                </a:lnTo>
                <a:lnTo>
                  <a:pt x="243" y="131"/>
                </a:lnTo>
                <a:lnTo>
                  <a:pt x="244" y="131"/>
                </a:lnTo>
                <a:lnTo>
                  <a:pt x="244" y="129"/>
                </a:lnTo>
                <a:lnTo>
                  <a:pt x="245" y="129"/>
                </a:lnTo>
                <a:lnTo>
                  <a:pt x="245" y="128"/>
                </a:lnTo>
                <a:lnTo>
                  <a:pt x="250" y="128"/>
                </a:lnTo>
                <a:lnTo>
                  <a:pt x="250" y="126"/>
                </a:lnTo>
                <a:lnTo>
                  <a:pt x="252" y="126"/>
                </a:lnTo>
                <a:lnTo>
                  <a:pt x="252" y="124"/>
                </a:lnTo>
                <a:lnTo>
                  <a:pt x="252" y="124"/>
                </a:lnTo>
                <a:lnTo>
                  <a:pt x="252" y="122"/>
                </a:lnTo>
                <a:lnTo>
                  <a:pt x="253" y="122"/>
                </a:lnTo>
                <a:lnTo>
                  <a:pt x="253" y="121"/>
                </a:lnTo>
                <a:lnTo>
                  <a:pt x="261" y="121"/>
                </a:lnTo>
                <a:lnTo>
                  <a:pt x="261" y="119"/>
                </a:lnTo>
                <a:lnTo>
                  <a:pt x="263" y="119"/>
                </a:lnTo>
                <a:lnTo>
                  <a:pt x="263" y="117"/>
                </a:lnTo>
                <a:lnTo>
                  <a:pt x="263" y="117"/>
                </a:lnTo>
                <a:lnTo>
                  <a:pt x="263" y="116"/>
                </a:lnTo>
                <a:lnTo>
                  <a:pt x="269" y="116"/>
                </a:lnTo>
                <a:lnTo>
                  <a:pt x="269" y="116"/>
                </a:lnTo>
                <a:lnTo>
                  <a:pt x="277" y="116"/>
                </a:lnTo>
                <a:lnTo>
                  <a:pt x="277" y="114"/>
                </a:lnTo>
                <a:lnTo>
                  <a:pt x="279" y="114"/>
                </a:lnTo>
                <a:lnTo>
                  <a:pt x="279" y="114"/>
                </a:lnTo>
                <a:lnTo>
                  <a:pt x="281" y="114"/>
                </a:lnTo>
                <a:lnTo>
                  <a:pt x="281" y="112"/>
                </a:lnTo>
                <a:lnTo>
                  <a:pt x="286" y="112"/>
                </a:lnTo>
                <a:lnTo>
                  <a:pt x="286" y="112"/>
                </a:lnTo>
                <a:lnTo>
                  <a:pt x="287" y="112"/>
                </a:lnTo>
                <a:lnTo>
                  <a:pt x="287" y="110"/>
                </a:lnTo>
                <a:lnTo>
                  <a:pt x="288" y="110"/>
                </a:lnTo>
                <a:lnTo>
                  <a:pt x="288" y="109"/>
                </a:lnTo>
                <a:lnTo>
                  <a:pt x="289" y="109"/>
                </a:lnTo>
                <a:lnTo>
                  <a:pt x="289" y="107"/>
                </a:lnTo>
                <a:lnTo>
                  <a:pt x="296" y="107"/>
                </a:lnTo>
                <a:lnTo>
                  <a:pt x="296" y="103"/>
                </a:lnTo>
                <a:lnTo>
                  <a:pt x="298" y="103"/>
                </a:lnTo>
                <a:lnTo>
                  <a:pt x="298" y="103"/>
                </a:lnTo>
                <a:lnTo>
                  <a:pt x="299" y="103"/>
                </a:lnTo>
                <a:lnTo>
                  <a:pt x="299" y="103"/>
                </a:lnTo>
                <a:lnTo>
                  <a:pt x="305" y="103"/>
                </a:lnTo>
                <a:lnTo>
                  <a:pt x="305" y="102"/>
                </a:lnTo>
                <a:lnTo>
                  <a:pt x="311" y="102"/>
                </a:lnTo>
                <a:lnTo>
                  <a:pt x="311" y="100"/>
                </a:lnTo>
                <a:lnTo>
                  <a:pt x="312" y="100"/>
                </a:lnTo>
                <a:lnTo>
                  <a:pt x="312" y="98"/>
                </a:lnTo>
                <a:lnTo>
                  <a:pt x="317" y="98"/>
                </a:lnTo>
                <a:lnTo>
                  <a:pt x="317" y="96"/>
                </a:lnTo>
                <a:lnTo>
                  <a:pt x="321" y="96"/>
                </a:lnTo>
                <a:lnTo>
                  <a:pt x="321" y="96"/>
                </a:lnTo>
                <a:lnTo>
                  <a:pt x="329" y="96"/>
                </a:lnTo>
                <a:lnTo>
                  <a:pt x="329" y="94"/>
                </a:lnTo>
                <a:lnTo>
                  <a:pt x="331" y="94"/>
                </a:lnTo>
                <a:lnTo>
                  <a:pt x="331" y="93"/>
                </a:lnTo>
                <a:lnTo>
                  <a:pt x="332" y="93"/>
                </a:lnTo>
                <a:lnTo>
                  <a:pt x="332" y="91"/>
                </a:lnTo>
                <a:lnTo>
                  <a:pt x="334" y="91"/>
                </a:lnTo>
                <a:lnTo>
                  <a:pt x="334" y="89"/>
                </a:lnTo>
                <a:lnTo>
                  <a:pt x="335" y="89"/>
                </a:lnTo>
                <a:lnTo>
                  <a:pt x="335" y="87"/>
                </a:lnTo>
                <a:lnTo>
                  <a:pt x="337" y="87"/>
                </a:lnTo>
                <a:lnTo>
                  <a:pt x="337" y="87"/>
                </a:lnTo>
                <a:lnTo>
                  <a:pt x="338" y="87"/>
                </a:lnTo>
                <a:lnTo>
                  <a:pt x="338" y="87"/>
                </a:lnTo>
                <a:lnTo>
                  <a:pt x="343" y="87"/>
                </a:lnTo>
                <a:lnTo>
                  <a:pt x="343" y="86"/>
                </a:lnTo>
                <a:lnTo>
                  <a:pt x="346" y="86"/>
                </a:lnTo>
                <a:lnTo>
                  <a:pt x="346" y="86"/>
                </a:lnTo>
                <a:lnTo>
                  <a:pt x="347" y="86"/>
                </a:lnTo>
                <a:lnTo>
                  <a:pt x="347" y="86"/>
                </a:lnTo>
                <a:lnTo>
                  <a:pt x="348" y="86"/>
                </a:lnTo>
                <a:lnTo>
                  <a:pt x="348" y="84"/>
                </a:lnTo>
                <a:lnTo>
                  <a:pt x="351" y="84"/>
                </a:lnTo>
                <a:lnTo>
                  <a:pt x="351" y="84"/>
                </a:lnTo>
                <a:lnTo>
                  <a:pt x="352" y="84"/>
                </a:lnTo>
                <a:lnTo>
                  <a:pt x="352" y="82"/>
                </a:lnTo>
                <a:lnTo>
                  <a:pt x="359" y="82"/>
                </a:lnTo>
                <a:lnTo>
                  <a:pt x="359" y="80"/>
                </a:lnTo>
                <a:lnTo>
                  <a:pt x="361" y="80"/>
                </a:lnTo>
                <a:lnTo>
                  <a:pt x="361" y="78"/>
                </a:lnTo>
                <a:lnTo>
                  <a:pt x="362" y="78"/>
                </a:lnTo>
                <a:lnTo>
                  <a:pt x="362" y="76"/>
                </a:lnTo>
                <a:lnTo>
                  <a:pt x="366" y="76"/>
                </a:lnTo>
                <a:lnTo>
                  <a:pt x="366" y="76"/>
                </a:lnTo>
                <a:lnTo>
                  <a:pt x="370" y="76"/>
                </a:lnTo>
                <a:lnTo>
                  <a:pt x="370" y="73"/>
                </a:lnTo>
                <a:lnTo>
                  <a:pt x="372" y="73"/>
                </a:lnTo>
                <a:lnTo>
                  <a:pt x="372" y="73"/>
                </a:lnTo>
                <a:lnTo>
                  <a:pt x="372" y="73"/>
                </a:lnTo>
                <a:lnTo>
                  <a:pt x="372" y="73"/>
                </a:lnTo>
                <a:lnTo>
                  <a:pt x="372" y="73"/>
                </a:lnTo>
                <a:lnTo>
                  <a:pt x="372" y="71"/>
                </a:lnTo>
                <a:lnTo>
                  <a:pt x="373" y="71"/>
                </a:lnTo>
                <a:lnTo>
                  <a:pt x="373" y="69"/>
                </a:lnTo>
                <a:lnTo>
                  <a:pt x="373" y="69"/>
                </a:lnTo>
                <a:lnTo>
                  <a:pt x="373" y="69"/>
                </a:lnTo>
                <a:lnTo>
                  <a:pt x="373" y="69"/>
                </a:lnTo>
                <a:lnTo>
                  <a:pt x="373" y="69"/>
                </a:lnTo>
                <a:lnTo>
                  <a:pt x="374" y="69"/>
                </a:lnTo>
                <a:lnTo>
                  <a:pt x="374" y="69"/>
                </a:lnTo>
                <a:lnTo>
                  <a:pt x="374" y="69"/>
                </a:lnTo>
                <a:lnTo>
                  <a:pt x="374" y="67"/>
                </a:lnTo>
                <a:lnTo>
                  <a:pt x="375" y="67"/>
                </a:lnTo>
                <a:lnTo>
                  <a:pt x="375" y="67"/>
                </a:lnTo>
                <a:lnTo>
                  <a:pt x="378" y="67"/>
                </a:lnTo>
                <a:lnTo>
                  <a:pt x="378" y="67"/>
                </a:lnTo>
                <a:lnTo>
                  <a:pt x="379" y="67"/>
                </a:lnTo>
                <a:lnTo>
                  <a:pt x="379" y="67"/>
                </a:lnTo>
                <a:lnTo>
                  <a:pt x="380" y="67"/>
                </a:lnTo>
                <a:lnTo>
                  <a:pt x="380" y="65"/>
                </a:lnTo>
                <a:lnTo>
                  <a:pt x="380" y="65"/>
                </a:lnTo>
                <a:lnTo>
                  <a:pt x="380" y="65"/>
                </a:lnTo>
                <a:lnTo>
                  <a:pt x="381" y="65"/>
                </a:lnTo>
                <a:lnTo>
                  <a:pt x="381" y="63"/>
                </a:lnTo>
                <a:lnTo>
                  <a:pt x="381" y="63"/>
                </a:lnTo>
                <a:lnTo>
                  <a:pt x="381" y="63"/>
                </a:lnTo>
                <a:lnTo>
                  <a:pt x="381" y="63"/>
                </a:lnTo>
                <a:lnTo>
                  <a:pt x="381" y="63"/>
                </a:lnTo>
                <a:lnTo>
                  <a:pt x="382" y="63"/>
                </a:lnTo>
                <a:lnTo>
                  <a:pt x="382" y="63"/>
                </a:lnTo>
                <a:lnTo>
                  <a:pt x="382" y="63"/>
                </a:lnTo>
                <a:lnTo>
                  <a:pt x="382" y="63"/>
                </a:lnTo>
                <a:lnTo>
                  <a:pt x="384" y="63"/>
                </a:lnTo>
                <a:lnTo>
                  <a:pt x="384" y="63"/>
                </a:lnTo>
                <a:lnTo>
                  <a:pt x="384" y="63"/>
                </a:lnTo>
                <a:lnTo>
                  <a:pt x="384" y="63"/>
                </a:lnTo>
                <a:lnTo>
                  <a:pt x="384" y="63"/>
                </a:lnTo>
                <a:lnTo>
                  <a:pt x="384" y="63"/>
                </a:lnTo>
                <a:lnTo>
                  <a:pt x="384" y="63"/>
                </a:lnTo>
                <a:lnTo>
                  <a:pt x="384" y="63"/>
                </a:lnTo>
                <a:lnTo>
                  <a:pt x="384" y="63"/>
                </a:lnTo>
                <a:lnTo>
                  <a:pt x="384" y="63"/>
                </a:lnTo>
                <a:lnTo>
                  <a:pt x="385" y="63"/>
                </a:lnTo>
                <a:lnTo>
                  <a:pt x="385" y="63"/>
                </a:lnTo>
                <a:lnTo>
                  <a:pt x="385" y="63"/>
                </a:lnTo>
                <a:lnTo>
                  <a:pt x="385" y="63"/>
                </a:lnTo>
                <a:lnTo>
                  <a:pt x="385" y="63"/>
                </a:lnTo>
                <a:lnTo>
                  <a:pt x="385" y="63"/>
                </a:lnTo>
                <a:lnTo>
                  <a:pt x="385" y="63"/>
                </a:lnTo>
                <a:lnTo>
                  <a:pt x="385" y="63"/>
                </a:lnTo>
                <a:lnTo>
                  <a:pt x="386" y="63"/>
                </a:lnTo>
                <a:lnTo>
                  <a:pt x="386" y="63"/>
                </a:lnTo>
                <a:lnTo>
                  <a:pt x="386" y="63"/>
                </a:lnTo>
                <a:lnTo>
                  <a:pt x="386" y="63"/>
                </a:lnTo>
                <a:lnTo>
                  <a:pt x="387" y="63"/>
                </a:lnTo>
                <a:lnTo>
                  <a:pt x="387" y="63"/>
                </a:lnTo>
                <a:lnTo>
                  <a:pt x="387" y="63"/>
                </a:lnTo>
                <a:lnTo>
                  <a:pt x="387" y="63"/>
                </a:lnTo>
                <a:lnTo>
                  <a:pt x="387" y="63"/>
                </a:lnTo>
                <a:lnTo>
                  <a:pt x="387" y="63"/>
                </a:lnTo>
                <a:lnTo>
                  <a:pt x="388" y="63"/>
                </a:lnTo>
                <a:lnTo>
                  <a:pt x="388" y="61"/>
                </a:lnTo>
                <a:lnTo>
                  <a:pt x="388" y="61"/>
                </a:lnTo>
                <a:lnTo>
                  <a:pt x="388" y="61"/>
                </a:lnTo>
                <a:lnTo>
                  <a:pt x="388" y="61"/>
                </a:lnTo>
                <a:lnTo>
                  <a:pt x="388" y="61"/>
                </a:lnTo>
                <a:lnTo>
                  <a:pt x="389" y="61"/>
                </a:lnTo>
                <a:lnTo>
                  <a:pt x="389" y="61"/>
                </a:lnTo>
                <a:lnTo>
                  <a:pt x="389" y="61"/>
                </a:lnTo>
                <a:lnTo>
                  <a:pt x="389" y="61"/>
                </a:lnTo>
                <a:lnTo>
                  <a:pt x="390" y="61"/>
                </a:lnTo>
                <a:lnTo>
                  <a:pt x="390" y="58"/>
                </a:lnTo>
                <a:lnTo>
                  <a:pt x="391" y="58"/>
                </a:lnTo>
                <a:lnTo>
                  <a:pt x="391" y="58"/>
                </a:lnTo>
                <a:lnTo>
                  <a:pt x="392" y="58"/>
                </a:lnTo>
                <a:lnTo>
                  <a:pt x="392" y="58"/>
                </a:lnTo>
                <a:lnTo>
                  <a:pt x="392" y="58"/>
                </a:lnTo>
                <a:lnTo>
                  <a:pt x="392" y="58"/>
                </a:lnTo>
                <a:lnTo>
                  <a:pt x="392" y="58"/>
                </a:lnTo>
                <a:lnTo>
                  <a:pt x="392" y="58"/>
                </a:lnTo>
                <a:lnTo>
                  <a:pt x="392" y="58"/>
                </a:lnTo>
                <a:lnTo>
                  <a:pt x="392" y="58"/>
                </a:lnTo>
                <a:lnTo>
                  <a:pt x="392" y="58"/>
                </a:lnTo>
                <a:lnTo>
                  <a:pt x="392" y="58"/>
                </a:lnTo>
                <a:lnTo>
                  <a:pt x="392" y="58"/>
                </a:lnTo>
                <a:lnTo>
                  <a:pt x="392" y="58"/>
                </a:lnTo>
                <a:lnTo>
                  <a:pt x="393" y="58"/>
                </a:lnTo>
                <a:lnTo>
                  <a:pt x="393" y="58"/>
                </a:lnTo>
                <a:lnTo>
                  <a:pt x="393" y="58"/>
                </a:lnTo>
                <a:lnTo>
                  <a:pt x="393" y="58"/>
                </a:lnTo>
                <a:lnTo>
                  <a:pt x="395" y="58"/>
                </a:lnTo>
                <a:lnTo>
                  <a:pt x="395" y="58"/>
                </a:lnTo>
                <a:lnTo>
                  <a:pt x="397" y="58"/>
                </a:lnTo>
                <a:lnTo>
                  <a:pt x="397" y="56"/>
                </a:lnTo>
                <a:lnTo>
                  <a:pt x="397" y="56"/>
                </a:lnTo>
                <a:lnTo>
                  <a:pt x="397" y="56"/>
                </a:lnTo>
                <a:lnTo>
                  <a:pt x="399" y="56"/>
                </a:lnTo>
                <a:lnTo>
                  <a:pt x="399" y="56"/>
                </a:lnTo>
                <a:lnTo>
                  <a:pt x="400" y="56"/>
                </a:lnTo>
                <a:lnTo>
                  <a:pt x="400" y="56"/>
                </a:lnTo>
                <a:lnTo>
                  <a:pt x="401" y="56"/>
                </a:lnTo>
                <a:lnTo>
                  <a:pt x="401" y="56"/>
                </a:lnTo>
                <a:lnTo>
                  <a:pt x="401" y="56"/>
                </a:lnTo>
                <a:lnTo>
                  <a:pt x="401" y="56"/>
                </a:lnTo>
                <a:lnTo>
                  <a:pt x="401" y="56"/>
                </a:lnTo>
                <a:lnTo>
                  <a:pt x="401" y="56"/>
                </a:lnTo>
                <a:lnTo>
                  <a:pt x="403" y="56"/>
                </a:lnTo>
                <a:lnTo>
                  <a:pt x="403" y="53"/>
                </a:lnTo>
                <a:lnTo>
                  <a:pt x="405" y="53"/>
                </a:lnTo>
                <a:lnTo>
                  <a:pt x="405" y="50"/>
                </a:lnTo>
                <a:lnTo>
                  <a:pt x="408" y="50"/>
                </a:lnTo>
                <a:lnTo>
                  <a:pt x="408" y="50"/>
                </a:lnTo>
                <a:lnTo>
                  <a:pt x="408" y="50"/>
                </a:lnTo>
                <a:lnTo>
                  <a:pt x="408" y="50"/>
                </a:lnTo>
                <a:lnTo>
                  <a:pt x="409" y="50"/>
                </a:lnTo>
                <a:lnTo>
                  <a:pt x="409" y="50"/>
                </a:lnTo>
                <a:lnTo>
                  <a:pt x="411" y="50"/>
                </a:lnTo>
                <a:lnTo>
                  <a:pt x="411" y="50"/>
                </a:lnTo>
                <a:lnTo>
                  <a:pt x="413" y="50"/>
                </a:lnTo>
                <a:lnTo>
                  <a:pt x="413" y="48"/>
                </a:lnTo>
                <a:lnTo>
                  <a:pt x="415" y="48"/>
                </a:lnTo>
                <a:lnTo>
                  <a:pt x="415" y="48"/>
                </a:lnTo>
                <a:lnTo>
                  <a:pt x="417" y="48"/>
                </a:lnTo>
                <a:lnTo>
                  <a:pt x="417" y="48"/>
                </a:lnTo>
                <a:lnTo>
                  <a:pt x="417" y="48"/>
                </a:lnTo>
                <a:lnTo>
                  <a:pt x="417" y="48"/>
                </a:lnTo>
                <a:lnTo>
                  <a:pt x="417" y="48"/>
                </a:lnTo>
                <a:lnTo>
                  <a:pt x="417" y="48"/>
                </a:lnTo>
                <a:lnTo>
                  <a:pt x="418" y="48"/>
                </a:lnTo>
                <a:lnTo>
                  <a:pt x="418" y="48"/>
                </a:lnTo>
                <a:lnTo>
                  <a:pt x="419" y="48"/>
                </a:lnTo>
                <a:lnTo>
                  <a:pt x="419" y="48"/>
                </a:lnTo>
                <a:lnTo>
                  <a:pt x="421" y="48"/>
                </a:lnTo>
                <a:lnTo>
                  <a:pt x="421" y="48"/>
                </a:lnTo>
                <a:lnTo>
                  <a:pt x="422" y="48"/>
                </a:lnTo>
                <a:lnTo>
                  <a:pt x="422" y="48"/>
                </a:lnTo>
                <a:lnTo>
                  <a:pt x="422" y="48"/>
                </a:lnTo>
                <a:lnTo>
                  <a:pt x="422" y="45"/>
                </a:lnTo>
                <a:lnTo>
                  <a:pt x="422" y="45"/>
                </a:lnTo>
                <a:lnTo>
                  <a:pt x="422" y="45"/>
                </a:lnTo>
                <a:lnTo>
                  <a:pt x="423" y="45"/>
                </a:lnTo>
                <a:lnTo>
                  <a:pt x="423" y="41"/>
                </a:lnTo>
                <a:lnTo>
                  <a:pt x="428" y="41"/>
                </a:lnTo>
                <a:lnTo>
                  <a:pt x="428" y="41"/>
                </a:lnTo>
                <a:lnTo>
                  <a:pt x="433" y="41"/>
                </a:lnTo>
                <a:lnTo>
                  <a:pt x="433" y="41"/>
                </a:lnTo>
                <a:lnTo>
                  <a:pt x="434" y="41"/>
                </a:lnTo>
                <a:lnTo>
                  <a:pt x="434" y="41"/>
                </a:lnTo>
                <a:lnTo>
                  <a:pt x="436" y="41"/>
                </a:lnTo>
                <a:lnTo>
                  <a:pt x="436" y="38"/>
                </a:lnTo>
                <a:lnTo>
                  <a:pt x="440" y="38"/>
                </a:lnTo>
                <a:lnTo>
                  <a:pt x="440" y="38"/>
                </a:lnTo>
                <a:lnTo>
                  <a:pt x="441" y="38"/>
                </a:lnTo>
                <a:lnTo>
                  <a:pt x="441" y="35"/>
                </a:lnTo>
                <a:lnTo>
                  <a:pt x="443" y="35"/>
                </a:lnTo>
                <a:lnTo>
                  <a:pt x="443" y="31"/>
                </a:lnTo>
                <a:lnTo>
                  <a:pt x="444" y="31"/>
                </a:lnTo>
                <a:lnTo>
                  <a:pt x="444" y="31"/>
                </a:lnTo>
                <a:lnTo>
                  <a:pt x="448" y="31"/>
                </a:lnTo>
                <a:lnTo>
                  <a:pt x="448" y="31"/>
                </a:lnTo>
                <a:lnTo>
                  <a:pt x="448" y="31"/>
                </a:lnTo>
                <a:lnTo>
                  <a:pt x="448" y="31"/>
                </a:lnTo>
                <a:lnTo>
                  <a:pt x="451" y="31"/>
                </a:lnTo>
                <a:lnTo>
                  <a:pt x="451" y="31"/>
                </a:lnTo>
                <a:lnTo>
                  <a:pt x="454" y="31"/>
                </a:lnTo>
                <a:lnTo>
                  <a:pt x="454" y="28"/>
                </a:lnTo>
                <a:lnTo>
                  <a:pt x="461" y="28"/>
                </a:lnTo>
                <a:lnTo>
                  <a:pt x="461" y="28"/>
                </a:lnTo>
                <a:lnTo>
                  <a:pt x="463" y="28"/>
                </a:lnTo>
                <a:lnTo>
                  <a:pt x="463" y="24"/>
                </a:lnTo>
                <a:lnTo>
                  <a:pt x="466" y="24"/>
                </a:lnTo>
                <a:lnTo>
                  <a:pt x="466" y="21"/>
                </a:lnTo>
                <a:lnTo>
                  <a:pt x="467" y="21"/>
                </a:lnTo>
                <a:lnTo>
                  <a:pt x="467" y="21"/>
                </a:lnTo>
                <a:lnTo>
                  <a:pt x="472" y="21"/>
                </a:lnTo>
                <a:lnTo>
                  <a:pt x="472" y="21"/>
                </a:lnTo>
                <a:lnTo>
                  <a:pt x="475" y="21"/>
                </a:lnTo>
                <a:lnTo>
                  <a:pt x="475" y="21"/>
                </a:lnTo>
                <a:lnTo>
                  <a:pt x="475" y="21"/>
                </a:lnTo>
                <a:lnTo>
                  <a:pt x="475" y="17"/>
                </a:lnTo>
                <a:lnTo>
                  <a:pt x="479" y="17"/>
                </a:lnTo>
                <a:lnTo>
                  <a:pt x="479" y="17"/>
                </a:lnTo>
                <a:lnTo>
                  <a:pt x="481" y="17"/>
                </a:lnTo>
                <a:lnTo>
                  <a:pt x="481" y="13"/>
                </a:lnTo>
                <a:lnTo>
                  <a:pt x="488" y="13"/>
                </a:lnTo>
                <a:lnTo>
                  <a:pt x="488" y="13"/>
                </a:lnTo>
                <a:lnTo>
                  <a:pt x="491" y="13"/>
                </a:lnTo>
                <a:lnTo>
                  <a:pt x="491" y="13"/>
                </a:lnTo>
                <a:lnTo>
                  <a:pt x="501" y="13"/>
                </a:lnTo>
                <a:lnTo>
                  <a:pt x="501" y="13"/>
                </a:lnTo>
                <a:lnTo>
                  <a:pt x="502" y="13"/>
                </a:lnTo>
                <a:lnTo>
                  <a:pt x="502" y="13"/>
                </a:lnTo>
                <a:lnTo>
                  <a:pt x="514" y="13"/>
                </a:lnTo>
                <a:lnTo>
                  <a:pt x="514" y="9"/>
                </a:lnTo>
                <a:lnTo>
                  <a:pt x="516" y="9"/>
                </a:lnTo>
                <a:lnTo>
                  <a:pt x="516" y="9"/>
                </a:lnTo>
                <a:lnTo>
                  <a:pt x="518" y="9"/>
                </a:lnTo>
                <a:lnTo>
                  <a:pt x="518" y="5"/>
                </a:lnTo>
                <a:lnTo>
                  <a:pt x="524" y="5"/>
                </a:lnTo>
                <a:lnTo>
                  <a:pt x="524" y="5"/>
                </a:lnTo>
                <a:lnTo>
                  <a:pt x="554" y="5"/>
                </a:lnTo>
                <a:lnTo>
                  <a:pt x="554" y="5"/>
                </a:lnTo>
                <a:lnTo>
                  <a:pt x="555" y="5"/>
                </a:lnTo>
                <a:lnTo>
                  <a:pt x="555" y="5"/>
                </a:lnTo>
                <a:lnTo>
                  <a:pt x="561" y="5"/>
                </a:lnTo>
                <a:lnTo>
                  <a:pt x="561" y="5"/>
                </a:lnTo>
                <a:lnTo>
                  <a:pt x="562" y="5"/>
                </a:lnTo>
                <a:lnTo>
                  <a:pt x="562" y="5"/>
                </a:lnTo>
                <a:lnTo>
                  <a:pt x="562" y="5"/>
                </a:lnTo>
                <a:lnTo>
                  <a:pt x="562" y="5"/>
                </a:lnTo>
                <a:lnTo>
                  <a:pt x="564" y="5"/>
                </a:lnTo>
                <a:lnTo>
                  <a:pt x="564" y="5"/>
                </a:lnTo>
                <a:lnTo>
                  <a:pt x="565" y="5"/>
                </a:lnTo>
                <a:lnTo>
                  <a:pt x="565" y="0"/>
                </a:lnTo>
                <a:lnTo>
                  <a:pt x="574" y="0"/>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cxnSp>
        <p:nvCxnSpPr>
          <p:cNvPr id="18" name="Straight Connector 17">
            <a:extLst>
              <a:ext uri="{FF2B5EF4-FFF2-40B4-BE49-F238E27FC236}">
                <a16:creationId xmlns:a16="http://schemas.microsoft.com/office/drawing/2014/main" id="{7BF73132-ADDB-4554-AB8B-AF358C8050A5}"/>
              </a:ext>
            </a:extLst>
          </p:cNvPr>
          <p:cNvCxnSpPr>
            <a:cxnSpLocks/>
          </p:cNvCxnSpPr>
          <p:nvPr/>
        </p:nvCxnSpPr>
        <p:spPr bwMode="auto">
          <a:xfrm>
            <a:off x="5645887" y="969470"/>
            <a:ext cx="0" cy="2632182"/>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54D172C4-29D4-4389-A242-76868223B492}"/>
              </a:ext>
            </a:extLst>
          </p:cNvPr>
          <p:cNvSpPr txBox="1"/>
          <p:nvPr/>
        </p:nvSpPr>
        <p:spPr>
          <a:xfrm>
            <a:off x="5590212" y="2428334"/>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43.4%</a:t>
            </a:r>
          </a:p>
        </p:txBody>
      </p:sp>
      <p:sp>
        <p:nvSpPr>
          <p:cNvPr id="33" name="Freeform 38">
            <a:extLst>
              <a:ext uri="{FF2B5EF4-FFF2-40B4-BE49-F238E27FC236}">
                <a16:creationId xmlns:a16="http://schemas.microsoft.com/office/drawing/2014/main" id="{387BD40A-F7BE-4F06-B9C4-FD794DA74AB0}"/>
              </a:ext>
            </a:extLst>
          </p:cNvPr>
          <p:cNvSpPr>
            <a:spLocks/>
          </p:cNvSpPr>
          <p:nvPr/>
        </p:nvSpPr>
        <p:spPr bwMode="auto">
          <a:xfrm>
            <a:off x="2319639" y="3153557"/>
            <a:ext cx="1662112" cy="488950"/>
          </a:xfrm>
          <a:custGeom>
            <a:avLst/>
            <a:gdLst>
              <a:gd name="T0" fmla="*/ 1 w 573"/>
              <a:gd name="T1" fmla="*/ 87 h 87"/>
              <a:gd name="T2" fmla="*/ 3 w 573"/>
              <a:gd name="T3" fmla="*/ 87 h 87"/>
              <a:gd name="T4" fmla="*/ 17 w 573"/>
              <a:gd name="T5" fmla="*/ 87 h 87"/>
              <a:gd name="T6" fmla="*/ 23 w 573"/>
              <a:gd name="T7" fmla="*/ 87 h 87"/>
              <a:gd name="T8" fmla="*/ 37 w 573"/>
              <a:gd name="T9" fmla="*/ 78 h 87"/>
              <a:gd name="T10" fmla="*/ 42 w 573"/>
              <a:gd name="T11" fmla="*/ 70 h 87"/>
              <a:gd name="T12" fmla="*/ 44 w 573"/>
              <a:gd name="T13" fmla="*/ 70 h 87"/>
              <a:gd name="T14" fmla="*/ 50 w 573"/>
              <a:gd name="T15" fmla="*/ 70 h 87"/>
              <a:gd name="T16" fmla="*/ 51 w 573"/>
              <a:gd name="T17" fmla="*/ 70 h 87"/>
              <a:gd name="T18" fmla="*/ 53 w 573"/>
              <a:gd name="T19" fmla="*/ 70 h 87"/>
              <a:gd name="T20" fmla="*/ 55 w 573"/>
              <a:gd name="T21" fmla="*/ 70 h 87"/>
              <a:gd name="T22" fmla="*/ 56 w 573"/>
              <a:gd name="T23" fmla="*/ 70 h 87"/>
              <a:gd name="T24" fmla="*/ 59 w 573"/>
              <a:gd name="T25" fmla="*/ 70 h 87"/>
              <a:gd name="T26" fmla="*/ 66 w 573"/>
              <a:gd name="T27" fmla="*/ 70 h 87"/>
              <a:gd name="T28" fmla="*/ 66 w 573"/>
              <a:gd name="T29" fmla="*/ 70 h 87"/>
              <a:gd name="T30" fmla="*/ 72 w 573"/>
              <a:gd name="T31" fmla="*/ 70 h 87"/>
              <a:gd name="T32" fmla="*/ 73 w 573"/>
              <a:gd name="T33" fmla="*/ 70 h 87"/>
              <a:gd name="T34" fmla="*/ 119 w 573"/>
              <a:gd name="T35" fmla="*/ 70 h 87"/>
              <a:gd name="T36" fmla="*/ 121 w 573"/>
              <a:gd name="T37" fmla="*/ 58 h 87"/>
              <a:gd name="T38" fmla="*/ 162 w 573"/>
              <a:gd name="T39" fmla="*/ 58 h 87"/>
              <a:gd name="T40" fmla="*/ 173 w 573"/>
              <a:gd name="T41" fmla="*/ 58 h 87"/>
              <a:gd name="T42" fmla="*/ 174 w 573"/>
              <a:gd name="T43" fmla="*/ 58 h 87"/>
              <a:gd name="T44" fmla="*/ 188 w 573"/>
              <a:gd name="T45" fmla="*/ 58 h 87"/>
              <a:gd name="T46" fmla="*/ 213 w 573"/>
              <a:gd name="T47" fmla="*/ 58 h 87"/>
              <a:gd name="T48" fmla="*/ 262 w 573"/>
              <a:gd name="T49" fmla="*/ 58 h 87"/>
              <a:gd name="T50" fmla="*/ 323 w 573"/>
              <a:gd name="T51" fmla="*/ 58 h 87"/>
              <a:gd name="T52" fmla="*/ 339 w 573"/>
              <a:gd name="T53" fmla="*/ 58 h 87"/>
              <a:gd name="T54" fmla="*/ 345 w 573"/>
              <a:gd name="T55" fmla="*/ 44 h 87"/>
              <a:gd name="T56" fmla="*/ 356 w 573"/>
              <a:gd name="T57" fmla="*/ 44 h 87"/>
              <a:gd name="T58" fmla="*/ 371 w 573"/>
              <a:gd name="T59" fmla="*/ 30 h 87"/>
              <a:gd name="T60" fmla="*/ 383 w 573"/>
              <a:gd name="T61" fmla="*/ 30 h 87"/>
              <a:gd name="T62" fmla="*/ 477 w 573"/>
              <a:gd name="T63" fmla="*/ 15 h 87"/>
              <a:gd name="T64" fmla="*/ 573 w 573"/>
              <a:gd name="T65" fmla="*/ 0 h 87"/>
              <a:gd name="T66" fmla="*/ 573 w 573"/>
              <a:gd name="T6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3" h="87">
                <a:moveTo>
                  <a:pt x="0" y="87"/>
                </a:moveTo>
                <a:lnTo>
                  <a:pt x="1" y="87"/>
                </a:lnTo>
                <a:lnTo>
                  <a:pt x="1" y="87"/>
                </a:lnTo>
                <a:lnTo>
                  <a:pt x="3" y="87"/>
                </a:lnTo>
                <a:lnTo>
                  <a:pt x="3" y="87"/>
                </a:lnTo>
                <a:lnTo>
                  <a:pt x="17" y="87"/>
                </a:lnTo>
                <a:lnTo>
                  <a:pt x="17" y="87"/>
                </a:lnTo>
                <a:lnTo>
                  <a:pt x="23" y="87"/>
                </a:lnTo>
                <a:lnTo>
                  <a:pt x="23" y="78"/>
                </a:lnTo>
                <a:lnTo>
                  <a:pt x="37" y="78"/>
                </a:lnTo>
                <a:lnTo>
                  <a:pt x="37" y="70"/>
                </a:lnTo>
                <a:lnTo>
                  <a:pt x="42" y="70"/>
                </a:lnTo>
                <a:lnTo>
                  <a:pt x="42" y="70"/>
                </a:lnTo>
                <a:lnTo>
                  <a:pt x="44" y="70"/>
                </a:lnTo>
                <a:lnTo>
                  <a:pt x="44" y="70"/>
                </a:lnTo>
                <a:lnTo>
                  <a:pt x="50" y="70"/>
                </a:lnTo>
                <a:lnTo>
                  <a:pt x="50" y="70"/>
                </a:lnTo>
                <a:lnTo>
                  <a:pt x="51" y="70"/>
                </a:lnTo>
                <a:lnTo>
                  <a:pt x="51" y="70"/>
                </a:lnTo>
                <a:lnTo>
                  <a:pt x="53" y="70"/>
                </a:lnTo>
                <a:lnTo>
                  <a:pt x="53" y="70"/>
                </a:lnTo>
                <a:lnTo>
                  <a:pt x="55" y="70"/>
                </a:lnTo>
                <a:lnTo>
                  <a:pt x="55" y="70"/>
                </a:lnTo>
                <a:lnTo>
                  <a:pt x="56" y="70"/>
                </a:lnTo>
                <a:lnTo>
                  <a:pt x="56" y="70"/>
                </a:lnTo>
                <a:lnTo>
                  <a:pt x="59" y="70"/>
                </a:lnTo>
                <a:lnTo>
                  <a:pt x="59" y="70"/>
                </a:lnTo>
                <a:lnTo>
                  <a:pt x="66" y="70"/>
                </a:lnTo>
                <a:lnTo>
                  <a:pt x="66" y="70"/>
                </a:lnTo>
                <a:lnTo>
                  <a:pt x="66" y="70"/>
                </a:lnTo>
                <a:lnTo>
                  <a:pt x="66" y="70"/>
                </a:lnTo>
                <a:lnTo>
                  <a:pt x="72" y="70"/>
                </a:lnTo>
                <a:lnTo>
                  <a:pt x="72" y="70"/>
                </a:lnTo>
                <a:lnTo>
                  <a:pt x="73" y="70"/>
                </a:lnTo>
                <a:lnTo>
                  <a:pt x="73" y="70"/>
                </a:lnTo>
                <a:lnTo>
                  <a:pt x="119" y="70"/>
                </a:lnTo>
                <a:lnTo>
                  <a:pt x="119" y="58"/>
                </a:lnTo>
                <a:lnTo>
                  <a:pt x="121" y="58"/>
                </a:lnTo>
                <a:lnTo>
                  <a:pt x="121" y="58"/>
                </a:lnTo>
                <a:lnTo>
                  <a:pt x="162" y="58"/>
                </a:lnTo>
                <a:lnTo>
                  <a:pt x="162" y="58"/>
                </a:lnTo>
                <a:lnTo>
                  <a:pt x="173" y="58"/>
                </a:lnTo>
                <a:lnTo>
                  <a:pt x="173" y="58"/>
                </a:lnTo>
                <a:lnTo>
                  <a:pt x="174" y="58"/>
                </a:lnTo>
                <a:lnTo>
                  <a:pt x="174" y="58"/>
                </a:lnTo>
                <a:lnTo>
                  <a:pt x="188" y="58"/>
                </a:lnTo>
                <a:lnTo>
                  <a:pt x="188" y="58"/>
                </a:lnTo>
                <a:lnTo>
                  <a:pt x="213" y="58"/>
                </a:lnTo>
                <a:lnTo>
                  <a:pt x="213" y="58"/>
                </a:lnTo>
                <a:lnTo>
                  <a:pt x="262" y="58"/>
                </a:lnTo>
                <a:lnTo>
                  <a:pt x="262" y="58"/>
                </a:lnTo>
                <a:lnTo>
                  <a:pt x="323" y="58"/>
                </a:lnTo>
                <a:lnTo>
                  <a:pt x="323" y="58"/>
                </a:lnTo>
                <a:lnTo>
                  <a:pt x="339" y="58"/>
                </a:lnTo>
                <a:lnTo>
                  <a:pt x="339" y="44"/>
                </a:lnTo>
                <a:lnTo>
                  <a:pt x="345" y="44"/>
                </a:lnTo>
                <a:lnTo>
                  <a:pt x="345" y="44"/>
                </a:lnTo>
                <a:lnTo>
                  <a:pt x="356" y="44"/>
                </a:lnTo>
                <a:lnTo>
                  <a:pt x="356" y="30"/>
                </a:lnTo>
                <a:lnTo>
                  <a:pt x="371" y="30"/>
                </a:lnTo>
                <a:lnTo>
                  <a:pt x="371" y="30"/>
                </a:lnTo>
                <a:lnTo>
                  <a:pt x="383" y="30"/>
                </a:lnTo>
                <a:lnTo>
                  <a:pt x="383" y="15"/>
                </a:lnTo>
                <a:lnTo>
                  <a:pt x="477" y="15"/>
                </a:lnTo>
                <a:lnTo>
                  <a:pt x="477" y="0"/>
                </a:lnTo>
                <a:lnTo>
                  <a:pt x="573" y="0"/>
                </a:lnTo>
                <a:lnTo>
                  <a:pt x="573" y="0"/>
                </a:lnTo>
                <a:lnTo>
                  <a:pt x="573" y="0"/>
                </a:lnTo>
              </a:path>
            </a:pathLst>
          </a:cu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grpSp>
        <p:nvGrpSpPr>
          <p:cNvPr id="34" name="Group 33">
            <a:extLst>
              <a:ext uri="{FF2B5EF4-FFF2-40B4-BE49-F238E27FC236}">
                <a16:creationId xmlns:a16="http://schemas.microsoft.com/office/drawing/2014/main" id="{1C2BDADF-FE00-4359-AFED-4522EA003440}"/>
              </a:ext>
            </a:extLst>
          </p:cNvPr>
          <p:cNvGrpSpPr/>
          <p:nvPr/>
        </p:nvGrpSpPr>
        <p:grpSpPr>
          <a:xfrm>
            <a:off x="2458247" y="1043348"/>
            <a:ext cx="2603236" cy="464250"/>
            <a:chOff x="2458247" y="1043348"/>
            <a:chExt cx="2603236" cy="464250"/>
          </a:xfrm>
        </p:grpSpPr>
        <p:grpSp>
          <p:nvGrpSpPr>
            <p:cNvPr id="35" name="Group 34">
              <a:extLst>
                <a:ext uri="{FF2B5EF4-FFF2-40B4-BE49-F238E27FC236}">
                  <a16:creationId xmlns:a16="http://schemas.microsoft.com/office/drawing/2014/main" id="{CE9AC25A-E114-4126-BD87-97AEB59729CE}"/>
                </a:ext>
              </a:extLst>
            </p:cNvPr>
            <p:cNvGrpSpPr/>
            <p:nvPr/>
          </p:nvGrpSpPr>
          <p:grpSpPr>
            <a:xfrm>
              <a:off x="2458247" y="1043348"/>
              <a:ext cx="2603236" cy="261610"/>
              <a:chOff x="1080431" y="1230559"/>
              <a:chExt cx="1605563" cy="261610"/>
            </a:xfrm>
          </p:grpSpPr>
          <p:sp>
            <p:nvSpPr>
              <p:cNvPr id="39" name="Text Box 22">
                <a:extLst>
                  <a:ext uri="{FF2B5EF4-FFF2-40B4-BE49-F238E27FC236}">
                    <a16:creationId xmlns:a16="http://schemas.microsoft.com/office/drawing/2014/main" id="{307BC7BF-9454-419C-998F-818305FCBD94}"/>
                  </a:ext>
                </a:extLst>
              </p:cNvPr>
              <p:cNvSpPr txBox="1">
                <a:spLocks noChangeArrowheads="1"/>
              </p:cNvSpPr>
              <p:nvPr/>
            </p:nvSpPr>
            <p:spPr bwMode="auto">
              <a:xfrm>
                <a:off x="1205768" y="1230559"/>
                <a:ext cx="1480226"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 crossovers censored</a:t>
                </a:r>
              </a:p>
            </p:txBody>
          </p:sp>
          <p:sp>
            <p:nvSpPr>
              <p:cNvPr id="41" name="Line 24">
                <a:extLst>
                  <a:ext uri="{FF2B5EF4-FFF2-40B4-BE49-F238E27FC236}">
                    <a16:creationId xmlns:a16="http://schemas.microsoft.com/office/drawing/2014/main" id="{602DC81C-9510-406D-A079-08CA01E3E010}"/>
                  </a:ext>
                </a:extLst>
              </p:cNvPr>
              <p:cNvSpPr>
                <a:spLocks noChangeShapeType="1"/>
              </p:cNvSpPr>
              <p:nvPr/>
            </p:nvSpPr>
            <p:spPr bwMode="auto">
              <a:xfrm>
                <a:off x="1080431" y="1360297"/>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36" name="Text Box 22">
              <a:extLst>
                <a:ext uri="{FF2B5EF4-FFF2-40B4-BE49-F238E27FC236}">
                  <a16:creationId xmlns:a16="http://schemas.microsoft.com/office/drawing/2014/main" id="{7C886257-44E6-403E-8480-319641D79BA3}"/>
                </a:ext>
              </a:extLst>
            </p:cNvPr>
            <p:cNvSpPr txBox="1">
              <a:spLocks noChangeArrowheads="1"/>
            </p:cNvSpPr>
            <p:nvPr/>
          </p:nvSpPr>
          <p:spPr bwMode="auto">
            <a:xfrm>
              <a:off x="2663147" y="1245988"/>
              <a:ext cx="2109873"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crossovers to MitraClip</a:t>
              </a:r>
            </a:p>
          </p:txBody>
        </p:sp>
        <p:sp>
          <p:nvSpPr>
            <p:cNvPr id="37" name="Line 24">
              <a:extLst>
                <a:ext uri="{FF2B5EF4-FFF2-40B4-BE49-F238E27FC236}">
                  <a16:creationId xmlns:a16="http://schemas.microsoft.com/office/drawing/2014/main" id="{84FC9F29-E1D1-4DEF-9F76-8558A8734737}"/>
                </a:ext>
              </a:extLst>
            </p:cNvPr>
            <p:cNvSpPr>
              <a:spLocks noChangeShapeType="1"/>
            </p:cNvSpPr>
            <p:nvPr/>
          </p:nvSpPr>
          <p:spPr bwMode="auto">
            <a:xfrm>
              <a:off x="2459927" y="1385057"/>
              <a:ext cx="228601" cy="0"/>
            </a:xfrm>
            <a:prstGeom prst="line">
              <a:avLst/>
            </a:pr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42" name="Rectangle 41">
            <a:extLst>
              <a:ext uri="{FF2B5EF4-FFF2-40B4-BE49-F238E27FC236}">
                <a16:creationId xmlns:a16="http://schemas.microsoft.com/office/drawing/2014/main" id="{728110A6-BC4E-4D2A-B087-3D87C07CB404}"/>
              </a:ext>
            </a:extLst>
          </p:cNvPr>
          <p:cNvSpPr/>
          <p:nvPr/>
        </p:nvSpPr>
        <p:spPr>
          <a:xfrm>
            <a:off x="1406766" y="4753438"/>
            <a:ext cx="6284055" cy="3693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ヒラギノ角ゴ Pro W3"/>
                <a:cs typeface="Arial" charset="0"/>
              </a:rPr>
              <a:t>For crossover patients, follow-up duration is from the crossover procedure date; events at procedure dates are excluded. Event rates are Kaplan-Meier time-to-first event estimates, with landmark analysis for crossover patients </a:t>
            </a:r>
            <a:endParaRPr kumimoji="0" lang="en-US" sz="900" b="1" i="1" u="none" strike="noStrike" kern="1200" cap="none" spc="0" normalizeH="0" baseline="0" noProof="0" dirty="0">
              <a:ln>
                <a:noFill/>
              </a:ln>
              <a:solidFill>
                <a:srgbClr val="FFCC99"/>
              </a:solidFill>
              <a:effectLst/>
              <a:uLnTx/>
              <a:uFillTx/>
              <a:latin typeface="Arial" charset="0"/>
              <a:ea typeface="ヒラギノ角ゴ Pro W3"/>
              <a:cs typeface="Arial" charset="0"/>
            </a:endParaRPr>
          </a:p>
        </p:txBody>
      </p:sp>
      <p:sp>
        <p:nvSpPr>
          <p:cNvPr id="43" name="TextBox 42">
            <a:extLst>
              <a:ext uri="{FF2B5EF4-FFF2-40B4-BE49-F238E27FC236}">
                <a16:creationId xmlns:a16="http://schemas.microsoft.com/office/drawing/2014/main" id="{D855BD64-ABC2-4113-A841-18025DD8C0B0}"/>
              </a:ext>
            </a:extLst>
          </p:cNvPr>
          <p:cNvSpPr txBox="1"/>
          <p:nvPr/>
        </p:nvSpPr>
        <p:spPr>
          <a:xfrm>
            <a:off x="3928071" y="2996935"/>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18.2%</a:t>
            </a:r>
          </a:p>
        </p:txBody>
      </p:sp>
    </p:spTree>
    <p:extLst>
      <p:ext uri="{BB962C8B-B14F-4D97-AF65-F5344CB8AC3E}">
        <p14:creationId xmlns:p14="http://schemas.microsoft.com/office/powerpoint/2010/main" val="30579510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9"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71">
            <a:extLst>
              <a:ext uri="{FF2B5EF4-FFF2-40B4-BE49-F238E27FC236}">
                <a16:creationId xmlns:a16="http://schemas.microsoft.com/office/drawing/2014/main" id="{97ADD26A-584B-4C57-8372-69184DC160B8}"/>
              </a:ext>
            </a:extLst>
          </p:cNvPr>
          <p:cNvGraphicFramePr>
            <a:graphicFrameLocks noGrp="1"/>
          </p:cNvGraphicFramePr>
          <p:nvPr/>
        </p:nvGraphicFramePr>
        <p:xfrm>
          <a:off x="89274" y="4022598"/>
          <a:ext cx="7613904" cy="627067"/>
        </p:xfrm>
        <a:graphic>
          <a:graphicData uri="http://schemas.openxmlformats.org/drawingml/2006/table">
            <a:tbl>
              <a:tblPr firstRow="1" bandRow="1">
                <a:tableStyleId>{2D5ABB26-0587-4C30-8999-92F81FD0307C}</a:tableStyleId>
              </a:tblPr>
              <a:tblGrid>
                <a:gridCol w="1912453">
                  <a:extLst>
                    <a:ext uri="{9D8B030D-6E8A-4147-A177-3AD203B41FA5}">
                      <a16:colId xmlns:a16="http://schemas.microsoft.com/office/drawing/2014/main" val="3765923597"/>
                    </a:ext>
                  </a:extLst>
                </a:gridCol>
                <a:gridCol w="646202">
                  <a:extLst>
                    <a:ext uri="{9D8B030D-6E8A-4147-A177-3AD203B41FA5}">
                      <a16:colId xmlns:a16="http://schemas.microsoft.com/office/drawing/2014/main" val="3781168399"/>
                    </a:ext>
                  </a:extLst>
                </a:gridCol>
                <a:gridCol w="902697">
                  <a:extLst>
                    <a:ext uri="{9D8B030D-6E8A-4147-A177-3AD203B41FA5}">
                      <a16:colId xmlns:a16="http://schemas.microsoft.com/office/drawing/2014/main" val="2336621971"/>
                    </a:ext>
                  </a:extLst>
                </a:gridCol>
                <a:gridCol w="804640">
                  <a:extLst>
                    <a:ext uri="{9D8B030D-6E8A-4147-A177-3AD203B41FA5}">
                      <a16:colId xmlns:a16="http://schemas.microsoft.com/office/drawing/2014/main" val="3661671100"/>
                    </a:ext>
                  </a:extLst>
                </a:gridCol>
                <a:gridCol w="753670">
                  <a:extLst>
                    <a:ext uri="{9D8B030D-6E8A-4147-A177-3AD203B41FA5}">
                      <a16:colId xmlns:a16="http://schemas.microsoft.com/office/drawing/2014/main" val="1010890857"/>
                    </a:ext>
                  </a:extLst>
                </a:gridCol>
                <a:gridCol w="935563">
                  <a:extLst>
                    <a:ext uri="{9D8B030D-6E8A-4147-A177-3AD203B41FA5}">
                      <a16:colId xmlns:a16="http://schemas.microsoft.com/office/drawing/2014/main" val="3081606396"/>
                    </a:ext>
                  </a:extLst>
                </a:gridCol>
                <a:gridCol w="762694">
                  <a:extLst>
                    <a:ext uri="{9D8B030D-6E8A-4147-A177-3AD203B41FA5}">
                      <a16:colId xmlns:a16="http://schemas.microsoft.com/office/drawing/2014/main" val="314495609"/>
                    </a:ext>
                  </a:extLst>
                </a:gridCol>
                <a:gridCol w="895985">
                  <a:extLst>
                    <a:ext uri="{9D8B030D-6E8A-4147-A177-3AD203B41FA5}">
                      <a16:colId xmlns:a16="http://schemas.microsoft.com/office/drawing/2014/main" val="3684299521"/>
                    </a:ext>
                  </a:extLst>
                </a:gridCol>
              </a:tblGrid>
              <a:tr h="134722">
                <a:tc>
                  <a:txBody>
                    <a:bodyPr/>
                    <a:lstStyle/>
                    <a:p>
                      <a:pPr algn="r"/>
                      <a:r>
                        <a:rPr lang="en-US" sz="1000" b="1" u="sng" dirty="0"/>
                        <a:t># at Risk</a:t>
                      </a:r>
                      <a:r>
                        <a:rPr lang="en-US" sz="1000" b="1" u="none" dirty="0"/>
                        <a:t>:</a:t>
                      </a:r>
                      <a:endParaRPr lang="en-US" sz="1000" b="1" u="sng" dirty="0"/>
                    </a:p>
                  </a:txBody>
                  <a:tcPr marL="0" marR="0" marT="0" marB="0" anchor="ctr"/>
                </a:tc>
                <a:tc gridSpan="6">
                  <a:txBody>
                    <a:bodyPr/>
                    <a:lstStyle/>
                    <a:p>
                      <a:pPr algn="ctr"/>
                      <a:endParaRPr lang="en-US" sz="1000" b="1" u="sng" dirty="0"/>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tc>
                <a:extLst>
                  <a:ext uri="{0D108BD9-81ED-4DB2-BD59-A6C34878D82A}">
                    <a16:rowId xmlns:a16="http://schemas.microsoft.com/office/drawing/2014/main" val="2941708680"/>
                  </a:ext>
                </a:extLst>
              </a:tr>
              <a:tr h="158233">
                <a:tc>
                  <a:txBody>
                    <a:bodyPr/>
                    <a:lstStyle/>
                    <a:p>
                      <a:pPr algn="r"/>
                      <a:r>
                        <a:rPr lang="en-US" sz="1000" b="0" dirty="0"/>
                        <a:t>MitraClip + GDMT</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302</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269</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238</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219</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189</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128</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93</a:t>
                      </a:r>
                    </a:p>
                  </a:txBody>
                  <a:tcPr marL="0" marR="0" marT="0" marB="0" anchor="ctr"/>
                </a:tc>
                <a:extLst>
                  <a:ext uri="{0D108BD9-81ED-4DB2-BD59-A6C34878D82A}">
                    <a16:rowId xmlns:a16="http://schemas.microsoft.com/office/drawing/2014/main" val="3462999533"/>
                  </a:ext>
                </a:extLst>
              </a:tr>
              <a:tr h="158217">
                <a:tc>
                  <a:txBody>
                    <a:bodyPr/>
                    <a:lstStyle/>
                    <a:p>
                      <a:pPr algn="r"/>
                      <a:r>
                        <a:rPr lang="en-US" sz="1000" b="0" dirty="0"/>
                        <a:t>GDMT only, crossovers censored</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312</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271</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222</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183</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134</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60</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   41</a:t>
                      </a:r>
                    </a:p>
                  </a:txBody>
                  <a:tcPr marL="0" marR="0" marT="0" marB="0" anchor="ctr"/>
                </a:tc>
                <a:extLst>
                  <a:ext uri="{0D108BD9-81ED-4DB2-BD59-A6C34878D82A}">
                    <a16:rowId xmlns:a16="http://schemas.microsoft.com/office/drawing/2014/main" val="3416497008"/>
                  </a:ext>
                </a:extLst>
              </a:tr>
              <a:tr h="158217">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00" b="0" dirty="0"/>
                        <a:t>GDMT crossovers to MitraClip</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58</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33</a:t>
                      </a:r>
                    </a:p>
                  </a:txBody>
                  <a:tcPr marL="0" marR="0" marT="0" marB="0" anchor="ctr"/>
                </a:tc>
                <a:tc>
                  <a:txBody>
                    <a:bodyPr/>
                    <a:lstStyle/>
                    <a:p>
                      <a:pPr marL="0" algn="ctr" defTabSz="685800" rtl="0" eaLnBrk="1" fontAlgn="ctr" latinLnBrk="0" hangingPunct="1"/>
                      <a:r>
                        <a:rPr lang="en-US" sz="1000" b="0" kern="1200" dirty="0">
                          <a:solidFill>
                            <a:schemeClr val="tx1"/>
                          </a:solidFill>
                          <a:latin typeface="+mn-lt"/>
                          <a:ea typeface="+mn-ea"/>
                          <a:cs typeface="+mn-cs"/>
                        </a:rPr>
                        <a:t>24</a:t>
                      </a: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tc>
                  <a:txBody>
                    <a:bodyPr/>
                    <a:lstStyle/>
                    <a:p>
                      <a:pPr marL="0" algn="ctr" defTabSz="685800" rtl="0" eaLnBrk="1" fontAlgn="ctr" latinLnBrk="0" hangingPunct="1"/>
                      <a:endParaRPr lang="en-US" sz="1000" b="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val="815503561"/>
                  </a:ext>
                </a:extLst>
              </a:tr>
            </a:tbl>
          </a:graphicData>
        </a:graphic>
      </p:graphicFrame>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228689" y="844389"/>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0" y="77588"/>
            <a:ext cx="9144000"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All-Cause Mortality</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GDMT pts censored at time of crossover; Crossovers landmarked at </a:t>
            </a:r>
            <a:r>
              <a:rPr lang="en-US" sz="1600" dirty="0" err="1">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MitraClip</a:t>
            </a:r>
            <a:r>
              <a:rPr lang="en-US" sz="16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procedure</a:t>
            </a:r>
            <a:endParaRPr lang="en-US" sz="1800" b="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0" name="TextBox 169">
            <a:extLst>
              <a:ext uri="{FF2B5EF4-FFF2-40B4-BE49-F238E27FC236}">
                <a16:creationId xmlns:a16="http://schemas.microsoft.com/office/drawing/2014/main" id="{E0B6AAF2-382A-48CD-A347-B3B706F83DAA}"/>
              </a:ext>
            </a:extLst>
          </p:cNvPr>
          <p:cNvSpPr txBox="1"/>
          <p:nvPr/>
        </p:nvSpPr>
        <p:spPr>
          <a:xfrm>
            <a:off x="7271808" y="1934218"/>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56.5%</a:t>
            </a:r>
          </a:p>
        </p:txBody>
      </p:sp>
      <p:sp>
        <p:nvSpPr>
          <p:cNvPr id="171" name="TextBox 170">
            <a:extLst>
              <a:ext uri="{FF2B5EF4-FFF2-40B4-BE49-F238E27FC236}">
                <a16:creationId xmlns:a16="http://schemas.microsoft.com/office/drawing/2014/main" id="{327A2B9B-15AD-4428-A43D-A13A3C180F85}"/>
              </a:ext>
            </a:extLst>
          </p:cNvPr>
          <p:cNvSpPr txBox="1"/>
          <p:nvPr/>
        </p:nvSpPr>
        <p:spPr>
          <a:xfrm>
            <a:off x="7265892" y="2351246"/>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42.8%</a:t>
            </a:r>
          </a:p>
        </p:txBody>
      </p:sp>
      <p:sp>
        <p:nvSpPr>
          <p:cNvPr id="15" name="Freeform 56">
            <a:extLst>
              <a:ext uri="{FF2B5EF4-FFF2-40B4-BE49-F238E27FC236}">
                <a16:creationId xmlns:a16="http://schemas.microsoft.com/office/drawing/2014/main" id="{488EC510-259E-4340-A0B5-A7EB41FBF961}"/>
              </a:ext>
            </a:extLst>
          </p:cNvPr>
          <p:cNvSpPr>
            <a:spLocks/>
          </p:cNvSpPr>
          <p:nvPr/>
        </p:nvSpPr>
        <p:spPr bwMode="auto">
          <a:xfrm>
            <a:off x="2325310" y="2505136"/>
            <a:ext cx="4974336" cy="1140103"/>
          </a:xfrm>
          <a:custGeom>
            <a:avLst/>
            <a:gdLst>
              <a:gd name="T0" fmla="*/ 5 w 574"/>
              <a:gd name="T1" fmla="*/ 199 h 205"/>
              <a:gd name="T2" fmla="*/ 11 w 574"/>
              <a:gd name="T3" fmla="*/ 195 h 205"/>
              <a:gd name="T4" fmla="*/ 31 w 574"/>
              <a:gd name="T5" fmla="*/ 192 h 205"/>
              <a:gd name="T6" fmla="*/ 45 w 574"/>
              <a:gd name="T7" fmla="*/ 187 h 205"/>
              <a:gd name="T8" fmla="*/ 53 w 574"/>
              <a:gd name="T9" fmla="*/ 181 h 205"/>
              <a:gd name="T10" fmla="*/ 66 w 574"/>
              <a:gd name="T11" fmla="*/ 176 h 205"/>
              <a:gd name="T12" fmla="*/ 81 w 574"/>
              <a:gd name="T13" fmla="*/ 168 h 205"/>
              <a:gd name="T14" fmla="*/ 89 w 574"/>
              <a:gd name="T15" fmla="*/ 163 h 205"/>
              <a:gd name="T16" fmla="*/ 97 w 574"/>
              <a:gd name="T17" fmla="*/ 157 h 205"/>
              <a:gd name="T18" fmla="*/ 115 w 574"/>
              <a:gd name="T19" fmla="*/ 150 h 205"/>
              <a:gd name="T20" fmla="*/ 121 w 574"/>
              <a:gd name="T21" fmla="*/ 146 h 205"/>
              <a:gd name="T22" fmla="*/ 140 w 574"/>
              <a:gd name="T23" fmla="*/ 139 h 205"/>
              <a:gd name="T24" fmla="*/ 143 w 574"/>
              <a:gd name="T25" fmla="*/ 133 h 205"/>
              <a:gd name="T26" fmla="*/ 157 w 574"/>
              <a:gd name="T27" fmla="*/ 128 h 205"/>
              <a:gd name="T28" fmla="*/ 174 w 574"/>
              <a:gd name="T29" fmla="*/ 121 h 205"/>
              <a:gd name="T30" fmla="*/ 179 w 574"/>
              <a:gd name="T31" fmla="*/ 118 h 205"/>
              <a:gd name="T32" fmla="*/ 199 w 574"/>
              <a:gd name="T33" fmla="*/ 112 h 205"/>
              <a:gd name="T34" fmla="*/ 210 w 574"/>
              <a:gd name="T35" fmla="*/ 107 h 205"/>
              <a:gd name="T36" fmla="*/ 216 w 574"/>
              <a:gd name="T37" fmla="*/ 103 h 205"/>
              <a:gd name="T38" fmla="*/ 242 w 574"/>
              <a:gd name="T39" fmla="*/ 100 h 205"/>
              <a:gd name="T40" fmla="*/ 267 w 574"/>
              <a:gd name="T41" fmla="*/ 94 h 205"/>
              <a:gd name="T42" fmla="*/ 296 w 574"/>
              <a:gd name="T43" fmla="*/ 89 h 205"/>
              <a:gd name="T44" fmla="*/ 312 w 574"/>
              <a:gd name="T45" fmla="*/ 85 h 205"/>
              <a:gd name="T46" fmla="*/ 342 w 574"/>
              <a:gd name="T47" fmla="*/ 82 h 205"/>
              <a:gd name="T48" fmla="*/ 358 w 574"/>
              <a:gd name="T49" fmla="*/ 77 h 205"/>
              <a:gd name="T50" fmla="*/ 372 w 574"/>
              <a:gd name="T51" fmla="*/ 72 h 205"/>
              <a:gd name="T52" fmla="*/ 377 w 574"/>
              <a:gd name="T53" fmla="*/ 72 h 205"/>
              <a:gd name="T54" fmla="*/ 379 w 574"/>
              <a:gd name="T55" fmla="*/ 72 h 205"/>
              <a:gd name="T56" fmla="*/ 380 w 574"/>
              <a:gd name="T57" fmla="*/ 72 h 205"/>
              <a:gd name="T58" fmla="*/ 382 w 574"/>
              <a:gd name="T59" fmla="*/ 70 h 205"/>
              <a:gd name="T60" fmla="*/ 384 w 574"/>
              <a:gd name="T61" fmla="*/ 70 h 205"/>
              <a:gd name="T62" fmla="*/ 385 w 574"/>
              <a:gd name="T63" fmla="*/ 70 h 205"/>
              <a:gd name="T64" fmla="*/ 387 w 574"/>
              <a:gd name="T65" fmla="*/ 70 h 205"/>
              <a:gd name="T66" fmla="*/ 389 w 574"/>
              <a:gd name="T67" fmla="*/ 70 h 205"/>
              <a:gd name="T68" fmla="*/ 394 w 574"/>
              <a:gd name="T69" fmla="*/ 70 h 205"/>
              <a:gd name="T70" fmla="*/ 396 w 574"/>
              <a:gd name="T71" fmla="*/ 70 h 205"/>
              <a:gd name="T72" fmla="*/ 397 w 574"/>
              <a:gd name="T73" fmla="*/ 68 h 205"/>
              <a:gd name="T74" fmla="*/ 399 w 574"/>
              <a:gd name="T75" fmla="*/ 68 h 205"/>
              <a:gd name="T76" fmla="*/ 402 w 574"/>
              <a:gd name="T77" fmla="*/ 66 h 205"/>
              <a:gd name="T78" fmla="*/ 403 w 574"/>
              <a:gd name="T79" fmla="*/ 66 h 205"/>
              <a:gd name="T80" fmla="*/ 405 w 574"/>
              <a:gd name="T81" fmla="*/ 66 h 205"/>
              <a:gd name="T82" fmla="*/ 419 w 574"/>
              <a:gd name="T83" fmla="*/ 66 h 205"/>
              <a:gd name="T84" fmla="*/ 433 w 574"/>
              <a:gd name="T85" fmla="*/ 56 h 205"/>
              <a:gd name="T86" fmla="*/ 450 w 574"/>
              <a:gd name="T87" fmla="*/ 50 h 205"/>
              <a:gd name="T88" fmla="*/ 460 w 574"/>
              <a:gd name="T89" fmla="*/ 45 h 205"/>
              <a:gd name="T90" fmla="*/ 469 w 574"/>
              <a:gd name="T91" fmla="*/ 40 h 205"/>
              <a:gd name="T92" fmla="*/ 476 w 574"/>
              <a:gd name="T93" fmla="*/ 33 h 205"/>
              <a:gd name="T94" fmla="*/ 489 w 574"/>
              <a:gd name="T95" fmla="*/ 30 h 205"/>
              <a:gd name="T96" fmla="*/ 497 w 574"/>
              <a:gd name="T97" fmla="*/ 25 h 205"/>
              <a:gd name="T98" fmla="*/ 514 w 574"/>
              <a:gd name="T99" fmla="*/ 21 h 205"/>
              <a:gd name="T100" fmla="*/ 519 w 574"/>
              <a:gd name="T101" fmla="*/ 13 h 205"/>
              <a:gd name="T102" fmla="*/ 552 w 574"/>
              <a:gd name="T103" fmla="*/ 10 h 205"/>
              <a:gd name="T104" fmla="*/ 555 w 574"/>
              <a:gd name="T105" fmla="*/ 5 h 205"/>
              <a:gd name="T106" fmla="*/ 561 w 574"/>
              <a:gd name="T107" fmla="*/ 5 h 205"/>
              <a:gd name="T108" fmla="*/ 574 w 574"/>
              <a:gd name="T10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4" h="205">
                <a:moveTo>
                  <a:pt x="0" y="205"/>
                </a:moveTo>
                <a:lnTo>
                  <a:pt x="3" y="205"/>
                </a:lnTo>
                <a:lnTo>
                  <a:pt x="3" y="203"/>
                </a:lnTo>
                <a:lnTo>
                  <a:pt x="4" y="203"/>
                </a:lnTo>
                <a:lnTo>
                  <a:pt x="4" y="202"/>
                </a:lnTo>
                <a:lnTo>
                  <a:pt x="5" y="202"/>
                </a:lnTo>
                <a:lnTo>
                  <a:pt x="5" y="199"/>
                </a:lnTo>
                <a:lnTo>
                  <a:pt x="7" y="199"/>
                </a:lnTo>
                <a:lnTo>
                  <a:pt x="7" y="199"/>
                </a:lnTo>
                <a:lnTo>
                  <a:pt x="8" y="199"/>
                </a:lnTo>
                <a:lnTo>
                  <a:pt x="8" y="197"/>
                </a:lnTo>
                <a:lnTo>
                  <a:pt x="10" y="197"/>
                </a:lnTo>
                <a:lnTo>
                  <a:pt x="10" y="195"/>
                </a:lnTo>
                <a:lnTo>
                  <a:pt x="11" y="195"/>
                </a:lnTo>
                <a:lnTo>
                  <a:pt x="11" y="195"/>
                </a:lnTo>
                <a:lnTo>
                  <a:pt x="12" y="195"/>
                </a:lnTo>
                <a:lnTo>
                  <a:pt x="12" y="194"/>
                </a:lnTo>
                <a:lnTo>
                  <a:pt x="22" y="194"/>
                </a:lnTo>
                <a:lnTo>
                  <a:pt x="22" y="192"/>
                </a:lnTo>
                <a:lnTo>
                  <a:pt x="31" y="192"/>
                </a:lnTo>
                <a:lnTo>
                  <a:pt x="31" y="192"/>
                </a:lnTo>
                <a:lnTo>
                  <a:pt x="39" y="192"/>
                </a:lnTo>
                <a:lnTo>
                  <a:pt x="39" y="191"/>
                </a:lnTo>
                <a:lnTo>
                  <a:pt x="43" y="191"/>
                </a:lnTo>
                <a:lnTo>
                  <a:pt x="43" y="189"/>
                </a:lnTo>
                <a:lnTo>
                  <a:pt x="45" y="189"/>
                </a:lnTo>
                <a:lnTo>
                  <a:pt x="45" y="187"/>
                </a:lnTo>
                <a:lnTo>
                  <a:pt x="45" y="187"/>
                </a:lnTo>
                <a:lnTo>
                  <a:pt x="45" y="184"/>
                </a:lnTo>
                <a:lnTo>
                  <a:pt x="48" y="184"/>
                </a:lnTo>
                <a:lnTo>
                  <a:pt x="48" y="183"/>
                </a:lnTo>
                <a:lnTo>
                  <a:pt x="49" y="183"/>
                </a:lnTo>
                <a:lnTo>
                  <a:pt x="49" y="183"/>
                </a:lnTo>
                <a:lnTo>
                  <a:pt x="53" y="183"/>
                </a:lnTo>
                <a:lnTo>
                  <a:pt x="53" y="181"/>
                </a:lnTo>
                <a:lnTo>
                  <a:pt x="55" y="181"/>
                </a:lnTo>
                <a:lnTo>
                  <a:pt x="55" y="179"/>
                </a:lnTo>
                <a:lnTo>
                  <a:pt x="56" y="179"/>
                </a:lnTo>
                <a:lnTo>
                  <a:pt x="56" y="178"/>
                </a:lnTo>
                <a:lnTo>
                  <a:pt x="64" y="178"/>
                </a:lnTo>
                <a:lnTo>
                  <a:pt x="64" y="176"/>
                </a:lnTo>
                <a:lnTo>
                  <a:pt x="66" y="176"/>
                </a:lnTo>
                <a:lnTo>
                  <a:pt x="66" y="173"/>
                </a:lnTo>
                <a:lnTo>
                  <a:pt x="73" y="173"/>
                </a:lnTo>
                <a:lnTo>
                  <a:pt x="73" y="171"/>
                </a:lnTo>
                <a:lnTo>
                  <a:pt x="80" y="171"/>
                </a:lnTo>
                <a:lnTo>
                  <a:pt x="80" y="170"/>
                </a:lnTo>
                <a:lnTo>
                  <a:pt x="81" y="170"/>
                </a:lnTo>
                <a:lnTo>
                  <a:pt x="81" y="168"/>
                </a:lnTo>
                <a:lnTo>
                  <a:pt x="85" y="168"/>
                </a:lnTo>
                <a:lnTo>
                  <a:pt x="85" y="167"/>
                </a:lnTo>
                <a:lnTo>
                  <a:pt x="87" y="167"/>
                </a:lnTo>
                <a:lnTo>
                  <a:pt x="87" y="165"/>
                </a:lnTo>
                <a:lnTo>
                  <a:pt x="88" y="165"/>
                </a:lnTo>
                <a:lnTo>
                  <a:pt x="88" y="163"/>
                </a:lnTo>
                <a:lnTo>
                  <a:pt x="89" y="163"/>
                </a:lnTo>
                <a:lnTo>
                  <a:pt x="89" y="162"/>
                </a:lnTo>
                <a:lnTo>
                  <a:pt x="91" y="162"/>
                </a:lnTo>
                <a:lnTo>
                  <a:pt x="91" y="160"/>
                </a:lnTo>
                <a:lnTo>
                  <a:pt x="92" y="160"/>
                </a:lnTo>
                <a:lnTo>
                  <a:pt x="92" y="159"/>
                </a:lnTo>
                <a:lnTo>
                  <a:pt x="97" y="159"/>
                </a:lnTo>
                <a:lnTo>
                  <a:pt x="97" y="157"/>
                </a:lnTo>
                <a:lnTo>
                  <a:pt x="98" y="157"/>
                </a:lnTo>
                <a:lnTo>
                  <a:pt x="98" y="155"/>
                </a:lnTo>
                <a:lnTo>
                  <a:pt x="102" y="155"/>
                </a:lnTo>
                <a:lnTo>
                  <a:pt x="102" y="154"/>
                </a:lnTo>
                <a:lnTo>
                  <a:pt x="113" y="154"/>
                </a:lnTo>
                <a:lnTo>
                  <a:pt x="113" y="150"/>
                </a:lnTo>
                <a:lnTo>
                  <a:pt x="115" y="150"/>
                </a:lnTo>
                <a:lnTo>
                  <a:pt x="115" y="149"/>
                </a:lnTo>
                <a:lnTo>
                  <a:pt x="117" y="149"/>
                </a:lnTo>
                <a:lnTo>
                  <a:pt x="117" y="149"/>
                </a:lnTo>
                <a:lnTo>
                  <a:pt x="118" y="149"/>
                </a:lnTo>
                <a:lnTo>
                  <a:pt x="118" y="147"/>
                </a:lnTo>
                <a:lnTo>
                  <a:pt x="121" y="147"/>
                </a:lnTo>
                <a:lnTo>
                  <a:pt x="121" y="146"/>
                </a:lnTo>
                <a:lnTo>
                  <a:pt x="126" y="146"/>
                </a:lnTo>
                <a:lnTo>
                  <a:pt x="126" y="144"/>
                </a:lnTo>
                <a:lnTo>
                  <a:pt x="129" y="144"/>
                </a:lnTo>
                <a:lnTo>
                  <a:pt x="129" y="141"/>
                </a:lnTo>
                <a:lnTo>
                  <a:pt x="135" y="141"/>
                </a:lnTo>
                <a:lnTo>
                  <a:pt x="135" y="139"/>
                </a:lnTo>
                <a:lnTo>
                  <a:pt x="140" y="139"/>
                </a:lnTo>
                <a:lnTo>
                  <a:pt x="140" y="138"/>
                </a:lnTo>
                <a:lnTo>
                  <a:pt x="141" y="138"/>
                </a:lnTo>
                <a:lnTo>
                  <a:pt x="141" y="136"/>
                </a:lnTo>
                <a:lnTo>
                  <a:pt x="142" y="136"/>
                </a:lnTo>
                <a:lnTo>
                  <a:pt x="142" y="134"/>
                </a:lnTo>
                <a:lnTo>
                  <a:pt x="143" y="134"/>
                </a:lnTo>
                <a:lnTo>
                  <a:pt x="143" y="133"/>
                </a:lnTo>
                <a:lnTo>
                  <a:pt x="146" y="133"/>
                </a:lnTo>
                <a:lnTo>
                  <a:pt x="146" y="131"/>
                </a:lnTo>
                <a:lnTo>
                  <a:pt x="149" y="131"/>
                </a:lnTo>
                <a:lnTo>
                  <a:pt x="149" y="130"/>
                </a:lnTo>
                <a:lnTo>
                  <a:pt x="157" y="130"/>
                </a:lnTo>
                <a:lnTo>
                  <a:pt x="157" y="128"/>
                </a:lnTo>
                <a:lnTo>
                  <a:pt x="157" y="128"/>
                </a:lnTo>
                <a:lnTo>
                  <a:pt x="157" y="128"/>
                </a:lnTo>
                <a:lnTo>
                  <a:pt x="164" y="128"/>
                </a:lnTo>
                <a:lnTo>
                  <a:pt x="164" y="126"/>
                </a:lnTo>
                <a:lnTo>
                  <a:pt x="172" y="126"/>
                </a:lnTo>
                <a:lnTo>
                  <a:pt x="172" y="125"/>
                </a:lnTo>
                <a:lnTo>
                  <a:pt x="174" y="125"/>
                </a:lnTo>
                <a:lnTo>
                  <a:pt x="174" y="121"/>
                </a:lnTo>
                <a:lnTo>
                  <a:pt x="176" y="121"/>
                </a:lnTo>
                <a:lnTo>
                  <a:pt x="176" y="120"/>
                </a:lnTo>
                <a:lnTo>
                  <a:pt x="177" y="120"/>
                </a:lnTo>
                <a:lnTo>
                  <a:pt x="177" y="118"/>
                </a:lnTo>
                <a:lnTo>
                  <a:pt x="178" y="118"/>
                </a:lnTo>
                <a:lnTo>
                  <a:pt x="178" y="118"/>
                </a:lnTo>
                <a:lnTo>
                  <a:pt x="179" y="118"/>
                </a:lnTo>
                <a:lnTo>
                  <a:pt x="179" y="117"/>
                </a:lnTo>
                <a:lnTo>
                  <a:pt x="180" y="117"/>
                </a:lnTo>
                <a:lnTo>
                  <a:pt x="180" y="115"/>
                </a:lnTo>
                <a:lnTo>
                  <a:pt x="190" y="115"/>
                </a:lnTo>
                <a:lnTo>
                  <a:pt x="190" y="113"/>
                </a:lnTo>
                <a:lnTo>
                  <a:pt x="199" y="113"/>
                </a:lnTo>
                <a:lnTo>
                  <a:pt x="199" y="112"/>
                </a:lnTo>
                <a:lnTo>
                  <a:pt x="202" y="112"/>
                </a:lnTo>
                <a:lnTo>
                  <a:pt x="202" y="112"/>
                </a:lnTo>
                <a:lnTo>
                  <a:pt x="206" y="112"/>
                </a:lnTo>
                <a:lnTo>
                  <a:pt x="206" y="110"/>
                </a:lnTo>
                <a:lnTo>
                  <a:pt x="210" y="110"/>
                </a:lnTo>
                <a:lnTo>
                  <a:pt x="210" y="107"/>
                </a:lnTo>
                <a:lnTo>
                  <a:pt x="210" y="107"/>
                </a:lnTo>
                <a:lnTo>
                  <a:pt x="210" y="105"/>
                </a:lnTo>
                <a:lnTo>
                  <a:pt x="212" y="105"/>
                </a:lnTo>
                <a:lnTo>
                  <a:pt x="212" y="105"/>
                </a:lnTo>
                <a:lnTo>
                  <a:pt x="215" y="105"/>
                </a:lnTo>
                <a:lnTo>
                  <a:pt x="215" y="103"/>
                </a:lnTo>
                <a:lnTo>
                  <a:pt x="216" y="103"/>
                </a:lnTo>
                <a:lnTo>
                  <a:pt x="216" y="103"/>
                </a:lnTo>
                <a:lnTo>
                  <a:pt x="225" y="103"/>
                </a:lnTo>
                <a:lnTo>
                  <a:pt x="225" y="103"/>
                </a:lnTo>
                <a:lnTo>
                  <a:pt x="229" y="103"/>
                </a:lnTo>
                <a:lnTo>
                  <a:pt x="229" y="102"/>
                </a:lnTo>
                <a:lnTo>
                  <a:pt x="240" y="102"/>
                </a:lnTo>
                <a:lnTo>
                  <a:pt x="240" y="100"/>
                </a:lnTo>
                <a:lnTo>
                  <a:pt x="242" y="100"/>
                </a:lnTo>
                <a:lnTo>
                  <a:pt x="242" y="99"/>
                </a:lnTo>
                <a:lnTo>
                  <a:pt x="255" y="99"/>
                </a:lnTo>
                <a:lnTo>
                  <a:pt x="255" y="97"/>
                </a:lnTo>
                <a:lnTo>
                  <a:pt x="261" y="97"/>
                </a:lnTo>
                <a:lnTo>
                  <a:pt x="261" y="95"/>
                </a:lnTo>
                <a:lnTo>
                  <a:pt x="267" y="95"/>
                </a:lnTo>
                <a:lnTo>
                  <a:pt x="267" y="94"/>
                </a:lnTo>
                <a:lnTo>
                  <a:pt x="270" y="94"/>
                </a:lnTo>
                <a:lnTo>
                  <a:pt x="270" y="92"/>
                </a:lnTo>
                <a:lnTo>
                  <a:pt x="271" y="92"/>
                </a:lnTo>
                <a:lnTo>
                  <a:pt x="271" y="90"/>
                </a:lnTo>
                <a:lnTo>
                  <a:pt x="279" y="90"/>
                </a:lnTo>
                <a:lnTo>
                  <a:pt x="279" y="89"/>
                </a:lnTo>
                <a:lnTo>
                  <a:pt x="296" y="89"/>
                </a:lnTo>
                <a:lnTo>
                  <a:pt x="296" y="89"/>
                </a:lnTo>
                <a:lnTo>
                  <a:pt x="296" y="89"/>
                </a:lnTo>
                <a:lnTo>
                  <a:pt x="296" y="87"/>
                </a:lnTo>
                <a:lnTo>
                  <a:pt x="300" y="87"/>
                </a:lnTo>
                <a:lnTo>
                  <a:pt x="300" y="85"/>
                </a:lnTo>
                <a:lnTo>
                  <a:pt x="312" y="85"/>
                </a:lnTo>
                <a:lnTo>
                  <a:pt x="312" y="85"/>
                </a:lnTo>
                <a:lnTo>
                  <a:pt x="317" y="85"/>
                </a:lnTo>
                <a:lnTo>
                  <a:pt x="317" y="85"/>
                </a:lnTo>
                <a:lnTo>
                  <a:pt x="318" y="85"/>
                </a:lnTo>
                <a:lnTo>
                  <a:pt x="318" y="84"/>
                </a:lnTo>
                <a:lnTo>
                  <a:pt x="319" y="84"/>
                </a:lnTo>
                <a:lnTo>
                  <a:pt x="319" y="82"/>
                </a:lnTo>
                <a:lnTo>
                  <a:pt x="342" y="82"/>
                </a:lnTo>
                <a:lnTo>
                  <a:pt x="342" y="79"/>
                </a:lnTo>
                <a:lnTo>
                  <a:pt x="344" y="79"/>
                </a:lnTo>
                <a:lnTo>
                  <a:pt x="344" y="77"/>
                </a:lnTo>
                <a:lnTo>
                  <a:pt x="354" y="77"/>
                </a:lnTo>
                <a:lnTo>
                  <a:pt x="354" y="77"/>
                </a:lnTo>
                <a:lnTo>
                  <a:pt x="358" y="77"/>
                </a:lnTo>
                <a:lnTo>
                  <a:pt x="358" y="77"/>
                </a:lnTo>
                <a:lnTo>
                  <a:pt x="360" y="77"/>
                </a:lnTo>
                <a:lnTo>
                  <a:pt x="360" y="75"/>
                </a:lnTo>
                <a:lnTo>
                  <a:pt x="365" y="75"/>
                </a:lnTo>
                <a:lnTo>
                  <a:pt x="365" y="73"/>
                </a:lnTo>
                <a:lnTo>
                  <a:pt x="371" y="73"/>
                </a:lnTo>
                <a:lnTo>
                  <a:pt x="371" y="72"/>
                </a:lnTo>
                <a:lnTo>
                  <a:pt x="372" y="72"/>
                </a:lnTo>
                <a:lnTo>
                  <a:pt x="372" y="72"/>
                </a:lnTo>
                <a:lnTo>
                  <a:pt x="376" y="72"/>
                </a:lnTo>
                <a:lnTo>
                  <a:pt x="376" y="72"/>
                </a:lnTo>
                <a:lnTo>
                  <a:pt x="376" y="72"/>
                </a:lnTo>
                <a:lnTo>
                  <a:pt x="376" y="72"/>
                </a:lnTo>
                <a:lnTo>
                  <a:pt x="377" y="72"/>
                </a:lnTo>
                <a:lnTo>
                  <a:pt x="377" y="72"/>
                </a:lnTo>
                <a:lnTo>
                  <a:pt x="377" y="72"/>
                </a:lnTo>
                <a:lnTo>
                  <a:pt x="377" y="72"/>
                </a:lnTo>
                <a:lnTo>
                  <a:pt x="377" y="72"/>
                </a:lnTo>
                <a:lnTo>
                  <a:pt x="377" y="72"/>
                </a:lnTo>
                <a:lnTo>
                  <a:pt x="378" y="72"/>
                </a:lnTo>
                <a:lnTo>
                  <a:pt x="378" y="72"/>
                </a:lnTo>
                <a:lnTo>
                  <a:pt x="379" y="72"/>
                </a:lnTo>
                <a:lnTo>
                  <a:pt x="379" y="72"/>
                </a:lnTo>
                <a:lnTo>
                  <a:pt x="379" y="72"/>
                </a:lnTo>
                <a:lnTo>
                  <a:pt x="379" y="72"/>
                </a:lnTo>
                <a:lnTo>
                  <a:pt x="379" y="72"/>
                </a:lnTo>
                <a:lnTo>
                  <a:pt x="379" y="72"/>
                </a:lnTo>
                <a:lnTo>
                  <a:pt x="380" y="72"/>
                </a:lnTo>
                <a:lnTo>
                  <a:pt x="380" y="72"/>
                </a:lnTo>
                <a:lnTo>
                  <a:pt x="381" y="72"/>
                </a:lnTo>
                <a:lnTo>
                  <a:pt x="381" y="72"/>
                </a:lnTo>
                <a:lnTo>
                  <a:pt x="382" y="72"/>
                </a:lnTo>
                <a:lnTo>
                  <a:pt x="382" y="70"/>
                </a:lnTo>
                <a:lnTo>
                  <a:pt x="382" y="70"/>
                </a:lnTo>
                <a:lnTo>
                  <a:pt x="382" y="70"/>
                </a:lnTo>
                <a:lnTo>
                  <a:pt x="382" y="70"/>
                </a:lnTo>
                <a:lnTo>
                  <a:pt x="382" y="70"/>
                </a:lnTo>
                <a:lnTo>
                  <a:pt x="383" y="70"/>
                </a:lnTo>
                <a:lnTo>
                  <a:pt x="383" y="70"/>
                </a:lnTo>
                <a:lnTo>
                  <a:pt x="383" y="70"/>
                </a:lnTo>
                <a:lnTo>
                  <a:pt x="383" y="70"/>
                </a:lnTo>
                <a:lnTo>
                  <a:pt x="384" y="70"/>
                </a:lnTo>
                <a:lnTo>
                  <a:pt x="384" y="70"/>
                </a:lnTo>
                <a:lnTo>
                  <a:pt x="384" y="70"/>
                </a:lnTo>
                <a:lnTo>
                  <a:pt x="384" y="70"/>
                </a:lnTo>
                <a:lnTo>
                  <a:pt x="384" y="70"/>
                </a:lnTo>
                <a:lnTo>
                  <a:pt x="384" y="70"/>
                </a:lnTo>
                <a:lnTo>
                  <a:pt x="384" y="70"/>
                </a:lnTo>
                <a:lnTo>
                  <a:pt x="384" y="70"/>
                </a:lnTo>
                <a:lnTo>
                  <a:pt x="385" y="70"/>
                </a:lnTo>
                <a:lnTo>
                  <a:pt x="385" y="70"/>
                </a:lnTo>
                <a:lnTo>
                  <a:pt x="386" y="70"/>
                </a:lnTo>
                <a:lnTo>
                  <a:pt x="386" y="70"/>
                </a:lnTo>
                <a:lnTo>
                  <a:pt x="387" y="70"/>
                </a:lnTo>
                <a:lnTo>
                  <a:pt x="387" y="70"/>
                </a:lnTo>
                <a:lnTo>
                  <a:pt x="387" y="70"/>
                </a:lnTo>
                <a:lnTo>
                  <a:pt x="387" y="70"/>
                </a:lnTo>
                <a:lnTo>
                  <a:pt x="388" y="70"/>
                </a:lnTo>
                <a:lnTo>
                  <a:pt x="388" y="70"/>
                </a:lnTo>
                <a:lnTo>
                  <a:pt x="388" y="70"/>
                </a:lnTo>
                <a:lnTo>
                  <a:pt x="388" y="70"/>
                </a:lnTo>
                <a:lnTo>
                  <a:pt x="388" y="70"/>
                </a:lnTo>
                <a:lnTo>
                  <a:pt x="388" y="70"/>
                </a:lnTo>
                <a:lnTo>
                  <a:pt x="389" y="70"/>
                </a:lnTo>
                <a:lnTo>
                  <a:pt x="389" y="70"/>
                </a:lnTo>
                <a:lnTo>
                  <a:pt x="390" y="70"/>
                </a:lnTo>
                <a:lnTo>
                  <a:pt x="390" y="70"/>
                </a:lnTo>
                <a:lnTo>
                  <a:pt x="392" y="70"/>
                </a:lnTo>
                <a:lnTo>
                  <a:pt x="392" y="70"/>
                </a:lnTo>
                <a:lnTo>
                  <a:pt x="394" y="70"/>
                </a:lnTo>
                <a:lnTo>
                  <a:pt x="394" y="70"/>
                </a:lnTo>
                <a:lnTo>
                  <a:pt x="394" y="70"/>
                </a:lnTo>
                <a:lnTo>
                  <a:pt x="394" y="70"/>
                </a:lnTo>
                <a:lnTo>
                  <a:pt x="395" y="70"/>
                </a:lnTo>
                <a:lnTo>
                  <a:pt x="395" y="70"/>
                </a:lnTo>
                <a:lnTo>
                  <a:pt x="395" y="70"/>
                </a:lnTo>
                <a:lnTo>
                  <a:pt x="395" y="70"/>
                </a:lnTo>
                <a:lnTo>
                  <a:pt x="396" y="70"/>
                </a:lnTo>
                <a:lnTo>
                  <a:pt x="396" y="70"/>
                </a:lnTo>
                <a:lnTo>
                  <a:pt x="396" y="70"/>
                </a:lnTo>
                <a:lnTo>
                  <a:pt x="396" y="70"/>
                </a:lnTo>
                <a:lnTo>
                  <a:pt x="397" y="70"/>
                </a:lnTo>
                <a:lnTo>
                  <a:pt x="397" y="70"/>
                </a:lnTo>
                <a:lnTo>
                  <a:pt x="397" y="70"/>
                </a:lnTo>
                <a:lnTo>
                  <a:pt x="397" y="68"/>
                </a:lnTo>
                <a:lnTo>
                  <a:pt x="397" y="68"/>
                </a:lnTo>
                <a:lnTo>
                  <a:pt x="397" y="68"/>
                </a:lnTo>
                <a:lnTo>
                  <a:pt x="398" y="68"/>
                </a:lnTo>
                <a:lnTo>
                  <a:pt x="398" y="68"/>
                </a:lnTo>
                <a:lnTo>
                  <a:pt x="399" y="68"/>
                </a:lnTo>
                <a:lnTo>
                  <a:pt x="399" y="68"/>
                </a:lnTo>
                <a:lnTo>
                  <a:pt x="399" y="68"/>
                </a:lnTo>
                <a:lnTo>
                  <a:pt x="399" y="68"/>
                </a:lnTo>
                <a:lnTo>
                  <a:pt x="401" y="68"/>
                </a:lnTo>
                <a:lnTo>
                  <a:pt x="401" y="68"/>
                </a:lnTo>
                <a:lnTo>
                  <a:pt x="401" y="68"/>
                </a:lnTo>
                <a:lnTo>
                  <a:pt x="401" y="66"/>
                </a:lnTo>
                <a:lnTo>
                  <a:pt x="402" y="66"/>
                </a:lnTo>
                <a:lnTo>
                  <a:pt x="402" y="66"/>
                </a:lnTo>
                <a:lnTo>
                  <a:pt x="403" y="66"/>
                </a:lnTo>
                <a:lnTo>
                  <a:pt x="403" y="66"/>
                </a:lnTo>
                <a:lnTo>
                  <a:pt x="403" y="66"/>
                </a:lnTo>
                <a:lnTo>
                  <a:pt x="403" y="66"/>
                </a:lnTo>
                <a:lnTo>
                  <a:pt x="403" y="66"/>
                </a:lnTo>
                <a:lnTo>
                  <a:pt x="403" y="66"/>
                </a:lnTo>
                <a:lnTo>
                  <a:pt x="403" y="66"/>
                </a:lnTo>
                <a:lnTo>
                  <a:pt x="403" y="66"/>
                </a:lnTo>
                <a:lnTo>
                  <a:pt x="403" y="66"/>
                </a:lnTo>
                <a:lnTo>
                  <a:pt x="403" y="66"/>
                </a:lnTo>
                <a:lnTo>
                  <a:pt x="405" y="66"/>
                </a:lnTo>
                <a:lnTo>
                  <a:pt x="405" y="66"/>
                </a:lnTo>
                <a:lnTo>
                  <a:pt x="405" y="66"/>
                </a:lnTo>
                <a:lnTo>
                  <a:pt x="405" y="66"/>
                </a:lnTo>
                <a:lnTo>
                  <a:pt x="409" y="66"/>
                </a:lnTo>
                <a:lnTo>
                  <a:pt x="409" y="66"/>
                </a:lnTo>
                <a:lnTo>
                  <a:pt x="411" y="66"/>
                </a:lnTo>
                <a:lnTo>
                  <a:pt x="411" y="66"/>
                </a:lnTo>
                <a:lnTo>
                  <a:pt x="414" y="66"/>
                </a:lnTo>
                <a:lnTo>
                  <a:pt x="414" y="66"/>
                </a:lnTo>
                <a:lnTo>
                  <a:pt x="419" y="66"/>
                </a:lnTo>
                <a:lnTo>
                  <a:pt x="419" y="66"/>
                </a:lnTo>
                <a:lnTo>
                  <a:pt x="426" y="66"/>
                </a:lnTo>
                <a:lnTo>
                  <a:pt x="426" y="63"/>
                </a:lnTo>
                <a:lnTo>
                  <a:pt x="431" y="63"/>
                </a:lnTo>
                <a:lnTo>
                  <a:pt x="431" y="59"/>
                </a:lnTo>
                <a:lnTo>
                  <a:pt x="433" y="59"/>
                </a:lnTo>
                <a:lnTo>
                  <a:pt x="433" y="56"/>
                </a:lnTo>
                <a:lnTo>
                  <a:pt x="439" y="56"/>
                </a:lnTo>
                <a:lnTo>
                  <a:pt x="439" y="54"/>
                </a:lnTo>
                <a:lnTo>
                  <a:pt x="442" y="54"/>
                </a:lnTo>
                <a:lnTo>
                  <a:pt x="442" y="54"/>
                </a:lnTo>
                <a:lnTo>
                  <a:pt x="448" y="54"/>
                </a:lnTo>
                <a:lnTo>
                  <a:pt x="448" y="50"/>
                </a:lnTo>
                <a:lnTo>
                  <a:pt x="450" y="50"/>
                </a:lnTo>
                <a:lnTo>
                  <a:pt x="450" y="47"/>
                </a:lnTo>
                <a:lnTo>
                  <a:pt x="452" y="47"/>
                </a:lnTo>
                <a:lnTo>
                  <a:pt x="452" y="47"/>
                </a:lnTo>
                <a:lnTo>
                  <a:pt x="456" y="47"/>
                </a:lnTo>
                <a:lnTo>
                  <a:pt x="456" y="47"/>
                </a:lnTo>
                <a:lnTo>
                  <a:pt x="460" y="47"/>
                </a:lnTo>
                <a:lnTo>
                  <a:pt x="460" y="45"/>
                </a:lnTo>
                <a:lnTo>
                  <a:pt x="463" y="45"/>
                </a:lnTo>
                <a:lnTo>
                  <a:pt x="463" y="42"/>
                </a:lnTo>
                <a:lnTo>
                  <a:pt x="463" y="42"/>
                </a:lnTo>
                <a:lnTo>
                  <a:pt x="463" y="42"/>
                </a:lnTo>
                <a:lnTo>
                  <a:pt x="464" y="42"/>
                </a:lnTo>
                <a:lnTo>
                  <a:pt x="464" y="40"/>
                </a:lnTo>
                <a:lnTo>
                  <a:pt x="469" y="40"/>
                </a:lnTo>
                <a:lnTo>
                  <a:pt x="469" y="40"/>
                </a:lnTo>
                <a:lnTo>
                  <a:pt x="472" y="40"/>
                </a:lnTo>
                <a:lnTo>
                  <a:pt x="472" y="38"/>
                </a:lnTo>
                <a:lnTo>
                  <a:pt x="473" y="38"/>
                </a:lnTo>
                <a:lnTo>
                  <a:pt x="473" y="35"/>
                </a:lnTo>
                <a:lnTo>
                  <a:pt x="476" y="35"/>
                </a:lnTo>
                <a:lnTo>
                  <a:pt x="476" y="33"/>
                </a:lnTo>
                <a:lnTo>
                  <a:pt x="487" y="33"/>
                </a:lnTo>
                <a:lnTo>
                  <a:pt x="487" y="33"/>
                </a:lnTo>
                <a:lnTo>
                  <a:pt x="488" y="33"/>
                </a:lnTo>
                <a:lnTo>
                  <a:pt x="488" y="33"/>
                </a:lnTo>
                <a:lnTo>
                  <a:pt x="489" y="33"/>
                </a:lnTo>
                <a:lnTo>
                  <a:pt x="489" y="30"/>
                </a:lnTo>
                <a:lnTo>
                  <a:pt x="489" y="30"/>
                </a:lnTo>
                <a:lnTo>
                  <a:pt x="489" y="30"/>
                </a:lnTo>
                <a:lnTo>
                  <a:pt x="494" y="30"/>
                </a:lnTo>
                <a:lnTo>
                  <a:pt x="494" y="30"/>
                </a:lnTo>
                <a:lnTo>
                  <a:pt x="495" y="30"/>
                </a:lnTo>
                <a:lnTo>
                  <a:pt x="495" y="28"/>
                </a:lnTo>
                <a:lnTo>
                  <a:pt x="497" y="28"/>
                </a:lnTo>
                <a:lnTo>
                  <a:pt x="497" y="25"/>
                </a:lnTo>
                <a:lnTo>
                  <a:pt x="506" y="25"/>
                </a:lnTo>
                <a:lnTo>
                  <a:pt x="506" y="25"/>
                </a:lnTo>
                <a:lnTo>
                  <a:pt x="510" y="25"/>
                </a:lnTo>
                <a:lnTo>
                  <a:pt x="510" y="23"/>
                </a:lnTo>
                <a:lnTo>
                  <a:pt x="511" y="23"/>
                </a:lnTo>
                <a:lnTo>
                  <a:pt x="511" y="21"/>
                </a:lnTo>
                <a:lnTo>
                  <a:pt x="514" y="21"/>
                </a:lnTo>
                <a:lnTo>
                  <a:pt x="514" y="18"/>
                </a:lnTo>
                <a:lnTo>
                  <a:pt x="516" y="18"/>
                </a:lnTo>
                <a:lnTo>
                  <a:pt x="516" y="16"/>
                </a:lnTo>
                <a:lnTo>
                  <a:pt x="516" y="16"/>
                </a:lnTo>
                <a:lnTo>
                  <a:pt x="516" y="16"/>
                </a:lnTo>
                <a:lnTo>
                  <a:pt x="519" y="16"/>
                </a:lnTo>
                <a:lnTo>
                  <a:pt x="519" y="13"/>
                </a:lnTo>
                <a:lnTo>
                  <a:pt x="543" y="13"/>
                </a:lnTo>
                <a:lnTo>
                  <a:pt x="543" y="13"/>
                </a:lnTo>
                <a:lnTo>
                  <a:pt x="545" y="13"/>
                </a:lnTo>
                <a:lnTo>
                  <a:pt x="545" y="10"/>
                </a:lnTo>
                <a:lnTo>
                  <a:pt x="546" y="10"/>
                </a:lnTo>
                <a:lnTo>
                  <a:pt x="546" y="10"/>
                </a:lnTo>
                <a:lnTo>
                  <a:pt x="552" y="10"/>
                </a:lnTo>
                <a:lnTo>
                  <a:pt x="552" y="8"/>
                </a:lnTo>
                <a:lnTo>
                  <a:pt x="554" y="8"/>
                </a:lnTo>
                <a:lnTo>
                  <a:pt x="554" y="5"/>
                </a:lnTo>
                <a:lnTo>
                  <a:pt x="554" y="5"/>
                </a:lnTo>
                <a:lnTo>
                  <a:pt x="554" y="5"/>
                </a:lnTo>
                <a:lnTo>
                  <a:pt x="555" y="5"/>
                </a:lnTo>
                <a:lnTo>
                  <a:pt x="555" y="5"/>
                </a:lnTo>
                <a:lnTo>
                  <a:pt x="558" y="5"/>
                </a:lnTo>
                <a:lnTo>
                  <a:pt x="558" y="5"/>
                </a:lnTo>
                <a:lnTo>
                  <a:pt x="559" y="5"/>
                </a:lnTo>
                <a:lnTo>
                  <a:pt x="559" y="5"/>
                </a:lnTo>
                <a:lnTo>
                  <a:pt x="560" y="5"/>
                </a:lnTo>
                <a:lnTo>
                  <a:pt x="560" y="5"/>
                </a:lnTo>
                <a:lnTo>
                  <a:pt x="561" y="5"/>
                </a:lnTo>
                <a:lnTo>
                  <a:pt x="561" y="5"/>
                </a:lnTo>
                <a:lnTo>
                  <a:pt x="561" y="5"/>
                </a:lnTo>
                <a:lnTo>
                  <a:pt x="561" y="3"/>
                </a:lnTo>
                <a:lnTo>
                  <a:pt x="563" y="3"/>
                </a:lnTo>
                <a:lnTo>
                  <a:pt x="563"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sp>
        <p:nvSpPr>
          <p:cNvPr id="17" name="Freeform 57">
            <a:extLst>
              <a:ext uri="{FF2B5EF4-FFF2-40B4-BE49-F238E27FC236}">
                <a16:creationId xmlns:a16="http://schemas.microsoft.com/office/drawing/2014/main" id="{BC8F3E28-AECA-47BC-8B27-AFEE948A630B}"/>
              </a:ext>
            </a:extLst>
          </p:cNvPr>
          <p:cNvSpPr>
            <a:spLocks/>
          </p:cNvSpPr>
          <p:nvPr/>
        </p:nvSpPr>
        <p:spPr bwMode="auto">
          <a:xfrm>
            <a:off x="2325310" y="2123222"/>
            <a:ext cx="4974336" cy="1522018"/>
          </a:xfrm>
          <a:custGeom>
            <a:avLst/>
            <a:gdLst>
              <a:gd name="T0" fmla="*/ 7 w 574"/>
              <a:gd name="T1" fmla="*/ 269 h 271"/>
              <a:gd name="T2" fmla="*/ 21 w 574"/>
              <a:gd name="T3" fmla="*/ 263 h 271"/>
              <a:gd name="T4" fmla="*/ 31 w 574"/>
              <a:gd name="T5" fmla="*/ 256 h 271"/>
              <a:gd name="T6" fmla="*/ 42 w 574"/>
              <a:gd name="T7" fmla="*/ 251 h 271"/>
              <a:gd name="T8" fmla="*/ 53 w 574"/>
              <a:gd name="T9" fmla="*/ 243 h 271"/>
              <a:gd name="T10" fmla="*/ 61 w 574"/>
              <a:gd name="T11" fmla="*/ 238 h 271"/>
              <a:gd name="T12" fmla="*/ 75 w 574"/>
              <a:gd name="T13" fmla="*/ 232 h 271"/>
              <a:gd name="T14" fmla="*/ 84 w 574"/>
              <a:gd name="T15" fmla="*/ 227 h 271"/>
              <a:gd name="T16" fmla="*/ 93 w 574"/>
              <a:gd name="T17" fmla="*/ 218 h 271"/>
              <a:gd name="T18" fmla="*/ 98 w 574"/>
              <a:gd name="T19" fmla="*/ 215 h 271"/>
              <a:gd name="T20" fmla="*/ 103 w 574"/>
              <a:gd name="T21" fmla="*/ 210 h 271"/>
              <a:gd name="T22" fmla="*/ 117 w 574"/>
              <a:gd name="T23" fmla="*/ 205 h 271"/>
              <a:gd name="T24" fmla="*/ 129 w 574"/>
              <a:gd name="T25" fmla="*/ 197 h 271"/>
              <a:gd name="T26" fmla="*/ 139 w 574"/>
              <a:gd name="T27" fmla="*/ 192 h 271"/>
              <a:gd name="T28" fmla="*/ 145 w 574"/>
              <a:gd name="T29" fmla="*/ 184 h 271"/>
              <a:gd name="T30" fmla="*/ 153 w 574"/>
              <a:gd name="T31" fmla="*/ 179 h 271"/>
              <a:gd name="T32" fmla="*/ 160 w 574"/>
              <a:gd name="T33" fmla="*/ 173 h 271"/>
              <a:gd name="T34" fmla="*/ 173 w 574"/>
              <a:gd name="T35" fmla="*/ 166 h 271"/>
              <a:gd name="T36" fmla="*/ 189 w 574"/>
              <a:gd name="T37" fmla="*/ 160 h 271"/>
              <a:gd name="T38" fmla="*/ 194 w 574"/>
              <a:gd name="T39" fmla="*/ 160 h 271"/>
              <a:gd name="T40" fmla="*/ 206 w 574"/>
              <a:gd name="T41" fmla="*/ 153 h 271"/>
              <a:gd name="T42" fmla="*/ 210 w 574"/>
              <a:gd name="T43" fmla="*/ 152 h 271"/>
              <a:gd name="T44" fmla="*/ 222 w 574"/>
              <a:gd name="T45" fmla="*/ 143 h 271"/>
              <a:gd name="T46" fmla="*/ 234 w 574"/>
              <a:gd name="T47" fmla="*/ 136 h 271"/>
              <a:gd name="T48" fmla="*/ 243 w 574"/>
              <a:gd name="T49" fmla="*/ 131 h 271"/>
              <a:gd name="T50" fmla="*/ 252 w 574"/>
              <a:gd name="T51" fmla="*/ 124 h 271"/>
              <a:gd name="T52" fmla="*/ 263 w 574"/>
              <a:gd name="T53" fmla="*/ 116 h 271"/>
              <a:gd name="T54" fmla="*/ 286 w 574"/>
              <a:gd name="T55" fmla="*/ 112 h 271"/>
              <a:gd name="T56" fmla="*/ 296 w 574"/>
              <a:gd name="T57" fmla="*/ 103 h 271"/>
              <a:gd name="T58" fmla="*/ 312 w 574"/>
              <a:gd name="T59" fmla="*/ 100 h 271"/>
              <a:gd name="T60" fmla="*/ 331 w 574"/>
              <a:gd name="T61" fmla="*/ 93 h 271"/>
              <a:gd name="T62" fmla="*/ 338 w 574"/>
              <a:gd name="T63" fmla="*/ 87 h 271"/>
              <a:gd name="T64" fmla="*/ 348 w 574"/>
              <a:gd name="T65" fmla="*/ 84 h 271"/>
              <a:gd name="T66" fmla="*/ 362 w 574"/>
              <a:gd name="T67" fmla="*/ 78 h 271"/>
              <a:gd name="T68" fmla="*/ 372 w 574"/>
              <a:gd name="T69" fmla="*/ 73 h 271"/>
              <a:gd name="T70" fmla="*/ 374 w 574"/>
              <a:gd name="T71" fmla="*/ 69 h 271"/>
              <a:gd name="T72" fmla="*/ 379 w 574"/>
              <a:gd name="T73" fmla="*/ 67 h 271"/>
              <a:gd name="T74" fmla="*/ 381 w 574"/>
              <a:gd name="T75" fmla="*/ 63 h 271"/>
              <a:gd name="T76" fmla="*/ 384 w 574"/>
              <a:gd name="T77" fmla="*/ 63 h 271"/>
              <a:gd name="T78" fmla="*/ 385 w 574"/>
              <a:gd name="T79" fmla="*/ 63 h 271"/>
              <a:gd name="T80" fmla="*/ 386 w 574"/>
              <a:gd name="T81" fmla="*/ 63 h 271"/>
              <a:gd name="T82" fmla="*/ 388 w 574"/>
              <a:gd name="T83" fmla="*/ 61 h 271"/>
              <a:gd name="T84" fmla="*/ 390 w 574"/>
              <a:gd name="T85" fmla="*/ 58 h 271"/>
              <a:gd name="T86" fmla="*/ 392 w 574"/>
              <a:gd name="T87" fmla="*/ 58 h 271"/>
              <a:gd name="T88" fmla="*/ 393 w 574"/>
              <a:gd name="T89" fmla="*/ 58 h 271"/>
              <a:gd name="T90" fmla="*/ 400 w 574"/>
              <a:gd name="T91" fmla="*/ 56 h 271"/>
              <a:gd name="T92" fmla="*/ 403 w 574"/>
              <a:gd name="T93" fmla="*/ 53 h 271"/>
              <a:gd name="T94" fmla="*/ 411 w 574"/>
              <a:gd name="T95" fmla="*/ 50 h 271"/>
              <a:gd name="T96" fmla="*/ 417 w 574"/>
              <a:gd name="T97" fmla="*/ 48 h 271"/>
              <a:gd name="T98" fmla="*/ 422 w 574"/>
              <a:gd name="T99" fmla="*/ 48 h 271"/>
              <a:gd name="T100" fmla="*/ 428 w 574"/>
              <a:gd name="T101" fmla="*/ 41 h 271"/>
              <a:gd name="T102" fmla="*/ 441 w 574"/>
              <a:gd name="T103" fmla="*/ 38 h 271"/>
              <a:gd name="T104" fmla="*/ 448 w 574"/>
              <a:gd name="T105" fmla="*/ 31 h 271"/>
              <a:gd name="T106" fmla="*/ 466 w 574"/>
              <a:gd name="T107" fmla="*/ 24 h 271"/>
              <a:gd name="T108" fmla="*/ 475 w 574"/>
              <a:gd name="T109" fmla="*/ 17 h 271"/>
              <a:gd name="T110" fmla="*/ 501 w 574"/>
              <a:gd name="T111" fmla="*/ 13 h 271"/>
              <a:gd name="T112" fmla="*/ 518 w 574"/>
              <a:gd name="T113" fmla="*/ 5 h 271"/>
              <a:gd name="T114" fmla="*/ 562 w 574"/>
              <a:gd name="T115" fmla="*/ 5 h 271"/>
              <a:gd name="T116" fmla="*/ 574 w 574"/>
              <a:gd name="T11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4" h="271">
                <a:moveTo>
                  <a:pt x="0" y="271"/>
                </a:moveTo>
                <a:lnTo>
                  <a:pt x="0" y="271"/>
                </a:lnTo>
                <a:lnTo>
                  <a:pt x="0" y="271"/>
                </a:lnTo>
                <a:lnTo>
                  <a:pt x="2" y="271"/>
                </a:lnTo>
                <a:lnTo>
                  <a:pt x="2" y="271"/>
                </a:lnTo>
                <a:lnTo>
                  <a:pt x="5" y="271"/>
                </a:lnTo>
                <a:lnTo>
                  <a:pt x="5" y="271"/>
                </a:lnTo>
                <a:lnTo>
                  <a:pt x="7" y="271"/>
                </a:lnTo>
                <a:lnTo>
                  <a:pt x="7" y="269"/>
                </a:lnTo>
                <a:lnTo>
                  <a:pt x="13" y="269"/>
                </a:lnTo>
                <a:lnTo>
                  <a:pt x="13" y="268"/>
                </a:lnTo>
                <a:lnTo>
                  <a:pt x="15" y="268"/>
                </a:lnTo>
                <a:lnTo>
                  <a:pt x="15" y="266"/>
                </a:lnTo>
                <a:lnTo>
                  <a:pt x="16" y="266"/>
                </a:lnTo>
                <a:lnTo>
                  <a:pt x="16" y="265"/>
                </a:lnTo>
                <a:lnTo>
                  <a:pt x="20" y="265"/>
                </a:lnTo>
                <a:lnTo>
                  <a:pt x="20" y="263"/>
                </a:lnTo>
                <a:lnTo>
                  <a:pt x="21" y="263"/>
                </a:lnTo>
                <a:lnTo>
                  <a:pt x="21" y="262"/>
                </a:lnTo>
                <a:lnTo>
                  <a:pt x="24" y="262"/>
                </a:lnTo>
                <a:lnTo>
                  <a:pt x="24" y="260"/>
                </a:lnTo>
                <a:lnTo>
                  <a:pt x="28" y="260"/>
                </a:lnTo>
                <a:lnTo>
                  <a:pt x="28" y="259"/>
                </a:lnTo>
                <a:lnTo>
                  <a:pt x="29" y="259"/>
                </a:lnTo>
                <a:lnTo>
                  <a:pt x="29" y="257"/>
                </a:lnTo>
                <a:lnTo>
                  <a:pt x="31" y="257"/>
                </a:lnTo>
                <a:lnTo>
                  <a:pt x="31" y="256"/>
                </a:lnTo>
                <a:lnTo>
                  <a:pt x="33" y="256"/>
                </a:lnTo>
                <a:lnTo>
                  <a:pt x="33" y="256"/>
                </a:lnTo>
                <a:lnTo>
                  <a:pt x="35" y="256"/>
                </a:lnTo>
                <a:lnTo>
                  <a:pt x="35" y="254"/>
                </a:lnTo>
                <a:lnTo>
                  <a:pt x="39" y="254"/>
                </a:lnTo>
                <a:lnTo>
                  <a:pt x="39" y="252"/>
                </a:lnTo>
                <a:lnTo>
                  <a:pt x="41" y="252"/>
                </a:lnTo>
                <a:lnTo>
                  <a:pt x="41" y="251"/>
                </a:lnTo>
                <a:lnTo>
                  <a:pt x="42" y="251"/>
                </a:lnTo>
                <a:lnTo>
                  <a:pt x="42" y="249"/>
                </a:lnTo>
                <a:lnTo>
                  <a:pt x="44" y="249"/>
                </a:lnTo>
                <a:lnTo>
                  <a:pt x="44" y="248"/>
                </a:lnTo>
                <a:lnTo>
                  <a:pt x="48" y="248"/>
                </a:lnTo>
                <a:lnTo>
                  <a:pt x="48" y="246"/>
                </a:lnTo>
                <a:lnTo>
                  <a:pt x="51" y="246"/>
                </a:lnTo>
                <a:lnTo>
                  <a:pt x="51" y="245"/>
                </a:lnTo>
                <a:lnTo>
                  <a:pt x="53" y="245"/>
                </a:lnTo>
                <a:lnTo>
                  <a:pt x="53" y="243"/>
                </a:lnTo>
                <a:lnTo>
                  <a:pt x="53" y="243"/>
                </a:lnTo>
                <a:lnTo>
                  <a:pt x="53" y="241"/>
                </a:lnTo>
                <a:lnTo>
                  <a:pt x="56" y="241"/>
                </a:lnTo>
                <a:lnTo>
                  <a:pt x="56" y="240"/>
                </a:lnTo>
                <a:lnTo>
                  <a:pt x="58" y="240"/>
                </a:lnTo>
                <a:lnTo>
                  <a:pt x="58" y="238"/>
                </a:lnTo>
                <a:lnTo>
                  <a:pt x="58" y="238"/>
                </a:lnTo>
                <a:lnTo>
                  <a:pt x="58" y="238"/>
                </a:lnTo>
                <a:lnTo>
                  <a:pt x="61" y="238"/>
                </a:lnTo>
                <a:lnTo>
                  <a:pt x="61" y="237"/>
                </a:lnTo>
                <a:lnTo>
                  <a:pt x="63" y="237"/>
                </a:lnTo>
                <a:lnTo>
                  <a:pt x="63" y="235"/>
                </a:lnTo>
                <a:lnTo>
                  <a:pt x="71" y="235"/>
                </a:lnTo>
                <a:lnTo>
                  <a:pt x="71" y="234"/>
                </a:lnTo>
                <a:lnTo>
                  <a:pt x="74" y="234"/>
                </a:lnTo>
                <a:lnTo>
                  <a:pt x="74" y="234"/>
                </a:lnTo>
                <a:lnTo>
                  <a:pt x="75" y="234"/>
                </a:lnTo>
                <a:lnTo>
                  <a:pt x="75" y="232"/>
                </a:lnTo>
                <a:lnTo>
                  <a:pt x="76" y="232"/>
                </a:lnTo>
                <a:lnTo>
                  <a:pt x="76" y="232"/>
                </a:lnTo>
                <a:lnTo>
                  <a:pt x="77" y="232"/>
                </a:lnTo>
                <a:lnTo>
                  <a:pt x="77" y="231"/>
                </a:lnTo>
                <a:lnTo>
                  <a:pt x="78" y="231"/>
                </a:lnTo>
                <a:lnTo>
                  <a:pt x="78" y="229"/>
                </a:lnTo>
                <a:lnTo>
                  <a:pt x="82" y="229"/>
                </a:lnTo>
                <a:lnTo>
                  <a:pt x="82" y="227"/>
                </a:lnTo>
                <a:lnTo>
                  <a:pt x="84" y="227"/>
                </a:lnTo>
                <a:lnTo>
                  <a:pt x="84" y="226"/>
                </a:lnTo>
                <a:lnTo>
                  <a:pt x="86" y="226"/>
                </a:lnTo>
                <a:lnTo>
                  <a:pt x="86" y="223"/>
                </a:lnTo>
                <a:lnTo>
                  <a:pt x="86" y="223"/>
                </a:lnTo>
                <a:lnTo>
                  <a:pt x="86" y="221"/>
                </a:lnTo>
                <a:lnTo>
                  <a:pt x="90" y="221"/>
                </a:lnTo>
                <a:lnTo>
                  <a:pt x="90" y="220"/>
                </a:lnTo>
                <a:lnTo>
                  <a:pt x="93" y="220"/>
                </a:lnTo>
                <a:lnTo>
                  <a:pt x="93" y="218"/>
                </a:lnTo>
                <a:lnTo>
                  <a:pt x="97" y="218"/>
                </a:lnTo>
                <a:lnTo>
                  <a:pt x="97" y="218"/>
                </a:lnTo>
                <a:lnTo>
                  <a:pt x="98" y="218"/>
                </a:lnTo>
                <a:lnTo>
                  <a:pt x="98" y="216"/>
                </a:lnTo>
                <a:lnTo>
                  <a:pt x="98" y="216"/>
                </a:lnTo>
                <a:lnTo>
                  <a:pt x="98" y="216"/>
                </a:lnTo>
                <a:lnTo>
                  <a:pt x="98" y="216"/>
                </a:lnTo>
                <a:lnTo>
                  <a:pt x="98" y="215"/>
                </a:lnTo>
                <a:lnTo>
                  <a:pt x="98" y="215"/>
                </a:lnTo>
                <a:lnTo>
                  <a:pt x="98" y="215"/>
                </a:lnTo>
                <a:lnTo>
                  <a:pt x="99" y="215"/>
                </a:lnTo>
                <a:lnTo>
                  <a:pt x="99" y="213"/>
                </a:lnTo>
                <a:lnTo>
                  <a:pt x="101" y="213"/>
                </a:lnTo>
                <a:lnTo>
                  <a:pt x="101" y="212"/>
                </a:lnTo>
                <a:lnTo>
                  <a:pt x="101" y="212"/>
                </a:lnTo>
                <a:lnTo>
                  <a:pt x="101" y="212"/>
                </a:lnTo>
                <a:lnTo>
                  <a:pt x="103" y="212"/>
                </a:lnTo>
                <a:lnTo>
                  <a:pt x="103" y="210"/>
                </a:lnTo>
                <a:lnTo>
                  <a:pt x="103" y="210"/>
                </a:lnTo>
                <a:lnTo>
                  <a:pt x="103" y="210"/>
                </a:lnTo>
                <a:lnTo>
                  <a:pt x="110" y="210"/>
                </a:lnTo>
                <a:lnTo>
                  <a:pt x="110" y="208"/>
                </a:lnTo>
                <a:lnTo>
                  <a:pt x="111" y="208"/>
                </a:lnTo>
                <a:lnTo>
                  <a:pt x="111" y="207"/>
                </a:lnTo>
                <a:lnTo>
                  <a:pt x="112" y="207"/>
                </a:lnTo>
                <a:lnTo>
                  <a:pt x="112" y="205"/>
                </a:lnTo>
                <a:lnTo>
                  <a:pt x="117" y="205"/>
                </a:lnTo>
                <a:lnTo>
                  <a:pt x="117" y="204"/>
                </a:lnTo>
                <a:lnTo>
                  <a:pt x="119" y="204"/>
                </a:lnTo>
                <a:lnTo>
                  <a:pt x="119" y="202"/>
                </a:lnTo>
                <a:lnTo>
                  <a:pt x="124" y="202"/>
                </a:lnTo>
                <a:lnTo>
                  <a:pt x="124" y="200"/>
                </a:lnTo>
                <a:lnTo>
                  <a:pt x="128" y="200"/>
                </a:lnTo>
                <a:lnTo>
                  <a:pt x="128" y="199"/>
                </a:lnTo>
                <a:lnTo>
                  <a:pt x="129" y="199"/>
                </a:lnTo>
                <a:lnTo>
                  <a:pt x="129" y="197"/>
                </a:lnTo>
                <a:lnTo>
                  <a:pt x="130" y="197"/>
                </a:lnTo>
                <a:lnTo>
                  <a:pt x="130" y="196"/>
                </a:lnTo>
                <a:lnTo>
                  <a:pt x="132" y="196"/>
                </a:lnTo>
                <a:lnTo>
                  <a:pt x="132" y="194"/>
                </a:lnTo>
                <a:lnTo>
                  <a:pt x="133" y="194"/>
                </a:lnTo>
                <a:lnTo>
                  <a:pt x="133" y="192"/>
                </a:lnTo>
                <a:lnTo>
                  <a:pt x="138" y="192"/>
                </a:lnTo>
                <a:lnTo>
                  <a:pt x="138" y="192"/>
                </a:lnTo>
                <a:lnTo>
                  <a:pt x="139" y="192"/>
                </a:lnTo>
                <a:lnTo>
                  <a:pt x="139" y="191"/>
                </a:lnTo>
                <a:lnTo>
                  <a:pt x="139" y="191"/>
                </a:lnTo>
                <a:lnTo>
                  <a:pt x="139" y="191"/>
                </a:lnTo>
                <a:lnTo>
                  <a:pt x="140" y="191"/>
                </a:lnTo>
                <a:lnTo>
                  <a:pt x="140" y="189"/>
                </a:lnTo>
                <a:lnTo>
                  <a:pt x="141" y="189"/>
                </a:lnTo>
                <a:lnTo>
                  <a:pt x="141" y="188"/>
                </a:lnTo>
                <a:lnTo>
                  <a:pt x="145" y="188"/>
                </a:lnTo>
                <a:lnTo>
                  <a:pt x="145" y="184"/>
                </a:lnTo>
                <a:lnTo>
                  <a:pt x="145" y="184"/>
                </a:lnTo>
                <a:lnTo>
                  <a:pt x="145" y="183"/>
                </a:lnTo>
                <a:lnTo>
                  <a:pt x="147" y="183"/>
                </a:lnTo>
                <a:lnTo>
                  <a:pt x="147" y="181"/>
                </a:lnTo>
                <a:lnTo>
                  <a:pt x="147" y="181"/>
                </a:lnTo>
                <a:lnTo>
                  <a:pt x="147" y="181"/>
                </a:lnTo>
                <a:lnTo>
                  <a:pt x="151" y="181"/>
                </a:lnTo>
                <a:lnTo>
                  <a:pt x="151" y="179"/>
                </a:lnTo>
                <a:lnTo>
                  <a:pt x="153" y="179"/>
                </a:lnTo>
                <a:lnTo>
                  <a:pt x="153" y="178"/>
                </a:lnTo>
                <a:lnTo>
                  <a:pt x="153" y="178"/>
                </a:lnTo>
                <a:lnTo>
                  <a:pt x="153" y="178"/>
                </a:lnTo>
                <a:lnTo>
                  <a:pt x="157" y="178"/>
                </a:lnTo>
                <a:lnTo>
                  <a:pt x="157" y="176"/>
                </a:lnTo>
                <a:lnTo>
                  <a:pt x="159" y="176"/>
                </a:lnTo>
                <a:lnTo>
                  <a:pt x="159" y="175"/>
                </a:lnTo>
                <a:lnTo>
                  <a:pt x="160" y="175"/>
                </a:lnTo>
                <a:lnTo>
                  <a:pt x="160" y="173"/>
                </a:lnTo>
                <a:lnTo>
                  <a:pt x="161" y="173"/>
                </a:lnTo>
                <a:lnTo>
                  <a:pt x="161" y="171"/>
                </a:lnTo>
                <a:lnTo>
                  <a:pt x="162" y="171"/>
                </a:lnTo>
                <a:lnTo>
                  <a:pt x="162" y="171"/>
                </a:lnTo>
                <a:lnTo>
                  <a:pt x="164" y="171"/>
                </a:lnTo>
                <a:lnTo>
                  <a:pt x="164" y="168"/>
                </a:lnTo>
                <a:lnTo>
                  <a:pt x="171" y="168"/>
                </a:lnTo>
                <a:lnTo>
                  <a:pt x="171" y="166"/>
                </a:lnTo>
                <a:lnTo>
                  <a:pt x="173" y="166"/>
                </a:lnTo>
                <a:lnTo>
                  <a:pt x="173" y="165"/>
                </a:lnTo>
                <a:lnTo>
                  <a:pt x="176" y="165"/>
                </a:lnTo>
                <a:lnTo>
                  <a:pt x="176" y="163"/>
                </a:lnTo>
                <a:lnTo>
                  <a:pt x="181" y="163"/>
                </a:lnTo>
                <a:lnTo>
                  <a:pt x="181" y="162"/>
                </a:lnTo>
                <a:lnTo>
                  <a:pt x="184" y="162"/>
                </a:lnTo>
                <a:lnTo>
                  <a:pt x="184" y="160"/>
                </a:lnTo>
                <a:lnTo>
                  <a:pt x="189" y="160"/>
                </a:lnTo>
                <a:lnTo>
                  <a:pt x="189" y="160"/>
                </a:lnTo>
                <a:lnTo>
                  <a:pt x="190" y="160"/>
                </a:lnTo>
                <a:lnTo>
                  <a:pt x="190" y="160"/>
                </a:lnTo>
                <a:lnTo>
                  <a:pt x="190" y="160"/>
                </a:lnTo>
                <a:lnTo>
                  <a:pt x="190" y="160"/>
                </a:lnTo>
                <a:lnTo>
                  <a:pt x="192" y="160"/>
                </a:lnTo>
                <a:lnTo>
                  <a:pt x="192" y="160"/>
                </a:lnTo>
                <a:lnTo>
                  <a:pt x="193" y="160"/>
                </a:lnTo>
                <a:lnTo>
                  <a:pt x="193" y="160"/>
                </a:lnTo>
                <a:lnTo>
                  <a:pt x="194" y="160"/>
                </a:lnTo>
                <a:lnTo>
                  <a:pt x="194" y="158"/>
                </a:lnTo>
                <a:lnTo>
                  <a:pt x="197" y="158"/>
                </a:lnTo>
                <a:lnTo>
                  <a:pt x="197" y="158"/>
                </a:lnTo>
                <a:lnTo>
                  <a:pt x="198" y="158"/>
                </a:lnTo>
                <a:lnTo>
                  <a:pt x="198" y="157"/>
                </a:lnTo>
                <a:lnTo>
                  <a:pt x="200" y="157"/>
                </a:lnTo>
                <a:lnTo>
                  <a:pt x="200" y="155"/>
                </a:lnTo>
                <a:lnTo>
                  <a:pt x="206" y="155"/>
                </a:lnTo>
                <a:lnTo>
                  <a:pt x="206" y="153"/>
                </a:lnTo>
                <a:lnTo>
                  <a:pt x="207" y="153"/>
                </a:lnTo>
                <a:lnTo>
                  <a:pt x="207" y="152"/>
                </a:lnTo>
                <a:lnTo>
                  <a:pt x="209" y="152"/>
                </a:lnTo>
                <a:lnTo>
                  <a:pt x="209" y="152"/>
                </a:lnTo>
                <a:lnTo>
                  <a:pt x="209" y="152"/>
                </a:lnTo>
                <a:lnTo>
                  <a:pt x="209" y="152"/>
                </a:lnTo>
                <a:lnTo>
                  <a:pt x="209" y="152"/>
                </a:lnTo>
                <a:lnTo>
                  <a:pt x="209" y="152"/>
                </a:lnTo>
                <a:lnTo>
                  <a:pt x="210" y="152"/>
                </a:lnTo>
                <a:lnTo>
                  <a:pt x="210" y="150"/>
                </a:lnTo>
                <a:lnTo>
                  <a:pt x="212" y="150"/>
                </a:lnTo>
                <a:lnTo>
                  <a:pt x="212" y="148"/>
                </a:lnTo>
                <a:lnTo>
                  <a:pt x="214" y="148"/>
                </a:lnTo>
                <a:lnTo>
                  <a:pt x="214" y="146"/>
                </a:lnTo>
                <a:lnTo>
                  <a:pt x="215" y="146"/>
                </a:lnTo>
                <a:lnTo>
                  <a:pt x="215" y="145"/>
                </a:lnTo>
                <a:lnTo>
                  <a:pt x="222" y="145"/>
                </a:lnTo>
                <a:lnTo>
                  <a:pt x="222" y="143"/>
                </a:lnTo>
                <a:lnTo>
                  <a:pt x="224" y="143"/>
                </a:lnTo>
                <a:lnTo>
                  <a:pt x="224" y="141"/>
                </a:lnTo>
                <a:lnTo>
                  <a:pt x="229" y="141"/>
                </a:lnTo>
                <a:lnTo>
                  <a:pt x="229" y="140"/>
                </a:lnTo>
                <a:lnTo>
                  <a:pt x="232" y="140"/>
                </a:lnTo>
                <a:lnTo>
                  <a:pt x="232" y="138"/>
                </a:lnTo>
                <a:lnTo>
                  <a:pt x="233" y="138"/>
                </a:lnTo>
                <a:lnTo>
                  <a:pt x="233" y="136"/>
                </a:lnTo>
                <a:lnTo>
                  <a:pt x="234" y="136"/>
                </a:lnTo>
                <a:lnTo>
                  <a:pt x="234" y="134"/>
                </a:lnTo>
                <a:lnTo>
                  <a:pt x="234" y="134"/>
                </a:lnTo>
                <a:lnTo>
                  <a:pt x="234" y="134"/>
                </a:lnTo>
                <a:lnTo>
                  <a:pt x="236" y="134"/>
                </a:lnTo>
                <a:lnTo>
                  <a:pt x="236" y="133"/>
                </a:lnTo>
                <a:lnTo>
                  <a:pt x="238" y="133"/>
                </a:lnTo>
                <a:lnTo>
                  <a:pt x="238" y="133"/>
                </a:lnTo>
                <a:lnTo>
                  <a:pt x="243" y="133"/>
                </a:lnTo>
                <a:lnTo>
                  <a:pt x="243" y="131"/>
                </a:lnTo>
                <a:lnTo>
                  <a:pt x="244" y="131"/>
                </a:lnTo>
                <a:lnTo>
                  <a:pt x="244" y="129"/>
                </a:lnTo>
                <a:lnTo>
                  <a:pt x="245" y="129"/>
                </a:lnTo>
                <a:lnTo>
                  <a:pt x="245" y="128"/>
                </a:lnTo>
                <a:lnTo>
                  <a:pt x="250" y="128"/>
                </a:lnTo>
                <a:lnTo>
                  <a:pt x="250" y="126"/>
                </a:lnTo>
                <a:lnTo>
                  <a:pt x="252" y="126"/>
                </a:lnTo>
                <a:lnTo>
                  <a:pt x="252" y="124"/>
                </a:lnTo>
                <a:lnTo>
                  <a:pt x="252" y="124"/>
                </a:lnTo>
                <a:lnTo>
                  <a:pt x="252" y="122"/>
                </a:lnTo>
                <a:lnTo>
                  <a:pt x="253" y="122"/>
                </a:lnTo>
                <a:lnTo>
                  <a:pt x="253" y="121"/>
                </a:lnTo>
                <a:lnTo>
                  <a:pt x="261" y="121"/>
                </a:lnTo>
                <a:lnTo>
                  <a:pt x="261" y="119"/>
                </a:lnTo>
                <a:lnTo>
                  <a:pt x="263" y="119"/>
                </a:lnTo>
                <a:lnTo>
                  <a:pt x="263" y="117"/>
                </a:lnTo>
                <a:lnTo>
                  <a:pt x="263" y="117"/>
                </a:lnTo>
                <a:lnTo>
                  <a:pt x="263" y="116"/>
                </a:lnTo>
                <a:lnTo>
                  <a:pt x="269" y="116"/>
                </a:lnTo>
                <a:lnTo>
                  <a:pt x="269" y="116"/>
                </a:lnTo>
                <a:lnTo>
                  <a:pt x="277" y="116"/>
                </a:lnTo>
                <a:lnTo>
                  <a:pt x="277" y="114"/>
                </a:lnTo>
                <a:lnTo>
                  <a:pt x="279" y="114"/>
                </a:lnTo>
                <a:lnTo>
                  <a:pt x="279" y="114"/>
                </a:lnTo>
                <a:lnTo>
                  <a:pt x="281" y="114"/>
                </a:lnTo>
                <a:lnTo>
                  <a:pt x="281" y="112"/>
                </a:lnTo>
                <a:lnTo>
                  <a:pt x="286" y="112"/>
                </a:lnTo>
                <a:lnTo>
                  <a:pt x="286" y="112"/>
                </a:lnTo>
                <a:lnTo>
                  <a:pt x="287" y="112"/>
                </a:lnTo>
                <a:lnTo>
                  <a:pt x="287" y="110"/>
                </a:lnTo>
                <a:lnTo>
                  <a:pt x="288" y="110"/>
                </a:lnTo>
                <a:lnTo>
                  <a:pt x="288" y="109"/>
                </a:lnTo>
                <a:lnTo>
                  <a:pt x="289" y="109"/>
                </a:lnTo>
                <a:lnTo>
                  <a:pt x="289" y="107"/>
                </a:lnTo>
                <a:lnTo>
                  <a:pt x="296" y="107"/>
                </a:lnTo>
                <a:lnTo>
                  <a:pt x="296" y="103"/>
                </a:lnTo>
                <a:lnTo>
                  <a:pt x="298" y="103"/>
                </a:lnTo>
                <a:lnTo>
                  <a:pt x="298" y="103"/>
                </a:lnTo>
                <a:lnTo>
                  <a:pt x="299" y="103"/>
                </a:lnTo>
                <a:lnTo>
                  <a:pt x="299" y="103"/>
                </a:lnTo>
                <a:lnTo>
                  <a:pt x="305" y="103"/>
                </a:lnTo>
                <a:lnTo>
                  <a:pt x="305" y="102"/>
                </a:lnTo>
                <a:lnTo>
                  <a:pt x="311" y="102"/>
                </a:lnTo>
                <a:lnTo>
                  <a:pt x="311" y="100"/>
                </a:lnTo>
                <a:lnTo>
                  <a:pt x="312" y="100"/>
                </a:lnTo>
                <a:lnTo>
                  <a:pt x="312" y="98"/>
                </a:lnTo>
                <a:lnTo>
                  <a:pt x="317" y="98"/>
                </a:lnTo>
                <a:lnTo>
                  <a:pt x="317" y="96"/>
                </a:lnTo>
                <a:lnTo>
                  <a:pt x="321" y="96"/>
                </a:lnTo>
                <a:lnTo>
                  <a:pt x="321" y="96"/>
                </a:lnTo>
                <a:lnTo>
                  <a:pt x="329" y="96"/>
                </a:lnTo>
                <a:lnTo>
                  <a:pt x="329" y="94"/>
                </a:lnTo>
                <a:lnTo>
                  <a:pt x="331" y="94"/>
                </a:lnTo>
                <a:lnTo>
                  <a:pt x="331" y="93"/>
                </a:lnTo>
                <a:lnTo>
                  <a:pt x="332" y="93"/>
                </a:lnTo>
                <a:lnTo>
                  <a:pt x="332" y="91"/>
                </a:lnTo>
                <a:lnTo>
                  <a:pt x="334" y="91"/>
                </a:lnTo>
                <a:lnTo>
                  <a:pt x="334" y="89"/>
                </a:lnTo>
                <a:lnTo>
                  <a:pt x="335" y="89"/>
                </a:lnTo>
                <a:lnTo>
                  <a:pt x="335" y="87"/>
                </a:lnTo>
                <a:lnTo>
                  <a:pt x="337" y="87"/>
                </a:lnTo>
                <a:lnTo>
                  <a:pt x="337" y="87"/>
                </a:lnTo>
                <a:lnTo>
                  <a:pt x="338" y="87"/>
                </a:lnTo>
                <a:lnTo>
                  <a:pt x="338" y="87"/>
                </a:lnTo>
                <a:lnTo>
                  <a:pt x="343" y="87"/>
                </a:lnTo>
                <a:lnTo>
                  <a:pt x="343" y="86"/>
                </a:lnTo>
                <a:lnTo>
                  <a:pt x="346" y="86"/>
                </a:lnTo>
                <a:lnTo>
                  <a:pt x="346" y="86"/>
                </a:lnTo>
                <a:lnTo>
                  <a:pt x="347" y="86"/>
                </a:lnTo>
                <a:lnTo>
                  <a:pt x="347" y="86"/>
                </a:lnTo>
                <a:lnTo>
                  <a:pt x="348" y="86"/>
                </a:lnTo>
                <a:lnTo>
                  <a:pt x="348" y="84"/>
                </a:lnTo>
                <a:lnTo>
                  <a:pt x="351" y="84"/>
                </a:lnTo>
                <a:lnTo>
                  <a:pt x="351" y="84"/>
                </a:lnTo>
                <a:lnTo>
                  <a:pt x="352" y="84"/>
                </a:lnTo>
                <a:lnTo>
                  <a:pt x="352" y="82"/>
                </a:lnTo>
                <a:lnTo>
                  <a:pt x="359" y="82"/>
                </a:lnTo>
                <a:lnTo>
                  <a:pt x="359" y="80"/>
                </a:lnTo>
                <a:lnTo>
                  <a:pt x="361" y="80"/>
                </a:lnTo>
                <a:lnTo>
                  <a:pt x="361" y="78"/>
                </a:lnTo>
                <a:lnTo>
                  <a:pt x="362" y="78"/>
                </a:lnTo>
                <a:lnTo>
                  <a:pt x="362" y="76"/>
                </a:lnTo>
                <a:lnTo>
                  <a:pt x="366" y="76"/>
                </a:lnTo>
                <a:lnTo>
                  <a:pt x="366" y="76"/>
                </a:lnTo>
                <a:lnTo>
                  <a:pt x="370" y="76"/>
                </a:lnTo>
                <a:lnTo>
                  <a:pt x="370" y="73"/>
                </a:lnTo>
                <a:lnTo>
                  <a:pt x="372" y="73"/>
                </a:lnTo>
                <a:lnTo>
                  <a:pt x="372" y="73"/>
                </a:lnTo>
                <a:lnTo>
                  <a:pt x="372" y="73"/>
                </a:lnTo>
                <a:lnTo>
                  <a:pt x="372" y="73"/>
                </a:lnTo>
                <a:lnTo>
                  <a:pt x="372" y="73"/>
                </a:lnTo>
                <a:lnTo>
                  <a:pt x="372" y="71"/>
                </a:lnTo>
                <a:lnTo>
                  <a:pt x="373" y="71"/>
                </a:lnTo>
                <a:lnTo>
                  <a:pt x="373" y="69"/>
                </a:lnTo>
                <a:lnTo>
                  <a:pt x="373" y="69"/>
                </a:lnTo>
                <a:lnTo>
                  <a:pt x="373" y="69"/>
                </a:lnTo>
                <a:lnTo>
                  <a:pt x="373" y="69"/>
                </a:lnTo>
                <a:lnTo>
                  <a:pt x="373" y="69"/>
                </a:lnTo>
                <a:lnTo>
                  <a:pt x="374" y="69"/>
                </a:lnTo>
                <a:lnTo>
                  <a:pt x="374" y="69"/>
                </a:lnTo>
                <a:lnTo>
                  <a:pt x="374" y="69"/>
                </a:lnTo>
                <a:lnTo>
                  <a:pt x="374" y="67"/>
                </a:lnTo>
                <a:lnTo>
                  <a:pt x="375" y="67"/>
                </a:lnTo>
                <a:lnTo>
                  <a:pt x="375" y="67"/>
                </a:lnTo>
                <a:lnTo>
                  <a:pt x="378" y="67"/>
                </a:lnTo>
                <a:lnTo>
                  <a:pt x="378" y="67"/>
                </a:lnTo>
                <a:lnTo>
                  <a:pt x="379" y="67"/>
                </a:lnTo>
                <a:lnTo>
                  <a:pt x="379" y="67"/>
                </a:lnTo>
                <a:lnTo>
                  <a:pt x="380" y="67"/>
                </a:lnTo>
                <a:lnTo>
                  <a:pt x="380" y="65"/>
                </a:lnTo>
                <a:lnTo>
                  <a:pt x="380" y="65"/>
                </a:lnTo>
                <a:lnTo>
                  <a:pt x="380" y="65"/>
                </a:lnTo>
                <a:lnTo>
                  <a:pt x="381" y="65"/>
                </a:lnTo>
                <a:lnTo>
                  <a:pt x="381" y="63"/>
                </a:lnTo>
                <a:lnTo>
                  <a:pt x="381" y="63"/>
                </a:lnTo>
                <a:lnTo>
                  <a:pt x="381" y="63"/>
                </a:lnTo>
                <a:lnTo>
                  <a:pt x="381" y="63"/>
                </a:lnTo>
                <a:lnTo>
                  <a:pt x="381" y="63"/>
                </a:lnTo>
                <a:lnTo>
                  <a:pt x="382" y="63"/>
                </a:lnTo>
                <a:lnTo>
                  <a:pt x="382" y="63"/>
                </a:lnTo>
                <a:lnTo>
                  <a:pt x="382" y="63"/>
                </a:lnTo>
                <a:lnTo>
                  <a:pt x="382" y="63"/>
                </a:lnTo>
                <a:lnTo>
                  <a:pt x="384" y="63"/>
                </a:lnTo>
                <a:lnTo>
                  <a:pt x="384" y="63"/>
                </a:lnTo>
                <a:lnTo>
                  <a:pt x="384" y="63"/>
                </a:lnTo>
                <a:lnTo>
                  <a:pt x="384" y="63"/>
                </a:lnTo>
                <a:lnTo>
                  <a:pt x="384" y="63"/>
                </a:lnTo>
                <a:lnTo>
                  <a:pt x="384" y="63"/>
                </a:lnTo>
                <a:lnTo>
                  <a:pt x="384" y="63"/>
                </a:lnTo>
                <a:lnTo>
                  <a:pt x="384" y="63"/>
                </a:lnTo>
                <a:lnTo>
                  <a:pt x="384" y="63"/>
                </a:lnTo>
                <a:lnTo>
                  <a:pt x="384" y="63"/>
                </a:lnTo>
                <a:lnTo>
                  <a:pt x="385" y="63"/>
                </a:lnTo>
                <a:lnTo>
                  <a:pt x="385" y="63"/>
                </a:lnTo>
                <a:lnTo>
                  <a:pt x="385" y="63"/>
                </a:lnTo>
                <a:lnTo>
                  <a:pt x="385" y="63"/>
                </a:lnTo>
                <a:lnTo>
                  <a:pt x="385" y="63"/>
                </a:lnTo>
                <a:lnTo>
                  <a:pt x="385" y="63"/>
                </a:lnTo>
                <a:lnTo>
                  <a:pt x="385" y="63"/>
                </a:lnTo>
                <a:lnTo>
                  <a:pt x="385" y="63"/>
                </a:lnTo>
                <a:lnTo>
                  <a:pt x="386" y="63"/>
                </a:lnTo>
                <a:lnTo>
                  <a:pt x="386" y="63"/>
                </a:lnTo>
                <a:lnTo>
                  <a:pt x="386" y="63"/>
                </a:lnTo>
                <a:lnTo>
                  <a:pt x="386" y="63"/>
                </a:lnTo>
                <a:lnTo>
                  <a:pt x="387" y="63"/>
                </a:lnTo>
                <a:lnTo>
                  <a:pt x="387" y="63"/>
                </a:lnTo>
                <a:lnTo>
                  <a:pt x="387" y="63"/>
                </a:lnTo>
                <a:lnTo>
                  <a:pt x="387" y="63"/>
                </a:lnTo>
                <a:lnTo>
                  <a:pt x="387" y="63"/>
                </a:lnTo>
                <a:lnTo>
                  <a:pt x="387" y="63"/>
                </a:lnTo>
                <a:lnTo>
                  <a:pt x="388" y="63"/>
                </a:lnTo>
                <a:lnTo>
                  <a:pt x="388" y="61"/>
                </a:lnTo>
                <a:lnTo>
                  <a:pt x="388" y="61"/>
                </a:lnTo>
                <a:lnTo>
                  <a:pt x="388" y="61"/>
                </a:lnTo>
                <a:lnTo>
                  <a:pt x="388" y="61"/>
                </a:lnTo>
                <a:lnTo>
                  <a:pt x="388" y="61"/>
                </a:lnTo>
                <a:lnTo>
                  <a:pt x="389" y="61"/>
                </a:lnTo>
                <a:lnTo>
                  <a:pt x="389" y="61"/>
                </a:lnTo>
                <a:lnTo>
                  <a:pt x="389" y="61"/>
                </a:lnTo>
                <a:lnTo>
                  <a:pt x="389" y="61"/>
                </a:lnTo>
                <a:lnTo>
                  <a:pt x="390" y="61"/>
                </a:lnTo>
                <a:lnTo>
                  <a:pt x="390" y="58"/>
                </a:lnTo>
                <a:lnTo>
                  <a:pt x="391" y="58"/>
                </a:lnTo>
                <a:lnTo>
                  <a:pt x="391" y="58"/>
                </a:lnTo>
                <a:lnTo>
                  <a:pt x="392" y="58"/>
                </a:lnTo>
                <a:lnTo>
                  <a:pt x="392" y="58"/>
                </a:lnTo>
                <a:lnTo>
                  <a:pt x="392" y="58"/>
                </a:lnTo>
                <a:lnTo>
                  <a:pt x="392" y="58"/>
                </a:lnTo>
                <a:lnTo>
                  <a:pt x="392" y="58"/>
                </a:lnTo>
                <a:lnTo>
                  <a:pt x="392" y="58"/>
                </a:lnTo>
                <a:lnTo>
                  <a:pt x="392" y="58"/>
                </a:lnTo>
                <a:lnTo>
                  <a:pt x="392" y="58"/>
                </a:lnTo>
                <a:lnTo>
                  <a:pt x="392" y="58"/>
                </a:lnTo>
                <a:lnTo>
                  <a:pt x="392" y="58"/>
                </a:lnTo>
                <a:lnTo>
                  <a:pt x="392" y="58"/>
                </a:lnTo>
                <a:lnTo>
                  <a:pt x="392" y="58"/>
                </a:lnTo>
                <a:lnTo>
                  <a:pt x="393" y="58"/>
                </a:lnTo>
                <a:lnTo>
                  <a:pt x="393" y="58"/>
                </a:lnTo>
                <a:lnTo>
                  <a:pt x="393" y="58"/>
                </a:lnTo>
                <a:lnTo>
                  <a:pt x="393" y="58"/>
                </a:lnTo>
                <a:lnTo>
                  <a:pt x="395" y="58"/>
                </a:lnTo>
                <a:lnTo>
                  <a:pt x="395" y="58"/>
                </a:lnTo>
                <a:lnTo>
                  <a:pt x="397" y="58"/>
                </a:lnTo>
                <a:lnTo>
                  <a:pt x="397" y="56"/>
                </a:lnTo>
                <a:lnTo>
                  <a:pt x="397" y="56"/>
                </a:lnTo>
                <a:lnTo>
                  <a:pt x="397" y="56"/>
                </a:lnTo>
                <a:lnTo>
                  <a:pt x="399" y="56"/>
                </a:lnTo>
                <a:lnTo>
                  <a:pt x="399" y="56"/>
                </a:lnTo>
                <a:lnTo>
                  <a:pt x="400" y="56"/>
                </a:lnTo>
                <a:lnTo>
                  <a:pt x="400" y="56"/>
                </a:lnTo>
                <a:lnTo>
                  <a:pt x="401" y="56"/>
                </a:lnTo>
                <a:lnTo>
                  <a:pt x="401" y="56"/>
                </a:lnTo>
                <a:lnTo>
                  <a:pt x="401" y="56"/>
                </a:lnTo>
                <a:lnTo>
                  <a:pt x="401" y="56"/>
                </a:lnTo>
                <a:lnTo>
                  <a:pt x="401" y="56"/>
                </a:lnTo>
                <a:lnTo>
                  <a:pt x="401" y="56"/>
                </a:lnTo>
                <a:lnTo>
                  <a:pt x="403" y="56"/>
                </a:lnTo>
                <a:lnTo>
                  <a:pt x="403" y="53"/>
                </a:lnTo>
                <a:lnTo>
                  <a:pt x="405" y="53"/>
                </a:lnTo>
                <a:lnTo>
                  <a:pt x="405" y="50"/>
                </a:lnTo>
                <a:lnTo>
                  <a:pt x="408" y="50"/>
                </a:lnTo>
                <a:lnTo>
                  <a:pt x="408" y="50"/>
                </a:lnTo>
                <a:lnTo>
                  <a:pt x="408" y="50"/>
                </a:lnTo>
                <a:lnTo>
                  <a:pt x="408" y="50"/>
                </a:lnTo>
                <a:lnTo>
                  <a:pt x="409" y="50"/>
                </a:lnTo>
                <a:lnTo>
                  <a:pt x="409" y="50"/>
                </a:lnTo>
                <a:lnTo>
                  <a:pt x="411" y="50"/>
                </a:lnTo>
                <a:lnTo>
                  <a:pt x="411" y="50"/>
                </a:lnTo>
                <a:lnTo>
                  <a:pt x="413" y="50"/>
                </a:lnTo>
                <a:lnTo>
                  <a:pt x="413" y="48"/>
                </a:lnTo>
                <a:lnTo>
                  <a:pt x="415" y="48"/>
                </a:lnTo>
                <a:lnTo>
                  <a:pt x="415" y="48"/>
                </a:lnTo>
                <a:lnTo>
                  <a:pt x="417" y="48"/>
                </a:lnTo>
                <a:lnTo>
                  <a:pt x="417" y="48"/>
                </a:lnTo>
                <a:lnTo>
                  <a:pt x="417" y="48"/>
                </a:lnTo>
                <a:lnTo>
                  <a:pt x="417" y="48"/>
                </a:lnTo>
                <a:lnTo>
                  <a:pt x="417" y="48"/>
                </a:lnTo>
                <a:lnTo>
                  <a:pt x="417" y="48"/>
                </a:lnTo>
                <a:lnTo>
                  <a:pt x="418" y="48"/>
                </a:lnTo>
                <a:lnTo>
                  <a:pt x="418" y="48"/>
                </a:lnTo>
                <a:lnTo>
                  <a:pt x="419" y="48"/>
                </a:lnTo>
                <a:lnTo>
                  <a:pt x="419" y="48"/>
                </a:lnTo>
                <a:lnTo>
                  <a:pt x="421" y="48"/>
                </a:lnTo>
                <a:lnTo>
                  <a:pt x="421" y="48"/>
                </a:lnTo>
                <a:lnTo>
                  <a:pt x="422" y="48"/>
                </a:lnTo>
                <a:lnTo>
                  <a:pt x="422" y="48"/>
                </a:lnTo>
                <a:lnTo>
                  <a:pt x="422" y="48"/>
                </a:lnTo>
                <a:lnTo>
                  <a:pt x="422" y="45"/>
                </a:lnTo>
                <a:lnTo>
                  <a:pt x="422" y="45"/>
                </a:lnTo>
                <a:lnTo>
                  <a:pt x="422" y="45"/>
                </a:lnTo>
                <a:lnTo>
                  <a:pt x="423" y="45"/>
                </a:lnTo>
                <a:lnTo>
                  <a:pt x="423" y="41"/>
                </a:lnTo>
                <a:lnTo>
                  <a:pt x="428" y="41"/>
                </a:lnTo>
                <a:lnTo>
                  <a:pt x="428" y="41"/>
                </a:lnTo>
                <a:lnTo>
                  <a:pt x="433" y="41"/>
                </a:lnTo>
                <a:lnTo>
                  <a:pt x="433" y="41"/>
                </a:lnTo>
                <a:lnTo>
                  <a:pt x="434" y="41"/>
                </a:lnTo>
                <a:lnTo>
                  <a:pt x="434" y="41"/>
                </a:lnTo>
                <a:lnTo>
                  <a:pt x="436" y="41"/>
                </a:lnTo>
                <a:lnTo>
                  <a:pt x="436" y="38"/>
                </a:lnTo>
                <a:lnTo>
                  <a:pt x="440" y="38"/>
                </a:lnTo>
                <a:lnTo>
                  <a:pt x="440" y="38"/>
                </a:lnTo>
                <a:lnTo>
                  <a:pt x="441" y="38"/>
                </a:lnTo>
                <a:lnTo>
                  <a:pt x="441" y="35"/>
                </a:lnTo>
                <a:lnTo>
                  <a:pt x="443" y="35"/>
                </a:lnTo>
                <a:lnTo>
                  <a:pt x="443" y="31"/>
                </a:lnTo>
                <a:lnTo>
                  <a:pt x="444" y="31"/>
                </a:lnTo>
                <a:lnTo>
                  <a:pt x="444" y="31"/>
                </a:lnTo>
                <a:lnTo>
                  <a:pt x="448" y="31"/>
                </a:lnTo>
                <a:lnTo>
                  <a:pt x="448" y="31"/>
                </a:lnTo>
                <a:lnTo>
                  <a:pt x="448" y="31"/>
                </a:lnTo>
                <a:lnTo>
                  <a:pt x="448" y="31"/>
                </a:lnTo>
                <a:lnTo>
                  <a:pt x="451" y="31"/>
                </a:lnTo>
                <a:lnTo>
                  <a:pt x="451" y="31"/>
                </a:lnTo>
                <a:lnTo>
                  <a:pt x="454" y="31"/>
                </a:lnTo>
                <a:lnTo>
                  <a:pt x="454" y="28"/>
                </a:lnTo>
                <a:lnTo>
                  <a:pt x="461" y="28"/>
                </a:lnTo>
                <a:lnTo>
                  <a:pt x="461" y="28"/>
                </a:lnTo>
                <a:lnTo>
                  <a:pt x="463" y="28"/>
                </a:lnTo>
                <a:lnTo>
                  <a:pt x="463" y="24"/>
                </a:lnTo>
                <a:lnTo>
                  <a:pt x="466" y="24"/>
                </a:lnTo>
                <a:lnTo>
                  <a:pt x="466" y="21"/>
                </a:lnTo>
                <a:lnTo>
                  <a:pt x="467" y="21"/>
                </a:lnTo>
                <a:lnTo>
                  <a:pt x="467" y="21"/>
                </a:lnTo>
                <a:lnTo>
                  <a:pt x="472" y="21"/>
                </a:lnTo>
                <a:lnTo>
                  <a:pt x="472" y="21"/>
                </a:lnTo>
                <a:lnTo>
                  <a:pt x="475" y="21"/>
                </a:lnTo>
                <a:lnTo>
                  <a:pt x="475" y="21"/>
                </a:lnTo>
                <a:lnTo>
                  <a:pt x="475" y="21"/>
                </a:lnTo>
                <a:lnTo>
                  <a:pt x="475" y="17"/>
                </a:lnTo>
                <a:lnTo>
                  <a:pt x="479" y="17"/>
                </a:lnTo>
                <a:lnTo>
                  <a:pt x="479" y="17"/>
                </a:lnTo>
                <a:lnTo>
                  <a:pt x="481" y="17"/>
                </a:lnTo>
                <a:lnTo>
                  <a:pt x="481" y="13"/>
                </a:lnTo>
                <a:lnTo>
                  <a:pt x="488" y="13"/>
                </a:lnTo>
                <a:lnTo>
                  <a:pt x="488" y="13"/>
                </a:lnTo>
                <a:lnTo>
                  <a:pt x="491" y="13"/>
                </a:lnTo>
                <a:lnTo>
                  <a:pt x="491" y="13"/>
                </a:lnTo>
                <a:lnTo>
                  <a:pt x="501" y="13"/>
                </a:lnTo>
                <a:lnTo>
                  <a:pt x="501" y="13"/>
                </a:lnTo>
                <a:lnTo>
                  <a:pt x="502" y="13"/>
                </a:lnTo>
                <a:lnTo>
                  <a:pt x="502" y="13"/>
                </a:lnTo>
                <a:lnTo>
                  <a:pt x="514" y="13"/>
                </a:lnTo>
                <a:lnTo>
                  <a:pt x="514" y="9"/>
                </a:lnTo>
                <a:lnTo>
                  <a:pt x="516" y="9"/>
                </a:lnTo>
                <a:lnTo>
                  <a:pt x="516" y="9"/>
                </a:lnTo>
                <a:lnTo>
                  <a:pt x="518" y="9"/>
                </a:lnTo>
                <a:lnTo>
                  <a:pt x="518" y="5"/>
                </a:lnTo>
                <a:lnTo>
                  <a:pt x="524" y="5"/>
                </a:lnTo>
                <a:lnTo>
                  <a:pt x="524" y="5"/>
                </a:lnTo>
                <a:lnTo>
                  <a:pt x="554" y="5"/>
                </a:lnTo>
                <a:lnTo>
                  <a:pt x="554" y="5"/>
                </a:lnTo>
                <a:lnTo>
                  <a:pt x="555" y="5"/>
                </a:lnTo>
                <a:lnTo>
                  <a:pt x="555" y="5"/>
                </a:lnTo>
                <a:lnTo>
                  <a:pt x="561" y="5"/>
                </a:lnTo>
                <a:lnTo>
                  <a:pt x="561" y="5"/>
                </a:lnTo>
                <a:lnTo>
                  <a:pt x="562" y="5"/>
                </a:lnTo>
                <a:lnTo>
                  <a:pt x="562" y="5"/>
                </a:lnTo>
                <a:lnTo>
                  <a:pt x="562" y="5"/>
                </a:lnTo>
                <a:lnTo>
                  <a:pt x="562" y="5"/>
                </a:lnTo>
                <a:lnTo>
                  <a:pt x="564" y="5"/>
                </a:lnTo>
                <a:lnTo>
                  <a:pt x="564" y="5"/>
                </a:lnTo>
                <a:lnTo>
                  <a:pt x="565" y="5"/>
                </a:lnTo>
                <a:lnTo>
                  <a:pt x="565" y="0"/>
                </a:lnTo>
                <a:lnTo>
                  <a:pt x="574" y="0"/>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cxnSp>
        <p:nvCxnSpPr>
          <p:cNvPr id="18" name="Straight Connector 17">
            <a:extLst>
              <a:ext uri="{FF2B5EF4-FFF2-40B4-BE49-F238E27FC236}">
                <a16:creationId xmlns:a16="http://schemas.microsoft.com/office/drawing/2014/main" id="{7BF73132-ADDB-4554-AB8B-AF358C8050A5}"/>
              </a:ext>
            </a:extLst>
          </p:cNvPr>
          <p:cNvCxnSpPr>
            <a:cxnSpLocks/>
          </p:cNvCxnSpPr>
          <p:nvPr/>
        </p:nvCxnSpPr>
        <p:spPr bwMode="auto">
          <a:xfrm>
            <a:off x="5645887" y="969470"/>
            <a:ext cx="0" cy="2632182"/>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54D172C4-29D4-4389-A242-76868223B492}"/>
              </a:ext>
            </a:extLst>
          </p:cNvPr>
          <p:cNvSpPr txBox="1"/>
          <p:nvPr/>
        </p:nvSpPr>
        <p:spPr>
          <a:xfrm>
            <a:off x="5590212" y="2428334"/>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43.4%</a:t>
            </a:r>
          </a:p>
        </p:txBody>
      </p:sp>
      <p:sp>
        <p:nvSpPr>
          <p:cNvPr id="20" name="TextBox 19">
            <a:extLst>
              <a:ext uri="{FF2B5EF4-FFF2-40B4-BE49-F238E27FC236}">
                <a16:creationId xmlns:a16="http://schemas.microsoft.com/office/drawing/2014/main" id="{7507EB77-40B7-4374-B712-6E11FB827B4B}"/>
              </a:ext>
            </a:extLst>
          </p:cNvPr>
          <p:cNvSpPr txBox="1"/>
          <p:nvPr/>
        </p:nvSpPr>
        <p:spPr>
          <a:xfrm>
            <a:off x="5590212" y="2865382"/>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28.2%</a:t>
            </a:r>
          </a:p>
        </p:txBody>
      </p:sp>
      <p:sp>
        <p:nvSpPr>
          <p:cNvPr id="33" name="Freeform 38">
            <a:extLst>
              <a:ext uri="{FF2B5EF4-FFF2-40B4-BE49-F238E27FC236}">
                <a16:creationId xmlns:a16="http://schemas.microsoft.com/office/drawing/2014/main" id="{387BD40A-F7BE-4F06-B9C4-FD794DA74AB0}"/>
              </a:ext>
            </a:extLst>
          </p:cNvPr>
          <p:cNvSpPr>
            <a:spLocks/>
          </p:cNvSpPr>
          <p:nvPr/>
        </p:nvSpPr>
        <p:spPr bwMode="auto">
          <a:xfrm>
            <a:off x="2319639" y="3153557"/>
            <a:ext cx="1662112" cy="488950"/>
          </a:xfrm>
          <a:custGeom>
            <a:avLst/>
            <a:gdLst>
              <a:gd name="T0" fmla="*/ 1 w 573"/>
              <a:gd name="T1" fmla="*/ 87 h 87"/>
              <a:gd name="T2" fmla="*/ 3 w 573"/>
              <a:gd name="T3" fmla="*/ 87 h 87"/>
              <a:gd name="T4" fmla="*/ 17 w 573"/>
              <a:gd name="T5" fmla="*/ 87 h 87"/>
              <a:gd name="T6" fmla="*/ 23 w 573"/>
              <a:gd name="T7" fmla="*/ 87 h 87"/>
              <a:gd name="T8" fmla="*/ 37 w 573"/>
              <a:gd name="T9" fmla="*/ 78 h 87"/>
              <a:gd name="T10" fmla="*/ 42 w 573"/>
              <a:gd name="T11" fmla="*/ 70 h 87"/>
              <a:gd name="T12" fmla="*/ 44 w 573"/>
              <a:gd name="T13" fmla="*/ 70 h 87"/>
              <a:gd name="T14" fmla="*/ 50 w 573"/>
              <a:gd name="T15" fmla="*/ 70 h 87"/>
              <a:gd name="T16" fmla="*/ 51 w 573"/>
              <a:gd name="T17" fmla="*/ 70 h 87"/>
              <a:gd name="T18" fmla="*/ 53 w 573"/>
              <a:gd name="T19" fmla="*/ 70 h 87"/>
              <a:gd name="T20" fmla="*/ 55 w 573"/>
              <a:gd name="T21" fmla="*/ 70 h 87"/>
              <a:gd name="T22" fmla="*/ 56 w 573"/>
              <a:gd name="T23" fmla="*/ 70 h 87"/>
              <a:gd name="T24" fmla="*/ 59 w 573"/>
              <a:gd name="T25" fmla="*/ 70 h 87"/>
              <a:gd name="T26" fmla="*/ 66 w 573"/>
              <a:gd name="T27" fmla="*/ 70 h 87"/>
              <a:gd name="T28" fmla="*/ 66 w 573"/>
              <a:gd name="T29" fmla="*/ 70 h 87"/>
              <a:gd name="T30" fmla="*/ 72 w 573"/>
              <a:gd name="T31" fmla="*/ 70 h 87"/>
              <a:gd name="T32" fmla="*/ 73 w 573"/>
              <a:gd name="T33" fmla="*/ 70 h 87"/>
              <a:gd name="T34" fmla="*/ 119 w 573"/>
              <a:gd name="T35" fmla="*/ 70 h 87"/>
              <a:gd name="T36" fmla="*/ 121 w 573"/>
              <a:gd name="T37" fmla="*/ 58 h 87"/>
              <a:gd name="T38" fmla="*/ 162 w 573"/>
              <a:gd name="T39" fmla="*/ 58 h 87"/>
              <a:gd name="T40" fmla="*/ 173 w 573"/>
              <a:gd name="T41" fmla="*/ 58 h 87"/>
              <a:gd name="T42" fmla="*/ 174 w 573"/>
              <a:gd name="T43" fmla="*/ 58 h 87"/>
              <a:gd name="T44" fmla="*/ 188 w 573"/>
              <a:gd name="T45" fmla="*/ 58 h 87"/>
              <a:gd name="T46" fmla="*/ 213 w 573"/>
              <a:gd name="T47" fmla="*/ 58 h 87"/>
              <a:gd name="T48" fmla="*/ 262 w 573"/>
              <a:gd name="T49" fmla="*/ 58 h 87"/>
              <a:gd name="T50" fmla="*/ 323 w 573"/>
              <a:gd name="T51" fmla="*/ 58 h 87"/>
              <a:gd name="T52" fmla="*/ 339 w 573"/>
              <a:gd name="T53" fmla="*/ 58 h 87"/>
              <a:gd name="T54" fmla="*/ 345 w 573"/>
              <a:gd name="T55" fmla="*/ 44 h 87"/>
              <a:gd name="T56" fmla="*/ 356 w 573"/>
              <a:gd name="T57" fmla="*/ 44 h 87"/>
              <a:gd name="T58" fmla="*/ 371 w 573"/>
              <a:gd name="T59" fmla="*/ 30 h 87"/>
              <a:gd name="T60" fmla="*/ 383 w 573"/>
              <a:gd name="T61" fmla="*/ 30 h 87"/>
              <a:gd name="T62" fmla="*/ 477 w 573"/>
              <a:gd name="T63" fmla="*/ 15 h 87"/>
              <a:gd name="T64" fmla="*/ 573 w 573"/>
              <a:gd name="T65" fmla="*/ 0 h 87"/>
              <a:gd name="T66" fmla="*/ 573 w 573"/>
              <a:gd name="T6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3" h="87">
                <a:moveTo>
                  <a:pt x="0" y="87"/>
                </a:moveTo>
                <a:lnTo>
                  <a:pt x="1" y="87"/>
                </a:lnTo>
                <a:lnTo>
                  <a:pt x="1" y="87"/>
                </a:lnTo>
                <a:lnTo>
                  <a:pt x="3" y="87"/>
                </a:lnTo>
                <a:lnTo>
                  <a:pt x="3" y="87"/>
                </a:lnTo>
                <a:lnTo>
                  <a:pt x="17" y="87"/>
                </a:lnTo>
                <a:lnTo>
                  <a:pt x="17" y="87"/>
                </a:lnTo>
                <a:lnTo>
                  <a:pt x="23" y="87"/>
                </a:lnTo>
                <a:lnTo>
                  <a:pt x="23" y="78"/>
                </a:lnTo>
                <a:lnTo>
                  <a:pt x="37" y="78"/>
                </a:lnTo>
                <a:lnTo>
                  <a:pt x="37" y="70"/>
                </a:lnTo>
                <a:lnTo>
                  <a:pt x="42" y="70"/>
                </a:lnTo>
                <a:lnTo>
                  <a:pt x="42" y="70"/>
                </a:lnTo>
                <a:lnTo>
                  <a:pt x="44" y="70"/>
                </a:lnTo>
                <a:lnTo>
                  <a:pt x="44" y="70"/>
                </a:lnTo>
                <a:lnTo>
                  <a:pt x="50" y="70"/>
                </a:lnTo>
                <a:lnTo>
                  <a:pt x="50" y="70"/>
                </a:lnTo>
                <a:lnTo>
                  <a:pt x="51" y="70"/>
                </a:lnTo>
                <a:lnTo>
                  <a:pt x="51" y="70"/>
                </a:lnTo>
                <a:lnTo>
                  <a:pt x="53" y="70"/>
                </a:lnTo>
                <a:lnTo>
                  <a:pt x="53" y="70"/>
                </a:lnTo>
                <a:lnTo>
                  <a:pt x="55" y="70"/>
                </a:lnTo>
                <a:lnTo>
                  <a:pt x="55" y="70"/>
                </a:lnTo>
                <a:lnTo>
                  <a:pt x="56" y="70"/>
                </a:lnTo>
                <a:lnTo>
                  <a:pt x="56" y="70"/>
                </a:lnTo>
                <a:lnTo>
                  <a:pt x="59" y="70"/>
                </a:lnTo>
                <a:lnTo>
                  <a:pt x="59" y="70"/>
                </a:lnTo>
                <a:lnTo>
                  <a:pt x="66" y="70"/>
                </a:lnTo>
                <a:lnTo>
                  <a:pt x="66" y="70"/>
                </a:lnTo>
                <a:lnTo>
                  <a:pt x="66" y="70"/>
                </a:lnTo>
                <a:lnTo>
                  <a:pt x="66" y="70"/>
                </a:lnTo>
                <a:lnTo>
                  <a:pt x="72" y="70"/>
                </a:lnTo>
                <a:lnTo>
                  <a:pt x="72" y="70"/>
                </a:lnTo>
                <a:lnTo>
                  <a:pt x="73" y="70"/>
                </a:lnTo>
                <a:lnTo>
                  <a:pt x="73" y="70"/>
                </a:lnTo>
                <a:lnTo>
                  <a:pt x="119" y="70"/>
                </a:lnTo>
                <a:lnTo>
                  <a:pt x="119" y="58"/>
                </a:lnTo>
                <a:lnTo>
                  <a:pt x="121" y="58"/>
                </a:lnTo>
                <a:lnTo>
                  <a:pt x="121" y="58"/>
                </a:lnTo>
                <a:lnTo>
                  <a:pt x="162" y="58"/>
                </a:lnTo>
                <a:lnTo>
                  <a:pt x="162" y="58"/>
                </a:lnTo>
                <a:lnTo>
                  <a:pt x="173" y="58"/>
                </a:lnTo>
                <a:lnTo>
                  <a:pt x="173" y="58"/>
                </a:lnTo>
                <a:lnTo>
                  <a:pt x="174" y="58"/>
                </a:lnTo>
                <a:lnTo>
                  <a:pt x="174" y="58"/>
                </a:lnTo>
                <a:lnTo>
                  <a:pt x="188" y="58"/>
                </a:lnTo>
                <a:lnTo>
                  <a:pt x="188" y="58"/>
                </a:lnTo>
                <a:lnTo>
                  <a:pt x="213" y="58"/>
                </a:lnTo>
                <a:lnTo>
                  <a:pt x="213" y="58"/>
                </a:lnTo>
                <a:lnTo>
                  <a:pt x="262" y="58"/>
                </a:lnTo>
                <a:lnTo>
                  <a:pt x="262" y="58"/>
                </a:lnTo>
                <a:lnTo>
                  <a:pt x="323" y="58"/>
                </a:lnTo>
                <a:lnTo>
                  <a:pt x="323" y="58"/>
                </a:lnTo>
                <a:lnTo>
                  <a:pt x="339" y="58"/>
                </a:lnTo>
                <a:lnTo>
                  <a:pt x="339" y="44"/>
                </a:lnTo>
                <a:lnTo>
                  <a:pt x="345" y="44"/>
                </a:lnTo>
                <a:lnTo>
                  <a:pt x="345" y="44"/>
                </a:lnTo>
                <a:lnTo>
                  <a:pt x="356" y="44"/>
                </a:lnTo>
                <a:lnTo>
                  <a:pt x="356" y="30"/>
                </a:lnTo>
                <a:lnTo>
                  <a:pt x="371" y="30"/>
                </a:lnTo>
                <a:lnTo>
                  <a:pt x="371" y="30"/>
                </a:lnTo>
                <a:lnTo>
                  <a:pt x="383" y="30"/>
                </a:lnTo>
                <a:lnTo>
                  <a:pt x="383" y="15"/>
                </a:lnTo>
                <a:lnTo>
                  <a:pt x="477" y="15"/>
                </a:lnTo>
                <a:lnTo>
                  <a:pt x="477" y="0"/>
                </a:lnTo>
                <a:lnTo>
                  <a:pt x="573" y="0"/>
                </a:lnTo>
                <a:lnTo>
                  <a:pt x="573" y="0"/>
                </a:lnTo>
                <a:lnTo>
                  <a:pt x="573" y="0"/>
                </a:lnTo>
              </a:path>
            </a:pathLst>
          </a:cu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grpSp>
        <p:nvGrpSpPr>
          <p:cNvPr id="34" name="Group 33">
            <a:extLst>
              <a:ext uri="{FF2B5EF4-FFF2-40B4-BE49-F238E27FC236}">
                <a16:creationId xmlns:a16="http://schemas.microsoft.com/office/drawing/2014/main" id="{1C2BDADF-FE00-4359-AFED-4522EA003440}"/>
              </a:ext>
            </a:extLst>
          </p:cNvPr>
          <p:cNvGrpSpPr/>
          <p:nvPr/>
        </p:nvGrpSpPr>
        <p:grpSpPr>
          <a:xfrm>
            <a:off x="2458247" y="1052908"/>
            <a:ext cx="2603236" cy="675748"/>
            <a:chOff x="2458247" y="1052908"/>
            <a:chExt cx="2603236" cy="675748"/>
          </a:xfrm>
        </p:grpSpPr>
        <p:grpSp>
          <p:nvGrpSpPr>
            <p:cNvPr id="35" name="Group 34">
              <a:extLst>
                <a:ext uri="{FF2B5EF4-FFF2-40B4-BE49-F238E27FC236}">
                  <a16:creationId xmlns:a16="http://schemas.microsoft.com/office/drawing/2014/main" id="{CE9AC25A-E114-4126-BD87-97AEB59729CE}"/>
                </a:ext>
              </a:extLst>
            </p:cNvPr>
            <p:cNvGrpSpPr/>
            <p:nvPr/>
          </p:nvGrpSpPr>
          <p:grpSpPr>
            <a:xfrm>
              <a:off x="2458247" y="1052908"/>
              <a:ext cx="2603236" cy="473108"/>
              <a:chOff x="1080431" y="1240119"/>
              <a:chExt cx="1605563" cy="473108"/>
            </a:xfrm>
          </p:grpSpPr>
          <p:sp>
            <p:nvSpPr>
              <p:cNvPr id="38" name="Text Box 21">
                <a:extLst>
                  <a:ext uri="{FF2B5EF4-FFF2-40B4-BE49-F238E27FC236}">
                    <a16:creationId xmlns:a16="http://schemas.microsoft.com/office/drawing/2014/main" id="{D70C529C-CF48-478E-B3C3-318B3721755C}"/>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39" name="Text Box 22">
                <a:extLst>
                  <a:ext uri="{FF2B5EF4-FFF2-40B4-BE49-F238E27FC236}">
                    <a16:creationId xmlns:a16="http://schemas.microsoft.com/office/drawing/2014/main" id="{307BC7BF-9454-419C-998F-818305FCBD94}"/>
                  </a:ext>
                </a:extLst>
              </p:cNvPr>
              <p:cNvSpPr txBox="1">
                <a:spLocks noChangeArrowheads="1"/>
              </p:cNvSpPr>
              <p:nvPr/>
            </p:nvSpPr>
            <p:spPr bwMode="auto">
              <a:xfrm>
                <a:off x="1205768" y="1451617"/>
                <a:ext cx="1480226"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 crossovers censored</a:t>
                </a:r>
              </a:p>
            </p:txBody>
          </p:sp>
          <p:sp>
            <p:nvSpPr>
              <p:cNvPr id="40" name="Line 23">
                <a:extLst>
                  <a:ext uri="{FF2B5EF4-FFF2-40B4-BE49-F238E27FC236}">
                    <a16:creationId xmlns:a16="http://schemas.microsoft.com/office/drawing/2014/main" id="{B949DD09-EBD3-4F96-91CF-12789E44EB96}"/>
                  </a:ext>
                </a:extLst>
              </p:cNvPr>
              <p:cNvSpPr>
                <a:spLocks noChangeShapeType="1"/>
              </p:cNvSpPr>
              <p:nvPr/>
            </p:nvSpPr>
            <p:spPr bwMode="auto">
              <a:xfrm>
                <a:off x="1080431" y="1368799"/>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41" name="Line 24">
                <a:extLst>
                  <a:ext uri="{FF2B5EF4-FFF2-40B4-BE49-F238E27FC236}">
                    <a16:creationId xmlns:a16="http://schemas.microsoft.com/office/drawing/2014/main" id="{602DC81C-9510-406D-A079-08CA01E3E010}"/>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36" name="Text Box 22">
              <a:extLst>
                <a:ext uri="{FF2B5EF4-FFF2-40B4-BE49-F238E27FC236}">
                  <a16:creationId xmlns:a16="http://schemas.microsoft.com/office/drawing/2014/main" id="{7C886257-44E6-403E-8480-319641D79BA3}"/>
                </a:ext>
              </a:extLst>
            </p:cNvPr>
            <p:cNvSpPr txBox="1">
              <a:spLocks noChangeArrowheads="1"/>
            </p:cNvSpPr>
            <p:nvPr/>
          </p:nvSpPr>
          <p:spPr bwMode="auto">
            <a:xfrm>
              <a:off x="2663147" y="1467046"/>
              <a:ext cx="2109873"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crossovers to MitraClip</a:t>
              </a:r>
            </a:p>
          </p:txBody>
        </p:sp>
        <p:sp>
          <p:nvSpPr>
            <p:cNvPr id="37" name="Line 24">
              <a:extLst>
                <a:ext uri="{FF2B5EF4-FFF2-40B4-BE49-F238E27FC236}">
                  <a16:creationId xmlns:a16="http://schemas.microsoft.com/office/drawing/2014/main" id="{84FC9F29-E1D1-4DEF-9F76-8558A8734737}"/>
                </a:ext>
              </a:extLst>
            </p:cNvPr>
            <p:cNvSpPr>
              <a:spLocks noChangeShapeType="1"/>
            </p:cNvSpPr>
            <p:nvPr/>
          </p:nvSpPr>
          <p:spPr bwMode="auto">
            <a:xfrm>
              <a:off x="2459927" y="1596784"/>
              <a:ext cx="228601" cy="0"/>
            </a:xfrm>
            <a:prstGeom prst="line">
              <a:avLst/>
            </a:pr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42" name="Rectangle 41">
            <a:extLst>
              <a:ext uri="{FF2B5EF4-FFF2-40B4-BE49-F238E27FC236}">
                <a16:creationId xmlns:a16="http://schemas.microsoft.com/office/drawing/2014/main" id="{728110A6-BC4E-4D2A-B087-3D87C07CB404}"/>
              </a:ext>
            </a:extLst>
          </p:cNvPr>
          <p:cNvSpPr/>
          <p:nvPr/>
        </p:nvSpPr>
        <p:spPr>
          <a:xfrm>
            <a:off x="1406766" y="4753438"/>
            <a:ext cx="6284055" cy="3693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ヒラギノ角ゴ Pro W3"/>
                <a:cs typeface="Arial" charset="0"/>
              </a:rPr>
              <a:t>For crossover patients, follow-up duration is from the crossover procedure date; events at procedure dates are excluded. Event rates are Kaplan-Meier time-to-first event estimates, with landmark analysis for crossover patients </a:t>
            </a:r>
            <a:endParaRPr kumimoji="0" lang="en-US" sz="900" b="1" i="1" u="none" strike="noStrike" kern="1200" cap="none" spc="0" normalizeH="0" baseline="0" noProof="0" dirty="0">
              <a:ln>
                <a:noFill/>
              </a:ln>
              <a:solidFill>
                <a:srgbClr val="FFCC99"/>
              </a:solidFill>
              <a:effectLst/>
              <a:uLnTx/>
              <a:uFillTx/>
              <a:latin typeface="Arial" charset="0"/>
              <a:ea typeface="ヒラギノ角ゴ Pro W3"/>
              <a:cs typeface="Arial" charset="0"/>
            </a:endParaRPr>
          </a:p>
        </p:txBody>
      </p:sp>
      <p:sp>
        <p:nvSpPr>
          <p:cNvPr id="43" name="TextBox 42">
            <a:extLst>
              <a:ext uri="{FF2B5EF4-FFF2-40B4-BE49-F238E27FC236}">
                <a16:creationId xmlns:a16="http://schemas.microsoft.com/office/drawing/2014/main" id="{D855BD64-ABC2-4113-A841-18025DD8C0B0}"/>
              </a:ext>
            </a:extLst>
          </p:cNvPr>
          <p:cNvSpPr txBox="1"/>
          <p:nvPr/>
        </p:nvSpPr>
        <p:spPr>
          <a:xfrm>
            <a:off x="3928071" y="3066676"/>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18.2%</a:t>
            </a:r>
          </a:p>
        </p:txBody>
      </p:sp>
    </p:spTree>
    <p:extLst>
      <p:ext uri="{BB962C8B-B14F-4D97-AF65-F5344CB8AC3E}">
        <p14:creationId xmlns:p14="http://schemas.microsoft.com/office/powerpoint/2010/main" val="329884114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004904-CDB5-4F5C-85BB-60F1EDA0F35B}"/>
              </a:ext>
            </a:extLst>
          </p:cNvPr>
          <p:cNvSpPr/>
          <p:nvPr/>
        </p:nvSpPr>
        <p:spPr>
          <a:xfrm>
            <a:off x="762000" y="4290321"/>
            <a:ext cx="7738533" cy="92333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rial" charset="0"/>
              </a:rPr>
              <a:t>Variables entered the final model include</a:t>
            </a:r>
            <a:r>
              <a:rPr kumimoji="0" lang="en-US" sz="900" b="0" i="0" u="none" strike="noStrike" kern="1200" cap="none" spc="0" normalizeH="0" baseline="0" noProof="0" dirty="0">
                <a:ln>
                  <a:noFill/>
                </a:ln>
                <a:solidFill>
                  <a:srgbClr val="FFFFFF"/>
                </a:solidFill>
                <a:effectLst/>
                <a:uLnTx/>
                <a:uFillTx/>
                <a:latin typeface="Arial"/>
                <a:ea typeface="ヒラギノ角ゴ Pro W3"/>
                <a:cs typeface="Arial" charset="0"/>
              </a:rPr>
              <a:t>: </a:t>
            </a:r>
            <a:r>
              <a:rPr kumimoji="0" lang="en-US" sz="900" b="0" i="0" u="none" strike="noStrike" kern="1200" cap="none" spc="0" normalizeH="0" baseline="0" noProof="0" dirty="0" err="1">
                <a:ln>
                  <a:noFill/>
                </a:ln>
                <a:solidFill>
                  <a:srgbClr val="FFFFFF"/>
                </a:solidFill>
                <a:effectLst/>
                <a:uLnTx/>
                <a:uFillTx/>
                <a:latin typeface="Arial"/>
                <a:ea typeface="ヒラギノ角ゴ Pro W3"/>
                <a:cs typeface="Arial" charset="0"/>
              </a:rPr>
              <a:t>ACEi</a:t>
            </a:r>
            <a:r>
              <a:rPr kumimoji="0" lang="en-US" sz="900" b="0" i="0" u="none" strike="noStrike" kern="1200" cap="none" spc="0" normalizeH="0" baseline="0" noProof="0" dirty="0">
                <a:ln>
                  <a:noFill/>
                </a:ln>
                <a:solidFill>
                  <a:srgbClr val="FFFFFF"/>
                </a:solidFill>
                <a:effectLst/>
                <a:uLnTx/>
                <a:uFillTx/>
                <a:latin typeface="Arial"/>
                <a:ea typeface="ヒラギノ角ゴ Pro W3"/>
                <a:cs typeface="Arial" charset="0"/>
              </a:rPr>
              <a:t>/ARB/ARNI use, prior atrial fibrillation, age, aldosterone inhibitor use, history of anemia, beta-blocker use, BNP, serum creatinine, treatment with MitraClip, prior defibrillator implant, diabetes, diastolic BP, EROA, sex, hypertension, KCCQ summary score, prior PCI/CABG, PVD, renal disease, 6MWD, STS replacement score,   systolic BP, TR grade, race</a:t>
            </a:r>
            <a:r>
              <a:rPr kumimoji="0" lang="en-US" sz="9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rial" charset="0"/>
              </a:rPr>
              <a:t>;                                                                other variables tested had 𝜶&gt;0.20 in univariable analysis, were colinear with the present variables,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rial" charset="0"/>
              </a:rPr>
              <a:t> or had &lt;90% values</a:t>
            </a:r>
            <a:endParaRPr kumimoji="0" lang="en-US" sz="900" b="0" i="0" u="none" strike="noStrike" kern="1200" cap="none" spc="0" normalizeH="0" baseline="0" noProof="0" dirty="0">
              <a:ln>
                <a:noFill/>
              </a:ln>
              <a:solidFill>
                <a:srgbClr val="FFFFFF"/>
              </a:solidFill>
              <a:effectLst/>
              <a:uLnTx/>
              <a:uFillTx/>
              <a:latin typeface="Arial"/>
              <a:ea typeface="ヒラギノ角ゴ Pro W3"/>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a:ea typeface="ヒラギノ角ゴ Pro W3"/>
              <a:cs typeface="Arial" charset="0"/>
            </a:endParaRPr>
          </a:p>
        </p:txBody>
      </p:sp>
      <p:sp>
        <p:nvSpPr>
          <p:cNvPr id="8" name="Title 1">
            <a:extLst>
              <a:ext uri="{FF2B5EF4-FFF2-40B4-BE49-F238E27FC236}">
                <a16:creationId xmlns:a16="http://schemas.microsoft.com/office/drawing/2014/main" id="{693772FC-1F16-164A-BC19-E967611D7BC6}"/>
              </a:ext>
            </a:extLst>
          </p:cNvPr>
          <p:cNvSpPr>
            <a:spLocks noGrp="1"/>
          </p:cNvSpPr>
          <p:nvPr>
            <p:ph type="title"/>
          </p:nvPr>
        </p:nvSpPr>
        <p:spPr>
          <a:xfrm>
            <a:off x="0" y="82172"/>
            <a:ext cx="9144000" cy="766983"/>
          </a:xfrm>
        </p:spPr>
        <p:txBody>
          <a:bodyPr/>
          <a:lstStyle/>
          <a:p>
            <a:r>
              <a:rPr lang="en-US" dirty="0"/>
              <a:t>Multivariable Predictors of Mortality Within 36 Months</a:t>
            </a:r>
            <a:br>
              <a:rPr lang="en-US" dirty="0"/>
            </a:br>
            <a:r>
              <a:rPr lang="en-US" sz="2000" u="sng" dirty="0">
                <a:solidFill>
                  <a:schemeClr val="tx2"/>
                </a:solidFill>
              </a:rPr>
              <a:t>GDMT only group</a:t>
            </a:r>
            <a:r>
              <a:rPr lang="en-US" sz="2000" dirty="0">
                <a:solidFill>
                  <a:schemeClr val="tx2"/>
                </a:solidFill>
              </a:rPr>
              <a:t> with MitraClip crossover as a time-adjusted covariate</a:t>
            </a:r>
            <a:endParaRPr lang="en-US" sz="1800" dirty="0">
              <a:solidFill>
                <a:schemeClr val="tx2"/>
              </a:solidFill>
            </a:endParaRPr>
          </a:p>
        </p:txBody>
      </p:sp>
      <p:graphicFrame>
        <p:nvGraphicFramePr>
          <p:cNvPr id="2" name="Table 1">
            <a:extLst>
              <a:ext uri="{FF2B5EF4-FFF2-40B4-BE49-F238E27FC236}">
                <a16:creationId xmlns:a16="http://schemas.microsoft.com/office/drawing/2014/main" id="{3BDB3622-5D4B-4C4D-AFC9-F1D30073E17D}"/>
              </a:ext>
            </a:extLst>
          </p:cNvPr>
          <p:cNvGraphicFramePr>
            <a:graphicFrameLocks noGrp="1"/>
          </p:cNvGraphicFramePr>
          <p:nvPr/>
        </p:nvGraphicFramePr>
        <p:xfrm>
          <a:off x="604891" y="941340"/>
          <a:ext cx="7934217" cy="3351261"/>
        </p:xfrm>
        <a:graphic>
          <a:graphicData uri="http://schemas.openxmlformats.org/drawingml/2006/table">
            <a:tbl>
              <a:tblPr firstRow="1" firstCol="1" bandRow="1">
                <a:tableStyleId>{5C22544A-7EE6-4342-B048-85BDC9FD1C3A}</a:tableStyleId>
              </a:tblPr>
              <a:tblGrid>
                <a:gridCol w="4004431">
                  <a:extLst>
                    <a:ext uri="{9D8B030D-6E8A-4147-A177-3AD203B41FA5}">
                      <a16:colId xmlns:a16="http://schemas.microsoft.com/office/drawing/2014/main" val="1895844454"/>
                    </a:ext>
                  </a:extLst>
                </a:gridCol>
                <a:gridCol w="2604278">
                  <a:extLst>
                    <a:ext uri="{9D8B030D-6E8A-4147-A177-3AD203B41FA5}">
                      <a16:colId xmlns:a16="http://schemas.microsoft.com/office/drawing/2014/main" val="4187580499"/>
                    </a:ext>
                  </a:extLst>
                </a:gridCol>
                <a:gridCol w="1325508">
                  <a:extLst>
                    <a:ext uri="{9D8B030D-6E8A-4147-A177-3AD203B41FA5}">
                      <a16:colId xmlns:a16="http://schemas.microsoft.com/office/drawing/2014/main" val="1979471896"/>
                    </a:ext>
                  </a:extLst>
                </a:gridCol>
              </a:tblGrid>
              <a:tr h="376211">
                <a:tc>
                  <a:txBody>
                    <a:bodyPr/>
                    <a:lstStyle/>
                    <a:p>
                      <a:endParaRPr lang="en-US" sz="1800" b="1" kern="1200" dirty="0">
                        <a:solidFill>
                          <a:srgbClr val="FFFF00"/>
                        </a:solidFill>
                        <a:effectLst/>
                        <a:latin typeface="+mn-lt"/>
                        <a:ea typeface="+mn-ea"/>
                        <a:cs typeface="+mn-cs"/>
                      </a:endParaRPr>
                    </a:p>
                  </a:txBody>
                  <a:tcPr marL="36286" marR="36286" marT="36286" marB="3628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rgbClr val="FFFF00"/>
                          </a:solidFill>
                          <a:effectLst/>
                        </a:rPr>
                        <a:t>Hazard Ratio [95% CI] </a:t>
                      </a:r>
                      <a:endParaRPr lang="en-US" sz="1800" dirty="0">
                        <a:solidFill>
                          <a:srgbClr val="FFFF00"/>
                        </a:solidFill>
                        <a:effectLst/>
                        <a:latin typeface="Times New Roman" panose="02020603050405020304" pitchFamily="18" charset="0"/>
                        <a:ea typeface="Times New Roman" panose="02020603050405020304" pitchFamily="18" charset="0"/>
                      </a:endParaRPr>
                    </a:p>
                  </a:txBody>
                  <a:tcPr marL="36286" marR="36286" marT="36286" marB="3628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dirty="0">
                          <a:solidFill>
                            <a:srgbClr val="FFFF00"/>
                          </a:solidFill>
                          <a:effectLst/>
                        </a:rPr>
                        <a:t>P-Value </a:t>
                      </a:r>
                      <a:endParaRPr lang="en-US" sz="1800" dirty="0">
                        <a:solidFill>
                          <a:srgbClr val="FFFF00"/>
                        </a:solidFill>
                        <a:effectLst/>
                        <a:latin typeface="Times New Roman" panose="02020603050405020304" pitchFamily="18" charset="0"/>
                        <a:ea typeface="Times New Roman" panose="02020603050405020304" pitchFamily="18" charset="0"/>
                      </a:endParaRPr>
                    </a:p>
                  </a:txBody>
                  <a:tcPr marL="36286" marR="36286" marT="36286" marB="36286"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447792212"/>
                  </a:ext>
                </a:extLst>
              </a:tr>
              <a:tr h="297505">
                <a:tc>
                  <a:txBody>
                    <a:bodyPr/>
                    <a:lstStyle/>
                    <a:p>
                      <a:pPr marL="0" marR="0">
                        <a:spcBef>
                          <a:spcPts val="0"/>
                        </a:spcBef>
                        <a:spcAft>
                          <a:spcPts val="0"/>
                        </a:spcAft>
                      </a:pPr>
                      <a:r>
                        <a:rPr lang="en-US" sz="1800" b="0" dirty="0">
                          <a:solidFill>
                            <a:srgbClr val="FFC000"/>
                          </a:solidFill>
                          <a:effectLst/>
                        </a:rPr>
                        <a:t>  Treatment </a:t>
                      </a:r>
                      <a:r>
                        <a:rPr lang="en-US" sz="1800" b="0" dirty="0">
                          <a:solidFill>
                            <a:srgbClr val="FFC000"/>
                          </a:solidFill>
                          <a:effectLst/>
                          <a:latin typeface="Arial" panose="020B0604020202020204" pitchFamily="34" charset="0"/>
                          <a:cs typeface="Arial" panose="020B0604020202020204" pitchFamily="34" charset="0"/>
                        </a:rPr>
                        <a:t>with </a:t>
                      </a:r>
                      <a:r>
                        <a:rPr lang="en-US" sz="1800" b="0" dirty="0" err="1">
                          <a:solidFill>
                            <a:srgbClr val="FFC000"/>
                          </a:solidFill>
                          <a:effectLst/>
                          <a:latin typeface="Arial" panose="020B0604020202020204" pitchFamily="34" charset="0"/>
                          <a:cs typeface="Arial" panose="020B0604020202020204" pitchFamily="34" charset="0"/>
                        </a:rPr>
                        <a:t>MitraClip</a:t>
                      </a:r>
                      <a:endParaRPr lang="en-US" sz="1800" b="0" dirty="0">
                        <a:solidFill>
                          <a:srgbClr val="FFC00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rgbClr val="FFC000"/>
                          </a:solidFill>
                          <a:effectLst/>
                        </a:rPr>
                        <a:t>0.89 [0.43, 1.85] </a:t>
                      </a:r>
                      <a:endParaRPr lang="en-US" sz="1800" b="0" dirty="0">
                        <a:solidFill>
                          <a:srgbClr val="FFC000"/>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rgbClr val="FFC000"/>
                          </a:solidFill>
                          <a:effectLst/>
                        </a:rPr>
                        <a:t>0.76</a:t>
                      </a:r>
                      <a:endParaRPr lang="en-US" sz="1800" b="0" dirty="0">
                        <a:solidFill>
                          <a:srgbClr val="FFC000"/>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extLst>
                  <a:ext uri="{0D108BD9-81ED-4DB2-BD59-A6C34878D82A}">
                    <a16:rowId xmlns:a16="http://schemas.microsoft.com/office/drawing/2014/main" val="3649493768"/>
                  </a:ext>
                </a:extLst>
              </a:tr>
              <a:tr h="297505">
                <a:tc>
                  <a:txBody>
                    <a:bodyPr/>
                    <a:lstStyle/>
                    <a:p>
                      <a:pPr marL="0" marR="0">
                        <a:spcBef>
                          <a:spcPts val="0"/>
                        </a:spcBef>
                        <a:spcAft>
                          <a:spcPts val="0"/>
                        </a:spcAft>
                      </a:pPr>
                      <a:r>
                        <a:rPr lang="en-US" sz="1800" b="0" dirty="0">
                          <a:solidFill>
                            <a:schemeClr val="tx1"/>
                          </a:solidFill>
                          <a:effectLst/>
                        </a:rPr>
                        <a:t>  BNP (per 100 pg/mL)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1.03 [1.02, 1.05]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a:solidFill>
                            <a:schemeClr val="tx1"/>
                          </a:solidFill>
                          <a:effectLst/>
                        </a:rPr>
                        <a:t>&lt; 0.0001 </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extLst>
                  <a:ext uri="{0D108BD9-81ED-4DB2-BD59-A6C34878D82A}">
                    <a16:rowId xmlns:a16="http://schemas.microsoft.com/office/drawing/2014/main" val="3904678644"/>
                  </a:ext>
                </a:extLst>
              </a:tr>
              <a:tr h="297505">
                <a:tc>
                  <a:txBody>
                    <a:bodyPr/>
                    <a:lstStyle/>
                    <a:p>
                      <a:pPr marL="0" marR="0">
                        <a:spcBef>
                          <a:spcPts val="0"/>
                        </a:spcBef>
                        <a:spcAft>
                          <a:spcPts val="0"/>
                        </a:spcAft>
                      </a:pPr>
                      <a:r>
                        <a:rPr lang="en-US" sz="1800" b="0" dirty="0">
                          <a:solidFill>
                            <a:schemeClr val="tx1"/>
                          </a:solidFill>
                          <a:effectLst/>
                        </a:rPr>
                        <a:t>  EROA (per 10 mm</a:t>
                      </a:r>
                      <a:r>
                        <a:rPr lang="en-US" sz="1800" b="0" baseline="30000" dirty="0">
                          <a:solidFill>
                            <a:schemeClr val="tx1"/>
                          </a:solidFill>
                          <a:effectLst/>
                        </a:rPr>
                        <a:t>2</a:t>
                      </a: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1.23 [1.10, 1.37]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a:solidFill>
                            <a:schemeClr val="tx1"/>
                          </a:solidFill>
                          <a:effectLst/>
                        </a:rPr>
                        <a:t>0.0004 </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extLst>
                  <a:ext uri="{0D108BD9-81ED-4DB2-BD59-A6C34878D82A}">
                    <a16:rowId xmlns:a16="http://schemas.microsoft.com/office/drawing/2014/main" val="4008810624"/>
                  </a:ext>
                </a:extLst>
              </a:tr>
              <a:tr h="297505">
                <a:tc>
                  <a:txBody>
                    <a:bodyPr/>
                    <a:lstStyle/>
                    <a:p>
                      <a:pPr marL="0" marR="0">
                        <a:spcBef>
                          <a:spcPts val="0"/>
                        </a:spcBef>
                        <a:spcAft>
                          <a:spcPts val="0"/>
                        </a:spcAft>
                      </a:pPr>
                      <a:r>
                        <a:rPr lang="en-US" sz="1800" b="0" dirty="0">
                          <a:solidFill>
                            <a:schemeClr val="tx1"/>
                          </a:solidFill>
                          <a:effectLst/>
                        </a:rPr>
                        <a:t>  Systolic blood pressure (per 1 mmHg)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0.98 [0.97, 0.99]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0.004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extLst>
                  <a:ext uri="{0D108BD9-81ED-4DB2-BD59-A6C34878D82A}">
                    <a16:rowId xmlns:a16="http://schemas.microsoft.com/office/drawing/2014/main" val="521334350"/>
                  </a:ext>
                </a:extLst>
              </a:tr>
              <a:tr h="297505">
                <a:tc>
                  <a:txBody>
                    <a:bodyPr/>
                    <a:lstStyle/>
                    <a:p>
                      <a:pPr marL="0" marR="0">
                        <a:spcBef>
                          <a:spcPts val="0"/>
                        </a:spcBef>
                        <a:spcAft>
                          <a:spcPts val="0"/>
                        </a:spcAft>
                      </a:pPr>
                      <a:r>
                        <a:rPr lang="en-US" sz="1800" b="0" dirty="0">
                          <a:solidFill>
                            <a:schemeClr val="tx1"/>
                          </a:solidFill>
                          <a:effectLst/>
                        </a:rPr>
                        <a:t>  Beta-blocker use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0.47 [0.28, 0.78]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0.004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extLst>
                  <a:ext uri="{0D108BD9-81ED-4DB2-BD59-A6C34878D82A}">
                    <a16:rowId xmlns:a16="http://schemas.microsoft.com/office/drawing/2014/main" val="1146224813"/>
                  </a:ext>
                </a:extLst>
              </a:tr>
              <a:tr h="297505">
                <a:tc>
                  <a:txBody>
                    <a:bodyPr/>
                    <a:lstStyle/>
                    <a:p>
                      <a:pPr marL="0" marR="0">
                        <a:spcBef>
                          <a:spcPts val="0"/>
                        </a:spcBef>
                        <a:spcAft>
                          <a:spcPts val="0"/>
                        </a:spcAft>
                      </a:pPr>
                      <a:r>
                        <a:rPr lang="en-US" sz="1800" b="0" dirty="0">
                          <a:solidFill>
                            <a:schemeClr val="tx1"/>
                          </a:solidFill>
                          <a:effectLst/>
                        </a:rPr>
                        <a:t>  STS replacement score (per 1 unit)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1.04 [1.01, 1.08]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0.005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extLst>
                  <a:ext uri="{0D108BD9-81ED-4DB2-BD59-A6C34878D82A}">
                    <a16:rowId xmlns:a16="http://schemas.microsoft.com/office/drawing/2014/main" val="3590142740"/>
                  </a:ext>
                </a:extLst>
              </a:tr>
              <a:tr h="297505">
                <a:tc>
                  <a:txBody>
                    <a:bodyPr/>
                    <a:lstStyle/>
                    <a:p>
                      <a:pPr marL="0" marR="0">
                        <a:spcBef>
                          <a:spcPts val="0"/>
                        </a:spcBef>
                        <a:spcAft>
                          <a:spcPts val="0"/>
                        </a:spcAft>
                      </a:pPr>
                      <a:r>
                        <a:rPr lang="en-US" sz="1800" b="0" dirty="0">
                          <a:solidFill>
                            <a:schemeClr val="tx1"/>
                          </a:solidFill>
                          <a:effectLst/>
                        </a:rPr>
                        <a:t>  6MWD (per 10 meters)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0.98 [0.96, 1.00]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0.01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extLst>
                  <a:ext uri="{0D108BD9-81ED-4DB2-BD59-A6C34878D82A}">
                    <a16:rowId xmlns:a16="http://schemas.microsoft.com/office/drawing/2014/main" val="2029349076"/>
                  </a:ext>
                </a:extLst>
              </a:tr>
              <a:tr h="297505">
                <a:tc>
                  <a:txBody>
                    <a:bodyPr/>
                    <a:lstStyle/>
                    <a:p>
                      <a:pPr marL="0" marR="0">
                        <a:spcBef>
                          <a:spcPts val="0"/>
                        </a:spcBef>
                        <a:spcAft>
                          <a:spcPts val="0"/>
                        </a:spcAft>
                      </a:pPr>
                      <a:r>
                        <a:rPr lang="en-US" sz="1800" b="0" dirty="0">
                          <a:solidFill>
                            <a:schemeClr val="tx1"/>
                          </a:solidFill>
                          <a:effectLst/>
                        </a:rPr>
                        <a:t>  Female sex</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0.62 [0.41, 0.93]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0.02</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extLst>
                  <a:ext uri="{0D108BD9-81ED-4DB2-BD59-A6C34878D82A}">
                    <a16:rowId xmlns:a16="http://schemas.microsoft.com/office/drawing/2014/main" val="1551947359"/>
                  </a:ext>
                </a:extLst>
              </a:tr>
              <a:tr h="297505">
                <a:tc>
                  <a:txBody>
                    <a:bodyPr/>
                    <a:lstStyle/>
                    <a:p>
                      <a:pPr marL="0" marR="0">
                        <a:spcBef>
                          <a:spcPts val="0"/>
                        </a:spcBef>
                        <a:spcAft>
                          <a:spcPts val="0"/>
                        </a:spcAft>
                      </a:pPr>
                      <a:r>
                        <a:rPr lang="en-US" sz="1800" b="0" dirty="0">
                          <a:solidFill>
                            <a:schemeClr val="tx1"/>
                          </a:solidFill>
                          <a:effectLst/>
                        </a:rPr>
                        <a:t>  Serum creatinine (per 1 mg/dL)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1.11 [1.01, 1.22]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0.03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2D74"/>
                    </a:solidFill>
                  </a:tcPr>
                </a:tc>
                <a:extLst>
                  <a:ext uri="{0D108BD9-81ED-4DB2-BD59-A6C34878D82A}">
                    <a16:rowId xmlns:a16="http://schemas.microsoft.com/office/drawing/2014/main" val="4126794790"/>
                  </a:ext>
                </a:extLst>
              </a:tr>
              <a:tr h="297505">
                <a:tc>
                  <a:txBody>
                    <a:bodyPr/>
                    <a:lstStyle/>
                    <a:p>
                      <a:pPr marL="0" marR="0">
                        <a:spcBef>
                          <a:spcPts val="0"/>
                        </a:spcBef>
                        <a:spcAft>
                          <a:spcPts val="0"/>
                        </a:spcAft>
                      </a:pPr>
                      <a:r>
                        <a:rPr lang="en-US" sz="1800" b="0" dirty="0">
                          <a:solidFill>
                            <a:schemeClr val="tx1"/>
                          </a:solidFill>
                          <a:effectLst/>
                        </a:rPr>
                        <a:t>  Prior defibrillator implant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0.65 [0.44, 0.97]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2D74"/>
                    </a:solidFill>
                  </a:tcPr>
                </a:tc>
                <a:tc>
                  <a:txBody>
                    <a:bodyPr/>
                    <a:lstStyle/>
                    <a:p>
                      <a:pPr marL="0" marR="0" algn="ctr">
                        <a:spcBef>
                          <a:spcPts val="0"/>
                        </a:spcBef>
                        <a:spcAft>
                          <a:spcPts val="0"/>
                        </a:spcAft>
                      </a:pPr>
                      <a:r>
                        <a:rPr lang="en-US" sz="1800" b="0" dirty="0">
                          <a:solidFill>
                            <a:schemeClr val="tx1"/>
                          </a:solidFill>
                          <a:effectLst/>
                        </a:rPr>
                        <a:t>0.03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2D74"/>
                    </a:solidFill>
                  </a:tcPr>
                </a:tc>
                <a:extLst>
                  <a:ext uri="{0D108BD9-81ED-4DB2-BD59-A6C34878D82A}">
                    <a16:rowId xmlns:a16="http://schemas.microsoft.com/office/drawing/2014/main" val="2465269794"/>
                  </a:ext>
                </a:extLst>
              </a:tr>
            </a:tbl>
          </a:graphicData>
        </a:graphic>
      </p:graphicFrame>
    </p:spTree>
    <p:extLst>
      <p:ext uri="{BB962C8B-B14F-4D97-AF65-F5344CB8AC3E}">
        <p14:creationId xmlns:p14="http://schemas.microsoft.com/office/powerpoint/2010/main" val="196216879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71">
            <a:extLst>
              <a:ext uri="{FF2B5EF4-FFF2-40B4-BE49-F238E27FC236}">
                <a16:creationId xmlns:a16="http://schemas.microsoft.com/office/drawing/2014/main" id="{97ADD26A-584B-4C57-8372-69184DC160B8}"/>
              </a:ext>
            </a:extLst>
          </p:cNvPr>
          <p:cNvGraphicFramePr>
            <a:graphicFrameLocks noGrp="1"/>
          </p:cNvGraphicFramePr>
          <p:nvPr/>
        </p:nvGraphicFramePr>
        <p:xfrm>
          <a:off x="37322" y="4038667"/>
          <a:ext cx="7841404" cy="603504"/>
        </p:xfrm>
        <a:graphic>
          <a:graphicData uri="http://schemas.openxmlformats.org/drawingml/2006/table">
            <a:tbl>
              <a:tblPr firstRow="1" bandRow="1">
                <a:tableStyleId>{2D5ABB26-0587-4C30-8999-92F81FD0307C}</a:tableStyleId>
              </a:tblPr>
              <a:tblGrid>
                <a:gridCol w="1940768">
                  <a:extLst>
                    <a:ext uri="{9D8B030D-6E8A-4147-A177-3AD203B41FA5}">
                      <a16:colId xmlns:a16="http://schemas.microsoft.com/office/drawing/2014/main" val="3765923597"/>
                    </a:ext>
                  </a:extLst>
                </a:gridCol>
                <a:gridCol w="924136">
                  <a:extLst>
                    <a:ext uri="{9D8B030D-6E8A-4147-A177-3AD203B41FA5}">
                      <a16:colId xmlns:a16="http://schemas.microsoft.com/office/drawing/2014/main" val="3781168399"/>
                    </a:ext>
                  </a:extLst>
                </a:gridCol>
                <a:gridCol w="524786">
                  <a:extLst>
                    <a:ext uri="{9D8B030D-6E8A-4147-A177-3AD203B41FA5}">
                      <a16:colId xmlns:a16="http://schemas.microsoft.com/office/drawing/2014/main" val="2336621971"/>
                    </a:ext>
                  </a:extLst>
                </a:gridCol>
                <a:gridCol w="1134355">
                  <a:extLst>
                    <a:ext uri="{9D8B030D-6E8A-4147-A177-3AD203B41FA5}">
                      <a16:colId xmlns:a16="http://schemas.microsoft.com/office/drawing/2014/main" val="3661671100"/>
                    </a:ext>
                  </a:extLst>
                </a:gridCol>
                <a:gridCol w="478466">
                  <a:extLst>
                    <a:ext uri="{9D8B030D-6E8A-4147-A177-3AD203B41FA5}">
                      <a16:colId xmlns:a16="http://schemas.microsoft.com/office/drawing/2014/main" val="1010890857"/>
                    </a:ext>
                  </a:extLst>
                </a:gridCol>
                <a:gridCol w="1155694">
                  <a:extLst>
                    <a:ext uri="{9D8B030D-6E8A-4147-A177-3AD203B41FA5}">
                      <a16:colId xmlns:a16="http://schemas.microsoft.com/office/drawing/2014/main" val="3081606396"/>
                    </a:ext>
                  </a:extLst>
                </a:gridCol>
                <a:gridCol w="531844">
                  <a:extLst>
                    <a:ext uri="{9D8B030D-6E8A-4147-A177-3AD203B41FA5}">
                      <a16:colId xmlns:a16="http://schemas.microsoft.com/office/drawing/2014/main" val="314495609"/>
                    </a:ext>
                  </a:extLst>
                </a:gridCol>
                <a:gridCol w="1151355">
                  <a:extLst>
                    <a:ext uri="{9D8B030D-6E8A-4147-A177-3AD203B41FA5}">
                      <a16:colId xmlns:a16="http://schemas.microsoft.com/office/drawing/2014/main" val="3684299521"/>
                    </a:ext>
                  </a:extLst>
                </a:gridCol>
              </a:tblGrid>
              <a:tr h="201168">
                <a:tc>
                  <a:txBody>
                    <a:bodyPr/>
                    <a:lstStyle/>
                    <a:p>
                      <a:pPr algn="r"/>
                      <a:r>
                        <a:rPr lang="en-US" sz="1000" b="1" u="sng" dirty="0"/>
                        <a:t># at Risk</a:t>
                      </a:r>
                      <a:r>
                        <a:rPr lang="en-US" sz="1000" b="1" u="none" dirty="0"/>
                        <a:t>:</a:t>
                      </a:r>
                      <a:endParaRPr lang="en-US" sz="1000" b="1" u="sng" dirty="0"/>
                    </a:p>
                  </a:txBody>
                  <a:tcPr marL="0" marR="0" marT="0" marB="0" anchor="ctr"/>
                </a:tc>
                <a:tc gridSpan="6">
                  <a:txBody>
                    <a:bodyPr/>
                    <a:lstStyle/>
                    <a:p>
                      <a:pPr algn="ctr"/>
                      <a:endParaRPr lang="en-US" sz="1000" dirty="0"/>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tc>
                <a:extLst>
                  <a:ext uri="{0D108BD9-81ED-4DB2-BD59-A6C34878D82A}">
                    <a16:rowId xmlns:a16="http://schemas.microsoft.com/office/drawing/2014/main" val="2941708680"/>
                  </a:ext>
                </a:extLst>
              </a:tr>
              <a:tr h="201168">
                <a:tc>
                  <a:txBody>
                    <a:bodyPr/>
                    <a:lstStyle/>
                    <a:p>
                      <a:pPr algn="r"/>
                      <a:r>
                        <a:rPr lang="en-US" sz="1000" b="0" dirty="0"/>
                        <a:t>GDMT only, crossovers censored</a:t>
                      </a:r>
                    </a:p>
                  </a:txBody>
                  <a:tcPr marL="0" marR="0" marT="0" marB="0" anchor="ctr"/>
                </a:tc>
                <a:tc>
                  <a:txBody>
                    <a:bodyPr/>
                    <a:lstStyle/>
                    <a:p>
                      <a:pPr algn="l" fontAlgn="ctr"/>
                      <a:r>
                        <a:rPr lang="en-US" sz="1000" b="0" kern="1200" dirty="0">
                          <a:solidFill>
                            <a:schemeClr val="tx1"/>
                          </a:solidFill>
                          <a:latin typeface="+mn-lt"/>
                          <a:ea typeface="+mn-ea"/>
                          <a:cs typeface="+mn-cs"/>
                        </a:rPr>
                        <a:t>       312</a:t>
                      </a:r>
                    </a:p>
                  </a:txBody>
                  <a:tcPr marL="0" marR="0" marT="0" marB="0" anchor="ctr"/>
                </a:tc>
                <a:tc>
                  <a:txBody>
                    <a:bodyPr/>
                    <a:lstStyle/>
                    <a:p>
                      <a:pPr algn="ctr" fontAlgn="ctr"/>
                      <a:r>
                        <a:rPr lang="en-US" sz="1000" b="0" kern="1200" dirty="0">
                          <a:solidFill>
                            <a:schemeClr val="tx1"/>
                          </a:solidFill>
                          <a:latin typeface="+mn-lt"/>
                          <a:ea typeface="+mn-ea"/>
                          <a:cs typeface="+mn-cs"/>
                        </a:rPr>
                        <a:t>205</a:t>
                      </a:r>
                    </a:p>
                  </a:txBody>
                  <a:tcPr marL="0" marR="0" marT="0" marB="0" anchor="ctr"/>
                </a:tc>
                <a:tc>
                  <a:txBody>
                    <a:bodyPr/>
                    <a:lstStyle/>
                    <a:p>
                      <a:pPr algn="ctr" fontAlgn="ctr"/>
                      <a:r>
                        <a:rPr lang="en-US" sz="1000" b="0" kern="1200" dirty="0">
                          <a:solidFill>
                            <a:schemeClr val="tx1"/>
                          </a:solidFill>
                          <a:latin typeface="+mn-lt"/>
                          <a:ea typeface="+mn-ea"/>
                          <a:cs typeface="+mn-cs"/>
                        </a:rPr>
                        <a:t>155</a:t>
                      </a:r>
                    </a:p>
                  </a:txBody>
                  <a:tcPr marL="0" marR="0" marT="0" marB="0" anchor="ctr"/>
                </a:tc>
                <a:tc>
                  <a:txBody>
                    <a:bodyPr/>
                    <a:lstStyle/>
                    <a:p>
                      <a:pPr algn="ctr" fontAlgn="ctr"/>
                      <a:r>
                        <a:rPr lang="en-US" sz="1000" b="0" kern="1200" dirty="0">
                          <a:solidFill>
                            <a:schemeClr val="tx1"/>
                          </a:solidFill>
                          <a:latin typeface="+mn-lt"/>
                          <a:ea typeface="+mn-ea"/>
                          <a:cs typeface="+mn-cs"/>
                        </a:rPr>
                        <a:t>119</a:t>
                      </a:r>
                    </a:p>
                  </a:txBody>
                  <a:tcPr marL="0" marR="0" marT="0" marB="0" anchor="ctr"/>
                </a:tc>
                <a:tc>
                  <a:txBody>
                    <a:bodyPr/>
                    <a:lstStyle/>
                    <a:p>
                      <a:pPr algn="ctr" fontAlgn="ctr"/>
                      <a:r>
                        <a:rPr lang="en-US" sz="1000" b="0" kern="1200" dirty="0">
                          <a:solidFill>
                            <a:schemeClr val="tx1"/>
                          </a:solidFill>
                          <a:latin typeface="+mn-lt"/>
                          <a:ea typeface="+mn-ea"/>
                          <a:cs typeface="+mn-cs"/>
                        </a:rPr>
                        <a:t> 85</a:t>
                      </a:r>
                    </a:p>
                  </a:txBody>
                  <a:tcPr marL="0" marR="0" marT="0" marB="0" anchor="ctr"/>
                </a:tc>
                <a:tc>
                  <a:txBody>
                    <a:bodyPr/>
                    <a:lstStyle/>
                    <a:p>
                      <a:pPr algn="ctr" fontAlgn="ctr"/>
                      <a:r>
                        <a:rPr lang="en-US" sz="1000" b="0" kern="1200" dirty="0">
                          <a:solidFill>
                            <a:schemeClr val="tx1"/>
                          </a:solidFill>
                          <a:latin typeface="+mn-lt"/>
                          <a:ea typeface="+mn-ea"/>
                          <a:cs typeface="+mn-cs"/>
                        </a:rPr>
                        <a:t>33</a:t>
                      </a:r>
                    </a:p>
                  </a:txBody>
                  <a:tcPr marL="0" marR="0" marT="0" marB="0" anchor="ctr"/>
                </a:tc>
                <a:tc>
                  <a:txBody>
                    <a:bodyPr/>
                    <a:lstStyle/>
                    <a:p>
                      <a:pPr algn="ctr" fontAlgn="ctr"/>
                      <a:r>
                        <a:rPr lang="en-US" sz="1000" b="0" kern="1200" dirty="0">
                          <a:solidFill>
                            <a:schemeClr val="tx1"/>
                          </a:solidFill>
                          <a:latin typeface="+mn-lt"/>
                          <a:ea typeface="+mn-ea"/>
                          <a:cs typeface="+mn-cs"/>
                        </a:rPr>
                        <a:t>19</a:t>
                      </a:r>
                    </a:p>
                  </a:txBody>
                  <a:tcPr marL="0" marR="0" marT="0" marB="0" anchor="ctr"/>
                </a:tc>
                <a:extLst>
                  <a:ext uri="{0D108BD9-81ED-4DB2-BD59-A6C34878D82A}">
                    <a16:rowId xmlns:a16="http://schemas.microsoft.com/office/drawing/2014/main" val="3416497008"/>
                  </a:ext>
                </a:extLst>
              </a:tr>
              <a:tr h="201168">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00" b="0" dirty="0"/>
                        <a:t>GDMT crossovers to MitraClip</a:t>
                      </a:r>
                    </a:p>
                  </a:txBody>
                  <a:tcPr marL="0" marR="0" marT="0" marB="0" anchor="ctr"/>
                </a:tc>
                <a:tc>
                  <a:txBody>
                    <a:bodyPr/>
                    <a:lstStyle/>
                    <a:p>
                      <a:pPr marL="0" marR="0" algn="l">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58 </a:t>
                      </a:r>
                    </a:p>
                  </a:txBody>
                  <a:tcPr marL="0" marR="0" marT="0" marB="0" anchor="b"/>
                </a:tc>
                <a:tc>
                  <a:txBody>
                    <a:bodyPr/>
                    <a:lstStyle/>
                    <a:p>
                      <a:pPr marL="0" marR="0" algn="ctr">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30 </a:t>
                      </a:r>
                    </a:p>
                  </a:txBody>
                  <a:tcPr marL="0" marR="0" marT="0" marB="0" anchor="b"/>
                </a:tc>
                <a:tc>
                  <a:txBody>
                    <a:bodyPr/>
                    <a:lstStyle/>
                    <a:p>
                      <a:pPr marL="0" marR="0" algn="ctr">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22</a:t>
                      </a:r>
                    </a:p>
                  </a:txBody>
                  <a:tcPr marL="0" marR="0" marT="0" marB="0" anchor="b"/>
                </a:tc>
                <a:tc>
                  <a:txBody>
                    <a:bodyPr/>
                    <a:lstStyle/>
                    <a:p>
                      <a:pPr marL="0" marR="0" algn="ctr">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0" marR="0" marT="0" marB="0" anchor="b"/>
                </a:tc>
                <a:tc>
                  <a:txBody>
                    <a:bodyPr/>
                    <a:lstStyle/>
                    <a:p>
                      <a:pPr marL="0" marR="0" algn="ctr">
                        <a:spcBef>
                          <a:spcPts val="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tc>
                <a:tc>
                  <a:txBody>
                    <a:bodyPr/>
                    <a:lstStyle/>
                    <a:p>
                      <a:pPr algn="ctr" fontAlgn="ctr"/>
                      <a:endParaRPr lang="en-US" sz="1000" b="0" kern="1200" dirty="0">
                        <a:solidFill>
                          <a:schemeClr val="tx1"/>
                        </a:solidFill>
                        <a:latin typeface="+mn-lt"/>
                        <a:ea typeface="+mn-ea"/>
                        <a:cs typeface="+mn-cs"/>
                      </a:endParaRPr>
                    </a:p>
                  </a:txBody>
                  <a:tcPr marL="0" marR="0" marT="0" marB="0" anchor="ctr"/>
                </a:tc>
                <a:tc>
                  <a:txBody>
                    <a:bodyPr/>
                    <a:lstStyle/>
                    <a:p>
                      <a:pPr algn="ctr" fontAlgn="ctr"/>
                      <a:endParaRPr lang="en-US" sz="1000" b="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val="878004498"/>
                  </a:ext>
                </a:extLst>
              </a:tr>
            </a:tbl>
          </a:graphicData>
        </a:graphic>
      </p:graphicFrame>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228689" y="879121"/>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0" y="93298"/>
            <a:ext cx="9144000"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All-Cause Mortality or HF Hospitalization</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GDMT pts censored at time of crossover; Crossovers landmarked at </a:t>
            </a:r>
            <a:r>
              <a:rPr lang="en-US" sz="1400" dirty="0" err="1">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MitraClip</a:t>
            </a:r>
            <a:r>
              <a:rPr lang="en-US" sz="14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procedure</a:t>
            </a: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0" name="TextBox 169">
            <a:extLst>
              <a:ext uri="{FF2B5EF4-FFF2-40B4-BE49-F238E27FC236}">
                <a16:creationId xmlns:a16="http://schemas.microsoft.com/office/drawing/2014/main" id="{E0B6AAF2-382A-48CD-A347-B3B706F83DAA}"/>
              </a:ext>
            </a:extLst>
          </p:cNvPr>
          <p:cNvSpPr txBox="1"/>
          <p:nvPr/>
        </p:nvSpPr>
        <p:spPr>
          <a:xfrm>
            <a:off x="7264028" y="1186658"/>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87.0%</a:t>
            </a:r>
          </a:p>
        </p:txBody>
      </p:sp>
      <p:sp>
        <p:nvSpPr>
          <p:cNvPr id="17" name="Freeform 171">
            <a:extLst>
              <a:ext uri="{FF2B5EF4-FFF2-40B4-BE49-F238E27FC236}">
                <a16:creationId xmlns:a16="http://schemas.microsoft.com/office/drawing/2014/main" id="{3560FF65-3446-4DC8-A9ED-4A82BBC6ECE0}"/>
              </a:ext>
            </a:extLst>
          </p:cNvPr>
          <p:cNvSpPr>
            <a:spLocks/>
          </p:cNvSpPr>
          <p:nvPr/>
        </p:nvSpPr>
        <p:spPr bwMode="auto">
          <a:xfrm>
            <a:off x="2333640" y="1340549"/>
            <a:ext cx="4956048" cy="2343793"/>
          </a:xfrm>
          <a:custGeom>
            <a:avLst/>
            <a:gdLst>
              <a:gd name="T0" fmla="*/ 1 w 574"/>
              <a:gd name="T1" fmla="*/ 412 h 417"/>
              <a:gd name="T2" fmla="*/ 4 w 574"/>
              <a:gd name="T3" fmla="*/ 408 h 417"/>
              <a:gd name="T4" fmla="*/ 7 w 574"/>
              <a:gd name="T5" fmla="*/ 395 h 417"/>
              <a:gd name="T6" fmla="*/ 13 w 574"/>
              <a:gd name="T7" fmla="*/ 389 h 417"/>
              <a:gd name="T8" fmla="*/ 16 w 574"/>
              <a:gd name="T9" fmla="*/ 383 h 417"/>
              <a:gd name="T10" fmla="*/ 18 w 574"/>
              <a:gd name="T11" fmla="*/ 374 h 417"/>
              <a:gd name="T12" fmla="*/ 24 w 574"/>
              <a:gd name="T13" fmla="*/ 360 h 417"/>
              <a:gd name="T14" fmla="*/ 27 w 574"/>
              <a:gd name="T15" fmla="*/ 349 h 417"/>
              <a:gd name="T16" fmla="*/ 31 w 574"/>
              <a:gd name="T17" fmla="*/ 335 h 417"/>
              <a:gd name="T18" fmla="*/ 37 w 574"/>
              <a:gd name="T19" fmla="*/ 327 h 417"/>
              <a:gd name="T20" fmla="*/ 43 w 574"/>
              <a:gd name="T21" fmla="*/ 319 h 417"/>
              <a:gd name="T22" fmla="*/ 48 w 574"/>
              <a:gd name="T23" fmla="*/ 313 h 417"/>
              <a:gd name="T24" fmla="*/ 53 w 574"/>
              <a:gd name="T25" fmla="*/ 309 h 417"/>
              <a:gd name="T26" fmla="*/ 58 w 574"/>
              <a:gd name="T27" fmla="*/ 302 h 417"/>
              <a:gd name="T28" fmla="*/ 61 w 574"/>
              <a:gd name="T29" fmla="*/ 296 h 417"/>
              <a:gd name="T30" fmla="*/ 68 w 574"/>
              <a:gd name="T31" fmla="*/ 290 h 417"/>
              <a:gd name="T32" fmla="*/ 72 w 574"/>
              <a:gd name="T33" fmla="*/ 279 h 417"/>
              <a:gd name="T34" fmla="*/ 80 w 574"/>
              <a:gd name="T35" fmla="*/ 273 h 417"/>
              <a:gd name="T36" fmla="*/ 86 w 574"/>
              <a:gd name="T37" fmla="*/ 266 h 417"/>
              <a:gd name="T38" fmla="*/ 92 w 574"/>
              <a:gd name="T39" fmla="*/ 259 h 417"/>
              <a:gd name="T40" fmla="*/ 97 w 574"/>
              <a:gd name="T41" fmla="*/ 254 h 417"/>
              <a:gd name="T42" fmla="*/ 99 w 574"/>
              <a:gd name="T43" fmla="*/ 248 h 417"/>
              <a:gd name="T44" fmla="*/ 104 w 574"/>
              <a:gd name="T45" fmla="*/ 243 h 417"/>
              <a:gd name="T46" fmla="*/ 113 w 574"/>
              <a:gd name="T47" fmla="*/ 235 h 417"/>
              <a:gd name="T48" fmla="*/ 121 w 574"/>
              <a:gd name="T49" fmla="*/ 229 h 417"/>
              <a:gd name="T50" fmla="*/ 132 w 574"/>
              <a:gd name="T51" fmla="*/ 222 h 417"/>
              <a:gd name="T52" fmla="*/ 139 w 574"/>
              <a:gd name="T53" fmla="*/ 218 h 417"/>
              <a:gd name="T54" fmla="*/ 151 w 574"/>
              <a:gd name="T55" fmla="*/ 215 h 417"/>
              <a:gd name="T56" fmla="*/ 159 w 574"/>
              <a:gd name="T57" fmla="*/ 210 h 417"/>
              <a:gd name="T58" fmla="*/ 170 w 574"/>
              <a:gd name="T59" fmla="*/ 205 h 417"/>
              <a:gd name="T60" fmla="*/ 186 w 574"/>
              <a:gd name="T61" fmla="*/ 198 h 417"/>
              <a:gd name="T62" fmla="*/ 190 w 574"/>
              <a:gd name="T63" fmla="*/ 195 h 417"/>
              <a:gd name="T64" fmla="*/ 200 w 574"/>
              <a:gd name="T65" fmla="*/ 190 h 417"/>
              <a:gd name="T66" fmla="*/ 209 w 574"/>
              <a:gd name="T67" fmla="*/ 183 h 417"/>
              <a:gd name="T68" fmla="*/ 215 w 574"/>
              <a:gd name="T69" fmla="*/ 178 h 417"/>
              <a:gd name="T70" fmla="*/ 224 w 574"/>
              <a:gd name="T71" fmla="*/ 168 h 417"/>
              <a:gd name="T72" fmla="*/ 244 w 574"/>
              <a:gd name="T73" fmla="*/ 163 h 417"/>
              <a:gd name="T74" fmla="*/ 250 w 574"/>
              <a:gd name="T75" fmla="*/ 156 h 417"/>
              <a:gd name="T76" fmla="*/ 278 w 574"/>
              <a:gd name="T77" fmla="*/ 151 h 417"/>
              <a:gd name="T78" fmla="*/ 284 w 574"/>
              <a:gd name="T79" fmla="*/ 144 h 417"/>
              <a:gd name="T80" fmla="*/ 301 w 574"/>
              <a:gd name="T81" fmla="*/ 139 h 417"/>
              <a:gd name="T82" fmla="*/ 311 w 574"/>
              <a:gd name="T83" fmla="*/ 132 h 417"/>
              <a:gd name="T84" fmla="*/ 334 w 574"/>
              <a:gd name="T85" fmla="*/ 125 h 417"/>
              <a:gd name="T86" fmla="*/ 347 w 574"/>
              <a:gd name="T87" fmla="*/ 118 h 417"/>
              <a:gd name="T88" fmla="*/ 362 w 574"/>
              <a:gd name="T89" fmla="*/ 111 h 417"/>
              <a:gd name="T90" fmla="*/ 372 w 574"/>
              <a:gd name="T91" fmla="*/ 104 h 417"/>
              <a:gd name="T92" fmla="*/ 380 w 574"/>
              <a:gd name="T93" fmla="*/ 102 h 417"/>
              <a:gd name="T94" fmla="*/ 383 w 574"/>
              <a:gd name="T95" fmla="*/ 99 h 417"/>
              <a:gd name="T96" fmla="*/ 384 w 574"/>
              <a:gd name="T97" fmla="*/ 95 h 417"/>
              <a:gd name="T98" fmla="*/ 386 w 574"/>
              <a:gd name="T99" fmla="*/ 95 h 417"/>
              <a:gd name="T100" fmla="*/ 388 w 574"/>
              <a:gd name="T101" fmla="*/ 89 h 417"/>
              <a:gd name="T102" fmla="*/ 391 w 574"/>
              <a:gd name="T103" fmla="*/ 78 h 417"/>
              <a:gd name="T104" fmla="*/ 392 w 574"/>
              <a:gd name="T105" fmla="*/ 76 h 417"/>
              <a:gd name="T106" fmla="*/ 399 w 574"/>
              <a:gd name="T107" fmla="*/ 71 h 417"/>
              <a:gd name="T108" fmla="*/ 411 w 574"/>
              <a:gd name="T109" fmla="*/ 69 h 417"/>
              <a:gd name="T110" fmla="*/ 417 w 574"/>
              <a:gd name="T111" fmla="*/ 59 h 417"/>
              <a:gd name="T112" fmla="*/ 428 w 574"/>
              <a:gd name="T113" fmla="*/ 52 h 417"/>
              <a:gd name="T114" fmla="*/ 444 w 574"/>
              <a:gd name="T115" fmla="*/ 44 h 417"/>
              <a:gd name="T116" fmla="*/ 463 w 574"/>
              <a:gd name="T117" fmla="*/ 37 h 417"/>
              <a:gd name="T118" fmla="*/ 475 w 574"/>
              <a:gd name="T119" fmla="*/ 26 h 417"/>
              <a:gd name="T120" fmla="*/ 502 w 574"/>
              <a:gd name="T121" fmla="*/ 16 h 417"/>
              <a:gd name="T122" fmla="*/ 511 w 574"/>
              <a:gd name="T123" fmla="*/ 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4" h="417">
                <a:moveTo>
                  <a:pt x="0" y="417"/>
                </a:moveTo>
                <a:lnTo>
                  <a:pt x="0" y="417"/>
                </a:lnTo>
                <a:lnTo>
                  <a:pt x="0" y="415"/>
                </a:lnTo>
                <a:lnTo>
                  <a:pt x="0" y="415"/>
                </a:lnTo>
                <a:lnTo>
                  <a:pt x="0" y="415"/>
                </a:lnTo>
                <a:lnTo>
                  <a:pt x="0" y="415"/>
                </a:lnTo>
                <a:lnTo>
                  <a:pt x="0" y="412"/>
                </a:lnTo>
                <a:lnTo>
                  <a:pt x="1" y="412"/>
                </a:lnTo>
                <a:lnTo>
                  <a:pt x="1" y="411"/>
                </a:lnTo>
                <a:lnTo>
                  <a:pt x="1" y="411"/>
                </a:lnTo>
                <a:lnTo>
                  <a:pt x="1" y="409"/>
                </a:lnTo>
                <a:lnTo>
                  <a:pt x="2" y="409"/>
                </a:lnTo>
                <a:lnTo>
                  <a:pt x="2" y="409"/>
                </a:lnTo>
                <a:lnTo>
                  <a:pt x="3" y="409"/>
                </a:lnTo>
                <a:lnTo>
                  <a:pt x="3" y="408"/>
                </a:lnTo>
                <a:lnTo>
                  <a:pt x="4" y="408"/>
                </a:lnTo>
                <a:lnTo>
                  <a:pt x="4" y="402"/>
                </a:lnTo>
                <a:lnTo>
                  <a:pt x="5" y="402"/>
                </a:lnTo>
                <a:lnTo>
                  <a:pt x="5" y="400"/>
                </a:lnTo>
                <a:lnTo>
                  <a:pt x="5" y="400"/>
                </a:lnTo>
                <a:lnTo>
                  <a:pt x="5" y="400"/>
                </a:lnTo>
                <a:lnTo>
                  <a:pt x="6" y="400"/>
                </a:lnTo>
                <a:lnTo>
                  <a:pt x="6" y="395"/>
                </a:lnTo>
                <a:lnTo>
                  <a:pt x="7" y="395"/>
                </a:lnTo>
                <a:lnTo>
                  <a:pt x="7" y="394"/>
                </a:lnTo>
                <a:lnTo>
                  <a:pt x="9" y="394"/>
                </a:lnTo>
                <a:lnTo>
                  <a:pt x="9" y="392"/>
                </a:lnTo>
                <a:lnTo>
                  <a:pt x="9" y="392"/>
                </a:lnTo>
                <a:lnTo>
                  <a:pt x="9" y="391"/>
                </a:lnTo>
                <a:lnTo>
                  <a:pt x="10" y="391"/>
                </a:lnTo>
                <a:lnTo>
                  <a:pt x="10" y="389"/>
                </a:lnTo>
                <a:lnTo>
                  <a:pt x="13" y="389"/>
                </a:lnTo>
                <a:lnTo>
                  <a:pt x="13" y="388"/>
                </a:lnTo>
                <a:lnTo>
                  <a:pt x="13" y="388"/>
                </a:lnTo>
                <a:lnTo>
                  <a:pt x="13" y="386"/>
                </a:lnTo>
                <a:lnTo>
                  <a:pt x="14" y="386"/>
                </a:lnTo>
                <a:lnTo>
                  <a:pt x="14" y="385"/>
                </a:lnTo>
                <a:lnTo>
                  <a:pt x="14" y="385"/>
                </a:lnTo>
                <a:lnTo>
                  <a:pt x="14" y="383"/>
                </a:lnTo>
                <a:lnTo>
                  <a:pt x="16" y="383"/>
                </a:lnTo>
                <a:lnTo>
                  <a:pt x="16" y="380"/>
                </a:lnTo>
                <a:lnTo>
                  <a:pt x="16" y="380"/>
                </a:lnTo>
                <a:lnTo>
                  <a:pt x="16" y="378"/>
                </a:lnTo>
                <a:lnTo>
                  <a:pt x="17" y="378"/>
                </a:lnTo>
                <a:lnTo>
                  <a:pt x="17" y="377"/>
                </a:lnTo>
                <a:lnTo>
                  <a:pt x="18" y="377"/>
                </a:lnTo>
                <a:lnTo>
                  <a:pt x="18" y="374"/>
                </a:lnTo>
                <a:lnTo>
                  <a:pt x="18" y="374"/>
                </a:lnTo>
                <a:lnTo>
                  <a:pt x="18" y="371"/>
                </a:lnTo>
                <a:lnTo>
                  <a:pt x="19" y="371"/>
                </a:lnTo>
                <a:lnTo>
                  <a:pt x="19" y="364"/>
                </a:lnTo>
                <a:lnTo>
                  <a:pt x="20" y="364"/>
                </a:lnTo>
                <a:lnTo>
                  <a:pt x="20" y="361"/>
                </a:lnTo>
                <a:lnTo>
                  <a:pt x="21" y="361"/>
                </a:lnTo>
                <a:lnTo>
                  <a:pt x="21" y="360"/>
                </a:lnTo>
                <a:lnTo>
                  <a:pt x="24" y="360"/>
                </a:lnTo>
                <a:lnTo>
                  <a:pt x="24" y="355"/>
                </a:lnTo>
                <a:lnTo>
                  <a:pt x="25" y="355"/>
                </a:lnTo>
                <a:lnTo>
                  <a:pt x="25" y="352"/>
                </a:lnTo>
                <a:lnTo>
                  <a:pt x="25" y="352"/>
                </a:lnTo>
                <a:lnTo>
                  <a:pt x="25" y="350"/>
                </a:lnTo>
                <a:lnTo>
                  <a:pt x="26" y="350"/>
                </a:lnTo>
                <a:lnTo>
                  <a:pt x="26" y="349"/>
                </a:lnTo>
                <a:lnTo>
                  <a:pt x="27" y="349"/>
                </a:lnTo>
                <a:lnTo>
                  <a:pt x="27" y="346"/>
                </a:lnTo>
                <a:lnTo>
                  <a:pt x="29" y="346"/>
                </a:lnTo>
                <a:lnTo>
                  <a:pt x="29" y="341"/>
                </a:lnTo>
                <a:lnTo>
                  <a:pt x="29" y="341"/>
                </a:lnTo>
                <a:lnTo>
                  <a:pt x="29" y="336"/>
                </a:lnTo>
                <a:lnTo>
                  <a:pt x="30" y="336"/>
                </a:lnTo>
                <a:lnTo>
                  <a:pt x="30" y="335"/>
                </a:lnTo>
                <a:lnTo>
                  <a:pt x="31" y="335"/>
                </a:lnTo>
                <a:lnTo>
                  <a:pt x="31" y="333"/>
                </a:lnTo>
                <a:lnTo>
                  <a:pt x="32" y="333"/>
                </a:lnTo>
                <a:lnTo>
                  <a:pt x="32" y="330"/>
                </a:lnTo>
                <a:lnTo>
                  <a:pt x="33" y="330"/>
                </a:lnTo>
                <a:lnTo>
                  <a:pt x="33" y="329"/>
                </a:lnTo>
                <a:lnTo>
                  <a:pt x="35" y="329"/>
                </a:lnTo>
                <a:lnTo>
                  <a:pt x="35" y="327"/>
                </a:lnTo>
                <a:lnTo>
                  <a:pt x="37" y="327"/>
                </a:lnTo>
                <a:lnTo>
                  <a:pt x="37" y="326"/>
                </a:lnTo>
                <a:lnTo>
                  <a:pt x="39" y="326"/>
                </a:lnTo>
                <a:lnTo>
                  <a:pt x="39" y="322"/>
                </a:lnTo>
                <a:lnTo>
                  <a:pt x="40" y="322"/>
                </a:lnTo>
                <a:lnTo>
                  <a:pt x="40" y="321"/>
                </a:lnTo>
                <a:lnTo>
                  <a:pt x="42" y="321"/>
                </a:lnTo>
                <a:lnTo>
                  <a:pt x="42" y="319"/>
                </a:lnTo>
                <a:lnTo>
                  <a:pt x="43" y="319"/>
                </a:lnTo>
                <a:lnTo>
                  <a:pt x="43" y="318"/>
                </a:lnTo>
                <a:lnTo>
                  <a:pt x="44" y="318"/>
                </a:lnTo>
                <a:lnTo>
                  <a:pt x="44" y="316"/>
                </a:lnTo>
                <a:lnTo>
                  <a:pt x="47" y="316"/>
                </a:lnTo>
                <a:lnTo>
                  <a:pt x="47" y="315"/>
                </a:lnTo>
                <a:lnTo>
                  <a:pt x="48" y="315"/>
                </a:lnTo>
                <a:lnTo>
                  <a:pt x="48" y="313"/>
                </a:lnTo>
                <a:lnTo>
                  <a:pt x="48" y="313"/>
                </a:lnTo>
                <a:lnTo>
                  <a:pt x="48" y="313"/>
                </a:lnTo>
                <a:lnTo>
                  <a:pt x="49" y="313"/>
                </a:lnTo>
                <a:lnTo>
                  <a:pt x="49" y="312"/>
                </a:lnTo>
                <a:lnTo>
                  <a:pt x="50" y="312"/>
                </a:lnTo>
                <a:lnTo>
                  <a:pt x="50" y="310"/>
                </a:lnTo>
                <a:lnTo>
                  <a:pt x="51" y="310"/>
                </a:lnTo>
                <a:lnTo>
                  <a:pt x="51" y="309"/>
                </a:lnTo>
                <a:lnTo>
                  <a:pt x="53" y="309"/>
                </a:lnTo>
                <a:lnTo>
                  <a:pt x="53" y="307"/>
                </a:lnTo>
                <a:lnTo>
                  <a:pt x="55" y="307"/>
                </a:lnTo>
                <a:lnTo>
                  <a:pt x="55" y="305"/>
                </a:lnTo>
                <a:lnTo>
                  <a:pt x="57" y="305"/>
                </a:lnTo>
                <a:lnTo>
                  <a:pt x="57" y="304"/>
                </a:lnTo>
                <a:lnTo>
                  <a:pt x="57" y="304"/>
                </a:lnTo>
                <a:lnTo>
                  <a:pt x="57" y="302"/>
                </a:lnTo>
                <a:lnTo>
                  <a:pt x="58" y="302"/>
                </a:lnTo>
                <a:lnTo>
                  <a:pt x="58" y="301"/>
                </a:lnTo>
                <a:lnTo>
                  <a:pt x="59" y="301"/>
                </a:lnTo>
                <a:lnTo>
                  <a:pt x="59" y="299"/>
                </a:lnTo>
                <a:lnTo>
                  <a:pt x="59" y="299"/>
                </a:lnTo>
                <a:lnTo>
                  <a:pt x="59" y="298"/>
                </a:lnTo>
                <a:lnTo>
                  <a:pt x="60" y="298"/>
                </a:lnTo>
                <a:lnTo>
                  <a:pt x="60" y="296"/>
                </a:lnTo>
                <a:lnTo>
                  <a:pt x="61" y="296"/>
                </a:lnTo>
                <a:lnTo>
                  <a:pt x="61" y="294"/>
                </a:lnTo>
                <a:lnTo>
                  <a:pt x="62" y="294"/>
                </a:lnTo>
                <a:lnTo>
                  <a:pt x="62" y="293"/>
                </a:lnTo>
                <a:lnTo>
                  <a:pt x="65" y="293"/>
                </a:lnTo>
                <a:lnTo>
                  <a:pt x="65" y="291"/>
                </a:lnTo>
                <a:lnTo>
                  <a:pt x="68" y="291"/>
                </a:lnTo>
                <a:lnTo>
                  <a:pt x="68" y="290"/>
                </a:lnTo>
                <a:lnTo>
                  <a:pt x="68" y="290"/>
                </a:lnTo>
                <a:lnTo>
                  <a:pt x="68" y="288"/>
                </a:lnTo>
                <a:lnTo>
                  <a:pt x="69" y="288"/>
                </a:lnTo>
                <a:lnTo>
                  <a:pt x="69" y="284"/>
                </a:lnTo>
                <a:lnTo>
                  <a:pt x="70" y="284"/>
                </a:lnTo>
                <a:lnTo>
                  <a:pt x="70" y="282"/>
                </a:lnTo>
                <a:lnTo>
                  <a:pt x="72" y="282"/>
                </a:lnTo>
                <a:lnTo>
                  <a:pt x="72" y="279"/>
                </a:lnTo>
                <a:lnTo>
                  <a:pt x="72" y="279"/>
                </a:lnTo>
                <a:lnTo>
                  <a:pt x="72" y="277"/>
                </a:lnTo>
                <a:lnTo>
                  <a:pt x="73" y="277"/>
                </a:lnTo>
                <a:lnTo>
                  <a:pt x="73" y="276"/>
                </a:lnTo>
                <a:lnTo>
                  <a:pt x="75" y="276"/>
                </a:lnTo>
                <a:lnTo>
                  <a:pt x="75" y="274"/>
                </a:lnTo>
                <a:lnTo>
                  <a:pt x="79" y="274"/>
                </a:lnTo>
                <a:lnTo>
                  <a:pt x="79" y="273"/>
                </a:lnTo>
                <a:lnTo>
                  <a:pt x="80" y="273"/>
                </a:lnTo>
                <a:lnTo>
                  <a:pt x="80" y="271"/>
                </a:lnTo>
                <a:lnTo>
                  <a:pt x="82" y="271"/>
                </a:lnTo>
                <a:lnTo>
                  <a:pt x="82" y="270"/>
                </a:lnTo>
                <a:lnTo>
                  <a:pt x="83" y="270"/>
                </a:lnTo>
                <a:lnTo>
                  <a:pt x="83" y="268"/>
                </a:lnTo>
                <a:lnTo>
                  <a:pt x="84" y="268"/>
                </a:lnTo>
                <a:lnTo>
                  <a:pt x="84" y="266"/>
                </a:lnTo>
                <a:lnTo>
                  <a:pt x="86" y="266"/>
                </a:lnTo>
                <a:lnTo>
                  <a:pt x="86" y="263"/>
                </a:lnTo>
                <a:lnTo>
                  <a:pt x="86" y="263"/>
                </a:lnTo>
                <a:lnTo>
                  <a:pt x="86" y="262"/>
                </a:lnTo>
                <a:lnTo>
                  <a:pt x="87" y="262"/>
                </a:lnTo>
                <a:lnTo>
                  <a:pt x="87" y="260"/>
                </a:lnTo>
                <a:lnTo>
                  <a:pt x="90" y="260"/>
                </a:lnTo>
                <a:lnTo>
                  <a:pt x="90" y="259"/>
                </a:lnTo>
                <a:lnTo>
                  <a:pt x="92" y="259"/>
                </a:lnTo>
                <a:lnTo>
                  <a:pt x="92" y="257"/>
                </a:lnTo>
                <a:lnTo>
                  <a:pt x="95" y="257"/>
                </a:lnTo>
                <a:lnTo>
                  <a:pt x="95" y="256"/>
                </a:lnTo>
                <a:lnTo>
                  <a:pt x="97" y="256"/>
                </a:lnTo>
                <a:lnTo>
                  <a:pt x="97" y="254"/>
                </a:lnTo>
                <a:lnTo>
                  <a:pt x="97" y="254"/>
                </a:lnTo>
                <a:lnTo>
                  <a:pt x="97" y="254"/>
                </a:lnTo>
                <a:lnTo>
                  <a:pt x="97" y="254"/>
                </a:lnTo>
                <a:lnTo>
                  <a:pt x="97" y="252"/>
                </a:lnTo>
                <a:lnTo>
                  <a:pt x="98" y="252"/>
                </a:lnTo>
                <a:lnTo>
                  <a:pt x="98" y="251"/>
                </a:lnTo>
                <a:lnTo>
                  <a:pt x="98" y="251"/>
                </a:lnTo>
                <a:lnTo>
                  <a:pt x="98" y="248"/>
                </a:lnTo>
                <a:lnTo>
                  <a:pt x="98" y="248"/>
                </a:lnTo>
                <a:lnTo>
                  <a:pt x="98" y="248"/>
                </a:lnTo>
                <a:lnTo>
                  <a:pt x="99" y="248"/>
                </a:lnTo>
                <a:lnTo>
                  <a:pt x="99" y="246"/>
                </a:lnTo>
                <a:lnTo>
                  <a:pt x="100" y="246"/>
                </a:lnTo>
                <a:lnTo>
                  <a:pt x="100" y="245"/>
                </a:lnTo>
                <a:lnTo>
                  <a:pt x="101" y="245"/>
                </a:lnTo>
                <a:lnTo>
                  <a:pt x="101" y="243"/>
                </a:lnTo>
                <a:lnTo>
                  <a:pt x="101" y="243"/>
                </a:lnTo>
                <a:lnTo>
                  <a:pt x="101" y="243"/>
                </a:lnTo>
                <a:lnTo>
                  <a:pt x="104" y="243"/>
                </a:lnTo>
                <a:lnTo>
                  <a:pt x="104" y="241"/>
                </a:lnTo>
                <a:lnTo>
                  <a:pt x="108" y="241"/>
                </a:lnTo>
                <a:lnTo>
                  <a:pt x="108" y="238"/>
                </a:lnTo>
                <a:lnTo>
                  <a:pt x="109" y="238"/>
                </a:lnTo>
                <a:lnTo>
                  <a:pt x="109" y="237"/>
                </a:lnTo>
                <a:lnTo>
                  <a:pt x="111" y="237"/>
                </a:lnTo>
                <a:lnTo>
                  <a:pt x="111" y="235"/>
                </a:lnTo>
                <a:lnTo>
                  <a:pt x="113" y="235"/>
                </a:lnTo>
                <a:lnTo>
                  <a:pt x="113" y="234"/>
                </a:lnTo>
                <a:lnTo>
                  <a:pt x="117" y="234"/>
                </a:lnTo>
                <a:lnTo>
                  <a:pt x="117" y="232"/>
                </a:lnTo>
                <a:lnTo>
                  <a:pt x="119" y="232"/>
                </a:lnTo>
                <a:lnTo>
                  <a:pt x="119" y="230"/>
                </a:lnTo>
                <a:lnTo>
                  <a:pt x="119" y="230"/>
                </a:lnTo>
                <a:lnTo>
                  <a:pt x="119" y="229"/>
                </a:lnTo>
                <a:lnTo>
                  <a:pt x="121" y="229"/>
                </a:lnTo>
                <a:lnTo>
                  <a:pt x="121" y="227"/>
                </a:lnTo>
                <a:lnTo>
                  <a:pt x="127" y="227"/>
                </a:lnTo>
                <a:lnTo>
                  <a:pt x="127" y="226"/>
                </a:lnTo>
                <a:lnTo>
                  <a:pt x="128" y="226"/>
                </a:lnTo>
                <a:lnTo>
                  <a:pt x="128" y="224"/>
                </a:lnTo>
                <a:lnTo>
                  <a:pt x="130" y="224"/>
                </a:lnTo>
                <a:lnTo>
                  <a:pt x="130" y="222"/>
                </a:lnTo>
                <a:lnTo>
                  <a:pt x="132" y="222"/>
                </a:lnTo>
                <a:lnTo>
                  <a:pt x="132" y="221"/>
                </a:lnTo>
                <a:lnTo>
                  <a:pt x="135" y="221"/>
                </a:lnTo>
                <a:lnTo>
                  <a:pt x="135" y="219"/>
                </a:lnTo>
                <a:lnTo>
                  <a:pt x="138" y="219"/>
                </a:lnTo>
                <a:lnTo>
                  <a:pt x="138" y="219"/>
                </a:lnTo>
                <a:lnTo>
                  <a:pt x="139" y="219"/>
                </a:lnTo>
                <a:lnTo>
                  <a:pt x="139" y="218"/>
                </a:lnTo>
                <a:lnTo>
                  <a:pt x="139" y="218"/>
                </a:lnTo>
                <a:lnTo>
                  <a:pt x="139" y="218"/>
                </a:lnTo>
                <a:lnTo>
                  <a:pt x="142" y="218"/>
                </a:lnTo>
                <a:lnTo>
                  <a:pt x="142" y="216"/>
                </a:lnTo>
                <a:lnTo>
                  <a:pt x="147" y="216"/>
                </a:lnTo>
                <a:lnTo>
                  <a:pt x="147" y="215"/>
                </a:lnTo>
                <a:lnTo>
                  <a:pt x="147" y="215"/>
                </a:lnTo>
                <a:lnTo>
                  <a:pt x="147" y="215"/>
                </a:lnTo>
                <a:lnTo>
                  <a:pt x="151" y="215"/>
                </a:lnTo>
                <a:lnTo>
                  <a:pt x="151" y="213"/>
                </a:lnTo>
                <a:lnTo>
                  <a:pt x="151" y="213"/>
                </a:lnTo>
                <a:lnTo>
                  <a:pt x="151" y="211"/>
                </a:lnTo>
                <a:lnTo>
                  <a:pt x="153" y="211"/>
                </a:lnTo>
                <a:lnTo>
                  <a:pt x="153" y="210"/>
                </a:lnTo>
                <a:lnTo>
                  <a:pt x="153" y="210"/>
                </a:lnTo>
                <a:lnTo>
                  <a:pt x="153" y="210"/>
                </a:lnTo>
                <a:lnTo>
                  <a:pt x="159" y="210"/>
                </a:lnTo>
                <a:lnTo>
                  <a:pt x="159" y="208"/>
                </a:lnTo>
                <a:lnTo>
                  <a:pt x="161" y="208"/>
                </a:lnTo>
                <a:lnTo>
                  <a:pt x="161" y="206"/>
                </a:lnTo>
                <a:lnTo>
                  <a:pt x="162" y="206"/>
                </a:lnTo>
                <a:lnTo>
                  <a:pt x="162" y="206"/>
                </a:lnTo>
                <a:lnTo>
                  <a:pt x="167" y="206"/>
                </a:lnTo>
                <a:lnTo>
                  <a:pt x="167" y="205"/>
                </a:lnTo>
                <a:lnTo>
                  <a:pt x="170" y="205"/>
                </a:lnTo>
                <a:lnTo>
                  <a:pt x="170" y="203"/>
                </a:lnTo>
                <a:lnTo>
                  <a:pt x="173" y="203"/>
                </a:lnTo>
                <a:lnTo>
                  <a:pt x="173" y="202"/>
                </a:lnTo>
                <a:lnTo>
                  <a:pt x="179" y="202"/>
                </a:lnTo>
                <a:lnTo>
                  <a:pt x="179" y="200"/>
                </a:lnTo>
                <a:lnTo>
                  <a:pt x="181" y="200"/>
                </a:lnTo>
                <a:lnTo>
                  <a:pt x="181" y="198"/>
                </a:lnTo>
                <a:lnTo>
                  <a:pt x="186" y="198"/>
                </a:lnTo>
                <a:lnTo>
                  <a:pt x="186" y="197"/>
                </a:lnTo>
                <a:lnTo>
                  <a:pt x="189" y="197"/>
                </a:lnTo>
                <a:lnTo>
                  <a:pt x="189" y="197"/>
                </a:lnTo>
                <a:lnTo>
                  <a:pt x="190" y="197"/>
                </a:lnTo>
                <a:lnTo>
                  <a:pt x="190" y="197"/>
                </a:lnTo>
                <a:lnTo>
                  <a:pt x="190" y="197"/>
                </a:lnTo>
                <a:lnTo>
                  <a:pt x="190" y="195"/>
                </a:lnTo>
                <a:lnTo>
                  <a:pt x="190" y="195"/>
                </a:lnTo>
                <a:lnTo>
                  <a:pt x="190" y="195"/>
                </a:lnTo>
                <a:lnTo>
                  <a:pt x="197" y="195"/>
                </a:lnTo>
                <a:lnTo>
                  <a:pt x="197" y="193"/>
                </a:lnTo>
                <a:lnTo>
                  <a:pt x="197" y="193"/>
                </a:lnTo>
                <a:lnTo>
                  <a:pt x="197" y="192"/>
                </a:lnTo>
                <a:lnTo>
                  <a:pt x="198" y="192"/>
                </a:lnTo>
                <a:lnTo>
                  <a:pt x="198" y="190"/>
                </a:lnTo>
                <a:lnTo>
                  <a:pt x="200" y="190"/>
                </a:lnTo>
                <a:lnTo>
                  <a:pt x="200" y="187"/>
                </a:lnTo>
                <a:lnTo>
                  <a:pt x="206" y="187"/>
                </a:lnTo>
                <a:lnTo>
                  <a:pt x="206" y="185"/>
                </a:lnTo>
                <a:lnTo>
                  <a:pt x="208" y="185"/>
                </a:lnTo>
                <a:lnTo>
                  <a:pt x="208" y="183"/>
                </a:lnTo>
                <a:lnTo>
                  <a:pt x="209" y="183"/>
                </a:lnTo>
                <a:lnTo>
                  <a:pt x="209" y="183"/>
                </a:lnTo>
                <a:lnTo>
                  <a:pt x="209" y="183"/>
                </a:lnTo>
                <a:lnTo>
                  <a:pt x="209" y="183"/>
                </a:lnTo>
                <a:lnTo>
                  <a:pt x="209" y="183"/>
                </a:lnTo>
                <a:lnTo>
                  <a:pt x="209" y="183"/>
                </a:lnTo>
                <a:lnTo>
                  <a:pt x="212" y="183"/>
                </a:lnTo>
                <a:lnTo>
                  <a:pt x="212" y="182"/>
                </a:lnTo>
                <a:lnTo>
                  <a:pt x="213" y="182"/>
                </a:lnTo>
                <a:lnTo>
                  <a:pt x="213" y="178"/>
                </a:lnTo>
                <a:lnTo>
                  <a:pt x="215" y="178"/>
                </a:lnTo>
                <a:lnTo>
                  <a:pt x="215" y="175"/>
                </a:lnTo>
                <a:lnTo>
                  <a:pt x="217" y="175"/>
                </a:lnTo>
                <a:lnTo>
                  <a:pt x="217" y="172"/>
                </a:lnTo>
                <a:lnTo>
                  <a:pt x="218" y="172"/>
                </a:lnTo>
                <a:lnTo>
                  <a:pt x="218" y="170"/>
                </a:lnTo>
                <a:lnTo>
                  <a:pt x="221" y="170"/>
                </a:lnTo>
                <a:lnTo>
                  <a:pt x="221" y="168"/>
                </a:lnTo>
                <a:lnTo>
                  <a:pt x="224" y="168"/>
                </a:lnTo>
                <a:lnTo>
                  <a:pt x="224" y="166"/>
                </a:lnTo>
                <a:lnTo>
                  <a:pt x="236" y="166"/>
                </a:lnTo>
                <a:lnTo>
                  <a:pt x="236" y="165"/>
                </a:lnTo>
                <a:lnTo>
                  <a:pt x="238" y="165"/>
                </a:lnTo>
                <a:lnTo>
                  <a:pt x="238" y="165"/>
                </a:lnTo>
                <a:lnTo>
                  <a:pt x="243" y="165"/>
                </a:lnTo>
                <a:lnTo>
                  <a:pt x="243" y="163"/>
                </a:lnTo>
                <a:lnTo>
                  <a:pt x="244" y="163"/>
                </a:lnTo>
                <a:lnTo>
                  <a:pt x="244" y="161"/>
                </a:lnTo>
                <a:lnTo>
                  <a:pt x="245" y="161"/>
                </a:lnTo>
                <a:lnTo>
                  <a:pt x="245" y="160"/>
                </a:lnTo>
                <a:lnTo>
                  <a:pt x="246" y="160"/>
                </a:lnTo>
                <a:lnTo>
                  <a:pt x="246" y="158"/>
                </a:lnTo>
                <a:lnTo>
                  <a:pt x="247" y="158"/>
                </a:lnTo>
                <a:lnTo>
                  <a:pt x="247" y="156"/>
                </a:lnTo>
                <a:lnTo>
                  <a:pt x="250" y="156"/>
                </a:lnTo>
                <a:lnTo>
                  <a:pt x="250" y="155"/>
                </a:lnTo>
                <a:lnTo>
                  <a:pt x="262" y="155"/>
                </a:lnTo>
                <a:lnTo>
                  <a:pt x="262" y="153"/>
                </a:lnTo>
                <a:lnTo>
                  <a:pt x="269" y="153"/>
                </a:lnTo>
                <a:lnTo>
                  <a:pt x="269" y="151"/>
                </a:lnTo>
                <a:lnTo>
                  <a:pt x="269" y="151"/>
                </a:lnTo>
                <a:lnTo>
                  <a:pt x="269" y="151"/>
                </a:lnTo>
                <a:lnTo>
                  <a:pt x="278" y="151"/>
                </a:lnTo>
                <a:lnTo>
                  <a:pt x="278" y="149"/>
                </a:lnTo>
                <a:lnTo>
                  <a:pt x="281" y="149"/>
                </a:lnTo>
                <a:lnTo>
                  <a:pt x="281" y="148"/>
                </a:lnTo>
                <a:lnTo>
                  <a:pt x="282" y="148"/>
                </a:lnTo>
                <a:lnTo>
                  <a:pt x="282" y="146"/>
                </a:lnTo>
                <a:lnTo>
                  <a:pt x="283" y="146"/>
                </a:lnTo>
                <a:lnTo>
                  <a:pt x="283" y="144"/>
                </a:lnTo>
                <a:lnTo>
                  <a:pt x="284" y="144"/>
                </a:lnTo>
                <a:lnTo>
                  <a:pt x="284" y="143"/>
                </a:lnTo>
                <a:lnTo>
                  <a:pt x="287" y="143"/>
                </a:lnTo>
                <a:lnTo>
                  <a:pt x="287" y="141"/>
                </a:lnTo>
                <a:lnTo>
                  <a:pt x="287" y="141"/>
                </a:lnTo>
                <a:lnTo>
                  <a:pt x="287" y="141"/>
                </a:lnTo>
                <a:lnTo>
                  <a:pt x="299" y="141"/>
                </a:lnTo>
                <a:lnTo>
                  <a:pt x="299" y="139"/>
                </a:lnTo>
                <a:lnTo>
                  <a:pt x="301" y="139"/>
                </a:lnTo>
                <a:lnTo>
                  <a:pt x="301" y="137"/>
                </a:lnTo>
                <a:lnTo>
                  <a:pt x="305" y="137"/>
                </a:lnTo>
                <a:lnTo>
                  <a:pt x="305" y="136"/>
                </a:lnTo>
                <a:lnTo>
                  <a:pt x="306" y="136"/>
                </a:lnTo>
                <a:lnTo>
                  <a:pt x="306" y="134"/>
                </a:lnTo>
                <a:lnTo>
                  <a:pt x="308" y="134"/>
                </a:lnTo>
                <a:lnTo>
                  <a:pt x="308" y="132"/>
                </a:lnTo>
                <a:lnTo>
                  <a:pt x="311" y="132"/>
                </a:lnTo>
                <a:lnTo>
                  <a:pt x="311" y="130"/>
                </a:lnTo>
                <a:lnTo>
                  <a:pt x="312" y="130"/>
                </a:lnTo>
                <a:lnTo>
                  <a:pt x="312" y="129"/>
                </a:lnTo>
                <a:lnTo>
                  <a:pt x="318" y="129"/>
                </a:lnTo>
                <a:lnTo>
                  <a:pt x="318" y="127"/>
                </a:lnTo>
                <a:lnTo>
                  <a:pt x="321" y="127"/>
                </a:lnTo>
                <a:lnTo>
                  <a:pt x="321" y="125"/>
                </a:lnTo>
                <a:lnTo>
                  <a:pt x="334" y="125"/>
                </a:lnTo>
                <a:lnTo>
                  <a:pt x="334" y="123"/>
                </a:lnTo>
                <a:lnTo>
                  <a:pt x="337" y="123"/>
                </a:lnTo>
                <a:lnTo>
                  <a:pt x="337" y="122"/>
                </a:lnTo>
                <a:lnTo>
                  <a:pt x="338" y="122"/>
                </a:lnTo>
                <a:lnTo>
                  <a:pt x="338" y="120"/>
                </a:lnTo>
                <a:lnTo>
                  <a:pt x="343" y="120"/>
                </a:lnTo>
                <a:lnTo>
                  <a:pt x="343" y="118"/>
                </a:lnTo>
                <a:lnTo>
                  <a:pt x="347" y="118"/>
                </a:lnTo>
                <a:lnTo>
                  <a:pt x="347" y="118"/>
                </a:lnTo>
                <a:lnTo>
                  <a:pt x="348" y="118"/>
                </a:lnTo>
                <a:lnTo>
                  <a:pt x="348" y="116"/>
                </a:lnTo>
                <a:lnTo>
                  <a:pt x="350" y="116"/>
                </a:lnTo>
                <a:lnTo>
                  <a:pt x="350" y="115"/>
                </a:lnTo>
                <a:lnTo>
                  <a:pt x="361" y="115"/>
                </a:lnTo>
                <a:lnTo>
                  <a:pt x="361" y="111"/>
                </a:lnTo>
                <a:lnTo>
                  <a:pt x="362" y="111"/>
                </a:lnTo>
                <a:lnTo>
                  <a:pt x="362" y="109"/>
                </a:lnTo>
                <a:lnTo>
                  <a:pt x="366" y="109"/>
                </a:lnTo>
                <a:lnTo>
                  <a:pt x="366" y="108"/>
                </a:lnTo>
                <a:lnTo>
                  <a:pt x="366" y="108"/>
                </a:lnTo>
                <a:lnTo>
                  <a:pt x="366" y="108"/>
                </a:lnTo>
                <a:lnTo>
                  <a:pt x="370" y="108"/>
                </a:lnTo>
                <a:lnTo>
                  <a:pt x="370" y="104"/>
                </a:lnTo>
                <a:lnTo>
                  <a:pt x="372" y="104"/>
                </a:lnTo>
                <a:lnTo>
                  <a:pt x="372" y="104"/>
                </a:lnTo>
                <a:lnTo>
                  <a:pt x="372" y="104"/>
                </a:lnTo>
                <a:lnTo>
                  <a:pt x="372" y="104"/>
                </a:lnTo>
                <a:lnTo>
                  <a:pt x="373" y="104"/>
                </a:lnTo>
                <a:lnTo>
                  <a:pt x="373" y="102"/>
                </a:lnTo>
                <a:lnTo>
                  <a:pt x="373" y="102"/>
                </a:lnTo>
                <a:lnTo>
                  <a:pt x="373" y="102"/>
                </a:lnTo>
                <a:lnTo>
                  <a:pt x="380" y="102"/>
                </a:lnTo>
                <a:lnTo>
                  <a:pt x="380" y="102"/>
                </a:lnTo>
                <a:lnTo>
                  <a:pt x="381" y="102"/>
                </a:lnTo>
                <a:lnTo>
                  <a:pt x="381" y="99"/>
                </a:lnTo>
                <a:lnTo>
                  <a:pt x="381" y="99"/>
                </a:lnTo>
                <a:lnTo>
                  <a:pt x="381" y="99"/>
                </a:lnTo>
                <a:lnTo>
                  <a:pt x="382" y="99"/>
                </a:lnTo>
                <a:lnTo>
                  <a:pt x="382" y="99"/>
                </a:lnTo>
                <a:lnTo>
                  <a:pt x="383" y="99"/>
                </a:lnTo>
                <a:lnTo>
                  <a:pt x="383" y="97"/>
                </a:lnTo>
                <a:lnTo>
                  <a:pt x="384" y="97"/>
                </a:lnTo>
                <a:lnTo>
                  <a:pt x="384" y="97"/>
                </a:lnTo>
                <a:lnTo>
                  <a:pt x="384" y="97"/>
                </a:lnTo>
                <a:lnTo>
                  <a:pt x="384" y="97"/>
                </a:lnTo>
                <a:lnTo>
                  <a:pt x="384" y="97"/>
                </a:lnTo>
                <a:lnTo>
                  <a:pt x="384" y="95"/>
                </a:lnTo>
                <a:lnTo>
                  <a:pt x="384" y="95"/>
                </a:lnTo>
                <a:lnTo>
                  <a:pt x="384" y="95"/>
                </a:lnTo>
                <a:lnTo>
                  <a:pt x="385" y="95"/>
                </a:lnTo>
                <a:lnTo>
                  <a:pt x="385" y="95"/>
                </a:lnTo>
                <a:lnTo>
                  <a:pt x="385" y="95"/>
                </a:lnTo>
                <a:lnTo>
                  <a:pt x="385" y="95"/>
                </a:lnTo>
                <a:lnTo>
                  <a:pt x="385" y="95"/>
                </a:lnTo>
                <a:lnTo>
                  <a:pt x="385" y="95"/>
                </a:lnTo>
                <a:lnTo>
                  <a:pt x="386" y="95"/>
                </a:lnTo>
                <a:lnTo>
                  <a:pt x="386" y="95"/>
                </a:lnTo>
                <a:lnTo>
                  <a:pt x="387" y="95"/>
                </a:lnTo>
                <a:lnTo>
                  <a:pt x="387" y="91"/>
                </a:lnTo>
                <a:lnTo>
                  <a:pt x="387" y="91"/>
                </a:lnTo>
                <a:lnTo>
                  <a:pt x="387" y="91"/>
                </a:lnTo>
                <a:lnTo>
                  <a:pt x="388" y="91"/>
                </a:lnTo>
                <a:lnTo>
                  <a:pt x="388" y="89"/>
                </a:lnTo>
                <a:lnTo>
                  <a:pt x="388" y="89"/>
                </a:lnTo>
                <a:lnTo>
                  <a:pt x="388" y="82"/>
                </a:lnTo>
                <a:lnTo>
                  <a:pt x="389" y="82"/>
                </a:lnTo>
                <a:lnTo>
                  <a:pt x="389" y="80"/>
                </a:lnTo>
                <a:lnTo>
                  <a:pt x="389" y="80"/>
                </a:lnTo>
                <a:lnTo>
                  <a:pt x="389" y="80"/>
                </a:lnTo>
                <a:lnTo>
                  <a:pt x="390" y="80"/>
                </a:lnTo>
                <a:lnTo>
                  <a:pt x="390" y="78"/>
                </a:lnTo>
                <a:lnTo>
                  <a:pt x="391" y="78"/>
                </a:lnTo>
                <a:lnTo>
                  <a:pt x="391" y="76"/>
                </a:lnTo>
                <a:lnTo>
                  <a:pt x="392" y="76"/>
                </a:lnTo>
                <a:lnTo>
                  <a:pt x="392" y="76"/>
                </a:lnTo>
                <a:lnTo>
                  <a:pt x="392" y="76"/>
                </a:lnTo>
                <a:lnTo>
                  <a:pt x="392" y="76"/>
                </a:lnTo>
                <a:lnTo>
                  <a:pt x="392" y="76"/>
                </a:lnTo>
                <a:lnTo>
                  <a:pt x="392" y="76"/>
                </a:lnTo>
                <a:lnTo>
                  <a:pt x="392" y="76"/>
                </a:lnTo>
                <a:lnTo>
                  <a:pt x="392" y="76"/>
                </a:lnTo>
                <a:lnTo>
                  <a:pt x="393" y="76"/>
                </a:lnTo>
                <a:lnTo>
                  <a:pt x="393" y="74"/>
                </a:lnTo>
                <a:lnTo>
                  <a:pt x="395" y="74"/>
                </a:lnTo>
                <a:lnTo>
                  <a:pt x="395" y="71"/>
                </a:lnTo>
                <a:lnTo>
                  <a:pt x="397" y="71"/>
                </a:lnTo>
                <a:lnTo>
                  <a:pt x="397" y="71"/>
                </a:lnTo>
                <a:lnTo>
                  <a:pt x="399" y="71"/>
                </a:lnTo>
                <a:lnTo>
                  <a:pt x="399" y="71"/>
                </a:lnTo>
                <a:lnTo>
                  <a:pt x="400" y="71"/>
                </a:lnTo>
                <a:lnTo>
                  <a:pt x="400" y="71"/>
                </a:lnTo>
                <a:lnTo>
                  <a:pt x="408" y="71"/>
                </a:lnTo>
                <a:lnTo>
                  <a:pt x="408" y="69"/>
                </a:lnTo>
                <a:lnTo>
                  <a:pt x="409" y="69"/>
                </a:lnTo>
                <a:lnTo>
                  <a:pt x="409" y="69"/>
                </a:lnTo>
                <a:lnTo>
                  <a:pt x="411" y="69"/>
                </a:lnTo>
                <a:lnTo>
                  <a:pt x="411" y="67"/>
                </a:lnTo>
                <a:lnTo>
                  <a:pt x="413" y="67"/>
                </a:lnTo>
                <a:lnTo>
                  <a:pt x="413" y="64"/>
                </a:lnTo>
                <a:lnTo>
                  <a:pt x="415" y="64"/>
                </a:lnTo>
                <a:lnTo>
                  <a:pt x="415" y="62"/>
                </a:lnTo>
                <a:lnTo>
                  <a:pt x="416" y="62"/>
                </a:lnTo>
                <a:lnTo>
                  <a:pt x="416" y="59"/>
                </a:lnTo>
                <a:lnTo>
                  <a:pt x="417" y="59"/>
                </a:lnTo>
                <a:lnTo>
                  <a:pt x="417" y="59"/>
                </a:lnTo>
                <a:lnTo>
                  <a:pt x="418" y="59"/>
                </a:lnTo>
                <a:lnTo>
                  <a:pt x="418" y="57"/>
                </a:lnTo>
                <a:lnTo>
                  <a:pt x="419" y="57"/>
                </a:lnTo>
                <a:lnTo>
                  <a:pt x="419" y="54"/>
                </a:lnTo>
                <a:lnTo>
                  <a:pt x="421" y="54"/>
                </a:lnTo>
                <a:lnTo>
                  <a:pt x="421" y="52"/>
                </a:lnTo>
                <a:lnTo>
                  <a:pt x="428" y="52"/>
                </a:lnTo>
                <a:lnTo>
                  <a:pt x="428" y="49"/>
                </a:lnTo>
                <a:lnTo>
                  <a:pt x="428" y="49"/>
                </a:lnTo>
                <a:lnTo>
                  <a:pt x="428" y="49"/>
                </a:lnTo>
                <a:lnTo>
                  <a:pt x="440" y="49"/>
                </a:lnTo>
                <a:lnTo>
                  <a:pt x="440" y="47"/>
                </a:lnTo>
                <a:lnTo>
                  <a:pt x="442" y="47"/>
                </a:lnTo>
                <a:lnTo>
                  <a:pt x="442" y="44"/>
                </a:lnTo>
                <a:lnTo>
                  <a:pt x="444" y="44"/>
                </a:lnTo>
                <a:lnTo>
                  <a:pt x="444" y="42"/>
                </a:lnTo>
                <a:lnTo>
                  <a:pt x="448" y="42"/>
                </a:lnTo>
                <a:lnTo>
                  <a:pt x="448" y="42"/>
                </a:lnTo>
                <a:lnTo>
                  <a:pt x="452" y="42"/>
                </a:lnTo>
                <a:lnTo>
                  <a:pt x="452" y="39"/>
                </a:lnTo>
                <a:lnTo>
                  <a:pt x="459" y="39"/>
                </a:lnTo>
                <a:lnTo>
                  <a:pt x="459" y="37"/>
                </a:lnTo>
                <a:lnTo>
                  <a:pt x="463" y="37"/>
                </a:lnTo>
                <a:lnTo>
                  <a:pt x="463" y="34"/>
                </a:lnTo>
                <a:lnTo>
                  <a:pt x="467" y="34"/>
                </a:lnTo>
                <a:lnTo>
                  <a:pt x="467" y="31"/>
                </a:lnTo>
                <a:lnTo>
                  <a:pt x="474" y="31"/>
                </a:lnTo>
                <a:lnTo>
                  <a:pt x="474" y="29"/>
                </a:lnTo>
                <a:lnTo>
                  <a:pt x="475" y="29"/>
                </a:lnTo>
                <a:lnTo>
                  <a:pt x="475" y="26"/>
                </a:lnTo>
                <a:lnTo>
                  <a:pt x="475" y="26"/>
                </a:lnTo>
                <a:lnTo>
                  <a:pt x="475" y="24"/>
                </a:lnTo>
                <a:lnTo>
                  <a:pt x="478" y="24"/>
                </a:lnTo>
                <a:lnTo>
                  <a:pt x="478" y="21"/>
                </a:lnTo>
                <a:lnTo>
                  <a:pt x="479" y="21"/>
                </a:lnTo>
                <a:lnTo>
                  <a:pt x="479" y="18"/>
                </a:lnTo>
                <a:lnTo>
                  <a:pt x="501" y="18"/>
                </a:lnTo>
                <a:lnTo>
                  <a:pt x="501" y="16"/>
                </a:lnTo>
                <a:lnTo>
                  <a:pt x="502" y="16"/>
                </a:lnTo>
                <a:lnTo>
                  <a:pt x="502" y="13"/>
                </a:lnTo>
                <a:lnTo>
                  <a:pt x="503" y="13"/>
                </a:lnTo>
                <a:lnTo>
                  <a:pt x="503" y="11"/>
                </a:lnTo>
                <a:lnTo>
                  <a:pt x="505" y="11"/>
                </a:lnTo>
                <a:lnTo>
                  <a:pt x="505" y="8"/>
                </a:lnTo>
                <a:lnTo>
                  <a:pt x="508" y="8"/>
                </a:lnTo>
                <a:lnTo>
                  <a:pt x="508" y="5"/>
                </a:lnTo>
                <a:lnTo>
                  <a:pt x="511" y="5"/>
                </a:lnTo>
                <a:lnTo>
                  <a:pt x="511" y="3"/>
                </a:lnTo>
                <a:lnTo>
                  <a:pt x="518" y="3"/>
                </a:lnTo>
                <a:lnTo>
                  <a:pt x="518" y="0"/>
                </a:lnTo>
                <a:lnTo>
                  <a:pt x="574" y="0"/>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uLnTx/>
              <a:uFillTx/>
              <a:latin typeface="Arial" charset="0"/>
              <a:ea typeface="ヒラギノ角ゴ Pro W3"/>
              <a:cs typeface="Arial" charset="0"/>
            </a:endParaRPr>
          </a:p>
        </p:txBody>
      </p:sp>
      <p:cxnSp>
        <p:nvCxnSpPr>
          <p:cNvPr id="18" name="Straight Connector 17">
            <a:extLst>
              <a:ext uri="{FF2B5EF4-FFF2-40B4-BE49-F238E27FC236}">
                <a16:creationId xmlns:a16="http://schemas.microsoft.com/office/drawing/2014/main" id="{06744021-FB5C-4B9A-9395-62B06240DE24}"/>
              </a:ext>
            </a:extLst>
          </p:cNvPr>
          <p:cNvCxnSpPr>
            <a:cxnSpLocks/>
          </p:cNvCxnSpPr>
          <p:nvPr/>
        </p:nvCxnSpPr>
        <p:spPr bwMode="auto">
          <a:xfrm>
            <a:off x="5645887" y="1004202"/>
            <a:ext cx="0" cy="2632182"/>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7A2FFB8D-659F-4D21-BE2B-CAD153279AAE}"/>
              </a:ext>
            </a:extLst>
          </p:cNvPr>
          <p:cNvSpPr txBox="1"/>
          <p:nvPr/>
        </p:nvSpPr>
        <p:spPr>
          <a:xfrm>
            <a:off x="5606305" y="1803386"/>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66.8%</a:t>
            </a:r>
          </a:p>
        </p:txBody>
      </p:sp>
      <p:sp>
        <p:nvSpPr>
          <p:cNvPr id="28" name="Rectangle 27">
            <a:extLst>
              <a:ext uri="{FF2B5EF4-FFF2-40B4-BE49-F238E27FC236}">
                <a16:creationId xmlns:a16="http://schemas.microsoft.com/office/drawing/2014/main" id="{9B5E87B6-D23A-E043-B039-E66B1CBD5A59}"/>
              </a:ext>
            </a:extLst>
          </p:cNvPr>
          <p:cNvSpPr/>
          <p:nvPr/>
        </p:nvSpPr>
        <p:spPr>
          <a:xfrm>
            <a:off x="1406766" y="4753438"/>
            <a:ext cx="6284055" cy="3693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ヒラギノ角ゴ Pro W3"/>
                <a:cs typeface="Arial" charset="0"/>
              </a:rPr>
              <a:t>For crossover patients, follow-up duration is from the crossover procedure date; events at procedure dates are excluded. Event rates are Kaplan-Meier time-to-first event estimates, with landmark analysis for crossover patients </a:t>
            </a:r>
            <a:endParaRPr kumimoji="0" lang="en-US" sz="900" b="1" i="1" u="none" strike="noStrike" kern="1200" cap="none" spc="0" normalizeH="0" baseline="0" noProof="0" dirty="0">
              <a:ln>
                <a:noFill/>
              </a:ln>
              <a:solidFill>
                <a:srgbClr val="FFCC99"/>
              </a:solidFill>
              <a:effectLst/>
              <a:uLnTx/>
              <a:uFillTx/>
              <a:latin typeface="Arial" charset="0"/>
              <a:ea typeface="ヒラギノ角ゴ Pro W3"/>
              <a:cs typeface="Arial" charset="0"/>
            </a:endParaRPr>
          </a:p>
        </p:txBody>
      </p:sp>
      <p:grpSp>
        <p:nvGrpSpPr>
          <p:cNvPr id="7" name="Group 6">
            <a:extLst>
              <a:ext uri="{FF2B5EF4-FFF2-40B4-BE49-F238E27FC236}">
                <a16:creationId xmlns:a16="http://schemas.microsoft.com/office/drawing/2014/main" id="{AB5CB66D-A1A3-43D0-97DE-8F49D192E356}"/>
              </a:ext>
            </a:extLst>
          </p:cNvPr>
          <p:cNvGrpSpPr/>
          <p:nvPr/>
        </p:nvGrpSpPr>
        <p:grpSpPr>
          <a:xfrm>
            <a:off x="2458247" y="1073494"/>
            <a:ext cx="2603236" cy="464250"/>
            <a:chOff x="2458247" y="1264406"/>
            <a:chExt cx="2603236" cy="464250"/>
          </a:xfrm>
        </p:grpSpPr>
        <p:grpSp>
          <p:nvGrpSpPr>
            <p:cNvPr id="23" name="Group 22">
              <a:extLst>
                <a:ext uri="{FF2B5EF4-FFF2-40B4-BE49-F238E27FC236}">
                  <a16:creationId xmlns:a16="http://schemas.microsoft.com/office/drawing/2014/main" id="{FBF7D6F2-85C6-184A-9E75-B5AF9254BEE9}"/>
                </a:ext>
              </a:extLst>
            </p:cNvPr>
            <p:cNvGrpSpPr/>
            <p:nvPr/>
          </p:nvGrpSpPr>
          <p:grpSpPr>
            <a:xfrm>
              <a:off x="2458247" y="1264406"/>
              <a:ext cx="2603236" cy="261610"/>
              <a:chOff x="1080431" y="1451617"/>
              <a:chExt cx="1605563" cy="261610"/>
            </a:xfrm>
          </p:grpSpPr>
          <p:sp>
            <p:nvSpPr>
              <p:cNvPr id="25" name="Text Box 22">
                <a:extLst>
                  <a:ext uri="{FF2B5EF4-FFF2-40B4-BE49-F238E27FC236}">
                    <a16:creationId xmlns:a16="http://schemas.microsoft.com/office/drawing/2014/main" id="{67759E85-E213-404A-9295-3444CFAD2998}"/>
                  </a:ext>
                </a:extLst>
              </p:cNvPr>
              <p:cNvSpPr txBox="1">
                <a:spLocks noChangeArrowheads="1"/>
              </p:cNvSpPr>
              <p:nvPr/>
            </p:nvSpPr>
            <p:spPr bwMode="auto">
              <a:xfrm>
                <a:off x="1205768" y="1451617"/>
                <a:ext cx="1480226"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 crossovers censored</a:t>
                </a:r>
              </a:p>
            </p:txBody>
          </p:sp>
          <p:sp>
            <p:nvSpPr>
              <p:cNvPr id="27" name="Line 24">
                <a:extLst>
                  <a:ext uri="{FF2B5EF4-FFF2-40B4-BE49-F238E27FC236}">
                    <a16:creationId xmlns:a16="http://schemas.microsoft.com/office/drawing/2014/main" id="{C3C8A1BB-1B0A-A341-8134-175B83547663}"/>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22" name="Text Box 22">
              <a:extLst>
                <a:ext uri="{FF2B5EF4-FFF2-40B4-BE49-F238E27FC236}">
                  <a16:creationId xmlns:a16="http://schemas.microsoft.com/office/drawing/2014/main" id="{28F07F2F-A90B-4A26-B635-FE2FDC78C450}"/>
                </a:ext>
              </a:extLst>
            </p:cNvPr>
            <p:cNvSpPr txBox="1">
              <a:spLocks noChangeArrowheads="1"/>
            </p:cNvSpPr>
            <p:nvPr/>
          </p:nvSpPr>
          <p:spPr bwMode="auto">
            <a:xfrm>
              <a:off x="2663147" y="1467046"/>
              <a:ext cx="2109873" cy="2616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crossovers to MitraClip</a:t>
              </a:r>
            </a:p>
          </p:txBody>
        </p:sp>
        <p:sp>
          <p:nvSpPr>
            <p:cNvPr id="29" name="Line 24">
              <a:extLst>
                <a:ext uri="{FF2B5EF4-FFF2-40B4-BE49-F238E27FC236}">
                  <a16:creationId xmlns:a16="http://schemas.microsoft.com/office/drawing/2014/main" id="{69524347-093F-4EF4-97BE-1A6C92C471B1}"/>
                </a:ext>
              </a:extLst>
            </p:cNvPr>
            <p:cNvSpPr>
              <a:spLocks noChangeShapeType="1"/>
            </p:cNvSpPr>
            <p:nvPr/>
          </p:nvSpPr>
          <p:spPr bwMode="auto">
            <a:xfrm>
              <a:off x="2459927" y="1596784"/>
              <a:ext cx="228601" cy="0"/>
            </a:xfrm>
            <a:prstGeom prst="line">
              <a:avLst/>
            </a:pr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34" name="Freeform 92">
            <a:extLst>
              <a:ext uri="{FF2B5EF4-FFF2-40B4-BE49-F238E27FC236}">
                <a16:creationId xmlns:a16="http://schemas.microsoft.com/office/drawing/2014/main" id="{1733F4EB-6643-4E11-9FAF-8DCC1D19B12F}"/>
              </a:ext>
            </a:extLst>
          </p:cNvPr>
          <p:cNvSpPr>
            <a:spLocks/>
          </p:cNvSpPr>
          <p:nvPr/>
        </p:nvSpPr>
        <p:spPr bwMode="auto">
          <a:xfrm>
            <a:off x="2336025" y="2926385"/>
            <a:ext cx="1662113" cy="760413"/>
          </a:xfrm>
          <a:custGeom>
            <a:avLst/>
            <a:gdLst>
              <a:gd name="T0" fmla="*/ 1 w 573"/>
              <a:gd name="T1" fmla="*/ 134 h 134"/>
              <a:gd name="T2" fmla="*/ 3 w 573"/>
              <a:gd name="T3" fmla="*/ 134 h 134"/>
              <a:gd name="T4" fmla="*/ 17 w 573"/>
              <a:gd name="T5" fmla="*/ 134 h 134"/>
              <a:gd name="T6" fmla="*/ 23 w 573"/>
              <a:gd name="T7" fmla="*/ 134 h 134"/>
              <a:gd name="T8" fmla="*/ 37 w 573"/>
              <a:gd name="T9" fmla="*/ 125 h 134"/>
              <a:gd name="T10" fmla="*/ 42 w 573"/>
              <a:gd name="T11" fmla="*/ 117 h 134"/>
              <a:gd name="T12" fmla="*/ 44 w 573"/>
              <a:gd name="T13" fmla="*/ 117 h 134"/>
              <a:gd name="T14" fmla="*/ 50 w 573"/>
              <a:gd name="T15" fmla="*/ 117 h 134"/>
              <a:gd name="T16" fmla="*/ 51 w 573"/>
              <a:gd name="T17" fmla="*/ 117 h 134"/>
              <a:gd name="T18" fmla="*/ 53 w 573"/>
              <a:gd name="T19" fmla="*/ 117 h 134"/>
              <a:gd name="T20" fmla="*/ 55 w 573"/>
              <a:gd name="T21" fmla="*/ 117 h 134"/>
              <a:gd name="T22" fmla="*/ 56 w 573"/>
              <a:gd name="T23" fmla="*/ 117 h 134"/>
              <a:gd name="T24" fmla="*/ 59 w 573"/>
              <a:gd name="T25" fmla="*/ 117 h 134"/>
              <a:gd name="T26" fmla="*/ 66 w 573"/>
              <a:gd name="T27" fmla="*/ 117 h 134"/>
              <a:gd name="T28" fmla="*/ 66 w 573"/>
              <a:gd name="T29" fmla="*/ 117 h 134"/>
              <a:gd name="T30" fmla="*/ 72 w 573"/>
              <a:gd name="T31" fmla="*/ 117 h 134"/>
              <a:gd name="T32" fmla="*/ 73 w 573"/>
              <a:gd name="T33" fmla="*/ 117 h 134"/>
              <a:gd name="T34" fmla="*/ 84 w 573"/>
              <a:gd name="T35" fmla="*/ 117 h 134"/>
              <a:gd name="T36" fmla="*/ 103 w 573"/>
              <a:gd name="T37" fmla="*/ 105 h 134"/>
              <a:gd name="T38" fmla="*/ 119 w 573"/>
              <a:gd name="T39" fmla="*/ 94 h 134"/>
              <a:gd name="T40" fmla="*/ 121 w 573"/>
              <a:gd name="T41" fmla="*/ 83 h 134"/>
              <a:gd name="T42" fmla="*/ 152 w 573"/>
              <a:gd name="T43" fmla="*/ 83 h 134"/>
              <a:gd name="T44" fmla="*/ 162 w 573"/>
              <a:gd name="T45" fmla="*/ 71 h 134"/>
              <a:gd name="T46" fmla="*/ 163 w 573"/>
              <a:gd name="T47" fmla="*/ 71 h 134"/>
              <a:gd name="T48" fmla="*/ 173 w 573"/>
              <a:gd name="T49" fmla="*/ 59 h 134"/>
              <a:gd name="T50" fmla="*/ 188 w 573"/>
              <a:gd name="T51" fmla="*/ 59 h 134"/>
              <a:gd name="T52" fmla="*/ 213 w 573"/>
              <a:gd name="T53" fmla="*/ 59 h 134"/>
              <a:gd name="T54" fmla="*/ 262 w 573"/>
              <a:gd name="T55" fmla="*/ 59 h 134"/>
              <a:gd name="T56" fmla="*/ 323 w 573"/>
              <a:gd name="T57" fmla="*/ 59 h 134"/>
              <a:gd name="T58" fmla="*/ 345 w 573"/>
              <a:gd name="T59" fmla="*/ 59 h 134"/>
              <a:gd name="T60" fmla="*/ 356 w 573"/>
              <a:gd name="T61" fmla="*/ 59 h 134"/>
              <a:gd name="T62" fmla="*/ 371 w 573"/>
              <a:gd name="T63" fmla="*/ 45 h 134"/>
              <a:gd name="T64" fmla="*/ 383 w 573"/>
              <a:gd name="T65" fmla="*/ 45 h 134"/>
              <a:gd name="T66" fmla="*/ 477 w 573"/>
              <a:gd name="T67" fmla="*/ 30 h 134"/>
              <a:gd name="T68" fmla="*/ 531 w 573"/>
              <a:gd name="T69" fmla="*/ 15 h 134"/>
              <a:gd name="T70" fmla="*/ 573 w 573"/>
              <a:gd name="T71" fmla="*/ 0 h 134"/>
              <a:gd name="T72" fmla="*/ 573 w 573"/>
              <a:gd name="T7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 h="134">
                <a:moveTo>
                  <a:pt x="0" y="134"/>
                </a:moveTo>
                <a:lnTo>
                  <a:pt x="1" y="134"/>
                </a:lnTo>
                <a:lnTo>
                  <a:pt x="1" y="134"/>
                </a:lnTo>
                <a:lnTo>
                  <a:pt x="3" y="134"/>
                </a:lnTo>
                <a:lnTo>
                  <a:pt x="3" y="134"/>
                </a:lnTo>
                <a:lnTo>
                  <a:pt x="17" y="134"/>
                </a:lnTo>
                <a:lnTo>
                  <a:pt x="17" y="134"/>
                </a:lnTo>
                <a:lnTo>
                  <a:pt x="23" y="134"/>
                </a:lnTo>
                <a:lnTo>
                  <a:pt x="23" y="125"/>
                </a:lnTo>
                <a:lnTo>
                  <a:pt x="37" y="125"/>
                </a:lnTo>
                <a:lnTo>
                  <a:pt x="37" y="117"/>
                </a:lnTo>
                <a:lnTo>
                  <a:pt x="42" y="117"/>
                </a:lnTo>
                <a:lnTo>
                  <a:pt x="42" y="117"/>
                </a:lnTo>
                <a:lnTo>
                  <a:pt x="44" y="117"/>
                </a:lnTo>
                <a:lnTo>
                  <a:pt x="44" y="117"/>
                </a:lnTo>
                <a:lnTo>
                  <a:pt x="50" y="117"/>
                </a:lnTo>
                <a:lnTo>
                  <a:pt x="50" y="117"/>
                </a:lnTo>
                <a:lnTo>
                  <a:pt x="51" y="117"/>
                </a:lnTo>
                <a:lnTo>
                  <a:pt x="51" y="117"/>
                </a:lnTo>
                <a:lnTo>
                  <a:pt x="53" y="117"/>
                </a:lnTo>
                <a:lnTo>
                  <a:pt x="53" y="117"/>
                </a:lnTo>
                <a:lnTo>
                  <a:pt x="55" y="117"/>
                </a:lnTo>
                <a:lnTo>
                  <a:pt x="55" y="117"/>
                </a:lnTo>
                <a:lnTo>
                  <a:pt x="56" y="117"/>
                </a:lnTo>
                <a:lnTo>
                  <a:pt x="56" y="117"/>
                </a:lnTo>
                <a:lnTo>
                  <a:pt x="59" y="117"/>
                </a:lnTo>
                <a:lnTo>
                  <a:pt x="59" y="117"/>
                </a:lnTo>
                <a:lnTo>
                  <a:pt x="66" y="117"/>
                </a:lnTo>
                <a:lnTo>
                  <a:pt x="66" y="117"/>
                </a:lnTo>
                <a:lnTo>
                  <a:pt x="66" y="117"/>
                </a:lnTo>
                <a:lnTo>
                  <a:pt x="66" y="117"/>
                </a:lnTo>
                <a:lnTo>
                  <a:pt x="72" y="117"/>
                </a:lnTo>
                <a:lnTo>
                  <a:pt x="72" y="117"/>
                </a:lnTo>
                <a:lnTo>
                  <a:pt x="73" y="117"/>
                </a:lnTo>
                <a:lnTo>
                  <a:pt x="73" y="117"/>
                </a:lnTo>
                <a:lnTo>
                  <a:pt x="84" y="117"/>
                </a:lnTo>
                <a:lnTo>
                  <a:pt x="84" y="105"/>
                </a:lnTo>
                <a:lnTo>
                  <a:pt x="103" y="105"/>
                </a:lnTo>
                <a:lnTo>
                  <a:pt x="103" y="94"/>
                </a:lnTo>
                <a:lnTo>
                  <a:pt x="119" y="94"/>
                </a:lnTo>
                <a:lnTo>
                  <a:pt x="119" y="83"/>
                </a:lnTo>
                <a:lnTo>
                  <a:pt x="121" y="83"/>
                </a:lnTo>
                <a:lnTo>
                  <a:pt x="121" y="83"/>
                </a:lnTo>
                <a:lnTo>
                  <a:pt x="152" y="83"/>
                </a:lnTo>
                <a:lnTo>
                  <a:pt x="152" y="71"/>
                </a:lnTo>
                <a:lnTo>
                  <a:pt x="162" y="71"/>
                </a:lnTo>
                <a:lnTo>
                  <a:pt x="162" y="71"/>
                </a:lnTo>
                <a:lnTo>
                  <a:pt x="163" y="71"/>
                </a:lnTo>
                <a:lnTo>
                  <a:pt x="163" y="59"/>
                </a:lnTo>
                <a:lnTo>
                  <a:pt x="173" y="59"/>
                </a:lnTo>
                <a:lnTo>
                  <a:pt x="173" y="59"/>
                </a:lnTo>
                <a:lnTo>
                  <a:pt x="188" y="59"/>
                </a:lnTo>
                <a:lnTo>
                  <a:pt x="188" y="59"/>
                </a:lnTo>
                <a:lnTo>
                  <a:pt x="213" y="59"/>
                </a:lnTo>
                <a:lnTo>
                  <a:pt x="213" y="59"/>
                </a:lnTo>
                <a:lnTo>
                  <a:pt x="262" y="59"/>
                </a:lnTo>
                <a:lnTo>
                  <a:pt x="262" y="59"/>
                </a:lnTo>
                <a:lnTo>
                  <a:pt x="323" y="59"/>
                </a:lnTo>
                <a:lnTo>
                  <a:pt x="323" y="59"/>
                </a:lnTo>
                <a:lnTo>
                  <a:pt x="345" y="59"/>
                </a:lnTo>
                <a:lnTo>
                  <a:pt x="345" y="59"/>
                </a:lnTo>
                <a:lnTo>
                  <a:pt x="356" y="59"/>
                </a:lnTo>
                <a:lnTo>
                  <a:pt x="356" y="45"/>
                </a:lnTo>
                <a:lnTo>
                  <a:pt x="371" y="45"/>
                </a:lnTo>
                <a:lnTo>
                  <a:pt x="371" y="45"/>
                </a:lnTo>
                <a:lnTo>
                  <a:pt x="383" y="45"/>
                </a:lnTo>
                <a:lnTo>
                  <a:pt x="383" y="30"/>
                </a:lnTo>
                <a:lnTo>
                  <a:pt x="477" y="30"/>
                </a:lnTo>
                <a:lnTo>
                  <a:pt x="477" y="15"/>
                </a:lnTo>
                <a:lnTo>
                  <a:pt x="531" y="15"/>
                </a:lnTo>
                <a:lnTo>
                  <a:pt x="531" y="0"/>
                </a:lnTo>
                <a:lnTo>
                  <a:pt x="573" y="0"/>
                </a:lnTo>
                <a:lnTo>
                  <a:pt x="573" y="0"/>
                </a:lnTo>
                <a:lnTo>
                  <a:pt x="573" y="0"/>
                </a:lnTo>
              </a:path>
            </a:pathLst>
          </a:cu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FFCC99"/>
              </a:solidFill>
              <a:effectLst/>
              <a:uLnTx/>
              <a:uFillTx/>
              <a:latin typeface="Arial" charset="0"/>
              <a:ea typeface="ヒラギノ角ゴ Pro W3"/>
              <a:cs typeface="Arial" charset="0"/>
            </a:endParaRPr>
          </a:p>
        </p:txBody>
      </p:sp>
      <p:sp>
        <p:nvSpPr>
          <p:cNvPr id="35" name="TextBox 34">
            <a:extLst>
              <a:ext uri="{FF2B5EF4-FFF2-40B4-BE49-F238E27FC236}">
                <a16:creationId xmlns:a16="http://schemas.microsoft.com/office/drawing/2014/main" id="{D04EA081-B7B6-4C5E-937A-D9E6440F9723}"/>
              </a:ext>
            </a:extLst>
          </p:cNvPr>
          <p:cNvSpPr txBox="1"/>
          <p:nvPr/>
        </p:nvSpPr>
        <p:spPr>
          <a:xfrm>
            <a:off x="3950711" y="2763257"/>
            <a:ext cx="69281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28.0%</a:t>
            </a:r>
          </a:p>
        </p:txBody>
      </p:sp>
    </p:spTree>
    <p:extLst>
      <p:ext uri="{BB962C8B-B14F-4D97-AF65-F5344CB8AC3E}">
        <p14:creationId xmlns:p14="http://schemas.microsoft.com/office/powerpoint/2010/main" val="18506934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wipe(left)">
                                      <p:cBhvr>
                                        <p:cTn id="11" dur="500"/>
                                        <p:tgtEl>
                                          <p:spTgt spid="17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9"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228689" y="879121"/>
          <a:ext cx="6400800" cy="3407229"/>
        </p:xfrm>
        <a:graphic>
          <a:graphicData uri="http://schemas.openxmlformats.org/drawingml/2006/chart">
            <c:chart xmlns:c="http://schemas.openxmlformats.org/drawingml/2006/chart" xmlns:r="http://schemas.openxmlformats.org/officeDocument/2006/relationships" r:id="rId3"/>
          </a:graphicData>
        </a:graphic>
      </p:graphicFrame>
      <p:sp>
        <p:nvSpPr>
          <p:cNvPr id="18434" name="Rectangle 4"/>
          <p:cNvSpPr>
            <a:spLocks noGrp="1" noChangeArrowheads="1"/>
          </p:cNvSpPr>
          <p:nvPr>
            <p:ph type="title"/>
          </p:nvPr>
        </p:nvSpPr>
        <p:spPr>
          <a:xfrm>
            <a:off x="0" y="93298"/>
            <a:ext cx="9144000" cy="566738"/>
          </a:xfrm>
          <a:ln>
            <a:noFill/>
          </a:ln>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All-Cause Mortality or HF Hospitalization</a:t>
            </a:r>
            <a:br>
              <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GDMT pts censored at time of crossover; Crossovers landmarked at </a:t>
            </a:r>
            <a:r>
              <a:rPr lang="en-US" sz="1400" dirty="0" err="1">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MitraClip</a:t>
            </a:r>
            <a:r>
              <a:rPr lang="en-US" sz="14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procedure</a:t>
            </a: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4"/>
          <a:srcRect t="19104" b="14030"/>
          <a:stretch/>
        </p:blipFill>
        <p:spPr bwMode="auto">
          <a:xfrm>
            <a:off x="0" y="0"/>
            <a:ext cx="1166926" cy="416560"/>
          </a:xfrm>
          <a:prstGeom prst="rect">
            <a:avLst/>
          </a:prstGeom>
          <a:noFill/>
          <a:ln w="9525">
            <a:noFill/>
            <a:miter lim="800000"/>
            <a:headEnd/>
            <a:tailEnd/>
          </a:ln>
        </p:spPr>
      </p:pic>
      <p:sp>
        <p:nvSpPr>
          <p:cNvPr id="170" name="TextBox 169">
            <a:extLst>
              <a:ext uri="{FF2B5EF4-FFF2-40B4-BE49-F238E27FC236}">
                <a16:creationId xmlns:a16="http://schemas.microsoft.com/office/drawing/2014/main" id="{E0B6AAF2-382A-48CD-A347-B3B706F83DAA}"/>
              </a:ext>
            </a:extLst>
          </p:cNvPr>
          <p:cNvSpPr txBox="1"/>
          <p:nvPr/>
        </p:nvSpPr>
        <p:spPr>
          <a:xfrm>
            <a:off x="7264028" y="1186658"/>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87.0%</a:t>
            </a:r>
          </a:p>
        </p:txBody>
      </p:sp>
      <p:sp>
        <p:nvSpPr>
          <p:cNvPr id="171" name="TextBox 170">
            <a:extLst>
              <a:ext uri="{FF2B5EF4-FFF2-40B4-BE49-F238E27FC236}">
                <a16:creationId xmlns:a16="http://schemas.microsoft.com/office/drawing/2014/main" id="{327A2B9B-15AD-4428-A43D-A13A3C180F85}"/>
              </a:ext>
            </a:extLst>
          </p:cNvPr>
          <p:cNvSpPr txBox="1"/>
          <p:nvPr/>
        </p:nvSpPr>
        <p:spPr>
          <a:xfrm>
            <a:off x="7264028" y="1965043"/>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58.8%</a:t>
            </a:r>
          </a:p>
        </p:txBody>
      </p:sp>
      <p:sp>
        <p:nvSpPr>
          <p:cNvPr id="15" name="Freeform 170">
            <a:extLst>
              <a:ext uri="{FF2B5EF4-FFF2-40B4-BE49-F238E27FC236}">
                <a16:creationId xmlns:a16="http://schemas.microsoft.com/office/drawing/2014/main" id="{5F13045C-4C94-4A76-9592-86AE674AE574}"/>
              </a:ext>
            </a:extLst>
          </p:cNvPr>
          <p:cNvSpPr>
            <a:spLocks/>
          </p:cNvSpPr>
          <p:nvPr/>
        </p:nvSpPr>
        <p:spPr bwMode="auto">
          <a:xfrm>
            <a:off x="2333640" y="2096645"/>
            <a:ext cx="4950824" cy="1587699"/>
          </a:xfrm>
          <a:custGeom>
            <a:avLst/>
            <a:gdLst>
              <a:gd name="T0" fmla="*/ 4 w 574"/>
              <a:gd name="T1" fmla="*/ 272 h 282"/>
              <a:gd name="T2" fmla="*/ 7 w 574"/>
              <a:gd name="T3" fmla="*/ 266 h 282"/>
              <a:gd name="T4" fmla="*/ 10 w 574"/>
              <a:gd name="T5" fmla="*/ 261 h 282"/>
              <a:gd name="T6" fmla="*/ 15 w 574"/>
              <a:gd name="T7" fmla="*/ 257 h 282"/>
              <a:gd name="T8" fmla="*/ 23 w 574"/>
              <a:gd name="T9" fmla="*/ 250 h 282"/>
              <a:gd name="T10" fmla="*/ 31 w 574"/>
              <a:gd name="T11" fmla="*/ 245 h 282"/>
              <a:gd name="T12" fmla="*/ 39 w 574"/>
              <a:gd name="T13" fmla="*/ 241 h 282"/>
              <a:gd name="T14" fmla="*/ 45 w 574"/>
              <a:gd name="T15" fmla="*/ 234 h 282"/>
              <a:gd name="T16" fmla="*/ 47 w 574"/>
              <a:gd name="T17" fmla="*/ 226 h 282"/>
              <a:gd name="T18" fmla="*/ 53 w 574"/>
              <a:gd name="T19" fmla="*/ 223 h 282"/>
              <a:gd name="T20" fmla="*/ 64 w 574"/>
              <a:gd name="T21" fmla="*/ 217 h 282"/>
              <a:gd name="T22" fmla="*/ 69 w 574"/>
              <a:gd name="T23" fmla="*/ 210 h 282"/>
              <a:gd name="T24" fmla="*/ 77 w 574"/>
              <a:gd name="T25" fmla="*/ 202 h 282"/>
              <a:gd name="T26" fmla="*/ 87 w 574"/>
              <a:gd name="T27" fmla="*/ 196 h 282"/>
              <a:gd name="T28" fmla="*/ 91 w 574"/>
              <a:gd name="T29" fmla="*/ 188 h 282"/>
              <a:gd name="T30" fmla="*/ 101 w 574"/>
              <a:gd name="T31" fmla="*/ 183 h 282"/>
              <a:gd name="T32" fmla="*/ 111 w 574"/>
              <a:gd name="T33" fmla="*/ 176 h 282"/>
              <a:gd name="T34" fmla="*/ 115 w 574"/>
              <a:gd name="T35" fmla="*/ 167 h 282"/>
              <a:gd name="T36" fmla="*/ 123 w 574"/>
              <a:gd name="T37" fmla="*/ 159 h 282"/>
              <a:gd name="T38" fmla="*/ 130 w 574"/>
              <a:gd name="T39" fmla="*/ 154 h 282"/>
              <a:gd name="T40" fmla="*/ 147 w 574"/>
              <a:gd name="T41" fmla="*/ 147 h 282"/>
              <a:gd name="T42" fmla="*/ 157 w 574"/>
              <a:gd name="T43" fmla="*/ 142 h 282"/>
              <a:gd name="T44" fmla="*/ 166 w 574"/>
              <a:gd name="T45" fmla="*/ 136 h 282"/>
              <a:gd name="T46" fmla="*/ 178 w 574"/>
              <a:gd name="T47" fmla="*/ 128 h 282"/>
              <a:gd name="T48" fmla="*/ 181 w 574"/>
              <a:gd name="T49" fmla="*/ 123 h 282"/>
              <a:gd name="T50" fmla="*/ 198 w 574"/>
              <a:gd name="T51" fmla="*/ 118 h 282"/>
              <a:gd name="T52" fmla="*/ 212 w 574"/>
              <a:gd name="T53" fmla="*/ 112 h 282"/>
              <a:gd name="T54" fmla="*/ 229 w 574"/>
              <a:gd name="T55" fmla="*/ 107 h 282"/>
              <a:gd name="T56" fmla="*/ 246 w 574"/>
              <a:gd name="T57" fmla="*/ 100 h 282"/>
              <a:gd name="T58" fmla="*/ 270 w 574"/>
              <a:gd name="T59" fmla="*/ 95 h 282"/>
              <a:gd name="T60" fmla="*/ 297 w 574"/>
              <a:gd name="T61" fmla="*/ 89 h 282"/>
              <a:gd name="T62" fmla="*/ 318 w 574"/>
              <a:gd name="T63" fmla="*/ 87 h 282"/>
              <a:gd name="T64" fmla="*/ 330 w 574"/>
              <a:gd name="T65" fmla="*/ 80 h 282"/>
              <a:gd name="T66" fmla="*/ 354 w 574"/>
              <a:gd name="T67" fmla="*/ 75 h 282"/>
              <a:gd name="T68" fmla="*/ 365 w 574"/>
              <a:gd name="T69" fmla="*/ 72 h 282"/>
              <a:gd name="T70" fmla="*/ 376 w 574"/>
              <a:gd name="T71" fmla="*/ 69 h 282"/>
              <a:gd name="T72" fmla="*/ 378 w 574"/>
              <a:gd name="T73" fmla="*/ 69 h 282"/>
              <a:gd name="T74" fmla="*/ 382 w 574"/>
              <a:gd name="T75" fmla="*/ 69 h 282"/>
              <a:gd name="T76" fmla="*/ 384 w 574"/>
              <a:gd name="T77" fmla="*/ 69 h 282"/>
              <a:gd name="T78" fmla="*/ 386 w 574"/>
              <a:gd name="T79" fmla="*/ 69 h 282"/>
              <a:gd name="T80" fmla="*/ 388 w 574"/>
              <a:gd name="T81" fmla="*/ 67 h 282"/>
              <a:gd name="T82" fmla="*/ 392 w 574"/>
              <a:gd name="T83" fmla="*/ 67 h 282"/>
              <a:gd name="T84" fmla="*/ 395 w 574"/>
              <a:gd name="T85" fmla="*/ 67 h 282"/>
              <a:gd name="T86" fmla="*/ 397 w 574"/>
              <a:gd name="T87" fmla="*/ 67 h 282"/>
              <a:gd name="T88" fmla="*/ 401 w 574"/>
              <a:gd name="T89" fmla="*/ 67 h 282"/>
              <a:gd name="T90" fmla="*/ 403 w 574"/>
              <a:gd name="T91" fmla="*/ 65 h 282"/>
              <a:gd name="T92" fmla="*/ 405 w 574"/>
              <a:gd name="T93" fmla="*/ 65 h 282"/>
              <a:gd name="T94" fmla="*/ 421 w 574"/>
              <a:gd name="T95" fmla="*/ 62 h 282"/>
              <a:gd name="T96" fmla="*/ 439 w 574"/>
              <a:gd name="T97" fmla="*/ 53 h 282"/>
              <a:gd name="T98" fmla="*/ 452 w 574"/>
              <a:gd name="T99" fmla="*/ 49 h 282"/>
              <a:gd name="T100" fmla="*/ 463 w 574"/>
              <a:gd name="T101" fmla="*/ 44 h 282"/>
              <a:gd name="T102" fmla="*/ 487 w 574"/>
              <a:gd name="T103" fmla="*/ 37 h 282"/>
              <a:gd name="T104" fmla="*/ 492 w 574"/>
              <a:gd name="T105" fmla="*/ 35 h 282"/>
              <a:gd name="T106" fmla="*/ 506 w 574"/>
              <a:gd name="T107" fmla="*/ 30 h 282"/>
              <a:gd name="T108" fmla="*/ 510 w 574"/>
              <a:gd name="T109" fmla="*/ 23 h 282"/>
              <a:gd name="T110" fmla="*/ 530 w 574"/>
              <a:gd name="T111" fmla="*/ 18 h 282"/>
              <a:gd name="T112" fmla="*/ 543 w 574"/>
              <a:gd name="T113" fmla="*/ 10 h 282"/>
              <a:gd name="T114" fmla="*/ 554 w 574"/>
              <a:gd name="T115" fmla="*/ 3 h 282"/>
              <a:gd name="T116" fmla="*/ 559 w 574"/>
              <a:gd name="T117" fmla="*/ 3 h 282"/>
              <a:gd name="T118" fmla="*/ 574 w 574"/>
              <a:gd name="T11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4" h="282">
                <a:moveTo>
                  <a:pt x="0" y="282"/>
                </a:moveTo>
                <a:lnTo>
                  <a:pt x="1" y="282"/>
                </a:lnTo>
                <a:lnTo>
                  <a:pt x="1" y="280"/>
                </a:lnTo>
                <a:lnTo>
                  <a:pt x="3" y="280"/>
                </a:lnTo>
                <a:lnTo>
                  <a:pt x="3" y="276"/>
                </a:lnTo>
                <a:lnTo>
                  <a:pt x="4" y="276"/>
                </a:lnTo>
                <a:lnTo>
                  <a:pt x="4" y="272"/>
                </a:lnTo>
                <a:lnTo>
                  <a:pt x="4" y="272"/>
                </a:lnTo>
                <a:lnTo>
                  <a:pt x="4" y="269"/>
                </a:lnTo>
                <a:lnTo>
                  <a:pt x="5" y="269"/>
                </a:lnTo>
                <a:lnTo>
                  <a:pt x="5" y="268"/>
                </a:lnTo>
                <a:lnTo>
                  <a:pt x="6" y="268"/>
                </a:lnTo>
                <a:lnTo>
                  <a:pt x="6" y="266"/>
                </a:lnTo>
                <a:lnTo>
                  <a:pt x="7" y="266"/>
                </a:lnTo>
                <a:lnTo>
                  <a:pt x="7" y="266"/>
                </a:lnTo>
                <a:lnTo>
                  <a:pt x="9" y="266"/>
                </a:lnTo>
                <a:lnTo>
                  <a:pt x="9" y="265"/>
                </a:lnTo>
                <a:lnTo>
                  <a:pt x="10" y="265"/>
                </a:lnTo>
                <a:lnTo>
                  <a:pt x="10" y="263"/>
                </a:lnTo>
                <a:lnTo>
                  <a:pt x="10" y="263"/>
                </a:lnTo>
                <a:lnTo>
                  <a:pt x="10" y="261"/>
                </a:lnTo>
                <a:lnTo>
                  <a:pt x="11" y="261"/>
                </a:lnTo>
                <a:lnTo>
                  <a:pt x="11" y="261"/>
                </a:lnTo>
                <a:lnTo>
                  <a:pt x="12" y="261"/>
                </a:lnTo>
                <a:lnTo>
                  <a:pt x="12" y="258"/>
                </a:lnTo>
                <a:lnTo>
                  <a:pt x="14" y="258"/>
                </a:lnTo>
                <a:lnTo>
                  <a:pt x="14" y="257"/>
                </a:lnTo>
                <a:lnTo>
                  <a:pt x="15" y="257"/>
                </a:lnTo>
                <a:lnTo>
                  <a:pt x="15" y="255"/>
                </a:lnTo>
                <a:lnTo>
                  <a:pt x="18" y="255"/>
                </a:lnTo>
                <a:lnTo>
                  <a:pt x="18" y="253"/>
                </a:lnTo>
                <a:lnTo>
                  <a:pt x="22" y="253"/>
                </a:lnTo>
                <a:lnTo>
                  <a:pt x="22" y="252"/>
                </a:lnTo>
                <a:lnTo>
                  <a:pt x="23" y="252"/>
                </a:lnTo>
                <a:lnTo>
                  <a:pt x="23" y="250"/>
                </a:lnTo>
                <a:lnTo>
                  <a:pt x="26" y="250"/>
                </a:lnTo>
                <a:lnTo>
                  <a:pt x="26" y="249"/>
                </a:lnTo>
                <a:lnTo>
                  <a:pt x="29" y="249"/>
                </a:lnTo>
                <a:lnTo>
                  <a:pt x="29" y="247"/>
                </a:lnTo>
                <a:lnTo>
                  <a:pt x="31" y="247"/>
                </a:lnTo>
                <a:lnTo>
                  <a:pt x="31" y="245"/>
                </a:lnTo>
                <a:lnTo>
                  <a:pt x="31" y="245"/>
                </a:lnTo>
                <a:lnTo>
                  <a:pt x="31" y="245"/>
                </a:lnTo>
                <a:lnTo>
                  <a:pt x="34" y="245"/>
                </a:lnTo>
                <a:lnTo>
                  <a:pt x="34" y="244"/>
                </a:lnTo>
                <a:lnTo>
                  <a:pt x="38" y="244"/>
                </a:lnTo>
                <a:lnTo>
                  <a:pt x="38" y="242"/>
                </a:lnTo>
                <a:lnTo>
                  <a:pt x="39" y="242"/>
                </a:lnTo>
                <a:lnTo>
                  <a:pt x="39" y="241"/>
                </a:lnTo>
                <a:lnTo>
                  <a:pt x="41" y="241"/>
                </a:lnTo>
                <a:lnTo>
                  <a:pt x="41" y="239"/>
                </a:lnTo>
                <a:lnTo>
                  <a:pt x="42" y="239"/>
                </a:lnTo>
                <a:lnTo>
                  <a:pt x="42" y="236"/>
                </a:lnTo>
                <a:lnTo>
                  <a:pt x="43" y="236"/>
                </a:lnTo>
                <a:lnTo>
                  <a:pt x="43" y="234"/>
                </a:lnTo>
                <a:lnTo>
                  <a:pt x="45" y="234"/>
                </a:lnTo>
                <a:lnTo>
                  <a:pt x="45" y="233"/>
                </a:lnTo>
                <a:lnTo>
                  <a:pt x="45" y="233"/>
                </a:lnTo>
                <a:lnTo>
                  <a:pt x="45" y="229"/>
                </a:lnTo>
                <a:lnTo>
                  <a:pt x="46" y="229"/>
                </a:lnTo>
                <a:lnTo>
                  <a:pt x="46" y="228"/>
                </a:lnTo>
                <a:lnTo>
                  <a:pt x="47" y="228"/>
                </a:lnTo>
                <a:lnTo>
                  <a:pt x="47" y="226"/>
                </a:lnTo>
                <a:lnTo>
                  <a:pt x="48" y="226"/>
                </a:lnTo>
                <a:lnTo>
                  <a:pt x="48" y="225"/>
                </a:lnTo>
                <a:lnTo>
                  <a:pt x="48" y="225"/>
                </a:lnTo>
                <a:lnTo>
                  <a:pt x="48" y="223"/>
                </a:lnTo>
                <a:lnTo>
                  <a:pt x="49" y="223"/>
                </a:lnTo>
                <a:lnTo>
                  <a:pt x="49" y="223"/>
                </a:lnTo>
                <a:lnTo>
                  <a:pt x="53" y="223"/>
                </a:lnTo>
                <a:lnTo>
                  <a:pt x="53" y="221"/>
                </a:lnTo>
                <a:lnTo>
                  <a:pt x="55" y="221"/>
                </a:lnTo>
                <a:lnTo>
                  <a:pt x="55" y="220"/>
                </a:lnTo>
                <a:lnTo>
                  <a:pt x="57" y="220"/>
                </a:lnTo>
                <a:lnTo>
                  <a:pt x="57" y="218"/>
                </a:lnTo>
                <a:lnTo>
                  <a:pt x="64" y="218"/>
                </a:lnTo>
                <a:lnTo>
                  <a:pt x="64" y="217"/>
                </a:lnTo>
                <a:lnTo>
                  <a:pt x="64" y="217"/>
                </a:lnTo>
                <a:lnTo>
                  <a:pt x="64" y="215"/>
                </a:lnTo>
                <a:lnTo>
                  <a:pt x="66" y="215"/>
                </a:lnTo>
                <a:lnTo>
                  <a:pt x="66" y="212"/>
                </a:lnTo>
                <a:lnTo>
                  <a:pt x="68" y="212"/>
                </a:lnTo>
                <a:lnTo>
                  <a:pt x="68" y="210"/>
                </a:lnTo>
                <a:lnTo>
                  <a:pt x="69" y="210"/>
                </a:lnTo>
                <a:lnTo>
                  <a:pt x="69" y="208"/>
                </a:lnTo>
                <a:lnTo>
                  <a:pt x="73" y="208"/>
                </a:lnTo>
                <a:lnTo>
                  <a:pt x="73" y="207"/>
                </a:lnTo>
                <a:lnTo>
                  <a:pt x="75" y="207"/>
                </a:lnTo>
                <a:lnTo>
                  <a:pt x="75" y="205"/>
                </a:lnTo>
                <a:lnTo>
                  <a:pt x="77" y="205"/>
                </a:lnTo>
                <a:lnTo>
                  <a:pt x="77" y="202"/>
                </a:lnTo>
                <a:lnTo>
                  <a:pt x="79" y="202"/>
                </a:lnTo>
                <a:lnTo>
                  <a:pt x="79" y="199"/>
                </a:lnTo>
                <a:lnTo>
                  <a:pt x="80" y="199"/>
                </a:lnTo>
                <a:lnTo>
                  <a:pt x="80" y="197"/>
                </a:lnTo>
                <a:lnTo>
                  <a:pt x="85" y="197"/>
                </a:lnTo>
                <a:lnTo>
                  <a:pt x="85" y="196"/>
                </a:lnTo>
                <a:lnTo>
                  <a:pt x="87" y="196"/>
                </a:lnTo>
                <a:lnTo>
                  <a:pt x="87" y="194"/>
                </a:lnTo>
                <a:lnTo>
                  <a:pt x="89" y="194"/>
                </a:lnTo>
                <a:lnTo>
                  <a:pt x="89" y="192"/>
                </a:lnTo>
                <a:lnTo>
                  <a:pt x="90" y="192"/>
                </a:lnTo>
                <a:lnTo>
                  <a:pt x="90" y="191"/>
                </a:lnTo>
                <a:lnTo>
                  <a:pt x="91" y="191"/>
                </a:lnTo>
                <a:lnTo>
                  <a:pt x="91" y="188"/>
                </a:lnTo>
                <a:lnTo>
                  <a:pt x="92" y="188"/>
                </a:lnTo>
                <a:lnTo>
                  <a:pt x="92" y="186"/>
                </a:lnTo>
                <a:lnTo>
                  <a:pt x="98" y="186"/>
                </a:lnTo>
                <a:lnTo>
                  <a:pt x="98" y="184"/>
                </a:lnTo>
                <a:lnTo>
                  <a:pt x="99" y="184"/>
                </a:lnTo>
                <a:lnTo>
                  <a:pt x="99" y="183"/>
                </a:lnTo>
                <a:lnTo>
                  <a:pt x="101" y="183"/>
                </a:lnTo>
                <a:lnTo>
                  <a:pt x="101" y="181"/>
                </a:lnTo>
                <a:lnTo>
                  <a:pt x="102" y="181"/>
                </a:lnTo>
                <a:lnTo>
                  <a:pt x="102" y="179"/>
                </a:lnTo>
                <a:lnTo>
                  <a:pt x="106" y="179"/>
                </a:lnTo>
                <a:lnTo>
                  <a:pt x="106" y="178"/>
                </a:lnTo>
                <a:lnTo>
                  <a:pt x="111" y="178"/>
                </a:lnTo>
                <a:lnTo>
                  <a:pt x="111" y="176"/>
                </a:lnTo>
                <a:lnTo>
                  <a:pt x="111" y="176"/>
                </a:lnTo>
                <a:lnTo>
                  <a:pt x="111" y="173"/>
                </a:lnTo>
                <a:lnTo>
                  <a:pt x="112" y="173"/>
                </a:lnTo>
                <a:lnTo>
                  <a:pt x="112" y="171"/>
                </a:lnTo>
                <a:lnTo>
                  <a:pt x="113" y="171"/>
                </a:lnTo>
                <a:lnTo>
                  <a:pt x="113" y="167"/>
                </a:lnTo>
                <a:lnTo>
                  <a:pt x="115" y="167"/>
                </a:lnTo>
                <a:lnTo>
                  <a:pt x="115" y="165"/>
                </a:lnTo>
                <a:lnTo>
                  <a:pt x="118" y="165"/>
                </a:lnTo>
                <a:lnTo>
                  <a:pt x="118" y="163"/>
                </a:lnTo>
                <a:lnTo>
                  <a:pt x="120" y="163"/>
                </a:lnTo>
                <a:lnTo>
                  <a:pt x="120" y="160"/>
                </a:lnTo>
                <a:lnTo>
                  <a:pt x="123" y="160"/>
                </a:lnTo>
                <a:lnTo>
                  <a:pt x="123" y="159"/>
                </a:lnTo>
                <a:lnTo>
                  <a:pt x="126" y="159"/>
                </a:lnTo>
                <a:lnTo>
                  <a:pt x="126" y="157"/>
                </a:lnTo>
                <a:lnTo>
                  <a:pt x="127" y="157"/>
                </a:lnTo>
                <a:lnTo>
                  <a:pt x="127" y="155"/>
                </a:lnTo>
                <a:lnTo>
                  <a:pt x="129" y="155"/>
                </a:lnTo>
                <a:lnTo>
                  <a:pt x="129" y="154"/>
                </a:lnTo>
                <a:lnTo>
                  <a:pt x="130" y="154"/>
                </a:lnTo>
                <a:lnTo>
                  <a:pt x="130" y="152"/>
                </a:lnTo>
                <a:lnTo>
                  <a:pt x="138" y="152"/>
                </a:lnTo>
                <a:lnTo>
                  <a:pt x="138" y="151"/>
                </a:lnTo>
                <a:lnTo>
                  <a:pt x="141" y="151"/>
                </a:lnTo>
                <a:lnTo>
                  <a:pt x="141" y="149"/>
                </a:lnTo>
                <a:lnTo>
                  <a:pt x="147" y="149"/>
                </a:lnTo>
                <a:lnTo>
                  <a:pt x="147" y="147"/>
                </a:lnTo>
                <a:lnTo>
                  <a:pt x="152" y="147"/>
                </a:lnTo>
                <a:lnTo>
                  <a:pt x="152" y="146"/>
                </a:lnTo>
                <a:lnTo>
                  <a:pt x="155" y="146"/>
                </a:lnTo>
                <a:lnTo>
                  <a:pt x="155" y="144"/>
                </a:lnTo>
                <a:lnTo>
                  <a:pt x="157" y="144"/>
                </a:lnTo>
                <a:lnTo>
                  <a:pt x="157" y="142"/>
                </a:lnTo>
                <a:lnTo>
                  <a:pt x="157" y="142"/>
                </a:lnTo>
                <a:lnTo>
                  <a:pt x="157" y="142"/>
                </a:lnTo>
                <a:lnTo>
                  <a:pt x="158" y="142"/>
                </a:lnTo>
                <a:lnTo>
                  <a:pt x="158" y="141"/>
                </a:lnTo>
                <a:lnTo>
                  <a:pt x="162" y="141"/>
                </a:lnTo>
                <a:lnTo>
                  <a:pt x="162" y="138"/>
                </a:lnTo>
                <a:lnTo>
                  <a:pt x="166" y="138"/>
                </a:lnTo>
                <a:lnTo>
                  <a:pt x="166" y="136"/>
                </a:lnTo>
                <a:lnTo>
                  <a:pt x="172" y="136"/>
                </a:lnTo>
                <a:lnTo>
                  <a:pt x="172" y="133"/>
                </a:lnTo>
                <a:lnTo>
                  <a:pt x="176" y="133"/>
                </a:lnTo>
                <a:lnTo>
                  <a:pt x="176" y="130"/>
                </a:lnTo>
                <a:lnTo>
                  <a:pt x="176" y="130"/>
                </a:lnTo>
                <a:lnTo>
                  <a:pt x="176" y="128"/>
                </a:lnTo>
                <a:lnTo>
                  <a:pt x="178" y="128"/>
                </a:lnTo>
                <a:lnTo>
                  <a:pt x="178" y="126"/>
                </a:lnTo>
                <a:lnTo>
                  <a:pt x="178" y="126"/>
                </a:lnTo>
                <a:lnTo>
                  <a:pt x="178" y="126"/>
                </a:lnTo>
                <a:lnTo>
                  <a:pt x="180" y="126"/>
                </a:lnTo>
                <a:lnTo>
                  <a:pt x="180" y="125"/>
                </a:lnTo>
                <a:lnTo>
                  <a:pt x="181" y="125"/>
                </a:lnTo>
                <a:lnTo>
                  <a:pt x="181" y="123"/>
                </a:lnTo>
                <a:lnTo>
                  <a:pt x="190" y="123"/>
                </a:lnTo>
                <a:lnTo>
                  <a:pt x="190" y="123"/>
                </a:lnTo>
                <a:lnTo>
                  <a:pt x="191" y="123"/>
                </a:lnTo>
                <a:lnTo>
                  <a:pt x="191" y="121"/>
                </a:lnTo>
                <a:lnTo>
                  <a:pt x="197" y="121"/>
                </a:lnTo>
                <a:lnTo>
                  <a:pt x="197" y="118"/>
                </a:lnTo>
                <a:lnTo>
                  <a:pt x="198" y="118"/>
                </a:lnTo>
                <a:lnTo>
                  <a:pt x="198" y="116"/>
                </a:lnTo>
                <a:lnTo>
                  <a:pt x="202" y="116"/>
                </a:lnTo>
                <a:lnTo>
                  <a:pt x="202" y="115"/>
                </a:lnTo>
                <a:lnTo>
                  <a:pt x="210" y="115"/>
                </a:lnTo>
                <a:lnTo>
                  <a:pt x="210" y="112"/>
                </a:lnTo>
                <a:lnTo>
                  <a:pt x="212" y="112"/>
                </a:lnTo>
                <a:lnTo>
                  <a:pt x="212" y="112"/>
                </a:lnTo>
                <a:lnTo>
                  <a:pt x="221" y="112"/>
                </a:lnTo>
                <a:lnTo>
                  <a:pt x="221" y="110"/>
                </a:lnTo>
                <a:lnTo>
                  <a:pt x="223" y="110"/>
                </a:lnTo>
                <a:lnTo>
                  <a:pt x="223" y="108"/>
                </a:lnTo>
                <a:lnTo>
                  <a:pt x="229" y="108"/>
                </a:lnTo>
                <a:lnTo>
                  <a:pt x="229" y="107"/>
                </a:lnTo>
                <a:lnTo>
                  <a:pt x="229" y="107"/>
                </a:lnTo>
                <a:lnTo>
                  <a:pt x="229" y="105"/>
                </a:lnTo>
                <a:lnTo>
                  <a:pt x="231" y="105"/>
                </a:lnTo>
                <a:lnTo>
                  <a:pt x="231" y="103"/>
                </a:lnTo>
                <a:lnTo>
                  <a:pt x="245" y="103"/>
                </a:lnTo>
                <a:lnTo>
                  <a:pt x="245" y="102"/>
                </a:lnTo>
                <a:lnTo>
                  <a:pt x="246" y="102"/>
                </a:lnTo>
                <a:lnTo>
                  <a:pt x="246" y="100"/>
                </a:lnTo>
                <a:lnTo>
                  <a:pt x="255" y="100"/>
                </a:lnTo>
                <a:lnTo>
                  <a:pt x="255" y="98"/>
                </a:lnTo>
                <a:lnTo>
                  <a:pt x="259" y="98"/>
                </a:lnTo>
                <a:lnTo>
                  <a:pt x="259" y="97"/>
                </a:lnTo>
                <a:lnTo>
                  <a:pt x="260" y="97"/>
                </a:lnTo>
                <a:lnTo>
                  <a:pt x="260" y="95"/>
                </a:lnTo>
                <a:lnTo>
                  <a:pt x="270" y="95"/>
                </a:lnTo>
                <a:lnTo>
                  <a:pt x="270" y="94"/>
                </a:lnTo>
                <a:lnTo>
                  <a:pt x="273" y="94"/>
                </a:lnTo>
                <a:lnTo>
                  <a:pt x="273" y="92"/>
                </a:lnTo>
                <a:lnTo>
                  <a:pt x="296" y="92"/>
                </a:lnTo>
                <a:lnTo>
                  <a:pt x="296" y="90"/>
                </a:lnTo>
                <a:lnTo>
                  <a:pt x="297" y="90"/>
                </a:lnTo>
                <a:lnTo>
                  <a:pt x="297" y="89"/>
                </a:lnTo>
                <a:lnTo>
                  <a:pt x="300" y="89"/>
                </a:lnTo>
                <a:lnTo>
                  <a:pt x="300" y="87"/>
                </a:lnTo>
                <a:lnTo>
                  <a:pt x="312" y="87"/>
                </a:lnTo>
                <a:lnTo>
                  <a:pt x="312" y="87"/>
                </a:lnTo>
                <a:lnTo>
                  <a:pt x="317" y="87"/>
                </a:lnTo>
                <a:lnTo>
                  <a:pt x="317" y="87"/>
                </a:lnTo>
                <a:lnTo>
                  <a:pt x="318" y="87"/>
                </a:lnTo>
                <a:lnTo>
                  <a:pt x="318" y="85"/>
                </a:lnTo>
                <a:lnTo>
                  <a:pt x="324" y="85"/>
                </a:lnTo>
                <a:lnTo>
                  <a:pt x="324" y="84"/>
                </a:lnTo>
                <a:lnTo>
                  <a:pt x="326" y="84"/>
                </a:lnTo>
                <a:lnTo>
                  <a:pt x="326" y="82"/>
                </a:lnTo>
                <a:lnTo>
                  <a:pt x="330" y="82"/>
                </a:lnTo>
                <a:lnTo>
                  <a:pt x="330" y="80"/>
                </a:lnTo>
                <a:lnTo>
                  <a:pt x="331" y="80"/>
                </a:lnTo>
                <a:lnTo>
                  <a:pt x="331" y="79"/>
                </a:lnTo>
                <a:lnTo>
                  <a:pt x="336" y="79"/>
                </a:lnTo>
                <a:lnTo>
                  <a:pt x="336" y="77"/>
                </a:lnTo>
                <a:lnTo>
                  <a:pt x="352" y="77"/>
                </a:lnTo>
                <a:lnTo>
                  <a:pt x="352" y="75"/>
                </a:lnTo>
                <a:lnTo>
                  <a:pt x="354" y="75"/>
                </a:lnTo>
                <a:lnTo>
                  <a:pt x="354" y="75"/>
                </a:lnTo>
                <a:lnTo>
                  <a:pt x="358" y="75"/>
                </a:lnTo>
                <a:lnTo>
                  <a:pt x="358" y="75"/>
                </a:lnTo>
                <a:lnTo>
                  <a:pt x="364" y="75"/>
                </a:lnTo>
                <a:lnTo>
                  <a:pt x="364" y="74"/>
                </a:lnTo>
                <a:lnTo>
                  <a:pt x="365" y="74"/>
                </a:lnTo>
                <a:lnTo>
                  <a:pt x="365" y="72"/>
                </a:lnTo>
                <a:lnTo>
                  <a:pt x="368" y="72"/>
                </a:lnTo>
                <a:lnTo>
                  <a:pt x="368" y="70"/>
                </a:lnTo>
                <a:lnTo>
                  <a:pt x="372" y="70"/>
                </a:lnTo>
                <a:lnTo>
                  <a:pt x="372" y="70"/>
                </a:lnTo>
                <a:lnTo>
                  <a:pt x="375" y="70"/>
                </a:lnTo>
                <a:lnTo>
                  <a:pt x="375" y="69"/>
                </a:lnTo>
                <a:lnTo>
                  <a:pt x="376" y="69"/>
                </a:lnTo>
                <a:lnTo>
                  <a:pt x="376" y="69"/>
                </a:lnTo>
                <a:lnTo>
                  <a:pt x="377" y="69"/>
                </a:lnTo>
                <a:lnTo>
                  <a:pt x="377" y="69"/>
                </a:lnTo>
                <a:lnTo>
                  <a:pt x="377" y="69"/>
                </a:lnTo>
                <a:lnTo>
                  <a:pt x="377" y="69"/>
                </a:lnTo>
                <a:lnTo>
                  <a:pt x="378" y="69"/>
                </a:lnTo>
                <a:lnTo>
                  <a:pt x="378" y="69"/>
                </a:lnTo>
                <a:lnTo>
                  <a:pt x="379" y="69"/>
                </a:lnTo>
                <a:lnTo>
                  <a:pt x="379" y="69"/>
                </a:lnTo>
                <a:lnTo>
                  <a:pt x="380" y="69"/>
                </a:lnTo>
                <a:lnTo>
                  <a:pt x="380" y="69"/>
                </a:lnTo>
                <a:lnTo>
                  <a:pt x="381" y="69"/>
                </a:lnTo>
                <a:lnTo>
                  <a:pt x="381" y="69"/>
                </a:lnTo>
                <a:lnTo>
                  <a:pt x="382" y="69"/>
                </a:lnTo>
                <a:lnTo>
                  <a:pt x="382" y="69"/>
                </a:lnTo>
                <a:lnTo>
                  <a:pt x="382" y="69"/>
                </a:lnTo>
                <a:lnTo>
                  <a:pt x="382" y="69"/>
                </a:lnTo>
                <a:lnTo>
                  <a:pt x="383" y="69"/>
                </a:lnTo>
                <a:lnTo>
                  <a:pt x="383" y="69"/>
                </a:lnTo>
                <a:lnTo>
                  <a:pt x="384" y="69"/>
                </a:lnTo>
                <a:lnTo>
                  <a:pt x="384" y="69"/>
                </a:lnTo>
                <a:lnTo>
                  <a:pt x="384" y="69"/>
                </a:lnTo>
                <a:lnTo>
                  <a:pt x="384" y="69"/>
                </a:lnTo>
                <a:lnTo>
                  <a:pt x="384" y="69"/>
                </a:lnTo>
                <a:lnTo>
                  <a:pt x="384" y="69"/>
                </a:lnTo>
                <a:lnTo>
                  <a:pt x="385" y="69"/>
                </a:lnTo>
                <a:lnTo>
                  <a:pt x="385" y="69"/>
                </a:lnTo>
                <a:lnTo>
                  <a:pt x="386" y="69"/>
                </a:lnTo>
                <a:lnTo>
                  <a:pt x="386" y="69"/>
                </a:lnTo>
                <a:lnTo>
                  <a:pt x="387" y="69"/>
                </a:lnTo>
                <a:lnTo>
                  <a:pt x="387" y="67"/>
                </a:lnTo>
                <a:lnTo>
                  <a:pt x="387" y="67"/>
                </a:lnTo>
                <a:lnTo>
                  <a:pt x="387" y="67"/>
                </a:lnTo>
                <a:lnTo>
                  <a:pt x="388" y="67"/>
                </a:lnTo>
                <a:lnTo>
                  <a:pt x="388" y="67"/>
                </a:lnTo>
                <a:lnTo>
                  <a:pt x="388" y="67"/>
                </a:lnTo>
                <a:lnTo>
                  <a:pt x="388" y="67"/>
                </a:lnTo>
                <a:lnTo>
                  <a:pt x="389" y="67"/>
                </a:lnTo>
                <a:lnTo>
                  <a:pt x="389" y="67"/>
                </a:lnTo>
                <a:lnTo>
                  <a:pt x="390" y="67"/>
                </a:lnTo>
                <a:lnTo>
                  <a:pt x="390" y="67"/>
                </a:lnTo>
                <a:lnTo>
                  <a:pt x="392" y="67"/>
                </a:lnTo>
                <a:lnTo>
                  <a:pt x="392" y="67"/>
                </a:lnTo>
                <a:lnTo>
                  <a:pt x="394" y="67"/>
                </a:lnTo>
                <a:lnTo>
                  <a:pt x="394" y="67"/>
                </a:lnTo>
                <a:lnTo>
                  <a:pt x="394" y="67"/>
                </a:lnTo>
                <a:lnTo>
                  <a:pt x="394" y="67"/>
                </a:lnTo>
                <a:lnTo>
                  <a:pt x="395" y="67"/>
                </a:lnTo>
                <a:lnTo>
                  <a:pt x="395" y="67"/>
                </a:lnTo>
                <a:lnTo>
                  <a:pt x="395" y="67"/>
                </a:lnTo>
                <a:lnTo>
                  <a:pt x="395" y="67"/>
                </a:lnTo>
                <a:lnTo>
                  <a:pt x="396" y="67"/>
                </a:lnTo>
                <a:lnTo>
                  <a:pt x="396" y="67"/>
                </a:lnTo>
                <a:lnTo>
                  <a:pt x="397" y="67"/>
                </a:lnTo>
                <a:lnTo>
                  <a:pt x="397" y="67"/>
                </a:lnTo>
                <a:lnTo>
                  <a:pt x="397" y="67"/>
                </a:lnTo>
                <a:lnTo>
                  <a:pt x="397" y="67"/>
                </a:lnTo>
                <a:lnTo>
                  <a:pt x="399" y="67"/>
                </a:lnTo>
                <a:lnTo>
                  <a:pt x="399" y="67"/>
                </a:lnTo>
                <a:lnTo>
                  <a:pt x="399" y="67"/>
                </a:lnTo>
                <a:lnTo>
                  <a:pt x="399" y="67"/>
                </a:lnTo>
                <a:lnTo>
                  <a:pt x="401" y="67"/>
                </a:lnTo>
                <a:lnTo>
                  <a:pt x="401" y="67"/>
                </a:lnTo>
                <a:lnTo>
                  <a:pt x="401" y="67"/>
                </a:lnTo>
                <a:lnTo>
                  <a:pt x="401" y="65"/>
                </a:lnTo>
                <a:lnTo>
                  <a:pt x="402" y="65"/>
                </a:lnTo>
                <a:lnTo>
                  <a:pt x="402" y="65"/>
                </a:lnTo>
                <a:lnTo>
                  <a:pt x="403" y="65"/>
                </a:lnTo>
                <a:lnTo>
                  <a:pt x="403" y="65"/>
                </a:lnTo>
                <a:lnTo>
                  <a:pt x="403" y="65"/>
                </a:lnTo>
                <a:lnTo>
                  <a:pt x="403" y="65"/>
                </a:lnTo>
                <a:lnTo>
                  <a:pt x="403" y="65"/>
                </a:lnTo>
                <a:lnTo>
                  <a:pt x="403" y="65"/>
                </a:lnTo>
                <a:lnTo>
                  <a:pt x="403" y="65"/>
                </a:lnTo>
                <a:lnTo>
                  <a:pt x="403" y="65"/>
                </a:lnTo>
                <a:lnTo>
                  <a:pt x="405" y="65"/>
                </a:lnTo>
                <a:lnTo>
                  <a:pt x="405" y="65"/>
                </a:lnTo>
                <a:lnTo>
                  <a:pt x="414" y="65"/>
                </a:lnTo>
                <a:lnTo>
                  <a:pt x="414" y="65"/>
                </a:lnTo>
                <a:lnTo>
                  <a:pt x="417" y="65"/>
                </a:lnTo>
                <a:lnTo>
                  <a:pt x="417" y="62"/>
                </a:lnTo>
                <a:lnTo>
                  <a:pt x="419" y="62"/>
                </a:lnTo>
                <a:lnTo>
                  <a:pt x="419" y="62"/>
                </a:lnTo>
                <a:lnTo>
                  <a:pt x="421" y="62"/>
                </a:lnTo>
                <a:lnTo>
                  <a:pt x="421" y="60"/>
                </a:lnTo>
                <a:lnTo>
                  <a:pt x="422" y="60"/>
                </a:lnTo>
                <a:lnTo>
                  <a:pt x="422" y="58"/>
                </a:lnTo>
                <a:lnTo>
                  <a:pt x="431" y="58"/>
                </a:lnTo>
                <a:lnTo>
                  <a:pt x="431" y="56"/>
                </a:lnTo>
                <a:lnTo>
                  <a:pt x="439" y="56"/>
                </a:lnTo>
                <a:lnTo>
                  <a:pt x="439" y="53"/>
                </a:lnTo>
                <a:lnTo>
                  <a:pt x="442" y="53"/>
                </a:lnTo>
                <a:lnTo>
                  <a:pt x="442" y="53"/>
                </a:lnTo>
                <a:lnTo>
                  <a:pt x="447" y="53"/>
                </a:lnTo>
                <a:lnTo>
                  <a:pt x="447" y="51"/>
                </a:lnTo>
                <a:lnTo>
                  <a:pt x="448" y="51"/>
                </a:lnTo>
                <a:lnTo>
                  <a:pt x="448" y="49"/>
                </a:lnTo>
                <a:lnTo>
                  <a:pt x="452" y="49"/>
                </a:lnTo>
                <a:lnTo>
                  <a:pt x="452" y="49"/>
                </a:lnTo>
                <a:lnTo>
                  <a:pt x="454" y="49"/>
                </a:lnTo>
                <a:lnTo>
                  <a:pt x="454" y="46"/>
                </a:lnTo>
                <a:lnTo>
                  <a:pt x="454" y="46"/>
                </a:lnTo>
                <a:lnTo>
                  <a:pt x="454" y="44"/>
                </a:lnTo>
                <a:lnTo>
                  <a:pt x="463" y="44"/>
                </a:lnTo>
                <a:lnTo>
                  <a:pt x="463" y="44"/>
                </a:lnTo>
                <a:lnTo>
                  <a:pt x="464" y="44"/>
                </a:lnTo>
                <a:lnTo>
                  <a:pt x="464" y="42"/>
                </a:lnTo>
                <a:lnTo>
                  <a:pt x="473" y="42"/>
                </a:lnTo>
                <a:lnTo>
                  <a:pt x="473" y="40"/>
                </a:lnTo>
                <a:lnTo>
                  <a:pt x="476" y="40"/>
                </a:lnTo>
                <a:lnTo>
                  <a:pt x="476" y="37"/>
                </a:lnTo>
                <a:lnTo>
                  <a:pt x="487" y="37"/>
                </a:lnTo>
                <a:lnTo>
                  <a:pt x="487" y="37"/>
                </a:lnTo>
                <a:lnTo>
                  <a:pt x="488" y="37"/>
                </a:lnTo>
                <a:lnTo>
                  <a:pt x="488" y="37"/>
                </a:lnTo>
                <a:lnTo>
                  <a:pt x="489" y="37"/>
                </a:lnTo>
                <a:lnTo>
                  <a:pt x="489" y="37"/>
                </a:lnTo>
                <a:lnTo>
                  <a:pt x="492" y="37"/>
                </a:lnTo>
                <a:lnTo>
                  <a:pt x="492" y="35"/>
                </a:lnTo>
                <a:lnTo>
                  <a:pt x="494" y="35"/>
                </a:lnTo>
                <a:lnTo>
                  <a:pt x="494" y="35"/>
                </a:lnTo>
                <a:lnTo>
                  <a:pt x="501" y="35"/>
                </a:lnTo>
                <a:lnTo>
                  <a:pt x="501" y="32"/>
                </a:lnTo>
                <a:lnTo>
                  <a:pt x="503" y="32"/>
                </a:lnTo>
                <a:lnTo>
                  <a:pt x="503" y="30"/>
                </a:lnTo>
                <a:lnTo>
                  <a:pt x="506" y="30"/>
                </a:lnTo>
                <a:lnTo>
                  <a:pt x="506" y="30"/>
                </a:lnTo>
                <a:lnTo>
                  <a:pt x="507" y="30"/>
                </a:lnTo>
                <a:lnTo>
                  <a:pt x="507" y="28"/>
                </a:lnTo>
                <a:lnTo>
                  <a:pt x="509" y="28"/>
                </a:lnTo>
                <a:lnTo>
                  <a:pt x="509" y="25"/>
                </a:lnTo>
                <a:lnTo>
                  <a:pt x="510" y="25"/>
                </a:lnTo>
                <a:lnTo>
                  <a:pt x="510" y="23"/>
                </a:lnTo>
                <a:lnTo>
                  <a:pt x="516" y="23"/>
                </a:lnTo>
                <a:lnTo>
                  <a:pt x="516" y="20"/>
                </a:lnTo>
                <a:lnTo>
                  <a:pt x="516" y="20"/>
                </a:lnTo>
                <a:lnTo>
                  <a:pt x="516" y="20"/>
                </a:lnTo>
                <a:lnTo>
                  <a:pt x="524" y="20"/>
                </a:lnTo>
                <a:lnTo>
                  <a:pt x="524" y="18"/>
                </a:lnTo>
                <a:lnTo>
                  <a:pt x="530" y="18"/>
                </a:lnTo>
                <a:lnTo>
                  <a:pt x="530" y="15"/>
                </a:lnTo>
                <a:lnTo>
                  <a:pt x="533" y="15"/>
                </a:lnTo>
                <a:lnTo>
                  <a:pt x="533" y="13"/>
                </a:lnTo>
                <a:lnTo>
                  <a:pt x="543" y="13"/>
                </a:lnTo>
                <a:lnTo>
                  <a:pt x="543" y="10"/>
                </a:lnTo>
                <a:lnTo>
                  <a:pt x="543" y="10"/>
                </a:lnTo>
                <a:lnTo>
                  <a:pt x="543" y="10"/>
                </a:lnTo>
                <a:lnTo>
                  <a:pt x="545" y="10"/>
                </a:lnTo>
                <a:lnTo>
                  <a:pt x="545" y="8"/>
                </a:lnTo>
                <a:lnTo>
                  <a:pt x="547" y="8"/>
                </a:lnTo>
                <a:lnTo>
                  <a:pt x="547" y="5"/>
                </a:lnTo>
                <a:lnTo>
                  <a:pt x="553" y="5"/>
                </a:lnTo>
                <a:lnTo>
                  <a:pt x="553" y="3"/>
                </a:lnTo>
                <a:lnTo>
                  <a:pt x="554" y="3"/>
                </a:lnTo>
                <a:lnTo>
                  <a:pt x="554" y="3"/>
                </a:lnTo>
                <a:lnTo>
                  <a:pt x="555" y="3"/>
                </a:lnTo>
                <a:lnTo>
                  <a:pt x="555" y="3"/>
                </a:lnTo>
                <a:lnTo>
                  <a:pt x="558" y="3"/>
                </a:lnTo>
                <a:lnTo>
                  <a:pt x="558" y="3"/>
                </a:lnTo>
                <a:lnTo>
                  <a:pt x="559" y="3"/>
                </a:lnTo>
                <a:lnTo>
                  <a:pt x="559" y="3"/>
                </a:lnTo>
                <a:lnTo>
                  <a:pt x="560" y="3"/>
                </a:lnTo>
                <a:lnTo>
                  <a:pt x="560" y="3"/>
                </a:lnTo>
                <a:lnTo>
                  <a:pt x="561" y="3"/>
                </a:lnTo>
                <a:lnTo>
                  <a:pt x="561" y="3"/>
                </a:lnTo>
                <a:lnTo>
                  <a:pt x="561" y="3"/>
                </a:lnTo>
                <a:lnTo>
                  <a:pt x="561"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71">
            <a:extLst>
              <a:ext uri="{FF2B5EF4-FFF2-40B4-BE49-F238E27FC236}">
                <a16:creationId xmlns:a16="http://schemas.microsoft.com/office/drawing/2014/main" id="{3560FF65-3446-4DC8-A9ED-4A82BBC6ECE0}"/>
              </a:ext>
            </a:extLst>
          </p:cNvPr>
          <p:cNvSpPr>
            <a:spLocks/>
          </p:cNvSpPr>
          <p:nvPr/>
        </p:nvSpPr>
        <p:spPr bwMode="auto">
          <a:xfrm>
            <a:off x="2333640" y="1340549"/>
            <a:ext cx="4956048" cy="2343793"/>
          </a:xfrm>
          <a:custGeom>
            <a:avLst/>
            <a:gdLst>
              <a:gd name="T0" fmla="*/ 1 w 574"/>
              <a:gd name="T1" fmla="*/ 412 h 417"/>
              <a:gd name="T2" fmla="*/ 4 w 574"/>
              <a:gd name="T3" fmla="*/ 408 h 417"/>
              <a:gd name="T4" fmla="*/ 7 w 574"/>
              <a:gd name="T5" fmla="*/ 395 h 417"/>
              <a:gd name="T6" fmla="*/ 13 w 574"/>
              <a:gd name="T7" fmla="*/ 389 h 417"/>
              <a:gd name="T8" fmla="*/ 16 w 574"/>
              <a:gd name="T9" fmla="*/ 383 h 417"/>
              <a:gd name="T10" fmla="*/ 18 w 574"/>
              <a:gd name="T11" fmla="*/ 374 h 417"/>
              <a:gd name="T12" fmla="*/ 24 w 574"/>
              <a:gd name="T13" fmla="*/ 360 h 417"/>
              <a:gd name="T14" fmla="*/ 27 w 574"/>
              <a:gd name="T15" fmla="*/ 349 h 417"/>
              <a:gd name="T16" fmla="*/ 31 w 574"/>
              <a:gd name="T17" fmla="*/ 335 h 417"/>
              <a:gd name="T18" fmla="*/ 37 w 574"/>
              <a:gd name="T19" fmla="*/ 327 h 417"/>
              <a:gd name="T20" fmla="*/ 43 w 574"/>
              <a:gd name="T21" fmla="*/ 319 h 417"/>
              <a:gd name="T22" fmla="*/ 48 w 574"/>
              <a:gd name="T23" fmla="*/ 313 h 417"/>
              <a:gd name="T24" fmla="*/ 53 w 574"/>
              <a:gd name="T25" fmla="*/ 309 h 417"/>
              <a:gd name="T26" fmla="*/ 58 w 574"/>
              <a:gd name="T27" fmla="*/ 302 h 417"/>
              <a:gd name="T28" fmla="*/ 61 w 574"/>
              <a:gd name="T29" fmla="*/ 296 h 417"/>
              <a:gd name="T30" fmla="*/ 68 w 574"/>
              <a:gd name="T31" fmla="*/ 290 h 417"/>
              <a:gd name="T32" fmla="*/ 72 w 574"/>
              <a:gd name="T33" fmla="*/ 279 h 417"/>
              <a:gd name="T34" fmla="*/ 80 w 574"/>
              <a:gd name="T35" fmla="*/ 273 h 417"/>
              <a:gd name="T36" fmla="*/ 86 w 574"/>
              <a:gd name="T37" fmla="*/ 266 h 417"/>
              <a:gd name="T38" fmla="*/ 92 w 574"/>
              <a:gd name="T39" fmla="*/ 259 h 417"/>
              <a:gd name="T40" fmla="*/ 97 w 574"/>
              <a:gd name="T41" fmla="*/ 254 h 417"/>
              <a:gd name="T42" fmla="*/ 99 w 574"/>
              <a:gd name="T43" fmla="*/ 248 h 417"/>
              <a:gd name="T44" fmla="*/ 104 w 574"/>
              <a:gd name="T45" fmla="*/ 243 h 417"/>
              <a:gd name="T46" fmla="*/ 113 w 574"/>
              <a:gd name="T47" fmla="*/ 235 h 417"/>
              <a:gd name="T48" fmla="*/ 121 w 574"/>
              <a:gd name="T49" fmla="*/ 229 h 417"/>
              <a:gd name="T50" fmla="*/ 132 w 574"/>
              <a:gd name="T51" fmla="*/ 222 h 417"/>
              <a:gd name="T52" fmla="*/ 139 w 574"/>
              <a:gd name="T53" fmla="*/ 218 h 417"/>
              <a:gd name="T54" fmla="*/ 151 w 574"/>
              <a:gd name="T55" fmla="*/ 215 h 417"/>
              <a:gd name="T56" fmla="*/ 159 w 574"/>
              <a:gd name="T57" fmla="*/ 210 h 417"/>
              <a:gd name="T58" fmla="*/ 170 w 574"/>
              <a:gd name="T59" fmla="*/ 205 h 417"/>
              <a:gd name="T60" fmla="*/ 186 w 574"/>
              <a:gd name="T61" fmla="*/ 198 h 417"/>
              <a:gd name="T62" fmla="*/ 190 w 574"/>
              <a:gd name="T63" fmla="*/ 195 h 417"/>
              <a:gd name="T64" fmla="*/ 200 w 574"/>
              <a:gd name="T65" fmla="*/ 190 h 417"/>
              <a:gd name="T66" fmla="*/ 209 w 574"/>
              <a:gd name="T67" fmla="*/ 183 h 417"/>
              <a:gd name="T68" fmla="*/ 215 w 574"/>
              <a:gd name="T69" fmla="*/ 178 h 417"/>
              <a:gd name="T70" fmla="*/ 224 w 574"/>
              <a:gd name="T71" fmla="*/ 168 h 417"/>
              <a:gd name="T72" fmla="*/ 244 w 574"/>
              <a:gd name="T73" fmla="*/ 163 h 417"/>
              <a:gd name="T74" fmla="*/ 250 w 574"/>
              <a:gd name="T75" fmla="*/ 156 h 417"/>
              <a:gd name="T76" fmla="*/ 278 w 574"/>
              <a:gd name="T77" fmla="*/ 151 h 417"/>
              <a:gd name="T78" fmla="*/ 284 w 574"/>
              <a:gd name="T79" fmla="*/ 144 h 417"/>
              <a:gd name="T80" fmla="*/ 301 w 574"/>
              <a:gd name="T81" fmla="*/ 139 h 417"/>
              <a:gd name="T82" fmla="*/ 311 w 574"/>
              <a:gd name="T83" fmla="*/ 132 h 417"/>
              <a:gd name="T84" fmla="*/ 334 w 574"/>
              <a:gd name="T85" fmla="*/ 125 h 417"/>
              <a:gd name="T86" fmla="*/ 347 w 574"/>
              <a:gd name="T87" fmla="*/ 118 h 417"/>
              <a:gd name="T88" fmla="*/ 362 w 574"/>
              <a:gd name="T89" fmla="*/ 111 h 417"/>
              <a:gd name="T90" fmla="*/ 372 w 574"/>
              <a:gd name="T91" fmla="*/ 104 h 417"/>
              <a:gd name="T92" fmla="*/ 380 w 574"/>
              <a:gd name="T93" fmla="*/ 102 h 417"/>
              <a:gd name="T94" fmla="*/ 383 w 574"/>
              <a:gd name="T95" fmla="*/ 99 h 417"/>
              <a:gd name="T96" fmla="*/ 384 w 574"/>
              <a:gd name="T97" fmla="*/ 95 h 417"/>
              <a:gd name="T98" fmla="*/ 386 w 574"/>
              <a:gd name="T99" fmla="*/ 95 h 417"/>
              <a:gd name="T100" fmla="*/ 388 w 574"/>
              <a:gd name="T101" fmla="*/ 89 h 417"/>
              <a:gd name="T102" fmla="*/ 391 w 574"/>
              <a:gd name="T103" fmla="*/ 78 h 417"/>
              <a:gd name="T104" fmla="*/ 392 w 574"/>
              <a:gd name="T105" fmla="*/ 76 h 417"/>
              <a:gd name="T106" fmla="*/ 399 w 574"/>
              <a:gd name="T107" fmla="*/ 71 h 417"/>
              <a:gd name="T108" fmla="*/ 411 w 574"/>
              <a:gd name="T109" fmla="*/ 69 h 417"/>
              <a:gd name="T110" fmla="*/ 417 w 574"/>
              <a:gd name="T111" fmla="*/ 59 h 417"/>
              <a:gd name="T112" fmla="*/ 428 w 574"/>
              <a:gd name="T113" fmla="*/ 52 h 417"/>
              <a:gd name="T114" fmla="*/ 444 w 574"/>
              <a:gd name="T115" fmla="*/ 44 h 417"/>
              <a:gd name="T116" fmla="*/ 463 w 574"/>
              <a:gd name="T117" fmla="*/ 37 h 417"/>
              <a:gd name="T118" fmla="*/ 475 w 574"/>
              <a:gd name="T119" fmla="*/ 26 h 417"/>
              <a:gd name="T120" fmla="*/ 502 w 574"/>
              <a:gd name="T121" fmla="*/ 16 h 417"/>
              <a:gd name="T122" fmla="*/ 511 w 574"/>
              <a:gd name="T123" fmla="*/ 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4" h="417">
                <a:moveTo>
                  <a:pt x="0" y="417"/>
                </a:moveTo>
                <a:lnTo>
                  <a:pt x="0" y="417"/>
                </a:lnTo>
                <a:lnTo>
                  <a:pt x="0" y="415"/>
                </a:lnTo>
                <a:lnTo>
                  <a:pt x="0" y="415"/>
                </a:lnTo>
                <a:lnTo>
                  <a:pt x="0" y="415"/>
                </a:lnTo>
                <a:lnTo>
                  <a:pt x="0" y="415"/>
                </a:lnTo>
                <a:lnTo>
                  <a:pt x="0" y="412"/>
                </a:lnTo>
                <a:lnTo>
                  <a:pt x="1" y="412"/>
                </a:lnTo>
                <a:lnTo>
                  <a:pt x="1" y="411"/>
                </a:lnTo>
                <a:lnTo>
                  <a:pt x="1" y="411"/>
                </a:lnTo>
                <a:lnTo>
                  <a:pt x="1" y="409"/>
                </a:lnTo>
                <a:lnTo>
                  <a:pt x="2" y="409"/>
                </a:lnTo>
                <a:lnTo>
                  <a:pt x="2" y="409"/>
                </a:lnTo>
                <a:lnTo>
                  <a:pt x="3" y="409"/>
                </a:lnTo>
                <a:lnTo>
                  <a:pt x="3" y="408"/>
                </a:lnTo>
                <a:lnTo>
                  <a:pt x="4" y="408"/>
                </a:lnTo>
                <a:lnTo>
                  <a:pt x="4" y="402"/>
                </a:lnTo>
                <a:lnTo>
                  <a:pt x="5" y="402"/>
                </a:lnTo>
                <a:lnTo>
                  <a:pt x="5" y="400"/>
                </a:lnTo>
                <a:lnTo>
                  <a:pt x="5" y="400"/>
                </a:lnTo>
                <a:lnTo>
                  <a:pt x="5" y="400"/>
                </a:lnTo>
                <a:lnTo>
                  <a:pt x="6" y="400"/>
                </a:lnTo>
                <a:lnTo>
                  <a:pt x="6" y="395"/>
                </a:lnTo>
                <a:lnTo>
                  <a:pt x="7" y="395"/>
                </a:lnTo>
                <a:lnTo>
                  <a:pt x="7" y="394"/>
                </a:lnTo>
                <a:lnTo>
                  <a:pt x="9" y="394"/>
                </a:lnTo>
                <a:lnTo>
                  <a:pt x="9" y="392"/>
                </a:lnTo>
                <a:lnTo>
                  <a:pt x="9" y="392"/>
                </a:lnTo>
                <a:lnTo>
                  <a:pt x="9" y="391"/>
                </a:lnTo>
                <a:lnTo>
                  <a:pt x="10" y="391"/>
                </a:lnTo>
                <a:lnTo>
                  <a:pt x="10" y="389"/>
                </a:lnTo>
                <a:lnTo>
                  <a:pt x="13" y="389"/>
                </a:lnTo>
                <a:lnTo>
                  <a:pt x="13" y="388"/>
                </a:lnTo>
                <a:lnTo>
                  <a:pt x="13" y="388"/>
                </a:lnTo>
                <a:lnTo>
                  <a:pt x="13" y="386"/>
                </a:lnTo>
                <a:lnTo>
                  <a:pt x="14" y="386"/>
                </a:lnTo>
                <a:lnTo>
                  <a:pt x="14" y="385"/>
                </a:lnTo>
                <a:lnTo>
                  <a:pt x="14" y="385"/>
                </a:lnTo>
                <a:lnTo>
                  <a:pt x="14" y="383"/>
                </a:lnTo>
                <a:lnTo>
                  <a:pt x="16" y="383"/>
                </a:lnTo>
                <a:lnTo>
                  <a:pt x="16" y="380"/>
                </a:lnTo>
                <a:lnTo>
                  <a:pt x="16" y="380"/>
                </a:lnTo>
                <a:lnTo>
                  <a:pt x="16" y="378"/>
                </a:lnTo>
                <a:lnTo>
                  <a:pt x="17" y="378"/>
                </a:lnTo>
                <a:lnTo>
                  <a:pt x="17" y="377"/>
                </a:lnTo>
                <a:lnTo>
                  <a:pt x="18" y="377"/>
                </a:lnTo>
                <a:lnTo>
                  <a:pt x="18" y="374"/>
                </a:lnTo>
                <a:lnTo>
                  <a:pt x="18" y="374"/>
                </a:lnTo>
                <a:lnTo>
                  <a:pt x="18" y="371"/>
                </a:lnTo>
                <a:lnTo>
                  <a:pt x="19" y="371"/>
                </a:lnTo>
                <a:lnTo>
                  <a:pt x="19" y="364"/>
                </a:lnTo>
                <a:lnTo>
                  <a:pt x="20" y="364"/>
                </a:lnTo>
                <a:lnTo>
                  <a:pt x="20" y="361"/>
                </a:lnTo>
                <a:lnTo>
                  <a:pt x="21" y="361"/>
                </a:lnTo>
                <a:lnTo>
                  <a:pt x="21" y="360"/>
                </a:lnTo>
                <a:lnTo>
                  <a:pt x="24" y="360"/>
                </a:lnTo>
                <a:lnTo>
                  <a:pt x="24" y="355"/>
                </a:lnTo>
                <a:lnTo>
                  <a:pt x="25" y="355"/>
                </a:lnTo>
                <a:lnTo>
                  <a:pt x="25" y="352"/>
                </a:lnTo>
                <a:lnTo>
                  <a:pt x="25" y="352"/>
                </a:lnTo>
                <a:lnTo>
                  <a:pt x="25" y="350"/>
                </a:lnTo>
                <a:lnTo>
                  <a:pt x="26" y="350"/>
                </a:lnTo>
                <a:lnTo>
                  <a:pt x="26" y="349"/>
                </a:lnTo>
                <a:lnTo>
                  <a:pt x="27" y="349"/>
                </a:lnTo>
                <a:lnTo>
                  <a:pt x="27" y="346"/>
                </a:lnTo>
                <a:lnTo>
                  <a:pt x="29" y="346"/>
                </a:lnTo>
                <a:lnTo>
                  <a:pt x="29" y="341"/>
                </a:lnTo>
                <a:lnTo>
                  <a:pt x="29" y="341"/>
                </a:lnTo>
                <a:lnTo>
                  <a:pt x="29" y="336"/>
                </a:lnTo>
                <a:lnTo>
                  <a:pt x="30" y="336"/>
                </a:lnTo>
                <a:lnTo>
                  <a:pt x="30" y="335"/>
                </a:lnTo>
                <a:lnTo>
                  <a:pt x="31" y="335"/>
                </a:lnTo>
                <a:lnTo>
                  <a:pt x="31" y="333"/>
                </a:lnTo>
                <a:lnTo>
                  <a:pt x="32" y="333"/>
                </a:lnTo>
                <a:lnTo>
                  <a:pt x="32" y="330"/>
                </a:lnTo>
                <a:lnTo>
                  <a:pt x="33" y="330"/>
                </a:lnTo>
                <a:lnTo>
                  <a:pt x="33" y="329"/>
                </a:lnTo>
                <a:lnTo>
                  <a:pt x="35" y="329"/>
                </a:lnTo>
                <a:lnTo>
                  <a:pt x="35" y="327"/>
                </a:lnTo>
                <a:lnTo>
                  <a:pt x="37" y="327"/>
                </a:lnTo>
                <a:lnTo>
                  <a:pt x="37" y="326"/>
                </a:lnTo>
                <a:lnTo>
                  <a:pt x="39" y="326"/>
                </a:lnTo>
                <a:lnTo>
                  <a:pt x="39" y="322"/>
                </a:lnTo>
                <a:lnTo>
                  <a:pt x="40" y="322"/>
                </a:lnTo>
                <a:lnTo>
                  <a:pt x="40" y="321"/>
                </a:lnTo>
                <a:lnTo>
                  <a:pt x="42" y="321"/>
                </a:lnTo>
                <a:lnTo>
                  <a:pt x="42" y="319"/>
                </a:lnTo>
                <a:lnTo>
                  <a:pt x="43" y="319"/>
                </a:lnTo>
                <a:lnTo>
                  <a:pt x="43" y="318"/>
                </a:lnTo>
                <a:lnTo>
                  <a:pt x="44" y="318"/>
                </a:lnTo>
                <a:lnTo>
                  <a:pt x="44" y="316"/>
                </a:lnTo>
                <a:lnTo>
                  <a:pt x="47" y="316"/>
                </a:lnTo>
                <a:lnTo>
                  <a:pt x="47" y="315"/>
                </a:lnTo>
                <a:lnTo>
                  <a:pt x="48" y="315"/>
                </a:lnTo>
                <a:lnTo>
                  <a:pt x="48" y="313"/>
                </a:lnTo>
                <a:lnTo>
                  <a:pt x="48" y="313"/>
                </a:lnTo>
                <a:lnTo>
                  <a:pt x="48" y="313"/>
                </a:lnTo>
                <a:lnTo>
                  <a:pt x="49" y="313"/>
                </a:lnTo>
                <a:lnTo>
                  <a:pt x="49" y="312"/>
                </a:lnTo>
                <a:lnTo>
                  <a:pt x="50" y="312"/>
                </a:lnTo>
                <a:lnTo>
                  <a:pt x="50" y="310"/>
                </a:lnTo>
                <a:lnTo>
                  <a:pt x="51" y="310"/>
                </a:lnTo>
                <a:lnTo>
                  <a:pt x="51" y="309"/>
                </a:lnTo>
                <a:lnTo>
                  <a:pt x="53" y="309"/>
                </a:lnTo>
                <a:lnTo>
                  <a:pt x="53" y="307"/>
                </a:lnTo>
                <a:lnTo>
                  <a:pt x="55" y="307"/>
                </a:lnTo>
                <a:lnTo>
                  <a:pt x="55" y="305"/>
                </a:lnTo>
                <a:lnTo>
                  <a:pt x="57" y="305"/>
                </a:lnTo>
                <a:lnTo>
                  <a:pt x="57" y="304"/>
                </a:lnTo>
                <a:lnTo>
                  <a:pt x="57" y="304"/>
                </a:lnTo>
                <a:lnTo>
                  <a:pt x="57" y="302"/>
                </a:lnTo>
                <a:lnTo>
                  <a:pt x="58" y="302"/>
                </a:lnTo>
                <a:lnTo>
                  <a:pt x="58" y="301"/>
                </a:lnTo>
                <a:lnTo>
                  <a:pt x="59" y="301"/>
                </a:lnTo>
                <a:lnTo>
                  <a:pt x="59" y="299"/>
                </a:lnTo>
                <a:lnTo>
                  <a:pt x="59" y="299"/>
                </a:lnTo>
                <a:lnTo>
                  <a:pt x="59" y="298"/>
                </a:lnTo>
                <a:lnTo>
                  <a:pt x="60" y="298"/>
                </a:lnTo>
                <a:lnTo>
                  <a:pt x="60" y="296"/>
                </a:lnTo>
                <a:lnTo>
                  <a:pt x="61" y="296"/>
                </a:lnTo>
                <a:lnTo>
                  <a:pt x="61" y="294"/>
                </a:lnTo>
                <a:lnTo>
                  <a:pt x="62" y="294"/>
                </a:lnTo>
                <a:lnTo>
                  <a:pt x="62" y="293"/>
                </a:lnTo>
                <a:lnTo>
                  <a:pt x="65" y="293"/>
                </a:lnTo>
                <a:lnTo>
                  <a:pt x="65" y="291"/>
                </a:lnTo>
                <a:lnTo>
                  <a:pt x="68" y="291"/>
                </a:lnTo>
                <a:lnTo>
                  <a:pt x="68" y="290"/>
                </a:lnTo>
                <a:lnTo>
                  <a:pt x="68" y="290"/>
                </a:lnTo>
                <a:lnTo>
                  <a:pt x="68" y="288"/>
                </a:lnTo>
                <a:lnTo>
                  <a:pt x="69" y="288"/>
                </a:lnTo>
                <a:lnTo>
                  <a:pt x="69" y="284"/>
                </a:lnTo>
                <a:lnTo>
                  <a:pt x="70" y="284"/>
                </a:lnTo>
                <a:lnTo>
                  <a:pt x="70" y="282"/>
                </a:lnTo>
                <a:lnTo>
                  <a:pt x="72" y="282"/>
                </a:lnTo>
                <a:lnTo>
                  <a:pt x="72" y="279"/>
                </a:lnTo>
                <a:lnTo>
                  <a:pt x="72" y="279"/>
                </a:lnTo>
                <a:lnTo>
                  <a:pt x="72" y="277"/>
                </a:lnTo>
                <a:lnTo>
                  <a:pt x="73" y="277"/>
                </a:lnTo>
                <a:lnTo>
                  <a:pt x="73" y="276"/>
                </a:lnTo>
                <a:lnTo>
                  <a:pt x="75" y="276"/>
                </a:lnTo>
                <a:lnTo>
                  <a:pt x="75" y="274"/>
                </a:lnTo>
                <a:lnTo>
                  <a:pt x="79" y="274"/>
                </a:lnTo>
                <a:lnTo>
                  <a:pt x="79" y="273"/>
                </a:lnTo>
                <a:lnTo>
                  <a:pt x="80" y="273"/>
                </a:lnTo>
                <a:lnTo>
                  <a:pt x="80" y="271"/>
                </a:lnTo>
                <a:lnTo>
                  <a:pt x="82" y="271"/>
                </a:lnTo>
                <a:lnTo>
                  <a:pt x="82" y="270"/>
                </a:lnTo>
                <a:lnTo>
                  <a:pt x="83" y="270"/>
                </a:lnTo>
                <a:lnTo>
                  <a:pt x="83" y="268"/>
                </a:lnTo>
                <a:lnTo>
                  <a:pt x="84" y="268"/>
                </a:lnTo>
                <a:lnTo>
                  <a:pt x="84" y="266"/>
                </a:lnTo>
                <a:lnTo>
                  <a:pt x="86" y="266"/>
                </a:lnTo>
                <a:lnTo>
                  <a:pt x="86" y="263"/>
                </a:lnTo>
                <a:lnTo>
                  <a:pt x="86" y="263"/>
                </a:lnTo>
                <a:lnTo>
                  <a:pt x="86" y="262"/>
                </a:lnTo>
                <a:lnTo>
                  <a:pt x="87" y="262"/>
                </a:lnTo>
                <a:lnTo>
                  <a:pt x="87" y="260"/>
                </a:lnTo>
                <a:lnTo>
                  <a:pt x="90" y="260"/>
                </a:lnTo>
                <a:lnTo>
                  <a:pt x="90" y="259"/>
                </a:lnTo>
                <a:lnTo>
                  <a:pt x="92" y="259"/>
                </a:lnTo>
                <a:lnTo>
                  <a:pt x="92" y="257"/>
                </a:lnTo>
                <a:lnTo>
                  <a:pt x="95" y="257"/>
                </a:lnTo>
                <a:lnTo>
                  <a:pt x="95" y="256"/>
                </a:lnTo>
                <a:lnTo>
                  <a:pt x="97" y="256"/>
                </a:lnTo>
                <a:lnTo>
                  <a:pt x="97" y="254"/>
                </a:lnTo>
                <a:lnTo>
                  <a:pt x="97" y="254"/>
                </a:lnTo>
                <a:lnTo>
                  <a:pt x="97" y="254"/>
                </a:lnTo>
                <a:lnTo>
                  <a:pt x="97" y="254"/>
                </a:lnTo>
                <a:lnTo>
                  <a:pt x="97" y="252"/>
                </a:lnTo>
                <a:lnTo>
                  <a:pt x="98" y="252"/>
                </a:lnTo>
                <a:lnTo>
                  <a:pt x="98" y="251"/>
                </a:lnTo>
                <a:lnTo>
                  <a:pt x="98" y="251"/>
                </a:lnTo>
                <a:lnTo>
                  <a:pt x="98" y="248"/>
                </a:lnTo>
                <a:lnTo>
                  <a:pt x="98" y="248"/>
                </a:lnTo>
                <a:lnTo>
                  <a:pt x="98" y="248"/>
                </a:lnTo>
                <a:lnTo>
                  <a:pt x="99" y="248"/>
                </a:lnTo>
                <a:lnTo>
                  <a:pt x="99" y="246"/>
                </a:lnTo>
                <a:lnTo>
                  <a:pt x="100" y="246"/>
                </a:lnTo>
                <a:lnTo>
                  <a:pt x="100" y="245"/>
                </a:lnTo>
                <a:lnTo>
                  <a:pt x="101" y="245"/>
                </a:lnTo>
                <a:lnTo>
                  <a:pt x="101" y="243"/>
                </a:lnTo>
                <a:lnTo>
                  <a:pt x="101" y="243"/>
                </a:lnTo>
                <a:lnTo>
                  <a:pt x="101" y="243"/>
                </a:lnTo>
                <a:lnTo>
                  <a:pt x="104" y="243"/>
                </a:lnTo>
                <a:lnTo>
                  <a:pt x="104" y="241"/>
                </a:lnTo>
                <a:lnTo>
                  <a:pt x="108" y="241"/>
                </a:lnTo>
                <a:lnTo>
                  <a:pt x="108" y="238"/>
                </a:lnTo>
                <a:lnTo>
                  <a:pt x="109" y="238"/>
                </a:lnTo>
                <a:lnTo>
                  <a:pt x="109" y="237"/>
                </a:lnTo>
                <a:lnTo>
                  <a:pt x="111" y="237"/>
                </a:lnTo>
                <a:lnTo>
                  <a:pt x="111" y="235"/>
                </a:lnTo>
                <a:lnTo>
                  <a:pt x="113" y="235"/>
                </a:lnTo>
                <a:lnTo>
                  <a:pt x="113" y="234"/>
                </a:lnTo>
                <a:lnTo>
                  <a:pt x="117" y="234"/>
                </a:lnTo>
                <a:lnTo>
                  <a:pt x="117" y="232"/>
                </a:lnTo>
                <a:lnTo>
                  <a:pt x="119" y="232"/>
                </a:lnTo>
                <a:lnTo>
                  <a:pt x="119" y="230"/>
                </a:lnTo>
                <a:lnTo>
                  <a:pt x="119" y="230"/>
                </a:lnTo>
                <a:lnTo>
                  <a:pt x="119" y="229"/>
                </a:lnTo>
                <a:lnTo>
                  <a:pt x="121" y="229"/>
                </a:lnTo>
                <a:lnTo>
                  <a:pt x="121" y="227"/>
                </a:lnTo>
                <a:lnTo>
                  <a:pt x="127" y="227"/>
                </a:lnTo>
                <a:lnTo>
                  <a:pt x="127" y="226"/>
                </a:lnTo>
                <a:lnTo>
                  <a:pt x="128" y="226"/>
                </a:lnTo>
                <a:lnTo>
                  <a:pt x="128" y="224"/>
                </a:lnTo>
                <a:lnTo>
                  <a:pt x="130" y="224"/>
                </a:lnTo>
                <a:lnTo>
                  <a:pt x="130" y="222"/>
                </a:lnTo>
                <a:lnTo>
                  <a:pt x="132" y="222"/>
                </a:lnTo>
                <a:lnTo>
                  <a:pt x="132" y="221"/>
                </a:lnTo>
                <a:lnTo>
                  <a:pt x="135" y="221"/>
                </a:lnTo>
                <a:lnTo>
                  <a:pt x="135" y="219"/>
                </a:lnTo>
                <a:lnTo>
                  <a:pt x="138" y="219"/>
                </a:lnTo>
                <a:lnTo>
                  <a:pt x="138" y="219"/>
                </a:lnTo>
                <a:lnTo>
                  <a:pt x="139" y="219"/>
                </a:lnTo>
                <a:lnTo>
                  <a:pt x="139" y="218"/>
                </a:lnTo>
                <a:lnTo>
                  <a:pt x="139" y="218"/>
                </a:lnTo>
                <a:lnTo>
                  <a:pt x="139" y="218"/>
                </a:lnTo>
                <a:lnTo>
                  <a:pt x="142" y="218"/>
                </a:lnTo>
                <a:lnTo>
                  <a:pt x="142" y="216"/>
                </a:lnTo>
                <a:lnTo>
                  <a:pt x="147" y="216"/>
                </a:lnTo>
                <a:lnTo>
                  <a:pt x="147" y="215"/>
                </a:lnTo>
                <a:lnTo>
                  <a:pt x="147" y="215"/>
                </a:lnTo>
                <a:lnTo>
                  <a:pt x="147" y="215"/>
                </a:lnTo>
                <a:lnTo>
                  <a:pt x="151" y="215"/>
                </a:lnTo>
                <a:lnTo>
                  <a:pt x="151" y="213"/>
                </a:lnTo>
                <a:lnTo>
                  <a:pt x="151" y="213"/>
                </a:lnTo>
                <a:lnTo>
                  <a:pt x="151" y="211"/>
                </a:lnTo>
                <a:lnTo>
                  <a:pt x="153" y="211"/>
                </a:lnTo>
                <a:lnTo>
                  <a:pt x="153" y="210"/>
                </a:lnTo>
                <a:lnTo>
                  <a:pt x="153" y="210"/>
                </a:lnTo>
                <a:lnTo>
                  <a:pt x="153" y="210"/>
                </a:lnTo>
                <a:lnTo>
                  <a:pt x="159" y="210"/>
                </a:lnTo>
                <a:lnTo>
                  <a:pt x="159" y="208"/>
                </a:lnTo>
                <a:lnTo>
                  <a:pt x="161" y="208"/>
                </a:lnTo>
                <a:lnTo>
                  <a:pt x="161" y="206"/>
                </a:lnTo>
                <a:lnTo>
                  <a:pt x="162" y="206"/>
                </a:lnTo>
                <a:lnTo>
                  <a:pt x="162" y="206"/>
                </a:lnTo>
                <a:lnTo>
                  <a:pt x="167" y="206"/>
                </a:lnTo>
                <a:lnTo>
                  <a:pt x="167" y="205"/>
                </a:lnTo>
                <a:lnTo>
                  <a:pt x="170" y="205"/>
                </a:lnTo>
                <a:lnTo>
                  <a:pt x="170" y="203"/>
                </a:lnTo>
                <a:lnTo>
                  <a:pt x="173" y="203"/>
                </a:lnTo>
                <a:lnTo>
                  <a:pt x="173" y="202"/>
                </a:lnTo>
                <a:lnTo>
                  <a:pt x="179" y="202"/>
                </a:lnTo>
                <a:lnTo>
                  <a:pt x="179" y="200"/>
                </a:lnTo>
                <a:lnTo>
                  <a:pt x="181" y="200"/>
                </a:lnTo>
                <a:lnTo>
                  <a:pt x="181" y="198"/>
                </a:lnTo>
                <a:lnTo>
                  <a:pt x="186" y="198"/>
                </a:lnTo>
                <a:lnTo>
                  <a:pt x="186" y="197"/>
                </a:lnTo>
                <a:lnTo>
                  <a:pt x="189" y="197"/>
                </a:lnTo>
                <a:lnTo>
                  <a:pt x="189" y="197"/>
                </a:lnTo>
                <a:lnTo>
                  <a:pt x="190" y="197"/>
                </a:lnTo>
                <a:lnTo>
                  <a:pt x="190" y="197"/>
                </a:lnTo>
                <a:lnTo>
                  <a:pt x="190" y="197"/>
                </a:lnTo>
                <a:lnTo>
                  <a:pt x="190" y="195"/>
                </a:lnTo>
                <a:lnTo>
                  <a:pt x="190" y="195"/>
                </a:lnTo>
                <a:lnTo>
                  <a:pt x="190" y="195"/>
                </a:lnTo>
                <a:lnTo>
                  <a:pt x="197" y="195"/>
                </a:lnTo>
                <a:lnTo>
                  <a:pt x="197" y="193"/>
                </a:lnTo>
                <a:lnTo>
                  <a:pt x="197" y="193"/>
                </a:lnTo>
                <a:lnTo>
                  <a:pt x="197" y="192"/>
                </a:lnTo>
                <a:lnTo>
                  <a:pt x="198" y="192"/>
                </a:lnTo>
                <a:lnTo>
                  <a:pt x="198" y="190"/>
                </a:lnTo>
                <a:lnTo>
                  <a:pt x="200" y="190"/>
                </a:lnTo>
                <a:lnTo>
                  <a:pt x="200" y="187"/>
                </a:lnTo>
                <a:lnTo>
                  <a:pt x="206" y="187"/>
                </a:lnTo>
                <a:lnTo>
                  <a:pt x="206" y="185"/>
                </a:lnTo>
                <a:lnTo>
                  <a:pt x="208" y="185"/>
                </a:lnTo>
                <a:lnTo>
                  <a:pt x="208" y="183"/>
                </a:lnTo>
                <a:lnTo>
                  <a:pt x="209" y="183"/>
                </a:lnTo>
                <a:lnTo>
                  <a:pt x="209" y="183"/>
                </a:lnTo>
                <a:lnTo>
                  <a:pt x="209" y="183"/>
                </a:lnTo>
                <a:lnTo>
                  <a:pt x="209" y="183"/>
                </a:lnTo>
                <a:lnTo>
                  <a:pt x="209" y="183"/>
                </a:lnTo>
                <a:lnTo>
                  <a:pt x="209" y="183"/>
                </a:lnTo>
                <a:lnTo>
                  <a:pt x="212" y="183"/>
                </a:lnTo>
                <a:lnTo>
                  <a:pt x="212" y="182"/>
                </a:lnTo>
                <a:lnTo>
                  <a:pt x="213" y="182"/>
                </a:lnTo>
                <a:lnTo>
                  <a:pt x="213" y="178"/>
                </a:lnTo>
                <a:lnTo>
                  <a:pt x="215" y="178"/>
                </a:lnTo>
                <a:lnTo>
                  <a:pt x="215" y="175"/>
                </a:lnTo>
                <a:lnTo>
                  <a:pt x="217" y="175"/>
                </a:lnTo>
                <a:lnTo>
                  <a:pt x="217" y="172"/>
                </a:lnTo>
                <a:lnTo>
                  <a:pt x="218" y="172"/>
                </a:lnTo>
                <a:lnTo>
                  <a:pt x="218" y="170"/>
                </a:lnTo>
                <a:lnTo>
                  <a:pt x="221" y="170"/>
                </a:lnTo>
                <a:lnTo>
                  <a:pt x="221" y="168"/>
                </a:lnTo>
                <a:lnTo>
                  <a:pt x="224" y="168"/>
                </a:lnTo>
                <a:lnTo>
                  <a:pt x="224" y="166"/>
                </a:lnTo>
                <a:lnTo>
                  <a:pt x="236" y="166"/>
                </a:lnTo>
                <a:lnTo>
                  <a:pt x="236" y="165"/>
                </a:lnTo>
                <a:lnTo>
                  <a:pt x="238" y="165"/>
                </a:lnTo>
                <a:lnTo>
                  <a:pt x="238" y="165"/>
                </a:lnTo>
                <a:lnTo>
                  <a:pt x="243" y="165"/>
                </a:lnTo>
                <a:lnTo>
                  <a:pt x="243" y="163"/>
                </a:lnTo>
                <a:lnTo>
                  <a:pt x="244" y="163"/>
                </a:lnTo>
                <a:lnTo>
                  <a:pt x="244" y="161"/>
                </a:lnTo>
                <a:lnTo>
                  <a:pt x="245" y="161"/>
                </a:lnTo>
                <a:lnTo>
                  <a:pt x="245" y="160"/>
                </a:lnTo>
                <a:lnTo>
                  <a:pt x="246" y="160"/>
                </a:lnTo>
                <a:lnTo>
                  <a:pt x="246" y="158"/>
                </a:lnTo>
                <a:lnTo>
                  <a:pt x="247" y="158"/>
                </a:lnTo>
                <a:lnTo>
                  <a:pt x="247" y="156"/>
                </a:lnTo>
                <a:lnTo>
                  <a:pt x="250" y="156"/>
                </a:lnTo>
                <a:lnTo>
                  <a:pt x="250" y="155"/>
                </a:lnTo>
                <a:lnTo>
                  <a:pt x="262" y="155"/>
                </a:lnTo>
                <a:lnTo>
                  <a:pt x="262" y="153"/>
                </a:lnTo>
                <a:lnTo>
                  <a:pt x="269" y="153"/>
                </a:lnTo>
                <a:lnTo>
                  <a:pt x="269" y="151"/>
                </a:lnTo>
                <a:lnTo>
                  <a:pt x="269" y="151"/>
                </a:lnTo>
                <a:lnTo>
                  <a:pt x="269" y="151"/>
                </a:lnTo>
                <a:lnTo>
                  <a:pt x="278" y="151"/>
                </a:lnTo>
                <a:lnTo>
                  <a:pt x="278" y="149"/>
                </a:lnTo>
                <a:lnTo>
                  <a:pt x="281" y="149"/>
                </a:lnTo>
                <a:lnTo>
                  <a:pt x="281" y="148"/>
                </a:lnTo>
                <a:lnTo>
                  <a:pt x="282" y="148"/>
                </a:lnTo>
                <a:lnTo>
                  <a:pt x="282" y="146"/>
                </a:lnTo>
                <a:lnTo>
                  <a:pt x="283" y="146"/>
                </a:lnTo>
                <a:lnTo>
                  <a:pt x="283" y="144"/>
                </a:lnTo>
                <a:lnTo>
                  <a:pt x="284" y="144"/>
                </a:lnTo>
                <a:lnTo>
                  <a:pt x="284" y="143"/>
                </a:lnTo>
                <a:lnTo>
                  <a:pt x="287" y="143"/>
                </a:lnTo>
                <a:lnTo>
                  <a:pt x="287" y="141"/>
                </a:lnTo>
                <a:lnTo>
                  <a:pt x="287" y="141"/>
                </a:lnTo>
                <a:lnTo>
                  <a:pt x="287" y="141"/>
                </a:lnTo>
                <a:lnTo>
                  <a:pt x="299" y="141"/>
                </a:lnTo>
                <a:lnTo>
                  <a:pt x="299" y="139"/>
                </a:lnTo>
                <a:lnTo>
                  <a:pt x="301" y="139"/>
                </a:lnTo>
                <a:lnTo>
                  <a:pt x="301" y="137"/>
                </a:lnTo>
                <a:lnTo>
                  <a:pt x="305" y="137"/>
                </a:lnTo>
                <a:lnTo>
                  <a:pt x="305" y="136"/>
                </a:lnTo>
                <a:lnTo>
                  <a:pt x="306" y="136"/>
                </a:lnTo>
                <a:lnTo>
                  <a:pt x="306" y="134"/>
                </a:lnTo>
                <a:lnTo>
                  <a:pt x="308" y="134"/>
                </a:lnTo>
                <a:lnTo>
                  <a:pt x="308" y="132"/>
                </a:lnTo>
                <a:lnTo>
                  <a:pt x="311" y="132"/>
                </a:lnTo>
                <a:lnTo>
                  <a:pt x="311" y="130"/>
                </a:lnTo>
                <a:lnTo>
                  <a:pt x="312" y="130"/>
                </a:lnTo>
                <a:lnTo>
                  <a:pt x="312" y="129"/>
                </a:lnTo>
                <a:lnTo>
                  <a:pt x="318" y="129"/>
                </a:lnTo>
                <a:lnTo>
                  <a:pt x="318" y="127"/>
                </a:lnTo>
                <a:lnTo>
                  <a:pt x="321" y="127"/>
                </a:lnTo>
                <a:lnTo>
                  <a:pt x="321" y="125"/>
                </a:lnTo>
                <a:lnTo>
                  <a:pt x="334" y="125"/>
                </a:lnTo>
                <a:lnTo>
                  <a:pt x="334" y="123"/>
                </a:lnTo>
                <a:lnTo>
                  <a:pt x="337" y="123"/>
                </a:lnTo>
                <a:lnTo>
                  <a:pt x="337" y="122"/>
                </a:lnTo>
                <a:lnTo>
                  <a:pt x="338" y="122"/>
                </a:lnTo>
                <a:lnTo>
                  <a:pt x="338" y="120"/>
                </a:lnTo>
                <a:lnTo>
                  <a:pt x="343" y="120"/>
                </a:lnTo>
                <a:lnTo>
                  <a:pt x="343" y="118"/>
                </a:lnTo>
                <a:lnTo>
                  <a:pt x="347" y="118"/>
                </a:lnTo>
                <a:lnTo>
                  <a:pt x="347" y="118"/>
                </a:lnTo>
                <a:lnTo>
                  <a:pt x="348" y="118"/>
                </a:lnTo>
                <a:lnTo>
                  <a:pt x="348" y="116"/>
                </a:lnTo>
                <a:lnTo>
                  <a:pt x="350" y="116"/>
                </a:lnTo>
                <a:lnTo>
                  <a:pt x="350" y="115"/>
                </a:lnTo>
                <a:lnTo>
                  <a:pt x="361" y="115"/>
                </a:lnTo>
                <a:lnTo>
                  <a:pt x="361" y="111"/>
                </a:lnTo>
                <a:lnTo>
                  <a:pt x="362" y="111"/>
                </a:lnTo>
                <a:lnTo>
                  <a:pt x="362" y="109"/>
                </a:lnTo>
                <a:lnTo>
                  <a:pt x="366" y="109"/>
                </a:lnTo>
                <a:lnTo>
                  <a:pt x="366" y="108"/>
                </a:lnTo>
                <a:lnTo>
                  <a:pt x="366" y="108"/>
                </a:lnTo>
                <a:lnTo>
                  <a:pt x="366" y="108"/>
                </a:lnTo>
                <a:lnTo>
                  <a:pt x="370" y="108"/>
                </a:lnTo>
                <a:lnTo>
                  <a:pt x="370" y="104"/>
                </a:lnTo>
                <a:lnTo>
                  <a:pt x="372" y="104"/>
                </a:lnTo>
                <a:lnTo>
                  <a:pt x="372" y="104"/>
                </a:lnTo>
                <a:lnTo>
                  <a:pt x="372" y="104"/>
                </a:lnTo>
                <a:lnTo>
                  <a:pt x="372" y="104"/>
                </a:lnTo>
                <a:lnTo>
                  <a:pt x="373" y="104"/>
                </a:lnTo>
                <a:lnTo>
                  <a:pt x="373" y="102"/>
                </a:lnTo>
                <a:lnTo>
                  <a:pt x="373" y="102"/>
                </a:lnTo>
                <a:lnTo>
                  <a:pt x="373" y="102"/>
                </a:lnTo>
                <a:lnTo>
                  <a:pt x="380" y="102"/>
                </a:lnTo>
                <a:lnTo>
                  <a:pt x="380" y="102"/>
                </a:lnTo>
                <a:lnTo>
                  <a:pt x="381" y="102"/>
                </a:lnTo>
                <a:lnTo>
                  <a:pt x="381" y="99"/>
                </a:lnTo>
                <a:lnTo>
                  <a:pt x="381" y="99"/>
                </a:lnTo>
                <a:lnTo>
                  <a:pt x="381" y="99"/>
                </a:lnTo>
                <a:lnTo>
                  <a:pt x="382" y="99"/>
                </a:lnTo>
                <a:lnTo>
                  <a:pt x="382" y="99"/>
                </a:lnTo>
                <a:lnTo>
                  <a:pt x="383" y="99"/>
                </a:lnTo>
                <a:lnTo>
                  <a:pt x="383" y="97"/>
                </a:lnTo>
                <a:lnTo>
                  <a:pt x="384" y="97"/>
                </a:lnTo>
                <a:lnTo>
                  <a:pt x="384" y="97"/>
                </a:lnTo>
                <a:lnTo>
                  <a:pt x="384" y="97"/>
                </a:lnTo>
                <a:lnTo>
                  <a:pt x="384" y="97"/>
                </a:lnTo>
                <a:lnTo>
                  <a:pt x="384" y="97"/>
                </a:lnTo>
                <a:lnTo>
                  <a:pt x="384" y="95"/>
                </a:lnTo>
                <a:lnTo>
                  <a:pt x="384" y="95"/>
                </a:lnTo>
                <a:lnTo>
                  <a:pt x="384" y="95"/>
                </a:lnTo>
                <a:lnTo>
                  <a:pt x="385" y="95"/>
                </a:lnTo>
                <a:lnTo>
                  <a:pt x="385" y="95"/>
                </a:lnTo>
                <a:lnTo>
                  <a:pt x="385" y="95"/>
                </a:lnTo>
                <a:lnTo>
                  <a:pt x="385" y="95"/>
                </a:lnTo>
                <a:lnTo>
                  <a:pt x="385" y="95"/>
                </a:lnTo>
                <a:lnTo>
                  <a:pt x="385" y="95"/>
                </a:lnTo>
                <a:lnTo>
                  <a:pt x="386" y="95"/>
                </a:lnTo>
                <a:lnTo>
                  <a:pt x="386" y="95"/>
                </a:lnTo>
                <a:lnTo>
                  <a:pt x="387" y="95"/>
                </a:lnTo>
                <a:lnTo>
                  <a:pt x="387" y="91"/>
                </a:lnTo>
                <a:lnTo>
                  <a:pt x="387" y="91"/>
                </a:lnTo>
                <a:lnTo>
                  <a:pt x="387" y="91"/>
                </a:lnTo>
                <a:lnTo>
                  <a:pt x="388" y="91"/>
                </a:lnTo>
                <a:lnTo>
                  <a:pt x="388" y="89"/>
                </a:lnTo>
                <a:lnTo>
                  <a:pt x="388" y="89"/>
                </a:lnTo>
                <a:lnTo>
                  <a:pt x="388" y="82"/>
                </a:lnTo>
                <a:lnTo>
                  <a:pt x="389" y="82"/>
                </a:lnTo>
                <a:lnTo>
                  <a:pt x="389" y="80"/>
                </a:lnTo>
                <a:lnTo>
                  <a:pt x="389" y="80"/>
                </a:lnTo>
                <a:lnTo>
                  <a:pt x="389" y="80"/>
                </a:lnTo>
                <a:lnTo>
                  <a:pt x="390" y="80"/>
                </a:lnTo>
                <a:lnTo>
                  <a:pt x="390" y="78"/>
                </a:lnTo>
                <a:lnTo>
                  <a:pt x="391" y="78"/>
                </a:lnTo>
                <a:lnTo>
                  <a:pt x="391" y="76"/>
                </a:lnTo>
                <a:lnTo>
                  <a:pt x="392" y="76"/>
                </a:lnTo>
                <a:lnTo>
                  <a:pt x="392" y="76"/>
                </a:lnTo>
                <a:lnTo>
                  <a:pt x="392" y="76"/>
                </a:lnTo>
                <a:lnTo>
                  <a:pt x="392" y="76"/>
                </a:lnTo>
                <a:lnTo>
                  <a:pt x="392" y="76"/>
                </a:lnTo>
                <a:lnTo>
                  <a:pt x="392" y="76"/>
                </a:lnTo>
                <a:lnTo>
                  <a:pt x="392" y="76"/>
                </a:lnTo>
                <a:lnTo>
                  <a:pt x="392" y="76"/>
                </a:lnTo>
                <a:lnTo>
                  <a:pt x="393" y="76"/>
                </a:lnTo>
                <a:lnTo>
                  <a:pt x="393" y="74"/>
                </a:lnTo>
                <a:lnTo>
                  <a:pt x="395" y="74"/>
                </a:lnTo>
                <a:lnTo>
                  <a:pt x="395" y="71"/>
                </a:lnTo>
                <a:lnTo>
                  <a:pt x="397" y="71"/>
                </a:lnTo>
                <a:lnTo>
                  <a:pt x="397" y="71"/>
                </a:lnTo>
                <a:lnTo>
                  <a:pt x="399" y="71"/>
                </a:lnTo>
                <a:lnTo>
                  <a:pt x="399" y="71"/>
                </a:lnTo>
                <a:lnTo>
                  <a:pt x="400" y="71"/>
                </a:lnTo>
                <a:lnTo>
                  <a:pt x="400" y="71"/>
                </a:lnTo>
                <a:lnTo>
                  <a:pt x="408" y="71"/>
                </a:lnTo>
                <a:lnTo>
                  <a:pt x="408" y="69"/>
                </a:lnTo>
                <a:lnTo>
                  <a:pt x="409" y="69"/>
                </a:lnTo>
                <a:lnTo>
                  <a:pt x="409" y="69"/>
                </a:lnTo>
                <a:lnTo>
                  <a:pt x="411" y="69"/>
                </a:lnTo>
                <a:lnTo>
                  <a:pt x="411" y="67"/>
                </a:lnTo>
                <a:lnTo>
                  <a:pt x="413" y="67"/>
                </a:lnTo>
                <a:lnTo>
                  <a:pt x="413" y="64"/>
                </a:lnTo>
                <a:lnTo>
                  <a:pt x="415" y="64"/>
                </a:lnTo>
                <a:lnTo>
                  <a:pt x="415" y="62"/>
                </a:lnTo>
                <a:lnTo>
                  <a:pt x="416" y="62"/>
                </a:lnTo>
                <a:lnTo>
                  <a:pt x="416" y="59"/>
                </a:lnTo>
                <a:lnTo>
                  <a:pt x="417" y="59"/>
                </a:lnTo>
                <a:lnTo>
                  <a:pt x="417" y="59"/>
                </a:lnTo>
                <a:lnTo>
                  <a:pt x="418" y="59"/>
                </a:lnTo>
                <a:lnTo>
                  <a:pt x="418" y="57"/>
                </a:lnTo>
                <a:lnTo>
                  <a:pt x="419" y="57"/>
                </a:lnTo>
                <a:lnTo>
                  <a:pt x="419" y="54"/>
                </a:lnTo>
                <a:lnTo>
                  <a:pt x="421" y="54"/>
                </a:lnTo>
                <a:lnTo>
                  <a:pt x="421" y="52"/>
                </a:lnTo>
                <a:lnTo>
                  <a:pt x="428" y="52"/>
                </a:lnTo>
                <a:lnTo>
                  <a:pt x="428" y="49"/>
                </a:lnTo>
                <a:lnTo>
                  <a:pt x="428" y="49"/>
                </a:lnTo>
                <a:lnTo>
                  <a:pt x="428" y="49"/>
                </a:lnTo>
                <a:lnTo>
                  <a:pt x="440" y="49"/>
                </a:lnTo>
                <a:lnTo>
                  <a:pt x="440" y="47"/>
                </a:lnTo>
                <a:lnTo>
                  <a:pt x="442" y="47"/>
                </a:lnTo>
                <a:lnTo>
                  <a:pt x="442" y="44"/>
                </a:lnTo>
                <a:lnTo>
                  <a:pt x="444" y="44"/>
                </a:lnTo>
                <a:lnTo>
                  <a:pt x="444" y="42"/>
                </a:lnTo>
                <a:lnTo>
                  <a:pt x="448" y="42"/>
                </a:lnTo>
                <a:lnTo>
                  <a:pt x="448" y="42"/>
                </a:lnTo>
                <a:lnTo>
                  <a:pt x="452" y="42"/>
                </a:lnTo>
                <a:lnTo>
                  <a:pt x="452" y="39"/>
                </a:lnTo>
                <a:lnTo>
                  <a:pt x="459" y="39"/>
                </a:lnTo>
                <a:lnTo>
                  <a:pt x="459" y="37"/>
                </a:lnTo>
                <a:lnTo>
                  <a:pt x="463" y="37"/>
                </a:lnTo>
                <a:lnTo>
                  <a:pt x="463" y="34"/>
                </a:lnTo>
                <a:lnTo>
                  <a:pt x="467" y="34"/>
                </a:lnTo>
                <a:lnTo>
                  <a:pt x="467" y="31"/>
                </a:lnTo>
                <a:lnTo>
                  <a:pt x="474" y="31"/>
                </a:lnTo>
                <a:lnTo>
                  <a:pt x="474" y="29"/>
                </a:lnTo>
                <a:lnTo>
                  <a:pt x="475" y="29"/>
                </a:lnTo>
                <a:lnTo>
                  <a:pt x="475" y="26"/>
                </a:lnTo>
                <a:lnTo>
                  <a:pt x="475" y="26"/>
                </a:lnTo>
                <a:lnTo>
                  <a:pt x="475" y="24"/>
                </a:lnTo>
                <a:lnTo>
                  <a:pt x="478" y="24"/>
                </a:lnTo>
                <a:lnTo>
                  <a:pt x="478" y="21"/>
                </a:lnTo>
                <a:lnTo>
                  <a:pt x="479" y="21"/>
                </a:lnTo>
                <a:lnTo>
                  <a:pt x="479" y="18"/>
                </a:lnTo>
                <a:lnTo>
                  <a:pt x="501" y="18"/>
                </a:lnTo>
                <a:lnTo>
                  <a:pt x="501" y="16"/>
                </a:lnTo>
                <a:lnTo>
                  <a:pt x="502" y="16"/>
                </a:lnTo>
                <a:lnTo>
                  <a:pt x="502" y="13"/>
                </a:lnTo>
                <a:lnTo>
                  <a:pt x="503" y="13"/>
                </a:lnTo>
                <a:lnTo>
                  <a:pt x="503" y="11"/>
                </a:lnTo>
                <a:lnTo>
                  <a:pt x="505" y="11"/>
                </a:lnTo>
                <a:lnTo>
                  <a:pt x="505" y="8"/>
                </a:lnTo>
                <a:lnTo>
                  <a:pt x="508" y="8"/>
                </a:lnTo>
                <a:lnTo>
                  <a:pt x="508" y="5"/>
                </a:lnTo>
                <a:lnTo>
                  <a:pt x="511" y="5"/>
                </a:lnTo>
                <a:lnTo>
                  <a:pt x="511" y="3"/>
                </a:lnTo>
                <a:lnTo>
                  <a:pt x="518" y="3"/>
                </a:lnTo>
                <a:lnTo>
                  <a:pt x="518" y="0"/>
                </a:lnTo>
                <a:lnTo>
                  <a:pt x="574" y="0"/>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8" name="Straight Connector 17">
            <a:extLst>
              <a:ext uri="{FF2B5EF4-FFF2-40B4-BE49-F238E27FC236}">
                <a16:creationId xmlns:a16="http://schemas.microsoft.com/office/drawing/2014/main" id="{06744021-FB5C-4B9A-9395-62B06240DE24}"/>
              </a:ext>
            </a:extLst>
          </p:cNvPr>
          <p:cNvCxnSpPr>
            <a:cxnSpLocks/>
          </p:cNvCxnSpPr>
          <p:nvPr/>
        </p:nvCxnSpPr>
        <p:spPr bwMode="auto">
          <a:xfrm>
            <a:off x="5645887" y="1004202"/>
            <a:ext cx="0" cy="2632182"/>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7A2FFB8D-659F-4D21-BE2B-CAD153279AAE}"/>
              </a:ext>
            </a:extLst>
          </p:cNvPr>
          <p:cNvSpPr txBox="1"/>
          <p:nvPr/>
        </p:nvSpPr>
        <p:spPr>
          <a:xfrm>
            <a:off x="5606305" y="1803386"/>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66.8%</a:t>
            </a:r>
          </a:p>
        </p:txBody>
      </p:sp>
      <p:sp>
        <p:nvSpPr>
          <p:cNvPr id="20" name="TextBox 19">
            <a:extLst>
              <a:ext uri="{FF2B5EF4-FFF2-40B4-BE49-F238E27FC236}">
                <a16:creationId xmlns:a16="http://schemas.microsoft.com/office/drawing/2014/main" id="{179B25AF-F0EF-40AE-932E-A82463C7FF2A}"/>
              </a:ext>
            </a:extLst>
          </p:cNvPr>
          <p:cNvSpPr txBox="1"/>
          <p:nvPr/>
        </p:nvSpPr>
        <p:spPr>
          <a:xfrm>
            <a:off x="5594568" y="2446872"/>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44.5%</a:t>
            </a:r>
          </a:p>
        </p:txBody>
      </p:sp>
      <p:grpSp>
        <p:nvGrpSpPr>
          <p:cNvPr id="2" name="Group 1">
            <a:extLst>
              <a:ext uri="{FF2B5EF4-FFF2-40B4-BE49-F238E27FC236}">
                <a16:creationId xmlns:a16="http://schemas.microsoft.com/office/drawing/2014/main" id="{31C77AE4-ABDA-4449-857B-DA050B5BF45D}"/>
              </a:ext>
            </a:extLst>
          </p:cNvPr>
          <p:cNvGrpSpPr/>
          <p:nvPr/>
        </p:nvGrpSpPr>
        <p:grpSpPr>
          <a:xfrm>
            <a:off x="2458247" y="1052908"/>
            <a:ext cx="2603236" cy="675748"/>
            <a:chOff x="2458247" y="1052908"/>
            <a:chExt cx="2603236" cy="675748"/>
          </a:xfrm>
        </p:grpSpPr>
        <p:grpSp>
          <p:nvGrpSpPr>
            <p:cNvPr id="23" name="Group 22">
              <a:extLst>
                <a:ext uri="{FF2B5EF4-FFF2-40B4-BE49-F238E27FC236}">
                  <a16:creationId xmlns:a16="http://schemas.microsoft.com/office/drawing/2014/main" id="{FBF7D6F2-85C6-184A-9E75-B5AF9254BEE9}"/>
                </a:ext>
              </a:extLst>
            </p:cNvPr>
            <p:cNvGrpSpPr/>
            <p:nvPr/>
          </p:nvGrpSpPr>
          <p:grpSpPr>
            <a:xfrm>
              <a:off x="2458247" y="1052908"/>
              <a:ext cx="2603236" cy="473108"/>
              <a:chOff x="1080431" y="1240119"/>
              <a:chExt cx="1605563" cy="473108"/>
            </a:xfrm>
          </p:grpSpPr>
          <p:sp>
            <p:nvSpPr>
              <p:cNvPr id="24" name="Text Box 21">
                <a:extLst>
                  <a:ext uri="{FF2B5EF4-FFF2-40B4-BE49-F238E27FC236}">
                    <a16:creationId xmlns:a16="http://schemas.microsoft.com/office/drawing/2014/main" id="{AF701EB8-05AB-3540-85C6-4F733AA40057}"/>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100" b="0" i="0" dirty="0">
                    <a:solidFill>
                      <a:schemeClr val="tx1"/>
                    </a:solidFill>
                    <a:latin typeface="Arial" panose="020B0604020202020204" pitchFamily="34" charset="0"/>
                    <a:cs typeface="Arial" panose="020B0604020202020204" pitchFamily="34" charset="0"/>
                  </a:rPr>
                  <a:t>MitraClip + GDMT</a:t>
                </a:r>
              </a:p>
            </p:txBody>
          </p:sp>
          <p:sp>
            <p:nvSpPr>
              <p:cNvPr id="25" name="Text Box 22">
                <a:extLst>
                  <a:ext uri="{FF2B5EF4-FFF2-40B4-BE49-F238E27FC236}">
                    <a16:creationId xmlns:a16="http://schemas.microsoft.com/office/drawing/2014/main" id="{67759E85-E213-404A-9295-3444CFAD2998}"/>
                  </a:ext>
                </a:extLst>
              </p:cNvPr>
              <p:cNvSpPr txBox="1">
                <a:spLocks noChangeArrowheads="1"/>
              </p:cNvSpPr>
              <p:nvPr/>
            </p:nvSpPr>
            <p:spPr bwMode="auto">
              <a:xfrm>
                <a:off x="1205768" y="1451617"/>
                <a:ext cx="1480226" cy="261610"/>
              </a:xfrm>
              <a:prstGeom prst="rect">
                <a:avLst/>
              </a:prstGeom>
              <a:noFill/>
              <a:ln w="9525">
                <a:noFill/>
                <a:miter lim="800000"/>
                <a:headEnd/>
                <a:tailEnd/>
              </a:ln>
              <a:effectLst/>
            </p:spPr>
            <p:txBody>
              <a:bodyPr wrap="none">
                <a:spAutoFit/>
              </a:bodyPr>
              <a:lstStyle/>
              <a:p>
                <a:r>
                  <a:rPr lang="en-US" sz="1100" b="0" i="0" dirty="0">
                    <a:solidFill>
                      <a:schemeClr val="tx1"/>
                    </a:solidFill>
                    <a:latin typeface="Arial" panose="020B0604020202020204" pitchFamily="34" charset="0"/>
                    <a:cs typeface="Arial" panose="020B0604020202020204" pitchFamily="34" charset="0"/>
                  </a:rPr>
                  <a:t>GDMT alone, crossovers censored</a:t>
                </a:r>
              </a:p>
            </p:txBody>
          </p:sp>
          <p:sp>
            <p:nvSpPr>
              <p:cNvPr id="26" name="Line 23">
                <a:extLst>
                  <a:ext uri="{FF2B5EF4-FFF2-40B4-BE49-F238E27FC236}">
                    <a16:creationId xmlns:a16="http://schemas.microsoft.com/office/drawing/2014/main" id="{61254CA9-5D01-3048-AEA5-36E89522E411}"/>
                  </a:ext>
                </a:extLst>
              </p:cNvPr>
              <p:cNvSpPr>
                <a:spLocks noChangeShapeType="1"/>
              </p:cNvSpPr>
              <p:nvPr/>
            </p:nvSpPr>
            <p:spPr bwMode="auto">
              <a:xfrm>
                <a:off x="1080431" y="1376548"/>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dirty="0">
                  <a:solidFill>
                    <a:schemeClr val="tx1"/>
                  </a:solidFill>
                  <a:latin typeface="Arial" panose="020B0604020202020204" pitchFamily="34" charset="0"/>
                  <a:cs typeface="Arial" panose="020B0604020202020204" pitchFamily="34" charset="0"/>
                </a:endParaRPr>
              </a:p>
            </p:txBody>
          </p:sp>
          <p:sp>
            <p:nvSpPr>
              <p:cNvPr id="27" name="Line 24">
                <a:extLst>
                  <a:ext uri="{FF2B5EF4-FFF2-40B4-BE49-F238E27FC236}">
                    <a16:creationId xmlns:a16="http://schemas.microsoft.com/office/drawing/2014/main" id="{C3C8A1BB-1B0A-A341-8134-175B83547663}"/>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sp>
          <p:nvSpPr>
            <p:cNvPr id="22" name="Text Box 22">
              <a:extLst>
                <a:ext uri="{FF2B5EF4-FFF2-40B4-BE49-F238E27FC236}">
                  <a16:creationId xmlns:a16="http://schemas.microsoft.com/office/drawing/2014/main" id="{28F07F2F-A90B-4A26-B635-FE2FDC78C450}"/>
                </a:ext>
              </a:extLst>
            </p:cNvPr>
            <p:cNvSpPr txBox="1">
              <a:spLocks noChangeArrowheads="1"/>
            </p:cNvSpPr>
            <p:nvPr/>
          </p:nvSpPr>
          <p:spPr bwMode="auto">
            <a:xfrm>
              <a:off x="2663147" y="1467046"/>
              <a:ext cx="2109873" cy="261610"/>
            </a:xfrm>
            <a:prstGeom prst="rect">
              <a:avLst/>
            </a:prstGeom>
            <a:noFill/>
            <a:ln w="9525">
              <a:noFill/>
              <a:miter lim="800000"/>
              <a:headEnd/>
              <a:tailEnd/>
            </a:ln>
            <a:effectLst/>
          </p:spPr>
          <p:txBody>
            <a:bodyPr wrap="none">
              <a:spAutoFit/>
            </a:bodyPr>
            <a:lstStyle/>
            <a:p>
              <a:r>
                <a:rPr lang="en-US" sz="1100" b="0" i="0" dirty="0">
                  <a:solidFill>
                    <a:schemeClr val="tx1"/>
                  </a:solidFill>
                  <a:latin typeface="Arial" panose="020B0604020202020204" pitchFamily="34" charset="0"/>
                  <a:cs typeface="Arial" panose="020B0604020202020204" pitchFamily="34" charset="0"/>
                </a:rPr>
                <a:t>GDMT, crossovers to MitraClip</a:t>
              </a:r>
            </a:p>
          </p:txBody>
        </p:sp>
        <p:sp>
          <p:nvSpPr>
            <p:cNvPr id="29" name="Line 24">
              <a:extLst>
                <a:ext uri="{FF2B5EF4-FFF2-40B4-BE49-F238E27FC236}">
                  <a16:creationId xmlns:a16="http://schemas.microsoft.com/office/drawing/2014/main" id="{69524347-093F-4EF4-97BE-1A6C92C471B1}"/>
                </a:ext>
              </a:extLst>
            </p:cNvPr>
            <p:cNvSpPr>
              <a:spLocks noChangeShapeType="1"/>
            </p:cNvSpPr>
            <p:nvPr/>
          </p:nvSpPr>
          <p:spPr bwMode="auto">
            <a:xfrm>
              <a:off x="2459927" y="1596784"/>
              <a:ext cx="228601" cy="0"/>
            </a:xfrm>
            <a:prstGeom prst="line">
              <a:avLst/>
            </a:pr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sp>
        <p:nvSpPr>
          <p:cNvPr id="34" name="Freeform 92">
            <a:extLst>
              <a:ext uri="{FF2B5EF4-FFF2-40B4-BE49-F238E27FC236}">
                <a16:creationId xmlns:a16="http://schemas.microsoft.com/office/drawing/2014/main" id="{1733F4EB-6643-4E11-9FAF-8DCC1D19B12F}"/>
              </a:ext>
            </a:extLst>
          </p:cNvPr>
          <p:cNvSpPr>
            <a:spLocks/>
          </p:cNvSpPr>
          <p:nvPr/>
        </p:nvSpPr>
        <p:spPr bwMode="auto">
          <a:xfrm>
            <a:off x="2336025" y="2926385"/>
            <a:ext cx="1662113" cy="760413"/>
          </a:xfrm>
          <a:custGeom>
            <a:avLst/>
            <a:gdLst>
              <a:gd name="T0" fmla="*/ 1 w 573"/>
              <a:gd name="T1" fmla="*/ 134 h 134"/>
              <a:gd name="T2" fmla="*/ 3 w 573"/>
              <a:gd name="T3" fmla="*/ 134 h 134"/>
              <a:gd name="T4" fmla="*/ 17 w 573"/>
              <a:gd name="T5" fmla="*/ 134 h 134"/>
              <a:gd name="T6" fmla="*/ 23 w 573"/>
              <a:gd name="T7" fmla="*/ 134 h 134"/>
              <a:gd name="T8" fmla="*/ 37 w 573"/>
              <a:gd name="T9" fmla="*/ 125 h 134"/>
              <a:gd name="T10" fmla="*/ 42 w 573"/>
              <a:gd name="T11" fmla="*/ 117 h 134"/>
              <a:gd name="T12" fmla="*/ 44 w 573"/>
              <a:gd name="T13" fmla="*/ 117 h 134"/>
              <a:gd name="T14" fmla="*/ 50 w 573"/>
              <a:gd name="T15" fmla="*/ 117 h 134"/>
              <a:gd name="T16" fmla="*/ 51 w 573"/>
              <a:gd name="T17" fmla="*/ 117 h 134"/>
              <a:gd name="T18" fmla="*/ 53 w 573"/>
              <a:gd name="T19" fmla="*/ 117 h 134"/>
              <a:gd name="T20" fmla="*/ 55 w 573"/>
              <a:gd name="T21" fmla="*/ 117 h 134"/>
              <a:gd name="T22" fmla="*/ 56 w 573"/>
              <a:gd name="T23" fmla="*/ 117 h 134"/>
              <a:gd name="T24" fmla="*/ 59 w 573"/>
              <a:gd name="T25" fmla="*/ 117 h 134"/>
              <a:gd name="T26" fmla="*/ 66 w 573"/>
              <a:gd name="T27" fmla="*/ 117 h 134"/>
              <a:gd name="T28" fmla="*/ 66 w 573"/>
              <a:gd name="T29" fmla="*/ 117 h 134"/>
              <a:gd name="T30" fmla="*/ 72 w 573"/>
              <a:gd name="T31" fmla="*/ 117 h 134"/>
              <a:gd name="T32" fmla="*/ 73 w 573"/>
              <a:gd name="T33" fmla="*/ 117 h 134"/>
              <a:gd name="T34" fmla="*/ 84 w 573"/>
              <a:gd name="T35" fmla="*/ 117 h 134"/>
              <a:gd name="T36" fmla="*/ 103 w 573"/>
              <a:gd name="T37" fmla="*/ 105 h 134"/>
              <a:gd name="T38" fmla="*/ 119 w 573"/>
              <a:gd name="T39" fmla="*/ 94 h 134"/>
              <a:gd name="T40" fmla="*/ 121 w 573"/>
              <a:gd name="T41" fmla="*/ 83 h 134"/>
              <a:gd name="T42" fmla="*/ 152 w 573"/>
              <a:gd name="T43" fmla="*/ 83 h 134"/>
              <a:gd name="T44" fmla="*/ 162 w 573"/>
              <a:gd name="T45" fmla="*/ 71 h 134"/>
              <a:gd name="T46" fmla="*/ 163 w 573"/>
              <a:gd name="T47" fmla="*/ 71 h 134"/>
              <a:gd name="T48" fmla="*/ 173 w 573"/>
              <a:gd name="T49" fmla="*/ 59 h 134"/>
              <a:gd name="T50" fmla="*/ 188 w 573"/>
              <a:gd name="T51" fmla="*/ 59 h 134"/>
              <a:gd name="T52" fmla="*/ 213 w 573"/>
              <a:gd name="T53" fmla="*/ 59 h 134"/>
              <a:gd name="T54" fmla="*/ 262 w 573"/>
              <a:gd name="T55" fmla="*/ 59 h 134"/>
              <a:gd name="T56" fmla="*/ 323 w 573"/>
              <a:gd name="T57" fmla="*/ 59 h 134"/>
              <a:gd name="T58" fmla="*/ 345 w 573"/>
              <a:gd name="T59" fmla="*/ 59 h 134"/>
              <a:gd name="T60" fmla="*/ 356 w 573"/>
              <a:gd name="T61" fmla="*/ 59 h 134"/>
              <a:gd name="T62" fmla="*/ 371 w 573"/>
              <a:gd name="T63" fmla="*/ 45 h 134"/>
              <a:gd name="T64" fmla="*/ 383 w 573"/>
              <a:gd name="T65" fmla="*/ 45 h 134"/>
              <a:gd name="T66" fmla="*/ 477 w 573"/>
              <a:gd name="T67" fmla="*/ 30 h 134"/>
              <a:gd name="T68" fmla="*/ 531 w 573"/>
              <a:gd name="T69" fmla="*/ 15 h 134"/>
              <a:gd name="T70" fmla="*/ 573 w 573"/>
              <a:gd name="T71" fmla="*/ 0 h 134"/>
              <a:gd name="T72" fmla="*/ 573 w 573"/>
              <a:gd name="T7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 h="134">
                <a:moveTo>
                  <a:pt x="0" y="134"/>
                </a:moveTo>
                <a:lnTo>
                  <a:pt x="1" y="134"/>
                </a:lnTo>
                <a:lnTo>
                  <a:pt x="1" y="134"/>
                </a:lnTo>
                <a:lnTo>
                  <a:pt x="3" y="134"/>
                </a:lnTo>
                <a:lnTo>
                  <a:pt x="3" y="134"/>
                </a:lnTo>
                <a:lnTo>
                  <a:pt x="17" y="134"/>
                </a:lnTo>
                <a:lnTo>
                  <a:pt x="17" y="134"/>
                </a:lnTo>
                <a:lnTo>
                  <a:pt x="23" y="134"/>
                </a:lnTo>
                <a:lnTo>
                  <a:pt x="23" y="125"/>
                </a:lnTo>
                <a:lnTo>
                  <a:pt x="37" y="125"/>
                </a:lnTo>
                <a:lnTo>
                  <a:pt x="37" y="117"/>
                </a:lnTo>
                <a:lnTo>
                  <a:pt x="42" y="117"/>
                </a:lnTo>
                <a:lnTo>
                  <a:pt x="42" y="117"/>
                </a:lnTo>
                <a:lnTo>
                  <a:pt x="44" y="117"/>
                </a:lnTo>
                <a:lnTo>
                  <a:pt x="44" y="117"/>
                </a:lnTo>
                <a:lnTo>
                  <a:pt x="50" y="117"/>
                </a:lnTo>
                <a:lnTo>
                  <a:pt x="50" y="117"/>
                </a:lnTo>
                <a:lnTo>
                  <a:pt x="51" y="117"/>
                </a:lnTo>
                <a:lnTo>
                  <a:pt x="51" y="117"/>
                </a:lnTo>
                <a:lnTo>
                  <a:pt x="53" y="117"/>
                </a:lnTo>
                <a:lnTo>
                  <a:pt x="53" y="117"/>
                </a:lnTo>
                <a:lnTo>
                  <a:pt x="55" y="117"/>
                </a:lnTo>
                <a:lnTo>
                  <a:pt x="55" y="117"/>
                </a:lnTo>
                <a:lnTo>
                  <a:pt x="56" y="117"/>
                </a:lnTo>
                <a:lnTo>
                  <a:pt x="56" y="117"/>
                </a:lnTo>
                <a:lnTo>
                  <a:pt x="59" y="117"/>
                </a:lnTo>
                <a:lnTo>
                  <a:pt x="59" y="117"/>
                </a:lnTo>
                <a:lnTo>
                  <a:pt x="66" y="117"/>
                </a:lnTo>
                <a:lnTo>
                  <a:pt x="66" y="117"/>
                </a:lnTo>
                <a:lnTo>
                  <a:pt x="66" y="117"/>
                </a:lnTo>
                <a:lnTo>
                  <a:pt x="66" y="117"/>
                </a:lnTo>
                <a:lnTo>
                  <a:pt x="72" y="117"/>
                </a:lnTo>
                <a:lnTo>
                  <a:pt x="72" y="117"/>
                </a:lnTo>
                <a:lnTo>
                  <a:pt x="73" y="117"/>
                </a:lnTo>
                <a:lnTo>
                  <a:pt x="73" y="117"/>
                </a:lnTo>
                <a:lnTo>
                  <a:pt x="84" y="117"/>
                </a:lnTo>
                <a:lnTo>
                  <a:pt x="84" y="105"/>
                </a:lnTo>
                <a:lnTo>
                  <a:pt x="103" y="105"/>
                </a:lnTo>
                <a:lnTo>
                  <a:pt x="103" y="94"/>
                </a:lnTo>
                <a:lnTo>
                  <a:pt x="119" y="94"/>
                </a:lnTo>
                <a:lnTo>
                  <a:pt x="119" y="83"/>
                </a:lnTo>
                <a:lnTo>
                  <a:pt x="121" y="83"/>
                </a:lnTo>
                <a:lnTo>
                  <a:pt x="121" y="83"/>
                </a:lnTo>
                <a:lnTo>
                  <a:pt x="152" y="83"/>
                </a:lnTo>
                <a:lnTo>
                  <a:pt x="152" y="71"/>
                </a:lnTo>
                <a:lnTo>
                  <a:pt x="162" y="71"/>
                </a:lnTo>
                <a:lnTo>
                  <a:pt x="162" y="71"/>
                </a:lnTo>
                <a:lnTo>
                  <a:pt x="163" y="71"/>
                </a:lnTo>
                <a:lnTo>
                  <a:pt x="163" y="59"/>
                </a:lnTo>
                <a:lnTo>
                  <a:pt x="173" y="59"/>
                </a:lnTo>
                <a:lnTo>
                  <a:pt x="173" y="59"/>
                </a:lnTo>
                <a:lnTo>
                  <a:pt x="188" y="59"/>
                </a:lnTo>
                <a:lnTo>
                  <a:pt x="188" y="59"/>
                </a:lnTo>
                <a:lnTo>
                  <a:pt x="213" y="59"/>
                </a:lnTo>
                <a:lnTo>
                  <a:pt x="213" y="59"/>
                </a:lnTo>
                <a:lnTo>
                  <a:pt x="262" y="59"/>
                </a:lnTo>
                <a:lnTo>
                  <a:pt x="262" y="59"/>
                </a:lnTo>
                <a:lnTo>
                  <a:pt x="323" y="59"/>
                </a:lnTo>
                <a:lnTo>
                  <a:pt x="323" y="59"/>
                </a:lnTo>
                <a:lnTo>
                  <a:pt x="345" y="59"/>
                </a:lnTo>
                <a:lnTo>
                  <a:pt x="345" y="59"/>
                </a:lnTo>
                <a:lnTo>
                  <a:pt x="356" y="59"/>
                </a:lnTo>
                <a:lnTo>
                  <a:pt x="356" y="45"/>
                </a:lnTo>
                <a:lnTo>
                  <a:pt x="371" y="45"/>
                </a:lnTo>
                <a:lnTo>
                  <a:pt x="371" y="45"/>
                </a:lnTo>
                <a:lnTo>
                  <a:pt x="383" y="45"/>
                </a:lnTo>
                <a:lnTo>
                  <a:pt x="383" y="30"/>
                </a:lnTo>
                <a:lnTo>
                  <a:pt x="477" y="30"/>
                </a:lnTo>
                <a:lnTo>
                  <a:pt x="477" y="15"/>
                </a:lnTo>
                <a:lnTo>
                  <a:pt x="531" y="15"/>
                </a:lnTo>
                <a:lnTo>
                  <a:pt x="531" y="0"/>
                </a:lnTo>
                <a:lnTo>
                  <a:pt x="573" y="0"/>
                </a:lnTo>
                <a:lnTo>
                  <a:pt x="573" y="0"/>
                </a:lnTo>
                <a:lnTo>
                  <a:pt x="573" y="0"/>
                </a:lnTo>
              </a:path>
            </a:pathLst>
          </a:cu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TextBox 34">
            <a:extLst>
              <a:ext uri="{FF2B5EF4-FFF2-40B4-BE49-F238E27FC236}">
                <a16:creationId xmlns:a16="http://schemas.microsoft.com/office/drawing/2014/main" id="{D04EA081-B7B6-4C5E-937A-D9E6440F9723}"/>
              </a:ext>
            </a:extLst>
          </p:cNvPr>
          <p:cNvSpPr txBox="1"/>
          <p:nvPr/>
        </p:nvSpPr>
        <p:spPr>
          <a:xfrm>
            <a:off x="3950711" y="2764275"/>
            <a:ext cx="692818" cy="307777"/>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28.0%</a:t>
            </a:r>
          </a:p>
        </p:txBody>
      </p:sp>
      <p:sp>
        <p:nvSpPr>
          <p:cNvPr id="30" name="Rectangle 29">
            <a:extLst>
              <a:ext uri="{FF2B5EF4-FFF2-40B4-BE49-F238E27FC236}">
                <a16:creationId xmlns:a16="http://schemas.microsoft.com/office/drawing/2014/main" id="{0549DF58-BC76-43DC-A59C-BDE59C7D2C38}"/>
              </a:ext>
            </a:extLst>
          </p:cNvPr>
          <p:cNvSpPr/>
          <p:nvPr/>
        </p:nvSpPr>
        <p:spPr>
          <a:xfrm>
            <a:off x="1406766" y="4743390"/>
            <a:ext cx="6284055" cy="369332"/>
          </a:xfrm>
          <a:prstGeom prst="rect">
            <a:avLst/>
          </a:prstGeom>
        </p:spPr>
        <p:txBody>
          <a:bodyPr wrap="square">
            <a:spAutoFit/>
          </a:bodyPr>
          <a:lstStyle/>
          <a:p>
            <a:pPr algn="ctr"/>
            <a:r>
              <a:rPr lang="en-US" sz="900" b="0" i="0" dirty="0">
                <a:solidFill>
                  <a:schemeClr val="tx1"/>
                </a:solidFill>
              </a:rPr>
              <a:t>For crossover patients, follow-up duration is from the crossover procedure date; events at procedure dates are excluded. Event rates are Kaplan-Meier time-to-first event estimates, with landmark analysis for crossover patients </a:t>
            </a:r>
            <a:endParaRPr lang="en-US" sz="900" dirty="0"/>
          </a:p>
        </p:txBody>
      </p:sp>
      <p:graphicFrame>
        <p:nvGraphicFramePr>
          <p:cNvPr id="72" name="Table 71">
            <a:extLst>
              <a:ext uri="{FF2B5EF4-FFF2-40B4-BE49-F238E27FC236}">
                <a16:creationId xmlns:a16="http://schemas.microsoft.com/office/drawing/2014/main" id="{97ADD26A-584B-4C57-8372-69184DC160B8}"/>
              </a:ext>
            </a:extLst>
          </p:cNvPr>
          <p:cNvGraphicFramePr>
            <a:graphicFrameLocks noGrp="1"/>
          </p:cNvGraphicFramePr>
          <p:nvPr/>
        </p:nvGraphicFramePr>
        <p:xfrm>
          <a:off x="37322" y="4038667"/>
          <a:ext cx="7841404" cy="615672"/>
        </p:xfrm>
        <a:graphic>
          <a:graphicData uri="http://schemas.openxmlformats.org/drawingml/2006/table">
            <a:tbl>
              <a:tblPr firstRow="1" bandRow="1">
                <a:tableStyleId>{2D5ABB26-0587-4C30-8999-92F81FD0307C}</a:tableStyleId>
              </a:tblPr>
              <a:tblGrid>
                <a:gridCol w="1894115">
                  <a:extLst>
                    <a:ext uri="{9D8B030D-6E8A-4147-A177-3AD203B41FA5}">
                      <a16:colId xmlns:a16="http://schemas.microsoft.com/office/drawing/2014/main" val="3765923597"/>
                    </a:ext>
                  </a:extLst>
                </a:gridCol>
                <a:gridCol w="970789">
                  <a:extLst>
                    <a:ext uri="{9D8B030D-6E8A-4147-A177-3AD203B41FA5}">
                      <a16:colId xmlns:a16="http://schemas.microsoft.com/office/drawing/2014/main" val="3781168399"/>
                    </a:ext>
                  </a:extLst>
                </a:gridCol>
                <a:gridCol w="524786">
                  <a:extLst>
                    <a:ext uri="{9D8B030D-6E8A-4147-A177-3AD203B41FA5}">
                      <a16:colId xmlns:a16="http://schemas.microsoft.com/office/drawing/2014/main" val="2336621971"/>
                    </a:ext>
                  </a:extLst>
                </a:gridCol>
                <a:gridCol w="1134355">
                  <a:extLst>
                    <a:ext uri="{9D8B030D-6E8A-4147-A177-3AD203B41FA5}">
                      <a16:colId xmlns:a16="http://schemas.microsoft.com/office/drawing/2014/main" val="3661671100"/>
                    </a:ext>
                  </a:extLst>
                </a:gridCol>
                <a:gridCol w="478466">
                  <a:extLst>
                    <a:ext uri="{9D8B030D-6E8A-4147-A177-3AD203B41FA5}">
                      <a16:colId xmlns:a16="http://schemas.microsoft.com/office/drawing/2014/main" val="1010890857"/>
                    </a:ext>
                  </a:extLst>
                </a:gridCol>
                <a:gridCol w="1155694">
                  <a:extLst>
                    <a:ext uri="{9D8B030D-6E8A-4147-A177-3AD203B41FA5}">
                      <a16:colId xmlns:a16="http://schemas.microsoft.com/office/drawing/2014/main" val="3081606396"/>
                    </a:ext>
                  </a:extLst>
                </a:gridCol>
                <a:gridCol w="531844">
                  <a:extLst>
                    <a:ext uri="{9D8B030D-6E8A-4147-A177-3AD203B41FA5}">
                      <a16:colId xmlns:a16="http://schemas.microsoft.com/office/drawing/2014/main" val="314495609"/>
                    </a:ext>
                  </a:extLst>
                </a:gridCol>
                <a:gridCol w="1151355">
                  <a:extLst>
                    <a:ext uri="{9D8B030D-6E8A-4147-A177-3AD203B41FA5}">
                      <a16:colId xmlns:a16="http://schemas.microsoft.com/office/drawing/2014/main" val="3684299521"/>
                    </a:ext>
                  </a:extLst>
                </a:gridCol>
              </a:tblGrid>
              <a:tr h="153918">
                <a:tc>
                  <a:txBody>
                    <a:bodyPr/>
                    <a:lstStyle/>
                    <a:p>
                      <a:pPr algn="r"/>
                      <a:r>
                        <a:rPr lang="en-US" sz="1000" b="1" u="sng" dirty="0"/>
                        <a:t># at Risk</a:t>
                      </a:r>
                      <a:r>
                        <a:rPr lang="en-US" sz="1000" b="1" u="none" dirty="0"/>
                        <a:t>:</a:t>
                      </a:r>
                      <a:endParaRPr lang="en-US" sz="1000" b="1" u="sng" dirty="0"/>
                    </a:p>
                  </a:txBody>
                  <a:tcPr marL="0" marR="0" marT="0" marB="0" anchor="ctr"/>
                </a:tc>
                <a:tc gridSpan="6">
                  <a:txBody>
                    <a:bodyPr/>
                    <a:lstStyle/>
                    <a:p>
                      <a:pPr algn="ctr"/>
                      <a:endParaRPr lang="en-US" sz="1000" dirty="0"/>
                    </a:p>
                  </a:txBody>
                  <a:tcPr marL="0" marR="0" marT="0" marB="0"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0" marB="0" anchor="ctr"/>
                </a:tc>
                <a:extLst>
                  <a:ext uri="{0D108BD9-81ED-4DB2-BD59-A6C34878D82A}">
                    <a16:rowId xmlns:a16="http://schemas.microsoft.com/office/drawing/2014/main" val="2941708680"/>
                  </a:ext>
                </a:extLst>
              </a:tr>
              <a:tr h="153918">
                <a:tc>
                  <a:txBody>
                    <a:bodyPr/>
                    <a:lstStyle/>
                    <a:p>
                      <a:pPr algn="r"/>
                      <a:r>
                        <a:rPr lang="en-US" sz="1000" b="0" dirty="0"/>
                        <a:t>MitraClip + GDMT</a:t>
                      </a:r>
                    </a:p>
                  </a:txBody>
                  <a:tcPr marL="0" marR="0" marT="0" marB="0" anchor="ctr"/>
                </a:tc>
                <a:tc>
                  <a:txBody>
                    <a:bodyPr/>
                    <a:lstStyle/>
                    <a:p>
                      <a:pPr algn="l" fontAlgn="ctr"/>
                      <a:r>
                        <a:rPr lang="en-US" sz="1000" b="0" kern="1200" dirty="0">
                          <a:solidFill>
                            <a:schemeClr val="tx1"/>
                          </a:solidFill>
                          <a:latin typeface="+mn-lt"/>
                          <a:ea typeface="+mn-ea"/>
                          <a:cs typeface="+mn-cs"/>
                        </a:rPr>
                        <a:t>        302</a:t>
                      </a:r>
                    </a:p>
                  </a:txBody>
                  <a:tcPr marL="0" marR="0" marT="0" marB="0" anchor="ctr"/>
                </a:tc>
                <a:tc>
                  <a:txBody>
                    <a:bodyPr/>
                    <a:lstStyle/>
                    <a:p>
                      <a:pPr algn="ctr" fontAlgn="ctr"/>
                      <a:r>
                        <a:rPr lang="en-US" sz="1000" b="0" kern="1200" dirty="0">
                          <a:solidFill>
                            <a:schemeClr val="tx1"/>
                          </a:solidFill>
                          <a:latin typeface="+mn-lt"/>
                          <a:ea typeface="+mn-ea"/>
                          <a:cs typeface="+mn-cs"/>
                        </a:rPr>
                        <a:t>238</a:t>
                      </a:r>
                    </a:p>
                  </a:txBody>
                  <a:tcPr marL="0" marR="0" marT="0" marB="0" anchor="ctr"/>
                </a:tc>
                <a:tc>
                  <a:txBody>
                    <a:bodyPr/>
                    <a:lstStyle/>
                    <a:p>
                      <a:pPr algn="ctr" fontAlgn="ctr"/>
                      <a:r>
                        <a:rPr lang="en-US" sz="1000" b="0" kern="1200" dirty="0">
                          <a:solidFill>
                            <a:schemeClr val="tx1"/>
                          </a:solidFill>
                          <a:latin typeface="+mn-lt"/>
                          <a:ea typeface="+mn-ea"/>
                          <a:cs typeface="+mn-cs"/>
                        </a:rPr>
                        <a:t>196</a:t>
                      </a:r>
                    </a:p>
                  </a:txBody>
                  <a:tcPr marL="0" marR="0" marT="0" marB="0" anchor="ctr"/>
                </a:tc>
                <a:tc>
                  <a:txBody>
                    <a:bodyPr/>
                    <a:lstStyle/>
                    <a:p>
                      <a:pPr algn="ctr" fontAlgn="ctr"/>
                      <a:r>
                        <a:rPr lang="en-US" sz="1000" b="0" kern="1200" dirty="0">
                          <a:solidFill>
                            <a:schemeClr val="tx1"/>
                          </a:solidFill>
                          <a:latin typeface="+mn-lt"/>
                          <a:ea typeface="+mn-ea"/>
                          <a:cs typeface="+mn-cs"/>
                        </a:rPr>
                        <a:t>176</a:t>
                      </a:r>
                    </a:p>
                  </a:txBody>
                  <a:tcPr marL="0" marR="0" marT="0" marB="0" anchor="ctr"/>
                </a:tc>
                <a:tc>
                  <a:txBody>
                    <a:bodyPr/>
                    <a:lstStyle/>
                    <a:p>
                      <a:pPr algn="ctr" fontAlgn="ctr"/>
                      <a:r>
                        <a:rPr lang="en-US" sz="1000" b="0" kern="1200" dirty="0">
                          <a:solidFill>
                            <a:schemeClr val="tx1"/>
                          </a:solidFill>
                          <a:latin typeface="+mn-lt"/>
                          <a:ea typeface="+mn-ea"/>
                          <a:cs typeface="+mn-cs"/>
                        </a:rPr>
                        <a:t> 148</a:t>
                      </a:r>
                    </a:p>
                  </a:txBody>
                  <a:tcPr marL="0" marR="0" marT="0" marB="0" anchor="ctr"/>
                </a:tc>
                <a:tc>
                  <a:txBody>
                    <a:bodyPr/>
                    <a:lstStyle/>
                    <a:p>
                      <a:pPr algn="ctr" fontAlgn="ctr"/>
                      <a:r>
                        <a:rPr lang="en-US" sz="1000" b="0" kern="1200" dirty="0">
                          <a:solidFill>
                            <a:schemeClr val="tx1"/>
                          </a:solidFill>
                          <a:latin typeface="+mn-lt"/>
                          <a:ea typeface="+mn-ea"/>
                          <a:cs typeface="+mn-cs"/>
                        </a:rPr>
                        <a:t>101</a:t>
                      </a:r>
                    </a:p>
                  </a:txBody>
                  <a:tcPr marL="0" marR="0" marT="0" marB="0" anchor="ctr"/>
                </a:tc>
                <a:tc>
                  <a:txBody>
                    <a:bodyPr/>
                    <a:lstStyle/>
                    <a:p>
                      <a:pPr algn="ctr" fontAlgn="ctr"/>
                      <a:r>
                        <a:rPr lang="en-US" sz="1000" b="0" kern="1200" dirty="0">
                          <a:solidFill>
                            <a:schemeClr val="tx1"/>
                          </a:solidFill>
                          <a:latin typeface="+mn-lt"/>
                          <a:ea typeface="+mn-ea"/>
                          <a:cs typeface="+mn-cs"/>
                        </a:rPr>
                        <a:t>66</a:t>
                      </a:r>
                    </a:p>
                  </a:txBody>
                  <a:tcPr marL="0" marR="0" marT="0" marB="0" anchor="ctr"/>
                </a:tc>
                <a:extLst>
                  <a:ext uri="{0D108BD9-81ED-4DB2-BD59-A6C34878D82A}">
                    <a16:rowId xmlns:a16="http://schemas.microsoft.com/office/drawing/2014/main" val="3462999533"/>
                  </a:ext>
                </a:extLst>
              </a:tr>
              <a:tr h="153918">
                <a:tc>
                  <a:txBody>
                    <a:bodyPr/>
                    <a:lstStyle/>
                    <a:p>
                      <a:pPr algn="r"/>
                      <a:r>
                        <a:rPr lang="en-US" sz="1000" b="0" dirty="0"/>
                        <a:t>GDMT only, crossovers censored</a:t>
                      </a:r>
                    </a:p>
                  </a:txBody>
                  <a:tcPr marL="0" marR="0" marT="0" marB="0" anchor="ctr"/>
                </a:tc>
                <a:tc>
                  <a:txBody>
                    <a:bodyPr/>
                    <a:lstStyle/>
                    <a:p>
                      <a:pPr algn="l" fontAlgn="ctr"/>
                      <a:r>
                        <a:rPr lang="en-US" sz="1000" b="0" kern="1200" dirty="0">
                          <a:solidFill>
                            <a:schemeClr val="tx1"/>
                          </a:solidFill>
                          <a:latin typeface="+mn-lt"/>
                          <a:ea typeface="+mn-ea"/>
                          <a:cs typeface="+mn-cs"/>
                        </a:rPr>
                        <a:t>        312</a:t>
                      </a:r>
                    </a:p>
                  </a:txBody>
                  <a:tcPr marL="0" marR="0" marT="0" marB="0" anchor="ctr"/>
                </a:tc>
                <a:tc>
                  <a:txBody>
                    <a:bodyPr/>
                    <a:lstStyle/>
                    <a:p>
                      <a:pPr algn="ctr" fontAlgn="ctr"/>
                      <a:r>
                        <a:rPr lang="en-US" sz="1000" b="0" kern="1200" dirty="0">
                          <a:solidFill>
                            <a:schemeClr val="tx1"/>
                          </a:solidFill>
                          <a:latin typeface="+mn-lt"/>
                          <a:ea typeface="+mn-ea"/>
                          <a:cs typeface="+mn-cs"/>
                        </a:rPr>
                        <a:t>205</a:t>
                      </a:r>
                    </a:p>
                  </a:txBody>
                  <a:tcPr marL="0" marR="0" marT="0" marB="0" anchor="ctr"/>
                </a:tc>
                <a:tc>
                  <a:txBody>
                    <a:bodyPr/>
                    <a:lstStyle/>
                    <a:p>
                      <a:pPr algn="ctr" fontAlgn="ctr"/>
                      <a:r>
                        <a:rPr lang="en-US" sz="1000" b="0" kern="1200" dirty="0">
                          <a:solidFill>
                            <a:schemeClr val="tx1"/>
                          </a:solidFill>
                          <a:latin typeface="+mn-lt"/>
                          <a:ea typeface="+mn-ea"/>
                          <a:cs typeface="+mn-cs"/>
                        </a:rPr>
                        <a:t>155</a:t>
                      </a:r>
                    </a:p>
                  </a:txBody>
                  <a:tcPr marL="0" marR="0" marT="0" marB="0" anchor="ctr"/>
                </a:tc>
                <a:tc>
                  <a:txBody>
                    <a:bodyPr/>
                    <a:lstStyle/>
                    <a:p>
                      <a:pPr algn="ctr" fontAlgn="ctr"/>
                      <a:r>
                        <a:rPr lang="en-US" sz="1000" b="0" kern="1200" dirty="0">
                          <a:solidFill>
                            <a:schemeClr val="tx1"/>
                          </a:solidFill>
                          <a:latin typeface="+mn-lt"/>
                          <a:ea typeface="+mn-ea"/>
                          <a:cs typeface="+mn-cs"/>
                        </a:rPr>
                        <a:t>119</a:t>
                      </a:r>
                    </a:p>
                  </a:txBody>
                  <a:tcPr marL="0" marR="0" marT="0" marB="0" anchor="ctr"/>
                </a:tc>
                <a:tc>
                  <a:txBody>
                    <a:bodyPr/>
                    <a:lstStyle/>
                    <a:p>
                      <a:pPr algn="ctr" fontAlgn="ctr"/>
                      <a:r>
                        <a:rPr lang="en-US" sz="1000" b="0" kern="1200" dirty="0">
                          <a:solidFill>
                            <a:schemeClr val="tx1"/>
                          </a:solidFill>
                          <a:latin typeface="+mn-lt"/>
                          <a:ea typeface="+mn-ea"/>
                          <a:cs typeface="+mn-cs"/>
                        </a:rPr>
                        <a:t> 85</a:t>
                      </a:r>
                    </a:p>
                  </a:txBody>
                  <a:tcPr marL="0" marR="0" marT="0" marB="0" anchor="ctr"/>
                </a:tc>
                <a:tc>
                  <a:txBody>
                    <a:bodyPr/>
                    <a:lstStyle/>
                    <a:p>
                      <a:pPr algn="ctr" fontAlgn="ctr"/>
                      <a:r>
                        <a:rPr lang="en-US" sz="1000" b="0" kern="1200" dirty="0">
                          <a:solidFill>
                            <a:schemeClr val="tx1"/>
                          </a:solidFill>
                          <a:latin typeface="+mn-lt"/>
                          <a:ea typeface="+mn-ea"/>
                          <a:cs typeface="+mn-cs"/>
                        </a:rPr>
                        <a:t>33</a:t>
                      </a:r>
                    </a:p>
                  </a:txBody>
                  <a:tcPr marL="0" marR="0" marT="0" marB="0" anchor="ctr"/>
                </a:tc>
                <a:tc>
                  <a:txBody>
                    <a:bodyPr/>
                    <a:lstStyle/>
                    <a:p>
                      <a:pPr algn="ctr" fontAlgn="ctr"/>
                      <a:r>
                        <a:rPr lang="en-US" sz="1000" b="0" kern="1200" dirty="0">
                          <a:solidFill>
                            <a:schemeClr val="tx1"/>
                          </a:solidFill>
                          <a:latin typeface="+mn-lt"/>
                          <a:ea typeface="+mn-ea"/>
                          <a:cs typeface="+mn-cs"/>
                        </a:rPr>
                        <a:t>19</a:t>
                      </a:r>
                    </a:p>
                  </a:txBody>
                  <a:tcPr marL="0" marR="0" marT="0" marB="0" anchor="ctr"/>
                </a:tc>
                <a:extLst>
                  <a:ext uri="{0D108BD9-81ED-4DB2-BD59-A6C34878D82A}">
                    <a16:rowId xmlns:a16="http://schemas.microsoft.com/office/drawing/2014/main" val="3416497008"/>
                  </a:ext>
                </a:extLst>
              </a:tr>
              <a:tr h="153918">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00" b="0" dirty="0"/>
                        <a:t>GDMT crossovers to MitraClip</a:t>
                      </a:r>
                    </a:p>
                  </a:txBody>
                  <a:tcPr marL="0" marR="0" marT="0" marB="0" anchor="ctr"/>
                </a:tc>
                <a:tc>
                  <a:txBody>
                    <a:bodyPr/>
                    <a:lstStyle/>
                    <a:p>
                      <a:pPr marL="0" marR="0" algn="l">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58 </a:t>
                      </a:r>
                    </a:p>
                  </a:txBody>
                  <a:tcPr marL="0" marR="0" marT="0" marB="0" anchor="b"/>
                </a:tc>
                <a:tc>
                  <a:txBody>
                    <a:bodyPr/>
                    <a:lstStyle/>
                    <a:p>
                      <a:pPr marL="0" marR="0" algn="ctr">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30 </a:t>
                      </a:r>
                    </a:p>
                  </a:txBody>
                  <a:tcPr marL="0" marR="0" marT="0" marB="0" anchor="b"/>
                </a:tc>
                <a:tc>
                  <a:txBody>
                    <a:bodyPr/>
                    <a:lstStyle/>
                    <a:p>
                      <a:pPr marL="0" marR="0" algn="ctr">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22</a:t>
                      </a:r>
                    </a:p>
                  </a:txBody>
                  <a:tcPr marL="0" marR="0" marT="0" marB="0" anchor="b"/>
                </a:tc>
                <a:tc>
                  <a:txBody>
                    <a:bodyPr/>
                    <a:lstStyle/>
                    <a:p>
                      <a:pPr marL="0" marR="0" algn="ctr">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0" marR="0" marT="0" marB="0" anchor="b"/>
                </a:tc>
                <a:tc>
                  <a:txBody>
                    <a:bodyPr/>
                    <a:lstStyle/>
                    <a:p>
                      <a:pPr marL="0" marR="0" algn="ctr">
                        <a:spcBef>
                          <a:spcPts val="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tc>
                <a:tc>
                  <a:txBody>
                    <a:bodyPr/>
                    <a:lstStyle/>
                    <a:p>
                      <a:pPr algn="ctr" fontAlgn="ctr"/>
                      <a:endParaRPr lang="en-US" sz="1000" b="0" kern="1200" dirty="0">
                        <a:solidFill>
                          <a:schemeClr val="tx1"/>
                        </a:solidFill>
                        <a:latin typeface="+mn-lt"/>
                        <a:ea typeface="+mn-ea"/>
                        <a:cs typeface="+mn-cs"/>
                      </a:endParaRPr>
                    </a:p>
                  </a:txBody>
                  <a:tcPr marL="0" marR="0" marT="0" marB="0" anchor="ctr"/>
                </a:tc>
                <a:tc>
                  <a:txBody>
                    <a:bodyPr/>
                    <a:lstStyle/>
                    <a:p>
                      <a:pPr algn="ctr" fontAlgn="ctr"/>
                      <a:endParaRPr lang="en-US" sz="1000" b="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val="878004498"/>
                  </a:ext>
                </a:extLst>
              </a:tr>
            </a:tbl>
          </a:graphicData>
        </a:graphic>
      </p:graphicFrame>
    </p:spTree>
    <p:extLst>
      <p:ext uri="{BB962C8B-B14F-4D97-AF65-F5344CB8AC3E}">
        <p14:creationId xmlns:p14="http://schemas.microsoft.com/office/powerpoint/2010/main" val="641331704"/>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C95D8B-96B0-4D14-9BFB-E3B662139A45}"/>
              </a:ext>
            </a:extLst>
          </p:cNvPr>
          <p:cNvSpPr/>
          <p:nvPr/>
        </p:nvSpPr>
        <p:spPr>
          <a:xfrm>
            <a:off x="179493" y="4338701"/>
            <a:ext cx="8785015" cy="5078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rial" charset="0"/>
              </a:rPr>
              <a:t>Variables entered the final model include: </a:t>
            </a:r>
            <a:r>
              <a:rPr kumimoji="0" lang="en-US" sz="900" b="0" i="0" u="none" strike="noStrike" kern="1200" cap="none" spc="0" normalizeH="0" baseline="0" noProof="0" dirty="0" err="1">
                <a:ln>
                  <a:noFill/>
                </a:ln>
                <a:solidFill>
                  <a:srgbClr val="FFFFFF"/>
                </a:solidFill>
                <a:effectLst/>
                <a:uLnTx/>
                <a:uFillTx/>
                <a:latin typeface="Arial"/>
                <a:ea typeface="Times New Roman" panose="02020603050405020304" pitchFamily="18" charset="0"/>
                <a:cs typeface="Arial" charset="0"/>
              </a:rPr>
              <a:t>ACEi</a:t>
            </a:r>
            <a:r>
              <a:rPr kumimoji="0" lang="en-US" sz="9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Arial" charset="0"/>
              </a:rPr>
              <a:t>/ARB/ARNI use, aldosterone inhibitor use, history of anemia, beta-blocker use, BNP, serum creatinine, treatment with MitraClip, EROA, sex, vasodilators (hydralazine or nitrates), LVEDV, LVEF, prior PCI/CABG, renal disease, 6MWD, prior stroke, STS replacement score, SBP, TR grade; other variables tested had 𝜶&gt;0.20 in univariable analysis, were colinear with the present variables or had &lt;90% values </a:t>
            </a:r>
          </a:p>
        </p:txBody>
      </p:sp>
      <p:sp>
        <p:nvSpPr>
          <p:cNvPr id="9" name="Title 1">
            <a:extLst>
              <a:ext uri="{FF2B5EF4-FFF2-40B4-BE49-F238E27FC236}">
                <a16:creationId xmlns:a16="http://schemas.microsoft.com/office/drawing/2014/main" id="{9C1BD5AD-EBED-2A43-BC8A-96C271BE9052}"/>
              </a:ext>
            </a:extLst>
          </p:cNvPr>
          <p:cNvSpPr>
            <a:spLocks noGrp="1"/>
          </p:cNvSpPr>
          <p:nvPr>
            <p:ph type="title"/>
          </p:nvPr>
        </p:nvSpPr>
        <p:spPr>
          <a:xfrm>
            <a:off x="0" y="123268"/>
            <a:ext cx="9144000" cy="766983"/>
          </a:xfrm>
        </p:spPr>
        <p:txBody>
          <a:bodyPr/>
          <a:lstStyle/>
          <a:p>
            <a:r>
              <a:rPr lang="en-US" dirty="0"/>
              <a:t>Multivariable Predictors of Death or HFH Within 36 Months</a:t>
            </a:r>
            <a:br>
              <a:rPr lang="en-US" dirty="0"/>
            </a:br>
            <a:r>
              <a:rPr lang="en-US" sz="2000" u="sng" dirty="0">
                <a:solidFill>
                  <a:schemeClr val="tx2"/>
                </a:solidFill>
              </a:rPr>
              <a:t>GDMT only group</a:t>
            </a:r>
            <a:r>
              <a:rPr lang="en-US" sz="2000" dirty="0">
                <a:solidFill>
                  <a:schemeClr val="tx2"/>
                </a:solidFill>
              </a:rPr>
              <a:t> with MitraClip crossover as a time-adjusted covariate</a:t>
            </a:r>
            <a:endParaRPr lang="en-US" sz="1800" dirty="0">
              <a:solidFill>
                <a:schemeClr val="tx2"/>
              </a:solidFill>
            </a:endParaRPr>
          </a:p>
        </p:txBody>
      </p:sp>
      <p:graphicFrame>
        <p:nvGraphicFramePr>
          <p:cNvPr id="11" name="Table 10">
            <a:extLst>
              <a:ext uri="{FF2B5EF4-FFF2-40B4-BE49-F238E27FC236}">
                <a16:creationId xmlns:a16="http://schemas.microsoft.com/office/drawing/2014/main" id="{7E3AB52D-ED47-9647-9A6D-3B3396D3CD37}"/>
              </a:ext>
            </a:extLst>
          </p:cNvPr>
          <p:cNvGraphicFramePr>
            <a:graphicFrameLocks noGrp="1"/>
          </p:cNvGraphicFramePr>
          <p:nvPr/>
        </p:nvGraphicFramePr>
        <p:xfrm>
          <a:off x="655421" y="1000876"/>
          <a:ext cx="7833158" cy="3317126"/>
        </p:xfrm>
        <a:graphic>
          <a:graphicData uri="http://schemas.openxmlformats.org/drawingml/2006/table">
            <a:tbl>
              <a:tblPr firstRow="1" firstCol="1" bandRow="1">
                <a:tableStyleId>{5C22544A-7EE6-4342-B048-85BDC9FD1C3A}</a:tableStyleId>
              </a:tblPr>
              <a:tblGrid>
                <a:gridCol w="4334179">
                  <a:extLst>
                    <a:ext uri="{9D8B030D-6E8A-4147-A177-3AD203B41FA5}">
                      <a16:colId xmlns:a16="http://schemas.microsoft.com/office/drawing/2014/main" val="2350280975"/>
                    </a:ext>
                  </a:extLst>
                </a:gridCol>
                <a:gridCol w="2127379">
                  <a:extLst>
                    <a:ext uri="{9D8B030D-6E8A-4147-A177-3AD203B41FA5}">
                      <a16:colId xmlns:a16="http://schemas.microsoft.com/office/drawing/2014/main" val="3805485129"/>
                    </a:ext>
                  </a:extLst>
                </a:gridCol>
                <a:gridCol w="1371600">
                  <a:extLst>
                    <a:ext uri="{9D8B030D-6E8A-4147-A177-3AD203B41FA5}">
                      <a16:colId xmlns:a16="http://schemas.microsoft.com/office/drawing/2014/main" val="3674081307"/>
                    </a:ext>
                  </a:extLst>
                </a:gridCol>
              </a:tblGrid>
              <a:tr h="675739">
                <a:tc>
                  <a:txBody>
                    <a:bodyPr/>
                    <a:lstStyle/>
                    <a:p>
                      <a:endParaRPr lang="en-US" sz="1800" b="1" kern="1200" dirty="0">
                        <a:solidFill>
                          <a:srgbClr val="FFFF00"/>
                        </a:solidFill>
                        <a:effectLst/>
                        <a:latin typeface="+mn-lt"/>
                        <a:ea typeface="+mn-ea"/>
                        <a:cs typeface="+mn-cs"/>
                      </a:endParaRPr>
                    </a:p>
                  </a:txBody>
                  <a:tcPr marL="36286" marR="36286" marT="36286" marB="3628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pPr>
                      <a:r>
                        <a:rPr lang="en-US" sz="1800" dirty="0">
                          <a:solidFill>
                            <a:srgbClr val="FFFF00"/>
                          </a:solidFill>
                          <a:effectLst/>
                        </a:rPr>
                        <a:t>Hazard Ratio   [95% CI] </a:t>
                      </a:r>
                      <a:endParaRPr lang="en-US" sz="1800" dirty="0">
                        <a:solidFill>
                          <a:srgbClr val="FFFF00"/>
                        </a:solidFill>
                        <a:effectLst/>
                        <a:latin typeface="Times New Roman" panose="02020603050405020304" pitchFamily="18" charset="0"/>
                        <a:ea typeface="Times New Roman" panose="02020603050405020304" pitchFamily="18" charset="0"/>
                      </a:endParaRPr>
                    </a:p>
                  </a:txBody>
                  <a:tcPr marL="36286" marR="36286" marT="36286" marB="3628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pPr>
                      <a:r>
                        <a:rPr lang="en-US" sz="1800" dirty="0">
                          <a:solidFill>
                            <a:srgbClr val="FFFF00"/>
                          </a:solidFill>
                          <a:effectLst/>
                        </a:rPr>
                        <a:t>P-Value </a:t>
                      </a:r>
                      <a:endParaRPr lang="en-US" sz="1800" dirty="0">
                        <a:solidFill>
                          <a:srgbClr val="FFFF00"/>
                        </a:solidFill>
                        <a:effectLst/>
                        <a:latin typeface="Times New Roman" panose="02020603050405020304" pitchFamily="18" charset="0"/>
                        <a:ea typeface="Times New Roman" panose="02020603050405020304" pitchFamily="18" charset="0"/>
                      </a:endParaRPr>
                    </a:p>
                  </a:txBody>
                  <a:tcPr marL="36286" marR="36286" marT="36286" marB="36286"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980277077"/>
                  </a:ext>
                </a:extLst>
              </a:tr>
              <a:tr h="377341">
                <a:tc>
                  <a:txBody>
                    <a:bodyPr/>
                    <a:lstStyle/>
                    <a:p>
                      <a:pPr marL="0" marR="0">
                        <a:spcBef>
                          <a:spcPts val="0"/>
                        </a:spcBef>
                        <a:spcAft>
                          <a:spcPts val="0"/>
                        </a:spcAft>
                      </a:pPr>
                      <a:r>
                        <a:rPr lang="en-US" sz="1800" b="0"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0" dirty="0">
                          <a:solidFill>
                            <a:srgbClr val="FFC000"/>
                          </a:solidFill>
                          <a:effectLst/>
                          <a:latin typeface="Arial" panose="020B0604020202020204" pitchFamily="34" charset="0"/>
                          <a:cs typeface="Arial" panose="020B0604020202020204" pitchFamily="34" charset="0"/>
                        </a:rPr>
                        <a:t>Treatment with </a:t>
                      </a:r>
                      <a:r>
                        <a:rPr lang="en-US" sz="1800" b="0" dirty="0" err="1">
                          <a:solidFill>
                            <a:srgbClr val="FFC000"/>
                          </a:solidFill>
                          <a:effectLst/>
                          <a:latin typeface="Arial" panose="020B0604020202020204" pitchFamily="34" charset="0"/>
                          <a:cs typeface="Arial" panose="020B0604020202020204" pitchFamily="34" charset="0"/>
                        </a:rPr>
                        <a:t>MitraClip</a:t>
                      </a:r>
                      <a:endParaRPr lang="en-US" sz="1800" b="0" dirty="0">
                        <a:solidFill>
                          <a:srgbClr val="FFC000"/>
                        </a:solidFill>
                        <a:effectLst/>
                        <a:latin typeface="Arial" panose="020B0604020202020204" pitchFamily="34" charset="0"/>
                        <a:ea typeface="Times New Roman" panose="02020603050405020304" pitchFamily="18" charset="0"/>
                        <a:cs typeface="Arial" panose="020B0604020202020204" pitchFamily="34" charset="0"/>
                      </a:endParaRPr>
                    </a:p>
                  </a:txBody>
                  <a:tcPr marL="36286" marR="36286" marT="36286" marB="36286">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0.43 [0.24, 0.78] </a:t>
                      </a:r>
                    </a:p>
                  </a:txBody>
                  <a:tcPr marL="36286" marR="36286" marT="36286" marB="36286">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0.006 </a:t>
                      </a:r>
                    </a:p>
                  </a:txBody>
                  <a:tcPr marL="36286" marR="36286" marT="36286" marB="36286">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261632184"/>
                  </a:ext>
                </a:extLst>
              </a:tr>
              <a:tr h="377341">
                <a:tc>
                  <a:txBody>
                    <a:bodyPr/>
                    <a:lstStyle/>
                    <a:p>
                      <a:pPr marL="0" marR="0">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BNP (per 100 </a:t>
                      </a:r>
                      <a:r>
                        <a:rPr lang="en-US" sz="1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pg</a:t>
                      </a: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/mL) </a:t>
                      </a:r>
                    </a:p>
                  </a:txBody>
                  <a:tcPr marL="36286" marR="36286" marT="36286" marB="36286">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1.02 [1.01, 1.03] </a:t>
                      </a:r>
                    </a:p>
                  </a:txBody>
                  <a:tcPr marL="36286" marR="36286" marT="36286" marB="36286">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&lt;0.0001 </a:t>
                      </a:r>
                    </a:p>
                  </a:txBody>
                  <a:tcPr marL="36286" marR="36286" marT="36286" marB="36286">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751665432"/>
                  </a:ext>
                </a:extLst>
              </a:tr>
              <a:tr h="377341">
                <a:tc>
                  <a:txBody>
                    <a:bodyPr/>
                    <a:lstStyle/>
                    <a:p>
                      <a:pPr marL="0" marR="0">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Vasodilator use (hydralazine or nitrates) </a:t>
                      </a:r>
                    </a:p>
                  </a:txBody>
                  <a:tcPr marL="36286" marR="36286" marT="36286" marB="36286">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1.91 [1.37, 2.66] </a:t>
                      </a:r>
                    </a:p>
                  </a:txBody>
                  <a:tcPr marL="36286" marR="36286" marT="36286" marB="36286">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0.0001 </a:t>
                      </a:r>
                    </a:p>
                  </a:txBody>
                  <a:tcPr marL="36286" marR="36286" marT="36286" marB="36286">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974870339"/>
                  </a:ext>
                </a:extLst>
              </a:tr>
              <a:tr h="377341">
                <a:tc>
                  <a:txBody>
                    <a:bodyPr/>
                    <a:lstStyle/>
                    <a:p>
                      <a:pPr marL="0" marR="0">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Systolic blood pressure (per 1 mmHg) </a:t>
                      </a:r>
                    </a:p>
                  </a:txBody>
                  <a:tcPr marL="36286" marR="36286" marT="36286" marB="36286">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0.99 [0.98, 1.00] </a:t>
                      </a:r>
                    </a:p>
                  </a:txBody>
                  <a:tcPr marL="36286" marR="36286" marT="36286" marB="36286">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0.004 </a:t>
                      </a:r>
                    </a:p>
                  </a:txBody>
                  <a:tcPr marL="36286" marR="36286" marT="36286" marB="36286">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242342611"/>
                  </a:ext>
                </a:extLst>
              </a:tr>
              <a:tr h="377341">
                <a:tc>
                  <a:txBody>
                    <a:bodyPr/>
                    <a:lstStyle/>
                    <a:p>
                      <a:pPr marL="0" marR="0">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STS replacement score (per 1 unit) </a:t>
                      </a:r>
                    </a:p>
                  </a:txBody>
                  <a:tcPr marL="36286" marR="36286" marT="36286" marB="36286">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1.04 [1.01, 1.07] </a:t>
                      </a:r>
                    </a:p>
                  </a:txBody>
                  <a:tcPr marL="36286" marR="36286" marT="36286" marB="36286">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0.005 </a:t>
                      </a:r>
                    </a:p>
                  </a:txBody>
                  <a:tcPr marL="36286" marR="36286" marT="36286" marB="36286">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00237335"/>
                  </a:ext>
                </a:extLst>
              </a:tr>
              <a:tr h="377341">
                <a:tc>
                  <a:txBody>
                    <a:bodyPr/>
                    <a:lstStyle/>
                    <a:p>
                      <a:pPr marL="0" marR="0">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Beta-blocker use </a:t>
                      </a:r>
                    </a:p>
                  </a:txBody>
                  <a:tcPr marL="36286" marR="36286" marT="36286" marB="36286">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0.57 [0.37, 0.88] </a:t>
                      </a:r>
                    </a:p>
                  </a:txBody>
                  <a:tcPr marL="36286" marR="36286" marT="36286" marB="36286">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a:t>
                      </a:r>
                    </a:p>
                  </a:txBody>
                  <a:tcPr marL="36286" marR="36286" marT="36286" marB="36286">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94652768"/>
                  </a:ext>
                </a:extLst>
              </a:tr>
              <a:tr h="377341">
                <a:tc>
                  <a:txBody>
                    <a:bodyPr/>
                    <a:lstStyle/>
                    <a:p>
                      <a:pPr marL="0" marR="0">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LVEDV (per 10 mL) </a:t>
                      </a:r>
                    </a:p>
                  </a:txBody>
                  <a:tcPr marL="36286" marR="36286" marT="36286" marB="36286">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1.02 [1.00, 1.04] </a:t>
                      </a:r>
                    </a:p>
                  </a:txBody>
                  <a:tcPr marL="36286" marR="36286" marT="36286" marB="36286">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0.02 </a:t>
                      </a:r>
                    </a:p>
                  </a:txBody>
                  <a:tcPr marL="36286" marR="36286" marT="36286" marB="36286">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4601990"/>
                  </a:ext>
                </a:extLst>
              </a:tr>
            </a:tbl>
          </a:graphicData>
        </a:graphic>
      </p:graphicFrame>
    </p:spTree>
    <p:extLst>
      <p:ext uri="{BB962C8B-B14F-4D97-AF65-F5344CB8AC3E}">
        <p14:creationId xmlns:p14="http://schemas.microsoft.com/office/powerpoint/2010/main" val="1671810089"/>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21990" y="16108"/>
            <a:ext cx="7900021" cy="566738"/>
          </a:xfrm>
        </p:spPr>
        <p:txBody>
          <a:bodyPr/>
          <a:lstStyle/>
          <a:p>
            <a:pPr eaLnBrk="1" hangingPunct="1"/>
            <a:r>
              <a:rPr lang="en-US" sz="3600" dirty="0"/>
              <a:t>Conclusions</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3" name="Rectangle 2">
            <a:extLst>
              <a:ext uri="{FF2B5EF4-FFF2-40B4-BE49-F238E27FC236}">
                <a16:creationId xmlns:a16="http://schemas.microsoft.com/office/drawing/2014/main" id="{20AF3A51-FBBE-E244-A330-7F655A7AB796}"/>
              </a:ext>
            </a:extLst>
          </p:cNvPr>
          <p:cNvSpPr/>
          <p:nvPr/>
        </p:nvSpPr>
        <p:spPr>
          <a:xfrm>
            <a:off x="437589" y="1472508"/>
            <a:ext cx="8268822" cy="3040226"/>
          </a:xfrm>
          <a:prstGeom prst="rect">
            <a:avLst/>
          </a:prstGeom>
          <a:solidFill>
            <a:srgbClr val="002060"/>
          </a:solidFill>
          <a:ln>
            <a:solidFill>
              <a:schemeClr val="tx1"/>
            </a:solidFill>
          </a:ln>
        </p:spPr>
        <p:txBody>
          <a:bodyPr wrap="square" lIns="137160" tIns="45720" rIns="137160" bIns="45720" anchor="ctr" anchorCtr="0">
            <a:noAutofit/>
          </a:bodyPr>
          <a:lstStyle/>
          <a:p>
            <a:pPr marL="236538" marR="0" lvl="0" indent="-236538" algn="l" defTabSz="914400" rtl="0" eaLnBrk="1" fontAlgn="base" latinLnBrk="0" hangingPunct="1">
              <a:lnSpc>
                <a:spcPct val="100000"/>
              </a:lnSpc>
              <a:spcBef>
                <a:spcPts val="1300"/>
              </a:spcBef>
              <a:spcAft>
                <a:spcPct val="0"/>
              </a:spcAft>
              <a:buClr>
                <a:srgbClr val="FFFF00"/>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rPr>
              <a:t>At 36 months transcatheter mitral leaflet approximation with the MitraClip was safe, provided durable reduction in MR, reduced the rate of HF hospitalizations, and improved survival, QOL and functional capacity compared to GDMT alone</a:t>
            </a:r>
          </a:p>
          <a:p>
            <a:pPr marL="236538" marR="0" lvl="0" indent="-236538" algn="l" defTabSz="914400" rtl="0" eaLnBrk="1" fontAlgn="base" latinLnBrk="0" hangingPunct="1">
              <a:lnSpc>
                <a:spcPct val="100000"/>
              </a:lnSpc>
              <a:spcBef>
                <a:spcPts val="1300"/>
              </a:spcBef>
              <a:spcAft>
                <a:spcPct val="0"/>
              </a:spcAft>
              <a:buClr>
                <a:srgbClr val="FFFF00"/>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rPr>
              <a:t>GDMT only-assigned pts who crossed-over and received a MitraClip experienced fewer HF hospitalizations and deaths or HFHs within </a:t>
            </a:r>
            <a:r>
              <a:rPr kumimoji="0" lang="en-US" sz="22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charset="0"/>
              </a:rPr>
              <a:t>12 months than </a:t>
            </a:r>
            <a:r>
              <a:rPr kumimoji="0" lang="en-US" sz="2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rPr>
              <a:t>those who did not crossover, with rates comparable to pts originally assigned to the MitraClip</a:t>
            </a:r>
          </a:p>
        </p:txBody>
      </p:sp>
      <p:sp>
        <p:nvSpPr>
          <p:cNvPr id="2" name="Rectangle 1">
            <a:extLst>
              <a:ext uri="{FF2B5EF4-FFF2-40B4-BE49-F238E27FC236}">
                <a16:creationId xmlns:a16="http://schemas.microsoft.com/office/drawing/2014/main" id="{26E2302D-14BA-0044-8A96-D65D69E2E82A}"/>
              </a:ext>
            </a:extLst>
          </p:cNvPr>
          <p:cNvSpPr/>
          <p:nvPr/>
        </p:nvSpPr>
        <p:spPr>
          <a:xfrm>
            <a:off x="405882" y="589193"/>
            <a:ext cx="8332237" cy="830997"/>
          </a:xfrm>
          <a:prstGeom prst="rect">
            <a:avLst/>
          </a:prstGeom>
        </p:spPr>
        <p:txBody>
          <a:bodyPr wrap="square">
            <a:spAutoFit/>
          </a:bodyPr>
          <a:lstStyle/>
          <a:p>
            <a:pPr marL="0" marR="0" lvl="0" indent="0" algn="ctr" defTabSz="914400" rtl="0" eaLnBrk="1" fontAlgn="base" latinLnBrk="0" hangingPunct="1">
              <a:lnSpc>
                <a:spcPct val="100000"/>
              </a:lnSpc>
              <a:spcBef>
                <a:spcPts val="1300"/>
              </a:spcBef>
              <a:spcAft>
                <a:spcPct val="0"/>
              </a:spcAft>
              <a:buClr>
                <a:srgbClr val="FFFF00"/>
              </a:buClr>
              <a:buSzTx/>
              <a:buFontTx/>
              <a:buNone/>
              <a:tabLst/>
              <a:defRPr/>
            </a:pPr>
            <a:r>
              <a:rPr kumimoji="0" lang="en-US" sz="2400" b="0" i="0" u="none" strike="noStrike" kern="1200" cap="none" spc="0" normalizeH="0" baseline="0" noProof="0" dirty="0">
                <a:ln>
                  <a:noFill/>
                </a:ln>
                <a:solidFill>
                  <a:srgbClr val="FDE25E">
                    <a:lumMod val="60000"/>
                    <a:lumOff val="40000"/>
                  </a:srgbClr>
                </a:solidFill>
                <a:effectLst/>
                <a:uLnTx/>
                <a:uFillTx/>
                <a:latin typeface="Arial" panose="020B0604020202020204" pitchFamily="34" charset="0"/>
                <a:ea typeface="Calibri" panose="020F0502020204030204" pitchFamily="34" charset="0"/>
                <a:cs typeface="Arial" charset="0"/>
              </a:rPr>
              <a:t>In pts with HF and 3+/4+ secondary MR who remained symptomatic despite maximally-tolerated GDMT: </a:t>
            </a:r>
          </a:p>
        </p:txBody>
      </p:sp>
    </p:spTree>
    <p:extLst>
      <p:ext uri="{BB962C8B-B14F-4D97-AF65-F5344CB8AC3E}">
        <p14:creationId xmlns:p14="http://schemas.microsoft.com/office/powerpoint/2010/main" val="23474364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A989-FBD3-4100-B6F4-8B27BF010758}"/>
              </a:ext>
            </a:extLst>
          </p:cNvPr>
          <p:cNvSpPr>
            <a:spLocks noGrp="1"/>
          </p:cNvSpPr>
          <p:nvPr>
            <p:ph type="title"/>
          </p:nvPr>
        </p:nvSpPr>
        <p:spPr/>
        <p:txBody>
          <a:bodyPr/>
          <a:lstStyle/>
          <a:p>
            <a:r>
              <a:rPr lang="en-US" sz="4000" dirty="0"/>
              <a:t>Objectives</a:t>
            </a:r>
          </a:p>
        </p:txBody>
      </p:sp>
      <p:sp>
        <p:nvSpPr>
          <p:cNvPr id="6" name="Content Placeholder 5">
            <a:extLst>
              <a:ext uri="{FF2B5EF4-FFF2-40B4-BE49-F238E27FC236}">
                <a16:creationId xmlns:a16="http://schemas.microsoft.com/office/drawing/2014/main" id="{D0FA328D-8CE8-4603-9C2F-872003D92F1D}"/>
              </a:ext>
            </a:extLst>
          </p:cNvPr>
          <p:cNvSpPr>
            <a:spLocks noGrp="1"/>
          </p:cNvSpPr>
          <p:nvPr>
            <p:ph idx="1"/>
          </p:nvPr>
        </p:nvSpPr>
        <p:spPr>
          <a:xfrm>
            <a:off x="777752" y="932380"/>
            <a:ext cx="7588496" cy="3536982"/>
          </a:xfrm>
          <a:solidFill>
            <a:srgbClr val="002060"/>
          </a:solidFill>
          <a:ln>
            <a:solidFill>
              <a:schemeClr val="tx1"/>
            </a:solidFill>
          </a:ln>
        </p:spPr>
        <p:txBody>
          <a:bodyPr tIns="0" bIns="91440" anchor="ctr"/>
          <a:lstStyle/>
          <a:p>
            <a:pPr marL="0" indent="0" algn="ctr">
              <a:lnSpc>
                <a:spcPct val="120000"/>
              </a:lnSpc>
              <a:buNone/>
            </a:pPr>
            <a:r>
              <a:rPr lang="en-US" sz="2800" b="0" dirty="0">
                <a:solidFill>
                  <a:schemeClr val="tx2">
                    <a:lumMod val="60000"/>
                    <a:lumOff val="40000"/>
                  </a:schemeClr>
                </a:solidFill>
              </a:rPr>
              <a:t>The present study sought to:</a:t>
            </a:r>
          </a:p>
          <a:p>
            <a:pPr marL="460375" indent="-460375">
              <a:lnSpc>
                <a:spcPct val="120000"/>
              </a:lnSpc>
              <a:buClr>
                <a:schemeClr val="tx2">
                  <a:lumMod val="60000"/>
                  <a:lumOff val="40000"/>
                </a:schemeClr>
              </a:buClr>
              <a:buSzPct val="100000"/>
              <a:buAutoNum type="arabicParenR"/>
            </a:pPr>
            <a:r>
              <a:rPr lang="en-US" sz="2800" b="0" dirty="0"/>
              <a:t>Describe the 3-year clinical outcomes of pts enrolled in the COAPT trial, including those who crossed over to MitraClip (ITT)</a:t>
            </a:r>
          </a:p>
          <a:p>
            <a:pPr marL="460375" indent="-460375">
              <a:lnSpc>
                <a:spcPct val="120000"/>
              </a:lnSpc>
              <a:buClr>
                <a:schemeClr val="tx2">
                  <a:lumMod val="60000"/>
                  <a:lumOff val="40000"/>
                </a:schemeClr>
              </a:buClr>
              <a:buSzPct val="100000"/>
              <a:buAutoNum type="arabicParenR"/>
            </a:pPr>
            <a:r>
              <a:rPr lang="en-US" sz="2800" b="0" dirty="0"/>
              <a:t>Analyze the impact of MitraClip crossovers in pts assigned to GDMT alone </a:t>
            </a:r>
          </a:p>
        </p:txBody>
      </p:sp>
      <p:pic>
        <p:nvPicPr>
          <p:cNvPr id="4" name="Picture 3">
            <a:extLst>
              <a:ext uri="{FF2B5EF4-FFF2-40B4-BE49-F238E27FC236}">
                <a16:creationId xmlns:a16="http://schemas.microsoft.com/office/drawing/2014/main" id="{20944355-028C-4B44-8628-D9784B647A66}"/>
              </a:ext>
            </a:extLst>
          </p:cNvPr>
          <p:cNvPicPr>
            <a:picLocks noChangeAspect="1"/>
          </p:cNvPicPr>
          <p:nvPr/>
        </p:nvPicPr>
        <p:blipFill rotWithShape="1">
          <a:blip r:embed="rId2"/>
          <a:srcRect t="19104" b="14030"/>
          <a:stretch/>
        </p:blipFill>
        <p:spPr bwMode="auto">
          <a:xfrm>
            <a:off x="0" y="0"/>
            <a:ext cx="1166926" cy="416560"/>
          </a:xfrm>
          <a:prstGeom prst="rect">
            <a:avLst/>
          </a:prstGeom>
          <a:noFill/>
          <a:ln w="9525">
            <a:noFill/>
            <a:miter lim="800000"/>
            <a:headEnd/>
            <a:tailEnd/>
          </a:ln>
        </p:spPr>
      </p:pic>
    </p:spTree>
    <p:extLst>
      <p:ext uri="{BB962C8B-B14F-4D97-AF65-F5344CB8AC3E}">
        <p14:creationId xmlns:p14="http://schemas.microsoft.com/office/powerpoint/2010/main" val="3409938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123858"/>
            <a:ext cx="7769225" cy="566738"/>
          </a:xfrm>
        </p:spPr>
        <p:txBody>
          <a:bodyPr/>
          <a:lstStyle/>
          <a:p>
            <a:pPr eaLnBrk="1" hangingPunct="1"/>
            <a:r>
              <a:rPr lang="en-US" sz="3600" dirty="0"/>
              <a:t>The COAPT Trial</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4" name="Rectangle 3">
            <a:extLst>
              <a:ext uri="{FF2B5EF4-FFF2-40B4-BE49-F238E27FC236}">
                <a16:creationId xmlns:a16="http://schemas.microsoft.com/office/drawing/2014/main" id="{90167583-32DE-7E48-8491-51E4590AE70E}"/>
              </a:ext>
            </a:extLst>
          </p:cNvPr>
          <p:cNvSpPr/>
          <p:nvPr/>
        </p:nvSpPr>
        <p:spPr>
          <a:xfrm>
            <a:off x="0" y="739133"/>
            <a:ext cx="9144000" cy="707886"/>
          </a:xfrm>
          <a:prstGeom prst="rect">
            <a:avLst/>
          </a:prstGeom>
        </p:spPr>
        <p:txBody>
          <a:bodyPr wrap="square">
            <a:spAutoFit/>
          </a:bodyPr>
          <a:lstStyle/>
          <a:p>
            <a:pPr lvl="0" algn="ctr"/>
            <a:r>
              <a:rPr lang="en-US" sz="2000" b="0" i="0" dirty="0">
                <a:solidFill>
                  <a:srgbClr val="FFFFFF"/>
                </a:solidFill>
                <a:ea typeface="+mn-ea"/>
                <a:cs typeface="Times New Roman" pitchFamily="18" charset="0"/>
              </a:rPr>
              <a:t>C</a:t>
            </a:r>
            <a:r>
              <a:rPr lang="en-US" sz="2000" b="0" i="0" dirty="0">
                <a:solidFill>
                  <a:srgbClr val="FFCC00"/>
                </a:solidFill>
                <a:ea typeface="+mn-ea"/>
                <a:cs typeface="Times New Roman" pitchFamily="18" charset="0"/>
              </a:rPr>
              <a:t>ardiovascular </a:t>
            </a:r>
            <a:r>
              <a:rPr lang="en-US" sz="2000" b="0" i="0" dirty="0">
                <a:solidFill>
                  <a:srgbClr val="FFFFFF"/>
                </a:solidFill>
                <a:ea typeface="+mn-ea"/>
                <a:cs typeface="Times New Roman" pitchFamily="18" charset="0"/>
              </a:rPr>
              <a:t>O</a:t>
            </a:r>
            <a:r>
              <a:rPr lang="en-US" sz="2000" b="0" i="0" dirty="0">
                <a:solidFill>
                  <a:srgbClr val="FFCC00"/>
                </a:solidFill>
                <a:ea typeface="+mn-ea"/>
                <a:cs typeface="Times New Roman" pitchFamily="18" charset="0"/>
              </a:rPr>
              <a:t>utcomes </a:t>
            </a:r>
            <a:r>
              <a:rPr lang="en-US" sz="2000" b="0" i="0" dirty="0">
                <a:solidFill>
                  <a:srgbClr val="FFFFFF"/>
                </a:solidFill>
                <a:ea typeface="+mn-ea"/>
                <a:cs typeface="Times New Roman" pitchFamily="18" charset="0"/>
              </a:rPr>
              <a:t>A</a:t>
            </a:r>
            <a:r>
              <a:rPr lang="en-US" sz="2000" b="0" i="0" dirty="0">
                <a:solidFill>
                  <a:srgbClr val="FFCC00"/>
                </a:solidFill>
                <a:ea typeface="+mn-ea"/>
                <a:cs typeface="Times New Roman" pitchFamily="18" charset="0"/>
              </a:rPr>
              <a:t>ssessment of the MitraClip </a:t>
            </a:r>
            <a:r>
              <a:rPr lang="en-US" sz="2000" b="0" i="0" dirty="0">
                <a:solidFill>
                  <a:srgbClr val="FFFFFF"/>
                </a:solidFill>
                <a:ea typeface="+mn-ea"/>
                <a:cs typeface="Times New Roman" pitchFamily="18" charset="0"/>
              </a:rPr>
              <a:t>P</a:t>
            </a:r>
            <a:r>
              <a:rPr lang="en-US" sz="2000" b="0" i="0" dirty="0">
                <a:solidFill>
                  <a:srgbClr val="FFCC00"/>
                </a:solidFill>
                <a:ea typeface="+mn-ea"/>
                <a:cs typeface="Times New Roman" pitchFamily="18" charset="0"/>
              </a:rPr>
              <a:t>ercutaneous </a:t>
            </a:r>
            <a:r>
              <a:rPr lang="en-US" sz="2000" b="0" i="0" dirty="0">
                <a:solidFill>
                  <a:srgbClr val="FFFFFF"/>
                </a:solidFill>
                <a:ea typeface="+mn-ea"/>
                <a:cs typeface="Times New Roman" pitchFamily="18" charset="0"/>
              </a:rPr>
              <a:t>T</a:t>
            </a:r>
            <a:r>
              <a:rPr lang="en-US" sz="2000" b="0" i="0" dirty="0">
                <a:solidFill>
                  <a:srgbClr val="FFCC00"/>
                </a:solidFill>
                <a:ea typeface="+mn-ea"/>
                <a:cs typeface="Times New Roman" pitchFamily="18" charset="0"/>
              </a:rPr>
              <a:t>herapy for Heart Failure Patients with Functional Mitral Regurgitation</a:t>
            </a:r>
          </a:p>
        </p:txBody>
      </p:sp>
      <p:sp>
        <p:nvSpPr>
          <p:cNvPr id="10" name="Rectangle 9">
            <a:extLst>
              <a:ext uri="{FF2B5EF4-FFF2-40B4-BE49-F238E27FC236}">
                <a16:creationId xmlns:a16="http://schemas.microsoft.com/office/drawing/2014/main" id="{7F2647C8-8463-E34F-BE4A-71A7050DB8EC}"/>
              </a:ext>
            </a:extLst>
          </p:cNvPr>
          <p:cNvSpPr/>
          <p:nvPr/>
        </p:nvSpPr>
        <p:spPr>
          <a:xfrm>
            <a:off x="0" y="1465575"/>
            <a:ext cx="9143999" cy="1015663"/>
          </a:xfrm>
          <a:prstGeom prst="rect">
            <a:avLst/>
          </a:prstGeom>
          <a:noFill/>
          <a:ln>
            <a:noFill/>
          </a:ln>
        </p:spPr>
        <p:txBody>
          <a:bodyPr wrap="square">
            <a:spAutoFit/>
          </a:bodyPr>
          <a:lstStyle/>
          <a:p>
            <a:pPr algn="ctr"/>
            <a:r>
              <a:rPr lang="en-US" sz="2000" b="0" i="0" dirty="0">
                <a:solidFill>
                  <a:schemeClr val="tx1"/>
                </a:solidFill>
              </a:rPr>
              <a:t>A parallel-controlled, open-label, multicenter trial in 614 patients with             heart failure and moderate-to-severe (3+) or severe (4+) secondary MR           who remained symptomatic despite maximally-tolerated GDMT</a:t>
            </a:r>
          </a:p>
        </p:txBody>
      </p:sp>
      <p:sp>
        <p:nvSpPr>
          <p:cNvPr id="15" name="Rectangle 66">
            <a:extLst>
              <a:ext uri="{FF2B5EF4-FFF2-40B4-BE49-F238E27FC236}">
                <a16:creationId xmlns:a16="http://schemas.microsoft.com/office/drawing/2014/main" id="{0D7B63D6-4AC9-F743-8BC9-09851234FFD0}"/>
              </a:ext>
            </a:extLst>
          </p:cNvPr>
          <p:cNvSpPr>
            <a:spLocks noChangeArrowheads="1"/>
          </p:cNvSpPr>
          <p:nvPr/>
        </p:nvSpPr>
        <p:spPr bwMode="auto">
          <a:xfrm>
            <a:off x="3577177" y="2576250"/>
            <a:ext cx="1989647" cy="400110"/>
          </a:xfrm>
          <a:prstGeom prst="rect">
            <a:avLst/>
          </a:prstGeom>
          <a:solidFill>
            <a:srgbClr val="FF0000"/>
          </a:solidFill>
          <a:ln w="9525">
            <a:solidFill>
              <a:schemeClr val="tx1"/>
            </a:solidFill>
            <a:miter lim="800000"/>
            <a:headEnd/>
            <a:tailEnd/>
          </a:ln>
        </p:spPr>
        <p:txBody>
          <a:bodyPr wrap="none" lIns="91440" tIns="45720" rIns="91440" bIns="45720">
            <a:spAutoFit/>
          </a:bodyPr>
          <a:lstStyle/>
          <a:p>
            <a:pPr algn="ctr" fontAlgn="auto">
              <a:spcBef>
                <a:spcPts val="0"/>
              </a:spcBef>
              <a:spcAft>
                <a:spcPts val="0"/>
              </a:spcAft>
              <a:defRPr/>
            </a:pPr>
            <a:r>
              <a:rPr lang="en-US" sz="2000" b="0" i="0" kern="0" dirty="0">
                <a:solidFill>
                  <a:srgbClr val="FFFFFF"/>
                </a:solidFill>
                <a:latin typeface="Arial"/>
                <a:ea typeface="ヒラギノ角ゴ Pro W3" pitchFamily="-111" charset="-128"/>
                <a:cs typeface="Arial" pitchFamily="34" charset="0"/>
              </a:rPr>
              <a:t>Randomize 1:1</a:t>
            </a:r>
            <a:r>
              <a:rPr lang="en-US" sz="1600" b="0" i="0" kern="0" dirty="0">
                <a:solidFill>
                  <a:srgbClr val="FFFFFF"/>
                </a:solidFill>
                <a:latin typeface="Arial"/>
                <a:ea typeface="ヒラギノ角ゴ Pro W3" pitchFamily="-111" charset="-128"/>
                <a:cs typeface="Arial" pitchFamily="34" charset="0"/>
              </a:rPr>
              <a:t>*</a:t>
            </a:r>
            <a:endParaRPr lang="en-US" sz="1600" b="0" i="0" kern="0" dirty="0">
              <a:solidFill>
                <a:srgbClr val="000000"/>
              </a:solidFill>
              <a:latin typeface="Arial"/>
              <a:ea typeface="ヒラギノ角ゴ Pro W3" pitchFamily="-111" charset="-128"/>
              <a:cs typeface="Arial" pitchFamily="34" charset="0"/>
            </a:endParaRPr>
          </a:p>
        </p:txBody>
      </p:sp>
      <p:grpSp>
        <p:nvGrpSpPr>
          <p:cNvPr id="8" name="Group 7">
            <a:extLst>
              <a:ext uri="{FF2B5EF4-FFF2-40B4-BE49-F238E27FC236}">
                <a16:creationId xmlns:a16="http://schemas.microsoft.com/office/drawing/2014/main" id="{C9B5484A-9DBB-F54F-86DD-5A804C848370}"/>
              </a:ext>
            </a:extLst>
          </p:cNvPr>
          <p:cNvGrpSpPr/>
          <p:nvPr/>
        </p:nvGrpSpPr>
        <p:grpSpPr>
          <a:xfrm>
            <a:off x="468313" y="2905389"/>
            <a:ext cx="8213725" cy="1400679"/>
            <a:chOff x="468313" y="3244473"/>
            <a:chExt cx="8213725" cy="1400679"/>
          </a:xfrm>
        </p:grpSpPr>
        <p:sp>
          <p:nvSpPr>
            <p:cNvPr id="11" name="Down Arrow 40">
              <a:extLst>
                <a:ext uri="{FF2B5EF4-FFF2-40B4-BE49-F238E27FC236}">
                  <a16:creationId xmlns:a16="http://schemas.microsoft.com/office/drawing/2014/main" id="{AEC9B015-CF14-F246-AEAF-DA8F5C316B6F}"/>
                </a:ext>
              </a:extLst>
            </p:cNvPr>
            <p:cNvSpPr>
              <a:spLocks noChangeArrowheads="1"/>
            </p:cNvSpPr>
            <p:nvPr/>
          </p:nvSpPr>
          <p:spPr bwMode="auto">
            <a:xfrm rot="19800000">
              <a:off x="5240755" y="3244473"/>
              <a:ext cx="192087" cy="446088"/>
            </a:xfrm>
            <a:prstGeom prst="downArrow">
              <a:avLst>
                <a:gd name="adj1" fmla="val 50000"/>
                <a:gd name="adj2" fmla="val 50005"/>
              </a:avLst>
            </a:prstGeom>
            <a:gradFill rotWithShape="1">
              <a:gsLst>
                <a:gs pos="0">
                  <a:srgbClr val="707070">
                    <a:alpha val="0"/>
                  </a:srgbClr>
                </a:gs>
                <a:gs pos="100000">
                  <a:srgbClr val="C2C2C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auto">
                <a:spcBef>
                  <a:spcPts val="0"/>
                </a:spcBef>
                <a:spcAft>
                  <a:spcPts val="0"/>
                </a:spcAft>
                <a:defRPr/>
              </a:pPr>
              <a:endParaRPr lang="en-US" sz="1600" b="0" i="0" kern="0" baseline="70000">
                <a:solidFill>
                  <a:srgbClr val="FFFFFF"/>
                </a:solidFill>
                <a:latin typeface="Arial"/>
                <a:ea typeface="ヒラギノ角ゴ Pro W3" pitchFamily="-111" charset="-128"/>
              </a:endParaRPr>
            </a:p>
          </p:txBody>
        </p:sp>
        <p:sp>
          <p:nvSpPr>
            <p:cNvPr id="12" name="Down Arrow 41">
              <a:extLst>
                <a:ext uri="{FF2B5EF4-FFF2-40B4-BE49-F238E27FC236}">
                  <a16:creationId xmlns:a16="http://schemas.microsoft.com/office/drawing/2014/main" id="{4D6688B5-63A4-D64A-A50C-949BE67887D7}"/>
                </a:ext>
              </a:extLst>
            </p:cNvPr>
            <p:cNvSpPr>
              <a:spLocks noChangeArrowheads="1"/>
            </p:cNvSpPr>
            <p:nvPr/>
          </p:nvSpPr>
          <p:spPr bwMode="auto">
            <a:xfrm rot="1800000" flipH="1">
              <a:off x="3735388" y="3244473"/>
              <a:ext cx="192087" cy="446088"/>
            </a:xfrm>
            <a:prstGeom prst="downArrow">
              <a:avLst>
                <a:gd name="adj1" fmla="val 50000"/>
                <a:gd name="adj2" fmla="val 50005"/>
              </a:avLst>
            </a:prstGeom>
            <a:gradFill rotWithShape="1">
              <a:gsLst>
                <a:gs pos="0">
                  <a:srgbClr val="707070">
                    <a:alpha val="0"/>
                  </a:srgbClr>
                </a:gs>
                <a:gs pos="100000">
                  <a:srgbClr val="C2C2C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auto">
                <a:spcBef>
                  <a:spcPts val="0"/>
                </a:spcBef>
                <a:spcAft>
                  <a:spcPts val="0"/>
                </a:spcAft>
                <a:defRPr/>
              </a:pPr>
              <a:endParaRPr lang="en-US" sz="1600" b="0" i="0" kern="0" baseline="70000">
                <a:solidFill>
                  <a:srgbClr val="FFFFFF"/>
                </a:solidFill>
                <a:latin typeface="Arial"/>
                <a:ea typeface="ヒラギノ角ゴ Pro W3" pitchFamily="-111" charset="-128"/>
              </a:endParaRPr>
            </a:p>
          </p:txBody>
        </p:sp>
        <p:sp>
          <p:nvSpPr>
            <p:cNvPr id="13" name="Rectangle 81">
              <a:extLst>
                <a:ext uri="{FF2B5EF4-FFF2-40B4-BE49-F238E27FC236}">
                  <a16:creationId xmlns:a16="http://schemas.microsoft.com/office/drawing/2014/main" id="{81C37D8F-B300-114D-A45E-C7881E1931CC}"/>
                </a:ext>
              </a:extLst>
            </p:cNvPr>
            <p:cNvSpPr>
              <a:spLocks noChangeArrowheads="1"/>
            </p:cNvSpPr>
            <p:nvPr/>
          </p:nvSpPr>
          <p:spPr bwMode="auto">
            <a:xfrm>
              <a:off x="5145088" y="3692148"/>
              <a:ext cx="3536950" cy="950976"/>
            </a:xfrm>
            <a:prstGeom prst="roundRect">
              <a:avLst/>
            </a:prstGeom>
            <a:solidFill>
              <a:schemeClr val="bg1">
                <a:lumMod val="75000"/>
                <a:lumOff val="25000"/>
              </a:schemeClr>
            </a:solidFill>
            <a:ln w="19050">
              <a:solidFill>
                <a:srgbClr val="C2C2C2"/>
              </a:solidFill>
              <a:miter lim="800000"/>
              <a:headEnd/>
              <a:tailEnd/>
            </a:ln>
          </p:spPr>
          <p:txBody>
            <a:bodyPr anchor="ctr"/>
            <a:lstStyle/>
            <a:p>
              <a:pPr algn="ctr" fontAlgn="auto">
                <a:spcBef>
                  <a:spcPts val="0"/>
                </a:spcBef>
                <a:spcAft>
                  <a:spcPts val="0"/>
                </a:spcAft>
                <a:defRPr/>
              </a:pPr>
              <a:endParaRPr lang="en-US" sz="1600" b="0" i="0" kern="0">
                <a:solidFill>
                  <a:srgbClr val="FFFFFF"/>
                </a:solidFill>
                <a:latin typeface="Arial"/>
                <a:ea typeface="ＭＳ Ｐゴシック" pitchFamily="34" charset="-128"/>
              </a:endParaRPr>
            </a:p>
          </p:txBody>
        </p:sp>
        <p:sp>
          <p:nvSpPr>
            <p:cNvPr id="14" name="Rectangle 81">
              <a:extLst>
                <a:ext uri="{FF2B5EF4-FFF2-40B4-BE49-F238E27FC236}">
                  <a16:creationId xmlns:a16="http://schemas.microsoft.com/office/drawing/2014/main" id="{D7F1F661-C67A-C347-AE73-2AF32D1FF847}"/>
                </a:ext>
              </a:extLst>
            </p:cNvPr>
            <p:cNvSpPr>
              <a:spLocks noChangeArrowheads="1"/>
            </p:cNvSpPr>
            <p:nvPr/>
          </p:nvSpPr>
          <p:spPr bwMode="auto">
            <a:xfrm>
              <a:off x="468313" y="3692148"/>
              <a:ext cx="3536950" cy="953004"/>
            </a:xfrm>
            <a:prstGeom prst="roundRect">
              <a:avLst/>
            </a:prstGeom>
            <a:gradFill flip="none" rotWithShape="1">
              <a:gsLst>
                <a:gs pos="0">
                  <a:srgbClr val="007000"/>
                </a:gs>
                <a:gs pos="100000">
                  <a:srgbClr val="00A800"/>
                </a:gs>
              </a:gsLst>
              <a:lin ang="16200000" scaled="1"/>
              <a:tileRect/>
            </a:gradFill>
            <a:ln w="19050">
              <a:solidFill>
                <a:srgbClr val="C2C2C2"/>
              </a:solidFill>
              <a:miter lim="800000"/>
              <a:headEnd/>
              <a:tailEnd/>
            </a:ln>
          </p:spPr>
          <p:txBody>
            <a:bodyPr anchor="ctr"/>
            <a:lstStyle/>
            <a:p>
              <a:pPr algn="ctr" fontAlgn="auto">
                <a:spcBef>
                  <a:spcPts val="0"/>
                </a:spcBef>
                <a:spcAft>
                  <a:spcPts val="0"/>
                </a:spcAft>
                <a:defRPr/>
              </a:pPr>
              <a:endParaRPr lang="en-US" b="0" i="0" kern="0">
                <a:solidFill>
                  <a:srgbClr val="FFFFFF"/>
                </a:solidFill>
                <a:latin typeface="Arial"/>
                <a:ea typeface="ＭＳ Ｐゴシック" pitchFamily="34" charset="-128"/>
              </a:endParaRPr>
            </a:p>
          </p:txBody>
        </p:sp>
        <p:sp>
          <p:nvSpPr>
            <p:cNvPr id="16" name="Rectangle 78">
              <a:extLst>
                <a:ext uri="{FF2B5EF4-FFF2-40B4-BE49-F238E27FC236}">
                  <a16:creationId xmlns:a16="http://schemas.microsoft.com/office/drawing/2014/main" id="{BC16DC94-645F-9F4C-AD90-342DAE20E9BF}"/>
                </a:ext>
              </a:extLst>
            </p:cNvPr>
            <p:cNvSpPr>
              <a:spLocks noChangeArrowheads="1"/>
            </p:cNvSpPr>
            <p:nvPr/>
          </p:nvSpPr>
          <p:spPr bwMode="auto">
            <a:xfrm>
              <a:off x="5894055" y="3750251"/>
              <a:ext cx="2039021" cy="430887"/>
            </a:xfrm>
            <a:prstGeom prst="rect">
              <a:avLst/>
            </a:prstGeom>
            <a:noFill/>
            <a:ln w="9525">
              <a:noFill/>
              <a:miter lim="800000"/>
              <a:headEnd/>
              <a:tailEnd/>
            </a:ln>
          </p:spPr>
          <p:txBody>
            <a:bodyPr wrap="none" lIns="0" tIns="0" rIns="0" bIns="0">
              <a:spAutoFit/>
            </a:bodyPr>
            <a:lstStyle/>
            <a:p>
              <a:pPr algn="ctr" fontAlgn="auto">
                <a:spcBef>
                  <a:spcPts val="0"/>
                </a:spcBef>
                <a:spcAft>
                  <a:spcPts val="0"/>
                </a:spcAft>
                <a:defRPr/>
              </a:pPr>
              <a:r>
                <a:rPr lang="en-US" sz="2800" b="0" i="0" kern="0" dirty="0">
                  <a:solidFill>
                    <a:srgbClr val="FFFFFF"/>
                  </a:solidFill>
                  <a:latin typeface="Arial"/>
                  <a:ea typeface="ヒラギノ角ゴ Pro W3" pitchFamily="-111" charset="-128"/>
                  <a:cs typeface="Arial" pitchFamily="34" charset="0"/>
                </a:rPr>
                <a:t>GDMT alone</a:t>
              </a:r>
              <a:endParaRPr lang="en-US" sz="3200" b="0" i="0" kern="0" dirty="0">
                <a:solidFill>
                  <a:srgbClr val="000000"/>
                </a:solidFill>
                <a:latin typeface="Arial"/>
                <a:ea typeface="ヒラギノ角ゴ Pro W3" pitchFamily="-111" charset="-128"/>
                <a:cs typeface="Arial" pitchFamily="34" charset="0"/>
              </a:endParaRPr>
            </a:p>
          </p:txBody>
        </p:sp>
        <p:sp>
          <p:nvSpPr>
            <p:cNvPr id="17" name="Rectangle 80">
              <a:extLst>
                <a:ext uri="{FF2B5EF4-FFF2-40B4-BE49-F238E27FC236}">
                  <a16:creationId xmlns:a16="http://schemas.microsoft.com/office/drawing/2014/main" id="{4DDBF892-C8C9-0643-BD3F-E15BD1569023}"/>
                </a:ext>
              </a:extLst>
            </p:cNvPr>
            <p:cNvSpPr>
              <a:spLocks noChangeArrowheads="1"/>
            </p:cNvSpPr>
            <p:nvPr/>
          </p:nvSpPr>
          <p:spPr bwMode="auto">
            <a:xfrm>
              <a:off x="6455102" y="4195068"/>
              <a:ext cx="916919" cy="369332"/>
            </a:xfrm>
            <a:prstGeom prst="rect">
              <a:avLst/>
            </a:prstGeom>
            <a:noFill/>
            <a:ln w="9525">
              <a:noFill/>
              <a:miter lim="800000"/>
              <a:headEnd/>
              <a:tailEnd/>
            </a:ln>
          </p:spPr>
          <p:txBody>
            <a:bodyPr wrap="none" lIns="0" tIns="0" rIns="0" bIns="0">
              <a:spAutoFit/>
            </a:bodyPr>
            <a:lstStyle/>
            <a:p>
              <a:pPr algn="ctr" fontAlgn="auto">
                <a:spcBef>
                  <a:spcPts val="0"/>
                </a:spcBef>
                <a:spcAft>
                  <a:spcPts val="0"/>
                </a:spcAft>
                <a:defRPr/>
              </a:pPr>
              <a:r>
                <a:rPr lang="en-US" sz="2400" b="0" i="0" kern="0" dirty="0">
                  <a:solidFill>
                    <a:srgbClr val="FFFFFF"/>
                  </a:solidFill>
                  <a:latin typeface="Arial"/>
                  <a:ea typeface="ヒラギノ角ゴ Pro W3" pitchFamily="-111" charset="-128"/>
                  <a:cs typeface="Arial" pitchFamily="34" charset="0"/>
                </a:rPr>
                <a:t>N=302</a:t>
              </a:r>
              <a:endParaRPr lang="en-US" sz="2400" b="0" i="0" kern="0" dirty="0">
                <a:solidFill>
                  <a:srgbClr val="000000"/>
                </a:solidFill>
                <a:latin typeface="Arial"/>
                <a:ea typeface="ヒラギノ角ゴ Pro W3" pitchFamily="-111" charset="-128"/>
                <a:cs typeface="Arial" pitchFamily="34" charset="0"/>
              </a:endParaRPr>
            </a:p>
          </p:txBody>
        </p:sp>
        <p:sp>
          <p:nvSpPr>
            <p:cNvPr id="19" name="Rectangle 90">
              <a:extLst>
                <a:ext uri="{FF2B5EF4-FFF2-40B4-BE49-F238E27FC236}">
                  <a16:creationId xmlns:a16="http://schemas.microsoft.com/office/drawing/2014/main" id="{115E36B4-97D8-C04C-9407-F4C1CE31B124}"/>
                </a:ext>
              </a:extLst>
            </p:cNvPr>
            <p:cNvSpPr>
              <a:spLocks noChangeArrowheads="1"/>
            </p:cNvSpPr>
            <p:nvPr/>
          </p:nvSpPr>
          <p:spPr bwMode="auto">
            <a:xfrm>
              <a:off x="793285" y="3750251"/>
              <a:ext cx="2887009" cy="430887"/>
            </a:xfrm>
            <a:prstGeom prst="rect">
              <a:avLst/>
            </a:prstGeom>
            <a:noFill/>
            <a:ln w="9525">
              <a:noFill/>
              <a:miter lim="800000"/>
              <a:headEnd/>
              <a:tailEnd/>
            </a:ln>
          </p:spPr>
          <p:txBody>
            <a:bodyPr wrap="none" lIns="0" tIns="0" rIns="0" bIns="0">
              <a:spAutoFit/>
            </a:bodyPr>
            <a:lstStyle/>
            <a:p>
              <a:pPr algn="ctr" fontAlgn="auto">
                <a:spcBef>
                  <a:spcPts val="0"/>
                </a:spcBef>
                <a:spcAft>
                  <a:spcPts val="0"/>
                </a:spcAft>
                <a:defRPr/>
              </a:pPr>
              <a:r>
                <a:rPr lang="en-US" sz="2800" b="0" i="0" kern="0" dirty="0">
                  <a:solidFill>
                    <a:srgbClr val="FFFFFF"/>
                  </a:solidFill>
                  <a:latin typeface="Arial"/>
                  <a:ea typeface="ヒラギノ角ゴ Pro W3" pitchFamily="-111" charset="-128"/>
                  <a:cs typeface="Arial" pitchFamily="34" charset="0"/>
                </a:rPr>
                <a:t>MitraClip + GDMT</a:t>
              </a:r>
              <a:endParaRPr lang="en-US" sz="2400" b="0" i="0" kern="0" dirty="0">
                <a:solidFill>
                  <a:srgbClr val="000000"/>
                </a:solidFill>
                <a:latin typeface="Arial"/>
                <a:ea typeface="ヒラギノ角ゴ Pro W3" pitchFamily="-111" charset="-128"/>
                <a:cs typeface="Arial" pitchFamily="34" charset="0"/>
              </a:endParaRPr>
            </a:p>
          </p:txBody>
        </p:sp>
        <p:sp>
          <p:nvSpPr>
            <p:cNvPr id="20" name="Rectangle 91">
              <a:extLst>
                <a:ext uri="{FF2B5EF4-FFF2-40B4-BE49-F238E27FC236}">
                  <a16:creationId xmlns:a16="http://schemas.microsoft.com/office/drawing/2014/main" id="{2C4A8E5E-1621-E845-85CE-E976C472ABA3}"/>
                </a:ext>
              </a:extLst>
            </p:cNvPr>
            <p:cNvSpPr>
              <a:spLocks noChangeArrowheads="1"/>
            </p:cNvSpPr>
            <p:nvPr/>
          </p:nvSpPr>
          <p:spPr bwMode="auto">
            <a:xfrm>
              <a:off x="1778328" y="4195068"/>
              <a:ext cx="916919" cy="369332"/>
            </a:xfrm>
            <a:prstGeom prst="rect">
              <a:avLst/>
            </a:prstGeom>
            <a:noFill/>
            <a:ln w="9525">
              <a:noFill/>
              <a:miter lim="800000"/>
              <a:headEnd/>
              <a:tailEnd/>
            </a:ln>
          </p:spPr>
          <p:txBody>
            <a:bodyPr wrap="none" lIns="0" tIns="0" rIns="0" bIns="0">
              <a:spAutoFit/>
            </a:bodyPr>
            <a:lstStyle/>
            <a:p>
              <a:pPr algn="ctr" fontAlgn="auto">
                <a:spcBef>
                  <a:spcPts val="0"/>
                </a:spcBef>
                <a:spcAft>
                  <a:spcPts val="0"/>
                </a:spcAft>
                <a:defRPr/>
              </a:pPr>
              <a:r>
                <a:rPr lang="en-US" sz="2400" b="0" i="0" kern="0" dirty="0">
                  <a:solidFill>
                    <a:srgbClr val="FFFFFF"/>
                  </a:solidFill>
                  <a:latin typeface="Arial"/>
                  <a:ea typeface="ヒラギノ角ゴ Pro W3" pitchFamily="-111" charset="-128"/>
                  <a:cs typeface="Arial" pitchFamily="34" charset="0"/>
                </a:rPr>
                <a:t>N=312</a:t>
              </a:r>
              <a:endParaRPr lang="en-US" sz="2000" b="0" i="0" kern="0" dirty="0">
                <a:solidFill>
                  <a:srgbClr val="000000"/>
                </a:solidFill>
                <a:latin typeface="Arial"/>
                <a:ea typeface="ヒラギノ角ゴ Pro W3" pitchFamily="-111" charset="-128"/>
                <a:cs typeface="Arial" pitchFamily="34" charset="0"/>
              </a:endParaRPr>
            </a:p>
          </p:txBody>
        </p:sp>
      </p:grpSp>
      <p:sp>
        <p:nvSpPr>
          <p:cNvPr id="9" name="Rectangle 8">
            <a:extLst>
              <a:ext uri="{FF2B5EF4-FFF2-40B4-BE49-F238E27FC236}">
                <a16:creationId xmlns:a16="http://schemas.microsoft.com/office/drawing/2014/main" id="{A89114A1-835C-A045-BB7B-ADC4B57F46FA}"/>
              </a:ext>
            </a:extLst>
          </p:cNvPr>
          <p:cNvSpPr/>
          <p:nvPr/>
        </p:nvSpPr>
        <p:spPr>
          <a:xfrm>
            <a:off x="1739348" y="4811043"/>
            <a:ext cx="5665305" cy="261610"/>
          </a:xfrm>
          <a:prstGeom prst="rect">
            <a:avLst/>
          </a:prstGeom>
        </p:spPr>
        <p:txBody>
          <a:bodyPr wrap="square">
            <a:spAutoFit/>
          </a:bodyPr>
          <a:lstStyle/>
          <a:p>
            <a:pPr algn="ctr"/>
            <a:r>
              <a:rPr lang="en-US" sz="1100" b="0" i="0" dirty="0">
                <a:solidFill>
                  <a:schemeClr val="tx1"/>
                </a:solidFill>
                <a:latin typeface="Arial" panose="020B0604020202020204" pitchFamily="34" charset="0"/>
                <a:ea typeface="Calibri" panose="020F0502020204030204" pitchFamily="34" charset="0"/>
              </a:rPr>
              <a:t>*Stratified by cardiomyopathy etiology (ischemic vs. non-ischemic) and site</a:t>
            </a:r>
            <a:endParaRPr lang="en-US" sz="1100" b="0" i="0" dirty="0">
              <a:solidFill>
                <a:schemeClr val="tx1"/>
              </a:solidFill>
            </a:endParaRPr>
          </a:p>
        </p:txBody>
      </p:sp>
      <p:sp>
        <p:nvSpPr>
          <p:cNvPr id="18" name="TextBox 17">
            <a:extLst>
              <a:ext uri="{FF2B5EF4-FFF2-40B4-BE49-F238E27FC236}">
                <a16:creationId xmlns:a16="http://schemas.microsoft.com/office/drawing/2014/main" id="{DC5B2AA4-8AAB-FE4E-B983-C7D454568DCE}"/>
              </a:ext>
            </a:extLst>
          </p:cNvPr>
          <p:cNvSpPr txBox="1"/>
          <p:nvPr/>
        </p:nvSpPr>
        <p:spPr>
          <a:xfrm>
            <a:off x="2259357" y="4427962"/>
            <a:ext cx="4625286" cy="276999"/>
          </a:xfrm>
          <a:prstGeom prst="rect">
            <a:avLst/>
          </a:prstGeom>
          <a:noFill/>
          <a:ln>
            <a:noFill/>
          </a:ln>
        </p:spPr>
        <p:txBody>
          <a:bodyPr wrap="square" rtlCol="0">
            <a:spAutoFit/>
          </a:bodyPr>
          <a:lstStyle/>
          <a:p>
            <a:pPr algn="ctr"/>
            <a:r>
              <a:rPr lang="en-US" sz="1200" b="0" i="0" dirty="0">
                <a:solidFill>
                  <a:schemeClr val="tx1"/>
                </a:solidFill>
              </a:rPr>
              <a:t>Follow-up at 30d, 6mo, 1y, 18mo, 2y, 3y, 4y, 5y </a:t>
            </a:r>
          </a:p>
        </p:txBody>
      </p:sp>
    </p:spTree>
    <p:extLst>
      <p:ext uri="{BB962C8B-B14F-4D97-AF65-F5344CB8AC3E}">
        <p14:creationId xmlns:p14="http://schemas.microsoft.com/office/powerpoint/2010/main" val="72108302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a:extLst>
              <a:ext uri="{FF2B5EF4-FFF2-40B4-BE49-F238E27FC236}">
                <a16:creationId xmlns:a16="http://schemas.microsoft.com/office/drawing/2014/main" id="{69ED0A2C-B5D4-4A13-9411-E3F30A5F1799}"/>
              </a:ext>
            </a:extLst>
          </p:cNvPr>
          <p:cNvCxnSpPr>
            <a:cxnSpLocks/>
          </p:cNvCxnSpPr>
          <p:nvPr/>
        </p:nvCxnSpPr>
        <p:spPr bwMode="auto">
          <a:xfrm>
            <a:off x="5979885" y="3641620"/>
            <a:ext cx="702642" cy="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a:extLst>
              <a:ext uri="{FF2B5EF4-FFF2-40B4-BE49-F238E27FC236}">
                <a16:creationId xmlns:a16="http://schemas.microsoft.com/office/drawing/2014/main" id="{59C70D9B-6B4B-410F-8284-8AD66C864513}"/>
              </a:ext>
            </a:extLst>
          </p:cNvPr>
          <p:cNvSpPr>
            <a:spLocks noGrp="1"/>
          </p:cNvSpPr>
          <p:nvPr>
            <p:ph type="title"/>
          </p:nvPr>
        </p:nvSpPr>
        <p:spPr>
          <a:xfrm>
            <a:off x="345281" y="116681"/>
            <a:ext cx="8453439" cy="566738"/>
          </a:xfrm>
        </p:spPr>
        <p:txBody>
          <a:bodyPr/>
          <a:lstStyle/>
          <a:p>
            <a:r>
              <a:rPr lang="en-US" sz="2800" dirty="0" err="1"/>
              <a:t>MitraClip</a:t>
            </a:r>
            <a:r>
              <a:rPr lang="en-US" sz="2800" dirty="0"/>
              <a:t> Crossovers in GDMT-Assigned Patients</a:t>
            </a:r>
          </a:p>
        </p:txBody>
      </p:sp>
      <p:sp>
        <p:nvSpPr>
          <p:cNvPr id="4" name="Rectangle 3">
            <a:extLst>
              <a:ext uri="{FF2B5EF4-FFF2-40B4-BE49-F238E27FC236}">
                <a16:creationId xmlns:a16="http://schemas.microsoft.com/office/drawing/2014/main" id="{F98063CF-553F-4C9A-8E68-5014B6576EA7}"/>
              </a:ext>
            </a:extLst>
          </p:cNvPr>
          <p:cNvSpPr/>
          <p:nvPr/>
        </p:nvSpPr>
        <p:spPr bwMode="auto">
          <a:xfrm>
            <a:off x="3523432" y="724503"/>
            <a:ext cx="2859110" cy="819563"/>
          </a:xfrm>
          <a:prstGeom prst="rect">
            <a:avLst/>
          </a:prstGeom>
          <a:solidFill>
            <a:schemeClr val="accent6">
              <a:lumMod val="75000"/>
            </a:schemeClr>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GDMT alone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(N=312)</a:t>
            </a:r>
          </a:p>
        </p:txBody>
      </p:sp>
      <p:sp>
        <p:nvSpPr>
          <p:cNvPr id="5" name="Rectangle 4">
            <a:extLst>
              <a:ext uri="{FF2B5EF4-FFF2-40B4-BE49-F238E27FC236}">
                <a16:creationId xmlns:a16="http://schemas.microsoft.com/office/drawing/2014/main" id="{720D9517-652A-47FA-A71C-B9DAFEA1B33F}"/>
              </a:ext>
            </a:extLst>
          </p:cNvPr>
          <p:cNvSpPr/>
          <p:nvPr/>
        </p:nvSpPr>
        <p:spPr bwMode="auto">
          <a:xfrm>
            <a:off x="6401903" y="1958063"/>
            <a:ext cx="2256977" cy="940158"/>
          </a:xfrm>
          <a:prstGeom prst="rect">
            <a:avLst/>
          </a:prstGeom>
          <a:solidFill>
            <a:srgbClr val="7030A0"/>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pitchFamily="-111" charset="-128"/>
                <a:cs typeface="+mn-cs"/>
              </a:rPr>
              <a:t>MitraClip</a:t>
            </a: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 crossover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before 24 months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(N=5)*</a:t>
            </a:r>
          </a:p>
        </p:txBody>
      </p:sp>
      <p:sp>
        <p:nvSpPr>
          <p:cNvPr id="6" name="Rectangle 5">
            <a:extLst>
              <a:ext uri="{FF2B5EF4-FFF2-40B4-BE49-F238E27FC236}">
                <a16:creationId xmlns:a16="http://schemas.microsoft.com/office/drawing/2014/main" id="{5F231F45-7908-4449-B094-93FF06C96A8B}"/>
              </a:ext>
            </a:extLst>
          </p:cNvPr>
          <p:cNvSpPr/>
          <p:nvPr/>
        </p:nvSpPr>
        <p:spPr bwMode="auto">
          <a:xfrm>
            <a:off x="3824498" y="1958063"/>
            <a:ext cx="2256977" cy="940158"/>
          </a:xfrm>
          <a:prstGeom prst="rect">
            <a:avLst/>
          </a:prstGeom>
          <a:solidFill>
            <a:srgbClr val="007574"/>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No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pitchFamily="-111" charset="-128"/>
                <a:cs typeface="+mn-cs"/>
              </a:rPr>
              <a:t>MitraClip</a:t>
            </a: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 crossover before 24 months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(N=138)</a:t>
            </a:r>
          </a:p>
        </p:txBody>
      </p:sp>
      <p:sp>
        <p:nvSpPr>
          <p:cNvPr id="7" name="Rectangle 6">
            <a:extLst>
              <a:ext uri="{FF2B5EF4-FFF2-40B4-BE49-F238E27FC236}">
                <a16:creationId xmlns:a16="http://schemas.microsoft.com/office/drawing/2014/main" id="{3529F444-D755-4473-8F10-62D252161413}"/>
              </a:ext>
            </a:extLst>
          </p:cNvPr>
          <p:cNvSpPr/>
          <p:nvPr/>
        </p:nvSpPr>
        <p:spPr bwMode="auto">
          <a:xfrm>
            <a:off x="420641" y="2265150"/>
            <a:ext cx="1761960" cy="1691032"/>
          </a:xfrm>
          <a:prstGeom prst="rect">
            <a:avLst/>
          </a:prstGeom>
          <a:solidFill>
            <a:srgbClr val="C00000"/>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Not eligible for crossover at 24 months </a:t>
            </a:r>
            <a:r>
              <a:rPr kumimoji="0" lang="en-US" sz="14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(N=169)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Death: 	     124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LVAD: 	     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Transplant: 	      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Withdrawals:   	      26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Lost to follow up: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Other</a:t>
            </a:r>
            <a:r>
              <a:rPr kumimoji="0" lang="en-US" sz="1000" b="1" i="0" u="none" strike="noStrike" kern="1200" cap="none" spc="0" normalizeH="0" baseline="30000" noProof="0" dirty="0">
                <a:ln>
                  <a:noFill/>
                </a:ln>
                <a:solidFill>
                  <a:srgbClr val="FFFFFF"/>
                </a:solidFill>
                <a:effectLst/>
                <a:uLnTx/>
                <a:uFillTx/>
                <a:latin typeface="Arial" charset="0"/>
                <a:ea typeface="ヒラギノ角ゴ Pro W3" pitchFamily="-111" charset="-128"/>
                <a:cs typeface="+mn-cs"/>
              </a:rPr>
              <a:t>†</a:t>
            </a:r>
            <a:r>
              <a:rPr kumimoji="0" lang="en-US" sz="10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                    2</a:t>
            </a:r>
          </a:p>
        </p:txBody>
      </p:sp>
      <p:sp>
        <p:nvSpPr>
          <p:cNvPr id="9" name="Rectangle 8">
            <a:extLst>
              <a:ext uri="{FF2B5EF4-FFF2-40B4-BE49-F238E27FC236}">
                <a16:creationId xmlns:a16="http://schemas.microsoft.com/office/drawing/2014/main" id="{738EF12E-4621-4C24-BD1F-E99F93472C20}"/>
              </a:ext>
            </a:extLst>
          </p:cNvPr>
          <p:cNvSpPr/>
          <p:nvPr/>
        </p:nvSpPr>
        <p:spPr bwMode="auto">
          <a:xfrm>
            <a:off x="3868932" y="3309694"/>
            <a:ext cx="2167800" cy="851245"/>
          </a:xfrm>
          <a:prstGeom prst="rect">
            <a:avLst/>
          </a:prstGeom>
          <a:solidFill>
            <a:srgbClr val="7030A0"/>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MitraClip crossover between 24 and 36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pitchFamily="-111" charset="-128"/>
                <a:cs typeface="+mn-cs"/>
              </a:rPr>
              <a:t>mos</a:t>
            </a:r>
            <a:endPar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(N=53/138; 38.4%)</a:t>
            </a:r>
          </a:p>
        </p:txBody>
      </p:sp>
      <p:sp>
        <p:nvSpPr>
          <p:cNvPr id="10" name="Rectangle 9">
            <a:extLst>
              <a:ext uri="{FF2B5EF4-FFF2-40B4-BE49-F238E27FC236}">
                <a16:creationId xmlns:a16="http://schemas.microsoft.com/office/drawing/2014/main" id="{4CEAB898-EFD1-4299-86D2-22E646987EAA}"/>
              </a:ext>
            </a:extLst>
          </p:cNvPr>
          <p:cNvSpPr/>
          <p:nvPr/>
        </p:nvSpPr>
        <p:spPr bwMode="auto">
          <a:xfrm>
            <a:off x="2264982" y="3306706"/>
            <a:ext cx="1554870" cy="857221"/>
          </a:xfrm>
          <a:prstGeom prst="rect">
            <a:avLst/>
          </a:prstGeom>
          <a:solidFill>
            <a:srgbClr val="007574"/>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No </a:t>
            </a:r>
            <a:r>
              <a:rPr kumimoji="0" lang="en-US" sz="1400" b="1" i="0" u="none" strike="noStrike" kern="1200" cap="none" spc="0" normalizeH="0" baseline="0" noProof="0" dirty="0" err="1">
                <a:ln>
                  <a:noFill/>
                </a:ln>
                <a:solidFill>
                  <a:srgbClr val="FFFFFF"/>
                </a:solidFill>
                <a:effectLst/>
                <a:uLnTx/>
                <a:uFillTx/>
                <a:latin typeface="Arial" charset="0"/>
                <a:ea typeface="ヒラギノ角ゴ Pro W3" pitchFamily="-111" charset="-128"/>
                <a:cs typeface="+mn-cs"/>
              </a:rPr>
              <a:t>MitraClip</a:t>
            </a:r>
            <a:r>
              <a:rPr kumimoji="0" lang="en-US" sz="1400" b="1"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 crossover </a:t>
            </a:r>
            <a:r>
              <a:rPr kumimoji="0" lang="en-US" sz="14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mn-cs"/>
              </a:rPr>
              <a:t>(N=85)</a:t>
            </a:r>
          </a:p>
        </p:txBody>
      </p:sp>
      <p:cxnSp>
        <p:nvCxnSpPr>
          <p:cNvPr id="12" name="Straight Arrow Connector 11">
            <a:extLst>
              <a:ext uri="{FF2B5EF4-FFF2-40B4-BE49-F238E27FC236}">
                <a16:creationId xmlns:a16="http://schemas.microsoft.com/office/drawing/2014/main" id="{6E99AA4A-4D4D-4446-A820-B29A60D78C0F}"/>
              </a:ext>
            </a:extLst>
          </p:cNvPr>
          <p:cNvCxnSpPr>
            <a:cxnSpLocks/>
            <a:stCxn id="4" idx="2"/>
            <a:endCxn id="6" idx="0"/>
          </p:cNvCxnSpPr>
          <p:nvPr/>
        </p:nvCxnSpPr>
        <p:spPr bwMode="auto">
          <a:xfrm>
            <a:off x="4952987" y="1544066"/>
            <a:ext cx="0" cy="41399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or: Elbow 15">
            <a:extLst>
              <a:ext uri="{FF2B5EF4-FFF2-40B4-BE49-F238E27FC236}">
                <a16:creationId xmlns:a16="http://schemas.microsoft.com/office/drawing/2014/main" id="{6B5A74E4-642A-46FD-93C7-83D4921EEE3D}"/>
              </a:ext>
            </a:extLst>
          </p:cNvPr>
          <p:cNvCxnSpPr>
            <a:cxnSpLocks/>
            <a:stCxn id="7" idx="0"/>
            <a:endCxn id="5" idx="0"/>
          </p:cNvCxnSpPr>
          <p:nvPr/>
        </p:nvCxnSpPr>
        <p:spPr bwMode="auto">
          <a:xfrm rot="5400000" flipH="1" flipV="1">
            <a:off x="4262463" y="-1002778"/>
            <a:ext cx="307087" cy="6228771"/>
          </a:xfrm>
          <a:prstGeom prst="bentConnector3">
            <a:avLst>
              <a:gd name="adj1" fmla="val 174441"/>
            </a:avLst>
          </a:prstGeom>
          <a:solidFill>
            <a:schemeClr val="accent1"/>
          </a:solidFill>
          <a:ln w="381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or: Elbow 17">
            <a:extLst>
              <a:ext uri="{FF2B5EF4-FFF2-40B4-BE49-F238E27FC236}">
                <a16:creationId xmlns:a16="http://schemas.microsoft.com/office/drawing/2014/main" id="{1EEA38CE-9DFF-4C61-9107-FC5ED4B9AFA0}"/>
              </a:ext>
            </a:extLst>
          </p:cNvPr>
          <p:cNvCxnSpPr>
            <a:cxnSpLocks/>
            <a:stCxn id="10" idx="0"/>
            <a:endCxn id="9" idx="0"/>
          </p:cNvCxnSpPr>
          <p:nvPr/>
        </p:nvCxnSpPr>
        <p:spPr bwMode="auto">
          <a:xfrm rot="16200000" flipH="1">
            <a:off x="3996130" y="2352993"/>
            <a:ext cx="2988" cy="1910415"/>
          </a:xfrm>
          <a:prstGeom prst="bentConnector3">
            <a:avLst>
              <a:gd name="adj1" fmla="val -7650602"/>
            </a:avLst>
          </a:prstGeom>
          <a:solidFill>
            <a:schemeClr val="accent1"/>
          </a:solidFill>
          <a:ln w="381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049EE6EB-55EC-4823-AB26-64DD0B3B7005}"/>
              </a:ext>
            </a:extLst>
          </p:cNvPr>
          <p:cNvCxnSpPr>
            <a:cxnSpLocks/>
            <a:stCxn id="6" idx="2"/>
          </p:cNvCxnSpPr>
          <p:nvPr/>
        </p:nvCxnSpPr>
        <p:spPr bwMode="auto">
          <a:xfrm>
            <a:off x="4952987" y="2898221"/>
            <a:ext cx="0" cy="340602"/>
          </a:xfrm>
          <a:prstGeom prst="straightConnector1">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a:extLst>
              <a:ext uri="{FF2B5EF4-FFF2-40B4-BE49-F238E27FC236}">
                <a16:creationId xmlns:a16="http://schemas.microsoft.com/office/drawing/2014/main" id="{9A17F491-0282-4E81-B247-BF752BB300BA}"/>
              </a:ext>
            </a:extLst>
          </p:cNvPr>
          <p:cNvSpPr/>
          <p:nvPr/>
        </p:nvSpPr>
        <p:spPr bwMode="auto">
          <a:xfrm>
            <a:off x="6678741" y="3283647"/>
            <a:ext cx="1703301" cy="715946"/>
          </a:xfrm>
          <a:prstGeom prst="rect">
            <a:avLst/>
          </a:prstGeom>
          <a:ln>
            <a:solidFill>
              <a:schemeClr val="tx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ヒラギノ角ゴ Pro W3" pitchFamily="-111" charset="-128"/>
                <a:cs typeface="+mn-cs"/>
              </a:rPr>
              <a:t>Total Crossover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ヒラギノ角ゴ Pro W3" pitchFamily="-111" charset="-128"/>
                <a:cs typeface="+mn-cs"/>
              </a:rPr>
              <a:t>(N=58/312; 18.6%)</a:t>
            </a:r>
          </a:p>
        </p:txBody>
      </p:sp>
      <p:cxnSp>
        <p:nvCxnSpPr>
          <p:cNvPr id="23" name="Straight Arrow Connector 22">
            <a:extLst>
              <a:ext uri="{FF2B5EF4-FFF2-40B4-BE49-F238E27FC236}">
                <a16:creationId xmlns:a16="http://schemas.microsoft.com/office/drawing/2014/main" id="{409C6F91-E1B2-4C45-9537-E4F477D3B08D}"/>
              </a:ext>
            </a:extLst>
          </p:cNvPr>
          <p:cNvCxnSpPr>
            <a:cxnSpLocks/>
          </p:cNvCxnSpPr>
          <p:nvPr/>
        </p:nvCxnSpPr>
        <p:spPr bwMode="auto">
          <a:xfrm>
            <a:off x="7527303" y="2914758"/>
            <a:ext cx="6176" cy="368889"/>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26">
            <a:extLst>
              <a:ext uri="{FF2B5EF4-FFF2-40B4-BE49-F238E27FC236}">
                <a16:creationId xmlns:a16="http://schemas.microsoft.com/office/drawing/2014/main" id="{DD17B6AA-1A16-4CBC-87C4-64A8B8964FB6}"/>
              </a:ext>
            </a:extLst>
          </p:cNvPr>
          <p:cNvSpPr/>
          <p:nvPr/>
        </p:nvSpPr>
        <p:spPr>
          <a:xfrm>
            <a:off x="6043699" y="4002085"/>
            <a:ext cx="2968947"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srgbClr val="FFFFFF"/>
                </a:solidFill>
                <a:effectLst/>
                <a:uLnTx/>
                <a:uFillTx/>
                <a:latin typeface="Arial" charset="0"/>
                <a:ea typeface="ヒラギノ角ゴ Pro W3"/>
                <a:cs typeface="Arial" charset="0"/>
              </a:rPr>
              <a:t>Duration from randomization to crossover: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ヒラギノ角ゴ Pro W3"/>
                <a:cs typeface="Arial" charset="0"/>
              </a:rPr>
              <a:t>Median: 25.5 months; Range: 0.2 to 32.9 months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srgbClr val="FFFFFF"/>
                </a:solidFill>
                <a:effectLst/>
                <a:uLnTx/>
                <a:uFillTx/>
                <a:latin typeface="Arial" charset="0"/>
                <a:ea typeface="ヒラギノ角ゴ Pro W3"/>
                <a:cs typeface="Arial" charset="0"/>
              </a:rPr>
              <a:t>Follow-up after crossover: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ヒラギノ角ゴ Pro W3"/>
                <a:cs typeface="Arial" charset="0"/>
              </a:rPr>
              <a:t>Median: 7.7 months; Range: 0.0 to 43.6 months</a:t>
            </a:r>
          </a:p>
        </p:txBody>
      </p:sp>
      <p:sp>
        <p:nvSpPr>
          <p:cNvPr id="3" name="Rectangle 2">
            <a:extLst>
              <a:ext uri="{FF2B5EF4-FFF2-40B4-BE49-F238E27FC236}">
                <a16:creationId xmlns:a16="http://schemas.microsoft.com/office/drawing/2014/main" id="{119EEFB0-D70E-344C-B5B4-5E448FDD19DD}"/>
              </a:ext>
            </a:extLst>
          </p:cNvPr>
          <p:cNvSpPr/>
          <p:nvPr/>
        </p:nvSpPr>
        <p:spPr>
          <a:xfrm>
            <a:off x="233266" y="3965193"/>
            <a:ext cx="2136710"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30000" noProof="0" dirty="0">
                <a:ln>
                  <a:noFill/>
                </a:ln>
                <a:solidFill>
                  <a:srgbClr val="FFFFFF"/>
                </a:solidFill>
                <a:effectLst/>
                <a:uLnTx/>
                <a:uFillTx/>
                <a:latin typeface="Arial" charset="0"/>
                <a:ea typeface="ヒラギノ角ゴ Pro W3" pitchFamily="-111" charset="-128"/>
                <a:cs typeface="Arial" charset="0"/>
              </a:rPr>
              <a:t>†</a:t>
            </a:r>
            <a:r>
              <a:rPr kumimoji="0" lang="en-US" sz="8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Arial" charset="0"/>
              </a:rPr>
              <a:t>No FU data post 24 months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ヒラギノ角ゴ Pro W3" pitchFamily="-111" charset="-128"/>
                <a:cs typeface="Arial" charset="0"/>
              </a:rPr>
              <a:t>Pt may be in more than one category</a:t>
            </a:r>
          </a:p>
        </p:txBody>
      </p:sp>
      <p:sp>
        <p:nvSpPr>
          <p:cNvPr id="19" name="Rectangle 18">
            <a:extLst>
              <a:ext uri="{FF2B5EF4-FFF2-40B4-BE49-F238E27FC236}">
                <a16:creationId xmlns:a16="http://schemas.microsoft.com/office/drawing/2014/main" id="{8B5823DC-BB8B-614C-8337-38FC2EE25D3A}"/>
              </a:ext>
            </a:extLst>
          </p:cNvPr>
          <p:cNvSpPr/>
          <p:nvPr/>
        </p:nvSpPr>
        <p:spPr>
          <a:xfrm>
            <a:off x="7606881" y="2902305"/>
            <a:ext cx="1247456" cy="24622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charset="0"/>
                <a:ea typeface="ヒラギノ角ゴ Pro W3"/>
                <a:cs typeface="Arial" charset="0"/>
              </a:rPr>
              <a:t>*Protocol deviation</a:t>
            </a:r>
          </a:p>
        </p:txBody>
      </p:sp>
    </p:spTree>
    <p:extLst>
      <p:ext uri="{BB962C8B-B14F-4D97-AF65-F5344CB8AC3E}">
        <p14:creationId xmlns:p14="http://schemas.microsoft.com/office/powerpoint/2010/main" val="361917017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460782C5-CCD7-4506-8D4E-AFF4412F2AA0}"/>
              </a:ext>
            </a:extLst>
          </p:cNvPr>
          <p:cNvGraphicFramePr>
            <a:graphicFrameLocks noGrp="1"/>
          </p:cNvGraphicFramePr>
          <p:nvPr>
            <p:extLst>
              <p:ext uri="{D42A27DB-BD31-4B8C-83A1-F6EECF244321}">
                <p14:modId xmlns:p14="http://schemas.microsoft.com/office/powerpoint/2010/main" val="2095357029"/>
              </p:ext>
            </p:extLst>
          </p:nvPr>
        </p:nvGraphicFramePr>
        <p:xfrm>
          <a:off x="-92162" y="4015776"/>
          <a:ext cx="7769226" cy="566928"/>
        </p:xfrm>
        <a:graphic>
          <a:graphicData uri="http://schemas.openxmlformats.org/drawingml/2006/table">
            <a:tbl>
              <a:tblPr firstRow="1" bandRow="1">
                <a:tableStyleId>{2D5ABB26-0587-4C30-8999-92F81FD0307C}</a:tableStyleId>
              </a:tblPr>
              <a:tblGrid>
                <a:gridCol w="1821634">
                  <a:extLst>
                    <a:ext uri="{9D8B030D-6E8A-4147-A177-3AD203B41FA5}">
                      <a16:colId xmlns:a16="http://schemas.microsoft.com/office/drawing/2014/main" val="3765923597"/>
                    </a:ext>
                  </a:extLst>
                </a:gridCol>
                <a:gridCol w="1015804">
                  <a:extLst>
                    <a:ext uri="{9D8B030D-6E8A-4147-A177-3AD203B41FA5}">
                      <a16:colId xmlns:a16="http://schemas.microsoft.com/office/drawing/2014/main" val="3781168399"/>
                    </a:ext>
                  </a:extLst>
                </a:gridCol>
                <a:gridCol w="664036">
                  <a:extLst>
                    <a:ext uri="{9D8B030D-6E8A-4147-A177-3AD203B41FA5}">
                      <a16:colId xmlns:a16="http://schemas.microsoft.com/office/drawing/2014/main" val="2336621971"/>
                    </a:ext>
                  </a:extLst>
                </a:gridCol>
                <a:gridCol w="898635">
                  <a:extLst>
                    <a:ext uri="{9D8B030D-6E8A-4147-A177-3AD203B41FA5}">
                      <a16:colId xmlns:a16="http://schemas.microsoft.com/office/drawing/2014/main" val="3661671100"/>
                    </a:ext>
                  </a:extLst>
                </a:gridCol>
                <a:gridCol w="823562">
                  <a:extLst>
                    <a:ext uri="{9D8B030D-6E8A-4147-A177-3AD203B41FA5}">
                      <a16:colId xmlns:a16="http://schemas.microsoft.com/office/drawing/2014/main" val="1010890857"/>
                    </a:ext>
                  </a:extLst>
                </a:gridCol>
                <a:gridCol w="808352">
                  <a:extLst>
                    <a:ext uri="{9D8B030D-6E8A-4147-A177-3AD203B41FA5}">
                      <a16:colId xmlns:a16="http://schemas.microsoft.com/office/drawing/2014/main" val="3081606396"/>
                    </a:ext>
                  </a:extLst>
                </a:gridCol>
                <a:gridCol w="813415">
                  <a:extLst>
                    <a:ext uri="{9D8B030D-6E8A-4147-A177-3AD203B41FA5}">
                      <a16:colId xmlns:a16="http://schemas.microsoft.com/office/drawing/2014/main" val="314495609"/>
                    </a:ext>
                  </a:extLst>
                </a:gridCol>
                <a:gridCol w="923788">
                  <a:extLst>
                    <a:ext uri="{9D8B030D-6E8A-4147-A177-3AD203B41FA5}">
                      <a16:colId xmlns:a16="http://schemas.microsoft.com/office/drawing/2014/main" val="3684299521"/>
                    </a:ext>
                  </a:extLst>
                </a:gridCol>
              </a:tblGrid>
              <a:tr h="166747">
                <a:tc>
                  <a:txBody>
                    <a:bodyPr/>
                    <a:lstStyle/>
                    <a:p>
                      <a:pPr algn="r"/>
                      <a:r>
                        <a:rPr lang="en-US" sz="1000" b="1" dirty="0"/>
                        <a:t>    </a:t>
                      </a:r>
                      <a:r>
                        <a:rPr lang="en-US" sz="1000" b="1" u="sng" dirty="0"/>
                        <a:t># at Risk</a:t>
                      </a:r>
                      <a:r>
                        <a:rPr lang="en-US" sz="1000" b="1" dirty="0"/>
                        <a:t>:</a:t>
                      </a:r>
                    </a:p>
                  </a:txBody>
                  <a:tcPr marL="0" marR="0" marT="18288" marB="18288" anchor="ctr"/>
                </a:tc>
                <a:tc gridSpan="6">
                  <a:txBody>
                    <a:bodyPr/>
                    <a:lstStyle/>
                    <a:p>
                      <a:endParaRPr lang="en-US" sz="1000" dirty="0"/>
                    </a:p>
                  </a:txBody>
                  <a:tcPr marL="0" marR="0" marT="18288" marB="18288"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18288" marB="18288" anchor="ctr"/>
                </a:tc>
                <a:extLst>
                  <a:ext uri="{0D108BD9-81ED-4DB2-BD59-A6C34878D82A}">
                    <a16:rowId xmlns:a16="http://schemas.microsoft.com/office/drawing/2014/main" val="2941708680"/>
                  </a:ext>
                </a:extLst>
              </a:tr>
              <a:tr h="166747">
                <a:tc>
                  <a:txBody>
                    <a:bodyPr/>
                    <a:lstStyle/>
                    <a:p>
                      <a:pPr algn="r"/>
                      <a:r>
                        <a:rPr lang="en-US" sz="1000" b="0" dirty="0"/>
                        <a:t>MitraClip + GDMT</a:t>
                      </a:r>
                    </a:p>
                  </a:txBody>
                  <a:tcPr marL="0" marR="0" marT="18288" marB="18288" anchor="ctr"/>
                </a:tc>
                <a:tc>
                  <a:txBody>
                    <a:bodyPr/>
                    <a:lstStyle/>
                    <a:p>
                      <a:pPr algn="ctr" fontAlgn="ctr"/>
                      <a:r>
                        <a:rPr lang="en-US" sz="1000" b="0" i="0" u="none" strike="noStrike" dirty="0">
                          <a:solidFill>
                            <a:schemeClr val="tx1"/>
                          </a:solidFill>
                          <a:effectLst/>
                          <a:latin typeface="+mn-lt"/>
                        </a:rPr>
                        <a:t>302</a:t>
                      </a:r>
                    </a:p>
                  </a:txBody>
                  <a:tcPr marL="9525" marR="9525" marT="18288" marB="18288" anchor="ctr"/>
                </a:tc>
                <a:tc>
                  <a:txBody>
                    <a:bodyPr/>
                    <a:lstStyle/>
                    <a:p>
                      <a:pPr algn="ctr" fontAlgn="ctr"/>
                      <a:r>
                        <a:rPr lang="en-US" sz="1000" b="0" i="0" u="none" strike="noStrike" dirty="0">
                          <a:solidFill>
                            <a:schemeClr val="tx1"/>
                          </a:solidFill>
                          <a:effectLst/>
                          <a:latin typeface="+mn-lt"/>
                        </a:rPr>
                        <a:t>269</a:t>
                      </a:r>
                    </a:p>
                  </a:txBody>
                  <a:tcPr marL="9525" marR="9525" marT="18288" marB="18288" anchor="ctr"/>
                </a:tc>
                <a:tc>
                  <a:txBody>
                    <a:bodyPr/>
                    <a:lstStyle/>
                    <a:p>
                      <a:pPr algn="ctr" fontAlgn="ctr"/>
                      <a:r>
                        <a:rPr lang="en-US" sz="1000" b="0" i="0" u="none" strike="noStrike" dirty="0">
                          <a:solidFill>
                            <a:schemeClr val="tx1"/>
                          </a:solidFill>
                          <a:effectLst/>
                          <a:latin typeface="+mn-lt"/>
                        </a:rPr>
                        <a:t>238</a:t>
                      </a:r>
                    </a:p>
                  </a:txBody>
                  <a:tcPr marL="9525" marR="9525" marT="18288" marB="18288" anchor="ctr"/>
                </a:tc>
                <a:tc>
                  <a:txBody>
                    <a:bodyPr/>
                    <a:lstStyle/>
                    <a:p>
                      <a:pPr algn="ctr" fontAlgn="ctr"/>
                      <a:r>
                        <a:rPr lang="en-US" sz="1000" b="0" i="0" u="none" strike="noStrike" dirty="0">
                          <a:solidFill>
                            <a:schemeClr val="tx1"/>
                          </a:solidFill>
                          <a:effectLst/>
                          <a:latin typeface="+mn-lt"/>
                        </a:rPr>
                        <a:t>219</a:t>
                      </a:r>
                    </a:p>
                  </a:txBody>
                  <a:tcPr marL="9525" marR="9525" marT="18288" marB="18288" anchor="ctr"/>
                </a:tc>
                <a:tc>
                  <a:txBody>
                    <a:bodyPr/>
                    <a:lstStyle/>
                    <a:p>
                      <a:pPr algn="ctr" fontAlgn="ctr"/>
                      <a:r>
                        <a:rPr lang="en-US" sz="1000" b="0" i="0" u="none" strike="noStrike">
                          <a:solidFill>
                            <a:schemeClr val="tx1"/>
                          </a:solidFill>
                          <a:effectLst/>
                          <a:latin typeface="+mn-lt"/>
                        </a:rPr>
                        <a:t>189</a:t>
                      </a:r>
                    </a:p>
                  </a:txBody>
                  <a:tcPr marL="9525" marR="9525" marT="18288" marB="18288" anchor="ctr"/>
                </a:tc>
                <a:tc>
                  <a:txBody>
                    <a:bodyPr/>
                    <a:lstStyle/>
                    <a:p>
                      <a:pPr algn="ctr" fontAlgn="ctr"/>
                      <a:r>
                        <a:rPr lang="en-US" sz="1000" b="0" i="0" u="none" strike="noStrike" dirty="0">
                          <a:solidFill>
                            <a:schemeClr val="tx1"/>
                          </a:solidFill>
                          <a:effectLst/>
                          <a:latin typeface="+mn-lt"/>
                        </a:rPr>
                        <a:t> </a:t>
                      </a:r>
                    </a:p>
                  </a:txBody>
                  <a:tcPr marL="9525" marR="9525" marT="18288" marB="18288" anchor="ctr"/>
                </a:tc>
                <a:tc>
                  <a:txBody>
                    <a:bodyPr/>
                    <a:lstStyle/>
                    <a:p>
                      <a:pPr algn="ctr" fontAlgn="ctr"/>
                      <a:endParaRPr lang="en-US" sz="1000" b="0" i="0" u="none" strike="noStrike" dirty="0">
                        <a:solidFill>
                          <a:schemeClr val="tx1"/>
                        </a:solidFill>
                        <a:effectLst/>
                        <a:latin typeface="+mn-lt"/>
                      </a:endParaRPr>
                    </a:p>
                  </a:txBody>
                  <a:tcPr marL="9525" marR="9525" marT="18288" marB="18288" anchor="ctr"/>
                </a:tc>
                <a:extLst>
                  <a:ext uri="{0D108BD9-81ED-4DB2-BD59-A6C34878D82A}">
                    <a16:rowId xmlns:a16="http://schemas.microsoft.com/office/drawing/2014/main" val="3462999533"/>
                  </a:ext>
                </a:extLst>
              </a:tr>
              <a:tr h="166747">
                <a:tc>
                  <a:txBody>
                    <a:bodyPr/>
                    <a:lstStyle/>
                    <a:p>
                      <a:pPr algn="r"/>
                      <a:r>
                        <a:rPr lang="en-US" sz="1000" b="0" dirty="0"/>
                        <a:t>GDMT alone </a:t>
                      </a:r>
                    </a:p>
                  </a:txBody>
                  <a:tcPr marL="0" marR="0" marT="18288" marB="18288" anchor="ctr"/>
                </a:tc>
                <a:tc>
                  <a:txBody>
                    <a:bodyPr/>
                    <a:lstStyle/>
                    <a:p>
                      <a:pPr algn="ctr" fontAlgn="ctr"/>
                      <a:r>
                        <a:rPr lang="en-US" sz="1000" b="0" i="0" u="none" strike="noStrike">
                          <a:solidFill>
                            <a:schemeClr val="tx1"/>
                          </a:solidFill>
                          <a:effectLst/>
                          <a:latin typeface="+mn-lt"/>
                        </a:rPr>
                        <a:t>312</a:t>
                      </a:r>
                    </a:p>
                  </a:txBody>
                  <a:tcPr marL="9525" marR="9525" marT="18288" marB="18288" anchor="ctr"/>
                </a:tc>
                <a:tc>
                  <a:txBody>
                    <a:bodyPr/>
                    <a:lstStyle/>
                    <a:p>
                      <a:pPr algn="ctr" fontAlgn="ctr"/>
                      <a:r>
                        <a:rPr lang="en-US" sz="1000" b="0" i="0" u="none" strike="noStrike" dirty="0">
                          <a:solidFill>
                            <a:schemeClr val="tx1"/>
                          </a:solidFill>
                          <a:effectLst/>
                          <a:latin typeface="+mn-lt"/>
                        </a:rPr>
                        <a:t>272</a:t>
                      </a:r>
                    </a:p>
                  </a:txBody>
                  <a:tcPr marL="9525" marR="9525" marT="18288" marB="18288" anchor="ctr"/>
                </a:tc>
                <a:tc>
                  <a:txBody>
                    <a:bodyPr/>
                    <a:lstStyle/>
                    <a:p>
                      <a:pPr algn="ctr" fontAlgn="ctr"/>
                      <a:r>
                        <a:rPr lang="en-US" sz="1000" b="0" i="0" u="none" strike="noStrike" dirty="0">
                          <a:solidFill>
                            <a:schemeClr val="tx1"/>
                          </a:solidFill>
                          <a:effectLst/>
                          <a:latin typeface="+mn-lt"/>
                        </a:rPr>
                        <a:t>223</a:t>
                      </a:r>
                    </a:p>
                  </a:txBody>
                  <a:tcPr marL="9525" marR="9525" marT="18288" marB="18288" anchor="ctr"/>
                </a:tc>
                <a:tc>
                  <a:txBody>
                    <a:bodyPr/>
                    <a:lstStyle/>
                    <a:p>
                      <a:pPr algn="ctr" fontAlgn="ctr"/>
                      <a:r>
                        <a:rPr lang="en-US" sz="1000" b="0" i="0" u="none" strike="noStrike" dirty="0">
                          <a:solidFill>
                            <a:schemeClr val="tx1"/>
                          </a:solidFill>
                          <a:effectLst/>
                          <a:latin typeface="+mn-lt"/>
                        </a:rPr>
                        <a:t>185</a:t>
                      </a:r>
                    </a:p>
                  </a:txBody>
                  <a:tcPr marL="9525" marR="9525" marT="18288" marB="18288" anchor="ctr"/>
                </a:tc>
                <a:tc>
                  <a:txBody>
                    <a:bodyPr/>
                    <a:lstStyle/>
                    <a:p>
                      <a:pPr algn="ctr" fontAlgn="ctr"/>
                      <a:r>
                        <a:rPr lang="en-US" sz="1000" b="0" i="0" u="none" strike="noStrike" dirty="0">
                          <a:solidFill>
                            <a:schemeClr val="tx1"/>
                          </a:solidFill>
                          <a:effectLst/>
                          <a:latin typeface="+mn-lt"/>
                        </a:rPr>
                        <a:t>144</a:t>
                      </a:r>
                    </a:p>
                  </a:txBody>
                  <a:tcPr marL="9525" marR="9525" marT="18288" marB="18288" anchor="ctr"/>
                </a:tc>
                <a:tc>
                  <a:txBody>
                    <a:bodyPr/>
                    <a:lstStyle/>
                    <a:p>
                      <a:pPr algn="ctr" fontAlgn="ctr"/>
                      <a:r>
                        <a:rPr lang="en-US" sz="1000" b="0" i="0" u="none" strike="noStrike" dirty="0">
                          <a:solidFill>
                            <a:schemeClr val="tx1"/>
                          </a:solidFill>
                          <a:effectLst/>
                          <a:latin typeface="+mn-lt"/>
                        </a:rPr>
                        <a:t> </a:t>
                      </a:r>
                    </a:p>
                  </a:txBody>
                  <a:tcPr marL="9525" marR="9525" marT="18288" marB="18288" anchor="ctr"/>
                </a:tc>
                <a:tc>
                  <a:txBody>
                    <a:bodyPr/>
                    <a:lstStyle/>
                    <a:p>
                      <a:pPr algn="ctr" fontAlgn="ctr"/>
                      <a:endParaRPr lang="en-US" sz="1000" b="0" i="0" u="none" strike="noStrike" dirty="0">
                        <a:solidFill>
                          <a:schemeClr val="tx1"/>
                        </a:solidFill>
                        <a:effectLst/>
                        <a:latin typeface="+mn-lt"/>
                      </a:endParaRPr>
                    </a:p>
                  </a:txBody>
                  <a:tcPr marL="9525" marR="9525" marT="18288" marB="18288" anchor="ctr"/>
                </a:tc>
                <a:extLst>
                  <a:ext uri="{0D108BD9-81ED-4DB2-BD59-A6C34878D82A}">
                    <a16:rowId xmlns:a16="http://schemas.microsoft.com/office/drawing/2014/main" val="3416497008"/>
                  </a:ext>
                </a:extLst>
              </a:tr>
            </a:tbl>
          </a:graphicData>
        </a:graphic>
      </p:graphicFrame>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extLst>
              <p:ext uri="{D42A27DB-BD31-4B8C-83A1-F6EECF244321}">
                <p14:modId xmlns:p14="http://schemas.microsoft.com/office/powerpoint/2010/main" val="2321417185"/>
              </p:ext>
            </p:extLst>
          </p:nvPr>
        </p:nvGraphicFramePr>
        <p:xfrm>
          <a:off x="1118624" y="981154"/>
          <a:ext cx="6400800" cy="3231483"/>
        </p:xfrm>
        <a:graphic>
          <a:graphicData uri="http://schemas.openxmlformats.org/drawingml/2006/chart">
            <c:chart xmlns:c="http://schemas.openxmlformats.org/drawingml/2006/chart" xmlns:r="http://schemas.openxmlformats.org/officeDocument/2006/relationships" r:id="rId4"/>
          </a:graphicData>
        </a:graphic>
      </p:graphicFrame>
      <p:grpSp>
        <p:nvGrpSpPr>
          <p:cNvPr id="161" name="Group 160">
            <a:extLst>
              <a:ext uri="{FF2B5EF4-FFF2-40B4-BE49-F238E27FC236}">
                <a16:creationId xmlns:a16="http://schemas.microsoft.com/office/drawing/2014/main" id="{594276DB-200B-493C-A8F9-CB8F7ED91082}"/>
              </a:ext>
            </a:extLst>
          </p:cNvPr>
          <p:cNvGrpSpPr/>
          <p:nvPr/>
        </p:nvGrpSpPr>
        <p:grpSpPr>
          <a:xfrm>
            <a:off x="2310859" y="1304832"/>
            <a:ext cx="1527160" cy="473108"/>
            <a:chOff x="1080431" y="1240119"/>
            <a:chExt cx="941886" cy="473108"/>
          </a:xfrm>
        </p:grpSpPr>
        <p:sp>
          <p:nvSpPr>
            <p:cNvPr id="162" name="Text Box 21">
              <a:extLst>
                <a:ext uri="{FF2B5EF4-FFF2-40B4-BE49-F238E27FC236}">
                  <a16:creationId xmlns:a16="http://schemas.microsoft.com/office/drawing/2014/main" id="{D6CC209D-ACE6-4795-8E3F-A48C827FCD30}"/>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100" b="0" i="0" dirty="0">
                  <a:solidFill>
                    <a:schemeClr val="tx1"/>
                  </a:solidFill>
                  <a:latin typeface="Arial" panose="020B0604020202020204" pitchFamily="34" charset="0"/>
                  <a:cs typeface="Arial" panose="020B0604020202020204" pitchFamily="34" charset="0"/>
                </a:rPr>
                <a:t>MitraClip + GDMT</a:t>
              </a:r>
            </a:p>
          </p:txBody>
        </p:sp>
        <p:sp>
          <p:nvSpPr>
            <p:cNvPr id="163" name="Text Box 22">
              <a:extLst>
                <a:ext uri="{FF2B5EF4-FFF2-40B4-BE49-F238E27FC236}">
                  <a16:creationId xmlns:a16="http://schemas.microsoft.com/office/drawing/2014/main" id="{04FDF3D1-F131-4BDE-824F-75148827583F}"/>
                </a:ext>
              </a:extLst>
            </p:cNvPr>
            <p:cNvSpPr txBox="1">
              <a:spLocks noChangeArrowheads="1"/>
            </p:cNvSpPr>
            <p:nvPr/>
          </p:nvSpPr>
          <p:spPr bwMode="auto">
            <a:xfrm>
              <a:off x="1205768" y="1451617"/>
              <a:ext cx="630965" cy="261610"/>
            </a:xfrm>
            <a:prstGeom prst="rect">
              <a:avLst/>
            </a:prstGeom>
            <a:noFill/>
            <a:ln w="9525">
              <a:noFill/>
              <a:miter lim="800000"/>
              <a:headEnd/>
              <a:tailEnd/>
            </a:ln>
            <a:effectLst/>
          </p:spPr>
          <p:txBody>
            <a:bodyPr wrap="none">
              <a:spAutoFit/>
            </a:bodyPr>
            <a:lstStyle/>
            <a:p>
              <a:r>
                <a:rPr lang="en-US" sz="1100" b="0" i="0" dirty="0">
                  <a:solidFill>
                    <a:schemeClr val="tx1"/>
                  </a:solidFill>
                  <a:latin typeface="Arial" panose="020B0604020202020204" pitchFamily="34" charset="0"/>
                  <a:cs typeface="Arial" panose="020B0604020202020204" pitchFamily="34" charset="0"/>
                </a:rPr>
                <a:t>GDMT alone</a:t>
              </a:r>
            </a:p>
          </p:txBody>
        </p:sp>
        <p:sp>
          <p:nvSpPr>
            <p:cNvPr id="164" name="Line 23">
              <a:extLst>
                <a:ext uri="{FF2B5EF4-FFF2-40B4-BE49-F238E27FC236}">
                  <a16:creationId xmlns:a16="http://schemas.microsoft.com/office/drawing/2014/main" id="{EF3DAAEE-49D7-45E1-850F-A8989C3AE92F}"/>
                </a:ext>
              </a:extLst>
            </p:cNvPr>
            <p:cNvSpPr>
              <a:spLocks noChangeShapeType="1"/>
            </p:cNvSpPr>
            <p:nvPr/>
          </p:nvSpPr>
          <p:spPr bwMode="auto">
            <a:xfrm>
              <a:off x="1080431" y="1368799"/>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dirty="0">
                <a:solidFill>
                  <a:schemeClr val="tx1"/>
                </a:solidFill>
                <a:latin typeface="Arial" panose="020B0604020202020204" pitchFamily="34" charset="0"/>
                <a:cs typeface="Arial" panose="020B0604020202020204" pitchFamily="34" charset="0"/>
              </a:endParaRPr>
            </a:p>
          </p:txBody>
        </p:sp>
        <p:sp>
          <p:nvSpPr>
            <p:cNvPr id="165" name="Line 24">
              <a:extLst>
                <a:ext uri="{FF2B5EF4-FFF2-40B4-BE49-F238E27FC236}">
                  <a16:creationId xmlns:a16="http://schemas.microsoft.com/office/drawing/2014/main" id="{C1ABEA7A-EA7C-4598-BA0B-00D8646AD5A1}"/>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sp>
        <p:nvSpPr>
          <p:cNvPr id="17" name="Freeform 64">
            <a:extLst>
              <a:ext uri="{FF2B5EF4-FFF2-40B4-BE49-F238E27FC236}">
                <a16:creationId xmlns:a16="http://schemas.microsoft.com/office/drawing/2014/main" id="{79021355-E54C-42C5-87C6-2BBB57136519}"/>
              </a:ext>
            </a:extLst>
          </p:cNvPr>
          <p:cNvSpPr>
            <a:spLocks noChangeAspect="1"/>
          </p:cNvSpPr>
          <p:nvPr/>
        </p:nvSpPr>
        <p:spPr bwMode="auto">
          <a:xfrm>
            <a:off x="2230326" y="2355343"/>
            <a:ext cx="4975982" cy="1280858"/>
          </a:xfrm>
          <a:custGeom>
            <a:avLst/>
            <a:gdLst>
              <a:gd name="T0" fmla="*/ 4 w 574"/>
              <a:gd name="T1" fmla="*/ 205 h 211"/>
              <a:gd name="T2" fmla="*/ 11 w 574"/>
              <a:gd name="T3" fmla="*/ 202 h 211"/>
              <a:gd name="T4" fmla="*/ 23 w 574"/>
              <a:gd name="T5" fmla="*/ 197 h 211"/>
              <a:gd name="T6" fmla="*/ 39 w 574"/>
              <a:gd name="T7" fmla="*/ 190 h 211"/>
              <a:gd name="T8" fmla="*/ 45 w 574"/>
              <a:gd name="T9" fmla="*/ 185 h 211"/>
              <a:gd name="T10" fmla="*/ 53 w 574"/>
              <a:gd name="T11" fmla="*/ 180 h 211"/>
              <a:gd name="T12" fmla="*/ 66 w 574"/>
              <a:gd name="T13" fmla="*/ 177 h 211"/>
              <a:gd name="T14" fmla="*/ 79 w 574"/>
              <a:gd name="T15" fmla="*/ 171 h 211"/>
              <a:gd name="T16" fmla="*/ 85 w 574"/>
              <a:gd name="T17" fmla="*/ 165 h 211"/>
              <a:gd name="T18" fmla="*/ 92 w 574"/>
              <a:gd name="T19" fmla="*/ 161 h 211"/>
              <a:gd name="T20" fmla="*/ 101 w 574"/>
              <a:gd name="T21" fmla="*/ 155 h 211"/>
              <a:gd name="T22" fmla="*/ 112 w 574"/>
              <a:gd name="T23" fmla="*/ 149 h 211"/>
              <a:gd name="T24" fmla="*/ 116 w 574"/>
              <a:gd name="T25" fmla="*/ 143 h 211"/>
              <a:gd name="T26" fmla="*/ 127 w 574"/>
              <a:gd name="T27" fmla="*/ 139 h 211"/>
              <a:gd name="T28" fmla="*/ 135 w 574"/>
              <a:gd name="T29" fmla="*/ 133 h 211"/>
              <a:gd name="T30" fmla="*/ 146 w 574"/>
              <a:gd name="T31" fmla="*/ 130 h 211"/>
              <a:gd name="T32" fmla="*/ 157 w 574"/>
              <a:gd name="T33" fmla="*/ 125 h 211"/>
              <a:gd name="T34" fmla="*/ 172 w 574"/>
              <a:gd name="T35" fmla="*/ 118 h 211"/>
              <a:gd name="T36" fmla="*/ 177 w 574"/>
              <a:gd name="T37" fmla="*/ 113 h 211"/>
              <a:gd name="T38" fmla="*/ 189 w 574"/>
              <a:gd name="T39" fmla="*/ 109 h 211"/>
              <a:gd name="T40" fmla="*/ 198 w 574"/>
              <a:gd name="T41" fmla="*/ 102 h 211"/>
              <a:gd name="T42" fmla="*/ 211 w 574"/>
              <a:gd name="T43" fmla="*/ 100 h 211"/>
              <a:gd name="T44" fmla="*/ 225 w 574"/>
              <a:gd name="T45" fmla="*/ 95 h 211"/>
              <a:gd name="T46" fmla="*/ 246 w 574"/>
              <a:gd name="T47" fmla="*/ 90 h 211"/>
              <a:gd name="T48" fmla="*/ 264 w 574"/>
              <a:gd name="T49" fmla="*/ 84 h 211"/>
              <a:gd name="T50" fmla="*/ 296 w 574"/>
              <a:gd name="T51" fmla="*/ 79 h 211"/>
              <a:gd name="T52" fmla="*/ 311 w 574"/>
              <a:gd name="T53" fmla="*/ 73 h 211"/>
              <a:gd name="T54" fmla="*/ 326 w 574"/>
              <a:gd name="T55" fmla="*/ 69 h 211"/>
              <a:gd name="T56" fmla="*/ 342 w 574"/>
              <a:gd name="T57" fmla="*/ 62 h 211"/>
              <a:gd name="T58" fmla="*/ 360 w 574"/>
              <a:gd name="T59" fmla="*/ 57 h 211"/>
              <a:gd name="T60" fmla="*/ 372 w 574"/>
              <a:gd name="T61" fmla="*/ 52 h 211"/>
              <a:gd name="T62" fmla="*/ 379 w 574"/>
              <a:gd name="T63" fmla="*/ 51 h 211"/>
              <a:gd name="T64" fmla="*/ 382 w 574"/>
              <a:gd name="T65" fmla="*/ 49 h 211"/>
              <a:gd name="T66" fmla="*/ 387 w 574"/>
              <a:gd name="T67" fmla="*/ 49 h 211"/>
              <a:gd name="T68" fmla="*/ 392 w 574"/>
              <a:gd name="T69" fmla="*/ 47 h 211"/>
              <a:gd name="T70" fmla="*/ 397 w 574"/>
              <a:gd name="T71" fmla="*/ 46 h 211"/>
              <a:gd name="T72" fmla="*/ 402 w 574"/>
              <a:gd name="T73" fmla="*/ 46 h 211"/>
              <a:gd name="T74" fmla="*/ 409 w 574"/>
              <a:gd name="T75" fmla="*/ 45 h 211"/>
              <a:gd name="T76" fmla="*/ 420 w 574"/>
              <a:gd name="T77" fmla="*/ 40 h 211"/>
              <a:gd name="T78" fmla="*/ 439 w 574"/>
              <a:gd name="T79" fmla="*/ 36 h 211"/>
              <a:gd name="T80" fmla="*/ 450 w 574"/>
              <a:gd name="T81" fmla="*/ 32 h 211"/>
              <a:gd name="T82" fmla="*/ 463 w 574"/>
              <a:gd name="T83" fmla="*/ 28 h 211"/>
              <a:gd name="T84" fmla="*/ 483 w 574"/>
              <a:gd name="T85" fmla="*/ 25 h 211"/>
              <a:gd name="T86" fmla="*/ 495 w 574"/>
              <a:gd name="T87" fmla="*/ 22 h 211"/>
              <a:gd name="T88" fmla="*/ 507 w 574"/>
              <a:gd name="T89" fmla="*/ 16 h 211"/>
              <a:gd name="T90" fmla="*/ 516 w 574"/>
              <a:gd name="T91" fmla="*/ 13 h 211"/>
              <a:gd name="T92" fmla="*/ 543 w 574"/>
              <a:gd name="T93" fmla="*/ 6 h 211"/>
              <a:gd name="T94" fmla="*/ 555 w 574"/>
              <a:gd name="T95" fmla="*/ 3 h 211"/>
              <a:gd name="T96" fmla="*/ 564 w 574"/>
              <a:gd name="T97" fmla="*/ 3 h 211"/>
              <a:gd name="T98" fmla="*/ 571 w 574"/>
              <a:gd name="T99" fmla="*/ 0 h 211"/>
              <a:gd name="T100" fmla="*/ 574 w 574"/>
              <a:gd name="T101" fmla="*/ 0 h 211"/>
              <a:gd name="T102" fmla="*/ 574 w 574"/>
              <a:gd name="T103" fmla="*/ 0 h 211"/>
              <a:gd name="T104" fmla="*/ 574 w 574"/>
              <a:gd name="T105" fmla="*/ 0 h 211"/>
              <a:gd name="T106" fmla="*/ 574 w 574"/>
              <a:gd name="T107" fmla="*/ 0 h 211"/>
              <a:gd name="T108" fmla="*/ 574 w 574"/>
              <a:gd name="T109" fmla="*/ 0 h 211"/>
              <a:gd name="T110" fmla="*/ 574 w 574"/>
              <a:gd name="T111" fmla="*/ 0 h 211"/>
              <a:gd name="T112" fmla="*/ 574 w 574"/>
              <a:gd name="T113" fmla="*/ 0 h 211"/>
              <a:gd name="T114" fmla="*/ 574 w 574"/>
              <a:gd name="T115" fmla="*/ 0 h 211"/>
              <a:gd name="T116" fmla="*/ 574 w 574"/>
              <a:gd name="T117" fmla="*/ 0 h 211"/>
              <a:gd name="T118" fmla="*/ 574 w 574"/>
              <a:gd name="T119" fmla="*/ 0 h 211"/>
              <a:gd name="T120" fmla="*/ 574 w 574"/>
              <a:gd name="T1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4" h="211">
                <a:moveTo>
                  <a:pt x="0" y="211"/>
                </a:moveTo>
                <a:lnTo>
                  <a:pt x="1" y="211"/>
                </a:lnTo>
                <a:lnTo>
                  <a:pt x="1" y="210"/>
                </a:lnTo>
                <a:lnTo>
                  <a:pt x="3" y="210"/>
                </a:lnTo>
                <a:lnTo>
                  <a:pt x="3" y="210"/>
                </a:lnTo>
                <a:lnTo>
                  <a:pt x="3" y="210"/>
                </a:lnTo>
                <a:lnTo>
                  <a:pt x="3" y="209"/>
                </a:lnTo>
                <a:lnTo>
                  <a:pt x="3" y="209"/>
                </a:lnTo>
                <a:lnTo>
                  <a:pt x="3" y="208"/>
                </a:lnTo>
                <a:lnTo>
                  <a:pt x="4" y="208"/>
                </a:lnTo>
                <a:lnTo>
                  <a:pt x="4" y="208"/>
                </a:lnTo>
                <a:lnTo>
                  <a:pt x="4" y="208"/>
                </a:lnTo>
                <a:lnTo>
                  <a:pt x="4" y="207"/>
                </a:lnTo>
                <a:lnTo>
                  <a:pt x="4" y="207"/>
                </a:lnTo>
                <a:lnTo>
                  <a:pt x="4" y="206"/>
                </a:lnTo>
                <a:lnTo>
                  <a:pt x="4" y="206"/>
                </a:lnTo>
                <a:lnTo>
                  <a:pt x="4" y="205"/>
                </a:lnTo>
                <a:lnTo>
                  <a:pt x="5" y="205"/>
                </a:lnTo>
                <a:lnTo>
                  <a:pt x="5" y="205"/>
                </a:lnTo>
                <a:lnTo>
                  <a:pt x="5" y="205"/>
                </a:lnTo>
                <a:lnTo>
                  <a:pt x="5" y="205"/>
                </a:lnTo>
                <a:lnTo>
                  <a:pt x="6" y="205"/>
                </a:lnTo>
                <a:lnTo>
                  <a:pt x="6" y="204"/>
                </a:lnTo>
                <a:lnTo>
                  <a:pt x="7" y="204"/>
                </a:lnTo>
                <a:lnTo>
                  <a:pt x="7" y="204"/>
                </a:lnTo>
                <a:lnTo>
                  <a:pt x="8" y="204"/>
                </a:lnTo>
                <a:lnTo>
                  <a:pt x="8" y="204"/>
                </a:lnTo>
                <a:lnTo>
                  <a:pt x="9" y="204"/>
                </a:lnTo>
                <a:lnTo>
                  <a:pt x="9" y="203"/>
                </a:lnTo>
                <a:lnTo>
                  <a:pt x="10" y="203"/>
                </a:lnTo>
                <a:lnTo>
                  <a:pt x="10" y="202"/>
                </a:lnTo>
                <a:lnTo>
                  <a:pt x="10" y="202"/>
                </a:lnTo>
                <a:lnTo>
                  <a:pt x="10" y="202"/>
                </a:lnTo>
                <a:lnTo>
                  <a:pt x="11" y="202"/>
                </a:lnTo>
                <a:lnTo>
                  <a:pt x="11" y="202"/>
                </a:lnTo>
                <a:lnTo>
                  <a:pt x="12" y="202"/>
                </a:lnTo>
                <a:lnTo>
                  <a:pt x="12" y="202"/>
                </a:lnTo>
                <a:lnTo>
                  <a:pt x="12" y="202"/>
                </a:lnTo>
                <a:lnTo>
                  <a:pt x="12" y="201"/>
                </a:lnTo>
                <a:lnTo>
                  <a:pt x="14" y="201"/>
                </a:lnTo>
                <a:lnTo>
                  <a:pt x="14" y="200"/>
                </a:lnTo>
                <a:lnTo>
                  <a:pt x="15" y="200"/>
                </a:lnTo>
                <a:lnTo>
                  <a:pt x="15" y="200"/>
                </a:lnTo>
                <a:lnTo>
                  <a:pt x="15" y="200"/>
                </a:lnTo>
                <a:lnTo>
                  <a:pt x="15" y="199"/>
                </a:lnTo>
                <a:lnTo>
                  <a:pt x="18" y="199"/>
                </a:lnTo>
                <a:lnTo>
                  <a:pt x="18" y="198"/>
                </a:lnTo>
                <a:lnTo>
                  <a:pt x="22" y="198"/>
                </a:lnTo>
                <a:lnTo>
                  <a:pt x="22" y="198"/>
                </a:lnTo>
                <a:lnTo>
                  <a:pt x="23" y="198"/>
                </a:lnTo>
                <a:lnTo>
                  <a:pt x="23" y="197"/>
                </a:lnTo>
                <a:lnTo>
                  <a:pt x="26" y="197"/>
                </a:lnTo>
                <a:lnTo>
                  <a:pt x="26" y="196"/>
                </a:lnTo>
                <a:lnTo>
                  <a:pt x="29" y="196"/>
                </a:lnTo>
                <a:lnTo>
                  <a:pt x="29" y="195"/>
                </a:lnTo>
                <a:lnTo>
                  <a:pt x="31" y="195"/>
                </a:lnTo>
                <a:lnTo>
                  <a:pt x="31" y="194"/>
                </a:lnTo>
                <a:lnTo>
                  <a:pt x="31" y="194"/>
                </a:lnTo>
                <a:lnTo>
                  <a:pt x="31" y="194"/>
                </a:lnTo>
                <a:lnTo>
                  <a:pt x="34" y="194"/>
                </a:lnTo>
                <a:lnTo>
                  <a:pt x="34" y="193"/>
                </a:lnTo>
                <a:lnTo>
                  <a:pt x="35" y="193"/>
                </a:lnTo>
                <a:lnTo>
                  <a:pt x="35" y="192"/>
                </a:lnTo>
                <a:lnTo>
                  <a:pt x="38" y="192"/>
                </a:lnTo>
                <a:lnTo>
                  <a:pt x="38" y="191"/>
                </a:lnTo>
                <a:lnTo>
                  <a:pt x="39" y="191"/>
                </a:lnTo>
                <a:lnTo>
                  <a:pt x="39" y="190"/>
                </a:lnTo>
                <a:lnTo>
                  <a:pt x="39" y="190"/>
                </a:lnTo>
                <a:lnTo>
                  <a:pt x="39" y="190"/>
                </a:lnTo>
                <a:lnTo>
                  <a:pt x="40" y="190"/>
                </a:lnTo>
                <a:lnTo>
                  <a:pt x="40" y="189"/>
                </a:lnTo>
                <a:lnTo>
                  <a:pt x="41" y="189"/>
                </a:lnTo>
                <a:lnTo>
                  <a:pt x="41" y="188"/>
                </a:lnTo>
                <a:lnTo>
                  <a:pt x="42" y="188"/>
                </a:lnTo>
                <a:lnTo>
                  <a:pt x="42" y="187"/>
                </a:lnTo>
                <a:lnTo>
                  <a:pt x="42" y="187"/>
                </a:lnTo>
                <a:lnTo>
                  <a:pt x="42" y="186"/>
                </a:lnTo>
                <a:lnTo>
                  <a:pt x="43" y="186"/>
                </a:lnTo>
                <a:lnTo>
                  <a:pt x="43" y="186"/>
                </a:lnTo>
                <a:lnTo>
                  <a:pt x="45" y="186"/>
                </a:lnTo>
                <a:lnTo>
                  <a:pt x="45" y="186"/>
                </a:lnTo>
                <a:lnTo>
                  <a:pt x="45" y="186"/>
                </a:lnTo>
                <a:lnTo>
                  <a:pt x="45" y="185"/>
                </a:lnTo>
                <a:lnTo>
                  <a:pt x="45" y="185"/>
                </a:lnTo>
                <a:lnTo>
                  <a:pt x="45" y="185"/>
                </a:lnTo>
                <a:lnTo>
                  <a:pt x="45" y="185"/>
                </a:lnTo>
                <a:lnTo>
                  <a:pt x="45" y="185"/>
                </a:lnTo>
                <a:lnTo>
                  <a:pt x="46" y="185"/>
                </a:lnTo>
                <a:lnTo>
                  <a:pt x="46" y="184"/>
                </a:lnTo>
                <a:lnTo>
                  <a:pt x="47" y="184"/>
                </a:lnTo>
                <a:lnTo>
                  <a:pt x="47" y="183"/>
                </a:lnTo>
                <a:lnTo>
                  <a:pt x="48" y="183"/>
                </a:lnTo>
                <a:lnTo>
                  <a:pt x="48" y="182"/>
                </a:lnTo>
                <a:lnTo>
                  <a:pt x="48" y="182"/>
                </a:lnTo>
                <a:lnTo>
                  <a:pt x="48" y="182"/>
                </a:lnTo>
                <a:lnTo>
                  <a:pt x="48" y="182"/>
                </a:lnTo>
                <a:lnTo>
                  <a:pt x="48" y="181"/>
                </a:lnTo>
                <a:lnTo>
                  <a:pt x="49" y="181"/>
                </a:lnTo>
                <a:lnTo>
                  <a:pt x="49" y="181"/>
                </a:lnTo>
                <a:lnTo>
                  <a:pt x="51" y="181"/>
                </a:lnTo>
                <a:lnTo>
                  <a:pt x="51" y="180"/>
                </a:lnTo>
                <a:lnTo>
                  <a:pt x="53" y="180"/>
                </a:lnTo>
                <a:lnTo>
                  <a:pt x="53" y="180"/>
                </a:lnTo>
                <a:lnTo>
                  <a:pt x="55" y="180"/>
                </a:lnTo>
                <a:lnTo>
                  <a:pt x="55" y="180"/>
                </a:lnTo>
                <a:lnTo>
                  <a:pt x="56" y="180"/>
                </a:lnTo>
                <a:lnTo>
                  <a:pt x="56" y="180"/>
                </a:lnTo>
                <a:lnTo>
                  <a:pt x="57" y="180"/>
                </a:lnTo>
                <a:lnTo>
                  <a:pt x="57" y="179"/>
                </a:lnTo>
                <a:lnTo>
                  <a:pt x="58" y="179"/>
                </a:lnTo>
                <a:lnTo>
                  <a:pt x="58" y="178"/>
                </a:lnTo>
                <a:lnTo>
                  <a:pt x="64" y="178"/>
                </a:lnTo>
                <a:lnTo>
                  <a:pt x="64" y="178"/>
                </a:lnTo>
                <a:lnTo>
                  <a:pt x="64" y="178"/>
                </a:lnTo>
                <a:lnTo>
                  <a:pt x="64" y="177"/>
                </a:lnTo>
                <a:lnTo>
                  <a:pt x="66" y="177"/>
                </a:lnTo>
                <a:lnTo>
                  <a:pt x="66" y="177"/>
                </a:lnTo>
                <a:lnTo>
                  <a:pt x="66" y="177"/>
                </a:lnTo>
                <a:lnTo>
                  <a:pt x="66" y="177"/>
                </a:lnTo>
                <a:lnTo>
                  <a:pt x="68" y="177"/>
                </a:lnTo>
                <a:lnTo>
                  <a:pt x="68" y="177"/>
                </a:lnTo>
                <a:lnTo>
                  <a:pt x="69" y="177"/>
                </a:lnTo>
                <a:lnTo>
                  <a:pt x="69" y="176"/>
                </a:lnTo>
                <a:lnTo>
                  <a:pt x="73" y="176"/>
                </a:lnTo>
                <a:lnTo>
                  <a:pt x="73" y="176"/>
                </a:lnTo>
                <a:lnTo>
                  <a:pt x="74" y="176"/>
                </a:lnTo>
                <a:lnTo>
                  <a:pt x="74" y="175"/>
                </a:lnTo>
                <a:lnTo>
                  <a:pt x="75" y="175"/>
                </a:lnTo>
                <a:lnTo>
                  <a:pt x="75" y="174"/>
                </a:lnTo>
                <a:lnTo>
                  <a:pt x="75" y="174"/>
                </a:lnTo>
                <a:lnTo>
                  <a:pt x="75" y="173"/>
                </a:lnTo>
                <a:lnTo>
                  <a:pt x="77" y="173"/>
                </a:lnTo>
                <a:lnTo>
                  <a:pt x="77" y="172"/>
                </a:lnTo>
                <a:lnTo>
                  <a:pt x="77" y="172"/>
                </a:lnTo>
                <a:lnTo>
                  <a:pt x="77" y="171"/>
                </a:lnTo>
                <a:lnTo>
                  <a:pt x="79" y="171"/>
                </a:lnTo>
                <a:lnTo>
                  <a:pt x="79" y="170"/>
                </a:lnTo>
                <a:lnTo>
                  <a:pt x="79" y="170"/>
                </a:lnTo>
                <a:lnTo>
                  <a:pt x="79" y="169"/>
                </a:lnTo>
                <a:lnTo>
                  <a:pt x="80" y="169"/>
                </a:lnTo>
                <a:lnTo>
                  <a:pt x="80" y="169"/>
                </a:lnTo>
                <a:lnTo>
                  <a:pt x="80" y="169"/>
                </a:lnTo>
                <a:lnTo>
                  <a:pt x="80" y="168"/>
                </a:lnTo>
                <a:lnTo>
                  <a:pt x="81" y="168"/>
                </a:lnTo>
                <a:lnTo>
                  <a:pt x="81" y="168"/>
                </a:lnTo>
                <a:lnTo>
                  <a:pt x="83" y="168"/>
                </a:lnTo>
                <a:lnTo>
                  <a:pt x="83" y="167"/>
                </a:lnTo>
                <a:lnTo>
                  <a:pt x="83" y="167"/>
                </a:lnTo>
                <a:lnTo>
                  <a:pt x="83" y="166"/>
                </a:lnTo>
                <a:lnTo>
                  <a:pt x="84" y="166"/>
                </a:lnTo>
                <a:lnTo>
                  <a:pt x="84" y="165"/>
                </a:lnTo>
                <a:lnTo>
                  <a:pt x="85" y="165"/>
                </a:lnTo>
                <a:lnTo>
                  <a:pt x="85" y="165"/>
                </a:lnTo>
                <a:lnTo>
                  <a:pt x="87" y="165"/>
                </a:lnTo>
                <a:lnTo>
                  <a:pt x="87" y="165"/>
                </a:lnTo>
                <a:lnTo>
                  <a:pt x="88" y="165"/>
                </a:lnTo>
                <a:lnTo>
                  <a:pt x="88" y="165"/>
                </a:lnTo>
                <a:lnTo>
                  <a:pt x="88" y="165"/>
                </a:lnTo>
                <a:lnTo>
                  <a:pt x="88" y="164"/>
                </a:lnTo>
                <a:lnTo>
                  <a:pt x="89" y="164"/>
                </a:lnTo>
                <a:lnTo>
                  <a:pt x="89" y="164"/>
                </a:lnTo>
                <a:lnTo>
                  <a:pt x="89" y="164"/>
                </a:lnTo>
                <a:lnTo>
                  <a:pt x="89" y="163"/>
                </a:lnTo>
                <a:lnTo>
                  <a:pt x="90" y="163"/>
                </a:lnTo>
                <a:lnTo>
                  <a:pt x="90" y="162"/>
                </a:lnTo>
                <a:lnTo>
                  <a:pt x="91" y="162"/>
                </a:lnTo>
                <a:lnTo>
                  <a:pt x="91" y="162"/>
                </a:lnTo>
                <a:lnTo>
                  <a:pt x="91" y="162"/>
                </a:lnTo>
                <a:lnTo>
                  <a:pt x="91" y="161"/>
                </a:lnTo>
                <a:lnTo>
                  <a:pt x="92" y="161"/>
                </a:lnTo>
                <a:lnTo>
                  <a:pt x="92" y="160"/>
                </a:lnTo>
                <a:lnTo>
                  <a:pt x="92" y="160"/>
                </a:lnTo>
                <a:lnTo>
                  <a:pt x="92" y="160"/>
                </a:lnTo>
                <a:lnTo>
                  <a:pt x="95" y="160"/>
                </a:lnTo>
                <a:lnTo>
                  <a:pt x="95" y="159"/>
                </a:lnTo>
                <a:lnTo>
                  <a:pt x="97" y="159"/>
                </a:lnTo>
                <a:lnTo>
                  <a:pt x="97" y="159"/>
                </a:lnTo>
                <a:lnTo>
                  <a:pt x="98" y="159"/>
                </a:lnTo>
                <a:lnTo>
                  <a:pt x="98" y="159"/>
                </a:lnTo>
                <a:lnTo>
                  <a:pt x="98" y="159"/>
                </a:lnTo>
                <a:lnTo>
                  <a:pt x="98" y="158"/>
                </a:lnTo>
                <a:lnTo>
                  <a:pt x="98" y="158"/>
                </a:lnTo>
                <a:lnTo>
                  <a:pt x="98" y="157"/>
                </a:lnTo>
                <a:lnTo>
                  <a:pt x="99" y="157"/>
                </a:lnTo>
                <a:lnTo>
                  <a:pt x="99" y="156"/>
                </a:lnTo>
                <a:lnTo>
                  <a:pt x="101" y="156"/>
                </a:lnTo>
                <a:lnTo>
                  <a:pt x="101" y="155"/>
                </a:lnTo>
                <a:lnTo>
                  <a:pt x="102" y="155"/>
                </a:lnTo>
                <a:lnTo>
                  <a:pt x="102" y="155"/>
                </a:lnTo>
                <a:lnTo>
                  <a:pt x="102" y="155"/>
                </a:lnTo>
                <a:lnTo>
                  <a:pt x="102" y="154"/>
                </a:lnTo>
                <a:lnTo>
                  <a:pt x="106" y="154"/>
                </a:lnTo>
                <a:lnTo>
                  <a:pt x="106" y="154"/>
                </a:lnTo>
                <a:lnTo>
                  <a:pt x="108" y="154"/>
                </a:lnTo>
                <a:lnTo>
                  <a:pt x="108" y="153"/>
                </a:lnTo>
                <a:lnTo>
                  <a:pt x="109" y="153"/>
                </a:lnTo>
                <a:lnTo>
                  <a:pt x="109" y="152"/>
                </a:lnTo>
                <a:lnTo>
                  <a:pt x="111" y="152"/>
                </a:lnTo>
                <a:lnTo>
                  <a:pt x="111" y="151"/>
                </a:lnTo>
                <a:lnTo>
                  <a:pt x="111" y="151"/>
                </a:lnTo>
                <a:lnTo>
                  <a:pt x="111" y="150"/>
                </a:lnTo>
                <a:lnTo>
                  <a:pt x="111" y="150"/>
                </a:lnTo>
                <a:lnTo>
                  <a:pt x="111" y="149"/>
                </a:lnTo>
                <a:lnTo>
                  <a:pt x="112" y="149"/>
                </a:lnTo>
                <a:lnTo>
                  <a:pt x="112" y="148"/>
                </a:lnTo>
                <a:lnTo>
                  <a:pt x="113" y="148"/>
                </a:lnTo>
                <a:lnTo>
                  <a:pt x="113" y="148"/>
                </a:lnTo>
                <a:lnTo>
                  <a:pt x="113" y="148"/>
                </a:lnTo>
                <a:lnTo>
                  <a:pt x="113" y="148"/>
                </a:lnTo>
                <a:lnTo>
                  <a:pt x="113" y="148"/>
                </a:lnTo>
                <a:lnTo>
                  <a:pt x="113" y="147"/>
                </a:lnTo>
                <a:lnTo>
                  <a:pt x="114" y="147"/>
                </a:lnTo>
                <a:lnTo>
                  <a:pt x="114" y="146"/>
                </a:lnTo>
                <a:lnTo>
                  <a:pt x="114" y="146"/>
                </a:lnTo>
                <a:lnTo>
                  <a:pt x="114" y="145"/>
                </a:lnTo>
                <a:lnTo>
                  <a:pt x="115" y="145"/>
                </a:lnTo>
                <a:lnTo>
                  <a:pt x="115" y="145"/>
                </a:lnTo>
                <a:lnTo>
                  <a:pt x="115" y="145"/>
                </a:lnTo>
                <a:lnTo>
                  <a:pt x="115" y="144"/>
                </a:lnTo>
                <a:lnTo>
                  <a:pt x="116" y="144"/>
                </a:lnTo>
                <a:lnTo>
                  <a:pt x="116" y="143"/>
                </a:lnTo>
                <a:lnTo>
                  <a:pt x="118" y="143"/>
                </a:lnTo>
                <a:lnTo>
                  <a:pt x="118" y="143"/>
                </a:lnTo>
                <a:lnTo>
                  <a:pt x="118" y="143"/>
                </a:lnTo>
                <a:lnTo>
                  <a:pt x="118" y="143"/>
                </a:lnTo>
                <a:lnTo>
                  <a:pt x="120" y="143"/>
                </a:lnTo>
                <a:lnTo>
                  <a:pt x="120" y="142"/>
                </a:lnTo>
                <a:lnTo>
                  <a:pt x="120" y="142"/>
                </a:lnTo>
                <a:lnTo>
                  <a:pt x="120" y="141"/>
                </a:lnTo>
                <a:lnTo>
                  <a:pt x="121" y="141"/>
                </a:lnTo>
                <a:lnTo>
                  <a:pt x="121" y="141"/>
                </a:lnTo>
                <a:lnTo>
                  <a:pt x="123" y="141"/>
                </a:lnTo>
                <a:lnTo>
                  <a:pt x="123" y="140"/>
                </a:lnTo>
                <a:lnTo>
                  <a:pt x="126" y="140"/>
                </a:lnTo>
                <a:lnTo>
                  <a:pt x="126" y="140"/>
                </a:lnTo>
                <a:lnTo>
                  <a:pt x="126" y="140"/>
                </a:lnTo>
                <a:lnTo>
                  <a:pt x="126" y="139"/>
                </a:lnTo>
                <a:lnTo>
                  <a:pt x="127" y="139"/>
                </a:lnTo>
                <a:lnTo>
                  <a:pt x="127" y="138"/>
                </a:lnTo>
                <a:lnTo>
                  <a:pt x="129" y="138"/>
                </a:lnTo>
                <a:lnTo>
                  <a:pt x="129" y="138"/>
                </a:lnTo>
                <a:lnTo>
                  <a:pt x="129" y="138"/>
                </a:lnTo>
                <a:lnTo>
                  <a:pt x="129" y="138"/>
                </a:lnTo>
                <a:lnTo>
                  <a:pt x="129" y="138"/>
                </a:lnTo>
                <a:lnTo>
                  <a:pt x="129" y="137"/>
                </a:lnTo>
                <a:lnTo>
                  <a:pt x="129" y="137"/>
                </a:lnTo>
                <a:lnTo>
                  <a:pt x="129" y="136"/>
                </a:lnTo>
                <a:lnTo>
                  <a:pt x="130" y="136"/>
                </a:lnTo>
                <a:lnTo>
                  <a:pt x="130" y="135"/>
                </a:lnTo>
                <a:lnTo>
                  <a:pt x="132" y="135"/>
                </a:lnTo>
                <a:lnTo>
                  <a:pt x="132" y="134"/>
                </a:lnTo>
                <a:lnTo>
                  <a:pt x="134" y="134"/>
                </a:lnTo>
                <a:lnTo>
                  <a:pt x="134" y="133"/>
                </a:lnTo>
                <a:lnTo>
                  <a:pt x="135" y="133"/>
                </a:lnTo>
                <a:lnTo>
                  <a:pt x="135" y="133"/>
                </a:lnTo>
                <a:lnTo>
                  <a:pt x="138" y="133"/>
                </a:lnTo>
                <a:lnTo>
                  <a:pt x="138" y="132"/>
                </a:lnTo>
                <a:lnTo>
                  <a:pt x="140" y="132"/>
                </a:lnTo>
                <a:lnTo>
                  <a:pt x="140" y="131"/>
                </a:lnTo>
                <a:lnTo>
                  <a:pt x="140" y="131"/>
                </a:lnTo>
                <a:lnTo>
                  <a:pt x="140" y="131"/>
                </a:lnTo>
                <a:lnTo>
                  <a:pt x="141" y="131"/>
                </a:lnTo>
                <a:lnTo>
                  <a:pt x="141" y="131"/>
                </a:lnTo>
                <a:lnTo>
                  <a:pt x="142" y="131"/>
                </a:lnTo>
                <a:lnTo>
                  <a:pt x="142" y="131"/>
                </a:lnTo>
                <a:lnTo>
                  <a:pt x="143" y="131"/>
                </a:lnTo>
                <a:lnTo>
                  <a:pt x="143" y="131"/>
                </a:lnTo>
                <a:lnTo>
                  <a:pt x="143" y="131"/>
                </a:lnTo>
                <a:lnTo>
                  <a:pt x="143" y="131"/>
                </a:lnTo>
                <a:lnTo>
                  <a:pt x="143" y="131"/>
                </a:lnTo>
                <a:lnTo>
                  <a:pt x="143" y="130"/>
                </a:lnTo>
                <a:lnTo>
                  <a:pt x="146" y="130"/>
                </a:lnTo>
                <a:lnTo>
                  <a:pt x="146" y="130"/>
                </a:lnTo>
                <a:lnTo>
                  <a:pt x="147" y="130"/>
                </a:lnTo>
                <a:lnTo>
                  <a:pt x="147" y="129"/>
                </a:lnTo>
                <a:lnTo>
                  <a:pt x="149" y="129"/>
                </a:lnTo>
                <a:lnTo>
                  <a:pt x="149" y="129"/>
                </a:lnTo>
                <a:lnTo>
                  <a:pt x="149" y="129"/>
                </a:lnTo>
                <a:lnTo>
                  <a:pt x="149" y="128"/>
                </a:lnTo>
                <a:lnTo>
                  <a:pt x="152" y="128"/>
                </a:lnTo>
                <a:lnTo>
                  <a:pt x="152" y="127"/>
                </a:lnTo>
                <a:lnTo>
                  <a:pt x="153" y="127"/>
                </a:lnTo>
                <a:lnTo>
                  <a:pt x="153" y="126"/>
                </a:lnTo>
                <a:lnTo>
                  <a:pt x="155" y="126"/>
                </a:lnTo>
                <a:lnTo>
                  <a:pt x="155" y="125"/>
                </a:lnTo>
                <a:lnTo>
                  <a:pt x="157" y="125"/>
                </a:lnTo>
                <a:lnTo>
                  <a:pt x="157" y="125"/>
                </a:lnTo>
                <a:lnTo>
                  <a:pt x="157" y="125"/>
                </a:lnTo>
                <a:lnTo>
                  <a:pt x="157" y="125"/>
                </a:lnTo>
                <a:lnTo>
                  <a:pt x="158" y="125"/>
                </a:lnTo>
                <a:lnTo>
                  <a:pt x="158" y="124"/>
                </a:lnTo>
                <a:lnTo>
                  <a:pt x="162" y="124"/>
                </a:lnTo>
                <a:lnTo>
                  <a:pt x="162" y="123"/>
                </a:lnTo>
                <a:lnTo>
                  <a:pt x="162" y="123"/>
                </a:lnTo>
                <a:lnTo>
                  <a:pt x="162" y="122"/>
                </a:lnTo>
                <a:lnTo>
                  <a:pt x="164" y="122"/>
                </a:lnTo>
                <a:lnTo>
                  <a:pt x="164" y="121"/>
                </a:lnTo>
                <a:lnTo>
                  <a:pt x="164" y="121"/>
                </a:lnTo>
                <a:lnTo>
                  <a:pt x="164" y="121"/>
                </a:lnTo>
                <a:lnTo>
                  <a:pt x="165" y="121"/>
                </a:lnTo>
                <a:lnTo>
                  <a:pt x="165" y="120"/>
                </a:lnTo>
                <a:lnTo>
                  <a:pt x="166" y="120"/>
                </a:lnTo>
                <a:lnTo>
                  <a:pt x="166" y="119"/>
                </a:lnTo>
                <a:lnTo>
                  <a:pt x="171" y="119"/>
                </a:lnTo>
                <a:lnTo>
                  <a:pt x="171" y="118"/>
                </a:lnTo>
                <a:lnTo>
                  <a:pt x="172" y="118"/>
                </a:lnTo>
                <a:lnTo>
                  <a:pt x="172" y="118"/>
                </a:lnTo>
                <a:lnTo>
                  <a:pt x="172" y="118"/>
                </a:lnTo>
                <a:lnTo>
                  <a:pt x="172" y="117"/>
                </a:lnTo>
                <a:lnTo>
                  <a:pt x="172" y="117"/>
                </a:lnTo>
                <a:lnTo>
                  <a:pt x="172" y="116"/>
                </a:lnTo>
                <a:lnTo>
                  <a:pt x="174" y="116"/>
                </a:lnTo>
                <a:lnTo>
                  <a:pt x="174" y="116"/>
                </a:lnTo>
                <a:lnTo>
                  <a:pt x="174" y="116"/>
                </a:lnTo>
                <a:lnTo>
                  <a:pt x="174" y="116"/>
                </a:lnTo>
                <a:lnTo>
                  <a:pt x="176" y="116"/>
                </a:lnTo>
                <a:lnTo>
                  <a:pt x="176" y="116"/>
                </a:lnTo>
                <a:lnTo>
                  <a:pt x="176" y="116"/>
                </a:lnTo>
                <a:lnTo>
                  <a:pt x="176" y="115"/>
                </a:lnTo>
                <a:lnTo>
                  <a:pt x="176" y="115"/>
                </a:lnTo>
                <a:lnTo>
                  <a:pt x="176" y="114"/>
                </a:lnTo>
                <a:lnTo>
                  <a:pt x="177" y="114"/>
                </a:lnTo>
                <a:lnTo>
                  <a:pt x="177" y="113"/>
                </a:lnTo>
                <a:lnTo>
                  <a:pt x="177" y="113"/>
                </a:lnTo>
                <a:lnTo>
                  <a:pt x="177" y="113"/>
                </a:lnTo>
                <a:lnTo>
                  <a:pt x="178" y="113"/>
                </a:lnTo>
                <a:lnTo>
                  <a:pt x="178" y="113"/>
                </a:lnTo>
                <a:lnTo>
                  <a:pt x="178" y="113"/>
                </a:lnTo>
                <a:lnTo>
                  <a:pt x="178" y="112"/>
                </a:lnTo>
                <a:lnTo>
                  <a:pt x="179" y="112"/>
                </a:lnTo>
                <a:lnTo>
                  <a:pt x="179" y="112"/>
                </a:lnTo>
                <a:lnTo>
                  <a:pt x="180" y="112"/>
                </a:lnTo>
                <a:lnTo>
                  <a:pt x="180" y="112"/>
                </a:lnTo>
                <a:lnTo>
                  <a:pt x="181" y="112"/>
                </a:lnTo>
                <a:lnTo>
                  <a:pt x="181" y="111"/>
                </a:lnTo>
                <a:lnTo>
                  <a:pt x="182" y="111"/>
                </a:lnTo>
                <a:lnTo>
                  <a:pt x="182" y="110"/>
                </a:lnTo>
                <a:lnTo>
                  <a:pt x="186" y="110"/>
                </a:lnTo>
                <a:lnTo>
                  <a:pt x="186" y="109"/>
                </a:lnTo>
                <a:lnTo>
                  <a:pt x="189" y="109"/>
                </a:lnTo>
                <a:lnTo>
                  <a:pt x="189" y="108"/>
                </a:lnTo>
                <a:lnTo>
                  <a:pt x="190" y="108"/>
                </a:lnTo>
                <a:lnTo>
                  <a:pt x="190" y="108"/>
                </a:lnTo>
                <a:lnTo>
                  <a:pt x="191" y="108"/>
                </a:lnTo>
                <a:lnTo>
                  <a:pt x="191" y="108"/>
                </a:lnTo>
                <a:lnTo>
                  <a:pt x="195" y="108"/>
                </a:lnTo>
                <a:lnTo>
                  <a:pt x="195" y="107"/>
                </a:lnTo>
                <a:lnTo>
                  <a:pt x="196" y="107"/>
                </a:lnTo>
                <a:lnTo>
                  <a:pt x="196" y="106"/>
                </a:lnTo>
                <a:lnTo>
                  <a:pt x="197" y="106"/>
                </a:lnTo>
                <a:lnTo>
                  <a:pt x="197" y="105"/>
                </a:lnTo>
                <a:lnTo>
                  <a:pt x="197" y="105"/>
                </a:lnTo>
                <a:lnTo>
                  <a:pt x="197" y="104"/>
                </a:lnTo>
                <a:lnTo>
                  <a:pt x="197" y="104"/>
                </a:lnTo>
                <a:lnTo>
                  <a:pt x="197" y="103"/>
                </a:lnTo>
                <a:lnTo>
                  <a:pt x="198" y="103"/>
                </a:lnTo>
                <a:lnTo>
                  <a:pt x="198" y="102"/>
                </a:lnTo>
                <a:lnTo>
                  <a:pt x="199" y="102"/>
                </a:lnTo>
                <a:lnTo>
                  <a:pt x="199" y="102"/>
                </a:lnTo>
                <a:lnTo>
                  <a:pt x="202" y="102"/>
                </a:lnTo>
                <a:lnTo>
                  <a:pt x="202" y="101"/>
                </a:lnTo>
                <a:lnTo>
                  <a:pt x="202" y="101"/>
                </a:lnTo>
                <a:lnTo>
                  <a:pt x="202" y="101"/>
                </a:lnTo>
                <a:lnTo>
                  <a:pt x="206" y="101"/>
                </a:lnTo>
                <a:lnTo>
                  <a:pt x="206" y="101"/>
                </a:lnTo>
                <a:lnTo>
                  <a:pt x="210" y="101"/>
                </a:lnTo>
                <a:lnTo>
                  <a:pt x="210" y="101"/>
                </a:lnTo>
                <a:lnTo>
                  <a:pt x="210" y="101"/>
                </a:lnTo>
                <a:lnTo>
                  <a:pt x="210" y="101"/>
                </a:lnTo>
                <a:lnTo>
                  <a:pt x="210" y="101"/>
                </a:lnTo>
                <a:lnTo>
                  <a:pt x="210" y="100"/>
                </a:lnTo>
                <a:lnTo>
                  <a:pt x="210" y="100"/>
                </a:lnTo>
                <a:lnTo>
                  <a:pt x="210" y="100"/>
                </a:lnTo>
                <a:lnTo>
                  <a:pt x="211" y="100"/>
                </a:lnTo>
                <a:lnTo>
                  <a:pt x="211" y="99"/>
                </a:lnTo>
                <a:lnTo>
                  <a:pt x="212" y="99"/>
                </a:lnTo>
                <a:lnTo>
                  <a:pt x="212" y="99"/>
                </a:lnTo>
                <a:lnTo>
                  <a:pt x="212" y="99"/>
                </a:lnTo>
                <a:lnTo>
                  <a:pt x="212" y="98"/>
                </a:lnTo>
                <a:lnTo>
                  <a:pt x="215" y="98"/>
                </a:lnTo>
                <a:lnTo>
                  <a:pt x="215" y="97"/>
                </a:lnTo>
                <a:lnTo>
                  <a:pt x="215" y="97"/>
                </a:lnTo>
                <a:lnTo>
                  <a:pt x="215" y="97"/>
                </a:lnTo>
                <a:lnTo>
                  <a:pt x="216" y="97"/>
                </a:lnTo>
                <a:lnTo>
                  <a:pt x="216" y="97"/>
                </a:lnTo>
                <a:lnTo>
                  <a:pt x="221" y="97"/>
                </a:lnTo>
                <a:lnTo>
                  <a:pt x="221" y="96"/>
                </a:lnTo>
                <a:lnTo>
                  <a:pt x="223" y="96"/>
                </a:lnTo>
                <a:lnTo>
                  <a:pt x="223" y="95"/>
                </a:lnTo>
                <a:lnTo>
                  <a:pt x="225" y="95"/>
                </a:lnTo>
                <a:lnTo>
                  <a:pt x="225" y="95"/>
                </a:lnTo>
                <a:lnTo>
                  <a:pt x="229" y="95"/>
                </a:lnTo>
                <a:lnTo>
                  <a:pt x="229" y="95"/>
                </a:lnTo>
                <a:lnTo>
                  <a:pt x="229" y="95"/>
                </a:lnTo>
                <a:lnTo>
                  <a:pt x="229" y="94"/>
                </a:lnTo>
                <a:lnTo>
                  <a:pt x="231" y="94"/>
                </a:lnTo>
                <a:lnTo>
                  <a:pt x="231" y="93"/>
                </a:lnTo>
                <a:lnTo>
                  <a:pt x="232" y="93"/>
                </a:lnTo>
                <a:lnTo>
                  <a:pt x="232" y="92"/>
                </a:lnTo>
                <a:lnTo>
                  <a:pt x="240" y="92"/>
                </a:lnTo>
                <a:lnTo>
                  <a:pt x="240" y="92"/>
                </a:lnTo>
                <a:lnTo>
                  <a:pt x="242" y="92"/>
                </a:lnTo>
                <a:lnTo>
                  <a:pt x="242" y="92"/>
                </a:lnTo>
                <a:lnTo>
                  <a:pt x="244" y="92"/>
                </a:lnTo>
                <a:lnTo>
                  <a:pt x="244" y="91"/>
                </a:lnTo>
                <a:lnTo>
                  <a:pt x="245" y="91"/>
                </a:lnTo>
                <a:lnTo>
                  <a:pt x="245" y="90"/>
                </a:lnTo>
                <a:lnTo>
                  <a:pt x="246" y="90"/>
                </a:lnTo>
                <a:lnTo>
                  <a:pt x="246" y="89"/>
                </a:lnTo>
                <a:lnTo>
                  <a:pt x="252" y="89"/>
                </a:lnTo>
                <a:lnTo>
                  <a:pt x="252" y="88"/>
                </a:lnTo>
                <a:lnTo>
                  <a:pt x="255" y="88"/>
                </a:lnTo>
                <a:lnTo>
                  <a:pt x="255" y="88"/>
                </a:lnTo>
                <a:lnTo>
                  <a:pt x="259" y="88"/>
                </a:lnTo>
                <a:lnTo>
                  <a:pt x="259" y="87"/>
                </a:lnTo>
                <a:lnTo>
                  <a:pt x="260" y="87"/>
                </a:lnTo>
                <a:lnTo>
                  <a:pt x="260" y="86"/>
                </a:lnTo>
                <a:lnTo>
                  <a:pt x="260" y="86"/>
                </a:lnTo>
                <a:lnTo>
                  <a:pt x="260" y="85"/>
                </a:lnTo>
                <a:lnTo>
                  <a:pt x="261" y="85"/>
                </a:lnTo>
                <a:lnTo>
                  <a:pt x="261" y="85"/>
                </a:lnTo>
                <a:lnTo>
                  <a:pt x="263" y="85"/>
                </a:lnTo>
                <a:lnTo>
                  <a:pt x="263" y="85"/>
                </a:lnTo>
                <a:lnTo>
                  <a:pt x="264" y="85"/>
                </a:lnTo>
                <a:lnTo>
                  <a:pt x="264" y="84"/>
                </a:lnTo>
                <a:lnTo>
                  <a:pt x="267" y="84"/>
                </a:lnTo>
                <a:lnTo>
                  <a:pt x="267" y="84"/>
                </a:lnTo>
                <a:lnTo>
                  <a:pt x="271" y="84"/>
                </a:lnTo>
                <a:lnTo>
                  <a:pt x="271" y="84"/>
                </a:lnTo>
                <a:lnTo>
                  <a:pt x="271" y="84"/>
                </a:lnTo>
                <a:lnTo>
                  <a:pt x="271" y="83"/>
                </a:lnTo>
                <a:lnTo>
                  <a:pt x="271" y="83"/>
                </a:lnTo>
                <a:lnTo>
                  <a:pt x="271" y="83"/>
                </a:lnTo>
                <a:lnTo>
                  <a:pt x="273" y="83"/>
                </a:lnTo>
                <a:lnTo>
                  <a:pt x="273" y="82"/>
                </a:lnTo>
                <a:lnTo>
                  <a:pt x="278" y="82"/>
                </a:lnTo>
                <a:lnTo>
                  <a:pt x="278" y="81"/>
                </a:lnTo>
                <a:lnTo>
                  <a:pt x="279" y="81"/>
                </a:lnTo>
                <a:lnTo>
                  <a:pt x="279" y="80"/>
                </a:lnTo>
                <a:lnTo>
                  <a:pt x="286" y="80"/>
                </a:lnTo>
                <a:lnTo>
                  <a:pt x="286" y="79"/>
                </a:lnTo>
                <a:lnTo>
                  <a:pt x="296" y="79"/>
                </a:lnTo>
                <a:lnTo>
                  <a:pt x="296" y="79"/>
                </a:lnTo>
                <a:lnTo>
                  <a:pt x="296" y="79"/>
                </a:lnTo>
                <a:lnTo>
                  <a:pt x="296" y="78"/>
                </a:lnTo>
                <a:lnTo>
                  <a:pt x="296" y="78"/>
                </a:lnTo>
                <a:lnTo>
                  <a:pt x="296" y="78"/>
                </a:lnTo>
                <a:lnTo>
                  <a:pt x="297" y="78"/>
                </a:lnTo>
                <a:lnTo>
                  <a:pt x="297" y="77"/>
                </a:lnTo>
                <a:lnTo>
                  <a:pt x="300" y="77"/>
                </a:lnTo>
                <a:lnTo>
                  <a:pt x="300" y="77"/>
                </a:lnTo>
                <a:lnTo>
                  <a:pt x="301" y="77"/>
                </a:lnTo>
                <a:lnTo>
                  <a:pt x="301" y="76"/>
                </a:lnTo>
                <a:lnTo>
                  <a:pt x="304" y="76"/>
                </a:lnTo>
                <a:lnTo>
                  <a:pt x="304" y="75"/>
                </a:lnTo>
                <a:lnTo>
                  <a:pt x="308" y="75"/>
                </a:lnTo>
                <a:lnTo>
                  <a:pt x="308" y="74"/>
                </a:lnTo>
                <a:lnTo>
                  <a:pt x="311" y="74"/>
                </a:lnTo>
                <a:lnTo>
                  <a:pt x="311" y="73"/>
                </a:lnTo>
                <a:lnTo>
                  <a:pt x="312" y="73"/>
                </a:lnTo>
                <a:lnTo>
                  <a:pt x="312" y="73"/>
                </a:lnTo>
                <a:lnTo>
                  <a:pt x="317" y="73"/>
                </a:lnTo>
                <a:lnTo>
                  <a:pt x="317" y="73"/>
                </a:lnTo>
                <a:lnTo>
                  <a:pt x="317" y="73"/>
                </a:lnTo>
                <a:lnTo>
                  <a:pt x="317" y="72"/>
                </a:lnTo>
                <a:lnTo>
                  <a:pt x="318" y="72"/>
                </a:lnTo>
                <a:lnTo>
                  <a:pt x="318" y="72"/>
                </a:lnTo>
                <a:lnTo>
                  <a:pt x="318" y="72"/>
                </a:lnTo>
                <a:lnTo>
                  <a:pt x="318" y="71"/>
                </a:lnTo>
                <a:lnTo>
                  <a:pt x="319" y="71"/>
                </a:lnTo>
                <a:lnTo>
                  <a:pt x="319" y="71"/>
                </a:lnTo>
                <a:lnTo>
                  <a:pt x="324" y="71"/>
                </a:lnTo>
                <a:lnTo>
                  <a:pt x="324" y="70"/>
                </a:lnTo>
                <a:lnTo>
                  <a:pt x="326" y="70"/>
                </a:lnTo>
                <a:lnTo>
                  <a:pt x="326" y="69"/>
                </a:lnTo>
                <a:lnTo>
                  <a:pt x="326" y="69"/>
                </a:lnTo>
                <a:lnTo>
                  <a:pt x="326" y="68"/>
                </a:lnTo>
                <a:lnTo>
                  <a:pt x="329" y="68"/>
                </a:lnTo>
                <a:lnTo>
                  <a:pt x="329" y="67"/>
                </a:lnTo>
                <a:lnTo>
                  <a:pt x="330" y="67"/>
                </a:lnTo>
                <a:lnTo>
                  <a:pt x="330" y="66"/>
                </a:lnTo>
                <a:lnTo>
                  <a:pt x="331" y="66"/>
                </a:lnTo>
                <a:lnTo>
                  <a:pt x="331" y="65"/>
                </a:lnTo>
                <a:lnTo>
                  <a:pt x="335" y="65"/>
                </a:lnTo>
                <a:lnTo>
                  <a:pt x="335" y="64"/>
                </a:lnTo>
                <a:lnTo>
                  <a:pt x="336" y="64"/>
                </a:lnTo>
                <a:lnTo>
                  <a:pt x="336" y="63"/>
                </a:lnTo>
                <a:lnTo>
                  <a:pt x="339" y="63"/>
                </a:lnTo>
                <a:lnTo>
                  <a:pt x="339" y="62"/>
                </a:lnTo>
                <a:lnTo>
                  <a:pt x="342" y="62"/>
                </a:lnTo>
                <a:lnTo>
                  <a:pt x="342" y="62"/>
                </a:lnTo>
                <a:lnTo>
                  <a:pt x="342" y="62"/>
                </a:lnTo>
                <a:lnTo>
                  <a:pt x="342" y="62"/>
                </a:lnTo>
                <a:lnTo>
                  <a:pt x="344" y="62"/>
                </a:lnTo>
                <a:lnTo>
                  <a:pt x="344" y="61"/>
                </a:lnTo>
                <a:lnTo>
                  <a:pt x="344" y="61"/>
                </a:lnTo>
                <a:lnTo>
                  <a:pt x="344" y="61"/>
                </a:lnTo>
                <a:lnTo>
                  <a:pt x="352" y="61"/>
                </a:lnTo>
                <a:lnTo>
                  <a:pt x="352" y="60"/>
                </a:lnTo>
                <a:lnTo>
                  <a:pt x="352" y="60"/>
                </a:lnTo>
                <a:lnTo>
                  <a:pt x="352" y="59"/>
                </a:lnTo>
                <a:lnTo>
                  <a:pt x="354" y="59"/>
                </a:lnTo>
                <a:lnTo>
                  <a:pt x="354" y="59"/>
                </a:lnTo>
                <a:lnTo>
                  <a:pt x="358" y="59"/>
                </a:lnTo>
                <a:lnTo>
                  <a:pt x="358" y="59"/>
                </a:lnTo>
                <a:lnTo>
                  <a:pt x="358" y="59"/>
                </a:lnTo>
                <a:lnTo>
                  <a:pt x="358" y="58"/>
                </a:lnTo>
                <a:lnTo>
                  <a:pt x="360" y="58"/>
                </a:lnTo>
                <a:lnTo>
                  <a:pt x="360" y="57"/>
                </a:lnTo>
                <a:lnTo>
                  <a:pt x="360" y="57"/>
                </a:lnTo>
                <a:lnTo>
                  <a:pt x="360" y="57"/>
                </a:lnTo>
                <a:lnTo>
                  <a:pt x="364" y="57"/>
                </a:lnTo>
                <a:lnTo>
                  <a:pt x="364" y="56"/>
                </a:lnTo>
                <a:lnTo>
                  <a:pt x="365" y="56"/>
                </a:lnTo>
                <a:lnTo>
                  <a:pt x="365" y="56"/>
                </a:lnTo>
                <a:lnTo>
                  <a:pt x="368" y="56"/>
                </a:lnTo>
                <a:lnTo>
                  <a:pt x="368" y="55"/>
                </a:lnTo>
                <a:lnTo>
                  <a:pt x="370" y="55"/>
                </a:lnTo>
                <a:lnTo>
                  <a:pt x="370" y="54"/>
                </a:lnTo>
                <a:lnTo>
                  <a:pt x="370" y="54"/>
                </a:lnTo>
                <a:lnTo>
                  <a:pt x="370" y="53"/>
                </a:lnTo>
                <a:lnTo>
                  <a:pt x="371" y="53"/>
                </a:lnTo>
                <a:lnTo>
                  <a:pt x="371" y="52"/>
                </a:lnTo>
                <a:lnTo>
                  <a:pt x="371" y="52"/>
                </a:lnTo>
                <a:lnTo>
                  <a:pt x="371" y="52"/>
                </a:lnTo>
                <a:lnTo>
                  <a:pt x="372" y="52"/>
                </a:lnTo>
                <a:lnTo>
                  <a:pt x="372" y="52"/>
                </a:lnTo>
                <a:lnTo>
                  <a:pt x="375" y="52"/>
                </a:lnTo>
                <a:lnTo>
                  <a:pt x="375" y="51"/>
                </a:lnTo>
                <a:lnTo>
                  <a:pt x="376" y="51"/>
                </a:lnTo>
                <a:lnTo>
                  <a:pt x="376" y="51"/>
                </a:lnTo>
                <a:lnTo>
                  <a:pt x="376" y="51"/>
                </a:lnTo>
                <a:lnTo>
                  <a:pt x="376" y="51"/>
                </a:lnTo>
                <a:lnTo>
                  <a:pt x="377" y="51"/>
                </a:lnTo>
                <a:lnTo>
                  <a:pt x="377" y="51"/>
                </a:lnTo>
                <a:lnTo>
                  <a:pt x="377" y="51"/>
                </a:lnTo>
                <a:lnTo>
                  <a:pt x="377" y="51"/>
                </a:lnTo>
                <a:lnTo>
                  <a:pt x="377" y="51"/>
                </a:lnTo>
                <a:lnTo>
                  <a:pt x="377" y="51"/>
                </a:lnTo>
                <a:lnTo>
                  <a:pt x="378" y="51"/>
                </a:lnTo>
                <a:lnTo>
                  <a:pt x="378" y="51"/>
                </a:lnTo>
                <a:lnTo>
                  <a:pt x="379" y="51"/>
                </a:lnTo>
                <a:lnTo>
                  <a:pt x="379" y="51"/>
                </a:lnTo>
                <a:lnTo>
                  <a:pt x="379" y="51"/>
                </a:lnTo>
                <a:lnTo>
                  <a:pt x="379" y="51"/>
                </a:lnTo>
                <a:lnTo>
                  <a:pt x="379" y="51"/>
                </a:lnTo>
                <a:lnTo>
                  <a:pt x="379" y="51"/>
                </a:lnTo>
                <a:lnTo>
                  <a:pt x="379" y="51"/>
                </a:lnTo>
                <a:lnTo>
                  <a:pt x="379" y="50"/>
                </a:lnTo>
                <a:lnTo>
                  <a:pt x="380" y="50"/>
                </a:lnTo>
                <a:lnTo>
                  <a:pt x="380" y="50"/>
                </a:lnTo>
                <a:lnTo>
                  <a:pt x="381" y="50"/>
                </a:lnTo>
                <a:lnTo>
                  <a:pt x="381" y="49"/>
                </a:lnTo>
                <a:lnTo>
                  <a:pt x="381" y="49"/>
                </a:lnTo>
                <a:lnTo>
                  <a:pt x="381" y="49"/>
                </a:lnTo>
                <a:lnTo>
                  <a:pt x="382" y="49"/>
                </a:lnTo>
                <a:lnTo>
                  <a:pt x="382" y="49"/>
                </a:lnTo>
                <a:lnTo>
                  <a:pt x="382" y="49"/>
                </a:lnTo>
                <a:lnTo>
                  <a:pt x="382" y="49"/>
                </a:lnTo>
                <a:lnTo>
                  <a:pt x="382" y="49"/>
                </a:lnTo>
                <a:lnTo>
                  <a:pt x="382" y="49"/>
                </a:lnTo>
                <a:lnTo>
                  <a:pt x="383" y="49"/>
                </a:lnTo>
                <a:lnTo>
                  <a:pt x="383" y="49"/>
                </a:lnTo>
                <a:lnTo>
                  <a:pt x="383" y="49"/>
                </a:lnTo>
                <a:lnTo>
                  <a:pt x="383" y="49"/>
                </a:lnTo>
                <a:lnTo>
                  <a:pt x="384" y="49"/>
                </a:lnTo>
                <a:lnTo>
                  <a:pt x="384" y="49"/>
                </a:lnTo>
                <a:lnTo>
                  <a:pt x="384" y="49"/>
                </a:lnTo>
                <a:lnTo>
                  <a:pt x="384" y="49"/>
                </a:lnTo>
                <a:lnTo>
                  <a:pt x="384" y="49"/>
                </a:lnTo>
                <a:lnTo>
                  <a:pt x="384" y="49"/>
                </a:lnTo>
                <a:lnTo>
                  <a:pt x="384" y="49"/>
                </a:lnTo>
                <a:lnTo>
                  <a:pt x="384" y="49"/>
                </a:lnTo>
                <a:lnTo>
                  <a:pt x="385" y="49"/>
                </a:lnTo>
                <a:lnTo>
                  <a:pt x="385" y="49"/>
                </a:lnTo>
                <a:lnTo>
                  <a:pt x="386" y="49"/>
                </a:lnTo>
                <a:lnTo>
                  <a:pt x="386" y="49"/>
                </a:lnTo>
                <a:lnTo>
                  <a:pt x="387" y="49"/>
                </a:lnTo>
                <a:lnTo>
                  <a:pt x="387" y="49"/>
                </a:lnTo>
                <a:lnTo>
                  <a:pt x="387" y="49"/>
                </a:lnTo>
                <a:lnTo>
                  <a:pt x="387" y="49"/>
                </a:lnTo>
                <a:lnTo>
                  <a:pt x="387" y="49"/>
                </a:lnTo>
                <a:lnTo>
                  <a:pt x="387" y="48"/>
                </a:lnTo>
                <a:lnTo>
                  <a:pt x="388" y="48"/>
                </a:lnTo>
                <a:lnTo>
                  <a:pt x="388" y="48"/>
                </a:lnTo>
                <a:lnTo>
                  <a:pt x="388" y="48"/>
                </a:lnTo>
                <a:lnTo>
                  <a:pt x="388" y="48"/>
                </a:lnTo>
                <a:lnTo>
                  <a:pt x="388" y="48"/>
                </a:lnTo>
                <a:lnTo>
                  <a:pt x="388" y="48"/>
                </a:lnTo>
                <a:lnTo>
                  <a:pt x="389" y="48"/>
                </a:lnTo>
                <a:lnTo>
                  <a:pt x="389" y="48"/>
                </a:lnTo>
                <a:lnTo>
                  <a:pt x="390" y="48"/>
                </a:lnTo>
                <a:lnTo>
                  <a:pt x="390" y="48"/>
                </a:lnTo>
                <a:lnTo>
                  <a:pt x="392" y="48"/>
                </a:lnTo>
                <a:lnTo>
                  <a:pt x="392" y="47"/>
                </a:lnTo>
                <a:lnTo>
                  <a:pt x="392" y="47"/>
                </a:lnTo>
                <a:lnTo>
                  <a:pt x="392" y="47"/>
                </a:lnTo>
                <a:lnTo>
                  <a:pt x="394" y="47"/>
                </a:lnTo>
                <a:lnTo>
                  <a:pt x="394" y="47"/>
                </a:lnTo>
                <a:lnTo>
                  <a:pt x="394" y="47"/>
                </a:lnTo>
                <a:lnTo>
                  <a:pt x="394" y="47"/>
                </a:lnTo>
                <a:lnTo>
                  <a:pt x="395" y="47"/>
                </a:lnTo>
                <a:lnTo>
                  <a:pt x="395" y="46"/>
                </a:lnTo>
                <a:lnTo>
                  <a:pt x="395" y="46"/>
                </a:lnTo>
                <a:lnTo>
                  <a:pt x="395" y="46"/>
                </a:lnTo>
                <a:lnTo>
                  <a:pt x="395" y="46"/>
                </a:lnTo>
                <a:lnTo>
                  <a:pt x="395" y="46"/>
                </a:lnTo>
                <a:lnTo>
                  <a:pt x="396" y="46"/>
                </a:lnTo>
                <a:lnTo>
                  <a:pt x="396" y="46"/>
                </a:lnTo>
                <a:lnTo>
                  <a:pt x="396" y="46"/>
                </a:lnTo>
                <a:lnTo>
                  <a:pt x="396" y="46"/>
                </a:lnTo>
                <a:lnTo>
                  <a:pt x="397" y="46"/>
                </a:lnTo>
                <a:lnTo>
                  <a:pt x="397" y="46"/>
                </a:lnTo>
                <a:lnTo>
                  <a:pt x="397" y="46"/>
                </a:lnTo>
                <a:lnTo>
                  <a:pt x="397" y="46"/>
                </a:lnTo>
                <a:lnTo>
                  <a:pt x="397" y="46"/>
                </a:lnTo>
                <a:lnTo>
                  <a:pt x="397" y="46"/>
                </a:lnTo>
                <a:lnTo>
                  <a:pt x="398" y="46"/>
                </a:lnTo>
                <a:lnTo>
                  <a:pt x="398" y="46"/>
                </a:lnTo>
                <a:lnTo>
                  <a:pt x="399" y="46"/>
                </a:lnTo>
                <a:lnTo>
                  <a:pt x="399" y="46"/>
                </a:lnTo>
                <a:lnTo>
                  <a:pt x="399" y="46"/>
                </a:lnTo>
                <a:lnTo>
                  <a:pt x="399" y="46"/>
                </a:lnTo>
                <a:lnTo>
                  <a:pt x="401" y="46"/>
                </a:lnTo>
                <a:lnTo>
                  <a:pt x="401" y="46"/>
                </a:lnTo>
                <a:lnTo>
                  <a:pt x="401" y="46"/>
                </a:lnTo>
                <a:lnTo>
                  <a:pt x="401" y="46"/>
                </a:lnTo>
                <a:lnTo>
                  <a:pt x="402" y="46"/>
                </a:lnTo>
                <a:lnTo>
                  <a:pt x="402" y="46"/>
                </a:lnTo>
                <a:lnTo>
                  <a:pt x="403" y="46"/>
                </a:lnTo>
                <a:lnTo>
                  <a:pt x="403" y="46"/>
                </a:lnTo>
                <a:lnTo>
                  <a:pt x="403" y="46"/>
                </a:lnTo>
                <a:lnTo>
                  <a:pt x="403" y="46"/>
                </a:lnTo>
                <a:lnTo>
                  <a:pt x="403" y="46"/>
                </a:lnTo>
                <a:lnTo>
                  <a:pt x="403" y="46"/>
                </a:lnTo>
                <a:lnTo>
                  <a:pt x="403" y="46"/>
                </a:lnTo>
                <a:lnTo>
                  <a:pt x="403" y="46"/>
                </a:lnTo>
                <a:lnTo>
                  <a:pt x="403" y="46"/>
                </a:lnTo>
                <a:lnTo>
                  <a:pt x="403" y="46"/>
                </a:lnTo>
                <a:lnTo>
                  <a:pt x="403" y="46"/>
                </a:lnTo>
                <a:lnTo>
                  <a:pt x="403" y="45"/>
                </a:lnTo>
                <a:lnTo>
                  <a:pt x="405" y="45"/>
                </a:lnTo>
                <a:lnTo>
                  <a:pt x="405" y="45"/>
                </a:lnTo>
                <a:lnTo>
                  <a:pt x="405" y="45"/>
                </a:lnTo>
                <a:lnTo>
                  <a:pt x="405" y="45"/>
                </a:lnTo>
                <a:lnTo>
                  <a:pt x="409" y="45"/>
                </a:lnTo>
                <a:lnTo>
                  <a:pt x="409" y="45"/>
                </a:lnTo>
                <a:lnTo>
                  <a:pt x="411" y="45"/>
                </a:lnTo>
                <a:lnTo>
                  <a:pt x="411" y="45"/>
                </a:lnTo>
                <a:lnTo>
                  <a:pt x="411" y="45"/>
                </a:lnTo>
                <a:lnTo>
                  <a:pt x="411" y="44"/>
                </a:lnTo>
                <a:lnTo>
                  <a:pt x="414" y="44"/>
                </a:lnTo>
                <a:lnTo>
                  <a:pt x="414" y="44"/>
                </a:lnTo>
                <a:lnTo>
                  <a:pt x="417" y="44"/>
                </a:lnTo>
                <a:lnTo>
                  <a:pt x="417" y="43"/>
                </a:lnTo>
                <a:lnTo>
                  <a:pt x="418" y="43"/>
                </a:lnTo>
                <a:lnTo>
                  <a:pt x="418" y="42"/>
                </a:lnTo>
                <a:lnTo>
                  <a:pt x="419" y="42"/>
                </a:lnTo>
                <a:lnTo>
                  <a:pt x="419" y="42"/>
                </a:lnTo>
                <a:lnTo>
                  <a:pt x="419" y="42"/>
                </a:lnTo>
                <a:lnTo>
                  <a:pt x="419" y="41"/>
                </a:lnTo>
                <a:lnTo>
                  <a:pt x="420" y="41"/>
                </a:lnTo>
                <a:lnTo>
                  <a:pt x="420" y="40"/>
                </a:lnTo>
                <a:lnTo>
                  <a:pt x="421" y="40"/>
                </a:lnTo>
                <a:lnTo>
                  <a:pt x="421" y="39"/>
                </a:lnTo>
                <a:lnTo>
                  <a:pt x="422" y="39"/>
                </a:lnTo>
                <a:lnTo>
                  <a:pt x="422" y="38"/>
                </a:lnTo>
                <a:lnTo>
                  <a:pt x="426" y="38"/>
                </a:lnTo>
                <a:lnTo>
                  <a:pt x="426" y="38"/>
                </a:lnTo>
                <a:lnTo>
                  <a:pt x="427" y="38"/>
                </a:lnTo>
                <a:lnTo>
                  <a:pt x="427" y="38"/>
                </a:lnTo>
                <a:lnTo>
                  <a:pt x="431" y="38"/>
                </a:lnTo>
                <a:lnTo>
                  <a:pt x="431" y="38"/>
                </a:lnTo>
                <a:lnTo>
                  <a:pt x="431" y="38"/>
                </a:lnTo>
                <a:lnTo>
                  <a:pt x="431" y="38"/>
                </a:lnTo>
                <a:lnTo>
                  <a:pt x="432" y="38"/>
                </a:lnTo>
                <a:lnTo>
                  <a:pt x="432" y="37"/>
                </a:lnTo>
                <a:lnTo>
                  <a:pt x="433" y="37"/>
                </a:lnTo>
                <a:lnTo>
                  <a:pt x="433" y="36"/>
                </a:lnTo>
                <a:lnTo>
                  <a:pt x="439" y="36"/>
                </a:lnTo>
                <a:lnTo>
                  <a:pt x="439" y="36"/>
                </a:lnTo>
                <a:lnTo>
                  <a:pt x="442" y="36"/>
                </a:lnTo>
                <a:lnTo>
                  <a:pt x="442" y="36"/>
                </a:lnTo>
                <a:lnTo>
                  <a:pt x="444" y="36"/>
                </a:lnTo>
                <a:lnTo>
                  <a:pt x="444" y="35"/>
                </a:lnTo>
                <a:lnTo>
                  <a:pt x="445" y="35"/>
                </a:lnTo>
                <a:lnTo>
                  <a:pt x="445" y="34"/>
                </a:lnTo>
                <a:lnTo>
                  <a:pt x="447" y="34"/>
                </a:lnTo>
                <a:lnTo>
                  <a:pt x="447" y="33"/>
                </a:lnTo>
                <a:lnTo>
                  <a:pt x="448" y="33"/>
                </a:lnTo>
                <a:lnTo>
                  <a:pt x="448" y="33"/>
                </a:lnTo>
                <a:lnTo>
                  <a:pt x="448" y="33"/>
                </a:lnTo>
                <a:lnTo>
                  <a:pt x="448" y="33"/>
                </a:lnTo>
                <a:lnTo>
                  <a:pt x="449" y="33"/>
                </a:lnTo>
                <a:lnTo>
                  <a:pt x="449" y="32"/>
                </a:lnTo>
                <a:lnTo>
                  <a:pt x="450" y="32"/>
                </a:lnTo>
                <a:lnTo>
                  <a:pt x="450" y="32"/>
                </a:lnTo>
                <a:lnTo>
                  <a:pt x="452" y="32"/>
                </a:lnTo>
                <a:lnTo>
                  <a:pt x="452" y="32"/>
                </a:lnTo>
                <a:lnTo>
                  <a:pt x="453" y="32"/>
                </a:lnTo>
                <a:lnTo>
                  <a:pt x="453" y="31"/>
                </a:lnTo>
                <a:lnTo>
                  <a:pt x="454" y="31"/>
                </a:lnTo>
                <a:lnTo>
                  <a:pt x="454" y="30"/>
                </a:lnTo>
                <a:lnTo>
                  <a:pt x="454" y="30"/>
                </a:lnTo>
                <a:lnTo>
                  <a:pt x="454" y="29"/>
                </a:lnTo>
                <a:lnTo>
                  <a:pt x="457" y="29"/>
                </a:lnTo>
                <a:lnTo>
                  <a:pt x="457" y="29"/>
                </a:lnTo>
                <a:lnTo>
                  <a:pt x="460" y="29"/>
                </a:lnTo>
                <a:lnTo>
                  <a:pt x="460" y="29"/>
                </a:lnTo>
                <a:lnTo>
                  <a:pt x="460" y="29"/>
                </a:lnTo>
                <a:lnTo>
                  <a:pt x="460" y="28"/>
                </a:lnTo>
                <a:lnTo>
                  <a:pt x="463" y="28"/>
                </a:lnTo>
                <a:lnTo>
                  <a:pt x="463" y="28"/>
                </a:lnTo>
                <a:lnTo>
                  <a:pt x="463" y="28"/>
                </a:lnTo>
                <a:lnTo>
                  <a:pt x="463" y="28"/>
                </a:lnTo>
                <a:lnTo>
                  <a:pt x="464" y="28"/>
                </a:lnTo>
                <a:lnTo>
                  <a:pt x="464" y="28"/>
                </a:lnTo>
                <a:lnTo>
                  <a:pt x="469" y="28"/>
                </a:lnTo>
                <a:lnTo>
                  <a:pt x="469" y="28"/>
                </a:lnTo>
                <a:lnTo>
                  <a:pt x="470" y="28"/>
                </a:lnTo>
                <a:lnTo>
                  <a:pt x="470" y="27"/>
                </a:lnTo>
                <a:lnTo>
                  <a:pt x="472" y="27"/>
                </a:lnTo>
                <a:lnTo>
                  <a:pt x="472" y="27"/>
                </a:lnTo>
                <a:lnTo>
                  <a:pt x="473" y="27"/>
                </a:lnTo>
                <a:lnTo>
                  <a:pt x="473" y="27"/>
                </a:lnTo>
                <a:lnTo>
                  <a:pt x="476" y="27"/>
                </a:lnTo>
                <a:lnTo>
                  <a:pt x="476" y="27"/>
                </a:lnTo>
                <a:lnTo>
                  <a:pt x="480" y="27"/>
                </a:lnTo>
                <a:lnTo>
                  <a:pt x="480" y="26"/>
                </a:lnTo>
                <a:lnTo>
                  <a:pt x="483" y="26"/>
                </a:lnTo>
                <a:lnTo>
                  <a:pt x="483" y="25"/>
                </a:lnTo>
                <a:lnTo>
                  <a:pt x="486" y="25"/>
                </a:lnTo>
                <a:lnTo>
                  <a:pt x="486" y="24"/>
                </a:lnTo>
                <a:lnTo>
                  <a:pt x="487" y="24"/>
                </a:lnTo>
                <a:lnTo>
                  <a:pt x="487" y="24"/>
                </a:lnTo>
                <a:lnTo>
                  <a:pt x="488" y="24"/>
                </a:lnTo>
                <a:lnTo>
                  <a:pt x="488" y="24"/>
                </a:lnTo>
                <a:lnTo>
                  <a:pt x="489" y="24"/>
                </a:lnTo>
                <a:lnTo>
                  <a:pt x="489" y="24"/>
                </a:lnTo>
                <a:lnTo>
                  <a:pt x="490" y="24"/>
                </a:lnTo>
                <a:lnTo>
                  <a:pt x="490" y="24"/>
                </a:lnTo>
                <a:lnTo>
                  <a:pt x="492" y="24"/>
                </a:lnTo>
                <a:lnTo>
                  <a:pt x="492" y="23"/>
                </a:lnTo>
                <a:lnTo>
                  <a:pt x="494" y="23"/>
                </a:lnTo>
                <a:lnTo>
                  <a:pt x="494" y="23"/>
                </a:lnTo>
                <a:lnTo>
                  <a:pt x="494" y="23"/>
                </a:lnTo>
                <a:lnTo>
                  <a:pt x="494" y="22"/>
                </a:lnTo>
                <a:lnTo>
                  <a:pt x="495" y="22"/>
                </a:lnTo>
                <a:lnTo>
                  <a:pt x="495" y="22"/>
                </a:lnTo>
                <a:lnTo>
                  <a:pt x="496" y="22"/>
                </a:lnTo>
                <a:lnTo>
                  <a:pt x="496" y="21"/>
                </a:lnTo>
                <a:lnTo>
                  <a:pt x="497" y="21"/>
                </a:lnTo>
                <a:lnTo>
                  <a:pt x="497" y="21"/>
                </a:lnTo>
                <a:lnTo>
                  <a:pt x="501" y="21"/>
                </a:lnTo>
                <a:lnTo>
                  <a:pt x="501" y="20"/>
                </a:lnTo>
                <a:lnTo>
                  <a:pt x="503" y="20"/>
                </a:lnTo>
                <a:lnTo>
                  <a:pt x="503" y="19"/>
                </a:lnTo>
                <a:lnTo>
                  <a:pt x="506" y="19"/>
                </a:lnTo>
                <a:lnTo>
                  <a:pt x="506" y="18"/>
                </a:lnTo>
                <a:lnTo>
                  <a:pt x="506" y="18"/>
                </a:lnTo>
                <a:lnTo>
                  <a:pt x="506" y="18"/>
                </a:lnTo>
                <a:lnTo>
                  <a:pt x="507" y="18"/>
                </a:lnTo>
                <a:lnTo>
                  <a:pt x="507" y="17"/>
                </a:lnTo>
                <a:lnTo>
                  <a:pt x="507" y="17"/>
                </a:lnTo>
                <a:lnTo>
                  <a:pt x="507" y="16"/>
                </a:lnTo>
                <a:lnTo>
                  <a:pt x="509" y="16"/>
                </a:lnTo>
                <a:lnTo>
                  <a:pt x="509" y="15"/>
                </a:lnTo>
                <a:lnTo>
                  <a:pt x="510" y="15"/>
                </a:lnTo>
                <a:lnTo>
                  <a:pt x="510" y="15"/>
                </a:lnTo>
                <a:lnTo>
                  <a:pt x="510" y="15"/>
                </a:lnTo>
                <a:lnTo>
                  <a:pt x="510" y="15"/>
                </a:lnTo>
                <a:lnTo>
                  <a:pt x="510" y="15"/>
                </a:lnTo>
                <a:lnTo>
                  <a:pt x="510" y="14"/>
                </a:lnTo>
                <a:lnTo>
                  <a:pt x="510" y="14"/>
                </a:lnTo>
                <a:lnTo>
                  <a:pt x="510" y="13"/>
                </a:lnTo>
                <a:lnTo>
                  <a:pt x="512" y="13"/>
                </a:lnTo>
                <a:lnTo>
                  <a:pt x="512" y="13"/>
                </a:lnTo>
                <a:lnTo>
                  <a:pt x="514" y="13"/>
                </a:lnTo>
                <a:lnTo>
                  <a:pt x="514" y="13"/>
                </a:lnTo>
                <a:lnTo>
                  <a:pt x="516" y="13"/>
                </a:lnTo>
                <a:lnTo>
                  <a:pt x="516" y="13"/>
                </a:lnTo>
                <a:lnTo>
                  <a:pt x="516" y="13"/>
                </a:lnTo>
                <a:lnTo>
                  <a:pt x="516" y="13"/>
                </a:lnTo>
                <a:lnTo>
                  <a:pt x="519" y="13"/>
                </a:lnTo>
                <a:lnTo>
                  <a:pt x="519" y="13"/>
                </a:lnTo>
                <a:lnTo>
                  <a:pt x="520" y="13"/>
                </a:lnTo>
                <a:lnTo>
                  <a:pt x="520" y="12"/>
                </a:lnTo>
                <a:lnTo>
                  <a:pt x="523" y="12"/>
                </a:lnTo>
                <a:lnTo>
                  <a:pt x="523" y="11"/>
                </a:lnTo>
                <a:lnTo>
                  <a:pt x="524" y="11"/>
                </a:lnTo>
                <a:lnTo>
                  <a:pt x="524" y="10"/>
                </a:lnTo>
                <a:lnTo>
                  <a:pt x="530" y="10"/>
                </a:lnTo>
                <a:lnTo>
                  <a:pt x="530" y="9"/>
                </a:lnTo>
                <a:lnTo>
                  <a:pt x="531" y="9"/>
                </a:lnTo>
                <a:lnTo>
                  <a:pt x="531" y="8"/>
                </a:lnTo>
                <a:lnTo>
                  <a:pt x="534" y="8"/>
                </a:lnTo>
                <a:lnTo>
                  <a:pt x="534" y="7"/>
                </a:lnTo>
                <a:lnTo>
                  <a:pt x="543" y="7"/>
                </a:lnTo>
                <a:lnTo>
                  <a:pt x="543" y="6"/>
                </a:lnTo>
                <a:lnTo>
                  <a:pt x="543" y="6"/>
                </a:lnTo>
                <a:lnTo>
                  <a:pt x="543" y="6"/>
                </a:lnTo>
                <a:lnTo>
                  <a:pt x="545" y="6"/>
                </a:lnTo>
                <a:lnTo>
                  <a:pt x="545" y="5"/>
                </a:lnTo>
                <a:lnTo>
                  <a:pt x="546" y="5"/>
                </a:lnTo>
                <a:lnTo>
                  <a:pt x="546" y="5"/>
                </a:lnTo>
                <a:lnTo>
                  <a:pt x="547" y="5"/>
                </a:lnTo>
                <a:lnTo>
                  <a:pt x="547" y="4"/>
                </a:lnTo>
                <a:lnTo>
                  <a:pt x="552" y="4"/>
                </a:lnTo>
                <a:lnTo>
                  <a:pt x="552" y="4"/>
                </a:lnTo>
                <a:lnTo>
                  <a:pt x="553" y="4"/>
                </a:lnTo>
                <a:lnTo>
                  <a:pt x="553" y="3"/>
                </a:lnTo>
                <a:lnTo>
                  <a:pt x="554" y="3"/>
                </a:lnTo>
                <a:lnTo>
                  <a:pt x="554" y="3"/>
                </a:lnTo>
                <a:lnTo>
                  <a:pt x="554" y="3"/>
                </a:lnTo>
                <a:lnTo>
                  <a:pt x="554" y="3"/>
                </a:lnTo>
                <a:lnTo>
                  <a:pt x="555" y="3"/>
                </a:lnTo>
                <a:lnTo>
                  <a:pt x="555" y="3"/>
                </a:lnTo>
                <a:lnTo>
                  <a:pt x="558" y="3"/>
                </a:lnTo>
                <a:lnTo>
                  <a:pt x="558" y="3"/>
                </a:lnTo>
                <a:lnTo>
                  <a:pt x="559" y="3"/>
                </a:lnTo>
                <a:lnTo>
                  <a:pt x="559" y="3"/>
                </a:lnTo>
                <a:lnTo>
                  <a:pt x="560" y="3"/>
                </a:lnTo>
                <a:lnTo>
                  <a:pt x="560" y="3"/>
                </a:lnTo>
                <a:lnTo>
                  <a:pt x="561" y="3"/>
                </a:lnTo>
                <a:lnTo>
                  <a:pt x="561" y="3"/>
                </a:lnTo>
                <a:lnTo>
                  <a:pt x="561" y="3"/>
                </a:lnTo>
                <a:lnTo>
                  <a:pt x="561" y="3"/>
                </a:lnTo>
                <a:lnTo>
                  <a:pt x="563" y="3"/>
                </a:lnTo>
                <a:lnTo>
                  <a:pt x="563" y="3"/>
                </a:lnTo>
                <a:lnTo>
                  <a:pt x="564" y="3"/>
                </a:lnTo>
                <a:lnTo>
                  <a:pt x="564" y="3"/>
                </a:lnTo>
                <a:lnTo>
                  <a:pt x="564" y="3"/>
                </a:lnTo>
                <a:lnTo>
                  <a:pt x="564" y="3"/>
                </a:lnTo>
                <a:lnTo>
                  <a:pt x="564" y="3"/>
                </a:lnTo>
                <a:lnTo>
                  <a:pt x="564" y="3"/>
                </a:lnTo>
                <a:lnTo>
                  <a:pt x="564" y="3"/>
                </a:lnTo>
                <a:lnTo>
                  <a:pt x="564" y="2"/>
                </a:lnTo>
                <a:lnTo>
                  <a:pt x="569" y="2"/>
                </a:lnTo>
                <a:lnTo>
                  <a:pt x="569" y="2"/>
                </a:lnTo>
                <a:lnTo>
                  <a:pt x="569" y="2"/>
                </a:lnTo>
                <a:lnTo>
                  <a:pt x="569" y="1"/>
                </a:lnTo>
                <a:lnTo>
                  <a:pt x="570" y="1"/>
                </a:lnTo>
                <a:lnTo>
                  <a:pt x="570" y="0"/>
                </a:lnTo>
                <a:lnTo>
                  <a:pt x="570" y="0"/>
                </a:lnTo>
                <a:lnTo>
                  <a:pt x="570" y="0"/>
                </a:lnTo>
                <a:lnTo>
                  <a:pt x="571" y="0"/>
                </a:lnTo>
                <a:lnTo>
                  <a:pt x="571" y="0"/>
                </a:lnTo>
                <a:lnTo>
                  <a:pt x="571" y="0"/>
                </a:lnTo>
                <a:lnTo>
                  <a:pt x="571" y="0"/>
                </a:lnTo>
                <a:lnTo>
                  <a:pt x="571" y="0"/>
                </a:lnTo>
                <a:lnTo>
                  <a:pt x="571"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5">
            <a:extLst>
              <a:ext uri="{FF2B5EF4-FFF2-40B4-BE49-F238E27FC236}">
                <a16:creationId xmlns:a16="http://schemas.microsoft.com/office/drawing/2014/main" id="{0DBEBD3A-776A-49DE-B0CC-550FE17C0B42}"/>
              </a:ext>
            </a:extLst>
          </p:cNvPr>
          <p:cNvSpPr>
            <a:spLocks noChangeAspect="1"/>
          </p:cNvSpPr>
          <p:nvPr/>
        </p:nvSpPr>
        <p:spPr bwMode="auto">
          <a:xfrm>
            <a:off x="2230326" y="1429599"/>
            <a:ext cx="4968424" cy="2206602"/>
          </a:xfrm>
          <a:custGeom>
            <a:avLst/>
            <a:gdLst>
              <a:gd name="T0" fmla="*/ 4 w 574"/>
              <a:gd name="T1" fmla="*/ 353 h 362"/>
              <a:gd name="T2" fmla="*/ 9 w 574"/>
              <a:gd name="T3" fmla="*/ 345 h 362"/>
              <a:gd name="T4" fmla="*/ 17 w 574"/>
              <a:gd name="T5" fmla="*/ 337 h 362"/>
              <a:gd name="T6" fmla="*/ 21 w 574"/>
              <a:gd name="T7" fmla="*/ 328 h 362"/>
              <a:gd name="T8" fmla="*/ 27 w 574"/>
              <a:gd name="T9" fmla="*/ 319 h 362"/>
              <a:gd name="T10" fmla="*/ 31 w 574"/>
              <a:gd name="T11" fmla="*/ 310 h 362"/>
              <a:gd name="T12" fmla="*/ 37 w 574"/>
              <a:gd name="T13" fmla="*/ 303 h 362"/>
              <a:gd name="T14" fmla="*/ 44 w 574"/>
              <a:gd name="T15" fmla="*/ 295 h 362"/>
              <a:gd name="T16" fmla="*/ 51 w 574"/>
              <a:gd name="T17" fmla="*/ 286 h 362"/>
              <a:gd name="T18" fmla="*/ 56 w 574"/>
              <a:gd name="T19" fmla="*/ 280 h 362"/>
              <a:gd name="T20" fmla="*/ 61 w 574"/>
              <a:gd name="T21" fmla="*/ 272 h 362"/>
              <a:gd name="T22" fmla="*/ 69 w 574"/>
              <a:gd name="T23" fmla="*/ 262 h 362"/>
              <a:gd name="T24" fmla="*/ 75 w 574"/>
              <a:gd name="T25" fmla="*/ 254 h 362"/>
              <a:gd name="T26" fmla="*/ 79 w 574"/>
              <a:gd name="T27" fmla="*/ 247 h 362"/>
              <a:gd name="T28" fmla="*/ 86 w 574"/>
              <a:gd name="T29" fmla="*/ 239 h 362"/>
              <a:gd name="T30" fmla="*/ 97 w 574"/>
              <a:gd name="T31" fmla="*/ 233 h 362"/>
              <a:gd name="T32" fmla="*/ 99 w 574"/>
              <a:gd name="T33" fmla="*/ 228 h 362"/>
              <a:gd name="T34" fmla="*/ 108 w 574"/>
              <a:gd name="T35" fmla="*/ 220 h 362"/>
              <a:gd name="T36" fmla="*/ 114 w 574"/>
              <a:gd name="T37" fmla="*/ 213 h 362"/>
              <a:gd name="T38" fmla="*/ 126 w 574"/>
              <a:gd name="T39" fmla="*/ 205 h 362"/>
              <a:gd name="T40" fmla="*/ 131 w 574"/>
              <a:gd name="T41" fmla="*/ 197 h 362"/>
              <a:gd name="T42" fmla="*/ 139 w 574"/>
              <a:gd name="T43" fmla="*/ 189 h 362"/>
              <a:gd name="T44" fmla="*/ 147 w 574"/>
              <a:gd name="T45" fmla="*/ 186 h 362"/>
              <a:gd name="T46" fmla="*/ 154 w 574"/>
              <a:gd name="T47" fmla="*/ 179 h 362"/>
              <a:gd name="T48" fmla="*/ 164 w 574"/>
              <a:gd name="T49" fmla="*/ 174 h 362"/>
              <a:gd name="T50" fmla="*/ 176 w 574"/>
              <a:gd name="T51" fmla="*/ 166 h 362"/>
              <a:gd name="T52" fmla="*/ 191 w 574"/>
              <a:gd name="T53" fmla="*/ 161 h 362"/>
              <a:gd name="T54" fmla="*/ 198 w 574"/>
              <a:gd name="T55" fmla="*/ 155 h 362"/>
              <a:gd name="T56" fmla="*/ 209 w 574"/>
              <a:gd name="T57" fmla="*/ 149 h 362"/>
              <a:gd name="T58" fmla="*/ 215 w 574"/>
              <a:gd name="T59" fmla="*/ 143 h 362"/>
              <a:gd name="T60" fmla="*/ 229 w 574"/>
              <a:gd name="T61" fmla="*/ 135 h 362"/>
              <a:gd name="T62" fmla="*/ 243 w 574"/>
              <a:gd name="T63" fmla="*/ 130 h 362"/>
              <a:gd name="T64" fmla="*/ 252 w 574"/>
              <a:gd name="T65" fmla="*/ 124 h 362"/>
              <a:gd name="T66" fmla="*/ 273 w 574"/>
              <a:gd name="T67" fmla="*/ 120 h 362"/>
              <a:gd name="T68" fmla="*/ 286 w 574"/>
              <a:gd name="T69" fmla="*/ 111 h 362"/>
              <a:gd name="T70" fmla="*/ 299 w 574"/>
              <a:gd name="T71" fmla="*/ 108 h 362"/>
              <a:gd name="T72" fmla="*/ 321 w 574"/>
              <a:gd name="T73" fmla="*/ 101 h 362"/>
              <a:gd name="T74" fmla="*/ 338 w 574"/>
              <a:gd name="T75" fmla="*/ 97 h 362"/>
              <a:gd name="T76" fmla="*/ 359 w 574"/>
              <a:gd name="T77" fmla="*/ 91 h 362"/>
              <a:gd name="T78" fmla="*/ 366 w 574"/>
              <a:gd name="T79" fmla="*/ 84 h 362"/>
              <a:gd name="T80" fmla="*/ 374 w 574"/>
              <a:gd name="T81" fmla="*/ 81 h 362"/>
              <a:gd name="T82" fmla="*/ 383 w 574"/>
              <a:gd name="T83" fmla="*/ 77 h 362"/>
              <a:gd name="T84" fmla="*/ 386 w 574"/>
              <a:gd name="T85" fmla="*/ 74 h 362"/>
              <a:gd name="T86" fmla="*/ 388 w 574"/>
              <a:gd name="T87" fmla="*/ 67 h 362"/>
              <a:gd name="T88" fmla="*/ 393 w 574"/>
              <a:gd name="T89" fmla="*/ 62 h 362"/>
              <a:gd name="T90" fmla="*/ 401 w 574"/>
              <a:gd name="T91" fmla="*/ 58 h 362"/>
              <a:gd name="T92" fmla="*/ 412 w 574"/>
              <a:gd name="T93" fmla="*/ 52 h 362"/>
              <a:gd name="T94" fmla="*/ 418 w 574"/>
              <a:gd name="T95" fmla="*/ 45 h 362"/>
              <a:gd name="T96" fmla="*/ 433 w 574"/>
              <a:gd name="T97" fmla="*/ 38 h 362"/>
              <a:gd name="T98" fmla="*/ 442 w 574"/>
              <a:gd name="T99" fmla="*/ 33 h 362"/>
              <a:gd name="T100" fmla="*/ 454 w 574"/>
              <a:gd name="T101" fmla="*/ 25 h 362"/>
              <a:gd name="T102" fmla="*/ 475 w 574"/>
              <a:gd name="T103" fmla="*/ 22 h 362"/>
              <a:gd name="T104" fmla="*/ 491 w 574"/>
              <a:gd name="T105" fmla="*/ 14 h 362"/>
              <a:gd name="T106" fmla="*/ 514 w 574"/>
              <a:gd name="T107" fmla="*/ 5 h 362"/>
              <a:gd name="T108" fmla="*/ 556 w 574"/>
              <a:gd name="T109" fmla="*/ 3 h 362"/>
              <a:gd name="T110" fmla="*/ 571 w 574"/>
              <a:gd name="T111" fmla="*/ 1 h 362"/>
              <a:gd name="T112" fmla="*/ 574 w 574"/>
              <a:gd name="T113" fmla="*/ 1 h 362"/>
              <a:gd name="T114" fmla="*/ 574 w 574"/>
              <a:gd name="T115" fmla="*/ 1 h 362"/>
              <a:gd name="T116" fmla="*/ 574 w 574"/>
              <a:gd name="T117" fmla="*/ 1 h 362"/>
              <a:gd name="T118" fmla="*/ 574 w 574"/>
              <a:gd name="T119" fmla="*/ 1 h 362"/>
              <a:gd name="T120" fmla="*/ 574 w 574"/>
              <a:gd name="T121" fmla="*/ 1 h 362"/>
              <a:gd name="T122" fmla="*/ 574 w 574"/>
              <a:gd name="T123" fmla="*/ 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4" h="362">
                <a:moveTo>
                  <a:pt x="0" y="362"/>
                </a:moveTo>
                <a:lnTo>
                  <a:pt x="0" y="362"/>
                </a:lnTo>
                <a:lnTo>
                  <a:pt x="0" y="362"/>
                </a:lnTo>
                <a:lnTo>
                  <a:pt x="0" y="362"/>
                </a:lnTo>
                <a:lnTo>
                  <a:pt x="0" y="361"/>
                </a:lnTo>
                <a:lnTo>
                  <a:pt x="0" y="361"/>
                </a:lnTo>
                <a:lnTo>
                  <a:pt x="0" y="360"/>
                </a:lnTo>
                <a:lnTo>
                  <a:pt x="0" y="360"/>
                </a:lnTo>
                <a:lnTo>
                  <a:pt x="0" y="359"/>
                </a:lnTo>
                <a:lnTo>
                  <a:pt x="1" y="359"/>
                </a:lnTo>
                <a:lnTo>
                  <a:pt x="1" y="358"/>
                </a:lnTo>
                <a:lnTo>
                  <a:pt x="1" y="358"/>
                </a:lnTo>
                <a:lnTo>
                  <a:pt x="1" y="357"/>
                </a:lnTo>
                <a:lnTo>
                  <a:pt x="3" y="357"/>
                </a:lnTo>
                <a:lnTo>
                  <a:pt x="3" y="356"/>
                </a:lnTo>
                <a:lnTo>
                  <a:pt x="4" y="356"/>
                </a:lnTo>
                <a:lnTo>
                  <a:pt x="4" y="355"/>
                </a:lnTo>
                <a:lnTo>
                  <a:pt x="4" y="355"/>
                </a:lnTo>
                <a:lnTo>
                  <a:pt x="4" y="354"/>
                </a:lnTo>
                <a:lnTo>
                  <a:pt x="4" y="354"/>
                </a:lnTo>
                <a:lnTo>
                  <a:pt x="4" y="353"/>
                </a:lnTo>
                <a:lnTo>
                  <a:pt x="4" y="353"/>
                </a:lnTo>
                <a:lnTo>
                  <a:pt x="4" y="352"/>
                </a:lnTo>
                <a:lnTo>
                  <a:pt x="5" y="352"/>
                </a:lnTo>
                <a:lnTo>
                  <a:pt x="5" y="351"/>
                </a:lnTo>
                <a:lnTo>
                  <a:pt x="5" y="351"/>
                </a:lnTo>
                <a:lnTo>
                  <a:pt x="5" y="351"/>
                </a:lnTo>
                <a:lnTo>
                  <a:pt x="5" y="351"/>
                </a:lnTo>
                <a:lnTo>
                  <a:pt x="5" y="351"/>
                </a:lnTo>
                <a:lnTo>
                  <a:pt x="6" y="351"/>
                </a:lnTo>
                <a:lnTo>
                  <a:pt x="6" y="350"/>
                </a:lnTo>
                <a:lnTo>
                  <a:pt x="6" y="350"/>
                </a:lnTo>
                <a:lnTo>
                  <a:pt x="6" y="349"/>
                </a:lnTo>
                <a:lnTo>
                  <a:pt x="6" y="349"/>
                </a:lnTo>
                <a:lnTo>
                  <a:pt x="6" y="348"/>
                </a:lnTo>
                <a:lnTo>
                  <a:pt x="7" y="348"/>
                </a:lnTo>
                <a:lnTo>
                  <a:pt x="7" y="348"/>
                </a:lnTo>
                <a:lnTo>
                  <a:pt x="7" y="348"/>
                </a:lnTo>
                <a:lnTo>
                  <a:pt x="7" y="347"/>
                </a:lnTo>
                <a:lnTo>
                  <a:pt x="7" y="347"/>
                </a:lnTo>
                <a:lnTo>
                  <a:pt x="7" y="346"/>
                </a:lnTo>
                <a:lnTo>
                  <a:pt x="9" y="346"/>
                </a:lnTo>
                <a:lnTo>
                  <a:pt x="9" y="345"/>
                </a:lnTo>
                <a:lnTo>
                  <a:pt x="9" y="345"/>
                </a:lnTo>
                <a:lnTo>
                  <a:pt x="9" y="344"/>
                </a:lnTo>
                <a:lnTo>
                  <a:pt x="10" y="344"/>
                </a:lnTo>
                <a:lnTo>
                  <a:pt x="10" y="343"/>
                </a:lnTo>
                <a:lnTo>
                  <a:pt x="13" y="343"/>
                </a:lnTo>
                <a:lnTo>
                  <a:pt x="13" y="342"/>
                </a:lnTo>
                <a:lnTo>
                  <a:pt x="13" y="342"/>
                </a:lnTo>
                <a:lnTo>
                  <a:pt x="13" y="342"/>
                </a:lnTo>
                <a:lnTo>
                  <a:pt x="14" y="342"/>
                </a:lnTo>
                <a:lnTo>
                  <a:pt x="14" y="341"/>
                </a:lnTo>
                <a:lnTo>
                  <a:pt x="14" y="341"/>
                </a:lnTo>
                <a:lnTo>
                  <a:pt x="14" y="340"/>
                </a:lnTo>
                <a:lnTo>
                  <a:pt x="15" y="340"/>
                </a:lnTo>
                <a:lnTo>
                  <a:pt x="15" y="340"/>
                </a:lnTo>
                <a:lnTo>
                  <a:pt x="15" y="340"/>
                </a:lnTo>
                <a:lnTo>
                  <a:pt x="15" y="339"/>
                </a:lnTo>
                <a:lnTo>
                  <a:pt x="16" y="339"/>
                </a:lnTo>
                <a:lnTo>
                  <a:pt x="16" y="338"/>
                </a:lnTo>
                <a:lnTo>
                  <a:pt x="16" y="338"/>
                </a:lnTo>
                <a:lnTo>
                  <a:pt x="16" y="337"/>
                </a:lnTo>
                <a:lnTo>
                  <a:pt x="16" y="337"/>
                </a:lnTo>
                <a:lnTo>
                  <a:pt x="16" y="337"/>
                </a:lnTo>
                <a:lnTo>
                  <a:pt x="17" y="337"/>
                </a:lnTo>
                <a:lnTo>
                  <a:pt x="17" y="336"/>
                </a:lnTo>
                <a:lnTo>
                  <a:pt x="18" y="336"/>
                </a:lnTo>
                <a:lnTo>
                  <a:pt x="18" y="335"/>
                </a:lnTo>
                <a:lnTo>
                  <a:pt x="18" y="335"/>
                </a:lnTo>
                <a:lnTo>
                  <a:pt x="18" y="334"/>
                </a:lnTo>
                <a:lnTo>
                  <a:pt x="18" y="334"/>
                </a:lnTo>
                <a:lnTo>
                  <a:pt x="18" y="333"/>
                </a:lnTo>
                <a:lnTo>
                  <a:pt x="18" y="333"/>
                </a:lnTo>
                <a:lnTo>
                  <a:pt x="18" y="332"/>
                </a:lnTo>
                <a:lnTo>
                  <a:pt x="19" y="332"/>
                </a:lnTo>
                <a:lnTo>
                  <a:pt x="19" y="331"/>
                </a:lnTo>
                <a:lnTo>
                  <a:pt x="19" y="331"/>
                </a:lnTo>
                <a:lnTo>
                  <a:pt x="19" y="330"/>
                </a:lnTo>
                <a:lnTo>
                  <a:pt x="19" y="330"/>
                </a:lnTo>
                <a:lnTo>
                  <a:pt x="19" y="329"/>
                </a:lnTo>
                <a:lnTo>
                  <a:pt x="19" y="329"/>
                </a:lnTo>
                <a:lnTo>
                  <a:pt x="19" y="328"/>
                </a:lnTo>
                <a:lnTo>
                  <a:pt x="20" y="328"/>
                </a:lnTo>
                <a:lnTo>
                  <a:pt x="20" y="328"/>
                </a:lnTo>
                <a:lnTo>
                  <a:pt x="20" y="328"/>
                </a:lnTo>
                <a:lnTo>
                  <a:pt x="20" y="328"/>
                </a:lnTo>
                <a:lnTo>
                  <a:pt x="21" y="328"/>
                </a:lnTo>
                <a:lnTo>
                  <a:pt x="21" y="328"/>
                </a:lnTo>
                <a:lnTo>
                  <a:pt x="23" y="328"/>
                </a:lnTo>
                <a:lnTo>
                  <a:pt x="23" y="327"/>
                </a:lnTo>
                <a:lnTo>
                  <a:pt x="24" y="327"/>
                </a:lnTo>
                <a:lnTo>
                  <a:pt x="24" y="327"/>
                </a:lnTo>
                <a:lnTo>
                  <a:pt x="24" y="327"/>
                </a:lnTo>
                <a:lnTo>
                  <a:pt x="24" y="326"/>
                </a:lnTo>
                <a:lnTo>
                  <a:pt x="24" y="326"/>
                </a:lnTo>
                <a:lnTo>
                  <a:pt x="24" y="325"/>
                </a:lnTo>
                <a:lnTo>
                  <a:pt x="24" y="325"/>
                </a:lnTo>
                <a:lnTo>
                  <a:pt x="24" y="324"/>
                </a:lnTo>
                <a:lnTo>
                  <a:pt x="24" y="324"/>
                </a:lnTo>
                <a:lnTo>
                  <a:pt x="24" y="323"/>
                </a:lnTo>
                <a:lnTo>
                  <a:pt x="25" y="323"/>
                </a:lnTo>
                <a:lnTo>
                  <a:pt x="25" y="322"/>
                </a:lnTo>
                <a:lnTo>
                  <a:pt x="25" y="322"/>
                </a:lnTo>
                <a:lnTo>
                  <a:pt x="25" y="321"/>
                </a:lnTo>
                <a:lnTo>
                  <a:pt x="25" y="321"/>
                </a:lnTo>
                <a:lnTo>
                  <a:pt x="25" y="320"/>
                </a:lnTo>
                <a:lnTo>
                  <a:pt x="26" y="320"/>
                </a:lnTo>
                <a:lnTo>
                  <a:pt x="26" y="319"/>
                </a:lnTo>
                <a:lnTo>
                  <a:pt x="27" y="319"/>
                </a:lnTo>
                <a:lnTo>
                  <a:pt x="27" y="318"/>
                </a:lnTo>
                <a:lnTo>
                  <a:pt x="27" y="318"/>
                </a:lnTo>
                <a:lnTo>
                  <a:pt x="27" y="317"/>
                </a:lnTo>
                <a:lnTo>
                  <a:pt x="28" y="317"/>
                </a:lnTo>
                <a:lnTo>
                  <a:pt x="28" y="317"/>
                </a:lnTo>
                <a:lnTo>
                  <a:pt x="29" y="317"/>
                </a:lnTo>
                <a:lnTo>
                  <a:pt x="29" y="317"/>
                </a:lnTo>
                <a:lnTo>
                  <a:pt x="29" y="317"/>
                </a:lnTo>
                <a:lnTo>
                  <a:pt x="29" y="316"/>
                </a:lnTo>
                <a:lnTo>
                  <a:pt x="29" y="316"/>
                </a:lnTo>
                <a:lnTo>
                  <a:pt x="29" y="315"/>
                </a:lnTo>
                <a:lnTo>
                  <a:pt x="29" y="315"/>
                </a:lnTo>
                <a:lnTo>
                  <a:pt x="29" y="314"/>
                </a:lnTo>
                <a:lnTo>
                  <a:pt x="29" y="314"/>
                </a:lnTo>
                <a:lnTo>
                  <a:pt x="29" y="313"/>
                </a:lnTo>
                <a:lnTo>
                  <a:pt x="29" y="313"/>
                </a:lnTo>
                <a:lnTo>
                  <a:pt x="29" y="312"/>
                </a:lnTo>
                <a:lnTo>
                  <a:pt x="30" y="312"/>
                </a:lnTo>
                <a:lnTo>
                  <a:pt x="30" y="311"/>
                </a:lnTo>
                <a:lnTo>
                  <a:pt x="30" y="311"/>
                </a:lnTo>
                <a:lnTo>
                  <a:pt x="30" y="310"/>
                </a:lnTo>
                <a:lnTo>
                  <a:pt x="31" y="310"/>
                </a:lnTo>
                <a:lnTo>
                  <a:pt x="31" y="309"/>
                </a:lnTo>
                <a:lnTo>
                  <a:pt x="31" y="309"/>
                </a:lnTo>
                <a:lnTo>
                  <a:pt x="31" y="309"/>
                </a:lnTo>
                <a:lnTo>
                  <a:pt x="31" y="309"/>
                </a:lnTo>
                <a:lnTo>
                  <a:pt x="31" y="308"/>
                </a:lnTo>
                <a:lnTo>
                  <a:pt x="32" y="308"/>
                </a:lnTo>
                <a:lnTo>
                  <a:pt x="32" y="307"/>
                </a:lnTo>
                <a:lnTo>
                  <a:pt x="32" y="307"/>
                </a:lnTo>
                <a:lnTo>
                  <a:pt x="32" y="306"/>
                </a:lnTo>
                <a:lnTo>
                  <a:pt x="32" y="306"/>
                </a:lnTo>
                <a:lnTo>
                  <a:pt x="32" y="305"/>
                </a:lnTo>
                <a:lnTo>
                  <a:pt x="33" y="305"/>
                </a:lnTo>
                <a:lnTo>
                  <a:pt x="33" y="305"/>
                </a:lnTo>
                <a:lnTo>
                  <a:pt x="33" y="305"/>
                </a:lnTo>
                <a:lnTo>
                  <a:pt x="33" y="305"/>
                </a:lnTo>
                <a:lnTo>
                  <a:pt x="35" y="305"/>
                </a:lnTo>
                <a:lnTo>
                  <a:pt x="35" y="305"/>
                </a:lnTo>
                <a:lnTo>
                  <a:pt x="35" y="305"/>
                </a:lnTo>
                <a:lnTo>
                  <a:pt x="35" y="304"/>
                </a:lnTo>
                <a:lnTo>
                  <a:pt x="36" y="304"/>
                </a:lnTo>
                <a:lnTo>
                  <a:pt x="36" y="303"/>
                </a:lnTo>
                <a:lnTo>
                  <a:pt x="37" y="303"/>
                </a:lnTo>
                <a:lnTo>
                  <a:pt x="37" y="302"/>
                </a:lnTo>
                <a:lnTo>
                  <a:pt x="38" y="302"/>
                </a:lnTo>
                <a:lnTo>
                  <a:pt x="38" y="301"/>
                </a:lnTo>
                <a:lnTo>
                  <a:pt x="38" y="301"/>
                </a:lnTo>
                <a:lnTo>
                  <a:pt x="38" y="300"/>
                </a:lnTo>
                <a:lnTo>
                  <a:pt x="39" y="300"/>
                </a:lnTo>
                <a:lnTo>
                  <a:pt x="39" y="300"/>
                </a:lnTo>
                <a:lnTo>
                  <a:pt x="39" y="300"/>
                </a:lnTo>
                <a:lnTo>
                  <a:pt x="39" y="299"/>
                </a:lnTo>
                <a:lnTo>
                  <a:pt x="39" y="299"/>
                </a:lnTo>
                <a:lnTo>
                  <a:pt x="39" y="298"/>
                </a:lnTo>
                <a:lnTo>
                  <a:pt x="40" y="298"/>
                </a:lnTo>
                <a:lnTo>
                  <a:pt x="40" y="297"/>
                </a:lnTo>
                <a:lnTo>
                  <a:pt x="41" y="297"/>
                </a:lnTo>
                <a:lnTo>
                  <a:pt x="41" y="297"/>
                </a:lnTo>
                <a:lnTo>
                  <a:pt x="42" y="297"/>
                </a:lnTo>
                <a:lnTo>
                  <a:pt x="42" y="296"/>
                </a:lnTo>
                <a:lnTo>
                  <a:pt x="42" y="296"/>
                </a:lnTo>
                <a:lnTo>
                  <a:pt x="42" y="296"/>
                </a:lnTo>
                <a:lnTo>
                  <a:pt x="43" y="296"/>
                </a:lnTo>
                <a:lnTo>
                  <a:pt x="43" y="295"/>
                </a:lnTo>
                <a:lnTo>
                  <a:pt x="44" y="295"/>
                </a:lnTo>
                <a:lnTo>
                  <a:pt x="44" y="295"/>
                </a:lnTo>
                <a:lnTo>
                  <a:pt x="44" y="295"/>
                </a:lnTo>
                <a:lnTo>
                  <a:pt x="44" y="294"/>
                </a:lnTo>
                <a:lnTo>
                  <a:pt x="44" y="294"/>
                </a:lnTo>
                <a:lnTo>
                  <a:pt x="44" y="293"/>
                </a:lnTo>
                <a:lnTo>
                  <a:pt x="46" y="293"/>
                </a:lnTo>
                <a:lnTo>
                  <a:pt x="46" y="292"/>
                </a:lnTo>
                <a:lnTo>
                  <a:pt x="47" y="292"/>
                </a:lnTo>
                <a:lnTo>
                  <a:pt x="47" y="291"/>
                </a:lnTo>
                <a:lnTo>
                  <a:pt x="48" y="291"/>
                </a:lnTo>
                <a:lnTo>
                  <a:pt x="48" y="291"/>
                </a:lnTo>
                <a:lnTo>
                  <a:pt x="48" y="291"/>
                </a:lnTo>
                <a:lnTo>
                  <a:pt x="48" y="290"/>
                </a:lnTo>
                <a:lnTo>
                  <a:pt x="48" y="290"/>
                </a:lnTo>
                <a:lnTo>
                  <a:pt x="48" y="289"/>
                </a:lnTo>
                <a:lnTo>
                  <a:pt x="48" y="289"/>
                </a:lnTo>
                <a:lnTo>
                  <a:pt x="48" y="288"/>
                </a:lnTo>
                <a:lnTo>
                  <a:pt x="49" y="288"/>
                </a:lnTo>
                <a:lnTo>
                  <a:pt x="49" y="287"/>
                </a:lnTo>
                <a:lnTo>
                  <a:pt x="50" y="287"/>
                </a:lnTo>
                <a:lnTo>
                  <a:pt x="50" y="286"/>
                </a:lnTo>
                <a:lnTo>
                  <a:pt x="51" y="286"/>
                </a:lnTo>
                <a:lnTo>
                  <a:pt x="51" y="286"/>
                </a:lnTo>
                <a:lnTo>
                  <a:pt x="51" y="286"/>
                </a:lnTo>
                <a:lnTo>
                  <a:pt x="51" y="285"/>
                </a:lnTo>
                <a:lnTo>
                  <a:pt x="52" y="285"/>
                </a:lnTo>
                <a:lnTo>
                  <a:pt x="52" y="284"/>
                </a:lnTo>
                <a:lnTo>
                  <a:pt x="53" y="284"/>
                </a:lnTo>
                <a:lnTo>
                  <a:pt x="53" y="284"/>
                </a:lnTo>
                <a:lnTo>
                  <a:pt x="53" y="284"/>
                </a:lnTo>
                <a:lnTo>
                  <a:pt x="53" y="283"/>
                </a:lnTo>
                <a:lnTo>
                  <a:pt x="53" y="283"/>
                </a:lnTo>
                <a:lnTo>
                  <a:pt x="53" y="283"/>
                </a:lnTo>
                <a:lnTo>
                  <a:pt x="55" y="283"/>
                </a:lnTo>
                <a:lnTo>
                  <a:pt x="55" y="282"/>
                </a:lnTo>
                <a:lnTo>
                  <a:pt x="55" y="282"/>
                </a:lnTo>
                <a:lnTo>
                  <a:pt x="55" y="282"/>
                </a:lnTo>
                <a:lnTo>
                  <a:pt x="56" y="282"/>
                </a:lnTo>
                <a:lnTo>
                  <a:pt x="56" y="281"/>
                </a:lnTo>
                <a:lnTo>
                  <a:pt x="56" y="281"/>
                </a:lnTo>
                <a:lnTo>
                  <a:pt x="56" y="280"/>
                </a:lnTo>
                <a:lnTo>
                  <a:pt x="56" y="280"/>
                </a:lnTo>
                <a:lnTo>
                  <a:pt x="56" y="280"/>
                </a:lnTo>
                <a:lnTo>
                  <a:pt x="56" y="280"/>
                </a:lnTo>
                <a:lnTo>
                  <a:pt x="56" y="279"/>
                </a:lnTo>
                <a:lnTo>
                  <a:pt x="57" y="279"/>
                </a:lnTo>
                <a:lnTo>
                  <a:pt x="57" y="278"/>
                </a:lnTo>
                <a:lnTo>
                  <a:pt x="57" y="278"/>
                </a:lnTo>
                <a:lnTo>
                  <a:pt x="57" y="277"/>
                </a:lnTo>
                <a:lnTo>
                  <a:pt x="58" y="277"/>
                </a:lnTo>
                <a:lnTo>
                  <a:pt x="58" y="277"/>
                </a:lnTo>
                <a:lnTo>
                  <a:pt x="58" y="277"/>
                </a:lnTo>
                <a:lnTo>
                  <a:pt x="58" y="277"/>
                </a:lnTo>
                <a:lnTo>
                  <a:pt x="58" y="277"/>
                </a:lnTo>
                <a:lnTo>
                  <a:pt x="58" y="276"/>
                </a:lnTo>
                <a:lnTo>
                  <a:pt x="59" y="276"/>
                </a:lnTo>
                <a:lnTo>
                  <a:pt x="59" y="275"/>
                </a:lnTo>
                <a:lnTo>
                  <a:pt x="59" y="275"/>
                </a:lnTo>
                <a:lnTo>
                  <a:pt x="59" y="274"/>
                </a:lnTo>
                <a:lnTo>
                  <a:pt x="60" y="274"/>
                </a:lnTo>
                <a:lnTo>
                  <a:pt x="60" y="273"/>
                </a:lnTo>
                <a:lnTo>
                  <a:pt x="60" y="273"/>
                </a:lnTo>
                <a:lnTo>
                  <a:pt x="60" y="272"/>
                </a:lnTo>
                <a:lnTo>
                  <a:pt x="61" y="272"/>
                </a:lnTo>
                <a:lnTo>
                  <a:pt x="61" y="272"/>
                </a:lnTo>
                <a:lnTo>
                  <a:pt x="61" y="272"/>
                </a:lnTo>
                <a:lnTo>
                  <a:pt x="61" y="271"/>
                </a:lnTo>
                <a:lnTo>
                  <a:pt x="61" y="271"/>
                </a:lnTo>
                <a:lnTo>
                  <a:pt x="61" y="270"/>
                </a:lnTo>
                <a:lnTo>
                  <a:pt x="63" y="270"/>
                </a:lnTo>
                <a:lnTo>
                  <a:pt x="63" y="269"/>
                </a:lnTo>
                <a:lnTo>
                  <a:pt x="63" y="269"/>
                </a:lnTo>
                <a:lnTo>
                  <a:pt x="63" y="269"/>
                </a:lnTo>
                <a:lnTo>
                  <a:pt x="65" y="269"/>
                </a:lnTo>
                <a:lnTo>
                  <a:pt x="65" y="268"/>
                </a:lnTo>
                <a:lnTo>
                  <a:pt x="66" y="268"/>
                </a:lnTo>
                <a:lnTo>
                  <a:pt x="66" y="267"/>
                </a:lnTo>
                <a:lnTo>
                  <a:pt x="68" y="267"/>
                </a:lnTo>
                <a:lnTo>
                  <a:pt x="68" y="266"/>
                </a:lnTo>
                <a:lnTo>
                  <a:pt x="68" y="266"/>
                </a:lnTo>
                <a:lnTo>
                  <a:pt x="68" y="265"/>
                </a:lnTo>
                <a:lnTo>
                  <a:pt x="68" y="265"/>
                </a:lnTo>
                <a:lnTo>
                  <a:pt x="68" y="264"/>
                </a:lnTo>
                <a:lnTo>
                  <a:pt x="69" y="264"/>
                </a:lnTo>
                <a:lnTo>
                  <a:pt x="69" y="263"/>
                </a:lnTo>
                <a:lnTo>
                  <a:pt x="69" y="263"/>
                </a:lnTo>
                <a:lnTo>
                  <a:pt x="69" y="262"/>
                </a:lnTo>
                <a:lnTo>
                  <a:pt x="69" y="262"/>
                </a:lnTo>
                <a:lnTo>
                  <a:pt x="69" y="261"/>
                </a:lnTo>
                <a:lnTo>
                  <a:pt x="69" y="261"/>
                </a:lnTo>
                <a:lnTo>
                  <a:pt x="69" y="260"/>
                </a:lnTo>
                <a:lnTo>
                  <a:pt x="70" y="260"/>
                </a:lnTo>
                <a:lnTo>
                  <a:pt x="70" y="259"/>
                </a:lnTo>
                <a:lnTo>
                  <a:pt x="71" y="259"/>
                </a:lnTo>
                <a:lnTo>
                  <a:pt x="71" y="259"/>
                </a:lnTo>
                <a:lnTo>
                  <a:pt x="72" y="259"/>
                </a:lnTo>
                <a:lnTo>
                  <a:pt x="72" y="259"/>
                </a:lnTo>
                <a:lnTo>
                  <a:pt x="72" y="259"/>
                </a:lnTo>
                <a:lnTo>
                  <a:pt x="72" y="258"/>
                </a:lnTo>
                <a:lnTo>
                  <a:pt x="72" y="258"/>
                </a:lnTo>
                <a:lnTo>
                  <a:pt x="72" y="257"/>
                </a:lnTo>
                <a:lnTo>
                  <a:pt x="73" y="257"/>
                </a:lnTo>
                <a:lnTo>
                  <a:pt x="73" y="256"/>
                </a:lnTo>
                <a:lnTo>
                  <a:pt x="74" y="256"/>
                </a:lnTo>
                <a:lnTo>
                  <a:pt x="74" y="256"/>
                </a:lnTo>
                <a:lnTo>
                  <a:pt x="75" y="256"/>
                </a:lnTo>
                <a:lnTo>
                  <a:pt x="75" y="255"/>
                </a:lnTo>
                <a:lnTo>
                  <a:pt x="75" y="255"/>
                </a:lnTo>
                <a:lnTo>
                  <a:pt x="75" y="254"/>
                </a:lnTo>
                <a:lnTo>
                  <a:pt x="75" y="254"/>
                </a:lnTo>
                <a:lnTo>
                  <a:pt x="75" y="254"/>
                </a:lnTo>
                <a:lnTo>
                  <a:pt x="75" y="254"/>
                </a:lnTo>
                <a:lnTo>
                  <a:pt x="75" y="253"/>
                </a:lnTo>
                <a:lnTo>
                  <a:pt x="76" y="253"/>
                </a:lnTo>
                <a:lnTo>
                  <a:pt x="76" y="252"/>
                </a:lnTo>
                <a:lnTo>
                  <a:pt x="76" y="252"/>
                </a:lnTo>
                <a:lnTo>
                  <a:pt x="76" y="251"/>
                </a:lnTo>
                <a:lnTo>
                  <a:pt x="76" y="251"/>
                </a:lnTo>
                <a:lnTo>
                  <a:pt x="76" y="251"/>
                </a:lnTo>
                <a:lnTo>
                  <a:pt x="76" y="251"/>
                </a:lnTo>
                <a:lnTo>
                  <a:pt x="76" y="250"/>
                </a:lnTo>
                <a:lnTo>
                  <a:pt x="77" y="250"/>
                </a:lnTo>
                <a:lnTo>
                  <a:pt x="77" y="249"/>
                </a:lnTo>
                <a:lnTo>
                  <a:pt x="77" y="249"/>
                </a:lnTo>
                <a:lnTo>
                  <a:pt x="77" y="249"/>
                </a:lnTo>
                <a:lnTo>
                  <a:pt x="77" y="249"/>
                </a:lnTo>
                <a:lnTo>
                  <a:pt x="77" y="248"/>
                </a:lnTo>
                <a:lnTo>
                  <a:pt x="78" y="248"/>
                </a:lnTo>
                <a:lnTo>
                  <a:pt x="78" y="248"/>
                </a:lnTo>
                <a:lnTo>
                  <a:pt x="79" y="248"/>
                </a:lnTo>
                <a:lnTo>
                  <a:pt x="79" y="247"/>
                </a:lnTo>
                <a:lnTo>
                  <a:pt x="79" y="247"/>
                </a:lnTo>
                <a:lnTo>
                  <a:pt x="79" y="246"/>
                </a:lnTo>
                <a:lnTo>
                  <a:pt x="79" y="246"/>
                </a:lnTo>
                <a:lnTo>
                  <a:pt x="79" y="245"/>
                </a:lnTo>
                <a:lnTo>
                  <a:pt x="80" y="245"/>
                </a:lnTo>
                <a:lnTo>
                  <a:pt x="80" y="244"/>
                </a:lnTo>
                <a:lnTo>
                  <a:pt x="80" y="244"/>
                </a:lnTo>
                <a:lnTo>
                  <a:pt x="80" y="243"/>
                </a:lnTo>
                <a:lnTo>
                  <a:pt x="82" y="243"/>
                </a:lnTo>
                <a:lnTo>
                  <a:pt x="82" y="243"/>
                </a:lnTo>
                <a:lnTo>
                  <a:pt x="82" y="243"/>
                </a:lnTo>
                <a:lnTo>
                  <a:pt x="82" y="242"/>
                </a:lnTo>
                <a:lnTo>
                  <a:pt x="82" y="242"/>
                </a:lnTo>
                <a:lnTo>
                  <a:pt x="82" y="241"/>
                </a:lnTo>
                <a:lnTo>
                  <a:pt x="83" y="241"/>
                </a:lnTo>
                <a:lnTo>
                  <a:pt x="83" y="240"/>
                </a:lnTo>
                <a:lnTo>
                  <a:pt x="83" y="240"/>
                </a:lnTo>
                <a:lnTo>
                  <a:pt x="83" y="239"/>
                </a:lnTo>
                <a:lnTo>
                  <a:pt x="85" y="239"/>
                </a:lnTo>
                <a:lnTo>
                  <a:pt x="85" y="239"/>
                </a:lnTo>
                <a:lnTo>
                  <a:pt x="86" y="239"/>
                </a:lnTo>
                <a:lnTo>
                  <a:pt x="86" y="239"/>
                </a:lnTo>
                <a:lnTo>
                  <a:pt x="86" y="239"/>
                </a:lnTo>
                <a:lnTo>
                  <a:pt x="86" y="239"/>
                </a:lnTo>
                <a:lnTo>
                  <a:pt x="86" y="239"/>
                </a:lnTo>
                <a:lnTo>
                  <a:pt x="86" y="238"/>
                </a:lnTo>
                <a:lnTo>
                  <a:pt x="86" y="238"/>
                </a:lnTo>
                <a:lnTo>
                  <a:pt x="86" y="238"/>
                </a:lnTo>
                <a:lnTo>
                  <a:pt x="87" y="238"/>
                </a:lnTo>
                <a:lnTo>
                  <a:pt x="87" y="237"/>
                </a:lnTo>
                <a:lnTo>
                  <a:pt x="90" y="237"/>
                </a:lnTo>
                <a:lnTo>
                  <a:pt x="90" y="236"/>
                </a:lnTo>
                <a:lnTo>
                  <a:pt x="90" y="236"/>
                </a:lnTo>
                <a:lnTo>
                  <a:pt x="90" y="236"/>
                </a:lnTo>
                <a:lnTo>
                  <a:pt x="92" y="236"/>
                </a:lnTo>
                <a:lnTo>
                  <a:pt x="92" y="236"/>
                </a:lnTo>
                <a:lnTo>
                  <a:pt x="92" y="236"/>
                </a:lnTo>
                <a:lnTo>
                  <a:pt x="92" y="235"/>
                </a:lnTo>
                <a:lnTo>
                  <a:pt x="93" y="235"/>
                </a:lnTo>
                <a:lnTo>
                  <a:pt x="93" y="235"/>
                </a:lnTo>
                <a:lnTo>
                  <a:pt x="96" y="235"/>
                </a:lnTo>
                <a:lnTo>
                  <a:pt x="96" y="234"/>
                </a:lnTo>
                <a:lnTo>
                  <a:pt x="96" y="234"/>
                </a:lnTo>
                <a:lnTo>
                  <a:pt x="96" y="233"/>
                </a:lnTo>
                <a:lnTo>
                  <a:pt x="97" y="233"/>
                </a:lnTo>
                <a:lnTo>
                  <a:pt x="97" y="233"/>
                </a:lnTo>
                <a:lnTo>
                  <a:pt x="97" y="233"/>
                </a:lnTo>
                <a:lnTo>
                  <a:pt x="97" y="232"/>
                </a:lnTo>
                <a:lnTo>
                  <a:pt x="97" y="232"/>
                </a:lnTo>
                <a:lnTo>
                  <a:pt x="97" y="231"/>
                </a:lnTo>
                <a:lnTo>
                  <a:pt x="97" y="231"/>
                </a:lnTo>
                <a:lnTo>
                  <a:pt x="97" y="230"/>
                </a:lnTo>
                <a:lnTo>
                  <a:pt x="98" y="230"/>
                </a:lnTo>
                <a:lnTo>
                  <a:pt x="98" y="230"/>
                </a:lnTo>
                <a:lnTo>
                  <a:pt x="98" y="230"/>
                </a:lnTo>
                <a:lnTo>
                  <a:pt x="98" y="230"/>
                </a:lnTo>
                <a:lnTo>
                  <a:pt x="98" y="230"/>
                </a:lnTo>
                <a:lnTo>
                  <a:pt x="98" y="230"/>
                </a:lnTo>
                <a:lnTo>
                  <a:pt x="98" y="230"/>
                </a:lnTo>
                <a:lnTo>
                  <a:pt x="98" y="230"/>
                </a:lnTo>
                <a:lnTo>
                  <a:pt x="98" y="230"/>
                </a:lnTo>
                <a:lnTo>
                  <a:pt x="98" y="229"/>
                </a:lnTo>
                <a:lnTo>
                  <a:pt x="99" y="229"/>
                </a:lnTo>
                <a:lnTo>
                  <a:pt x="99" y="229"/>
                </a:lnTo>
                <a:lnTo>
                  <a:pt x="99" y="229"/>
                </a:lnTo>
                <a:lnTo>
                  <a:pt x="99" y="228"/>
                </a:lnTo>
                <a:lnTo>
                  <a:pt x="99" y="228"/>
                </a:lnTo>
                <a:lnTo>
                  <a:pt x="99" y="227"/>
                </a:lnTo>
                <a:lnTo>
                  <a:pt x="100" y="227"/>
                </a:lnTo>
                <a:lnTo>
                  <a:pt x="100" y="226"/>
                </a:lnTo>
                <a:lnTo>
                  <a:pt x="100" y="226"/>
                </a:lnTo>
                <a:lnTo>
                  <a:pt x="100" y="225"/>
                </a:lnTo>
                <a:lnTo>
                  <a:pt x="101" y="225"/>
                </a:lnTo>
                <a:lnTo>
                  <a:pt x="101" y="225"/>
                </a:lnTo>
                <a:lnTo>
                  <a:pt x="101" y="225"/>
                </a:lnTo>
                <a:lnTo>
                  <a:pt x="101" y="224"/>
                </a:lnTo>
                <a:lnTo>
                  <a:pt x="103" y="224"/>
                </a:lnTo>
                <a:lnTo>
                  <a:pt x="103" y="223"/>
                </a:lnTo>
                <a:lnTo>
                  <a:pt x="103" y="223"/>
                </a:lnTo>
                <a:lnTo>
                  <a:pt x="103" y="223"/>
                </a:lnTo>
                <a:lnTo>
                  <a:pt x="103" y="223"/>
                </a:lnTo>
                <a:lnTo>
                  <a:pt x="103" y="223"/>
                </a:lnTo>
                <a:lnTo>
                  <a:pt x="104" y="223"/>
                </a:lnTo>
                <a:lnTo>
                  <a:pt x="104" y="222"/>
                </a:lnTo>
                <a:lnTo>
                  <a:pt x="105" y="222"/>
                </a:lnTo>
                <a:lnTo>
                  <a:pt x="105" y="221"/>
                </a:lnTo>
                <a:lnTo>
                  <a:pt x="108" y="221"/>
                </a:lnTo>
                <a:lnTo>
                  <a:pt x="108" y="220"/>
                </a:lnTo>
                <a:lnTo>
                  <a:pt x="108" y="220"/>
                </a:lnTo>
                <a:lnTo>
                  <a:pt x="108" y="219"/>
                </a:lnTo>
                <a:lnTo>
                  <a:pt x="109" y="219"/>
                </a:lnTo>
                <a:lnTo>
                  <a:pt x="109" y="218"/>
                </a:lnTo>
                <a:lnTo>
                  <a:pt x="110" y="218"/>
                </a:lnTo>
                <a:lnTo>
                  <a:pt x="110" y="218"/>
                </a:lnTo>
                <a:lnTo>
                  <a:pt x="111" y="218"/>
                </a:lnTo>
                <a:lnTo>
                  <a:pt x="111" y="217"/>
                </a:lnTo>
                <a:lnTo>
                  <a:pt x="111" y="217"/>
                </a:lnTo>
                <a:lnTo>
                  <a:pt x="111" y="217"/>
                </a:lnTo>
                <a:lnTo>
                  <a:pt x="111" y="217"/>
                </a:lnTo>
                <a:lnTo>
                  <a:pt x="111" y="216"/>
                </a:lnTo>
                <a:lnTo>
                  <a:pt x="111" y="216"/>
                </a:lnTo>
                <a:lnTo>
                  <a:pt x="111" y="215"/>
                </a:lnTo>
                <a:lnTo>
                  <a:pt x="112" y="215"/>
                </a:lnTo>
                <a:lnTo>
                  <a:pt x="112" y="215"/>
                </a:lnTo>
                <a:lnTo>
                  <a:pt x="113" y="215"/>
                </a:lnTo>
                <a:lnTo>
                  <a:pt x="113" y="214"/>
                </a:lnTo>
                <a:lnTo>
                  <a:pt x="113" y="214"/>
                </a:lnTo>
                <a:lnTo>
                  <a:pt x="113" y="213"/>
                </a:lnTo>
                <a:lnTo>
                  <a:pt x="113" y="213"/>
                </a:lnTo>
                <a:lnTo>
                  <a:pt x="113" y="213"/>
                </a:lnTo>
                <a:lnTo>
                  <a:pt x="114" y="213"/>
                </a:lnTo>
                <a:lnTo>
                  <a:pt x="114" y="212"/>
                </a:lnTo>
                <a:lnTo>
                  <a:pt x="117" y="212"/>
                </a:lnTo>
                <a:lnTo>
                  <a:pt x="117" y="212"/>
                </a:lnTo>
                <a:lnTo>
                  <a:pt x="118" y="212"/>
                </a:lnTo>
                <a:lnTo>
                  <a:pt x="118" y="211"/>
                </a:lnTo>
                <a:lnTo>
                  <a:pt x="118" y="211"/>
                </a:lnTo>
                <a:lnTo>
                  <a:pt x="118" y="210"/>
                </a:lnTo>
                <a:lnTo>
                  <a:pt x="119" y="210"/>
                </a:lnTo>
                <a:lnTo>
                  <a:pt x="119" y="210"/>
                </a:lnTo>
                <a:lnTo>
                  <a:pt x="119" y="210"/>
                </a:lnTo>
                <a:lnTo>
                  <a:pt x="119" y="209"/>
                </a:lnTo>
                <a:lnTo>
                  <a:pt x="120" y="209"/>
                </a:lnTo>
                <a:lnTo>
                  <a:pt x="120" y="208"/>
                </a:lnTo>
                <a:lnTo>
                  <a:pt x="121" y="208"/>
                </a:lnTo>
                <a:lnTo>
                  <a:pt x="121" y="207"/>
                </a:lnTo>
                <a:lnTo>
                  <a:pt x="124" y="207"/>
                </a:lnTo>
                <a:lnTo>
                  <a:pt x="124" y="206"/>
                </a:lnTo>
                <a:lnTo>
                  <a:pt x="124" y="206"/>
                </a:lnTo>
                <a:lnTo>
                  <a:pt x="124" y="206"/>
                </a:lnTo>
                <a:lnTo>
                  <a:pt x="125" y="206"/>
                </a:lnTo>
                <a:lnTo>
                  <a:pt x="125" y="205"/>
                </a:lnTo>
                <a:lnTo>
                  <a:pt x="126" y="205"/>
                </a:lnTo>
                <a:lnTo>
                  <a:pt x="126" y="204"/>
                </a:lnTo>
                <a:lnTo>
                  <a:pt x="126" y="204"/>
                </a:lnTo>
                <a:lnTo>
                  <a:pt x="126" y="203"/>
                </a:lnTo>
                <a:lnTo>
                  <a:pt x="126" y="203"/>
                </a:lnTo>
                <a:lnTo>
                  <a:pt x="126" y="202"/>
                </a:lnTo>
                <a:lnTo>
                  <a:pt x="127" y="202"/>
                </a:lnTo>
                <a:lnTo>
                  <a:pt x="127" y="201"/>
                </a:lnTo>
                <a:lnTo>
                  <a:pt x="127" y="201"/>
                </a:lnTo>
                <a:lnTo>
                  <a:pt x="127" y="200"/>
                </a:lnTo>
                <a:lnTo>
                  <a:pt x="128" y="200"/>
                </a:lnTo>
                <a:lnTo>
                  <a:pt x="128" y="200"/>
                </a:lnTo>
                <a:lnTo>
                  <a:pt x="128" y="200"/>
                </a:lnTo>
                <a:lnTo>
                  <a:pt x="128" y="199"/>
                </a:lnTo>
                <a:lnTo>
                  <a:pt x="129" y="199"/>
                </a:lnTo>
                <a:lnTo>
                  <a:pt x="129" y="198"/>
                </a:lnTo>
                <a:lnTo>
                  <a:pt x="129" y="198"/>
                </a:lnTo>
                <a:lnTo>
                  <a:pt x="129" y="198"/>
                </a:lnTo>
                <a:lnTo>
                  <a:pt x="129" y="198"/>
                </a:lnTo>
                <a:lnTo>
                  <a:pt x="129" y="197"/>
                </a:lnTo>
                <a:lnTo>
                  <a:pt x="130" y="197"/>
                </a:lnTo>
                <a:lnTo>
                  <a:pt x="130" y="197"/>
                </a:lnTo>
                <a:lnTo>
                  <a:pt x="131" y="197"/>
                </a:lnTo>
                <a:lnTo>
                  <a:pt x="131" y="196"/>
                </a:lnTo>
                <a:lnTo>
                  <a:pt x="131" y="196"/>
                </a:lnTo>
                <a:lnTo>
                  <a:pt x="131" y="195"/>
                </a:lnTo>
                <a:lnTo>
                  <a:pt x="131" y="195"/>
                </a:lnTo>
                <a:lnTo>
                  <a:pt x="131" y="194"/>
                </a:lnTo>
                <a:lnTo>
                  <a:pt x="132" y="194"/>
                </a:lnTo>
                <a:lnTo>
                  <a:pt x="132" y="194"/>
                </a:lnTo>
                <a:lnTo>
                  <a:pt x="133" y="194"/>
                </a:lnTo>
                <a:lnTo>
                  <a:pt x="133" y="194"/>
                </a:lnTo>
                <a:lnTo>
                  <a:pt x="133" y="194"/>
                </a:lnTo>
                <a:lnTo>
                  <a:pt x="133" y="193"/>
                </a:lnTo>
                <a:lnTo>
                  <a:pt x="135" y="193"/>
                </a:lnTo>
                <a:lnTo>
                  <a:pt x="135" y="192"/>
                </a:lnTo>
                <a:lnTo>
                  <a:pt x="136" y="192"/>
                </a:lnTo>
                <a:lnTo>
                  <a:pt x="136" y="191"/>
                </a:lnTo>
                <a:lnTo>
                  <a:pt x="138" y="191"/>
                </a:lnTo>
                <a:lnTo>
                  <a:pt x="138" y="191"/>
                </a:lnTo>
                <a:lnTo>
                  <a:pt x="138" y="191"/>
                </a:lnTo>
                <a:lnTo>
                  <a:pt x="138" y="190"/>
                </a:lnTo>
                <a:lnTo>
                  <a:pt x="139" y="190"/>
                </a:lnTo>
                <a:lnTo>
                  <a:pt x="139" y="189"/>
                </a:lnTo>
                <a:lnTo>
                  <a:pt x="139" y="189"/>
                </a:lnTo>
                <a:lnTo>
                  <a:pt x="139" y="189"/>
                </a:lnTo>
                <a:lnTo>
                  <a:pt x="140" y="189"/>
                </a:lnTo>
                <a:lnTo>
                  <a:pt x="140" y="189"/>
                </a:lnTo>
                <a:lnTo>
                  <a:pt x="140" y="189"/>
                </a:lnTo>
                <a:lnTo>
                  <a:pt x="140" y="189"/>
                </a:lnTo>
                <a:lnTo>
                  <a:pt x="140" y="189"/>
                </a:lnTo>
                <a:lnTo>
                  <a:pt x="140" y="189"/>
                </a:lnTo>
                <a:lnTo>
                  <a:pt x="141" y="189"/>
                </a:lnTo>
                <a:lnTo>
                  <a:pt x="141" y="189"/>
                </a:lnTo>
                <a:lnTo>
                  <a:pt x="141" y="189"/>
                </a:lnTo>
                <a:lnTo>
                  <a:pt x="141" y="188"/>
                </a:lnTo>
                <a:lnTo>
                  <a:pt x="142" y="188"/>
                </a:lnTo>
                <a:lnTo>
                  <a:pt x="142" y="187"/>
                </a:lnTo>
                <a:lnTo>
                  <a:pt x="143" y="187"/>
                </a:lnTo>
                <a:lnTo>
                  <a:pt x="143" y="186"/>
                </a:lnTo>
                <a:lnTo>
                  <a:pt x="145" y="186"/>
                </a:lnTo>
                <a:lnTo>
                  <a:pt x="145" y="186"/>
                </a:lnTo>
                <a:lnTo>
                  <a:pt x="145" y="186"/>
                </a:lnTo>
                <a:lnTo>
                  <a:pt x="145" y="186"/>
                </a:lnTo>
                <a:lnTo>
                  <a:pt x="145" y="186"/>
                </a:lnTo>
                <a:lnTo>
                  <a:pt x="145" y="186"/>
                </a:lnTo>
                <a:lnTo>
                  <a:pt x="147" y="186"/>
                </a:lnTo>
                <a:lnTo>
                  <a:pt x="147" y="186"/>
                </a:lnTo>
                <a:lnTo>
                  <a:pt x="147" y="186"/>
                </a:lnTo>
                <a:lnTo>
                  <a:pt x="147" y="186"/>
                </a:lnTo>
                <a:lnTo>
                  <a:pt x="148" y="186"/>
                </a:lnTo>
                <a:lnTo>
                  <a:pt x="148" y="185"/>
                </a:lnTo>
                <a:lnTo>
                  <a:pt x="149" y="185"/>
                </a:lnTo>
                <a:lnTo>
                  <a:pt x="149" y="184"/>
                </a:lnTo>
                <a:lnTo>
                  <a:pt x="150" y="184"/>
                </a:lnTo>
                <a:lnTo>
                  <a:pt x="150" y="183"/>
                </a:lnTo>
                <a:lnTo>
                  <a:pt x="151" y="183"/>
                </a:lnTo>
                <a:lnTo>
                  <a:pt x="151" y="183"/>
                </a:lnTo>
                <a:lnTo>
                  <a:pt x="151" y="183"/>
                </a:lnTo>
                <a:lnTo>
                  <a:pt x="151" y="182"/>
                </a:lnTo>
                <a:lnTo>
                  <a:pt x="153" y="182"/>
                </a:lnTo>
                <a:lnTo>
                  <a:pt x="153" y="181"/>
                </a:lnTo>
                <a:lnTo>
                  <a:pt x="153" y="181"/>
                </a:lnTo>
                <a:lnTo>
                  <a:pt x="153" y="181"/>
                </a:lnTo>
                <a:lnTo>
                  <a:pt x="153" y="181"/>
                </a:lnTo>
                <a:lnTo>
                  <a:pt x="153" y="180"/>
                </a:lnTo>
                <a:lnTo>
                  <a:pt x="154" y="180"/>
                </a:lnTo>
                <a:lnTo>
                  <a:pt x="154" y="179"/>
                </a:lnTo>
                <a:lnTo>
                  <a:pt x="154" y="179"/>
                </a:lnTo>
                <a:lnTo>
                  <a:pt x="154" y="178"/>
                </a:lnTo>
                <a:lnTo>
                  <a:pt x="157" y="178"/>
                </a:lnTo>
                <a:lnTo>
                  <a:pt x="157" y="178"/>
                </a:lnTo>
                <a:lnTo>
                  <a:pt x="159" y="178"/>
                </a:lnTo>
                <a:lnTo>
                  <a:pt x="159" y="177"/>
                </a:lnTo>
                <a:lnTo>
                  <a:pt x="159" y="177"/>
                </a:lnTo>
                <a:lnTo>
                  <a:pt x="159" y="177"/>
                </a:lnTo>
                <a:lnTo>
                  <a:pt x="160" y="177"/>
                </a:lnTo>
                <a:lnTo>
                  <a:pt x="160" y="177"/>
                </a:lnTo>
                <a:lnTo>
                  <a:pt x="160" y="177"/>
                </a:lnTo>
                <a:lnTo>
                  <a:pt x="160" y="176"/>
                </a:lnTo>
                <a:lnTo>
                  <a:pt x="161" y="176"/>
                </a:lnTo>
                <a:lnTo>
                  <a:pt x="161" y="176"/>
                </a:lnTo>
                <a:lnTo>
                  <a:pt x="162" y="176"/>
                </a:lnTo>
                <a:lnTo>
                  <a:pt x="162" y="176"/>
                </a:lnTo>
                <a:lnTo>
                  <a:pt x="162" y="176"/>
                </a:lnTo>
                <a:lnTo>
                  <a:pt x="162" y="175"/>
                </a:lnTo>
                <a:lnTo>
                  <a:pt x="163" y="175"/>
                </a:lnTo>
                <a:lnTo>
                  <a:pt x="163" y="174"/>
                </a:lnTo>
                <a:lnTo>
                  <a:pt x="164" y="174"/>
                </a:lnTo>
                <a:lnTo>
                  <a:pt x="164" y="174"/>
                </a:lnTo>
                <a:lnTo>
                  <a:pt x="164" y="174"/>
                </a:lnTo>
                <a:lnTo>
                  <a:pt x="164" y="174"/>
                </a:lnTo>
                <a:lnTo>
                  <a:pt x="167" y="174"/>
                </a:lnTo>
                <a:lnTo>
                  <a:pt x="167" y="173"/>
                </a:lnTo>
                <a:lnTo>
                  <a:pt x="168" y="173"/>
                </a:lnTo>
                <a:lnTo>
                  <a:pt x="168" y="172"/>
                </a:lnTo>
                <a:lnTo>
                  <a:pt x="170" y="172"/>
                </a:lnTo>
                <a:lnTo>
                  <a:pt x="170" y="171"/>
                </a:lnTo>
                <a:lnTo>
                  <a:pt x="170" y="171"/>
                </a:lnTo>
                <a:lnTo>
                  <a:pt x="170" y="170"/>
                </a:lnTo>
                <a:lnTo>
                  <a:pt x="170" y="170"/>
                </a:lnTo>
                <a:lnTo>
                  <a:pt x="170" y="169"/>
                </a:lnTo>
                <a:lnTo>
                  <a:pt x="171" y="169"/>
                </a:lnTo>
                <a:lnTo>
                  <a:pt x="171" y="169"/>
                </a:lnTo>
                <a:lnTo>
                  <a:pt x="171" y="169"/>
                </a:lnTo>
                <a:lnTo>
                  <a:pt x="171" y="168"/>
                </a:lnTo>
                <a:lnTo>
                  <a:pt x="173" y="168"/>
                </a:lnTo>
                <a:lnTo>
                  <a:pt x="173" y="167"/>
                </a:lnTo>
                <a:lnTo>
                  <a:pt x="173" y="167"/>
                </a:lnTo>
                <a:lnTo>
                  <a:pt x="173" y="167"/>
                </a:lnTo>
                <a:lnTo>
                  <a:pt x="173" y="167"/>
                </a:lnTo>
                <a:lnTo>
                  <a:pt x="173" y="166"/>
                </a:lnTo>
                <a:lnTo>
                  <a:pt x="176" y="166"/>
                </a:lnTo>
                <a:lnTo>
                  <a:pt x="176" y="166"/>
                </a:lnTo>
                <a:lnTo>
                  <a:pt x="177" y="166"/>
                </a:lnTo>
                <a:lnTo>
                  <a:pt x="177" y="165"/>
                </a:lnTo>
                <a:lnTo>
                  <a:pt x="179" y="165"/>
                </a:lnTo>
                <a:lnTo>
                  <a:pt x="179" y="164"/>
                </a:lnTo>
                <a:lnTo>
                  <a:pt x="181" y="164"/>
                </a:lnTo>
                <a:lnTo>
                  <a:pt x="181" y="164"/>
                </a:lnTo>
                <a:lnTo>
                  <a:pt x="184" y="164"/>
                </a:lnTo>
                <a:lnTo>
                  <a:pt x="184" y="164"/>
                </a:lnTo>
                <a:lnTo>
                  <a:pt x="186" y="164"/>
                </a:lnTo>
                <a:lnTo>
                  <a:pt x="186" y="163"/>
                </a:lnTo>
                <a:lnTo>
                  <a:pt x="189" y="163"/>
                </a:lnTo>
                <a:lnTo>
                  <a:pt x="189" y="163"/>
                </a:lnTo>
                <a:lnTo>
                  <a:pt x="190" y="163"/>
                </a:lnTo>
                <a:lnTo>
                  <a:pt x="190" y="163"/>
                </a:lnTo>
                <a:lnTo>
                  <a:pt x="190" y="163"/>
                </a:lnTo>
                <a:lnTo>
                  <a:pt x="190" y="162"/>
                </a:lnTo>
                <a:lnTo>
                  <a:pt x="190" y="162"/>
                </a:lnTo>
                <a:lnTo>
                  <a:pt x="190" y="162"/>
                </a:lnTo>
                <a:lnTo>
                  <a:pt x="190" y="162"/>
                </a:lnTo>
                <a:lnTo>
                  <a:pt x="190" y="161"/>
                </a:lnTo>
                <a:lnTo>
                  <a:pt x="191" y="161"/>
                </a:lnTo>
                <a:lnTo>
                  <a:pt x="191" y="160"/>
                </a:lnTo>
                <a:lnTo>
                  <a:pt x="192" y="160"/>
                </a:lnTo>
                <a:lnTo>
                  <a:pt x="192" y="160"/>
                </a:lnTo>
                <a:lnTo>
                  <a:pt x="193" y="160"/>
                </a:lnTo>
                <a:lnTo>
                  <a:pt x="193" y="160"/>
                </a:lnTo>
                <a:lnTo>
                  <a:pt x="194" y="160"/>
                </a:lnTo>
                <a:lnTo>
                  <a:pt x="194" y="160"/>
                </a:lnTo>
                <a:lnTo>
                  <a:pt x="196" y="160"/>
                </a:lnTo>
                <a:lnTo>
                  <a:pt x="196" y="159"/>
                </a:lnTo>
                <a:lnTo>
                  <a:pt x="196" y="159"/>
                </a:lnTo>
                <a:lnTo>
                  <a:pt x="196" y="158"/>
                </a:lnTo>
                <a:lnTo>
                  <a:pt x="197" y="158"/>
                </a:lnTo>
                <a:lnTo>
                  <a:pt x="197" y="157"/>
                </a:lnTo>
                <a:lnTo>
                  <a:pt x="197" y="157"/>
                </a:lnTo>
                <a:lnTo>
                  <a:pt x="197" y="156"/>
                </a:lnTo>
                <a:lnTo>
                  <a:pt x="197" y="156"/>
                </a:lnTo>
                <a:lnTo>
                  <a:pt x="197" y="156"/>
                </a:lnTo>
                <a:lnTo>
                  <a:pt x="197" y="156"/>
                </a:lnTo>
                <a:lnTo>
                  <a:pt x="197" y="155"/>
                </a:lnTo>
                <a:lnTo>
                  <a:pt x="198" y="155"/>
                </a:lnTo>
                <a:lnTo>
                  <a:pt x="198" y="155"/>
                </a:lnTo>
                <a:lnTo>
                  <a:pt x="198" y="155"/>
                </a:lnTo>
                <a:lnTo>
                  <a:pt x="198" y="154"/>
                </a:lnTo>
                <a:lnTo>
                  <a:pt x="200" y="154"/>
                </a:lnTo>
                <a:lnTo>
                  <a:pt x="200" y="154"/>
                </a:lnTo>
                <a:lnTo>
                  <a:pt x="200" y="154"/>
                </a:lnTo>
                <a:lnTo>
                  <a:pt x="200" y="153"/>
                </a:lnTo>
                <a:lnTo>
                  <a:pt x="202" y="153"/>
                </a:lnTo>
                <a:lnTo>
                  <a:pt x="202" y="152"/>
                </a:lnTo>
                <a:lnTo>
                  <a:pt x="206" y="152"/>
                </a:lnTo>
                <a:lnTo>
                  <a:pt x="206" y="152"/>
                </a:lnTo>
                <a:lnTo>
                  <a:pt x="207" y="152"/>
                </a:lnTo>
                <a:lnTo>
                  <a:pt x="207" y="151"/>
                </a:lnTo>
                <a:lnTo>
                  <a:pt x="207" y="151"/>
                </a:lnTo>
                <a:lnTo>
                  <a:pt x="207" y="151"/>
                </a:lnTo>
                <a:lnTo>
                  <a:pt x="207" y="151"/>
                </a:lnTo>
                <a:lnTo>
                  <a:pt x="207" y="150"/>
                </a:lnTo>
                <a:lnTo>
                  <a:pt x="208" y="150"/>
                </a:lnTo>
                <a:lnTo>
                  <a:pt x="208" y="149"/>
                </a:lnTo>
                <a:lnTo>
                  <a:pt x="209" y="149"/>
                </a:lnTo>
                <a:lnTo>
                  <a:pt x="209" y="149"/>
                </a:lnTo>
                <a:lnTo>
                  <a:pt x="209" y="149"/>
                </a:lnTo>
                <a:lnTo>
                  <a:pt x="209" y="149"/>
                </a:lnTo>
                <a:lnTo>
                  <a:pt x="209" y="149"/>
                </a:lnTo>
                <a:lnTo>
                  <a:pt x="209" y="149"/>
                </a:lnTo>
                <a:lnTo>
                  <a:pt x="210" y="149"/>
                </a:lnTo>
                <a:lnTo>
                  <a:pt x="210" y="149"/>
                </a:lnTo>
                <a:lnTo>
                  <a:pt x="211" y="149"/>
                </a:lnTo>
                <a:lnTo>
                  <a:pt x="211" y="148"/>
                </a:lnTo>
                <a:lnTo>
                  <a:pt x="212" y="148"/>
                </a:lnTo>
                <a:lnTo>
                  <a:pt x="212" y="148"/>
                </a:lnTo>
                <a:lnTo>
                  <a:pt x="212" y="148"/>
                </a:lnTo>
                <a:lnTo>
                  <a:pt x="212" y="147"/>
                </a:lnTo>
                <a:lnTo>
                  <a:pt x="213" y="147"/>
                </a:lnTo>
                <a:lnTo>
                  <a:pt x="213" y="146"/>
                </a:lnTo>
                <a:lnTo>
                  <a:pt x="213" y="146"/>
                </a:lnTo>
                <a:lnTo>
                  <a:pt x="213" y="145"/>
                </a:lnTo>
                <a:lnTo>
                  <a:pt x="214" y="145"/>
                </a:lnTo>
                <a:lnTo>
                  <a:pt x="214" y="145"/>
                </a:lnTo>
                <a:lnTo>
                  <a:pt x="215" y="145"/>
                </a:lnTo>
                <a:lnTo>
                  <a:pt x="215" y="144"/>
                </a:lnTo>
                <a:lnTo>
                  <a:pt x="215" y="144"/>
                </a:lnTo>
                <a:lnTo>
                  <a:pt x="215" y="143"/>
                </a:lnTo>
                <a:lnTo>
                  <a:pt x="215" y="143"/>
                </a:lnTo>
                <a:lnTo>
                  <a:pt x="215" y="143"/>
                </a:lnTo>
                <a:lnTo>
                  <a:pt x="215" y="143"/>
                </a:lnTo>
                <a:lnTo>
                  <a:pt x="215" y="143"/>
                </a:lnTo>
                <a:lnTo>
                  <a:pt x="215" y="143"/>
                </a:lnTo>
                <a:lnTo>
                  <a:pt x="215" y="142"/>
                </a:lnTo>
                <a:lnTo>
                  <a:pt x="217" y="142"/>
                </a:lnTo>
                <a:lnTo>
                  <a:pt x="217" y="141"/>
                </a:lnTo>
                <a:lnTo>
                  <a:pt x="217" y="141"/>
                </a:lnTo>
                <a:lnTo>
                  <a:pt x="217" y="140"/>
                </a:lnTo>
                <a:lnTo>
                  <a:pt x="218" y="140"/>
                </a:lnTo>
                <a:lnTo>
                  <a:pt x="218" y="139"/>
                </a:lnTo>
                <a:lnTo>
                  <a:pt x="219" y="139"/>
                </a:lnTo>
                <a:lnTo>
                  <a:pt x="219" y="138"/>
                </a:lnTo>
                <a:lnTo>
                  <a:pt x="221" y="138"/>
                </a:lnTo>
                <a:lnTo>
                  <a:pt x="221" y="137"/>
                </a:lnTo>
                <a:lnTo>
                  <a:pt x="222" y="137"/>
                </a:lnTo>
                <a:lnTo>
                  <a:pt x="222" y="137"/>
                </a:lnTo>
                <a:lnTo>
                  <a:pt x="224" y="137"/>
                </a:lnTo>
                <a:lnTo>
                  <a:pt x="224" y="137"/>
                </a:lnTo>
                <a:lnTo>
                  <a:pt x="224" y="137"/>
                </a:lnTo>
                <a:lnTo>
                  <a:pt x="224" y="136"/>
                </a:lnTo>
                <a:lnTo>
                  <a:pt x="228" y="136"/>
                </a:lnTo>
                <a:lnTo>
                  <a:pt x="228" y="135"/>
                </a:lnTo>
                <a:lnTo>
                  <a:pt x="229" y="135"/>
                </a:lnTo>
                <a:lnTo>
                  <a:pt x="229" y="135"/>
                </a:lnTo>
                <a:lnTo>
                  <a:pt x="232" y="135"/>
                </a:lnTo>
                <a:lnTo>
                  <a:pt x="232" y="135"/>
                </a:lnTo>
                <a:lnTo>
                  <a:pt x="233" y="135"/>
                </a:lnTo>
                <a:lnTo>
                  <a:pt x="233" y="135"/>
                </a:lnTo>
                <a:lnTo>
                  <a:pt x="234" y="135"/>
                </a:lnTo>
                <a:lnTo>
                  <a:pt x="234" y="135"/>
                </a:lnTo>
                <a:lnTo>
                  <a:pt x="234" y="135"/>
                </a:lnTo>
                <a:lnTo>
                  <a:pt x="234" y="134"/>
                </a:lnTo>
                <a:lnTo>
                  <a:pt x="235" y="134"/>
                </a:lnTo>
                <a:lnTo>
                  <a:pt x="235" y="133"/>
                </a:lnTo>
                <a:lnTo>
                  <a:pt x="236" y="133"/>
                </a:lnTo>
                <a:lnTo>
                  <a:pt x="236" y="133"/>
                </a:lnTo>
                <a:lnTo>
                  <a:pt x="236" y="133"/>
                </a:lnTo>
                <a:lnTo>
                  <a:pt x="236" y="132"/>
                </a:lnTo>
                <a:lnTo>
                  <a:pt x="238" y="132"/>
                </a:lnTo>
                <a:lnTo>
                  <a:pt x="238" y="132"/>
                </a:lnTo>
                <a:lnTo>
                  <a:pt x="240" y="132"/>
                </a:lnTo>
                <a:lnTo>
                  <a:pt x="240" y="131"/>
                </a:lnTo>
                <a:lnTo>
                  <a:pt x="240" y="131"/>
                </a:lnTo>
                <a:lnTo>
                  <a:pt x="240" y="130"/>
                </a:lnTo>
                <a:lnTo>
                  <a:pt x="243" y="130"/>
                </a:lnTo>
                <a:lnTo>
                  <a:pt x="243" y="130"/>
                </a:lnTo>
                <a:lnTo>
                  <a:pt x="244" y="130"/>
                </a:lnTo>
                <a:lnTo>
                  <a:pt x="244" y="130"/>
                </a:lnTo>
                <a:lnTo>
                  <a:pt x="244" y="130"/>
                </a:lnTo>
                <a:lnTo>
                  <a:pt x="244" y="129"/>
                </a:lnTo>
                <a:lnTo>
                  <a:pt x="245" y="129"/>
                </a:lnTo>
                <a:lnTo>
                  <a:pt x="245" y="128"/>
                </a:lnTo>
                <a:lnTo>
                  <a:pt x="245" y="128"/>
                </a:lnTo>
                <a:lnTo>
                  <a:pt x="245" y="128"/>
                </a:lnTo>
                <a:lnTo>
                  <a:pt x="245" y="128"/>
                </a:lnTo>
                <a:lnTo>
                  <a:pt x="245" y="127"/>
                </a:lnTo>
                <a:lnTo>
                  <a:pt x="246" y="127"/>
                </a:lnTo>
                <a:lnTo>
                  <a:pt x="246" y="126"/>
                </a:lnTo>
                <a:lnTo>
                  <a:pt x="247" y="126"/>
                </a:lnTo>
                <a:lnTo>
                  <a:pt x="247" y="125"/>
                </a:lnTo>
                <a:lnTo>
                  <a:pt x="248" y="125"/>
                </a:lnTo>
                <a:lnTo>
                  <a:pt x="248" y="124"/>
                </a:lnTo>
                <a:lnTo>
                  <a:pt x="250" y="124"/>
                </a:lnTo>
                <a:lnTo>
                  <a:pt x="250" y="124"/>
                </a:lnTo>
                <a:lnTo>
                  <a:pt x="252" y="124"/>
                </a:lnTo>
                <a:lnTo>
                  <a:pt x="252" y="124"/>
                </a:lnTo>
                <a:lnTo>
                  <a:pt x="252" y="124"/>
                </a:lnTo>
                <a:lnTo>
                  <a:pt x="252" y="124"/>
                </a:lnTo>
                <a:lnTo>
                  <a:pt x="253" y="124"/>
                </a:lnTo>
                <a:lnTo>
                  <a:pt x="253" y="124"/>
                </a:lnTo>
                <a:lnTo>
                  <a:pt x="257" y="124"/>
                </a:lnTo>
                <a:lnTo>
                  <a:pt x="257" y="123"/>
                </a:lnTo>
                <a:lnTo>
                  <a:pt x="261" y="123"/>
                </a:lnTo>
                <a:lnTo>
                  <a:pt x="261" y="123"/>
                </a:lnTo>
                <a:lnTo>
                  <a:pt x="262" y="123"/>
                </a:lnTo>
                <a:lnTo>
                  <a:pt x="262" y="122"/>
                </a:lnTo>
                <a:lnTo>
                  <a:pt x="263" y="122"/>
                </a:lnTo>
                <a:lnTo>
                  <a:pt x="263" y="122"/>
                </a:lnTo>
                <a:lnTo>
                  <a:pt x="263" y="122"/>
                </a:lnTo>
                <a:lnTo>
                  <a:pt x="263" y="122"/>
                </a:lnTo>
                <a:lnTo>
                  <a:pt x="268" y="122"/>
                </a:lnTo>
                <a:lnTo>
                  <a:pt x="268" y="121"/>
                </a:lnTo>
                <a:lnTo>
                  <a:pt x="269" y="121"/>
                </a:lnTo>
                <a:lnTo>
                  <a:pt x="269" y="120"/>
                </a:lnTo>
                <a:lnTo>
                  <a:pt x="269" y="120"/>
                </a:lnTo>
                <a:lnTo>
                  <a:pt x="269" y="120"/>
                </a:lnTo>
                <a:lnTo>
                  <a:pt x="269" y="120"/>
                </a:lnTo>
                <a:lnTo>
                  <a:pt x="269" y="120"/>
                </a:lnTo>
                <a:lnTo>
                  <a:pt x="273" y="120"/>
                </a:lnTo>
                <a:lnTo>
                  <a:pt x="273" y="119"/>
                </a:lnTo>
                <a:lnTo>
                  <a:pt x="273" y="119"/>
                </a:lnTo>
                <a:lnTo>
                  <a:pt x="273" y="118"/>
                </a:lnTo>
                <a:lnTo>
                  <a:pt x="274" y="118"/>
                </a:lnTo>
                <a:lnTo>
                  <a:pt x="274" y="117"/>
                </a:lnTo>
                <a:lnTo>
                  <a:pt x="277" y="117"/>
                </a:lnTo>
                <a:lnTo>
                  <a:pt x="277" y="117"/>
                </a:lnTo>
                <a:lnTo>
                  <a:pt x="278" y="117"/>
                </a:lnTo>
                <a:lnTo>
                  <a:pt x="278" y="116"/>
                </a:lnTo>
                <a:lnTo>
                  <a:pt x="278" y="116"/>
                </a:lnTo>
                <a:lnTo>
                  <a:pt x="278" y="115"/>
                </a:lnTo>
                <a:lnTo>
                  <a:pt x="279" y="115"/>
                </a:lnTo>
                <a:lnTo>
                  <a:pt x="279" y="114"/>
                </a:lnTo>
                <a:lnTo>
                  <a:pt x="282" y="114"/>
                </a:lnTo>
                <a:lnTo>
                  <a:pt x="282" y="114"/>
                </a:lnTo>
                <a:lnTo>
                  <a:pt x="282" y="114"/>
                </a:lnTo>
                <a:lnTo>
                  <a:pt x="282" y="113"/>
                </a:lnTo>
                <a:lnTo>
                  <a:pt x="283" y="113"/>
                </a:lnTo>
                <a:lnTo>
                  <a:pt x="283" y="112"/>
                </a:lnTo>
                <a:lnTo>
                  <a:pt x="284" y="112"/>
                </a:lnTo>
                <a:lnTo>
                  <a:pt x="284" y="111"/>
                </a:lnTo>
                <a:lnTo>
                  <a:pt x="286" y="111"/>
                </a:lnTo>
                <a:lnTo>
                  <a:pt x="286" y="111"/>
                </a:lnTo>
                <a:lnTo>
                  <a:pt x="287" y="111"/>
                </a:lnTo>
                <a:lnTo>
                  <a:pt x="287" y="110"/>
                </a:lnTo>
                <a:lnTo>
                  <a:pt x="287" y="110"/>
                </a:lnTo>
                <a:lnTo>
                  <a:pt x="287" y="110"/>
                </a:lnTo>
                <a:lnTo>
                  <a:pt x="287" y="110"/>
                </a:lnTo>
                <a:lnTo>
                  <a:pt x="287" y="110"/>
                </a:lnTo>
                <a:lnTo>
                  <a:pt x="289" y="110"/>
                </a:lnTo>
                <a:lnTo>
                  <a:pt x="289" y="110"/>
                </a:lnTo>
                <a:lnTo>
                  <a:pt x="293" y="110"/>
                </a:lnTo>
                <a:lnTo>
                  <a:pt x="293" y="109"/>
                </a:lnTo>
                <a:lnTo>
                  <a:pt x="295" y="109"/>
                </a:lnTo>
                <a:lnTo>
                  <a:pt x="295" y="108"/>
                </a:lnTo>
                <a:lnTo>
                  <a:pt x="296" y="108"/>
                </a:lnTo>
                <a:lnTo>
                  <a:pt x="296" y="108"/>
                </a:lnTo>
                <a:lnTo>
                  <a:pt x="296" y="108"/>
                </a:lnTo>
                <a:lnTo>
                  <a:pt x="296" y="108"/>
                </a:lnTo>
                <a:lnTo>
                  <a:pt x="298" y="108"/>
                </a:lnTo>
                <a:lnTo>
                  <a:pt x="298" y="108"/>
                </a:lnTo>
                <a:lnTo>
                  <a:pt x="299" y="108"/>
                </a:lnTo>
                <a:lnTo>
                  <a:pt x="299" y="108"/>
                </a:lnTo>
                <a:lnTo>
                  <a:pt x="299" y="108"/>
                </a:lnTo>
                <a:lnTo>
                  <a:pt x="299" y="107"/>
                </a:lnTo>
                <a:lnTo>
                  <a:pt x="301" y="107"/>
                </a:lnTo>
                <a:lnTo>
                  <a:pt x="301" y="106"/>
                </a:lnTo>
                <a:lnTo>
                  <a:pt x="305" y="106"/>
                </a:lnTo>
                <a:lnTo>
                  <a:pt x="305" y="106"/>
                </a:lnTo>
                <a:lnTo>
                  <a:pt x="305" y="106"/>
                </a:lnTo>
                <a:lnTo>
                  <a:pt x="305" y="105"/>
                </a:lnTo>
                <a:lnTo>
                  <a:pt x="306" y="105"/>
                </a:lnTo>
                <a:lnTo>
                  <a:pt x="306" y="104"/>
                </a:lnTo>
                <a:lnTo>
                  <a:pt x="308" y="104"/>
                </a:lnTo>
                <a:lnTo>
                  <a:pt x="308" y="103"/>
                </a:lnTo>
                <a:lnTo>
                  <a:pt x="311" y="103"/>
                </a:lnTo>
                <a:lnTo>
                  <a:pt x="311" y="103"/>
                </a:lnTo>
                <a:lnTo>
                  <a:pt x="312" y="103"/>
                </a:lnTo>
                <a:lnTo>
                  <a:pt x="312" y="103"/>
                </a:lnTo>
                <a:lnTo>
                  <a:pt x="317" y="103"/>
                </a:lnTo>
                <a:lnTo>
                  <a:pt x="317" y="103"/>
                </a:lnTo>
                <a:lnTo>
                  <a:pt x="318" y="103"/>
                </a:lnTo>
                <a:lnTo>
                  <a:pt x="318" y="102"/>
                </a:lnTo>
                <a:lnTo>
                  <a:pt x="319" y="102"/>
                </a:lnTo>
                <a:lnTo>
                  <a:pt x="319" y="101"/>
                </a:lnTo>
                <a:lnTo>
                  <a:pt x="321" y="101"/>
                </a:lnTo>
                <a:lnTo>
                  <a:pt x="321" y="100"/>
                </a:lnTo>
                <a:lnTo>
                  <a:pt x="321" y="100"/>
                </a:lnTo>
                <a:lnTo>
                  <a:pt x="321" y="100"/>
                </a:lnTo>
                <a:lnTo>
                  <a:pt x="323" y="100"/>
                </a:lnTo>
                <a:lnTo>
                  <a:pt x="323" y="99"/>
                </a:lnTo>
                <a:lnTo>
                  <a:pt x="326" y="99"/>
                </a:lnTo>
                <a:lnTo>
                  <a:pt x="326" y="98"/>
                </a:lnTo>
                <a:lnTo>
                  <a:pt x="329" y="98"/>
                </a:lnTo>
                <a:lnTo>
                  <a:pt x="329" y="98"/>
                </a:lnTo>
                <a:lnTo>
                  <a:pt x="331" y="98"/>
                </a:lnTo>
                <a:lnTo>
                  <a:pt x="331" y="98"/>
                </a:lnTo>
                <a:lnTo>
                  <a:pt x="332" y="98"/>
                </a:lnTo>
                <a:lnTo>
                  <a:pt x="332" y="98"/>
                </a:lnTo>
                <a:lnTo>
                  <a:pt x="334" y="98"/>
                </a:lnTo>
                <a:lnTo>
                  <a:pt x="334" y="98"/>
                </a:lnTo>
                <a:lnTo>
                  <a:pt x="334" y="98"/>
                </a:lnTo>
                <a:lnTo>
                  <a:pt x="334" y="97"/>
                </a:lnTo>
                <a:lnTo>
                  <a:pt x="335" y="97"/>
                </a:lnTo>
                <a:lnTo>
                  <a:pt x="335" y="97"/>
                </a:lnTo>
                <a:lnTo>
                  <a:pt x="337" y="97"/>
                </a:lnTo>
                <a:lnTo>
                  <a:pt x="337" y="97"/>
                </a:lnTo>
                <a:lnTo>
                  <a:pt x="338" y="97"/>
                </a:lnTo>
                <a:lnTo>
                  <a:pt x="338" y="96"/>
                </a:lnTo>
                <a:lnTo>
                  <a:pt x="343" y="96"/>
                </a:lnTo>
                <a:lnTo>
                  <a:pt x="343" y="96"/>
                </a:lnTo>
                <a:lnTo>
                  <a:pt x="345" y="96"/>
                </a:lnTo>
                <a:lnTo>
                  <a:pt x="345" y="95"/>
                </a:lnTo>
                <a:lnTo>
                  <a:pt x="346" y="95"/>
                </a:lnTo>
                <a:lnTo>
                  <a:pt x="346" y="94"/>
                </a:lnTo>
                <a:lnTo>
                  <a:pt x="347" y="94"/>
                </a:lnTo>
                <a:lnTo>
                  <a:pt x="347" y="94"/>
                </a:lnTo>
                <a:lnTo>
                  <a:pt x="347" y="94"/>
                </a:lnTo>
                <a:lnTo>
                  <a:pt x="347" y="93"/>
                </a:lnTo>
                <a:lnTo>
                  <a:pt x="348" y="93"/>
                </a:lnTo>
                <a:lnTo>
                  <a:pt x="348" y="93"/>
                </a:lnTo>
                <a:lnTo>
                  <a:pt x="350" y="93"/>
                </a:lnTo>
                <a:lnTo>
                  <a:pt x="350" y="92"/>
                </a:lnTo>
                <a:lnTo>
                  <a:pt x="350" y="92"/>
                </a:lnTo>
                <a:lnTo>
                  <a:pt x="350" y="91"/>
                </a:lnTo>
                <a:lnTo>
                  <a:pt x="351" y="91"/>
                </a:lnTo>
                <a:lnTo>
                  <a:pt x="351" y="91"/>
                </a:lnTo>
                <a:lnTo>
                  <a:pt x="352" y="91"/>
                </a:lnTo>
                <a:lnTo>
                  <a:pt x="352" y="91"/>
                </a:lnTo>
                <a:lnTo>
                  <a:pt x="359" y="91"/>
                </a:lnTo>
                <a:lnTo>
                  <a:pt x="359" y="91"/>
                </a:lnTo>
                <a:lnTo>
                  <a:pt x="360" y="91"/>
                </a:lnTo>
                <a:lnTo>
                  <a:pt x="360" y="90"/>
                </a:lnTo>
                <a:lnTo>
                  <a:pt x="361" y="90"/>
                </a:lnTo>
                <a:lnTo>
                  <a:pt x="361" y="90"/>
                </a:lnTo>
                <a:lnTo>
                  <a:pt x="361" y="90"/>
                </a:lnTo>
                <a:lnTo>
                  <a:pt x="361" y="89"/>
                </a:lnTo>
                <a:lnTo>
                  <a:pt x="362" y="89"/>
                </a:lnTo>
                <a:lnTo>
                  <a:pt x="362" y="88"/>
                </a:lnTo>
                <a:lnTo>
                  <a:pt x="362" y="88"/>
                </a:lnTo>
                <a:lnTo>
                  <a:pt x="362" y="87"/>
                </a:lnTo>
                <a:lnTo>
                  <a:pt x="362" y="87"/>
                </a:lnTo>
                <a:lnTo>
                  <a:pt x="362" y="87"/>
                </a:lnTo>
                <a:lnTo>
                  <a:pt x="365" y="87"/>
                </a:lnTo>
                <a:lnTo>
                  <a:pt x="365" y="86"/>
                </a:lnTo>
                <a:lnTo>
                  <a:pt x="365" y="86"/>
                </a:lnTo>
                <a:lnTo>
                  <a:pt x="365" y="85"/>
                </a:lnTo>
                <a:lnTo>
                  <a:pt x="366" y="85"/>
                </a:lnTo>
                <a:lnTo>
                  <a:pt x="366" y="85"/>
                </a:lnTo>
                <a:lnTo>
                  <a:pt x="366" y="85"/>
                </a:lnTo>
                <a:lnTo>
                  <a:pt x="366" y="84"/>
                </a:lnTo>
                <a:lnTo>
                  <a:pt x="366" y="84"/>
                </a:lnTo>
                <a:lnTo>
                  <a:pt x="366" y="83"/>
                </a:lnTo>
                <a:lnTo>
                  <a:pt x="366" y="83"/>
                </a:lnTo>
                <a:lnTo>
                  <a:pt x="366" y="82"/>
                </a:lnTo>
                <a:lnTo>
                  <a:pt x="370" y="82"/>
                </a:lnTo>
                <a:lnTo>
                  <a:pt x="370" y="82"/>
                </a:lnTo>
                <a:lnTo>
                  <a:pt x="370" y="82"/>
                </a:lnTo>
                <a:lnTo>
                  <a:pt x="370" y="82"/>
                </a:lnTo>
                <a:lnTo>
                  <a:pt x="370" y="82"/>
                </a:lnTo>
                <a:lnTo>
                  <a:pt x="370" y="81"/>
                </a:lnTo>
                <a:lnTo>
                  <a:pt x="372" y="81"/>
                </a:lnTo>
                <a:lnTo>
                  <a:pt x="372" y="81"/>
                </a:lnTo>
                <a:lnTo>
                  <a:pt x="372" y="81"/>
                </a:lnTo>
                <a:lnTo>
                  <a:pt x="372" y="81"/>
                </a:lnTo>
                <a:lnTo>
                  <a:pt x="372" y="81"/>
                </a:lnTo>
                <a:lnTo>
                  <a:pt x="372" y="81"/>
                </a:lnTo>
                <a:lnTo>
                  <a:pt x="373" y="81"/>
                </a:lnTo>
                <a:lnTo>
                  <a:pt x="373" y="81"/>
                </a:lnTo>
                <a:lnTo>
                  <a:pt x="373" y="81"/>
                </a:lnTo>
                <a:lnTo>
                  <a:pt x="373" y="81"/>
                </a:lnTo>
                <a:lnTo>
                  <a:pt x="373" y="81"/>
                </a:lnTo>
                <a:lnTo>
                  <a:pt x="373" y="81"/>
                </a:lnTo>
                <a:lnTo>
                  <a:pt x="374" y="81"/>
                </a:lnTo>
                <a:lnTo>
                  <a:pt x="374" y="81"/>
                </a:lnTo>
                <a:lnTo>
                  <a:pt x="374" y="81"/>
                </a:lnTo>
                <a:lnTo>
                  <a:pt x="374" y="81"/>
                </a:lnTo>
                <a:lnTo>
                  <a:pt x="375" y="81"/>
                </a:lnTo>
                <a:lnTo>
                  <a:pt x="375" y="81"/>
                </a:lnTo>
                <a:lnTo>
                  <a:pt x="378" y="81"/>
                </a:lnTo>
                <a:lnTo>
                  <a:pt x="378" y="80"/>
                </a:lnTo>
                <a:lnTo>
                  <a:pt x="379" y="80"/>
                </a:lnTo>
                <a:lnTo>
                  <a:pt x="379" y="79"/>
                </a:lnTo>
                <a:lnTo>
                  <a:pt x="380" y="79"/>
                </a:lnTo>
                <a:lnTo>
                  <a:pt x="380" y="79"/>
                </a:lnTo>
                <a:lnTo>
                  <a:pt x="380" y="79"/>
                </a:lnTo>
                <a:lnTo>
                  <a:pt x="380" y="79"/>
                </a:lnTo>
                <a:lnTo>
                  <a:pt x="381" y="79"/>
                </a:lnTo>
                <a:lnTo>
                  <a:pt x="381" y="79"/>
                </a:lnTo>
                <a:lnTo>
                  <a:pt x="381" y="79"/>
                </a:lnTo>
                <a:lnTo>
                  <a:pt x="381" y="78"/>
                </a:lnTo>
                <a:lnTo>
                  <a:pt x="382" y="78"/>
                </a:lnTo>
                <a:lnTo>
                  <a:pt x="382" y="78"/>
                </a:lnTo>
                <a:lnTo>
                  <a:pt x="382" y="78"/>
                </a:lnTo>
                <a:lnTo>
                  <a:pt x="382" y="77"/>
                </a:lnTo>
                <a:lnTo>
                  <a:pt x="383" y="77"/>
                </a:lnTo>
                <a:lnTo>
                  <a:pt x="383" y="76"/>
                </a:lnTo>
                <a:lnTo>
                  <a:pt x="383" y="76"/>
                </a:lnTo>
                <a:lnTo>
                  <a:pt x="383" y="75"/>
                </a:lnTo>
                <a:lnTo>
                  <a:pt x="384" y="75"/>
                </a:lnTo>
                <a:lnTo>
                  <a:pt x="384" y="75"/>
                </a:lnTo>
                <a:lnTo>
                  <a:pt x="384" y="75"/>
                </a:lnTo>
                <a:lnTo>
                  <a:pt x="384" y="75"/>
                </a:lnTo>
                <a:lnTo>
                  <a:pt x="384" y="75"/>
                </a:lnTo>
                <a:lnTo>
                  <a:pt x="384" y="75"/>
                </a:lnTo>
                <a:lnTo>
                  <a:pt x="384" y="75"/>
                </a:lnTo>
                <a:lnTo>
                  <a:pt x="384" y="75"/>
                </a:lnTo>
                <a:lnTo>
                  <a:pt x="384" y="75"/>
                </a:lnTo>
                <a:lnTo>
                  <a:pt x="384" y="74"/>
                </a:lnTo>
                <a:lnTo>
                  <a:pt x="385" y="74"/>
                </a:lnTo>
                <a:lnTo>
                  <a:pt x="385" y="74"/>
                </a:lnTo>
                <a:lnTo>
                  <a:pt x="385" y="74"/>
                </a:lnTo>
                <a:lnTo>
                  <a:pt x="385" y="74"/>
                </a:lnTo>
                <a:lnTo>
                  <a:pt x="385" y="74"/>
                </a:lnTo>
                <a:lnTo>
                  <a:pt x="385" y="74"/>
                </a:lnTo>
                <a:lnTo>
                  <a:pt x="385" y="74"/>
                </a:lnTo>
                <a:lnTo>
                  <a:pt x="385" y="74"/>
                </a:lnTo>
                <a:lnTo>
                  <a:pt x="386" y="74"/>
                </a:lnTo>
                <a:lnTo>
                  <a:pt x="386" y="73"/>
                </a:lnTo>
                <a:lnTo>
                  <a:pt x="386" y="73"/>
                </a:lnTo>
                <a:lnTo>
                  <a:pt x="386" y="73"/>
                </a:lnTo>
                <a:lnTo>
                  <a:pt x="387" y="73"/>
                </a:lnTo>
                <a:lnTo>
                  <a:pt x="387" y="73"/>
                </a:lnTo>
                <a:lnTo>
                  <a:pt x="387" y="73"/>
                </a:lnTo>
                <a:lnTo>
                  <a:pt x="387" y="72"/>
                </a:lnTo>
                <a:lnTo>
                  <a:pt x="387" y="72"/>
                </a:lnTo>
                <a:lnTo>
                  <a:pt x="387" y="71"/>
                </a:lnTo>
                <a:lnTo>
                  <a:pt x="387" y="71"/>
                </a:lnTo>
                <a:lnTo>
                  <a:pt x="387" y="71"/>
                </a:lnTo>
                <a:lnTo>
                  <a:pt x="387" y="71"/>
                </a:lnTo>
                <a:lnTo>
                  <a:pt x="387" y="70"/>
                </a:lnTo>
                <a:lnTo>
                  <a:pt x="388" y="70"/>
                </a:lnTo>
                <a:lnTo>
                  <a:pt x="388" y="69"/>
                </a:lnTo>
                <a:lnTo>
                  <a:pt x="388" y="69"/>
                </a:lnTo>
                <a:lnTo>
                  <a:pt x="388" y="68"/>
                </a:lnTo>
                <a:lnTo>
                  <a:pt x="388" y="68"/>
                </a:lnTo>
                <a:lnTo>
                  <a:pt x="388" y="68"/>
                </a:lnTo>
                <a:lnTo>
                  <a:pt x="388" y="68"/>
                </a:lnTo>
                <a:lnTo>
                  <a:pt x="388" y="67"/>
                </a:lnTo>
                <a:lnTo>
                  <a:pt x="388" y="67"/>
                </a:lnTo>
                <a:lnTo>
                  <a:pt x="388" y="66"/>
                </a:lnTo>
                <a:lnTo>
                  <a:pt x="389" y="66"/>
                </a:lnTo>
                <a:lnTo>
                  <a:pt x="389" y="65"/>
                </a:lnTo>
                <a:lnTo>
                  <a:pt x="389" y="65"/>
                </a:lnTo>
                <a:lnTo>
                  <a:pt x="389" y="64"/>
                </a:lnTo>
                <a:lnTo>
                  <a:pt x="390" y="64"/>
                </a:lnTo>
                <a:lnTo>
                  <a:pt x="390" y="64"/>
                </a:lnTo>
                <a:lnTo>
                  <a:pt x="390" y="64"/>
                </a:lnTo>
                <a:lnTo>
                  <a:pt x="390" y="63"/>
                </a:lnTo>
                <a:lnTo>
                  <a:pt x="391" y="63"/>
                </a:lnTo>
                <a:lnTo>
                  <a:pt x="391" y="62"/>
                </a:lnTo>
                <a:lnTo>
                  <a:pt x="392" y="62"/>
                </a:lnTo>
                <a:lnTo>
                  <a:pt x="392" y="62"/>
                </a:lnTo>
                <a:lnTo>
                  <a:pt x="392" y="62"/>
                </a:lnTo>
                <a:lnTo>
                  <a:pt x="392" y="62"/>
                </a:lnTo>
                <a:lnTo>
                  <a:pt x="392" y="62"/>
                </a:lnTo>
                <a:lnTo>
                  <a:pt x="392" y="62"/>
                </a:lnTo>
                <a:lnTo>
                  <a:pt x="392" y="62"/>
                </a:lnTo>
                <a:lnTo>
                  <a:pt x="392" y="62"/>
                </a:lnTo>
                <a:lnTo>
                  <a:pt x="392" y="62"/>
                </a:lnTo>
                <a:lnTo>
                  <a:pt x="392" y="62"/>
                </a:lnTo>
                <a:lnTo>
                  <a:pt x="393" y="62"/>
                </a:lnTo>
                <a:lnTo>
                  <a:pt x="393" y="62"/>
                </a:lnTo>
                <a:lnTo>
                  <a:pt x="393" y="62"/>
                </a:lnTo>
                <a:lnTo>
                  <a:pt x="393" y="61"/>
                </a:lnTo>
                <a:lnTo>
                  <a:pt x="393" y="61"/>
                </a:lnTo>
                <a:lnTo>
                  <a:pt x="393" y="60"/>
                </a:lnTo>
                <a:lnTo>
                  <a:pt x="393" y="60"/>
                </a:lnTo>
                <a:lnTo>
                  <a:pt x="393" y="60"/>
                </a:lnTo>
                <a:lnTo>
                  <a:pt x="394" y="60"/>
                </a:lnTo>
                <a:lnTo>
                  <a:pt x="394" y="59"/>
                </a:lnTo>
                <a:lnTo>
                  <a:pt x="395" y="59"/>
                </a:lnTo>
                <a:lnTo>
                  <a:pt x="395" y="58"/>
                </a:lnTo>
                <a:lnTo>
                  <a:pt x="397" y="58"/>
                </a:lnTo>
                <a:lnTo>
                  <a:pt x="397" y="58"/>
                </a:lnTo>
                <a:lnTo>
                  <a:pt x="399" y="58"/>
                </a:lnTo>
                <a:lnTo>
                  <a:pt x="399" y="58"/>
                </a:lnTo>
                <a:lnTo>
                  <a:pt x="400" y="58"/>
                </a:lnTo>
                <a:lnTo>
                  <a:pt x="400" y="58"/>
                </a:lnTo>
                <a:lnTo>
                  <a:pt x="401" y="58"/>
                </a:lnTo>
                <a:lnTo>
                  <a:pt x="401" y="58"/>
                </a:lnTo>
                <a:lnTo>
                  <a:pt x="401" y="58"/>
                </a:lnTo>
                <a:lnTo>
                  <a:pt x="401" y="58"/>
                </a:lnTo>
                <a:lnTo>
                  <a:pt x="401" y="58"/>
                </a:lnTo>
                <a:lnTo>
                  <a:pt x="401" y="57"/>
                </a:lnTo>
                <a:lnTo>
                  <a:pt x="401" y="57"/>
                </a:lnTo>
                <a:lnTo>
                  <a:pt x="401" y="56"/>
                </a:lnTo>
                <a:lnTo>
                  <a:pt x="402" y="56"/>
                </a:lnTo>
                <a:lnTo>
                  <a:pt x="402" y="55"/>
                </a:lnTo>
                <a:lnTo>
                  <a:pt x="403" y="55"/>
                </a:lnTo>
                <a:lnTo>
                  <a:pt x="403" y="55"/>
                </a:lnTo>
                <a:lnTo>
                  <a:pt x="403" y="55"/>
                </a:lnTo>
                <a:lnTo>
                  <a:pt x="403" y="55"/>
                </a:lnTo>
                <a:lnTo>
                  <a:pt x="404" y="55"/>
                </a:lnTo>
                <a:lnTo>
                  <a:pt x="404" y="55"/>
                </a:lnTo>
                <a:lnTo>
                  <a:pt x="404" y="55"/>
                </a:lnTo>
                <a:lnTo>
                  <a:pt x="404" y="54"/>
                </a:lnTo>
                <a:lnTo>
                  <a:pt x="405" y="54"/>
                </a:lnTo>
                <a:lnTo>
                  <a:pt x="405" y="54"/>
                </a:lnTo>
                <a:lnTo>
                  <a:pt x="407" y="54"/>
                </a:lnTo>
                <a:lnTo>
                  <a:pt x="407" y="54"/>
                </a:lnTo>
                <a:lnTo>
                  <a:pt x="408" y="54"/>
                </a:lnTo>
                <a:lnTo>
                  <a:pt x="408" y="53"/>
                </a:lnTo>
                <a:lnTo>
                  <a:pt x="411" y="53"/>
                </a:lnTo>
                <a:lnTo>
                  <a:pt x="411" y="52"/>
                </a:lnTo>
                <a:lnTo>
                  <a:pt x="412" y="52"/>
                </a:lnTo>
                <a:lnTo>
                  <a:pt x="412" y="51"/>
                </a:lnTo>
                <a:lnTo>
                  <a:pt x="413" y="51"/>
                </a:lnTo>
                <a:lnTo>
                  <a:pt x="413" y="51"/>
                </a:lnTo>
                <a:lnTo>
                  <a:pt x="415" y="51"/>
                </a:lnTo>
                <a:lnTo>
                  <a:pt x="415" y="51"/>
                </a:lnTo>
                <a:lnTo>
                  <a:pt x="415" y="51"/>
                </a:lnTo>
                <a:lnTo>
                  <a:pt x="415" y="51"/>
                </a:lnTo>
                <a:lnTo>
                  <a:pt x="415" y="51"/>
                </a:lnTo>
                <a:lnTo>
                  <a:pt x="415" y="50"/>
                </a:lnTo>
                <a:lnTo>
                  <a:pt x="415" y="50"/>
                </a:lnTo>
                <a:lnTo>
                  <a:pt x="415" y="49"/>
                </a:lnTo>
                <a:lnTo>
                  <a:pt x="416" y="49"/>
                </a:lnTo>
                <a:lnTo>
                  <a:pt x="416" y="49"/>
                </a:lnTo>
                <a:lnTo>
                  <a:pt x="416" y="49"/>
                </a:lnTo>
                <a:lnTo>
                  <a:pt x="416" y="48"/>
                </a:lnTo>
                <a:lnTo>
                  <a:pt x="417" y="48"/>
                </a:lnTo>
                <a:lnTo>
                  <a:pt x="417" y="47"/>
                </a:lnTo>
                <a:lnTo>
                  <a:pt x="417" y="47"/>
                </a:lnTo>
                <a:lnTo>
                  <a:pt x="417" y="46"/>
                </a:lnTo>
                <a:lnTo>
                  <a:pt x="418" y="46"/>
                </a:lnTo>
                <a:lnTo>
                  <a:pt x="418" y="45"/>
                </a:lnTo>
                <a:lnTo>
                  <a:pt x="418" y="45"/>
                </a:lnTo>
                <a:lnTo>
                  <a:pt x="418" y="44"/>
                </a:lnTo>
                <a:lnTo>
                  <a:pt x="419" y="44"/>
                </a:lnTo>
                <a:lnTo>
                  <a:pt x="419" y="43"/>
                </a:lnTo>
                <a:lnTo>
                  <a:pt x="421" y="43"/>
                </a:lnTo>
                <a:lnTo>
                  <a:pt x="421" y="42"/>
                </a:lnTo>
                <a:lnTo>
                  <a:pt x="422" y="42"/>
                </a:lnTo>
                <a:lnTo>
                  <a:pt x="422" y="41"/>
                </a:lnTo>
                <a:lnTo>
                  <a:pt x="422" y="41"/>
                </a:lnTo>
                <a:lnTo>
                  <a:pt x="422" y="40"/>
                </a:lnTo>
                <a:lnTo>
                  <a:pt x="423" y="40"/>
                </a:lnTo>
                <a:lnTo>
                  <a:pt x="423" y="40"/>
                </a:lnTo>
                <a:lnTo>
                  <a:pt x="428" y="40"/>
                </a:lnTo>
                <a:lnTo>
                  <a:pt x="428" y="39"/>
                </a:lnTo>
                <a:lnTo>
                  <a:pt x="428" y="39"/>
                </a:lnTo>
                <a:lnTo>
                  <a:pt x="428" y="39"/>
                </a:lnTo>
                <a:lnTo>
                  <a:pt x="429" y="39"/>
                </a:lnTo>
                <a:lnTo>
                  <a:pt x="429" y="39"/>
                </a:lnTo>
                <a:lnTo>
                  <a:pt x="429" y="39"/>
                </a:lnTo>
                <a:lnTo>
                  <a:pt x="429" y="39"/>
                </a:lnTo>
                <a:lnTo>
                  <a:pt x="432" y="39"/>
                </a:lnTo>
                <a:lnTo>
                  <a:pt x="432" y="38"/>
                </a:lnTo>
                <a:lnTo>
                  <a:pt x="433" y="38"/>
                </a:lnTo>
                <a:lnTo>
                  <a:pt x="433" y="37"/>
                </a:lnTo>
                <a:lnTo>
                  <a:pt x="433" y="37"/>
                </a:lnTo>
                <a:lnTo>
                  <a:pt x="433" y="37"/>
                </a:lnTo>
                <a:lnTo>
                  <a:pt x="434" y="37"/>
                </a:lnTo>
                <a:lnTo>
                  <a:pt x="434" y="36"/>
                </a:lnTo>
                <a:lnTo>
                  <a:pt x="434" y="36"/>
                </a:lnTo>
                <a:lnTo>
                  <a:pt x="434" y="35"/>
                </a:lnTo>
                <a:lnTo>
                  <a:pt x="436" y="35"/>
                </a:lnTo>
                <a:lnTo>
                  <a:pt x="436" y="35"/>
                </a:lnTo>
                <a:lnTo>
                  <a:pt x="437" y="35"/>
                </a:lnTo>
                <a:lnTo>
                  <a:pt x="437" y="34"/>
                </a:lnTo>
                <a:lnTo>
                  <a:pt x="437" y="34"/>
                </a:lnTo>
                <a:lnTo>
                  <a:pt x="437" y="34"/>
                </a:lnTo>
                <a:lnTo>
                  <a:pt x="439" y="34"/>
                </a:lnTo>
                <a:lnTo>
                  <a:pt x="439" y="34"/>
                </a:lnTo>
                <a:lnTo>
                  <a:pt x="439" y="34"/>
                </a:lnTo>
                <a:lnTo>
                  <a:pt x="439" y="34"/>
                </a:lnTo>
                <a:lnTo>
                  <a:pt x="440" y="34"/>
                </a:lnTo>
                <a:lnTo>
                  <a:pt x="440" y="33"/>
                </a:lnTo>
                <a:lnTo>
                  <a:pt x="441" y="33"/>
                </a:lnTo>
                <a:lnTo>
                  <a:pt x="441" y="33"/>
                </a:lnTo>
                <a:lnTo>
                  <a:pt x="442" y="33"/>
                </a:lnTo>
                <a:lnTo>
                  <a:pt x="442" y="32"/>
                </a:lnTo>
                <a:lnTo>
                  <a:pt x="443" y="32"/>
                </a:lnTo>
                <a:lnTo>
                  <a:pt x="443" y="32"/>
                </a:lnTo>
                <a:lnTo>
                  <a:pt x="444" y="32"/>
                </a:lnTo>
                <a:lnTo>
                  <a:pt x="444" y="31"/>
                </a:lnTo>
                <a:lnTo>
                  <a:pt x="444" y="31"/>
                </a:lnTo>
                <a:lnTo>
                  <a:pt x="444" y="30"/>
                </a:lnTo>
                <a:lnTo>
                  <a:pt x="445" y="30"/>
                </a:lnTo>
                <a:lnTo>
                  <a:pt x="445" y="30"/>
                </a:lnTo>
                <a:lnTo>
                  <a:pt x="448" y="30"/>
                </a:lnTo>
                <a:lnTo>
                  <a:pt x="448" y="29"/>
                </a:lnTo>
                <a:lnTo>
                  <a:pt x="448" y="29"/>
                </a:lnTo>
                <a:lnTo>
                  <a:pt x="448" y="28"/>
                </a:lnTo>
                <a:lnTo>
                  <a:pt x="448" y="28"/>
                </a:lnTo>
                <a:lnTo>
                  <a:pt x="448" y="28"/>
                </a:lnTo>
                <a:lnTo>
                  <a:pt x="449" y="28"/>
                </a:lnTo>
                <a:lnTo>
                  <a:pt x="449" y="27"/>
                </a:lnTo>
                <a:lnTo>
                  <a:pt x="451" y="27"/>
                </a:lnTo>
                <a:lnTo>
                  <a:pt x="451" y="26"/>
                </a:lnTo>
                <a:lnTo>
                  <a:pt x="452" y="26"/>
                </a:lnTo>
                <a:lnTo>
                  <a:pt x="452" y="25"/>
                </a:lnTo>
                <a:lnTo>
                  <a:pt x="454" y="25"/>
                </a:lnTo>
                <a:lnTo>
                  <a:pt x="454" y="25"/>
                </a:lnTo>
                <a:lnTo>
                  <a:pt x="459" y="25"/>
                </a:lnTo>
                <a:lnTo>
                  <a:pt x="459" y="24"/>
                </a:lnTo>
                <a:lnTo>
                  <a:pt x="461" y="24"/>
                </a:lnTo>
                <a:lnTo>
                  <a:pt x="461" y="24"/>
                </a:lnTo>
                <a:lnTo>
                  <a:pt x="462" y="24"/>
                </a:lnTo>
                <a:lnTo>
                  <a:pt x="462" y="24"/>
                </a:lnTo>
                <a:lnTo>
                  <a:pt x="463" y="24"/>
                </a:lnTo>
                <a:lnTo>
                  <a:pt x="463" y="24"/>
                </a:lnTo>
                <a:lnTo>
                  <a:pt x="466" y="24"/>
                </a:lnTo>
                <a:lnTo>
                  <a:pt x="466" y="24"/>
                </a:lnTo>
                <a:lnTo>
                  <a:pt x="467" y="24"/>
                </a:lnTo>
                <a:lnTo>
                  <a:pt x="467" y="23"/>
                </a:lnTo>
                <a:lnTo>
                  <a:pt x="469" y="23"/>
                </a:lnTo>
                <a:lnTo>
                  <a:pt x="469" y="23"/>
                </a:lnTo>
                <a:lnTo>
                  <a:pt x="472" y="23"/>
                </a:lnTo>
                <a:lnTo>
                  <a:pt x="472" y="23"/>
                </a:lnTo>
                <a:lnTo>
                  <a:pt x="473" y="23"/>
                </a:lnTo>
                <a:lnTo>
                  <a:pt x="473" y="23"/>
                </a:lnTo>
                <a:lnTo>
                  <a:pt x="474" y="23"/>
                </a:lnTo>
                <a:lnTo>
                  <a:pt x="474" y="22"/>
                </a:lnTo>
                <a:lnTo>
                  <a:pt x="475" y="22"/>
                </a:lnTo>
                <a:lnTo>
                  <a:pt x="475" y="22"/>
                </a:lnTo>
                <a:lnTo>
                  <a:pt x="475" y="22"/>
                </a:lnTo>
                <a:lnTo>
                  <a:pt x="475" y="21"/>
                </a:lnTo>
                <a:lnTo>
                  <a:pt x="475" y="21"/>
                </a:lnTo>
                <a:lnTo>
                  <a:pt x="475" y="20"/>
                </a:lnTo>
                <a:lnTo>
                  <a:pt x="475" y="20"/>
                </a:lnTo>
                <a:lnTo>
                  <a:pt x="475" y="20"/>
                </a:lnTo>
                <a:lnTo>
                  <a:pt x="475" y="20"/>
                </a:lnTo>
                <a:lnTo>
                  <a:pt x="475" y="19"/>
                </a:lnTo>
                <a:lnTo>
                  <a:pt x="476" y="19"/>
                </a:lnTo>
                <a:lnTo>
                  <a:pt x="476" y="18"/>
                </a:lnTo>
                <a:lnTo>
                  <a:pt x="479" y="18"/>
                </a:lnTo>
                <a:lnTo>
                  <a:pt x="479" y="17"/>
                </a:lnTo>
                <a:lnTo>
                  <a:pt x="479" y="17"/>
                </a:lnTo>
                <a:lnTo>
                  <a:pt x="479" y="16"/>
                </a:lnTo>
                <a:lnTo>
                  <a:pt x="480" y="16"/>
                </a:lnTo>
                <a:lnTo>
                  <a:pt x="480" y="15"/>
                </a:lnTo>
                <a:lnTo>
                  <a:pt x="481" y="15"/>
                </a:lnTo>
                <a:lnTo>
                  <a:pt x="481" y="15"/>
                </a:lnTo>
                <a:lnTo>
                  <a:pt x="488" y="15"/>
                </a:lnTo>
                <a:lnTo>
                  <a:pt x="488" y="14"/>
                </a:lnTo>
                <a:lnTo>
                  <a:pt x="491" y="14"/>
                </a:lnTo>
                <a:lnTo>
                  <a:pt x="491" y="13"/>
                </a:lnTo>
                <a:lnTo>
                  <a:pt x="497" y="13"/>
                </a:lnTo>
                <a:lnTo>
                  <a:pt x="497" y="13"/>
                </a:lnTo>
                <a:lnTo>
                  <a:pt x="499" y="13"/>
                </a:lnTo>
                <a:lnTo>
                  <a:pt x="499" y="12"/>
                </a:lnTo>
                <a:lnTo>
                  <a:pt x="500" y="12"/>
                </a:lnTo>
                <a:lnTo>
                  <a:pt x="500" y="12"/>
                </a:lnTo>
                <a:lnTo>
                  <a:pt x="501" y="12"/>
                </a:lnTo>
                <a:lnTo>
                  <a:pt x="501" y="11"/>
                </a:lnTo>
                <a:lnTo>
                  <a:pt x="502" y="11"/>
                </a:lnTo>
                <a:lnTo>
                  <a:pt x="502" y="10"/>
                </a:lnTo>
                <a:lnTo>
                  <a:pt x="503" y="10"/>
                </a:lnTo>
                <a:lnTo>
                  <a:pt x="503" y="9"/>
                </a:lnTo>
                <a:lnTo>
                  <a:pt x="505" y="9"/>
                </a:lnTo>
                <a:lnTo>
                  <a:pt x="505" y="8"/>
                </a:lnTo>
                <a:lnTo>
                  <a:pt x="507" y="8"/>
                </a:lnTo>
                <a:lnTo>
                  <a:pt x="507" y="7"/>
                </a:lnTo>
                <a:lnTo>
                  <a:pt x="508" y="7"/>
                </a:lnTo>
                <a:lnTo>
                  <a:pt x="508" y="6"/>
                </a:lnTo>
                <a:lnTo>
                  <a:pt x="511" y="6"/>
                </a:lnTo>
                <a:lnTo>
                  <a:pt x="511" y="5"/>
                </a:lnTo>
                <a:lnTo>
                  <a:pt x="514" y="5"/>
                </a:lnTo>
                <a:lnTo>
                  <a:pt x="514" y="5"/>
                </a:lnTo>
                <a:lnTo>
                  <a:pt x="516" y="5"/>
                </a:lnTo>
                <a:lnTo>
                  <a:pt x="516" y="5"/>
                </a:lnTo>
                <a:lnTo>
                  <a:pt x="517" y="5"/>
                </a:lnTo>
                <a:lnTo>
                  <a:pt x="517" y="5"/>
                </a:lnTo>
                <a:lnTo>
                  <a:pt x="518" y="5"/>
                </a:lnTo>
                <a:lnTo>
                  <a:pt x="518" y="5"/>
                </a:lnTo>
                <a:lnTo>
                  <a:pt x="522" y="5"/>
                </a:lnTo>
                <a:lnTo>
                  <a:pt x="522" y="5"/>
                </a:lnTo>
                <a:lnTo>
                  <a:pt x="535" y="5"/>
                </a:lnTo>
                <a:lnTo>
                  <a:pt x="535" y="4"/>
                </a:lnTo>
                <a:lnTo>
                  <a:pt x="549" y="4"/>
                </a:lnTo>
                <a:lnTo>
                  <a:pt x="549" y="3"/>
                </a:lnTo>
                <a:lnTo>
                  <a:pt x="550" y="3"/>
                </a:lnTo>
                <a:lnTo>
                  <a:pt x="550" y="3"/>
                </a:lnTo>
                <a:lnTo>
                  <a:pt x="551" y="3"/>
                </a:lnTo>
                <a:lnTo>
                  <a:pt x="551" y="3"/>
                </a:lnTo>
                <a:lnTo>
                  <a:pt x="554" y="3"/>
                </a:lnTo>
                <a:lnTo>
                  <a:pt x="554" y="3"/>
                </a:lnTo>
                <a:lnTo>
                  <a:pt x="555" y="3"/>
                </a:lnTo>
                <a:lnTo>
                  <a:pt x="555" y="3"/>
                </a:lnTo>
                <a:lnTo>
                  <a:pt x="556" y="3"/>
                </a:lnTo>
                <a:lnTo>
                  <a:pt x="556" y="3"/>
                </a:lnTo>
                <a:lnTo>
                  <a:pt x="561" y="3"/>
                </a:lnTo>
                <a:lnTo>
                  <a:pt x="561" y="3"/>
                </a:lnTo>
                <a:lnTo>
                  <a:pt x="561" y="3"/>
                </a:lnTo>
                <a:lnTo>
                  <a:pt x="561" y="3"/>
                </a:lnTo>
                <a:lnTo>
                  <a:pt x="562" y="3"/>
                </a:lnTo>
                <a:lnTo>
                  <a:pt x="562" y="3"/>
                </a:lnTo>
                <a:lnTo>
                  <a:pt x="562" y="3"/>
                </a:lnTo>
                <a:lnTo>
                  <a:pt x="562" y="3"/>
                </a:lnTo>
                <a:lnTo>
                  <a:pt x="562" y="3"/>
                </a:lnTo>
                <a:lnTo>
                  <a:pt x="562" y="3"/>
                </a:lnTo>
                <a:lnTo>
                  <a:pt x="564" y="3"/>
                </a:lnTo>
                <a:lnTo>
                  <a:pt x="564" y="3"/>
                </a:lnTo>
                <a:lnTo>
                  <a:pt x="565" y="3"/>
                </a:lnTo>
                <a:lnTo>
                  <a:pt x="565" y="3"/>
                </a:lnTo>
                <a:lnTo>
                  <a:pt x="566" y="3"/>
                </a:lnTo>
                <a:lnTo>
                  <a:pt x="566" y="2"/>
                </a:lnTo>
                <a:lnTo>
                  <a:pt x="568" y="2"/>
                </a:lnTo>
                <a:lnTo>
                  <a:pt x="568" y="1"/>
                </a:lnTo>
                <a:lnTo>
                  <a:pt x="569" y="1"/>
                </a:lnTo>
                <a:lnTo>
                  <a:pt x="569" y="1"/>
                </a:lnTo>
                <a:lnTo>
                  <a:pt x="571" y="1"/>
                </a:lnTo>
                <a:lnTo>
                  <a:pt x="571"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A374B419-730C-4CB1-B401-FE5129174DAF}"/>
              </a:ext>
            </a:extLst>
          </p:cNvPr>
          <p:cNvSpPr txBox="1"/>
          <p:nvPr/>
        </p:nvSpPr>
        <p:spPr>
          <a:xfrm>
            <a:off x="4795938" y="1491752"/>
            <a:ext cx="769763" cy="438582"/>
          </a:xfrm>
          <a:prstGeom prst="rect">
            <a:avLst/>
          </a:prstGeom>
          <a:noFill/>
        </p:spPr>
        <p:txBody>
          <a:bodyPr wrap="none" rtlCol="0">
            <a:spAutoFit/>
          </a:bodyPr>
          <a:lstStyle/>
          <a:p>
            <a:pPr algn="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299</a:t>
            </a:r>
          </a:p>
          <a:p>
            <a:pPr algn="r" fontAlgn="base">
              <a:spcBef>
                <a:spcPct val="0"/>
              </a:spcBef>
              <a:spcAft>
                <a:spcPct val="0"/>
              </a:spcAft>
            </a:pPr>
            <a:r>
              <a:rPr lang="en-US" sz="1050" b="0" i="0" dirty="0">
                <a:solidFill>
                  <a:schemeClr val="tx1"/>
                </a:solidFill>
                <a:latin typeface="Arial" panose="020B0604020202020204" pitchFamily="34" charset="0"/>
                <a:cs typeface="Arial" panose="020B0604020202020204" pitchFamily="34" charset="0"/>
              </a:rPr>
              <a:t>in 158 pts</a:t>
            </a:r>
          </a:p>
        </p:txBody>
      </p:sp>
      <p:sp>
        <p:nvSpPr>
          <p:cNvPr id="20" name="TextBox 19">
            <a:extLst>
              <a:ext uri="{FF2B5EF4-FFF2-40B4-BE49-F238E27FC236}">
                <a16:creationId xmlns:a16="http://schemas.microsoft.com/office/drawing/2014/main" id="{270E5BDE-01CE-4266-BEDE-E7BFC7CE87E5}"/>
              </a:ext>
            </a:extLst>
          </p:cNvPr>
          <p:cNvSpPr txBox="1"/>
          <p:nvPr/>
        </p:nvSpPr>
        <p:spPr>
          <a:xfrm>
            <a:off x="4848032" y="2731608"/>
            <a:ext cx="694421" cy="438582"/>
          </a:xfrm>
          <a:prstGeom prst="rect">
            <a:avLst/>
          </a:prstGeom>
          <a:noFill/>
        </p:spPr>
        <p:txBody>
          <a:bodyPr wrap="none" rtlCol="0">
            <a:spAutoFit/>
          </a:bodyPr>
          <a:lstStyle/>
          <a:p>
            <a:pPr algn="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169</a:t>
            </a:r>
          </a:p>
          <a:p>
            <a:pPr algn="r" fontAlgn="base">
              <a:spcBef>
                <a:spcPct val="0"/>
              </a:spcBef>
              <a:spcAft>
                <a:spcPct val="0"/>
              </a:spcAft>
            </a:pPr>
            <a:r>
              <a:rPr lang="en-US" sz="1050" b="0" i="0" dirty="0">
                <a:solidFill>
                  <a:schemeClr val="tx1"/>
                </a:solidFill>
                <a:latin typeface="Arial" panose="020B0604020202020204" pitchFamily="34" charset="0"/>
                <a:cs typeface="Arial" panose="020B0604020202020204" pitchFamily="34" charset="0"/>
              </a:rPr>
              <a:t>in 95 pts</a:t>
            </a:r>
          </a:p>
        </p:txBody>
      </p:sp>
      <p:sp>
        <p:nvSpPr>
          <p:cNvPr id="21" name="Rectangle 20">
            <a:extLst>
              <a:ext uri="{FF2B5EF4-FFF2-40B4-BE49-F238E27FC236}">
                <a16:creationId xmlns:a16="http://schemas.microsoft.com/office/drawing/2014/main" id="{C81549AD-BA21-4FC7-AE96-6CEC083C0C32}"/>
              </a:ext>
            </a:extLst>
          </p:cNvPr>
          <p:cNvSpPr/>
          <p:nvPr/>
        </p:nvSpPr>
        <p:spPr>
          <a:xfrm>
            <a:off x="1470193" y="4825626"/>
            <a:ext cx="6203615" cy="261610"/>
          </a:xfrm>
          <a:prstGeom prst="rect">
            <a:avLst/>
          </a:prstGeom>
        </p:spPr>
        <p:txBody>
          <a:bodyPr wrap="square">
            <a:spAutoFit/>
          </a:bodyPr>
          <a:lstStyle/>
          <a:p>
            <a:pPr algn="ctr"/>
            <a:r>
              <a:rPr lang="en-US" sz="1100" b="0" i="0" baseline="30000" dirty="0">
                <a:solidFill>
                  <a:schemeClr val="tx1"/>
                </a:solidFill>
              </a:rPr>
              <a:t>#</a:t>
            </a:r>
            <a:r>
              <a:rPr lang="en-US" sz="1100" b="0" i="0" dirty="0">
                <a:solidFill>
                  <a:schemeClr val="tx1"/>
                </a:solidFill>
                <a:latin typeface="+mn-lt"/>
                <a:ea typeface="Times New Roman" panose="02020603050405020304" pitchFamily="18" charset="0"/>
              </a:rPr>
              <a:t>Joint frailty model</a:t>
            </a:r>
            <a:endParaRPr lang="en-US" sz="3200" b="0" i="0" dirty="0">
              <a:solidFill>
                <a:schemeClr val="tx1"/>
              </a:solidFill>
              <a:latin typeface="+mn-lt"/>
            </a:endParaRPr>
          </a:p>
        </p:txBody>
      </p:sp>
      <p:sp>
        <p:nvSpPr>
          <p:cNvPr id="18434" name="Rectangle 4"/>
          <p:cNvSpPr>
            <a:spLocks noGrp="1" noChangeArrowheads="1"/>
          </p:cNvSpPr>
          <p:nvPr>
            <p:ph type="title"/>
          </p:nvPr>
        </p:nvSpPr>
        <p:spPr>
          <a:xfrm>
            <a:off x="687388" y="36246"/>
            <a:ext cx="7769225" cy="566738"/>
          </a:xfrm>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Primary Effectiveness Endpoint</a:t>
            </a:r>
            <a:b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Hospitalizations for HF within </a:t>
            </a:r>
            <a:r>
              <a:rPr lang="en-US" sz="2400" b="0" u="sng"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 months</a:t>
            </a:r>
            <a:br>
              <a:rPr lang="en-US" sz="24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including crossovers</a:t>
            </a:r>
            <a:endPar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996E5E67-7AF9-F847-9912-33A07F0CEB53}"/>
              </a:ext>
            </a:extLst>
          </p:cNvPr>
          <p:cNvCxnSpPr/>
          <p:nvPr/>
        </p:nvCxnSpPr>
        <p:spPr bwMode="auto">
          <a:xfrm>
            <a:off x="7205133" y="1309607"/>
            <a:ext cx="0" cy="23225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25">
            <a:extLst>
              <a:ext uri="{FF2B5EF4-FFF2-40B4-BE49-F238E27FC236}">
                <a16:creationId xmlns:a16="http://schemas.microsoft.com/office/drawing/2014/main" id="{999C03DB-A765-7747-8FAE-4FDEDBE8FA57}"/>
              </a:ext>
            </a:extLst>
          </p:cNvPr>
          <p:cNvSpPr/>
          <p:nvPr/>
        </p:nvSpPr>
        <p:spPr>
          <a:xfrm>
            <a:off x="3395971" y="3266115"/>
            <a:ext cx="2138727" cy="276999"/>
          </a:xfrm>
          <a:prstGeom prst="rect">
            <a:avLst/>
          </a:prstGeom>
          <a:noFill/>
          <a:ln>
            <a:noFill/>
          </a:ln>
        </p:spPr>
        <p:txBody>
          <a:bodyPr wrap="none">
            <a:spAutoFit/>
          </a:bodyPr>
          <a:lstStyle/>
          <a:p>
            <a:pPr algn="ctr"/>
            <a:r>
              <a:rPr lang="en-US" sz="1200" i="0" dirty="0">
                <a:solidFill>
                  <a:srgbClr val="FFFF00"/>
                </a:solidFill>
                <a:latin typeface="Arial" panose="020B0604020202020204" pitchFamily="34" charset="0"/>
                <a:cs typeface="Arial" panose="020B0604020202020204" pitchFamily="34" charset="0"/>
              </a:rPr>
              <a:t>NNT = 3.2 [95% CI 2.5, 4.5] </a:t>
            </a:r>
          </a:p>
        </p:txBody>
      </p:sp>
      <p:sp>
        <p:nvSpPr>
          <p:cNvPr id="27" name="TextBox 26">
            <a:extLst>
              <a:ext uri="{FF2B5EF4-FFF2-40B4-BE49-F238E27FC236}">
                <a16:creationId xmlns:a16="http://schemas.microsoft.com/office/drawing/2014/main" id="{62595521-672C-2C46-A4D1-0EA074357318}"/>
              </a:ext>
            </a:extLst>
          </p:cNvPr>
          <p:cNvSpPr txBox="1"/>
          <p:nvPr/>
        </p:nvSpPr>
        <p:spPr>
          <a:xfrm>
            <a:off x="2292859" y="1824655"/>
            <a:ext cx="1316386" cy="593689"/>
          </a:xfrm>
          <a:prstGeom prst="rect">
            <a:avLst/>
          </a:prstGeom>
          <a:solidFill>
            <a:srgbClr val="002060"/>
          </a:solidFill>
          <a:ln>
            <a:noFill/>
          </a:ln>
        </p:spPr>
        <p:txBody>
          <a:bodyPr wrap="square" lIns="0" tIns="0" rIns="0" bIns="0" rtlCol="0">
            <a:spAutoFit/>
          </a:bodyPr>
          <a:lstStyle/>
          <a:p>
            <a:pPr algn="ctr">
              <a:lnSpc>
                <a:spcPct val="110000"/>
              </a:lnSpc>
            </a:pPr>
            <a:r>
              <a:rPr lang="en-US" sz="1200" b="0" i="0" dirty="0">
                <a:solidFill>
                  <a:schemeClr val="tx1"/>
                </a:solidFill>
                <a:latin typeface="Arial" panose="020B0604020202020204" pitchFamily="34" charset="0"/>
                <a:cs typeface="Arial" panose="020B0604020202020204" pitchFamily="34" charset="0"/>
              </a:rPr>
              <a:t>HR [95% CI]</a:t>
            </a:r>
            <a:r>
              <a:rPr lang="en-US" sz="1200" b="0" i="0" baseline="30000" dirty="0">
                <a:solidFill>
                  <a:schemeClr val="tx1"/>
                </a:solidFill>
              </a:rPr>
              <a:t>#</a:t>
            </a:r>
            <a:r>
              <a:rPr lang="en-US" sz="1200" b="0" i="0" dirty="0">
                <a:solidFill>
                  <a:schemeClr val="tx1"/>
                </a:solidFill>
                <a:latin typeface="Arial" panose="020B0604020202020204" pitchFamily="34" charset="0"/>
                <a:cs typeface="Arial" panose="020B0604020202020204" pitchFamily="34" charset="0"/>
              </a:rPr>
              <a:t> = 0.51 [0.39, 0.67] </a:t>
            </a:r>
            <a:r>
              <a:rPr lang="en-US" sz="1200" i="0" dirty="0">
                <a:solidFill>
                  <a:srgbClr val="FFFF00"/>
                </a:solidFill>
                <a:latin typeface="Arial" panose="020B0604020202020204" pitchFamily="34" charset="0"/>
                <a:cs typeface="Arial" panose="020B0604020202020204" pitchFamily="34" charset="0"/>
              </a:rPr>
              <a:t>P=0.000001</a:t>
            </a:r>
          </a:p>
        </p:txBody>
      </p:sp>
      <p:sp>
        <p:nvSpPr>
          <p:cNvPr id="29" name="Rectangle 28">
            <a:extLst>
              <a:ext uri="{FF2B5EF4-FFF2-40B4-BE49-F238E27FC236}">
                <a16:creationId xmlns:a16="http://schemas.microsoft.com/office/drawing/2014/main" id="{E707E2E8-6A35-D343-B426-D2F4D5522392}"/>
              </a:ext>
            </a:extLst>
          </p:cNvPr>
          <p:cNvSpPr/>
          <p:nvPr/>
        </p:nvSpPr>
        <p:spPr bwMode="auto">
          <a:xfrm>
            <a:off x="5522403" y="1309607"/>
            <a:ext cx="1682730" cy="2321702"/>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270936745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460782C5-CCD7-4506-8D4E-AFF4412F2AA0}"/>
              </a:ext>
            </a:extLst>
          </p:cNvPr>
          <p:cNvGraphicFramePr>
            <a:graphicFrameLocks noGrp="1"/>
          </p:cNvGraphicFramePr>
          <p:nvPr/>
        </p:nvGraphicFramePr>
        <p:xfrm>
          <a:off x="-92162" y="4015776"/>
          <a:ext cx="7769226" cy="566928"/>
        </p:xfrm>
        <a:graphic>
          <a:graphicData uri="http://schemas.openxmlformats.org/drawingml/2006/table">
            <a:tbl>
              <a:tblPr firstRow="1" bandRow="1">
                <a:tableStyleId>{2D5ABB26-0587-4C30-8999-92F81FD0307C}</a:tableStyleId>
              </a:tblPr>
              <a:tblGrid>
                <a:gridCol w="1821634">
                  <a:extLst>
                    <a:ext uri="{9D8B030D-6E8A-4147-A177-3AD203B41FA5}">
                      <a16:colId xmlns:a16="http://schemas.microsoft.com/office/drawing/2014/main" val="3765923597"/>
                    </a:ext>
                  </a:extLst>
                </a:gridCol>
                <a:gridCol w="1015804">
                  <a:extLst>
                    <a:ext uri="{9D8B030D-6E8A-4147-A177-3AD203B41FA5}">
                      <a16:colId xmlns:a16="http://schemas.microsoft.com/office/drawing/2014/main" val="3781168399"/>
                    </a:ext>
                  </a:extLst>
                </a:gridCol>
                <a:gridCol w="664036">
                  <a:extLst>
                    <a:ext uri="{9D8B030D-6E8A-4147-A177-3AD203B41FA5}">
                      <a16:colId xmlns:a16="http://schemas.microsoft.com/office/drawing/2014/main" val="2336621971"/>
                    </a:ext>
                  </a:extLst>
                </a:gridCol>
                <a:gridCol w="898635">
                  <a:extLst>
                    <a:ext uri="{9D8B030D-6E8A-4147-A177-3AD203B41FA5}">
                      <a16:colId xmlns:a16="http://schemas.microsoft.com/office/drawing/2014/main" val="3661671100"/>
                    </a:ext>
                  </a:extLst>
                </a:gridCol>
                <a:gridCol w="823562">
                  <a:extLst>
                    <a:ext uri="{9D8B030D-6E8A-4147-A177-3AD203B41FA5}">
                      <a16:colId xmlns:a16="http://schemas.microsoft.com/office/drawing/2014/main" val="1010890857"/>
                    </a:ext>
                  </a:extLst>
                </a:gridCol>
                <a:gridCol w="808352">
                  <a:extLst>
                    <a:ext uri="{9D8B030D-6E8A-4147-A177-3AD203B41FA5}">
                      <a16:colId xmlns:a16="http://schemas.microsoft.com/office/drawing/2014/main" val="3081606396"/>
                    </a:ext>
                  </a:extLst>
                </a:gridCol>
                <a:gridCol w="813415">
                  <a:extLst>
                    <a:ext uri="{9D8B030D-6E8A-4147-A177-3AD203B41FA5}">
                      <a16:colId xmlns:a16="http://schemas.microsoft.com/office/drawing/2014/main" val="314495609"/>
                    </a:ext>
                  </a:extLst>
                </a:gridCol>
                <a:gridCol w="923788">
                  <a:extLst>
                    <a:ext uri="{9D8B030D-6E8A-4147-A177-3AD203B41FA5}">
                      <a16:colId xmlns:a16="http://schemas.microsoft.com/office/drawing/2014/main" val="3684299521"/>
                    </a:ext>
                  </a:extLst>
                </a:gridCol>
              </a:tblGrid>
              <a:tr h="166747">
                <a:tc>
                  <a:txBody>
                    <a:bodyPr/>
                    <a:lstStyle/>
                    <a:p>
                      <a:pPr algn="r"/>
                      <a:r>
                        <a:rPr lang="en-US" sz="1000" b="1" dirty="0"/>
                        <a:t>    </a:t>
                      </a:r>
                      <a:r>
                        <a:rPr lang="en-US" sz="1000" b="1" u="sng" dirty="0"/>
                        <a:t># at Risk</a:t>
                      </a:r>
                      <a:r>
                        <a:rPr lang="en-US" sz="1000" b="1" dirty="0"/>
                        <a:t>:</a:t>
                      </a:r>
                    </a:p>
                  </a:txBody>
                  <a:tcPr marL="0" marR="0" marT="18288" marB="18288" anchor="ctr"/>
                </a:tc>
                <a:tc gridSpan="6">
                  <a:txBody>
                    <a:bodyPr/>
                    <a:lstStyle/>
                    <a:p>
                      <a:endParaRPr lang="en-US" sz="1000" dirty="0"/>
                    </a:p>
                  </a:txBody>
                  <a:tcPr marL="0" marR="0" marT="18288" marB="18288"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1000" b="1" dirty="0"/>
                    </a:p>
                  </a:txBody>
                  <a:tcPr marL="0" marR="0" marT="18288" marB="18288" anchor="ctr"/>
                </a:tc>
                <a:extLst>
                  <a:ext uri="{0D108BD9-81ED-4DB2-BD59-A6C34878D82A}">
                    <a16:rowId xmlns:a16="http://schemas.microsoft.com/office/drawing/2014/main" val="2941708680"/>
                  </a:ext>
                </a:extLst>
              </a:tr>
              <a:tr h="166747">
                <a:tc>
                  <a:txBody>
                    <a:bodyPr/>
                    <a:lstStyle/>
                    <a:p>
                      <a:pPr algn="r"/>
                      <a:r>
                        <a:rPr lang="en-US" sz="1000" b="0" dirty="0"/>
                        <a:t>MitraClip + GDMT</a:t>
                      </a:r>
                    </a:p>
                  </a:txBody>
                  <a:tcPr marL="0" marR="0" marT="18288" marB="18288" anchor="ctr"/>
                </a:tc>
                <a:tc>
                  <a:txBody>
                    <a:bodyPr/>
                    <a:lstStyle/>
                    <a:p>
                      <a:pPr algn="ctr" fontAlgn="ctr"/>
                      <a:r>
                        <a:rPr lang="en-US" sz="1000" b="0" i="0" u="none" strike="noStrike" dirty="0">
                          <a:solidFill>
                            <a:schemeClr val="tx1"/>
                          </a:solidFill>
                          <a:effectLst/>
                          <a:latin typeface="+mn-lt"/>
                        </a:rPr>
                        <a:t>302</a:t>
                      </a:r>
                    </a:p>
                  </a:txBody>
                  <a:tcPr marL="9525" marR="9525" marT="18288" marB="18288" anchor="ctr"/>
                </a:tc>
                <a:tc>
                  <a:txBody>
                    <a:bodyPr/>
                    <a:lstStyle/>
                    <a:p>
                      <a:pPr algn="ctr" fontAlgn="ctr"/>
                      <a:r>
                        <a:rPr lang="en-US" sz="1000" b="0" i="0" u="none" strike="noStrike" dirty="0">
                          <a:solidFill>
                            <a:schemeClr val="tx1"/>
                          </a:solidFill>
                          <a:effectLst/>
                          <a:latin typeface="+mn-lt"/>
                        </a:rPr>
                        <a:t>269</a:t>
                      </a:r>
                    </a:p>
                  </a:txBody>
                  <a:tcPr marL="9525" marR="9525" marT="18288" marB="18288" anchor="ctr"/>
                </a:tc>
                <a:tc>
                  <a:txBody>
                    <a:bodyPr/>
                    <a:lstStyle/>
                    <a:p>
                      <a:pPr algn="ctr" fontAlgn="ctr"/>
                      <a:r>
                        <a:rPr lang="en-US" sz="1000" b="0" i="0" u="none" strike="noStrike" dirty="0">
                          <a:solidFill>
                            <a:schemeClr val="tx1"/>
                          </a:solidFill>
                          <a:effectLst/>
                          <a:latin typeface="+mn-lt"/>
                        </a:rPr>
                        <a:t>238</a:t>
                      </a:r>
                    </a:p>
                  </a:txBody>
                  <a:tcPr marL="9525" marR="9525" marT="18288" marB="18288" anchor="ctr"/>
                </a:tc>
                <a:tc>
                  <a:txBody>
                    <a:bodyPr/>
                    <a:lstStyle/>
                    <a:p>
                      <a:pPr algn="ctr" fontAlgn="ctr"/>
                      <a:r>
                        <a:rPr lang="en-US" sz="1000" b="0" i="0" u="none" strike="noStrike" dirty="0">
                          <a:solidFill>
                            <a:schemeClr val="tx1"/>
                          </a:solidFill>
                          <a:effectLst/>
                          <a:latin typeface="+mn-lt"/>
                        </a:rPr>
                        <a:t>219</a:t>
                      </a:r>
                    </a:p>
                  </a:txBody>
                  <a:tcPr marL="9525" marR="9525" marT="18288" marB="18288" anchor="ctr"/>
                </a:tc>
                <a:tc>
                  <a:txBody>
                    <a:bodyPr/>
                    <a:lstStyle/>
                    <a:p>
                      <a:pPr algn="ctr" fontAlgn="ctr"/>
                      <a:r>
                        <a:rPr lang="en-US" sz="1000" b="0" i="0" u="none" strike="noStrike">
                          <a:solidFill>
                            <a:schemeClr val="tx1"/>
                          </a:solidFill>
                          <a:effectLst/>
                          <a:latin typeface="+mn-lt"/>
                        </a:rPr>
                        <a:t>189</a:t>
                      </a:r>
                    </a:p>
                  </a:txBody>
                  <a:tcPr marL="9525" marR="9525" marT="18288" marB="18288" anchor="ctr"/>
                </a:tc>
                <a:tc>
                  <a:txBody>
                    <a:bodyPr/>
                    <a:lstStyle/>
                    <a:p>
                      <a:pPr algn="ctr" fontAlgn="ctr"/>
                      <a:r>
                        <a:rPr lang="en-US" sz="1000" b="0" i="0" u="none" strike="noStrike" dirty="0">
                          <a:solidFill>
                            <a:schemeClr val="tx1"/>
                          </a:solidFill>
                          <a:effectLst/>
                          <a:latin typeface="+mn-lt"/>
                        </a:rPr>
                        <a:t> 128</a:t>
                      </a:r>
                    </a:p>
                  </a:txBody>
                  <a:tcPr marL="9525" marR="9525" marT="18288" marB="18288" anchor="ctr"/>
                </a:tc>
                <a:tc>
                  <a:txBody>
                    <a:bodyPr/>
                    <a:lstStyle/>
                    <a:p>
                      <a:pPr algn="ctr" fontAlgn="ctr"/>
                      <a:r>
                        <a:rPr lang="en-US" sz="1000" b="0" i="0" u="none" strike="noStrike">
                          <a:solidFill>
                            <a:schemeClr val="tx1"/>
                          </a:solidFill>
                          <a:effectLst/>
                          <a:latin typeface="+mn-lt"/>
                        </a:rPr>
                        <a:t>93</a:t>
                      </a:r>
                    </a:p>
                  </a:txBody>
                  <a:tcPr marL="9525" marR="9525" marT="18288" marB="18288" anchor="ctr"/>
                </a:tc>
                <a:extLst>
                  <a:ext uri="{0D108BD9-81ED-4DB2-BD59-A6C34878D82A}">
                    <a16:rowId xmlns:a16="http://schemas.microsoft.com/office/drawing/2014/main" val="3462999533"/>
                  </a:ext>
                </a:extLst>
              </a:tr>
              <a:tr h="166747">
                <a:tc>
                  <a:txBody>
                    <a:bodyPr/>
                    <a:lstStyle/>
                    <a:p>
                      <a:pPr algn="r"/>
                      <a:r>
                        <a:rPr lang="en-US" sz="1000" b="0" dirty="0"/>
                        <a:t>GDMT alone </a:t>
                      </a:r>
                    </a:p>
                  </a:txBody>
                  <a:tcPr marL="0" marR="0" marT="18288" marB="18288" anchor="ctr"/>
                </a:tc>
                <a:tc>
                  <a:txBody>
                    <a:bodyPr/>
                    <a:lstStyle/>
                    <a:p>
                      <a:pPr algn="ctr" fontAlgn="ctr"/>
                      <a:r>
                        <a:rPr lang="en-US" sz="1000" b="0" i="0" u="none" strike="noStrike">
                          <a:solidFill>
                            <a:schemeClr val="tx1"/>
                          </a:solidFill>
                          <a:effectLst/>
                          <a:latin typeface="+mn-lt"/>
                        </a:rPr>
                        <a:t>312</a:t>
                      </a:r>
                    </a:p>
                  </a:txBody>
                  <a:tcPr marL="9525" marR="9525" marT="18288" marB="18288" anchor="ctr"/>
                </a:tc>
                <a:tc>
                  <a:txBody>
                    <a:bodyPr/>
                    <a:lstStyle/>
                    <a:p>
                      <a:pPr algn="ctr" fontAlgn="ctr"/>
                      <a:r>
                        <a:rPr lang="en-US" sz="1000" b="0" i="0" u="none" strike="noStrike" dirty="0">
                          <a:solidFill>
                            <a:schemeClr val="tx1"/>
                          </a:solidFill>
                          <a:effectLst/>
                          <a:latin typeface="+mn-lt"/>
                        </a:rPr>
                        <a:t>272</a:t>
                      </a:r>
                    </a:p>
                  </a:txBody>
                  <a:tcPr marL="9525" marR="9525" marT="18288" marB="18288" anchor="ctr"/>
                </a:tc>
                <a:tc>
                  <a:txBody>
                    <a:bodyPr/>
                    <a:lstStyle/>
                    <a:p>
                      <a:pPr algn="ctr" fontAlgn="ctr"/>
                      <a:r>
                        <a:rPr lang="en-US" sz="1000" b="0" i="0" u="none" strike="noStrike" dirty="0">
                          <a:solidFill>
                            <a:schemeClr val="tx1"/>
                          </a:solidFill>
                          <a:effectLst/>
                          <a:latin typeface="+mn-lt"/>
                        </a:rPr>
                        <a:t>223</a:t>
                      </a:r>
                    </a:p>
                  </a:txBody>
                  <a:tcPr marL="9525" marR="9525" marT="18288" marB="18288" anchor="ctr"/>
                </a:tc>
                <a:tc>
                  <a:txBody>
                    <a:bodyPr/>
                    <a:lstStyle/>
                    <a:p>
                      <a:pPr algn="ctr" fontAlgn="ctr"/>
                      <a:r>
                        <a:rPr lang="en-US" sz="1000" b="0" i="0" u="none" strike="noStrike" dirty="0">
                          <a:solidFill>
                            <a:schemeClr val="tx1"/>
                          </a:solidFill>
                          <a:effectLst/>
                          <a:latin typeface="+mn-lt"/>
                        </a:rPr>
                        <a:t>185</a:t>
                      </a:r>
                    </a:p>
                  </a:txBody>
                  <a:tcPr marL="9525" marR="9525" marT="18288" marB="18288" anchor="ctr"/>
                </a:tc>
                <a:tc>
                  <a:txBody>
                    <a:bodyPr/>
                    <a:lstStyle/>
                    <a:p>
                      <a:pPr algn="ctr" fontAlgn="ctr"/>
                      <a:r>
                        <a:rPr lang="en-US" sz="1000" b="0" i="0" u="none" strike="noStrike" dirty="0">
                          <a:solidFill>
                            <a:schemeClr val="tx1"/>
                          </a:solidFill>
                          <a:effectLst/>
                          <a:latin typeface="+mn-lt"/>
                        </a:rPr>
                        <a:t>144</a:t>
                      </a:r>
                    </a:p>
                  </a:txBody>
                  <a:tcPr marL="9525" marR="9525" marT="18288" marB="18288" anchor="ctr"/>
                </a:tc>
                <a:tc>
                  <a:txBody>
                    <a:bodyPr/>
                    <a:lstStyle/>
                    <a:p>
                      <a:pPr algn="ctr" fontAlgn="ctr"/>
                      <a:r>
                        <a:rPr lang="en-US" sz="1000" b="0" i="0" u="none" strike="noStrike" dirty="0">
                          <a:solidFill>
                            <a:schemeClr val="tx1"/>
                          </a:solidFill>
                          <a:effectLst/>
                          <a:latin typeface="+mn-lt"/>
                        </a:rPr>
                        <a:t> 89</a:t>
                      </a:r>
                    </a:p>
                  </a:txBody>
                  <a:tcPr marL="9525" marR="9525" marT="18288" marB="18288" anchor="ctr"/>
                </a:tc>
                <a:tc>
                  <a:txBody>
                    <a:bodyPr/>
                    <a:lstStyle/>
                    <a:p>
                      <a:pPr algn="ctr" fontAlgn="ctr"/>
                      <a:r>
                        <a:rPr lang="en-US" sz="1000" b="0" i="0" u="none" strike="noStrike" dirty="0">
                          <a:solidFill>
                            <a:schemeClr val="tx1"/>
                          </a:solidFill>
                          <a:effectLst/>
                          <a:latin typeface="+mn-lt"/>
                        </a:rPr>
                        <a:t>68</a:t>
                      </a:r>
                    </a:p>
                  </a:txBody>
                  <a:tcPr marL="9525" marR="9525" marT="18288" marB="18288" anchor="ctr"/>
                </a:tc>
                <a:extLst>
                  <a:ext uri="{0D108BD9-81ED-4DB2-BD59-A6C34878D82A}">
                    <a16:rowId xmlns:a16="http://schemas.microsoft.com/office/drawing/2014/main" val="3416497008"/>
                  </a:ext>
                </a:extLst>
              </a:tr>
            </a:tbl>
          </a:graphicData>
        </a:graphic>
      </p:graphicFrame>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159" name="Chart 158">
            <a:extLst>
              <a:ext uri="{FF2B5EF4-FFF2-40B4-BE49-F238E27FC236}">
                <a16:creationId xmlns:a16="http://schemas.microsoft.com/office/drawing/2014/main" id="{4DDB66EC-9397-4E9A-A0F9-8C45DBA15190}"/>
              </a:ext>
            </a:extLst>
          </p:cNvPr>
          <p:cNvGraphicFramePr>
            <a:graphicFrameLocks/>
          </p:cNvGraphicFramePr>
          <p:nvPr/>
        </p:nvGraphicFramePr>
        <p:xfrm>
          <a:off x="1118624" y="981154"/>
          <a:ext cx="6400800" cy="3231483"/>
        </p:xfrm>
        <a:graphic>
          <a:graphicData uri="http://schemas.openxmlformats.org/drawingml/2006/chart">
            <c:chart xmlns:c="http://schemas.openxmlformats.org/drawingml/2006/chart" xmlns:r="http://schemas.openxmlformats.org/officeDocument/2006/relationships" r:id="rId4"/>
          </a:graphicData>
        </a:graphic>
      </p:graphicFrame>
      <p:grpSp>
        <p:nvGrpSpPr>
          <p:cNvPr id="161" name="Group 160">
            <a:extLst>
              <a:ext uri="{FF2B5EF4-FFF2-40B4-BE49-F238E27FC236}">
                <a16:creationId xmlns:a16="http://schemas.microsoft.com/office/drawing/2014/main" id="{594276DB-200B-493C-A8F9-CB8F7ED91082}"/>
              </a:ext>
            </a:extLst>
          </p:cNvPr>
          <p:cNvGrpSpPr/>
          <p:nvPr/>
        </p:nvGrpSpPr>
        <p:grpSpPr>
          <a:xfrm>
            <a:off x="2310859" y="1304832"/>
            <a:ext cx="1527160" cy="473108"/>
            <a:chOff x="1080431" y="1240119"/>
            <a:chExt cx="941886" cy="473108"/>
          </a:xfrm>
        </p:grpSpPr>
        <p:sp>
          <p:nvSpPr>
            <p:cNvPr id="162" name="Text Box 21">
              <a:extLst>
                <a:ext uri="{FF2B5EF4-FFF2-40B4-BE49-F238E27FC236}">
                  <a16:creationId xmlns:a16="http://schemas.microsoft.com/office/drawing/2014/main" id="{D6CC209D-ACE6-4795-8E3F-A48C827FCD30}"/>
                </a:ext>
              </a:extLst>
            </p:cNvPr>
            <p:cNvSpPr txBox="1">
              <a:spLocks noChangeArrowheads="1"/>
            </p:cNvSpPr>
            <p:nvPr/>
          </p:nvSpPr>
          <p:spPr bwMode="auto">
            <a:xfrm>
              <a:off x="1210427" y="1240119"/>
              <a:ext cx="811890" cy="26161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100" b="0" i="0" dirty="0">
                  <a:solidFill>
                    <a:schemeClr val="tx1"/>
                  </a:solidFill>
                  <a:latin typeface="Arial" panose="020B0604020202020204" pitchFamily="34" charset="0"/>
                  <a:cs typeface="Arial" panose="020B0604020202020204" pitchFamily="34" charset="0"/>
                </a:rPr>
                <a:t>MitraClip + GDMT</a:t>
              </a:r>
            </a:p>
          </p:txBody>
        </p:sp>
        <p:sp>
          <p:nvSpPr>
            <p:cNvPr id="163" name="Text Box 22">
              <a:extLst>
                <a:ext uri="{FF2B5EF4-FFF2-40B4-BE49-F238E27FC236}">
                  <a16:creationId xmlns:a16="http://schemas.microsoft.com/office/drawing/2014/main" id="{04FDF3D1-F131-4BDE-824F-75148827583F}"/>
                </a:ext>
              </a:extLst>
            </p:cNvPr>
            <p:cNvSpPr txBox="1">
              <a:spLocks noChangeArrowheads="1"/>
            </p:cNvSpPr>
            <p:nvPr/>
          </p:nvSpPr>
          <p:spPr bwMode="auto">
            <a:xfrm>
              <a:off x="1205768" y="1451617"/>
              <a:ext cx="630965" cy="261610"/>
            </a:xfrm>
            <a:prstGeom prst="rect">
              <a:avLst/>
            </a:prstGeom>
            <a:noFill/>
            <a:ln w="9525">
              <a:noFill/>
              <a:miter lim="800000"/>
              <a:headEnd/>
              <a:tailEnd/>
            </a:ln>
            <a:effectLst/>
          </p:spPr>
          <p:txBody>
            <a:bodyPr wrap="none">
              <a:spAutoFit/>
            </a:bodyPr>
            <a:lstStyle/>
            <a:p>
              <a:r>
                <a:rPr lang="en-US" sz="1100" b="0" i="0" dirty="0">
                  <a:solidFill>
                    <a:schemeClr val="tx1"/>
                  </a:solidFill>
                  <a:latin typeface="Arial" panose="020B0604020202020204" pitchFamily="34" charset="0"/>
                  <a:cs typeface="Arial" panose="020B0604020202020204" pitchFamily="34" charset="0"/>
                </a:rPr>
                <a:t>GDMT alone</a:t>
              </a:r>
            </a:p>
          </p:txBody>
        </p:sp>
        <p:sp>
          <p:nvSpPr>
            <p:cNvPr id="164" name="Line 23">
              <a:extLst>
                <a:ext uri="{FF2B5EF4-FFF2-40B4-BE49-F238E27FC236}">
                  <a16:creationId xmlns:a16="http://schemas.microsoft.com/office/drawing/2014/main" id="{EF3DAAEE-49D7-45E1-850F-A8989C3AE92F}"/>
                </a:ext>
              </a:extLst>
            </p:cNvPr>
            <p:cNvSpPr>
              <a:spLocks noChangeShapeType="1"/>
            </p:cNvSpPr>
            <p:nvPr/>
          </p:nvSpPr>
          <p:spPr bwMode="auto">
            <a:xfrm>
              <a:off x="1080431" y="1368799"/>
              <a:ext cx="140991"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dirty="0">
                <a:solidFill>
                  <a:schemeClr val="tx1"/>
                </a:solidFill>
                <a:latin typeface="Arial" panose="020B0604020202020204" pitchFamily="34" charset="0"/>
                <a:cs typeface="Arial" panose="020B0604020202020204" pitchFamily="34" charset="0"/>
              </a:endParaRPr>
            </a:p>
          </p:txBody>
        </p:sp>
        <p:sp>
          <p:nvSpPr>
            <p:cNvPr id="165" name="Line 24">
              <a:extLst>
                <a:ext uri="{FF2B5EF4-FFF2-40B4-BE49-F238E27FC236}">
                  <a16:creationId xmlns:a16="http://schemas.microsoft.com/office/drawing/2014/main" id="{C1ABEA7A-EA7C-4598-BA0B-00D8646AD5A1}"/>
                </a:ext>
              </a:extLst>
            </p:cNvPr>
            <p:cNvSpPr>
              <a:spLocks noChangeShapeType="1"/>
            </p:cNvSpPr>
            <p:nvPr/>
          </p:nvSpPr>
          <p:spPr bwMode="auto">
            <a:xfrm>
              <a:off x="1080431" y="1590686"/>
              <a:ext cx="140991" cy="0"/>
            </a:xfrm>
            <a:prstGeom prst="lin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sp>
        <p:nvSpPr>
          <p:cNvPr id="166" name="TextBox 165">
            <a:extLst>
              <a:ext uri="{FF2B5EF4-FFF2-40B4-BE49-F238E27FC236}">
                <a16:creationId xmlns:a16="http://schemas.microsoft.com/office/drawing/2014/main" id="{AAA3C8C0-0DE5-4E9C-B4E7-C9DEB24D2398}"/>
              </a:ext>
            </a:extLst>
          </p:cNvPr>
          <p:cNvSpPr txBox="1"/>
          <p:nvPr/>
        </p:nvSpPr>
        <p:spPr>
          <a:xfrm>
            <a:off x="5974598" y="2762630"/>
            <a:ext cx="2464230" cy="717184"/>
          </a:xfrm>
          <a:prstGeom prst="rect">
            <a:avLst/>
          </a:prstGeom>
          <a:solidFill>
            <a:srgbClr val="002060"/>
          </a:solidFill>
          <a:ln>
            <a:solidFill>
              <a:schemeClr val="tx1"/>
            </a:solidFill>
          </a:ln>
        </p:spPr>
        <p:txBody>
          <a:bodyPr wrap="square" rtlCol="0">
            <a:spAutoFit/>
          </a:bodyPr>
          <a:lstStyle/>
          <a:p>
            <a:pPr algn="ctr">
              <a:lnSpc>
                <a:spcPct val="110000"/>
              </a:lnSpc>
            </a:pPr>
            <a:r>
              <a:rPr lang="en-US" sz="1200" b="0" i="0" dirty="0">
                <a:solidFill>
                  <a:schemeClr val="tx1"/>
                </a:solidFill>
                <a:latin typeface="Arial" panose="020B0604020202020204" pitchFamily="34" charset="0"/>
                <a:cs typeface="Arial" panose="020B0604020202020204" pitchFamily="34" charset="0"/>
              </a:rPr>
              <a:t>HR [95% CI]</a:t>
            </a:r>
            <a:r>
              <a:rPr lang="en-US" sz="1200" b="0" i="0" baseline="30000" dirty="0">
                <a:solidFill>
                  <a:schemeClr val="tx1"/>
                </a:solidFill>
              </a:rPr>
              <a:t>#</a:t>
            </a:r>
            <a:r>
              <a:rPr lang="en-US" sz="1200" b="0" i="0" dirty="0">
                <a:solidFill>
                  <a:schemeClr val="tx1"/>
                </a:solidFill>
                <a:latin typeface="Arial" panose="020B0604020202020204" pitchFamily="34" charset="0"/>
                <a:cs typeface="Arial" panose="020B0604020202020204" pitchFamily="34" charset="0"/>
              </a:rPr>
              <a:t> = 0.49 [0.37, 0.63]</a:t>
            </a:r>
          </a:p>
          <a:p>
            <a:pPr algn="ctr">
              <a:lnSpc>
                <a:spcPct val="110000"/>
              </a:lnSpc>
            </a:pPr>
            <a:r>
              <a:rPr lang="en-US" sz="1200" i="0" dirty="0">
                <a:solidFill>
                  <a:srgbClr val="FFFF00"/>
                </a:solidFill>
                <a:latin typeface="Arial" panose="020B0604020202020204" pitchFamily="34" charset="0"/>
                <a:cs typeface="Arial" panose="020B0604020202020204" pitchFamily="34" charset="0"/>
              </a:rPr>
              <a:t>P=0.00000006</a:t>
            </a:r>
          </a:p>
          <a:p>
            <a:pPr algn="ctr">
              <a:lnSpc>
                <a:spcPct val="110000"/>
              </a:lnSpc>
            </a:pPr>
            <a:r>
              <a:rPr lang="en-US" sz="1400" i="0" dirty="0">
                <a:solidFill>
                  <a:schemeClr val="tx2"/>
                </a:solidFill>
                <a:latin typeface="Arial" panose="020B0604020202020204" pitchFamily="34" charset="0"/>
                <a:cs typeface="Arial" panose="020B0604020202020204" pitchFamily="34" charset="0"/>
              </a:rPr>
              <a:t>NNT = 3.0 [95% CI 2.4, 4.0]</a:t>
            </a:r>
          </a:p>
        </p:txBody>
      </p:sp>
      <p:sp>
        <p:nvSpPr>
          <p:cNvPr id="170" name="TextBox 169">
            <a:extLst>
              <a:ext uri="{FF2B5EF4-FFF2-40B4-BE49-F238E27FC236}">
                <a16:creationId xmlns:a16="http://schemas.microsoft.com/office/drawing/2014/main" id="{E0B6AAF2-382A-48CD-A347-B3B706F83DAA}"/>
              </a:ext>
            </a:extLst>
          </p:cNvPr>
          <p:cNvSpPr txBox="1"/>
          <p:nvPr/>
        </p:nvSpPr>
        <p:spPr>
          <a:xfrm>
            <a:off x="7167867" y="1245401"/>
            <a:ext cx="849913" cy="492443"/>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378</a:t>
            </a:r>
          </a:p>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in 196 pts</a:t>
            </a:r>
          </a:p>
        </p:txBody>
      </p:sp>
      <p:sp>
        <p:nvSpPr>
          <p:cNvPr id="171" name="TextBox 170">
            <a:extLst>
              <a:ext uri="{FF2B5EF4-FFF2-40B4-BE49-F238E27FC236}">
                <a16:creationId xmlns:a16="http://schemas.microsoft.com/office/drawing/2014/main" id="{327A2B9B-15AD-4428-A43D-A13A3C180F85}"/>
              </a:ext>
            </a:extLst>
          </p:cNvPr>
          <p:cNvSpPr txBox="1"/>
          <p:nvPr/>
        </p:nvSpPr>
        <p:spPr>
          <a:xfrm>
            <a:off x="7179281" y="2124149"/>
            <a:ext cx="838499" cy="492443"/>
          </a:xfrm>
          <a:prstGeom prst="rect">
            <a:avLst/>
          </a:prstGeom>
          <a:noFill/>
        </p:spPr>
        <p:txBody>
          <a:bodyPr wrap="none" rtlCol="0">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220</a:t>
            </a:r>
          </a:p>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in 114 pts</a:t>
            </a:r>
          </a:p>
        </p:txBody>
      </p:sp>
      <p:cxnSp>
        <p:nvCxnSpPr>
          <p:cNvPr id="15" name="Straight Connector 14">
            <a:extLst>
              <a:ext uri="{FF2B5EF4-FFF2-40B4-BE49-F238E27FC236}">
                <a16:creationId xmlns:a16="http://schemas.microsoft.com/office/drawing/2014/main" id="{05AC8B0C-6C40-4B66-BFC2-FEC6E623B705}"/>
              </a:ext>
            </a:extLst>
          </p:cNvPr>
          <p:cNvCxnSpPr>
            <a:cxnSpLocks/>
          </p:cNvCxnSpPr>
          <p:nvPr/>
        </p:nvCxnSpPr>
        <p:spPr bwMode="auto">
          <a:xfrm>
            <a:off x="5535822" y="1360818"/>
            <a:ext cx="0" cy="2275564"/>
          </a:xfrm>
          <a:prstGeom prst="line">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reeform 64">
            <a:extLst>
              <a:ext uri="{FF2B5EF4-FFF2-40B4-BE49-F238E27FC236}">
                <a16:creationId xmlns:a16="http://schemas.microsoft.com/office/drawing/2014/main" id="{79021355-E54C-42C5-87C6-2BBB57136519}"/>
              </a:ext>
            </a:extLst>
          </p:cNvPr>
          <p:cNvSpPr>
            <a:spLocks noChangeAspect="1"/>
          </p:cNvSpPr>
          <p:nvPr/>
        </p:nvSpPr>
        <p:spPr bwMode="auto">
          <a:xfrm>
            <a:off x="2230326" y="2355343"/>
            <a:ext cx="4975982" cy="1280858"/>
          </a:xfrm>
          <a:custGeom>
            <a:avLst/>
            <a:gdLst>
              <a:gd name="T0" fmla="*/ 4 w 574"/>
              <a:gd name="T1" fmla="*/ 205 h 211"/>
              <a:gd name="T2" fmla="*/ 11 w 574"/>
              <a:gd name="T3" fmla="*/ 202 h 211"/>
              <a:gd name="T4" fmla="*/ 23 w 574"/>
              <a:gd name="T5" fmla="*/ 197 h 211"/>
              <a:gd name="T6" fmla="*/ 39 w 574"/>
              <a:gd name="T7" fmla="*/ 190 h 211"/>
              <a:gd name="T8" fmla="*/ 45 w 574"/>
              <a:gd name="T9" fmla="*/ 185 h 211"/>
              <a:gd name="T10" fmla="*/ 53 w 574"/>
              <a:gd name="T11" fmla="*/ 180 h 211"/>
              <a:gd name="T12" fmla="*/ 66 w 574"/>
              <a:gd name="T13" fmla="*/ 177 h 211"/>
              <a:gd name="T14" fmla="*/ 79 w 574"/>
              <a:gd name="T15" fmla="*/ 171 h 211"/>
              <a:gd name="T16" fmla="*/ 85 w 574"/>
              <a:gd name="T17" fmla="*/ 165 h 211"/>
              <a:gd name="T18" fmla="*/ 92 w 574"/>
              <a:gd name="T19" fmla="*/ 161 h 211"/>
              <a:gd name="T20" fmla="*/ 101 w 574"/>
              <a:gd name="T21" fmla="*/ 155 h 211"/>
              <a:gd name="T22" fmla="*/ 112 w 574"/>
              <a:gd name="T23" fmla="*/ 149 h 211"/>
              <a:gd name="T24" fmla="*/ 116 w 574"/>
              <a:gd name="T25" fmla="*/ 143 h 211"/>
              <a:gd name="T26" fmla="*/ 127 w 574"/>
              <a:gd name="T27" fmla="*/ 139 h 211"/>
              <a:gd name="T28" fmla="*/ 135 w 574"/>
              <a:gd name="T29" fmla="*/ 133 h 211"/>
              <a:gd name="T30" fmla="*/ 146 w 574"/>
              <a:gd name="T31" fmla="*/ 130 h 211"/>
              <a:gd name="T32" fmla="*/ 157 w 574"/>
              <a:gd name="T33" fmla="*/ 125 h 211"/>
              <a:gd name="T34" fmla="*/ 172 w 574"/>
              <a:gd name="T35" fmla="*/ 118 h 211"/>
              <a:gd name="T36" fmla="*/ 177 w 574"/>
              <a:gd name="T37" fmla="*/ 113 h 211"/>
              <a:gd name="T38" fmla="*/ 189 w 574"/>
              <a:gd name="T39" fmla="*/ 109 h 211"/>
              <a:gd name="T40" fmla="*/ 198 w 574"/>
              <a:gd name="T41" fmla="*/ 102 h 211"/>
              <a:gd name="T42" fmla="*/ 211 w 574"/>
              <a:gd name="T43" fmla="*/ 100 h 211"/>
              <a:gd name="T44" fmla="*/ 225 w 574"/>
              <a:gd name="T45" fmla="*/ 95 h 211"/>
              <a:gd name="T46" fmla="*/ 246 w 574"/>
              <a:gd name="T47" fmla="*/ 90 h 211"/>
              <a:gd name="T48" fmla="*/ 264 w 574"/>
              <a:gd name="T49" fmla="*/ 84 h 211"/>
              <a:gd name="T50" fmla="*/ 296 w 574"/>
              <a:gd name="T51" fmla="*/ 79 h 211"/>
              <a:gd name="T52" fmla="*/ 311 w 574"/>
              <a:gd name="T53" fmla="*/ 73 h 211"/>
              <a:gd name="T54" fmla="*/ 326 w 574"/>
              <a:gd name="T55" fmla="*/ 69 h 211"/>
              <a:gd name="T56" fmla="*/ 342 w 574"/>
              <a:gd name="T57" fmla="*/ 62 h 211"/>
              <a:gd name="T58" fmla="*/ 360 w 574"/>
              <a:gd name="T59" fmla="*/ 57 h 211"/>
              <a:gd name="T60" fmla="*/ 372 w 574"/>
              <a:gd name="T61" fmla="*/ 52 h 211"/>
              <a:gd name="T62" fmla="*/ 379 w 574"/>
              <a:gd name="T63" fmla="*/ 51 h 211"/>
              <a:gd name="T64" fmla="*/ 382 w 574"/>
              <a:gd name="T65" fmla="*/ 49 h 211"/>
              <a:gd name="T66" fmla="*/ 387 w 574"/>
              <a:gd name="T67" fmla="*/ 49 h 211"/>
              <a:gd name="T68" fmla="*/ 392 w 574"/>
              <a:gd name="T69" fmla="*/ 47 h 211"/>
              <a:gd name="T70" fmla="*/ 397 w 574"/>
              <a:gd name="T71" fmla="*/ 46 h 211"/>
              <a:gd name="T72" fmla="*/ 402 w 574"/>
              <a:gd name="T73" fmla="*/ 46 h 211"/>
              <a:gd name="T74" fmla="*/ 409 w 574"/>
              <a:gd name="T75" fmla="*/ 45 h 211"/>
              <a:gd name="T76" fmla="*/ 420 w 574"/>
              <a:gd name="T77" fmla="*/ 40 h 211"/>
              <a:gd name="T78" fmla="*/ 439 w 574"/>
              <a:gd name="T79" fmla="*/ 36 h 211"/>
              <a:gd name="T80" fmla="*/ 450 w 574"/>
              <a:gd name="T81" fmla="*/ 32 h 211"/>
              <a:gd name="T82" fmla="*/ 463 w 574"/>
              <a:gd name="T83" fmla="*/ 28 h 211"/>
              <a:gd name="T84" fmla="*/ 483 w 574"/>
              <a:gd name="T85" fmla="*/ 25 h 211"/>
              <a:gd name="T86" fmla="*/ 495 w 574"/>
              <a:gd name="T87" fmla="*/ 22 h 211"/>
              <a:gd name="T88" fmla="*/ 507 w 574"/>
              <a:gd name="T89" fmla="*/ 16 h 211"/>
              <a:gd name="T90" fmla="*/ 516 w 574"/>
              <a:gd name="T91" fmla="*/ 13 h 211"/>
              <a:gd name="T92" fmla="*/ 543 w 574"/>
              <a:gd name="T93" fmla="*/ 6 h 211"/>
              <a:gd name="T94" fmla="*/ 555 w 574"/>
              <a:gd name="T95" fmla="*/ 3 h 211"/>
              <a:gd name="T96" fmla="*/ 564 w 574"/>
              <a:gd name="T97" fmla="*/ 3 h 211"/>
              <a:gd name="T98" fmla="*/ 571 w 574"/>
              <a:gd name="T99" fmla="*/ 0 h 211"/>
              <a:gd name="T100" fmla="*/ 574 w 574"/>
              <a:gd name="T101" fmla="*/ 0 h 211"/>
              <a:gd name="T102" fmla="*/ 574 w 574"/>
              <a:gd name="T103" fmla="*/ 0 h 211"/>
              <a:gd name="T104" fmla="*/ 574 w 574"/>
              <a:gd name="T105" fmla="*/ 0 h 211"/>
              <a:gd name="T106" fmla="*/ 574 w 574"/>
              <a:gd name="T107" fmla="*/ 0 h 211"/>
              <a:gd name="T108" fmla="*/ 574 w 574"/>
              <a:gd name="T109" fmla="*/ 0 h 211"/>
              <a:gd name="T110" fmla="*/ 574 w 574"/>
              <a:gd name="T111" fmla="*/ 0 h 211"/>
              <a:gd name="T112" fmla="*/ 574 w 574"/>
              <a:gd name="T113" fmla="*/ 0 h 211"/>
              <a:gd name="T114" fmla="*/ 574 w 574"/>
              <a:gd name="T115" fmla="*/ 0 h 211"/>
              <a:gd name="T116" fmla="*/ 574 w 574"/>
              <a:gd name="T117" fmla="*/ 0 h 211"/>
              <a:gd name="T118" fmla="*/ 574 w 574"/>
              <a:gd name="T119" fmla="*/ 0 h 211"/>
              <a:gd name="T120" fmla="*/ 574 w 574"/>
              <a:gd name="T1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4" h="211">
                <a:moveTo>
                  <a:pt x="0" y="211"/>
                </a:moveTo>
                <a:lnTo>
                  <a:pt x="1" y="211"/>
                </a:lnTo>
                <a:lnTo>
                  <a:pt x="1" y="210"/>
                </a:lnTo>
                <a:lnTo>
                  <a:pt x="3" y="210"/>
                </a:lnTo>
                <a:lnTo>
                  <a:pt x="3" y="210"/>
                </a:lnTo>
                <a:lnTo>
                  <a:pt x="3" y="210"/>
                </a:lnTo>
                <a:lnTo>
                  <a:pt x="3" y="209"/>
                </a:lnTo>
                <a:lnTo>
                  <a:pt x="3" y="209"/>
                </a:lnTo>
                <a:lnTo>
                  <a:pt x="3" y="208"/>
                </a:lnTo>
                <a:lnTo>
                  <a:pt x="4" y="208"/>
                </a:lnTo>
                <a:lnTo>
                  <a:pt x="4" y="208"/>
                </a:lnTo>
                <a:lnTo>
                  <a:pt x="4" y="208"/>
                </a:lnTo>
                <a:lnTo>
                  <a:pt x="4" y="207"/>
                </a:lnTo>
                <a:lnTo>
                  <a:pt x="4" y="207"/>
                </a:lnTo>
                <a:lnTo>
                  <a:pt x="4" y="206"/>
                </a:lnTo>
                <a:lnTo>
                  <a:pt x="4" y="206"/>
                </a:lnTo>
                <a:lnTo>
                  <a:pt x="4" y="205"/>
                </a:lnTo>
                <a:lnTo>
                  <a:pt x="5" y="205"/>
                </a:lnTo>
                <a:lnTo>
                  <a:pt x="5" y="205"/>
                </a:lnTo>
                <a:lnTo>
                  <a:pt x="5" y="205"/>
                </a:lnTo>
                <a:lnTo>
                  <a:pt x="5" y="205"/>
                </a:lnTo>
                <a:lnTo>
                  <a:pt x="6" y="205"/>
                </a:lnTo>
                <a:lnTo>
                  <a:pt x="6" y="204"/>
                </a:lnTo>
                <a:lnTo>
                  <a:pt x="7" y="204"/>
                </a:lnTo>
                <a:lnTo>
                  <a:pt x="7" y="204"/>
                </a:lnTo>
                <a:lnTo>
                  <a:pt x="8" y="204"/>
                </a:lnTo>
                <a:lnTo>
                  <a:pt x="8" y="204"/>
                </a:lnTo>
                <a:lnTo>
                  <a:pt x="9" y="204"/>
                </a:lnTo>
                <a:lnTo>
                  <a:pt x="9" y="203"/>
                </a:lnTo>
                <a:lnTo>
                  <a:pt x="10" y="203"/>
                </a:lnTo>
                <a:lnTo>
                  <a:pt x="10" y="202"/>
                </a:lnTo>
                <a:lnTo>
                  <a:pt x="10" y="202"/>
                </a:lnTo>
                <a:lnTo>
                  <a:pt x="10" y="202"/>
                </a:lnTo>
                <a:lnTo>
                  <a:pt x="11" y="202"/>
                </a:lnTo>
                <a:lnTo>
                  <a:pt x="11" y="202"/>
                </a:lnTo>
                <a:lnTo>
                  <a:pt x="12" y="202"/>
                </a:lnTo>
                <a:lnTo>
                  <a:pt x="12" y="202"/>
                </a:lnTo>
                <a:lnTo>
                  <a:pt x="12" y="202"/>
                </a:lnTo>
                <a:lnTo>
                  <a:pt x="12" y="201"/>
                </a:lnTo>
                <a:lnTo>
                  <a:pt x="14" y="201"/>
                </a:lnTo>
                <a:lnTo>
                  <a:pt x="14" y="200"/>
                </a:lnTo>
                <a:lnTo>
                  <a:pt x="15" y="200"/>
                </a:lnTo>
                <a:lnTo>
                  <a:pt x="15" y="200"/>
                </a:lnTo>
                <a:lnTo>
                  <a:pt x="15" y="200"/>
                </a:lnTo>
                <a:lnTo>
                  <a:pt x="15" y="199"/>
                </a:lnTo>
                <a:lnTo>
                  <a:pt x="18" y="199"/>
                </a:lnTo>
                <a:lnTo>
                  <a:pt x="18" y="198"/>
                </a:lnTo>
                <a:lnTo>
                  <a:pt x="22" y="198"/>
                </a:lnTo>
                <a:lnTo>
                  <a:pt x="22" y="198"/>
                </a:lnTo>
                <a:lnTo>
                  <a:pt x="23" y="198"/>
                </a:lnTo>
                <a:lnTo>
                  <a:pt x="23" y="197"/>
                </a:lnTo>
                <a:lnTo>
                  <a:pt x="26" y="197"/>
                </a:lnTo>
                <a:lnTo>
                  <a:pt x="26" y="196"/>
                </a:lnTo>
                <a:lnTo>
                  <a:pt x="29" y="196"/>
                </a:lnTo>
                <a:lnTo>
                  <a:pt x="29" y="195"/>
                </a:lnTo>
                <a:lnTo>
                  <a:pt x="31" y="195"/>
                </a:lnTo>
                <a:lnTo>
                  <a:pt x="31" y="194"/>
                </a:lnTo>
                <a:lnTo>
                  <a:pt x="31" y="194"/>
                </a:lnTo>
                <a:lnTo>
                  <a:pt x="31" y="194"/>
                </a:lnTo>
                <a:lnTo>
                  <a:pt x="34" y="194"/>
                </a:lnTo>
                <a:lnTo>
                  <a:pt x="34" y="193"/>
                </a:lnTo>
                <a:lnTo>
                  <a:pt x="35" y="193"/>
                </a:lnTo>
                <a:lnTo>
                  <a:pt x="35" y="192"/>
                </a:lnTo>
                <a:lnTo>
                  <a:pt x="38" y="192"/>
                </a:lnTo>
                <a:lnTo>
                  <a:pt x="38" y="191"/>
                </a:lnTo>
                <a:lnTo>
                  <a:pt x="39" y="191"/>
                </a:lnTo>
                <a:lnTo>
                  <a:pt x="39" y="190"/>
                </a:lnTo>
                <a:lnTo>
                  <a:pt x="39" y="190"/>
                </a:lnTo>
                <a:lnTo>
                  <a:pt x="39" y="190"/>
                </a:lnTo>
                <a:lnTo>
                  <a:pt x="40" y="190"/>
                </a:lnTo>
                <a:lnTo>
                  <a:pt x="40" y="189"/>
                </a:lnTo>
                <a:lnTo>
                  <a:pt x="41" y="189"/>
                </a:lnTo>
                <a:lnTo>
                  <a:pt x="41" y="188"/>
                </a:lnTo>
                <a:lnTo>
                  <a:pt x="42" y="188"/>
                </a:lnTo>
                <a:lnTo>
                  <a:pt x="42" y="187"/>
                </a:lnTo>
                <a:lnTo>
                  <a:pt x="42" y="187"/>
                </a:lnTo>
                <a:lnTo>
                  <a:pt x="42" y="186"/>
                </a:lnTo>
                <a:lnTo>
                  <a:pt x="43" y="186"/>
                </a:lnTo>
                <a:lnTo>
                  <a:pt x="43" y="186"/>
                </a:lnTo>
                <a:lnTo>
                  <a:pt x="45" y="186"/>
                </a:lnTo>
                <a:lnTo>
                  <a:pt x="45" y="186"/>
                </a:lnTo>
                <a:lnTo>
                  <a:pt x="45" y="186"/>
                </a:lnTo>
                <a:lnTo>
                  <a:pt x="45" y="185"/>
                </a:lnTo>
                <a:lnTo>
                  <a:pt x="45" y="185"/>
                </a:lnTo>
                <a:lnTo>
                  <a:pt x="45" y="185"/>
                </a:lnTo>
                <a:lnTo>
                  <a:pt x="45" y="185"/>
                </a:lnTo>
                <a:lnTo>
                  <a:pt x="45" y="185"/>
                </a:lnTo>
                <a:lnTo>
                  <a:pt x="46" y="185"/>
                </a:lnTo>
                <a:lnTo>
                  <a:pt x="46" y="184"/>
                </a:lnTo>
                <a:lnTo>
                  <a:pt x="47" y="184"/>
                </a:lnTo>
                <a:lnTo>
                  <a:pt x="47" y="183"/>
                </a:lnTo>
                <a:lnTo>
                  <a:pt x="48" y="183"/>
                </a:lnTo>
                <a:lnTo>
                  <a:pt x="48" y="182"/>
                </a:lnTo>
                <a:lnTo>
                  <a:pt x="48" y="182"/>
                </a:lnTo>
                <a:lnTo>
                  <a:pt x="48" y="182"/>
                </a:lnTo>
                <a:lnTo>
                  <a:pt x="48" y="182"/>
                </a:lnTo>
                <a:lnTo>
                  <a:pt x="48" y="181"/>
                </a:lnTo>
                <a:lnTo>
                  <a:pt x="49" y="181"/>
                </a:lnTo>
                <a:lnTo>
                  <a:pt x="49" y="181"/>
                </a:lnTo>
                <a:lnTo>
                  <a:pt x="51" y="181"/>
                </a:lnTo>
                <a:lnTo>
                  <a:pt x="51" y="180"/>
                </a:lnTo>
                <a:lnTo>
                  <a:pt x="53" y="180"/>
                </a:lnTo>
                <a:lnTo>
                  <a:pt x="53" y="180"/>
                </a:lnTo>
                <a:lnTo>
                  <a:pt x="55" y="180"/>
                </a:lnTo>
                <a:lnTo>
                  <a:pt x="55" y="180"/>
                </a:lnTo>
                <a:lnTo>
                  <a:pt x="56" y="180"/>
                </a:lnTo>
                <a:lnTo>
                  <a:pt x="56" y="180"/>
                </a:lnTo>
                <a:lnTo>
                  <a:pt x="57" y="180"/>
                </a:lnTo>
                <a:lnTo>
                  <a:pt x="57" y="179"/>
                </a:lnTo>
                <a:lnTo>
                  <a:pt x="58" y="179"/>
                </a:lnTo>
                <a:lnTo>
                  <a:pt x="58" y="178"/>
                </a:lnTo>
                <a:lnTo>
                  <a:pt x="64" y="178"/>
                </a:lnTo>
                <a:lnTo>
                  <a:pt x="64" y="178"/>
                </a:lnTo>
                <a:lnTo>
                  <a:pt x="64" y="178"/>
                </a:lnTo>
                <a:lnTo>
                  <a:pt x="64" y="177"/>
                </a:lnTo>
                <a:lnTo>
                  <a:pt x="66" y="177"/>
                </a:lnTo>
                <a:lnTo>
                  <a:pt x="66" y="177"/>
                </a:lnTo>
                <a:lnTo>
                  <a:pt x="66" y="177"/>
                </a:lnTo>
                <a:lnTo>
                  <a:pt x="66" y="177"/>
                </a:lnTo>
                <a:lnTo>
                  <a:pt x="68" y="177"/>
                </a:lnTo>
                <a:lnTo>
                  <a:pt x="68" y="177"/>
                </a:lnTo>
                <a:lnTo>
                  <a:pt x="69" y="177"/>
                </a:lnTo>
                <a:lnTo>
                  <a:pt x="69" y="176"/>
                </a:lnTo>
                <a:lnTo>
                  <a:pt x="73" y="176"/>
                </a:lnTo>
                <a:lnTo>
                  <a:pt x="73" y="176"/>
                </a:lnTo>
                <a:lnTo>
                  <a:pt x="74" y="176"/>
                </a:lnTo>
                <a:lnTo>
                  <a:pt x="74" y="175"/>
                </a:lnTo>
                <a:lnTo>
                  <a:pt x="75" y="175"/>
                </a:lnTo>
                <a:lnTo>
                  <a:pt x="75" y="174"/>
                </a:lnTo>
                <a:lnTo>
                  <a:pt x="75" y="174"/>
                </a:lnTo>
                <a:lnTo>
                  <a:pt x="75" y="173"/>
                </a:lnTo>
                <a:lnTo>
                  <a:pt x="77" y="173"/>
                </a:lnTo>
                <a:lnTo>
                  <a:pt x="77" y="172"/>
                </a:lnTo>
                <a:lnTo>
                  <a:pt x="77" y="172"/>
                </a:lnTo>
                <a:lnTo>
                  <a:pt x="77" y="171"/>
                </a:lnTo>
                <a:lnTo>
                  <a:pt x="79" y="171"/>
                </a:lnTo>
                <a:lnTo>
                  <a:pt x="79" y="170"/>
                </a:lnTo>
                <a:lnTo>
                  <a:pt x="79" y="170"/>
                </a:lnTo>
                <a:lnTo>
                  <a:pt x="79" y="169"/>
                </a:lnTo>
                <a:lnTo>
                  <a:pt x="80" y="169"/>
                </a:lnTo>
                <a:lnTo>
                  <a:pt x="80" y="169"/>
                </a:lnTo>
                <a:lnTo>
                  <a:pt x="80" y="169"/>
                </a:lnTo>
                <a:lnTo>
                  <a:pt x="80" y="168"/>
                </a:lnTo>
                <a:lnTo>
                  <a:pt x="81" y="168"/>
                </a:lnTo>
                <a:lnTo>
                  <a:pt x="81" y="168"/>
                </a:lnTo>
                <a:lnTo>
                  <a:pt x="83" y="168"/>
                </a:lnTo>
                <a:lnTo>
                  <a:pt x="83" y="167"/>
                </a:lnTo>
                <a:lnTo>
                  <a:pt x="83" y="167"/>
                </a:lnTo>
                <a:lnTo>
                  <a:pt x="83" y="166"/>
                </a:lnTo>
                <a:lnTo>
                  <a:pt x="84" y="166"/>
                </a:lnTo>
                <a:lnTo>
                  <a:pt x="84" y="165"/>
                </a:lnTo>
                <a:lnTo>
                  <a:pt x="85" y="165"/>
                </a:lnTo>
                <a:lnTo>
                  <a:pt x="85" y="165"/>
                </a:lnTo>
                <a:lnTo>
                  <a:pt x="87" y="165"/>
                </a:lnTo>
                <a:lnTo>
                  <a:pt x="87" y="165"/>
                </a:lnTo>
                <a:lnTo>
                  <a:pt x="88" y="165"/>
                </a:lnTo>
                <a:lnTo>
                  <a:pt x="88" y="165"/>
                </a:lnTo>
                <a:lnTo>
                  <a:pt x="88" y="165"/>
                </a:lnTo>
                <a:lnTo>
                  <a:pt x="88" y="164"/>
                </a:lnTo>
                <a:lnTo>
                  <a:pt x="89" y="164"/>
                </a:lnTo>
                <a:lnTo>
                  <a:pt x="89" y="164"/>
                </a:lnTo>
                <a:lnTo>
                  <a:pt x="89" y="164"/>
                </a:lnTo>
                <a:lnTo>
                  <a:pt x="89" y="163"/>
                </a:lnTo>
                <a:lnTo>
                  <a:pt x="90" y="163"/>
                </a:lnTo>
                <a:lnTo>
                  <a:pt x="90" y="162"/>
                </a:lnTo>
                <a:lnTo>
                  <a:pt x="91" y="162"/>
                </a:lnTo>
                <a:lnTo>
                  <a:pt x="91" y="162"/>
                </a:lnTo>
                <a:lnTo>
                  <a:pt x="91" y="162"/>
                </a:lnTo>
                <a:lnTo>
                  <a:pt x="91" y="161"/>
                </a:lnTo>
                <a:lnTo>
                  <a:pt x="92" y="161"/>
                </a:lnTo>
                <a:lnTo>
                  <a:pt x="92" y="160"/>
                </a:lnTo>
                <a:lnTo>
                  <a:pt x="92" y="160"/>
                </a:lnTo>
                <a:lnTo>
                  <a:pt x="92" y="160"/>
                </a:lnTo>
                <a:lnTo>
                  <a:pt x="95" y="160"/>
                </a:lnTo>
                <a:lnTo>
                  <a:pt x="95" y="159"/>
                </a:lnTo>
                <a:lnTo>
                  <a:pt x="97" y="159"/>
                </a:lnTo>
                <a:lnTo>
                  <a:pt x="97" y="159"/>
                </a:lnTo>
                <a:lnTo>
                  <a:pt x="98" y="159"/>
                </a:lnTo>
                <a:lnTo>
                  <a:pt x="98" y="159"/>
                </a:lnTo>
                <a:lnTo>
                  <a:pt x="98" y="159"/>
                </a:lnTo>
                <a:lnTo>
                  <a:pt x="98" y="158"/>
                </a:lnTo>
                <a:lnTo>
                  <a:pt x="98" y="158"/>
                </a:lnTo>
                <a:lnTo>
                  <a:pt x="98" y="157"/>
                </a:lnTo>
                <a:lnTo>
                  <a:pt x="99" y="157"/>
                </a:lnTo>
                <a:lnTo>
                  <a:pt x="99" y="156"/>
                </a:lnTo>
                <a:lnTo>
                  <a:pt x="101" y="156"/>
                </a:lnTo>
                <a:lnTo>
                  <a:pt x="101" y="155"/>
                </a:lnTo>
                <a:lnTo>
                  <a:pt x="102" y="155"/>
                </a:lnTo>
                <a:lnTo>
                  <a:pt x="102" y="155"/>
                </a:lnTo>
                <a:lnTo>
                  <a:pt x="102" y="155"/>
                </a:lnTo>
                <a:lnTo>
                  <a:pt x="102" y="154"/>
                </a:lnTo>
                <a:lnTo>
                  <a:pt x="106" y="154"/>
                </a:lnTo>
                <a:lnTo>
                  <a:pt x="106" y="154"/>
                </a:lnTo>
                <a:lnTo>
                  <a:pt x="108" y="154"/>
                </a:lnTo>
                <a:lnTo>
                  <a:pt x="108" y="153"/>
                </a:lnTo>
                <a:lnTo>
                  <a:pt x="109" y="153"/>
                </a:lnTo>
                <a:lnTo>
                  <a:pt x="109" y="152"/>
                </a:lnTo>
                <a:lnTo>
                  <a:pt x="111" y="152"/>
                </a:lnTo>
                <a:lnTo>
                  <a:pt x="111" y="151"/>
                </a:lnTo>
                <a:lnTo>
                  <a:pt x="111" y="151"/>
                </a:lnTo>
                <a:lnTo>
                  <a:pt x="111" y="150"/>
                </a:lnTo>
                <a:lnTo>
                  <a:pt x="111" y="150"/>
                </a:lnTo>
                <a:lnTo>
                  <a:pt x="111" y="149"/>
                </a:lnTo>
                <a:lnTo>
                  <a:pt x="112" y="149"/>
                </a:lnTo>
                <a:lnTo>
                  <a:pt x="112" y="148"/>
                </a:lnTo>
                <a:lnTo>
                  <a:pt x="113" y="148"/>
                </a:lnTo>
                <a:lnTo>
                  <a:pt x="113" y="148"/>
                </a:lnTo>
                <a:lnTo>
                  <a:pt x="113" y="148"/>
                </a:lnTo>
                <a:lnTo>
                  <a:pt x="113" y="148"/>
                </a:lnTo>
                <a:lnTo>
                  <a:pt x="113" y="148"/>
                </a:lnTo>
                <a:lnTo>
                  <a:pt x="113" y="147"/>
                </a:lnTo>
                <a:lnTo>
                  <a:pt x="114" y="147"/>
                </a:lnTo>
                <a:lnTo>
                  <a:pt x="114" y="146"/>
                </a:lnTo>
                <a:lnTo>
                  <a:pt x="114" y="146"/>
                </a:lnTo>
                <a:lnTo>
                  <a:pt x="114" y="145"/>
                </a:lnTo>
                <a:lnTo>
                  <a:pt x="115" y="145"/>
                </a:lnTo>
                <a:lnTo>
                  <a:pt x="115" y="145"/>
                </a:lnTo>
                <a:lnTo>
                  <a:pt x="115" y="145"/>
                </a:lnTo>
                <a:lnTo>
                  <a:pt x="115" y="144"/>
                </a:lnTo>
                <a:lnTo>
                  <a:pt x="116" y="144"/>
                </a:lnTo>
                <a:lnTo>
                  <a:pt x="116" y="143"/>
                </a:lnTo>
                <a:lnTo>
                  <a:pt x="118" y="143"/>
                </a:lnTo>
                <a:lnTo>
                  <a:pt x="118" y="143"/>
                </a:lnTo>
                <a:lnTo>
                  <a:pt x="118" y="143"/>
                </a:lnTo>
                <a:lnTo>
                  <a:pt x="118" y="143"/>
                </a:lnTo>
                <a:lnTo>
                  <a:pt x="120" y="143"/>
                </a:lnTo>
                <a:lnTo>
                  <a:pt x="120" y="142"/>
                </a:lnTo>
                <a:lnTo>
                  <a:pt x="120" y="142"/>
                </a:lnTo>
                <a:lnTo>
                  <a:pt x="120" y="141"/>
                </a:lnTo>
                <a:lnTo>
                  <a:pt x="121" y="141"/>
                </a:lnTo>
                <a:lnTo>
                  <a:pt x="121" y="141"/>
                </a:lnTo>
                <a:lnTo>
                  <a:pt x="123" y="141"/>
                </a:lnTo>
                <a:lnTo>
                  <a:pt x="123" y="140"/>
                </a:lnTo>
                <a:lnTo>
                  <a:pt x="126" y="140"/>
                </a:lnTo>
                <a:lnTo>
                  <a:pt x="126" y="140"/>
                </a:lnTo>
                <a:lnTo>
                  <a:pt x="126" y="140"/>
                </a:lnTo>
                <a:lnTo>
                  <a:pt x="126" y="139"/>
                </a:lnTo>
                <a:lnTo>
                  <a:pt x="127" y="139"/>
                </a:lnTo>
                <a:lnTo>
                  <a:pt x="127" y="138"/>
                </a:lnTo>
                <a:lnTo>
                  <a:pt x="129" y="138"/>
                </a:lnTo>
                <a:lnTo>
                  <a:pt x="129" y="138"/>
                </a:lnTo>
                <a:lnTo>
                  <a:pt x="129" y="138"/>
                </a:lnTo>
                <a:lnTo>
                  <a:pt x="129" y="138"/>
                </a:lnTo>
                <a:lnTo>
                  <a:pt x="129" y="138"/>
                </a:lnTo>
                <a:lnTo>
                  <a:pt x="129" y="137"/>
                </a:lnTo>
                <a:lnTo>
                  <a:pt x="129" y="137"/>
                </a:lnTo>
                <a:lnTo>
                  <a:pt x="129" y="136"/>
                </a:lnTo>
                <a:lnTo>
                  <a:pt x="130" y="136"/>
                </a:lnTo>
                <a:lnTo>
                  <a:pt x="130" y="135"/>
                </a:lnTo>
                <a:lnTo>
                  <a:pt x="132" y="135"/>
                </a:lnTo>
                <a:lnTo>
                  <a:pt x="132" y="134"/>
                </a:lnTo>
                <a:lnTo>
                  <a:pt x="134" y="134"/>
                </a:lnTo>
                <a:lnTo>
                  <a:pt x="134" y="133"/>
                </a:lnTo>
                <a:lnTo>
                  <a:pt x="135" y="133"/>
                </a:lnTo>
                <a:lnTo>
                  <a:pt x="135" y="133"/>
                </a:lnTo>
                <a:lnTo>
                  <a:pt x="138" y="133"/>
                </a:lnTo>
                <a:lnTo>
                  <a:pt x="138" y="132"/>
                </a:lnTo>
                <a:lnTo>
                  <a:pt x="140" y="132"/>
                </a:lnTo>
                <a:lnTo>
                  <a:pt x="140" y="131"/>
                </a:lnTo>
                <a:lnTo>
                  <a:pt x="140" y="131"/>
                </a:lnTo>
                <a:lnTo>
                  <a:pt x="140" y="131"/>
                </a:lnTo>
                <a:lnTo>
                  <a:pt x="141" y="131"/>
                </a:lnTo>
                <a:lnTo>
                  <a:pt x="141" y="131"/>
                </a:lnTo>
                <a:lnTo>
                  <a:pt x="142" y="131"/>
                </a:lnTo>
                <a:lnTo>
                  <a:pt x="142" y="131"/>
                </a:lnTo>
                <a:lnTo>
                  <a:pt x="143" y="131"/>
                </a:lnTo>
                <a:lnTo>
                  <a:pt x="143" y="131"/>
                </a:lnTo>
                <a:lnTo>
                  <a:pt x="143" y="131"/>
                </a:lnTo>
                <a:lnTo>
                  <a:pt x="143" y="131"/>
                </a:lnTo>
                <a:lnTo>
                  <a:pt x="143" y="131"/>
                </a:lnTo>
                <a:lnTo>
                  <a:pt x="143" y="130"/>
                </a:lnTo>
                <a:lnTo>
                  <a:pt x="146" y="130"/>
                </a:lnTo>
                <a:lnTo>
                  <a:pt x="146" y="130"/>
                </a:lnTo>
                <a:lnTo>
                  <a:pt x="147" y="130"/>
                </a:lnTo>
                <a:lnTo>
                  <a:pt x="147" y="129"/>
                </a:lnTo>
                <a:lnTo>
                  <a:pt x="149" y="129"/>
                </a:lnTo>
                <a:lnTo>
                  <a:pt x="149" y="129"/>
                </a:lnTo>
                <a:lnTo>
                  <a:pt x="149" y="129"/>
                </a:lnTo>
                <a:lnTo>
                  <a:pt x="149" y="128"/>
                </a:lnTo>
                <a:lnTo>
                  <a:pt x="152" y="128"/>
                </a:lnTo>
                <a:lnTo>
                  <a:pt x="152" y="127"/>
                </a:lnTo>
                <a:lnTo>
                  <a:pt x="153" y="127"/>
                </a:lnTo>
                <a:lnTo>
                  <a:pt x="153" y="126"/>
                </a:lnTo>
                <a:lnTo>
                  <a:pt x="155" y="126"/>
                </a:lnTo>
                <a:lnTo>
                  <a:pt x="155" y="125"/>
                </a:lnTo>
                <a:lnTo>
                  <a:pt x="157" y="125"/>
                </a:lnTo>
                <a:lnTo>
                  <a:pt x="157" y="125"/>
                </a:lnTo>
                <a:lnTo>
                  <a:pt x="157" y="125"/>
                </a:lnTo>
                <a:lnTo>
                  <a:pt x="157" y="125"/>
                </a:lnTo>
                <a:lnTo>
                  <a:pt x="158" y="125"/>
                </a:lnTo>
                <a:lnTo>
                  <a:pt x="158" y="124"/>
                </a:lnTo>
                <a:lnTo>
                  <a:pt x="162" y="124"/>
                </a:lnTo>
                <a:lnTo>
                  <a:pt x="162" y="123"/>
                </a:lnTo>
                <a:lnTo>
                  <a:pt x="162" y="123"/>
                </a:lnTo>
                <a:lnTo>
                  <a:pt x="162" y="122"/>
                </a:lnTo>
                <a:lnTo>
                  <a:pt x="164" y="122"/>
                </a:lnTo>
                <a:lnTo>
                  <a:pt x="164" y="121"/>
                </a:lnTo>
                <a:lnTo>
                  <a:pt x="164" y="121"/>
                </a:lnTo>
                <a:lnTo>
                  <a:pt x="164" y="121"/>
                </a:lnTo>
                <a:lnTo>
                  <a:pt x="165" y="121"/>
                </a:lnTo>
                <a:lnTo>
                  <a:pt x="165" y="120"/>
                </a:lnTo>
                <a:lnTo>
                  <a:pt x="166" y="120"/>
                </a:lnTo>
                <a:lnTo>
                  <a:pt x="166" y="119"/>
                </a:lnTo>
                <a:lnTo>
                  <a:pt x="171" y="119"/>
                </a:lnTo>
                <a:lnTo>
                  <a:pt x="171" y="118"/>
                </a:lnTo>
                <a:lnTo>
                  <a:pt x="172" y="118"/>
                </a:lnTo>
                <a:lnTo>
                  <a:pt x="172" y="118"/>
                </a:lnTo>
                <a:lnTo>
                  <a:pt x="172" y="118"/>
                </a:lnTo>
                <a:lnTo>
                  <a:pt x="172" y="117"/>
                </a:lnTo>
                <a:lnTo>
                  <a:pt x="172" y="117"/>
                </a:lnTo>
                <a:lnTo>
                  <a:pt x="172" y="116"/>
                </a:lnTo>
                <a:lnTo>
                  <a:pt x="174" y="116"/>
                </a:lnTo>
                <a:lnTo>
                  <a:pt x="174" y="116"/>
                </a:lnTo>
                <a:lnTo>
                  <a:pt x="174" y="116"/>
                </a:lnTo>
                <a:lnTo>
                  <a:pt x="174" y="116"/>
                </a:lnTo>
                <a:lnTo>
                  <a:pt x="176" y="116"/>
                </a:lnTo>
                <a:lnTo>
                  <a:pt x="176" y="116"/>
                </a:lnTo>
                <a:lnTo>
                  <a:pt x="176" y="116"/>
                </a:lnTo>
                <a:lnTo>
                  <a:pt x="176" y="115"/>
                </a:lnTo>
                <a:lnTo>
                  <a:pt x="176" y="115"/>
                </a:lnTo>
                <a:lnTo>
                  <a:pt x="176" y="114"/>
                </a:lnTo>
                <a:lnTo>
                  <a:pt x="177" y="114"/>
                </a:lnTo>
                <a:lnTo>
                  <a:pt x="177" y="113"/>
                </a:lnTo>
                <a:lnTo>
                  <a:pt x="177" y="113"/>
                </a:lnTo>
                <a:lnTo>
                  <a:pt x="177" y="113"/>
                </a:lnTo>
                <a:lnTo>
                  <a:pt x="178" y="113"/>
                </a:lnTo>
                <a:lnTo>
                  <a:pt x="178" y="113"/>
                </a:lnTo>
                <a:lnTo>
                  <a:pt x="178" y="113"/>
                </a:lnTo>
                <a:lnTo>
                  <a:pt x="178" y="112"/>
                </a:lnTo>
                <a:lnTo>
                  <a:pt x="179" y="112"/>
                </a:lnTo>
                <a:lnTo>
                  <a:pt x="179" y="112"/>
                </a:lnTo>
                <a:lnTo>
                  <a:pt x="180" y="112"/>
                </a:lnTo>
                <a:lnTo>
                  <a:pt x="180" y="112"/>
                </a:lnTo>
                <a:lnTo>
                  <a:pt x="181" y="112"/>
                </a:lnTo>
                <a:lnTo>
                  <a:pt x="181" y="111"/>
                </a:lnTo>
                <a:lnTo>
                  <a:pt x="182" y="111"/>
                </a:lnTo>
                <a:lnTo>
                  <a:pt x="182" y="110"/>
                </a:lnTo>
                <a:lnTo>
                  <a:pt x="186" y="110"/>
                </a:lnTo>
                <a:lnTo>
                  <a:pt x="186" y="109"/>
                </a:lnTo>
                <a:lnTo>
                  <a:pt x="189" y="109"/>
                </a:lnTo>
                <a:lnTo>
                  <a:pt x="189" y="108"/>
                </a:lnTo>
                <a:lnTo>
                  <a:pt x="190" y="108"/>
                </a:lnTo>
                <a:lnTo>
                  <a:pt x="190" y="108"/>
                </a:lnTo>
                <a:lnTo>
                  <a:pt x="191" y="108"/>
                </a:lnTo>
                <a:lnTo>
                  <a:pt x="191" y="108"/>
                </a:lnTo>
                <a:lnTo>
                  <a:pt x="195" y="108"/>
                </a:lnTo>
                <a:lnTo>
                  <a:pt x="195" y="107"/>
                </a:lnTo>
                <a:lnTo>
                  <a:pt x="196" y="107"/>
                </a:lnTo>
                <a:lnTo>
                  <a:pt x="196" y="106"/>
                </a:lnTo>
                <a:lnTo>
                  <a:pt x="197" y="106"/>
                </a:lnTo>
                <a:lnTo>
                  <a:pt x="197" y="105"/>
                </a:lnTo>
                <a:lnTo>
                  <a:pt x="197" y="105"/>
                </a:lnTo>
                <a:lnTo>
                  <a:pt x="197" y="104"/>
                </a:lnTo>
                <a:lnTo>
                  <a:pt x="197" y="104"/>
                </a:lnTo>
                <a:lnTo>
                  <a:pt x="197" y="103"/>
                </a:lnTo>
                <a:lnTo>
                  <a:pt x="198" y="103"/>
                </a:lnTo>
                <a:lnTo>
                  <a:pt x="198" y="102"/>
                </a:lnTo>
                <a:lnTo>
                  <a:pt x="199" y="102"/>
                </a:lnTo>
                <a:lnTo>
                  <a:pt x="199" y="102"/>
                </a:lnTo>
                <a:lnTo>
                  <a:pt x="202" y="102"/>
                </a:lnTo>
                <a:lnTo>
                  <a:pt x="202" y="101"/>
                </a:lnTo>
                <a:lnTo>
                  <a:pt x="202" y="101"/>
                </a:lnTo>
                <a:lnTo>
                  <a:pt x="202" y="101"/>
                </a:lnTo>
                <a:lnTo>
                  <a:pt x="206" y="101"/>
                </a:lnTo>
                <a:lnTo>
                  <a:pt x="206" y="101"/>
                </a:lnTo>
                <a:lnTo>
                  <a:pt x="210" y="101"/>
                </a:lnTo>
                <a:lnTo>
                  <a:pt x="210" y="101"/>
                </a:lnTo>
                <a:lnTo>
                  <a:pt x="210" y="101"/>
                </a:lnTo>
                <a:lnTo>
                  <a:pt x="210" y="101"/>
                </a:lnTo>
                <a:lnTo>
                  <a:pt x="210" y="101"/>
                </a:lnTo>
                <a:lnTo>
                  <a:pt x="210" y="100"/>
                </a:lnTo>
                <a:lnTo>
                  <a:pt x="210" y="100"/>
                </a:lnTo>
                <a:lnTo>
                  <a:pt x="210" y="100"/>
                </a:lnTo>
                <a:lnTo>
                  <a:pt x="211" y="100"/>
                </a:lnTo>
                <a:lnTo>
                  <a:pt x="211" y="99"/>
                </a:lnTo>
                <a:lnTo>
                  <a:pt x="212" y="99"/>
                </a:lnTo>
                <a:lnTo>
                  <a:pt x="212" y="99"/>
                </a:lnTo>
                <a:lnTo>
                  <a:pt x="212" y="99"/>
                </a:lnTo>
                <a:lnTo>
                  <a:pt x="212" y="98"/>
                </a:lnTo>
                <a:lnTo>
                  <a:pt x="215" y="98"/>
                </a:lnTo>
                <a:lnTo>
                  <a:pt x="215" y="97"/>
                </a:lnTo>
                <a:lnTo>
                  <a:pt x="215" y="97"/>
                </a:lnTo>
                <a:lnTo>
                  <a:pt x="215" y="97"/>
                </a:lnTo>
                <a:lnTo>
                  <a:pt x="216" y="97"/>
                </a:lnTo>
                <a:lnTo>
                  <a:pt x="216" y="97"/>
                </a:lnTo>
                <a:lnTo>
                  <a:pt x="221" y="97"/>
                </a:lnTo>
                <a:lnTo>
                  <a:pt x="221" y="96"/>
                </a:lnTo>
                <a:lnTo>
                  <a:pt x="223" y="96"/>
                </a:lnTo>
                <a:lnTo>
                  <a:pt x="223" y="95"/>
                </a:lnTo>
                <a:lnTo>
                  <a:pt x="225" y="95"/>
                </a:lnTo>
                <a:lnTo>
                  <a:pt x="225" y="95"/>
                </a:lnTo>
                <a:lnTo>
                  <a:pt x="229" y="95"/>
                </a:lnTo>
                <a:lnTo>
                  <a:pt x="229" y="95"/>
                </a:lnTo>
                <a:lnTo>
                  <a:pt x="229" y="95"/>
                </a:lnTo>
                <a:lnTo>
                  <a:pt x="229" y="94"/>
                </a:lnTo>
                <a:lnTo>
                  <a:pt x="231" y="94"/>
                </a:lnTo>
                <a:lnTo>
                  <a:pt x="231" y="93"/>
                </a:lnTo>
                <a:lnTo>
                  <a:pt x="232" y="93"/>
                </a:lnTo>
                <a:lnTo>
                  <a:pt x="232" y="92"/>
                </a:lnTo>
                <a:lnTo>
                  <a:pt x="240" y="92"/>
                </a:lnTo>
                <a:lnTo>
                  <a:pt x="240" y="92"/>
                </a:lnTo>
                <a:lnTo>
                  <a:pt x="242" y="92"/>
                </a:lnTo>
                <a:lnTo>
                  <a:pt x="242" y="92"/>
                </a:lnTo>
                <a:lnTo>
                  <a:pt x="244" y="92"/>
                </a:lnTo>
                <a:lnTo>
                  <a:pt x="244" y="91"/>
                </a:lnTo>
                <a:lnTo>
                  <a:pt x="245" y="91"/>
                </a:lnTo>
                <a:lnTo>
                  <a:pt x="245" y="90"/>
                </a:lnTo>
                <a:lnTo>
                  <a:pt x="246" y="90"/>
                </a:lnTo>
                <a:lnTo>
                  <a:pt x="246" y="89"/>
                </a:lnTo>
                <a:lnTo>
                  <a:pt x="252" y="89"/>
                </a:lnTo>
                <a:lnTo>
                  <a:pt x="252" y="88"/>
                </a:lnTo>
                <a:lnTo>
                  <a:pt x="255" y="88"/>
                </a:lnTo>
                <a:lnTo>
                  <a:pt x="255" y="88"/>
                </a:lnTo>
                <a:lnTo>
                  <a:pt x="259" y="88"/>
                </a:lnTo>
                <a:lnTo>
                  <a:pt x="259" y="87"/>
                </a:lnTo>
                <a:lnTo>
                  <a:pt x="260" y="87"/>
                </a:lnTo>
                <a:lnTo>
                  <a:pt x="260" y="86"/>
                </a:lnTo>
                <a:lnTo>
                  <a:pt x="260" y="86"/>
                </a:lnTo>
                <a:lnTo>
                  <a:pt x="260" y="85"/>
                </a:lnTo>
                <a:lnTo>
                  <a:pt x="261" y="85"/>
                </a:lnTo>
                <a:lnTo>
                  <a:pt x="261" y="85"/>
                </a:lnTo>
                <a:lnTo>
                  <a:pt x="263" y="85"/>
                </a:lnTo>
                <a:lnTo>
                  <a:pt x="263" y="85"/>
                </a:lnTo>
                <a:lnTo>
                  <a:pt x="264" y="85"/>
                </a:lnTo>
                <a:lnTo>
                  <a:pt x="264" y="84"/>
                </a:lnTo>
                <a:lnTo>
                  <a:pt x="267" y="84"/>
                </a:lnTo>
                <a:lnTo>
                  <a:pt x="267" y="84"/>
                </a:lnTo>
                <a:lnTo>
                  <a:pt x="271" y="84"/>
                </a:lnTo>
                <a:lnTo>
                  <a:pt x="271" y="84"/>
                </a:lnTo>
                <a:lnTo>
                  <a:pt x="271" y="84"/>
                </a:lnTo>
                <a:lnTo>
                  <a:pt x="271" y="83"/>
                </a:lnTo>
                <a:lnTo>
                  <a:pt x="271" y="83"/>
                </a:lnTo>
                <a:lnTo>
                  <a:pt x="271" y="83"/>
                </a:lnTo>
                <a:lnTo>
                  <a:pt x="273" y="83"/>
                </a:lnTo>
                <a:lnTo>
                  <a:pt x="273" y="82"/>
                </a:lnTo>
                <a:lnTo>
                  <a:pt x="278" y="82"/>
                </a:lnTo>
                <a:lnTo>
                  <a:pt x="278" y="81"/>
                </a:lnTo>
                <a:lnTo>
                  <a:pt x="279" y="81"/>
                </a:lnTo>
                <a:lnTo>
                  <a:pt x="279" y="80"/>
                </a:lnTo>
                <a:lnTo>
                  <a:pt x="286" y="80"/>
                </a:lnTo>
                <a:lnTo>
                  <a:pt x="286" y="79"/>
                </a:lnTo>
                <a:lnTo>
                  <a:pt x="296" y="79"/>
                </a:lnTo>
                <a:lnTo>
                  <a:pt x="296" y="79"/>
                </a:lnTo>
                <a:lnTo>
                  <a:pt x="296" y="79"/>
                </a:lnTo>
                <a:lnTo>
                  <a:pt x="296" y="78"/>
                </a:lnTo>
                <a:lnTo>
                  <a:pt x="296" y="78"/>
                </a:lnTo>
                <a:lnTo>
                  <a:pt x="296" y="78"/>
                </a:lnTo>
                <a:lnTo>
                  <a:pt x="297" y="78"/>
                </a:lnTo>
                <a:lnTo>
                  <a:pt x="297" y="77"/>
                </a:lnTo>
                <a:lnTo>
                  <a:pt x="300" y="77"/>
                </a:lnTo>
                <a:lnTo>
                  <a:pt x="300" y="77"/>
                </a:lnTo>
                <a:lnTo>
                  <a:pt x="301" y="77"/>
                </a:lnTo>
                <a:lnTo>
                  <a:pt x="301" y="76"/>
                </a:lnTo>
                <a:lnTo>
                  <a:pt x="304" y="76"/>
                </a:lnTo>
                <a:lnTo>
                  <a:pt x="304" y="75"/>
                </a:lnTo>
                <a:lnTo>
                  <a:pt x="308" y="75"/>
                </a:lnTo>
                <a:lnTo>
                  <a:pt x="308" y="74"/>
                </a:lnTo>
                <a:lnTo>
                  <a:pt x="311" y="74"/>
                </a:lnTo>
                <a:lnTo>
                  <a:pt x="311" y="73"/>
                </a:lnTo>
                <a:lnTo>
                  <a:pt x="312" y="73"/>
                </a:lnTo>
                <a:lnTo>
                  <a:pt x="312" y="73"/>
                </a:lnTo>
                <a:lnTo>
                  <a:pt x="317" y="73"/>
                </a:lnTo>
                <a:lnTo>
                  <a:pt x="317" y="73"/>
                </a:lnTo>
                <a:lnTo>
                  <a:pt x="317" y="73"/>
                </a:lnTo>
                <a:lnTo>
                  <a:pt x="317" y="72"/>
                </a:lnTo>
                <a:lnTo>
                  <a:pt x="318" y="72"/>
                </a:lnTo>
                <a:lnTo>
                  <a:pt x="318" y="72"/>
                </a:lnTo>
                <a:lnTo>
                  <a:pt x="318" y="72"/>
                </a:lnTo>
                <a:lnTo>
                  <a:pt x="318" y="71"/>
                </a:lnTo>
                <a:lnTo>
                  <a:pt x="319" y="71"/>
                </a:lnTo>
                <a:lnTo>
                  <a:pt x="319" y="71"/>
                </a:lnTo>
                <a:lnTo>
                  <a:pt x="324" y="71"/>
                </a:lnTo>
                <a:lnTo>
                  <a:pt x="324" y="70"/>
                </a:lnTo>
                <a:lnTo>
                  <a:pt x="326" y="70"/>
                </a:lnTo>
                <a:lnTo>
                  <a:pt x="326" y="69"/>
                </a:lnTo>
                <a:lnTo>
                  <a:pt x="326" y="69"/>
                </a:lnTo>
                <a:lnTo>
                  <a:pt x="326" y="68"/>
                </a:lnTo>
                <a:lnTo>
                  <a:pt x="329" y="68"/>
                </a:lnTo>
                <a:lnTo>
                  <a:pt x="329" y="67"/>
                </a:lnTo>
                <a:lnTo>
                  <a:pt x="330" y="67"/>
                </a:lnTo>
                <a:lnTo>
                  <a:pt x="330" y="66"/>
                </a:lnTo>
                <a:lnTo>
                  <a:pt x="331" y="66"/>
                </a:lnTo>
                <a:lnTo>
                  <a:pt x="331" y="65"/>
                </a:lnTo>
                <a:lnTo>
                  <a:pt x="335" y="65"/>
                </a:lnTo>
                <a:lnTo>
                  <a:pt x="335" y="64"/>
                </a:lnTo>
                <a:lnTo>
                  <a:pt x="336" y="64"/>
                </a:lnTo>
                <a:lnTo>
                  <a:pt x="336" y="63"/>
                </a:lnTo>
                <a:lnTo>
                  <a:pt x="339" y="63"/>
                </a:lnTo>
                <a:lnTo>
                  <a:pt x="339" y="62"/>
                </a:lnTo>
                <a:lnTo>
                  <a:pt x="342" y="62"/>
                </a:lnTo>
                <a:lnTo>
                  <a:pt x="342" y="62"/>
                </a:lnTo>
                <a:lnTo>
                  <a:pt x="342" y="62"/>
                </a:lnTo>
                <a:lnTo>
                  <a:pt x="342" y="62"/>
                </a:lnTo>
                <a:lnTo>
                  <a:pt x="344" y="62"/>
                </a:lnTo>
                <a:lnTo>
                  <a:pt x="344" y="61"/>
                </a:lnTo>
                <a:lnTo>
                  <a:pt x="344" y="61"/>
                </a:lnTo>
                <a:lnTo>
                  <a:pt x="344" y="61"/>
                </a:lnTo>
                <a:lnTo>
                  <a:pt x="352" y="61"/>
                </a:lnTo>
                <a:lnTo>
                  <a:pt x="352" y="60"/>
                </a:lnTo>
                <a:lnTo>
                  <a:pt x="352" y="60"/>
                </a:lnTo>
                <a:lnTo>
                  <a:pt x="352" y="59"/>
                </a:lnTo>
                <a:lnTo>
                  <a:pt x="354" y="59"/>
                </a:lnTo>
                <a:lnTo>
                  <a:pt x="354" y="59"/>
                </a:lnTo>
                <a:lnTo>
                  <a:pt x="358" y="59"/>
                </a:lnTo>
                <a:lnTo>
                  <a:pt x="358" y="59"/>
                </a:lnTo>
                <a:lnTo>
                  <a:pt x="358" y="59"/>
                </a:lnTo>
                <a:lnTo>
                  <a:pt x="358" y="58"/>
                </a:lnTo>
                <a:lnTo>
                  <a:pt x="360" y="58"/>
                </a:lnTo>
                <a:lnTo>
                  <a:pt x="360" y="57"/>
                </a:lnTo>
                <a:lnTo>
                  <a:pt x="360" y="57"/>
                </a:lnTo>
                <a:lnTo>
                  <a:pt x="360" y="57"/>
                </a:lnTo>
                <a:lnTo>
                  <a:pt x="364" y="57"/>
                </a:lnTo>
                <a:lnTo>
                  <a:pt x="364" y="56"/>
                </a:lnTo>
                <a:lnTo>
                  <a:pt x="365" y="56"/>
                </a:lnTo>
                <a:lnTo>
                  <a:pt x="365" y="56"/>
                </a:lnTo>
                <a:lnTo>
                  <a:pt x="368" y="56"/>
                </a:lnTo>
                <a:lnTo>
                  <a:pt x="368" y="55"/>
                </a:lnTo>
                <a:lnTo>
                  <a:pt x="370" y="55"/>
                </a:lnTo>
                <a:lnTo>
                  <a:pt x="370" y="54"/>
                </a:lnTo>
                <a:lnTo>
                  <a:pt x="370" y="54"/>
                </a:lnTo>
                <a:lnTo>
                  <a:pt x="370" y="53"/>
                </a:lnTo>
                <a:lnTo>
                  <a:pt x="371" y="53"/>
                </a:lnTo>
                <a:lnTo>
                  <a:pt x="371" y="52"/>
                </a:lnTo>
                <a:lnTo>
                  <a:pt x="371" y="52"/>
                </a:lnTo>
                <a:lnTo>
                  <a:pt x="371" y="52"/>
                </a:lnTo>
                <a:lnTo>
                  <a:pt x="372" y="52"/>
                </a:lnTo>
                <a:lnTo>
                  <a:pt x="372" y="52"/>
                </a:lnTo>
                <a:lnTo>
                  <a:pt x="375" y="52"/>
                </a:lnTo>
                <a:lnTo>
                  <a:pt x="375" y="51"/>
                </a:lnTo>
                <a:lnTo>
                  <a:pt x="376" y="51"/>
                </a:lnTo>
                <a:lnTo>
                  <a:pt x="376" y="51"/>
                </a:lnTo>
                <a:lnTo>
                  <a:pt x="376" y="51"/>
                </a:lnTo>
                <a:lnTo>
                  <a:pt x="376" y="51"/>
                </a:lnTo>
                <a:lnTo>
                  <a:pt x="377" y="51"/>
                </a:lnTo>
                <a:lnTo>
                  <a:pt x="377" y="51"/>
                </a:lnTo>
                <a:lnTo>
                  <a:pt x="377" y="51"/>
                </a:lnTo>
                <a:lnTo>
                  <a:pt x="377" y="51"/>
                </a:lnTo>
                <a:lnTo>
                  <a:pt x="377" y="51"/>
                </a:lnTo>
                <a:lnTo>
                  <a:pt x="377" y="51"/>
                </a:lnTo>
                <a:lnTo>
                  <a:pt x="378" y="51"/>
                </a:lnTo>
                <a:lnTo>
                  <a:pt x="378" y="51"/>
                </a:lnTo>
                <a:lnTo>
                  <a:pt x="379" y="51"/>
                </a:lnTo>
                <a:lnTo>
                  <a:pt x="379" y="51"/>
                </a:lnTo>
                <a:lnTo>
                  <a:pt x="379" y="51"/>
                </a:lnTo>
                <a:lnTo>
                  <a:pt x="379" y="51"/>
                </a:lnTo>
                <a:lnTo>
                  <a:pt x="379" y="51"/>
                </a:lnTo>
                <a:lnTo>
                  <a:pt x="379" y="51"/>
                </a:lnTo>
                <a:lnTo>
                  <a:pt x="379" y="51"/>
                </a:lnTo>
                <a:lnTo>
                  <a:pt x="379" y="50"/>
                </a:lnTo>
                <a:lnTo>
                  <a:pt x="380" y="50"/>
                </a:lnTo>
                <a:lnTo>
                  <a:pt x="380" y="50"/>
                </a:lnTo>
                <a:lnTo>
                  <a:pt x="381" y="50"/>
                </a:lnTo>
                <a:lnTo>
                  <a:pt x="381" y="49"/>
                </a:lnTo>
                <a:lnTo>
                  <a:pt x="381" y="49"/>
                </a:lnTo>
                <a:lnTo>
                  <a:pt x="381" y="49"/>
                </a:lnTo>
                <a:lnTo>
                  <a:pt x="382" y="49"/>
                </a:lnTo>
                <a:lnTo>
                  <a:pt x="382" y="49"/>
                </a:lnTo>
                <a:lnTo>
                  <a:pt x="382" y="49"/>
                </a:lnTo>
                <a:lnTo>
                  <a:pt x="382" y="49"/>
                </a:lnTo>
                <a:lnTo>
                  <a:pt x="382" y="49"/>
                </a:lnTo>
                <a:lnTo>
                  <a:pt x="382" y="49"/>
                </a:lnTo>
                <a:lnTo>
                  <a:pt x="383" y="49"/>
                </a:lnTo>
                <a:lnTo>
                  <a:pt x="383" y="49"/>
                </a:lnTo>
                <a:lnTo>
                  <a:pt x="383" y="49"/>
                </a:lnTo>
                <a:lnTo>
                  <a:pt x="383" y="49"/>
                </a:lnTo>
                <a:lnTo>
                  <a:pt x="384" y="49"/>
                </a:lnTo>
                <a:lnTo>
                  <a:pt x="384" y="49"/>
                </a:lnTo>
                <a:lnTo>
                  <a:pt x="384" y="49"/>
                </a:lnTo>
                <a:lnTo>
                  <a:pt x="384" y="49"/>
                </a:lnTo>
                <a:lnTo>
                  <a:pt x="384" y="49"/>
                </a:lnTo>
                <a:lnTo>
                  <a:pt x="384" y="49"/>
                </a:lnTo>
                <a:lnTo>
                  <a:pt x="384" y="49"/>
                </a:lnTo>
                <a:lnTo>
                  <a:pt x="384" y="49"/>
                </a:lnTo>
                <a:lnTo>
                  <a:pt x="385" y="49"/>
                </a:lnTo>
                <a:lnTo>
                  <a:pt x="385" y="49"/>
                </a:lnTo>
                <a:lnTo>
                  <a:pt x="386" y="49"/>
                </a:lnTo>
                <a:lnTo>
                  <a:pt x="386" y="49"/>
                </a:lnTo>
                <a:lnTo>
                  <a:pt x="387" y="49"/>
                </a:lnTo>
                <a:lnTo>
                  <a:pt x="387" y="49"/>
                </a:lnTo>
                <a:lnTo>
                  <a:pt x="387" y="49"/>
                </a:lnTo>
                <a:lnTo>
                  <a:pt x="387" y="49"/>
                </a:lnTo>
                <a:lnTo>
                  <a:pt x="387" y="49"/>
                </a:lnTo>
                <a:lnTo>
                  <a:pt x="387" y="48"/>
                </a:lnTo>
                <a:lnTo>
                  <a:pt x="388" y="48"/>
                </a:lnTo>
                <a:lnTo>
                  <a:pt x="388" y="48"/>
                </a:lnTo>
                <a:lnTo>
                  <a:pt x="388" y="48"/>
                </a:lnTo>
                <a:lnTo>
                  <a:pt x="388" y="48"/>
                </a:lnTo>
                <a:lnTo>
                  <a:pt x="388" y="48"/>
                </a:lnTo>
                <a:lnTo>
                  <a:pt x="388" y="48"/>
                </a:lnTo>
                <a:lnTo>
                  <a:pt x="389" y="48"/>
                </a:lnTo>
                <a:lnTo>
                  <a:pt x="389" y="48"/>
                </a:lnTo>
                <a:lnTo>
                  <a:pt x="390" y="48"/>
                </a:lnTo>
                <a:lnTo>
                  <a:pt x="390" y="48"/>
                </a:lnTo>
                <a:lnTo>
                  <a:pt x="392" y="48"/>
                </a:lnTo>
                <a:lnTo>
                  <a:pt x="392" y="47"/>
                </a:lnTo>
                <a:lnTo>
                  <a:pt x="392" y="47"/>
                </a:lnTo>
                <a:lnTo>
                  <a:pt x="392" y="47"/>
                </a:lnTo>
                <a:lnTo>
                  <a:pt x="394" y="47"/>
                </a:lnTo>
                <a:lnTo>
                  <a:pt x="394" y="47"/>
                </a:lnTo>
                <a:lnTo>
                  <a:pt x="394" y="47"/>
                </a:lnTo>
                <a:lnTo>
                  <a:pt x="394" y="47"/>
                </a:lnTo>
                <a:lnTo>
                  <a:pt x="395" y="47"/>
                </a:lnTo>
                <a:lnTo>
                  <a:pt x="395" y="46"/>
                </a:lnTo>
                <a:lnTo>
                  <a:pt x="395" y="46"/>
                </a:lnTo>
                <a:lnTo>
                  <a:pt x="395" y="46"/>
                </a:lnTo>
                <a:lnTo>
                  <a:pt x="395" y="46"/>
                </a:lnTo>
                <a:lnTo>
                  <a:pt x="395" y="46"/>
                </a:lnTo>
                <a:lnTo>
                  <a:pt x="396" y="46"/>
                </a:lnTo>
                <a:lnTo>
                  <a:pt x="396" y="46"/>
                </a:lnTo>
                <a:lnTo>
                  <a:pt x="396" y="46"/>
                </a:lnTo>
                <a:lnTo>
                  <a:pt x="396" y="46"/>
                </a:lnTo>
                <a:lnTo>
                  <a:pt x="397" y="46"/>
                </a:lnTo>
                <a:lnTo>
                  <a:pt x="397" y="46"/>
                </a:lnTo>
                <a:lnTo>
                  <a:pt x="397" y="46"/>
                </a:lnTo>
                <a:lnTo>
                  <a:pt x="397" y="46"/>
                </a:lnTo>
                <a:lnTo>
                  <a:pt x="397" y="46"/>
                </a:lnTo>
                <a:lnTo>
                  <a:pt x="397" y="46"/>
                </a:lnTo>
                <a:lnTo>
                  <a:pt x="398" y="46"/>
                </a:lnTo>
                <a:lnTo>
                  <a:pt x="398" y="46"/>
                </a:lnTo>
                <a:lnTo>
                  <a:pt x="399" y="46"/>
                </a:lnTo>
                <a:lnTo>
                  <a:pt x="399" y="46"/>
                </a:lnTo>
                <a:lnTo>
                  <a:pt x="399" y="46"/>
                </a:lnTo>
                <a:lnTo>
                  <a:pt x="399" y="46"/>
                </a:lnTo>
                <a:lnTo>
                  <a:pt x="401" y="46"/>
                </a:lnTo>
                <a:lnTo>
                  <a:pt x="401" y="46"/>
                </a:lnTo>
                <a:lnTo>
                  <a:pt x="401" y="46"/>
                </a:lnTo>
                <a:lnTo>
                  <a:pt x="401" y="46"/>
                </a:lnTo>
                <a:lnTo>
                  <a:pt x="402" y="46"/>
                </a:lnTo>
                <a:lnTo>
                  <a:pt x="402" y="46"/>
                </a:lnTo>
                <a:lnTo>
                  <a:pt x="403" y="46"/>
                </a:lnTo>
                <a:lnTo>
                  <a:pt x="403" y="46"/>
                </a:lnTo>
                <a:lnTo>
                  <a:pt x="403" y="46"/>
                </a:lnTo>
                <a:lnTo>
                  <a:pt x="403" y="46"/>
                </a:lnTo>
                <a:lnTo>
                  <a:pt x="403" y="46"/>
                </a:lnTo>
                <a:lnTo>
                  <a:pt x="403" y="46"/>
                </a:lnTo>
                <a:lnTo>
                  <a:pt x="403" y="46"/>
                </a:lnTo>
                <a:lnTo>
                  <a:pt x="403" y="46"/>
                </a:lnTo>
                <a:lnTo>
                  <a:pt x="403" y="46"/>
                </a:lnTo>
                <a:lnTo>
                  <a:pt x="403" y="46"/>
                </a:lnTo>
                <a:lnTo>
                  <a:pt x="403" y="46"/>
                </a:lnTo>
                <a:lnTo>
                  <a:pt x="403" y="45"/>
                </a:lnTo>
                <a:lnTo>
                  <a:pt x="405" y="45"/>
                </a:lnTo>
                <a:lnTo>
                  <a:pt x="405" y="45"/>
                </a:lnTo>
                <a:lnTo>
                  <a:pt x="405" y="45"/>
                </a:lnTo>
                <a:lnTo>
                  <a:pt x="405" y="45"/>
                </a:lnTo>
                <a:lnTo>
                  <a:pt x="409" y="45"/>
                </a:lnTo>
                <a:lnTo>
                  <a:pt x="409" y="45"/>
                </a:lnTo>
                <a:lnTo>
                  <a:pt x="411" y="45"/>
                </a:lnTo>
                <a:lnTo>
                  <a:pt x="411" y="45"/>
                </a:lnTo>
                <a:lnTo>
                  <a:pt x="411" y="45"/>
                </a:lnTo>
                <a:lnTo>
                  <a:pt x="411" y="44"/>
                </a:lnTo>
                <a:lnTo>
                  <a:pt x="414" y="44"/>
                </a:lnTo>
                <a:lnTo>
                  <a:pt x="414" y="44"/>
                </a:lnTo>
                <a:lnTo>
                  <a:pt x="417" y="44"/>
                </a:lnTo>
                <a:lnTo>
                  <a:pt x="417" y="43"/>
                </a:lnTo>
                <a:lnTo>
                  <a:pt x="418" y="43"/>
                </a:lnTo>
                <a:lnTo>
                  <a:pt x="418" y="42"/>
                </a:lnTo>
                <a:lnTo>
                  <a:pt x="419" y="42"/>
                </a:lnTo>
                <a:lnTo>
                  <a:pt x="419" y="42"/>
                </a:lnTo>
                <a:lnTo>
                  <a:pt x="419" y="42"/>
                </a:lnTo>
                <a:lnTo>
                  <a:pt x="419" y="41"/>
                </a:lnTo>
                <a:lnTo>
                  <a:pt x="420" y="41"/>
                </a:lnTo>
                <a:lnTo>
                  <a:pt x="420" y="40"/>
                </a:lnTo>
                <a:lnTo>
                  <a:pt x="421" y="40"/>
                </a:lnTo>
                <a:lnTo>
                  <a:pt x="421" y="39"/>
                </a:lnTo>
                <a:lnTo>
                  <a:pt x="422" y="39"/>
                </a:lnTo>
                <a:lnTo>
                  <a:pt x="422" y="38"/>
                </a:lnTo>
                <a:lnTo>
                  <a:pt x="426" y="38"/>
                </a:lnTo>
                <a:lnTo>
                  <a:pt x="426" y="38"/>
                </a:lnTo>
                <a:lnTo>
                  <a:pt x="427" y="38"/>
                </a:lnTo>
                <a:lnTo>
                  <a:pt x="427" y="38"/>
                </a:lnTo>
                <a:lnTo>
                  <a:pt x="431" y="38"/>
                </a:lnTo>
                <a:lnTo>
                  <a:pt x="431" y="38"/>
                </a:lnTo>
                <a:lnTo>
                  <a:pt x="431" y="38"/>
                </a:lnTo>
                <a:lnTo>
                  <a:pt x="431" y="38"/>
                </a:lnTo>
                <a:lnTo>
                  <a:pt x="432" y="38"/>
                </a:lnTo>
                <a:lnTo>
                  <a:pt x="432" y="37"/>
                </a:lnTo>
                <a:lnTo>
                  <a:pt x="433" y="37"/>
                </a:lnTo>
                <a:lnTo>
                  <a:pt x="433" y="36"/>
                </a:lnTo>
                <a:lnTo>
                  <a:pt x="439" y="36"/>
                </a:lnTo>
                <a:lnTo>
                  <a:pt x="439" y="36"/>
                </a:lnTo>
                <a:lnTo>
                  <a:pt x="442" y="36"/>
                </a:lnTo>
                <a:lnTo>
                  <a:pt x="442" y="36"/>
                </a:lnTo>
                <a:lnTo>
                  <a:pt x="444" y="36"/>
                </a:lnTo>
                <a:lnTo>
                  <a:pt x="444" y="35"/>
                </a:lnTo>
                <a:lnTo>
                  <a:pt x="445" y="35"/>
                </a:lnTo>
                <a:lnTo>
                  <a:pt x="445" y="34"/>
                </a:lnTo>
                <a:lnTo>
                  <a:pt x="447" y="34"/>
                </a:lnTo>
                <a:lnTo>
                  <a:pt x="447" y="33"/>
                </a:lnTo>
                <a:lnTo>
                  <a:pt x="448" y="33"/>
                </a:lnTo>
                <a:lnTo>
                  <a:pt x="448" y="33"/>
                </a:lnTo>
                <a:lnTo>
                  <a:pt x="448" y="33"/>
                </a:lnTo>
                <a:lnTo>
                  <a:pt x="448" y="33"/>
                </a:lnTo>
                <a:lnTo>
                  <a:pt x="449" y="33"/>
                </a:lnTo>
                <a:lnTo>
                  <a:pt x="449" y="32"/>
                </a:lnTo>
                <a:lnTo>
                  <a:pt x="450" y="32"/>
                </a:lnTo>
                <a:lnTo>
                  <a:pt x="450" y="32"/>
                </a:lnTo>
                <a:lnTo>
                  <a:pt x="452" y="32"/>
                </a:lnTo>
                <a:lnTo>
                  <a:pt x="452" y="32"/>
                </a:lnTo>
                <a:lnTo>
                  <a:pt x="453" y="32"/>
                </a:lnTo>
                <a:lnTo>
                  <a:pt x="453" y="31"/>
                </a:lnTo>
                <a:lnTo>
                  <a:pt x="454" y="31"/>
                </a:lnTo>
                <a:lnTo>
                  <a:pt x="454" y="30"/>
                </a:lnTo>
                <a:lnTo>
                  <a:pt x="454" y="30"/>
                </a:lnTo>
                <a:lnTo>
                  <a:pt x="454" y="29"/>
                </a:lnTo>
                <a:lnTo>
                  <a:pt x="457" y="29"/>
                </a:lnTo>
                <a:lnTo>
                  <a:pt x="457" y="29"/>
                </a:lnTo>
                <a:lnTo>
                  <a:pt x="460" y="29"/>
                </a:lnTo>
                <a:lnTo>
                  <a:pt x="460" y="29"/>
                </a:lnTo>
                <a:lnTo>
                  <a:pt x="460" y="29"/>
                </a:lnTo>
                <a:lnTo>
                  <a:pt x="460" y="28"/>
                </a:lnTo>
                <a:lnTo>
                  <a:pt x="463" y="28"/>
                </a:lnTo>
                <a:lnTo>
                  <a:pt x="463" y="28"/>
                </a:lnTo>
                <a:lnTo>
                  <a:pt x="463" y="28"/>
                </a:lnTo>
                <a:lnTo>
                  <a:pt x="463" y="28"/>
                </a:lnTo>
                <a:lnTo>
                  <a:pt x="464" y="28"/>
                </a:lnTo>
                <a:lnTo>
                  <a:pt x="464" y="28"/>
                </a:lnTo>
                <a:lnTo>
                  <a:pt x="469" y="28"/>
                </a:lnTo>
                <a:lnTo>
                  <a:pt x="469" y="28"/>
                </a:lnTo>
                <a:lnTo>
                  <a:pt x="470" y="28"/>
                </a:lnTo>
                <a:lnTo>
                  <a:pt x="470" y="27"/>
                </a:lnTo>
                <a:lnTo>
                  <a:pt x="472" y="27"/>
                </a:lnTo>
                <a:lnTo>
                  <a:pt x="472" y="27"/>
                </a:lnTo>
                <a:lnTo>
                  <a:pt x="473" y="27"/>
                </a:lnTo>
                <a:lnTo>
                  <a:pt x="473" y="27"/>
                </a:lnTo>
                <a:lnTo>
                  <a:pt x="476" y="27"/>
                </a:lnTo>
                <a:lnTo>
                  <a:pt x="476" y="27"/>
                </a:lnTo>
                <a:lnTo>
                  <a:pt x="480" y="27"/>
                </a:lnTo>
                <a:lnTo>
                  <a:pt x="480" y="26"/>
                </a:lnTo>
                <a:lnTo>
                  <a:pt x="483" y="26"/>
                </a:lnTo>
                <a:lnTo>
                  <a:pt x="483" y="25"/>
                </a:lnTo>
                <a:lnTo>
                  <a:pt x="486" y="25"/>
                </a:lnTo>
                <a:lnTo>
                  <a:pt x="486" y="24"/>
                </a:lnTo>
                <a:lnTo>
                  <a:pt x="487" y="24"/>
                </a:lnTo>
                <a:lnTo>
                  <a:pt x="487" y="24"/>
                </a:lnTo>
                <a:lnTo>
                  <a:pt x="488" y="24"/>
                </a:lnTo>
                <a:lnTo>
                  <a:pt x="488" y="24"/>
                </a:lnTo>
                <a:lnTo>
                  <a:pt x="489" y="24"/>
                </a:lnTo>
                <a:lnTo>
                  <a:pt x="489" y="24"/>
                </a:lnTo>
                <a:lnTo>
                  <a:pt x="490" y="24"/>
                </a:lnTo>
                <a:lnTo>
                  <a:pt x="490" y="24"/>
                </a:lnTo>
                <a:lnTo>
                  <a:pt x="492" y="24"/>
                </a:lnTo>
                <a:lnTo>
                  <a:pt x="492" y="23"/>
                </a:lnTo>
                <a:lnTo>
                  <a:pt x="494" y="23"/>
                </a:lnTo>
                <a:lnTo>
                  <a:pt x="494" y="23"/>
                </a:lnTo>
                <a:lnTo>
                  <a:pt x="494" y="23"/>
                </a:lnTo>
                <a:lnTo>
                  <a:pt x="494" y="22"/>
                </a:lnTo>
                <a:lnTo>
                  <a:pt x="495" y="22"/>
                </a:lnTo>
                <a:lnTo>
                  <a:pt x="495" y="22"/>
                </a:lnTo>
                <a:lnTo>
                  <a:pt x="496" y="22"/>
                </a:lnTo>
                <a:lnTo>
                  <a:pt x="496" y="21"/>
                </a:lnTo>
                <a:lnTo>
                  <a:pt x="497" y="21"/>
                </a:lnTo>
                <a:lnTo>
                  <a:pt x="497" y="21"/>
                </a:lnTo>
                <a:lnTo>
                  <a:pt x="501" y="21"/>
                </a:lnTo>
                <a:lnTo>
                  <a:pt x="501" y="20"/>
                </a:lnTo>
                <a:lnTo>
                  <a:pt x="503" y="20"/>
                </a:lnTo>
                <a:lnTo>
                  <a:pt x="503" y="19"/>
                </a:lnTo>
                <a:lnTo>
                  <a:pt x="506" y="19"/>
                </a:lnTo>
                <a:lnTo>
                  <a:pt x="506" y="18"/>
                </a:lnTo>
                <a:lnTo>
                  <a:pt x="506" y="18"/>
                </a:lnTo>
                <a:lnTo>
                  <a:pt x="506" y="18"/>
                </a:lnTo>
                <a:lnTo>
                  <a:pt x="507" y="18"/>
                </a:lnTo>
                <a:lnTo>
                  <a:pt x="507" y="17"/>
                </a:lnTo>
                <a:lnTo>
                  <a:pt x="507" y="17"/>
                </a:lnTo>
                <a:lnTo>
                  <a:pt x="507" y="16"/>
                </a:lnTo>
                <a:lnTo>
                  <a:pt x="509" y="16"/>
                </a:lnTo>
                <a:lnTo>
                  <a:pt x="509" y="15"/>
                </a:lnTo>
                <a:lnTo>
                  <a:pt x="510" y="15"/>
                </a:lnTo>
                <a:lnTo>
                  <a:pt x="510" y="15"/>
                </a:lnTo>
                <a:lnTo>
                  <a:pt x="510" y="15"/>
                </a:lnTo>
                <a:lnTo>
                  <a:pt x="510" y="15"/>
                </a:lnTo>
                <a:lnTo>
                  <a:pt x="510" y="15"/>
                </a:lnTo>
                <a:lnTo>
                  <a:pt x="510" y="14"/>
                </a:lnTo>
                <a:lnTo>
                  <a:pt x="510" y="14"/>
                </a:lnTo>
                <a:lnTo>
                  <a:pt x="510" y="13"/>
                </a:lnTo>
                <a:lnTo>
                  <a:pt x="512" y="13"/>
                </a:lnTo>
                <a:lnTo>
                  <a:pt x="512" y="13"/>
                </a:lnTo>
                <a:lnTo>
                  <a:pt x="514" y="13"/>
                </a:lnTo>
                <a:lnTo>
                  <a:pt x="514" y="13"/>
                </a:lnTo>
                <a:lnTo>
                  <a:pt x="516" y="13"/>
                </a:lnTo>
                <a:lnTo>
                  <a:pt x="516" y="13"/>
                </a:lnTo>
                <a:lnTo>
                  <a:pt x="516" y="13"/>
                </a:lnTo>
                <a:lnTo>
                  <a:pt x="516" y="13"/>
                </a:lnTo>
                <a:lnTo>
                  <a:pt x="519" y="13"/>
                </a:lnTo>
                <a:lnTo>
                  <a:pt x="519" y="13"/>
                </a:lnTo>
                <a:lnTo>
                  <a:pt x="520" y="13"/>
                </a:lnTo>
                <a:lnTo>
                  <a:pt x="520" y="12"/>
                </a:lnTo>
                <a:lnTo>
                  <a:pt x="523" y="12"/>
                </a:lnTo>
                <a:lnTo>
                  <a:pt x="523" y="11"/>
                </a:lnTo>
                <a:lnTo>
                  <a:pt x="524" y="11"/>
                </a:lnTo>
                <a:lnTo>
                  <a:pt x="524" y="10"/>
                </a:lnTo>
                <a:lnTo>
                  <a:pt x="530" y="10"/>
                </a:lnTo>
                <a:lnTo>
                  <a:pt x="530" y="9"/>
                </a:lnTo>
                <a:lnTo>
                  <a:pt x="531" y="9"/>
                </a:lnTo>
                <a:lnTo>
                  <a:pt x="531" y="8"/>
                </a:lnTo>
                <a:lnTo>
                  <a:pt x="534" y="8"/>
                </a:lnTo>
                <a:lnTo>
                  <a:pt x="534" y="7"/>
                </a:lnTo>
                <a:lnTo>
                  <a:pt x="543" y="7"/>
                </a:lnTo>
                <a:lnTo>
                  <a:pt x="543" y="6"/>
                </a:lnTo>
                <a:lnTo>
                  <a:pt x="543" y="6"/>
                </a:lnTo>
                <a:lnTo>
                  <a:pt x="543" y="6"/>
                </a:lnTo>
                <a:lnTo>
                  <a:pt x="545" y="6"/>
                </a:lnTo>
                <a:lnTo>
                  <a:pt x="545" y="5"/>
                </a:lnTo>
                <a:lnTo>
                  <a:pt x="546" y="5"/>
                </a:lnTo>
                <a:lnTo>
                  <a:pt x="546" y="5"/>
                </a:lnTo>
                <a:lnTo>
                  <a:pt x="547" y="5"/>
                </a:lnTo>
                <a:lnTo>
                  <a:pt x="547" y="4"/>
                </a:lnTo>
                <a:lnTo>
                  <a:pt x="552" y="4"/>
                </a:lnTo>
                <a:lnTo>
                  <a:pt x="552" y="4"/>
                </a:lnTo>
                <a:lnTo>
                  <a:pt x="553" y="4"/>
                </a:lnTo>
                <a:lnTo>
                  <a:pt x="553" y="3"/>
                </a:lnTo>
                <a:lnTo>
                  <a:pt x="554" y="3"/>
                </a:lnTo>
                <a:lnTo>
                  <a:pt x="554" y="3"/>
                </a:lnTo>
                <a:lnTo>
                  <a:pt x="554" y="3"/>
                </a:lnTo>
                <a:lnTo>
                  <a:pt x="554" y="3"/>
                </a:lnTo>
                <a:lnTo>
                  <a:pt x="555" y="3"/>
                </a:lnTo>
                <a:lnTo>
                  <a:pt x="555" y="3"/>
                </a:lnTo>
                <a:lnTo>
                  <a:pt x="558" y="3"/>
                </a:lnTo>
                <a:lnTo>
                  <a:pt x="558" y="3"/>
                </a:lnTo>
                <a:lnTo>
                  <a:pt x="559" y="3"/>
                </a:lnTo>
                <a:lnTo>
                  <a:pt x="559" y="3"/>
                </a:lnTo>
                <a:lnTo>
                  <a:pt x="560" y="3"/>
                </a:lnTo>
                <a:lnTo>
                  <a:pt x="560" y="3"/>
                </a:lnTo>
                <a:lnTo>
                  <a:pt x="561" y="3"/>
                </a:lnTo>
                <a:lnTo>
                  <a:pt x="561" y="3"/>
                </a:lnTo>
                <a:lnTo>
                  <a:pt x="561" y="3"/>
                </a:lnTo>
                <a:lnTo>
                  <a:pt x="561" y="3"/>
                </a:lnTo>
                <a:lnTo>
                  <a:pt x="563" y="3"/>
                </a:lnTo>
                <a:lnTo>
                  <a:pt x="563" y="3"/>
                </a:lnTo>
                <a:lnTo>
                  <a:pt x="564" y="3"/>
                </a:lnTo>
                <a:lnTo>
                  <a:pt x="564" y="3"/>
                </a:lnTo>
                <a:lnTo>
                  <a:pt x="564" y="3"/>
                </a:lnTo>
                <a:lnTo>
                  <a:pt x="564" y="3"/>
                </a:lnTo>
                <a:lnTo>
                  <a:pt x="564" y="3"/>
                </a:lnTo>
                <a:lnTo>
                  <a:pt x="564" y="3"/>
                </a:lnTo>
                <a:lnTo>
                  <a:pt x="564" y="3"/>
                </a:lnTo>
                <a:lnTo>
                  <a:pt x="564" y="2"/>
                </a:lnTo>
                <a:lnTo>
                  <a:pt x="569" y="2"/>
                </a:lnTo>
                <a:lnTo>
                  <a:pt x="569" y="2"/>
                </a:lnTo>
                <a:lnTo>
                  <a:pt x="569" y="2"/>
                </a:lnTo>
                <a:lnTo>
                  <a:pt x="569" y="1"/>
                </a:lnTo>
                <a:lnTo>
                  <a:pt x="570" y="1"/>
                </a:lnTo>
                <a:lnTo>
                  <a:pt x="570" y="0"/>
                </a:lnTo>
                <a:lnTo>
                  <a:pt x="570" y="0"/>
                </a:lnTo>
                <a:lnTo>
                  <a:pt x="570" y="0"/>
                </a:lnTo>
                <a:lnTo>
                  <a:pt x="571" y="0"/>
                </a:lnTo>
                <a:lnTo>
                  <a:pt x="571" y="0"/>
                </a:lnTo>
                <a:lnTo>
                  <a:pt x="571" y="0"/>
                </a:lnTo>
                <a:lnTo>
                  <a:pt x="571" y="0"/>
                </a:lnTo>
                <a:lnTo>
                  <a:pt x="571" y="0"/>
                </a:lnTo>
                <a:lnTo>
                  <a:pt x="571"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5">
            <a:extLst>
              <a:ext uri="{FF2B5EF4-FFF2-40B4-BE49-F238E27FC236}">
                <a16:creationId xmlns:a16="http://schemas.microsoft.com/office/drawing/2014/main" id="{0DBEBD3A-776A-49DE-B0CC-550FE17C0B42}"/>
              </a:ext>
            </a:extLst>
          </p:cNvPr>
          <p:cNvSpPr>
            <a:spLocks noChangeAspect="1"/>
          </p:cNvSpPr>
          <p:nvPr/>
        </p:nvSpPr>
        <p:spPr bwMode="auto">
          <a:xfrm>
            <a:off x="2230326" y="1429599"/>
            <a:ext cx="4968424" cy="2206602"/>
          </a:xfrm>
          <a:custGeom>
            <a:avLst/>
            <a:gdLst>
              <a:gd name="T0" fmla="*/ 4 w 574"/>
              <a:gd name="T1" fmla="*/ 353 h 362"/>
              <a:gd name="T2" fmla="*/ 9 w 574"/>
              <a:gd name="T3" fmla="*/ 345 h 362"/>
              <a:gd name="T4" fmla="*/ 17 w 574"/>
              <a:gd name="T5" fmla="*/ 337 h 362"/>
              <a:gd name="T6" fmla="*/ 21 w 574"/>
              <a:gd name="T7" fmla="*/ 328 h 362"/>
              <a:gd name="T8" fmla="*/ 27 w 574"/>
              <a:gd name="T9" fmla="*/ 319 h 362"/>
              <a:gd name="T10" fmla="*/ 31 w 574"/>
              <a:gd name="T11" fmla="*/ 310 h 362"/>
              <a:gd name="T12" fmla="*/ 37 w 574"/>
              <a:gd name="T13" fmla="*/ 303 h 362"/>
              <a:gd name="T14" fmla="*/ 44 w 574"/>
              <a:gd name="T15" fmla="*/ 295 h 362"/>
              <a:gd name="T16" fmla="*/ 51 w 574"/>
              <a:gd name="T17" fmla="*/ 286 h 362"/>
              <a:gd name="T18" fmla="*/ 56 w 574"/>
              <a:gd name="T19" fmla="*/ 280 h 362"/>
              <a:gd name="T20" fmla="*/ 61 w 574"/>
              <a:gd name="T21" fmla="*/ 272 h 362"/>
              <a:gd name="T22" fmla="*/ 69 w 574"/>
              <a:gd name="T23" fmla="*/ 262 h 362"/>
              <a:gd name="T24" fmla="*/ 75 w 574"/>
              <a:gd name="T25" fmla="*/ 254 h 362"/>
              <a:gd name="T26" fmla="*/ 79 w 574"/>
              <a:gd name="T27" fmla="*/ 247 h 362"/>
              <a:gd name="T28" fmla="*/ 86 w 574"/>
              <a:gd name="T29" fmla="*/ 239 h 362"/>
              <a:gd name="T30" fmla="*/ 97 w 574"/>
              <a:gd name="T31" fmla="*/ 233 h 362"/>
              <a:gd name="T32" fmla="*/ 99 w 574"/>
              <a:gd name="T33" fmla="*/ 228 h 362"/>
              <a:gd name="T34" fmla="*/ 108 w 574"/>
              <a:gd name="T35" fmla="*/ 220 h 362"/>
              <a:gd name="T36" fmla="*/ 114 w 574"/>
              <a:gd name="T37" fmla="*/ 213 h 362"/>
              <a:gd name="T38" fmla="*/ 126 w 574"/>
              <a:gd name="T39" fmla="*/ 205 h 362"/>
              <a:gd name="T40" fmla="*/ 131 w 574"/>
              <a:gd name="T41" fmla="*/ 197 h 362"/>
              <a:gd name="T42" fmla="*/ 139 w 574"/>
              <a:gd name="T43" fmla="*/ 189 h 362"/>
              <a:gd name="T44" fmla="*/ 147 w 574"/>
              <a:gd name="T45" fmla="*/ 186 h 362"/>
              <a:gd name="T46" fmla="*/ 154 w 574"/>
              <a:gd name="T47" fmla="*/ 179 h 362"/>
              <a:gd name="T48" fmla="*/ 164 w 574"/>
              <a:gd name="T49" fmla="*/ 174 h 362"/>
              <a:gd name="T50" fmla="*/ 176 w 574"/>
              <a:gd name="T51" fmla="*/ 166 h 362"/>
              <a:gd name="T52" fmla="*/ 191 w 574"/>
              <a:gd name="T53" fmla="*/ 161 h 362"/>
              <a:gd name="T54" fmla="*/ 198 w 574"/>
              <a:gd name="T55" fmla="*/ 155 h 362"/>
              <a:gd name="T56" fmla="*/ 209 w 574"/>
              <a:gd name="T57" fmla="*/ 149 h 362"/>
              <a:gd name="T58" fmla="*/ 215 w 574"/>
              <a:gd name="T59" fmla="*/ 143 h 362"/>
              <a:gd name="T60" fmla="*/ 229 w 574"/>
              <a:gd name="T61" fmla="*/ 135 h 362"/>
              <a:gd name="T62" fmla="*/ 243 w 574"/>
              <a:gd name="T63" fmla="*/ 130 h 362"/>
              <a:gd name="T64" fmla="*/ 252 w 574"/>
              <a:gd name="T65" fmla="*/ 124 h 362"/>
              <a:gd name="T66" fmla="*/ 273 w 574"/>
              <a:gd name="T67" fmla="*/ 120 h 362"/>
              <a:gd name="T68" fmla="*/ 286 w 574"/>
              <a:gd name="T69" fmla="*/ 111 h 362"/>
              <a:gd name="T70" fmla="*/ 299 w 574"/>
              <a:gd name="T71" fmla="*/ 108 h 362"/>
              <a:gd name="T72" fmla="*/ 321 w 574"/>
              <a:gd name="T73" fmla="*/ 101 h 362"/>
              <a:gd name="T74" fmla="*/ 338 w 574"/>
              <a:gd name="T75" fmla="*/ 97 h 362"/>
              <a:gd name="T76" fmla="*/ 359 w 574"/>
              <a:gd name="T77" fmla="*/ 91 h 362"/>
              <a:gd name="T78" fmla="*/ 366 w 574"/>
              <a:gd name="T79" fmla="*/ 84 h 362"/>
              <a:gd name="T80" fmla="*/ 374 w 574"/>
              <a:gd name="T81" fmla="*/ 81 h 362"/>
              <a:gd name="T82" fmla="*/ 383 w 574"/>
              <a:gd name="T83" fmla="*/ 77 h 362"/>
              <a:gd name="T84" fmla="*/ 386 w 574"/>
              <a:gd name="T85" fmla="*/ 74 h 362"/>
              <a:gd name="T86" fmla="*/ 388 w 574"/>
              <a:gd name="T87" fmla="*/ 67 h 362"/>
              <a:gd name="T88" fmla="*/ 393 w 574"/>
              <a:gd name="T89" fmla="*/ 62 h 362"/>
              <a:gd name="T90" fmla="*/ 401 w 574"/>
              <a:gd name="T91" fmla="*/ 58 h 362"/>
              <a:gd name="T92" fmla="*/ 412 w 574"/>
              <a:gd name="T93" fmla="*/ 52 h 362"/>
              <a:gd name="T94" fmla="*/ 418 w 574"/>
              <a:gd name="T95" fmla="*/ 45 h 362"/>
              <a:gd name="T96" fmla="*/ 433 w 574"/>
              <a:gd name="T97" fmla="*/ 38 h 362"/>
              <a:gd name="T98" fmla="*/ 442 w 574"/>
              <a:gd name="T99" fmla="*/ 33 h 362"/>
              <a:gd name="T100" fmla="*/ 454 w 574"/>
              <a:gd name="T101" fmla="*/ 25 h 362"/>
              <a:gd name="T102" fmla="*/ 475 w 574"/>
              <a:gd name="T103" fmla="*/ 22 h 362"/>
              <a:gd name="T104" fmla="*/ 491 w 574"/>
              <a:gd name="T105" fmla="*/ 14 h 362"/>
              <a:gd name="T106" fmla="*/ 514 w 574"/>
              <a:gd name="T107" fmla="*/ 5 h 362"/>
              <a:gd name="T108" fmla="*/ 556 w 574"/>
              <a:gd name="T109" fmla="*/ 3 h 362"/>
              <a:gd name="T110" fmla="*/ 571 w 574"/>
              <a:gd name="T111" fmla="*/ 1 h 362"/>
              <a:gd name="T112" fmla="*/ 574 w 574"/>
              <a:gd name="T113" fmla="*/ 1 h 362"/>
              <a:gd name="T114" fmla="*/ 574 w 574"/>
              <a:gd name="T115" fmla="*/ 1 h 362"/>
              <a:gd name="T116" fmla="*/ 574 w 574"/>
              <a:gd name="T117" fmla="*/ 1 h 362"/>
              <a:gd name="T118" fmla="*/ 574 w 574"/>
              <a:gd name="T119" fmla="*/ 1 h 362"/>
              <a:gd name="T120" fmla="*/ 574 w 574"/>
              <a:gd name="T121" fmla="*/ 1 h 362"/>
              <a:gd name="T122" fmla="*/ 574 w 574"/>
              <a:gd name="T123" fmla="*/ 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4" h="362">
                <a:moveTo>
                  <a:pt x="0" y="362"/>
                </a:moveTo>
                <a:lnTo>
                  <a:pt x="0" y="362"/>
                </a:lnTo>
                <a:lnTo>
                  <a:pt x="0" y="362"/>
                </a:lnTo>
                <a:lnTo>
                  <a:pt x="0" y="362"/>
                </a:lnTo>
                <a:lnTo>
                  <a:pt x="0" y="361"/>
                </a:lnTo>
                <a:lnTo>
                  <a:pt x="0" y="361"/>
                </a:lnTo>
                <a:lnTo>
                  <a:pt x="0" y="360"/>
                </a:lnTo>
                <a:lnTo>
                  <a:pt x="0" y="360"/>
                </a:lnTo>
                <a:lnTo>
                  <a:pt x="0" y="359"/>
                </a:lnTo>
                <a:lnTo>
                  <a:pt x="1" y="359"/>
                </a:lnTo>
                <a:lnTo>
                  <a:pt x="1" y="358"/>
                </a:lnTo>
                <a:lnTo>
                  <a:pt x="1" y="358"/>
                </a:lnTo>
                <a:lnTo>
                  <a:pt x="1" y="357"/>
                </a:lnTo>
                <a:lnTo>
                  <a:pt x="3" y="357"/>
                </a:lnTo>
                <a:lnTo>
                  <a:pt x="3" y="356"/>
                </a:lnTo>
                <a:lnTo>
                  <a:pt x="4" y="356"/>
                </a:lnTo>
                <a:lnTo>
                  <a:pt x="4" y="355"/>
                </a:lnTo>
                <a:lnTo>
                  <a:pt x="4" y="355"/>
                </a:lnTo>
                <a:lnTo>
                  <a:pt x="4" y="354"/>
                </a:lnTo>
                <a:lnTo>
                  <a:pt x="4" y="354"/>
                </a:lnTo>
                <a:lnTo>
                  <a:pt x="4" y="353"/>
                </a:lnTo>
                <a:lnTo>
                  <a:pt x="4" y="353"/>
                </a:lnTo>
                <a:lnTo>
                  <a:pt x="4" y="352"/>
                </a:lnTo>
                <a:lnTo>
                  <a:pt x="5" y="352"/>
                </a:lnTo>
                <a:lnTo>
                  <a:pt x="5" y="351"/>
                </a:lnTo>
                <a:lnTo>
                  <a:pt x="5" y="351"/>
                </a:lnTo>
                <a:lnTo>
                  <a:pt x="5" y="351"/>
                </a:lnTo>
                <a:lnTo>
                  <a:pt x="5" y="351"/>
                </a:lnTo>
                <a:lnTo>
                  <a:pt x="5" y="351"/>
                </a:lnTo>
                <a:lnTo>
                  <a:pt x="6" y="351"/>
                </a:lnTo>
                <a:lnTo>
                  <a:pt x="6" y="350"/>
                </a:lnTo>
                <a:lnTo>
                  <a:pt x="6" y="350"/>
                </a:lnTo>
                <a:lnTo>
                  <a:pt x="6" y="349"/>
                </a:lnTo>
                <a:lnTo>
                  <a:pt x="6" y="349"/>
                </a:lnTo>
                <a:lnTo>
                  <a:pt x="6" y="348"/>
                </a:lnTo>
                <a:lnTo>
                  <a:pt x="7" y="348"/>
                </a:lnTo>
                <a:lnTo>
                  <a:pt x="7" y="348"/>
                </a:lnTo>
                <a:lnTo>
                  <a:pt x="7" y="348"/>
                </a:lnTo>
                <a:lnTo>
                  <a:pt x="7" y="347"/>
                </a:lnTo>
                <a:lnTo>
                  <a:pt x="7" y="347"/>
                </a:lnTo>
                <a:lnTo>
                  <a:pt x="7" y="346"/>
                </a:lnTo>
                <a:lnTo>
                  <a:pt x="9" y="346"/>
                </a:lnTo>
                <a:lnTo>
                  <a:pt x="9" y="345"/>
                </a:lnTo>
                <a:lnTo>
                  <a:pt x="9" y="345"/>
                </a:lnTo>
                <a:lnTo>
                  <a:pt x="9" y="344"/>
                </a:lnTo>
                <a:lnTo>
                  <a:pt x="10" y="344"/>
                </a:lnTo>
                <a:lnTo>
                  <a:pt x="10" y="343"/>
                </a:lnTo>
                <a:lnTo>
                  <a:pt x="13" y="343"/>
                </a:lnTo>
                <a:lnTo>
                  <a:pt x="13" y="342"/>
                </a:lnTo>
                <a:lnTo>
                  <a:pt x="13" y="342"/>
                </a:lnTo>
                <a:lnTo>
                  <a:pt x="13" y="342"/>
                </a:lnTo>
                <a:lnTo>
                  <a:pt x="14" y="342"/>
                </a:lnTo>
                <a:lnTo>
                  <a:pt x="14" y="341"/>
                </a:lnTo>
                <a:lnTo>
                  <a:pt x="14" y="341"/>
                </a:lnTo>
                <a:lnTo>
                  <a:pt x="14" y="340"/>
                </a:lnTo>
                <a:lnTo>
                  <a:pt x="15" y="340"/>
                </a:lnTo>
                <a:lnTo>
                  <a:pt x="15" y="340"/>
                </a:lnTo>
                <a:lnTo>
                  <a:pt x="15" y="340"/>
                </a:lnTo>
                <a:lnTo>
                  <a:pt x="15" y="339"/>
                </a:lnTo>
                <a:lnTo>
                  <a:pt x="16" y="339"/>
                </a:lnTo>
                <a:lnTo>
                  <a:pt x="16" y="338"/>
                </a:lnTo>
                <a:lnTo>
                  <a:pt x="16" y="338"/>
                </a:lnTo>
                <a:lnTo>
                  <a:pt x="16" y="337"/>
                </a:lnTo>
                <a:lnTo>
                  <a:pt x="16" y="337"/>
                </a:lnTo>
                <a:lnTo>
                  <a:pt x="16" y="337"/>
                </a:lnTo>
                <a:lnTo>
                  <a:pt x="17" y="337"/>
                </a:lnTo>
                <a:lnTo>
                  <a:pt x="17" y="336"/>
                </a:lnTo>
                <a:lnTo>
                  <a:pt x="18" y="336"/>
                </a:lnTo>
                <a:lnTo>
                  <a:pt x="18" y="335"/>
                </a:lnTo>
                <a:lnTo>
                  <a:pt x="18" y="335"/>
                </a:lnTo>
                <a:lnTo>
                  <a:pt x="18" y="334"/>
                </a:lnTo>
                <a:lnTo>
                  <a:pt x="18" y="334"/>
                </a:lnTo>
                <a:lnTo>
                  <a:pt x="18" y="333"/>
                </a:lnTo>
                <a:lnTo>
                  <a:pt x="18" y="333"/>
                </a:lnTo>
                <a:lnTo>
                  <a:pt x="18" y="332"/>
                </a:lnTo>
                <a:lnTo>
                  <a:pt x="19" y="332"/>
                </a:lnTo>
                <a:lnTo>
                  <a:pt x="19" y="331"/>
                </a:lnTo>
                <a:lnTo>
                  <a:pt x="19" y="331"/>
                </a:lnTo>
                <a:lnTo>
                  <a:pt x="19" y="330"/>
                </a:lnTo>
                <a:lnTo>
                  <a:pt x="19" y="330"/>
                </a:lnTo>
                <a:lnTo>
                  <a:pt x="19" y="329"/>
                </a:lnTo>
                <a:lnTo>
                  <a:pt x="19" y="329"/>
                </a:lnTo>
                <a:lnTo>
                  <a:pt x="19" y="328"/>
                </a:lnTo>
                <a:lnTo>
                  <a:pt x="20" y="328"/>
                </a:lnTo>
                <a:lnTo>
                  <a:pt x="20" y="328"/>
                </a:lnTo>
                <a:lnTo>
                  <a:pt x="20" y="328"/>
                </a:lnTo>
                <a:lnTo>
                  <a:pt x="20" y="328"/>
                </a:lnTo>
                <a:lnTo>
                  <a:pt x="21" y="328"/>
                </a:lnTo>
                <a:lnTo>
                  <a:pt x="21" y="328"/>
                </a:lnTo>
                <a:lnTo>
                  <a:pt x="23" y="328"/>
                </a:lnTo>
                <a:lnTo>
                  <a:pt x="23" y="327"/>
                </a:lnTo>
                <a:lnTo>
                  <a:pt x="24" y="327"/>
                </a:lnTo>
                <a:lnTo>
                  <a:pt x="24" y="327"/>
                </a:lnTo>
                <a:lnTo>
                  <a:pt x="24" y="327"/>
                </a:lnTo>
                <a:lnTo>
                  <a:pt x="24" y="326"/>
                </a:lnTo>
                <a:lnTo>
                  <a:pt x="24" y="326"/>
                </a:lnTo>
                <a:lnTo>
                  <a:pt x="24" y="325"/>
                </a:lnTo>
                <a:lnTo>
                  <a:pt x="24" y="325"/>
                </a:lnTo>
                <a:lnTo>
                  <a:pt x="24" y="324"/>
                </a:lnTo>
                <a:lnTo>
                  <a:pt x="24" y="324"/>
                </a:lnTo>
                <a:lnTo>
                  <a:pt x="24" y="323"/>
                </a:lnTo>
                <a:lnTo>
                  <a:pt x="25" y="323"/>
                </a:lnTo>
                <a:lnTo>
                  <a:pt x="25" y="322"/>
                </a:lnTo>
                <a:lnTo>
                  <a:pt x="25" y="322"/>
                </a:lnTo>
                <a:lnTo>
                  <a:pt x="25" y="321"/>
                </a:lnTo>
                <a:lnTo>
                  <a:pt x="25" y="321"/>
                </a:lnTo>
                <a:lnTo>
                  <a:pt x="25" y="320"/>
                </a:lnTo>
                <a:lnTo>
                  <a:pt x="26" y="320"/>
                </a:lnTo>
                <a:lnTo>
                  <a:pt x="26" y="319"/>
                </a:lnTo>
                <a:lnTo>
                  <a:pt x="27" y="319"/>
                </a:lnTo>
                <a:lnTo>
                  <a:pt x="27" y="318"/>
                </a:lnTo>
                <a:lnTo>
                  <a:pt x="27" y="318"/>
                </a:lnTo>
                <a:lnTo>
                  <a:pt x="27" y="317"/>
                </a:lnTo>
                <a:lnTo>
                  <a:pt x="28" y="317"/>
                </a:lnTo>
                <a:lnTo>
                  <a:pt x="28" y="317"/>
                </a:lnTo>
                <a:lnTo>
                  <a:pt x="29" y="317"/>
                </a:lnTo>
                <a:lnTo>
                  <a:pt x="29" y="317"/>
                </a:lnTo>
                <a:lnTo>
                  <a:pt x="29" y="317"/>
                </a:lnTo>
                <a:lnTo>
                  <a:pt x="29" y="316"/>
                </a:lnTo>
                <a:lnTo>
                  <a:pt x="29" y="316"/>
                </a:lnTo>
                <a:lnTo>
                  <a:pt x="29" y="315"/>
                </a:lnTo>
                <a:lnTo>
                  <a:pt x="29" y="315"/>
                </a:lnTo>
                <a:lnTo>
                  <a:pt x="29" y="314"/>
                </a:lnTo>
                <a:lnTo>
                  <a:pt x="29" y="314"/>
                </a:lnTo>
                <a:lnTo>
                  <a:pt x="29" y="313"/>
                </a:lnTo>
                <a:lnTo>
                  <a:pt x="29" y="313"/>
                </a:lnTo>
                <a:lnTo>
                  <a:pt x="29" y="312"/>
                </a:lnTo>
                <a:lnTo>
                  <a:pt x="30" y="312"/>
                </a:lnTo>
                <a:lnTo>
                  <a:pt x="30" y="311"/>
                </a:lnTo>
                <a:lnTo>
                  <a:pt x="30" y="311"/>
                </a:lnTo>
                <a:lnTo>
                  <a:pt x="30" y="310"/>
                </a:lnTo>
                <a:lnTo>
                  <a:pt x="31" y="310"/>
                </a:lnTo>
                <a:lnTo>
                  <a:pt x="31" y="309"/>
                </a:lnTo>
                <a:lnTo>
                  <a:pt x="31" y="309"/>
                </a:lnTo>
                <a:lnTo>
                  <a:pt x="31" y="309"/>
                </a:lnTo>
                <a:lnTo>
                  <a:pt x="31" y="309"/>
                </a:lnTo>
                <a:lnTo>
                  <a:pt x="31" y="308"/>
                </a:lnTo>
                <a:lnTo>
                  <a:pt x="32" y="308"/>
                </a:lnTo>
                <a:lnTo>
                  <a:pt x="32" y="307"/>
                </a:lnTo>
                <a:lnTo>
                  <a:pt x="32" y="307"/>
                </a:lnTo>
                <a:lnTo>
                  <a:pt x="32" y="306"/>
                </a:lnTo>
                <a:lnTo>
                  <a:pt x="32" y="306"/>
                </a:lnTo>
                <a:lnTo>
                  <a:pt x="32" y="305"/>
                </a:lnTo>
                <a:lnTo>
                  <a:pt x="33" y="305"/>
                </a:lnTo>
                <a:lnTo>
                  <a:pt x="33" y="305"/>
                </a:lnTo>
                <a:lnTo>
                  <a:pt x="33" y="305"/>
                </a:lnTo>
                <a:lnTo>
                  <a:pt x="33" y="305"/>
                </a:lnTo>
                <a:lnTo>
                  <a:pt x="35" y="305"/>
                </a:lnTo>
                <a:lnTo>
                  <a:pt x="35" y="305"/>
                </a:lnTo>
                <a:lnTo>
                  <a:pt x="35" y="305"/>
                </a:lnTo>
                <a:lnTo>
                  <a:pt x="35" y="304"/>
                </a:lnTo>
                <a:lnTo>
                  <a:pt x="36" y="304"/>
                </a:lnTo>
                <a:lnTo>
                  <a:pt x="36" y="303"/>
                </a:lnTo>
                <a:lnTo>
                  <a:pt x="37" y="303"/>
                </a:lnTo>
                <a:lnTo>
                  <a:pt x="37" y="302"/>
                </a:lnTo>
                <a:lnTo>
                  <a:pt x="38" y="302"/>
                </a:lnTo>
                <a:lnTo>
                  <a:pt x="38" y="301"/>
                </a:lnTo>
                <a:lnTo>
                  <a:pt x="38" y="301"/>
                </a:lnTo>
                <a:lnTo>
                  <a:pt x="38" y="300"/>
                </a:lnTo>
                <a:lnTo>
                  <a:pt x="39" y="300"/>
                </a:lnTo>
                <a:lnTo>
                  <a:pt x="39" y="300"/>
                </a:lnTo>
                <a:lnTo>
                  <a:pt x="39" y="300"/>
                </a:lnTo>
                <a:lnTo>
                  <a:pt x="39" y="299"/>
                </a:lnTo>
                <a:lnTo>
                  <a:pt x="39" y="299"/>
                </a:lnTo>
                <a:lnTo>
                  <a:pt x="39" y="298"/>
                </a:lnTo>
                <a:lnTo>
                  <a:pt x="40" y="298"/>
                </a:lnTo>
                <a:lnTo>
                  <a:pt x="40" y="297"/>
                </a:lnTo>
                <a:lnTo>
                  <a:pt x="41" y="297"/>
                </a:lnTo>
                <a:lnTo>
                  <a:pt x="41" y="297"/>
                </a:lnTo>
                <a:lnTo>
                  <a:pt x="42" y="297"/>
                </a:lnTo>
                <a:lnTo>
                  <a:pt x="42" y="296"/>
                </a:lnTo>
                <a:lnTo>
                  <a:pt x="42" y="296"/>
                </a:lnTo>
                <a:lnTo>
                  <a:pt x="42" y="296"/>
                </a:lnTo>
                <a:lnTo>
                  <a:pt x="43" y="296"/>
                </a:lnTo>
                <a:lnTo>
                  <a:pt x="43" y="295"/>
                </a:lnTo>
                <a:lnTo>
                  <a:pt x="44" y="295"/>
                </a:lnTo>
                <a:lnTo>
                  <a:pt x="44" y="295"/>
                </a:lnTo>
                <a:lnTo>
                  <a:pt x="44" y="295"/>
                </a:lnTo>
                <a:lnTo>
                  <a:pt x="44" y="294"/>
                </a:lnTo>
                <a:lnTo>
                  <a:pt x="44" y="294"/>
                </a:lnTo>
                <a:lnTo>
                  <a:pt x="44" y="293"/>
                </a:lnTo>
                <a:lnTo>
                  <a:pt x="46" y="293"/>
                </a:lnTo>
                <a:lnTo>
                  <a:pt x="46" y="292"/>
                </a:lnTo>
                <a:lnTo>
                  <a:pt x="47" y="292"/>
                </a:lnTo>
                <a:lnTo>
                  <a:pt x="47" y="291"/>
                </a:lnTo>
                <a:lnTo>
                  <a:pt x="48" y="291"/>
                </a:lnTo>
                <a:lnTo>
                  <a:pt x="48" y="291"/>
                </a:lnTo>
                <a:lnTo>
                  <a:pt x="48" y="291"/>
                </a:lnTo>
                <a:lnTo>
                  <a:pt x="48" y="290"/>
                </a:lnTo>
                <a:lnTo>
                  <a:pt x="48" y="290"/>
                </a:lnTo>
                <a:lnTo>
                  <a:pt x="48" y="289"/>
                </a:lnTo>
                <a:lnTo>
                  <a:pt x="48" y="289"/>
                </a:lnTo>
                <a:lnTo>
                  <a:pt x="48" y="288"/>
                </a:lnTo>
                <a:lnTo>
                  <a:pt x="49" y="288"/>
                </a:lnTo>
                <a:lnTo>
                  <a:pt x="49" y="287"/>
                </a:lnTo>
                <a:lnTo>
                  <a:pt x="50" y="287"/>
                </a:lnTo>
                <a:lnTo>
                  <a:pt x="50" y="286"/>
                </a:lnTo>
                <a:lnTo>
                  <a:pt x="51" y="286"/>
                </a:lnTo>
                <a:lnTo>
                  <a:pt x="51" y="286"/>
                </a:lnTo>
                <a:lnTo>
                  <a:pt x="51" y="286"/>
                </a:lnTo>
                <a:lnTo>
                  <a:pt x="51" y="285"/>
                </a:lnTo>
                <a:lnTo>
                  <a:pt x="52" y="285"/>
                </a:lnTo>
                <a:lnTo>
                  <a:pt x="52" y="284"/>
                </a:lnTo>
                <a:lnTo>
                  <a:pt x="53" y="284"/>
                </a:lnTo>
                <a:lnTo>
                  <a:pt x="53" y="284"/>
                </a:lnTo>
                <a:lnTo>
                  <a:pt x="53" y="284"/>
                </a:lnTo>
                <a:lnTo>
                  <a:pt x="53" y="283"/>
                </a:lnTo>
                <a:lnTo>
                  <a:pt x="53" y="283"/>
                </a:lnTo>
                <a:lnTo>
                  <a:pt x="53" y="283"/>
                </a:lnTo>
                <a:lnTo>
                  <a:pt x="55" y="283"/>
                </a:lnTo>
                <a:lnTo>
                  <a:pt x="55" y="282"/>
                </a:lnTo>
                <a:lnTo>
                  <a:pt x="55" y="282"/>
                </a:lnTo>
                <a:lnTo>
                  <a:pt x="55" y="282"/>
                </a:lnTo>
                <a:lnTo>
                  <a:pt x="56" y="282"/>
                </a:lnTo>
                <a:lnTo>
                  <a:pt x="56" y="281"/>
                </a:lnTo>
                <a:lnTo>
                  <a:pt x="56" y="281"/>
                </a:lnTo>
                <a:lnTo>
                  <a:pt x="56" y="280"/>
                </a:lnTo>
                <a:lnTo>
                  <a:pt x="56" y="280"/>
                </a:lnTo>
                <a:lnTo>
                  <a:pt x="56" y="280"/>
                </a:lnTo>
                <a:lnTo>
                  <a:pt x="56" y="280"/>
                </a:lnTo>
                <a:lnTo>
                  <a:pt x="56" y="279"/>
                </a:lnTo>
                <a:lnTo>
                  <a:pt x="57" y="279"/>
                </a:lnTo>
                <a:lnTo>
                  <a:pt x="57" y="278"/>
                </a:lnTo>
                <a:lnTo>
                  <a:pt x="57" y="278"/>
                </a:lnTo>
                <a:lnTo>
                  <a:pt x="57" y="277"/>
                </a:lnTo>
                <a:lnTo>
                  <a:pt x="58" y="277"/>
                </a:lnTo>
                <a:lnTo>
                  <a:pt x="58" y="277"/>
                </a:lnTo>
                <a:lnTo>
                  <a:pt x="58" y="277"/>
                </a:lnTo>
                <a:lnTo>
                  <a:pt x="58" y="277"/>
                </a:lnTo>
                <a:lnTo>
                  <a:pt x="58" y="277"/>
                </a:lnTo>
                <a:lnTo>
                  <a:pt x="58" y="276"/>
                </a:lnTo>
                <a:lnTo>
                  <a:pt x="59" y="276"/>
                </a:lnTo>
                <a:lnTo>
                  <a:pt x="59" y="275"/>
                </a:lnTo>
                <a:lnTo>
                  <a:pt x="59" y="275"/>
                </a:lnTo>
                <a:lnTo>
                  <a:pt x="59" y="274"/>
                </a:lnTo>
                <a:lnTo>
                  <a:pt x="60" y="274"/>
                </a:lnTo>
                <a:lnTo>
                  <a:pt x="60" y="273"/>
                </a:lnTo>
                <a:lnTo>
                  <a:pt x="60" y="273"/>
                </a:lnTo>
                <a:lnTo>
                  <a:pt x="60" y="272"/>
                </a:lnTo>
                <a:lnTo>
                  <a:pt x="61" y="272"/>
                </a:lnTo>
                <a:lnTo>
                  <a:pt x="61" y="272"/>
                </a:lnTo>
                <a:lnTo>
                  <a:pt x="61" y="272"/>
                </a:lnTo>
                <a:lnTo>
                  <a:pt x="61" y="271"/>
                </a:lnTo>
                <a:lnTo>
                  <a:pt x="61" y="271"/>
                </a:lnTo>
                <a:lnTo>
                  <a:pt x="61" y="270"/>
                </a:lnTo>
                <a:lnTo>
                  <a:pt x="63" y="270"/>
                </a:lnTo>
                <a:lnTo>
                  <a:pt x="63" y="269"/>
                </a:lnTo>
                <a:lnTo>
                  <a:pt x="63" y="269"/>
                </a:lnTo>
                <a:lnTo>
                  <a:pt x="63" y="269"/>
                </a:lnTo>
                <a:lnTo>
                  <a:pt x="65" y="269"/>
                </a:lnTo>
                <a:lnTo>
                  <a:pt x="65" y="268"/>
                </a:lnTo>
                <a:lnTo>
                  <a:pt x="66" y="268"/>
                </a:lnTo>
                <a:lnTo>
                  <a:pt x="66" y="267"/>
                </a:lnTo>
                <a:lnTo>
                  <a:pt x="68" y="267"/>
                </a:lnTo>
                <a:lnTo>
                  <a:pt x="68" y="266"/>
                </a:lnTo>
                <a:lnTo>
                  <a:pt x="68" y="266"/>
                </a:lnTo>
                <a:lnTo>
                  <a:pt x="68" y="265"/>
                </a:lnTo>
                <a:lnTo>
                  <a:pt x="68" y="265"/>
                </a:lnTo>
                <a:lnTo>
                  <a:pt x="68" y="264"/>
                </a:lnTo>
                <a:lnTo>
                  <a:pt x="69" y="264"/>
                </a:lnTo>
                <a:lnTo>
                  <a:pt x="69" y="263"/>
                </a:lnTo>
                <a:lnTo>
                  <a:pt x="69" y="263"/>
                </a:lnTo>
                <a:lnTo>
                  <a:pt x="69" y="262"/>
                </a:lnTo>
                <a:lnTo>
                  <a:pt x="69" y="262"/>
                </a:lnTo>
                <a:lnTo>
                  <a:pt x="69" y="261"/>
                </a:lnTo>
                <a:lnTo>
                  <a:pt x="69" y="261"/>
                </a:lnTo>
                <a:lnTo>
                  <a:pt x="69" y="260"/>
                </a:lnTo>
                <a:lnTo>
                  <a:pt x="70" y="260"/>
                </a:lnTo>
                <a:lnTo>
                  <a:pt x="70" y="259"/>
                </a:lnTo>
                <a:lnTo>
                  <a:pt x="71" y="259"/>
                </a:lnTo>
                <a:lnTo>
                  <a:pt x="71" y="259"/>
                </a:lnTo>
                <a:lnTo>
                  <a:pt x="72" y="259"/>
                </a:lnTo>
                <a:lnTo>
                  <a:pt x="72" y="259"/>
                </a:lnTo>
                <a:lnTo>
                  <a:pt x="72" y="259"/>
                </a:lnTo>
                <a:lnTo>
                  <a:pt x="72" y="258"/>
                </a:lnTo>
                <a:lnTo>
                  <a:pt x="72" y="258"/>
                </a:lnTo>
                <a:lnTo>
                  <a:pt x="72" y="257"/>
                </a:lnTo>
                <a:lnTo>
                  <a:pt x="73" y="257"/>
                </a:lnTo>
                <a:lnTo>
                  <a:pt x="73" y="256"/>
                </a:lnTo>
                <a:lnTo>
                  <a:pt x="74" y="256"/>
                </a:lnTo>
                <a:lnTo>
                  <a:pt x="74" y="256"/>
                </a:lnTo>
                <a:lnTo>
                  <a:pt x="75" y="256"/>
                </a:lnTo>
                <a:lnTo>
                  <a:pt x="75" y="255"/>
                </a:lnTo>
                <a:lnTo>
                  <a:pt x="75" y="255"/>
                </a:lnTo>
                <a:lnTo>
                  <a:pt x="75" y="254"/>
                </a:lnTo>
                <a:lnTo>
                  <a:pt x="75" y="254"/>
                </a:lnTo>
                <a:lnTo>
                  <a:pt x="75" y="254"/>
                </a:lnTo>
                <a:lnTo>
                  <a:pt x="75" y="254"/>
                </a:lnTo>
                <a:lnTo>
                  <a:pt x="75" y="253"/>
                </a:lnTo>
                <a:lnTo>
                  <a:pt x="76" y="253"/>
                </a:lnTo>
                <a:lnTo>
                  <a:pt x="76" y="252"/>
                </a:lnTo>
                <a:lnTo>
                  <a:pt x="76" y="252"/>
                </a:lnTo>
                <a:lnTo>
                  <a:pt x="76" y="251"/>
                </a:lnTo>
                <a:lnTo>
                  <a:pt x="76" y="251"/>
                </a:lnTo>
                <a:lnTo>
                  <a:pt x="76" y="251"/>
                </a:lnTo>
                <a:lnTo>
                  <a:pt x="76" y="251"/>
                </a:lnTo>
                <a:lnTo>
                  <a:pt x="76" y="250"/>
                </a:lnTo>
                <a:lnTo>
                  <a:pt x="77" y="250"/>
                </a:lnTo>
                <a:lnTo>
                  <a:pt x="77" y="249"/>
                </a:lnTo>
                <a:lnTo>
                  <a:pt x="77" y="249"/>
                </a:lnTo>
                <a:lnTo>
                  <a:pt x="77" y="249"/>
                </a:lnTo>
                <a:lnTo>
                  <a:pt x="77" y="249"/>
                </a:lnTo>
                <a:lnTo>
                  <a:pt x="77" y="248"/>
                </a:lnTo>
                <a:lnTo>
                  <a:pt x="78" y="248"/>
                </a:lnTo>
                <a:lnTo>
                  <a:pt x="78" y="248"/>
                </a:lnTo>
                <a:lnTo>
                  <a:pt x="79" y="248"/>
                </a:lnTo>
                <a:lnTo>
                  <a:pt x="79" y="247"/>
                </a:lnTo>
                <a:lnTo>
                  <a:pt x="79" y="247"/>
                </a:lnTo>
                <a:lnTo>
                  <a:pt x="79" y="246"/>
                </a:lnTo>
                <a:lnTo>
                  <a:pt x="79" y="246"/>
                </a:lnTo>
                <a:lnTo>
                  <a:pt x="79" y="245"/>
                </a:lnTo>
                <a:lnTo>
                  <a:pt x="80" y="245"/>
                </a:lnTo>
                <a:lnTo>
                  <a:pt x="80" y="244"/>
                </a:lnTo>
                <a:lnTo>
                  <a:pt x="80" y="244"/>
                </a:lnTo>
                <a:lnTo>
                  <a:pt x="80" y="243"/>
                </a:lnTo>
                <a:lnTo>
                  <a:pt x="82" y="243"/>
                </a:lnTo>
                <a:lnTo>
                  <a:pt x="82" y="243"/>
                </a:lnTo>
                <a:lnTo>
                  <a:pt x="82" y="243"/>
                </a:lnTo>
                <a:lnTo>
                  <a:pt x="82" y="242"/>
                </a:lnTo>
                <a:lnTo>
                  <a:pt x="82" y="242"/>
                </a:lnTo>
                <a:lnTo>
                  <a:pt x="82" y="241"/>
                </a:lnTo>
                <a:lnTo>
                  <a:pt x="83" y="241"/>
                </a:lnTo>
                <a:lnTo>
                  <a:pt x="83" y="240"/>
                </a:lnTo>
                <a:lnTo>
                  <a:pt x="83" y="240"/>
                </a:lnTo>
                <a:lnTo>
                  <a:pt x="83" y="239"/>
                </a:lnTo>
                <a:lnTo>
                  <a:pt x="85" y="239"/>
                </a:lnTo>
                <a:lnTo>
                  <a:pt x="85" y="239"/>
                </a:lnTo>
                <a:lnTo>
                  <a:pt x="86" y="239"/>
                </a:lnTo>
                <a:lnTo>
                  <a:pt x="86" y="239"/>
                </a:lnTo>
                <a:lnTo>
                  <a:pt x="86" y="239"/>
                </a:lnTo>
                <a:lnTo>
                  <a:pt x="86" y="239"/>
                </a:lnTo>
                <a:lnTo>
                  <a:pt x="86" y="239"/>
                </a:lnTo>
                <a:lnTo>
                  <a:pt x="86" y="238"/>
                </a:lnTo>
                <a:lnTo>
                  <a:pt x="86" y="238"/>
                </a:lnTo>
                <a:lnTo>
                  <a:pt x="86" y="238"/>
                </a:lnTo>
                <a:lnTo>
                  <a:pt x="87" y="238"/>
                </a:lnTo>
                <a:lnTo>
                  <a:pt x="87" y="237"/>
                </a:lnTo>
                <a:lnTo>
                  <a:pt x="90" y="237"/>
                </a:lnTo>
                <a:lnTo>
                  <a:pt x="90" y="236"/>
                </a:lnTo>
                <a:lnTo>
                  <a:pt x="90" y="236"/>
                </a:lnTo>
                <a:lnTo>
                  <a:pt x="90" y="236"/>
                </a:lnTo>
                <a:lnTo>
                  <a:pt x="92" y="236"/>
                </a:lnTo>
                <a:lnTo>
                  <a:pt x="92" y="236"/>
                </a:lnTo>
                <a:lnTo>
                  <a:pt x="92" y="236"/>
                </a:lnTo>
                <a:lnTo>
                  <a:pt x="92" y="235"/>
                </a:lnTo>
                <a:lnTo>
                  <a:pt x="93" y="235"/>
                </a:lnTo>
                <a:lnTo>
                  <a:pt x="93" y="235"/>
                </a:lnTo>
                <a:lnTo>
                  <a:pt x="96" y="235"/>
                </a:lnTo>
                <a:lnTo>
                  <a:pt x="96" y="234"/>
                </a:lnTo>
                <a:lnTo>
                  <a:pt x="96" y="234"/>
                </a:lnTo>
                <a:lnTo>
                  <a:pt x="96" y="233"/>
                </a:lnTo>
                <a:lnTo>
                  <a:pt x="97" y="233"/>
                </a:lnTo>
                <a:lnTo>
                  <a:pt x="97" y="233"/>
                </a:lnTo>
                <a:lnTo>
                  <a:pt x="97" y="233"/>
                </a:lnTo>
                <a:lnTo>
                  <a:pt x="97" y="232"/>
                </a:lnTo>
                <a:lnTo>
                  <a:pt x="97" y="232"/>
                </a:lnTo>
                <a:lnTo>
                  <a:pt x="97" y="231"/>
                </a:lnTo>
                <a:lnTo>
                  <a:pt x="97" y="231"/>
                </a:lnTo>
                <a:lnTo>
                  <a:pt x="97" y="230"/>
                </a:lnTo>
                <a:lnTo>
                  <a:pt x="98" y="230"/>
                </a:lnTo>
                <a:lnTo>
                  <a:pt x="98" y="230"/>
                </a:lnTo>
                <a:lnTo>
                  <a:pt x="98" y="230"/>
                </a:lnTo>
                <a:lnTo>
                  <a:pt x="98" y="230"/>
                </a:lnTo>
                <a:lnTo>
                  <a:pt x="98" y="230"/>
                </a:lnTo>
                <a:lnTo>
                  <a:pt x="98" y="230"/>
                </a:lnTo>
                <a:lnTo>
                  <a:pt x="98" y="230"/>
                </a:lnTo>
                <a:lnTo>
                  <a:pt x="98" y="230"/>
                </a:lnTo>
                <a:lnTo>
                  <a:pt x="98" y="230"/>
                </a:lnTo>
                <a:lnTo>
                  <a:pt x="98" y="229"/>
                </a:lnTo>
                <a:lnTo>
                  <a:pt x="99" y="229"/>
                </a:lnTo>
                <a:lnTo>
                  <a:pt x="99" y="229"/>
                </a:lnTo>
                <a:lnTo>
                  <a:pt x="99" y="229"/>
                </a:lnTo>
                <a:lnTo>
                  <a:pt x="99" y="228"/>
                </a:lnTo>
                <a:lnTo>
                  <a:pt x="99" y="228"/>
                </a:lnTo>
                <a:lnTo>
                  <a:pt x="99" y="227"/>
                </a:lnTo>
                <a:lnTo>
                  <a:pt x="100" y="227"/>
                </a:lnTo>
                <a:lnTo>
                  <a:pt x="100" y="226"/>
                </a:lnTo>
                <a:lnTo>
                  <a:pt x="100" y="226"/>
                </a:lnTo>
                <a:lnTo>
                  <a:pt x="100" y="225"/>
                </a:lnTo>
                <a:lnTo>
                  <a:pt x="101" y="225"/>
                </a:lnTo>
                <a:lnTo>
                  <a:pt x="101" y="225"/>
                </a:lnTo>
                <a:lnTo>
                  <a:pt x="101" y="225"/>
                </a:lnTo>
                <a:lnTo>
                  <a:pt x="101" y="224"/>
                </a:lnTo>
                <a:lnTo>
                  <a:pt x="103" y="224"/>
                </a:lnTo>
                <a:lnTo>
                  <a:pt x="103" y="223"/>
                </a:lnTo>
                <a:lnTo>
                  <a:pt x="103" y="223"/>
                </a:lnTo>
                <a:lnTo>
                  <a:pt x="103" y="223"/>
                </a:lnTo>
                <a:lnTo>
                  <a:pt x="103" y="223"/>
                </a:lnTo>
                <a:lnTo>
                  <a:pt x="103" y="223"/>
                </a:lnTo>
                <a:lnTo>
                  <a:pt x="104" y="223"/>
                </a:lnTo>
                <a:lnTo>
                  <a:pt x="104" y="222"/>
                </a:lnTo>
                <a:lnTo>
                  <a:pt x="105" y="222"/>
                </a:lnTo>
                <a:lnTo>
                  <a:pt x="105" y="221"/>
                </a:lnTo>
                <a:lnTo>
                  <a:pt x="108" y="221"/>
                </a:lnTo>
                <a:lnTo>
                  <a:pt x="108" y="220"/>
                </a:lnTo>
                <a:lnTo>
                  <a:pt x="108" y="220"/>
                </a:lnTo>
                <a:lnTo>
                  <a:pt x="108" y="219"/>
                </a:lnTo>
                <a:lnTo>
                  <a:pt x="109" y="219"/>
                </a:lnTo>
                <a:lnTo>
                  <a:pt x="109" y="218"/>
                </a:lnTo>
                <a:lnTo>
                  <a:pt x="110" y="218"/>
                </a:lnTo>
                <a:lnTo>
                  <a:pt x="110" y="218"/>
                </a:lnTo>
                <a:lnTo>
                  <a:pt x="111" y="218"/>
                </a:lnTo>
                <a:lnTo>
                  <a:pt x="111" y="217"/>
                </a:lnTo>
                <a:lnTo>
                  <a:pt x="111" y="217"/>
                </a:lnTo>
                <a:lnTo>
                  <a:pt x="111" y="217"/>
                </a:lnTo>
                <a:lnTo>
                  <a:pt x="111" y="217"/>
                </a:lnTo>
                <a:lnTo>
                  <a:pt x="111" y="216"/>
                </a:lnTo>
                <a:lnTo>
                  <a:pt x="111" y="216"/>
                </a:lnTo>
                <a:lnTo>
                  <a:pt x="111" y="215"/>
                </a:lnTo>
                <a:lnTo>
                  <a:pt x="112" y="215"/>
                </a:lnTo>
                <a:lnTo>
                  <a:pt x="112" y="215"/>
                </a:lnTo>
                <a:lnTo>
                  <a:pt x="113" y="215"/>
                </a:lnTo>
                <a:lnTo>
                  <a:pt x="113" y="214"/>
                </a:lnTo>
                <a:lnTo>
                  <a:pt x="113" y="214"/>
                </a:lnTo>
                <a:lnTo>
                  <a:pt x="113" y="213"/>
                </a:lnTo>
                <a:lnTo>
                  <a:pt x="113" y="213"/>
                </a:lnTo>
                <a:lnTo>
                  <a:pt x="113" y="213"/>
                </a:lnTo>
                <a:lnTo>
                  <a:pt x="114" y="213"/>
                </a:lnTo>
                <a:lnTo>
                  <a:pt x="114" y="212"/>
                </a:lnTo>
                <a:lnTo>
                  <a:pt x="117" y="212"/>
                </a:lnTo>
                <a:lnTo>
                  <a:pt x="117" y="212"/>
                </a:lnTo>
                <a:lnTo>
                  <a:pt x="118" y="212"/>
                </a:lnTo>
                <a:lnTo>
                  <a:pt x="118" y="211"/>
                </a:lnTo>
                <a:lnTo>
                  <a:pt x="118" y="211"/>
                </a:lnTo>
                <a:lnTo>
                  <a:pt x="118" y="210"/>
                </a:lnTo>
                <a:lnTo>
                  <a:pt x="119" y="210"/>
                </a:lnTo>
                <a:lnTo>
                  <a:pt x="119" y="210"/>
                </a:lnTo>
                <a:lnTo>
                  <a:pt x="119" y="210"/>
                </a:lnTo>
                <a:lnTo>
                  <a:pt x="119" y="209"/>
                </a:lnTo>
                <a:lnTo>
                  <a:pt x="120" y="209"/>
                </a:lnTo>
                <a:lnTo>
                  <a:pt x="120" y="208"/>
                </a:lnTo>
                <a:lnTo>
                  <a:pt x="121" y="208"/>
                </a:lnTo>
                <a:lnTo>
                  <a:pt x="121" y="207"/>
                </a:lnTo>
                <a:lnTo>
                  <a:pt x="124" y="207"/>
                </a:lnTo>
                <a:lnTo>
                  <a:pt x="124" y="206"/>
                </a:lnTo>
                <a:lnTo>
                  <a:pt x="124" y="206"/>
                </a:lnTo>
                <a:lnTo>
                  <a:pt x="124" y="206"/>
                </a:lnTo>
                <a:lnTo>
                  <a:pt x="125" y="206"/>
                </a:lnTo>
                <a:lnTo>
                  <a:pt x="125" y="205"/>
                </a:lnTo>
                <a:lnTo>
                  <a:pt x="126" y="205"/>
                </a:lnTo>
                <a:lnTo>
                  <a:pt x="126" y="204"/>
                </a:lnTo>
                <a:lnTo>
                  <a:pt x="126" y="204"/>
                </a:lnTo>
                <a:lnTo>
                  <a:pt x="126" y="203"/>
                </a:lnTo>
                <a:lnTo>
                  <a:pt x="126" y="203"/>
                </a:lnTo>
                <a:lnTo>
                  <a:pt x="126" y="202"/>
                </a:lnTo>
                <a:lnTo>
                  <a:pt x="127" y="202"/>
                </a:lnTo>
                <a:lnTo>
                  <a:pt x="127" y="201"/>
                </a:lnTo>
                <a:lnTo>
                  <a:pt x="127" y="201"/>
                </a:lnTo>
                <a:lnTo>
                  <a:pt x="127" y="200"/>
                </a:lnTo>
                <a:lnTo>
                  <a:pt x="128" y="200"/>
                </a:lnTo>
                <a:lnTo>
                  <a:pt x="128" y="200"/>
                </a:lnTo>
                <a:lnTo>
                  <a:pt x="128" y="200"/>
                </a:lnTo>
                <a:lnTo>
                  <a:pt x="128" y="199"/>
                </a:lnTo>
                <a:lnTo>
                  <a:pt x="129" y="199"/>
                </a:lnTo>
                <a:lnTo>
                  <a:pt x="129" y="198"/>
                </a:lnTo>
                <a:lnTo>
                  <a:pt x="129" y="198"/>
                </a:lnTo>
                <a:lnTo>
                  <a:pt x="129" y="198"/>
                </a:lnTo>
                <a:lnTo>
                  <a:pt x="129" y="198"/>
                </a:lnTo>
                <a:lnTo>
                  <a:pt x="129" y="197"/>
                </a:lnTo>
                <a:lnTo>
                  <a:pt x="130" y="197"/>
                </a:lnTo>
                <a:lnTo>
                  <a:pt x="130" y="197"/>
                </a:lnTo>
                <a:lnTo>
                  <a:pt x="131" y="197"/>
                </a:lnTo>
                <a:lnTo>
                  <a:pt x="131" y="196"/>
                </a:lnTo>
                <a:lnTo>
                  <a:pt x="131" y="196"/>
                </a:lnTo>
                <a:lnTo>
                  <a:pt x="131" y="195"/>
                </a:lnTo>
                <a:lnTo>
                  <a:pt x="131" y="195"/>
                </a:lnTo>
                <a:lnTo>
                  <a:pt x="131" y="194"/>
                </a:lnTo>
                <a:lnTo>
                  <a:pt x="132" y="194"/>
                </a:lnTo>
                <a:lnTo>
                  <a:pt x="132" y="194"/>
                </a:lnTo>
                <a:lnTo>
                  <a:pt x="133" y="194"/>
                </a:lnTo>
                <a:lnTo>
                  <a:pt x="133" y="194"/>
                </a:lnTo>
                <a:lnTo>
                  <a:pt x="133" y="194"/>
                </a:lnTo>
                <a:lnTo>
                  <a:pt x="133" y="193"/>
                </a:lnTo>
                <a:lnTo>
                  <a:pt x="135" y="193"/>
                </a:lnTo>
                <a:lnTo>
                  <a:pt x="135" y="192"/>
                </a:lnTo>
                <a:lnTo>
                  <a:pt x="136" y="192"/>
                </a:lnTo>
                <a:lnTo>
                  <a:pt x="136" y="191"/>
                </a:lnTo>
                <a:lnTo>
                  <a:pt x="138" y="191"/>
                </a:lnTo>
                <a:lnTo>
                  <a:pt x="138" y="191"/>
                </a:lnTo>
                <a:lnTo>
                  <a:pt x="138" y="191"/>
                </a:lnTo>
                <a:lnTo>
                  <a:pt x="138" y="190"/>
                </a:lnTo>
                <a:lnTo>
                  <a:pt x="139" y="190"/>
                </a:lnTo>
                <a:lnTo>
                  <a:pt x="139" y="189"/>
                </a:lnTo>
                <a:lnTo>
                  <a:pt x="139" y="189"/>
                </a:lnTo>
                <a:lnTo>
                  <a:pt x="139" y="189"/>
                </a:lnTo>
                <a:lnTo>
                  <a:pt x="140" y="189"/>
                </a:lnTo>
                <a:lnTo>
                  <a:pt x="140" y="189"/>
                </a:lnTo>
                <a:lnTo>
                  <a:pt x="140" y="189"/>
                </a:lnTo>
                <a:lnTo>
                  <a:pt x="140" y="189"/>
                </a:lnTo>
                <a:lnTo>
                  <a:pt x="140" y="189"/>
                </a:lnTo>
                <a:lnTo>
                  <a:pt x="140" y="189"/>
                </a:lnTo>
                <a:lnTo>
                  <a:pt x="141" y="189"/>
                </a:lnTo>
                <a:lnTo>
                  <a:pt x="141" y="189"/>
                </a:lnTo>
                <a:lnTo>
                  <a:pt x="141" y="189"/>
                </a:lnTo>
                <a:lnTo>
                  <a:pt x="141" y="188"/>
                </a:lnTo>
                <a:lnTo>
                  <a:pt x="142" y="188"/>
                </a:lnTo>
                <a:lnTo>
                  <a:pt x="142" y="187"/>
                </a:lnTo>
                <a:lnTo>
                  <a:pt x="143" y="187"/>
                </a:lnTo>
                <a:lnTo>
                  <a:pt x="143" y="186"/>
                </a:lnTo>
                <a:lnTo>
                  <a:pt x="145" y="186"/>
                </a:lnTo>
                <a:lnTo>
                  <a:pt x="145" y="186"/>
                </a:lnTo>
                <a:lnTo>
                  <a:pt x="145" y="186"/>
                </a:lnTo>
                <a:lnTo>
                  <a:pt x="145" y="186"/>
                </a:lnTo>
                <a:lnTo>
                  <a:pt x="145" y="186"/>
                </a:lnTo>
                <a:lnTo>
                  <a:pt x="145" y="186"/>
                </a:lnTo>
                <a:lnTo>
                  <a:pt x="147" y="186"/>
                </a:lnTo>
                <a:lnTo>
                  <a:pt x="147" y="186"/>
                </a:lnTo>
                <a:lnTo>
                  <a:pt x="147" y="186"/>
                </a:lnTo>
                <a:lnTo>
                  <a:pt x="147" y="186"/>
                </a:lnTo>
                <a:lnTo>
                  <a:pt x="148" y="186"/>
                </a:lnTo>
                <a:lnTo>
                  <a:pt x="148" y="185"/>
                </a:lnTo>
                <a:lnTo>
                  <a:pt x="149" y="185"/>
                </a:lnTo>
                <a:lnTo>
                  <a:pt x="149" y="184"/>
                </a:lnTo>
                <a:lnTo>
                  <a:pt x="150" y="184"/>
                </a:lnTo>
                <a:lnTo>
                  <a:pt x="150" y="183"/>
                </a:lnTo>
                <a:lnTo>
                  <a:pt x="151" y="183"/>
                </a:lnTo>
                <a:lnTo>
                  <a:pt x="151" y="183"/>
                </a:lnTo>
                <a:lnTo>
                  <a:pt x="151" y="183"/>
                </a:lnTo>
                <a:lnTo>
                  <a:pt x="151" y="182"/>
                </a:lnTo>
                <a:lnTo>
                  <a:pt x="153" y="182"/>
                </a:lnTo>
                <a:lnTo>
                  <a:pt x="153" y="181"/>
                </a:lnTo>
                <a:lnTo>
                  <a:pt x="153" y="181"/>
                </a:lnTo>
                <a:lnTo>
                  <a:pt x="153" y="181"/>
                </a:lnTo>
                <a:lnTo>
                  <a:pt x="153" y="181"/>
                </a:lnTo>
                <a:lnTo>
                  <a:pt x="153" y="180"/>
                </a:lnTo>
                <a:lnTo>
                  <a:pt x="154" y="180"/>
                </a:lnTo>
                <a:lnTo>
                  <a:pt x="154" y="179"/>
                </a:lnTo>
                <a:lnTo>
                  <a:pt x="154" y="179"/>
                </a:lnTo>
                <a:lnTo>
                  <a:pt x="154" y="178"/>
                </a:lnTo>
                <a:lnTo>
                  <a:pt x="157" y="178"/>
                </a:lnTo>
                <a:lnTo>
                  <a:pt x="157" y="178"/>
                </a:lnTo>
                <a:lnTo>
                  <a:pt x="159" y="178"/>
                </a:lnTo>
                <a:lnTo>
                  <a:pt x="159" y="177"/>
                </a:lnTo>
                <a:lnTo>
                  <a:pt x="159" y="177"/>
                </a:lnTo>
                <a:lnTo>
                  <a:pt x="159" y="177"/>
                </a:lnTo>
                <a:lnTo>
                  <a:pt x="160" y="177"/>
                </a:lnTo>
                <a:lnTo>
                  <a:pt x="160" y="177"/>
                </a:lnTo>
                <a:lnTo>
                  <a:pt x="160" y="177"/>
                </a:lnTo>
                <a:lnTo>
                  <a:pt x="160" y="176"/>
                </a:lnTo>
                <a:lnTo>
                  <a:pt x="161" y="176"/>
                </a:lnTo>
                <a:lnTo>
                  <a:pt x="161" y="176"/>
                </a:lnTo>
                <a:lnTo>
                  <a:pt x="162" y="176"/>
                </a:lnTo>
                <a:lnTo>
                  <a:pt x="162" y="176"/>
                </a:lnTo>
                <a:lnTo>
                  <a:pt x="162" y="176"/>
                </a:lnTo>
                <a:lnTo>
                  <a:pt x="162" y="175"/>
                </a:lnTo>
                <a:lnTo>
                  <a:pt x="163" y="175"/>
                </a:lnTo>
                <a:lnTo>
                  <a:pt x="163" y="174"/>
                </a:lnTo>
                <a:lnTo>
                  <a:pt x="164" y="174"/>
                </a:lnTo>
                <a:lnTo>
                  <a:pt x="164" y="174"/>
                </a:lnTo>
                <a:lnTo>
                  <a:pt x="164" y="174"/>
                </a:lnTo>
                <a:lnTo>
                  <a:pt x="164" y="174"/>
                </a:lnTo>
                <a:lnTo>
                  <a:pt x="167" y="174"/>
                </a:lnTo>
                <a:lnTo>
                  <a:pt x="167" y="173"/>
                </a:lnTo>
                <a:lnTo>
                  <a:pt x="168" y="173"/>
                </a:lnTo>
                <a:lnTo>
                  <a:pt x="168" y="172"/>
                </a:lnTo>
                <a:lnTo>
                  <a:pt x="170" y="172"/>
                </a:lnTo>
                <a:lnTo>
                  <a:pt x="170" y="171"/>
                </a:lnTo>
                <a:lnTo>
                  <a:pt x="170" y="171"/>
                </a:lnTo>
                <a:lnTo>
                  <a:pt x="170" y="170"/>
                </a:lnTo>
                <a:lnTo>
                  <a:pt x="170" y="170"/>
                </a:lnTo>
                <a:lnTo>
                  <a:pt x="170" y="169"/>
                </a:lnTo>
                <a:lnTo>
                  <a:pt x="171" y="169"/>
                </a:lnTo>
                <a:lnTo>
                  <a:pt x="171" y="169"/>
                </a:lnTo>
                <a:lnTo>
                  <a:pt x="171" y="169"/>
                </a:lnTo>
                <a:lnTo>
                  <a:pt x="171" y="168"/>
                </a:lnTo>
                <a:lnTo>
                  <a:pt x="173" y="168"/>
                </a:lnTo>
                <a:lnTo>
                  <a:pt x="173" y="167"/>
                </a:lnTo>
                <a:lnTo>
                  <a:pt x="173" y="167"/>
                </a:lnTo>
                <a:lnTo>
                  <a:pt x="173" y="167"/>
                </a:lnTo>
                <a:lnTo>
                  <a:pt x="173" y="167"/>
                </a:lnTo>
                <a:lnTo>
                  <a:pt x="173" y="166"/>
                </a:lnTo>
                <a:lnTo>
                  <a:pt x="176" y="166"/>
                </a:lnTo>
                <a:lnTo>
                  <a:pt x="176" y="166"/>
                </a:lnTo>
                <a:lnTo>
                  <a:pt x="177" y="166"/>
                </a:lnTo>
                <a:lnTo>
                  <a:pt x="177" y="165"/>
                </a:lnTo>
                <a:lnTo>
                  <a:pt x="179" y="165"/>
                </a:lnTo>
                <a:lnTo>
                  <a:pt x="179" y="164"/>
                </a:lnTo>
                <a:lnTo>
                  <a:pt x="181" y="164"/>
                </a:lnTo>
                <a:lnTo>
                  <a:pt x="181" y="164"/>
                </a:lnTo>
                <a:lnTo>
                  <a:pt x="184" y="164"/>
                </a:lnTo>
                <a:lnTo>
                  <a:pt x="184" y="164"/>
                </a:lnTo>
                <a:lnTo>
                  <a:pt x="186" y="164"/>
                </a:lnTo>
                <a:lnTo>
                  <a:pt x="186" y="163"/>
                </a:lnTo>
                <a:lnTo>
                  <a:pt x="189" y="163"/>
                </a:lnTo>
                <a:lnTo>
                  <a:pt x="189" y="163"/>
                </a:lnTo>
                <a:lnTo>
                  <a:pt x="190" y="163"/>
                </a:lnTo>
                <a:lnTo>
                  <a:pt x="190" y="163"/>
                </a:lnTo>
                <a:lnTo>
                  <a:pt x="190" y="163"/>
                </a:lnTo>
                <a:lnTo>
                  <a:pt x="190" y="162"/>
                </a:lnTo>
                <a:lnTo>
                  <a:pt x="190" y="162"/>
                </a:lnTo>
                <a:lnTo>
                  <a:pt x="190" y="162"/>
                </a:lnTo>
                <a:lnTo>
                  <a:pt x="190" y="162"/>
                </a:lnTo>
                <a:lnTo>
                  <a:pt x="190" y="161"/>
                </a:lnTo>
                <a:lnTo>
                  <a:pt x="191" y="161"/>
                </a:lnTo>
                <a:lnTo>
                  <a:pt x="191" y="160"/>
                </a:lnTo>
                <a:lnTo>
                  <a:pt x="192" y="160"/>
                </a:lnTo>
                <a:lnTo>
                  <a:pt x="192" y="160"/>
                </a:lnTo>
                <a:lnTo>
                  <a:pt x="193" y="160"/>
                </a:lnTo>
                <a:lnTo>
                  <a:pt x="193" y="160"/>
                </a:lnTo>
                <a:lnTo>
                  <a:pt x="194" y="160"/>
                </a:lnTo>
                <a:lnTo>
                  <a:pt x="194" y="160"/>
                </a:lnTo>
                <a:lnTo>
                  <a:pt x="196" y="160"/>
                </a:lnTo>
                <a:lnTo>
                  <a:pt x="196" y="159"/>
                </a:lnTo>
                <a:lnTo>
                  <a:pt x="196" y="159"/>
                </a:lnTo>
                <a:lnTo>
                  <a:pt x="196" y="158"/>
                </a:lnTo>
                <a:lnTo>
                  <a:pt x="197" y="158"/>
                </a:lnTo>
                <a:lnTo>
                  <a:pt x="197" y="157"/>
                </a:lnTo>
                <a:lnTo>
                  <a:pt x="197" y="157"/>
                </a:lnTo>
                <a:lnTo>
                  <a:pt x="197" y="156"/>
                </a:lnTo>
                <a:lnTo>
                  <a:pt x="197" y="156"/>
                </a:lnTo>
                <a:lnTo>
                  <a:pt x="197" y="156"/>
                </a:lnTo>
                <a:lnTo>
                  <a:pt x="197" y="156"/>
                </a:lnTo>
                <a:lnTo>
                  <a:pt x="197" y="155"/>
                </a:lnTo>
                <a:lnTo>
                  <a:pt x="198" y="155"/>
                </a:lnTo>
                <a:lnTo>
                  <a:pt x="198" y="155"/>
                </a:lnTo>
                <a:lnTo>
                  <a:pt x="198" y="155"/>
                </a:lnTo>
                <a:lnTo>
                  <a:pt x="198" y="154"/>
                </a:lnTo>
                <a:lnTo>
                  <a:pt x="200" y="154"/>
                </a:lnTo>
                <a:lnTo>
                  <a:pt x="200" y="154"/>
                </a:lnTo>
                <a:lnTo>
                  <a:pt x="200" y="154"/>
                </a:lnTo>
                <a:lnTo>
                  <a:pt x="200" y="153"/>
                </a:lnTo>
                <a:lnTo>
                  <a:pt x="202" y="153"/>
                </a:lnTo>
                <a:lnTo>
                  <a:pt x="202" y="152"/>
                </a:lnTo>
                <a:lnTo>
                  <a:pt x="206" y="152"/>
                </a:lnTo>
                <a:lnTo>
                  <a:pt x="206" y="152"/>
                </a:lnTo>
                <a:lnTo>
                  <a:pt x="207" y="152"/>
                </a:lnTo>
                <a:lnTo>
                  <a:pt x="207" y="151"/>
                </a:lnTo>
                <a:lnTo>
                  <a:pt x="207" y="151"/>
                </a:lnTo>
                <a:lnTo>
                  <a:pt x="207" y="151"/>
                </a:lnTo>
                <a:lnTo>
                  <a:pt x="207" y="151"/>
                </a:lnTo>
                <a:lnTo>
                  <a:pt x="207" y="150"/>
                </a:lnTo>
                <a:lnTo>
                  <a:pt x="208" y="150"/>
                </a:lnTo>
                <a:lnTo>
                  <a:pt x="208" y="149"/>
                </a:lnTo>
                <a:lnTo>
                  <a:pt x="209" y="149"/>
                </a:lnTo>
                <a:lnTo>
                  <a:pt x="209" y="149"/>
                </a:lnTo>
                <a:lnTo>
                  <a:pt x="209" y="149"/>
                </a:lnTo>
                <a:lnTo>
                  <a:pt x="209" y="149"/>
                </a:lnTo>
                <a:lnTo>
                  <a:pt x="209" y="149"/>
                </a:lnTo>
                <a:lnTo>
                  <a:pt x="209" y="149"/>
                </a:lnTo>
                <a:lnTo>
                  <a:pt x="210" y="149"/>
                </a:lnTo>
                <a:lnTo>
                  <a:pt x="210" y="149"/>
                </a:lnTo>
                <a:lnTo>
                  <a:pt x="211" y="149"/>
                </a:lnTo>
                <a:lnTo>
                  <a:pt x="211" y="148"/>
                </a:lnTo>
                <a:lnTo>
                  <a:pt x="212" y="148"/>
                </a:lnTo>
                <a:lnTo>
                  <a:pt x="212" y="148"/>
                </a:lnTo>
                <a:lnTo>
                  <a:pt x="212" y="148"/>
                </a:lnTo>
                <a:lnTo>
                  <a:pt x="212" y="147"/>
                </a:lnTo>
                <a:lnTo>
                  <a:pt x="213" y="147"/>
                </a:lnTo>
                <a:lnTo>
                  <a:pt x="213" y="146"/>
                </a:lnTo>
                <a:lnTo>
                  <a:pt x="213" y="146"/>
                </a:lnTo>
                <a:lnTo>
                  <a:pt x="213" y="145"/>
                </a:lnTo>
                <a:lnTo>
                  <a:pt x="214" y="145"/>
                </a:lnTo>
                <a:lnTo>
                  <a:pt x="214" y="145"/>
                </a:lnTo>
                <a:lnTo>
                  <a:pt x="215" y="145"/>
                </a:lnTo>
                <a:lnTo>
                  <a:pt x="215" y="144"/>
                </a:lnTo>
                <a:lnTo>
                  <a:pt x="215" y="144"/>
                </a:lnTo>
                <a:lnTo>
                  <a:pt x="215" y="143"/>
                </a:lnTo>
                <a:lnTo>
                  <a:pt x="215" y="143"/>
                </a:lnTo>
                <a:lnTo>
                  <a:pt x="215" y="143"/>
                </a:lnTo>
                <a:lnTo>
                  <a:pt x="215" y="143"/>
                </a:lnTo>
                <a:lnTo>
                  <a:pt x="215" y="143"/>
                </a:lnTo>
                <a:lnTo>
                  <a:pt x="215" y="143"/>
                </a:lnTo>
                <a:lnTo>
                  <a:pt x="215" y="142"/>
                </a:lnTo>
                <a:lnTo>
                  <a:pt x="217" y="142"/>
                </a:lnTo>
                <a:lnTo>
                  <a:pt x="217" y="141"/>
                </a:lnTo>
                <a:lnTo>
                  <a:pt x="217" y="141"/>
                </a:lnTo>
                <a:lnTo>
                  <a:pt x="217" y="140"/>
                </a:lnTo>
                <a:lnTo>
                  <a:pt x="218" y="140"/>
                </a:lnTo>
                <a:lnTo>
                  <a:pt x="218" y="139"/>
                </a:lnTo>
                <a:lnTo>
                  <a:pt x="219" y="139"/>
                </a:lnTo>
                <a:lnTo>
                  <a:pt x="219" y="138"/>
                </a:lnTo>
                <a:lnTo>
                  <a:pt x="221" y="138"/>
                </a:lnTo>
                <a:lnTo>
                  <a:pt x="221" y="137"/>
                </a:lnTo>
                <a:lnTo>
                  <a:pt x="222" y="137"/>
                </a:lnTo>
                <a:lnTo>
                  <a:pt x="222" y="137"/>
                </a:lnTo>
                <a:lnTo>
                  <a:pt x="224" y="137"/>
                </a:lnTo>
                <a:lnTo>
                  <a:pt x="224" y="137"/>
                </a:lnTo>
                <a:lnTo>
                  <a:pt x="224" y="137"/>
                </a:lnTo>
                <a:lnTo>
                  <a:pt x="224" y="136"/>
                </a:lnTo>
                <a:lnTo>
                  <a:pt x="228" y="136"/>
                </a:lnTo>
                <a:lnTo>
                  <a:pt x="228" y="135"/>
                </a:lnTo>
                <a:lnTo>
                  <a:pt x="229" y="135"/>
                </a:lnTo>
                <a:lnTo>
                  <a:pt x="229" y="135"/>
                </a:lnTo>
                <a:lnTo>
                  <a:pt x="232" y="135"/>
                </a:lnTo>
                <a:lnTo>
                  <a:pt x="232" y="135"/>
                </a:lnTo>
                <a:lnTo>
                  <a:pt x="233" y="135"/>
                </a:lnTo>
                <a:lnTo>
                  <a:pt x="233" y="135"/>
                </a:lnTo>
                <a:lnTo>
                  <a:pt x="234" y="135"/>
                </a:lnTo>
                <a:lnTo>
                  <a:pt x="234" y="135"/>
                </a:lnTo>
                <a:lnTo>
                  <a:pt x="234" y="135"/>
                </a:lnTo>
                <a:lnTo>
                  <a:pt x="234" y="134"/>
                </a:lnTo>
                <a:lnTo>
                  <a:pt x="235" y="134"/>
                </a:lnTo>
                <a:lnTo>
                  <a:pt x="235" y="133"/>
                </a:lnTo>
                <a:lnTo>
                  <a:pt x="236" y="133"/>
                </a:lnTo>
                <a:lnTo>
                  <a:pt x="236" y="133"/>
                </a:lnTo>
                <a:lnTo>
                  <a:pt x="236" y="133"/>
                </a:lnTo>
                <a:lnTo>
                  <a:pt x="236" y="132"/>
                </a:lnTo>
                <a:lnTo>
                  <a:pt x="238" y="132"/>
                </a:lnTo>
                <a:lnTo>
                  <a:pt x="238" y="132"/>
                </a:lnTo>
                <a:lnTo>
                  <a:pt x="240" y="132"/>
                </a:lnTo>
                <a:lnTo>
                  <a:pt x="240" y="131"/>
                </a:lnTo>
                <a:lnTo>
                  <a:pt x="240" y="131"/>
                </a:lnTo>
                <a:lnTo>
                  <a:pt x="240" y="130"/>
                </a:lnTo>
                <a:lnTo>
                  <a:pt x="243" y="130"/>
                </a:lnTo>
                <a:lnTo>
                  <a:pt x="243" y="130"/>
                </a:lnTo>
                <a:lnTo>
                  <a:pt x="244" y="130"/>
                </a:lnTo>
                <a:lnTo>
                  <a:pt x="244" y="130"/>
                </a:lnTo>
                <a:lnTo>
                  <a:pt x="244" y="130"/>
                </a:lnTo>
                <a:lnTo>
                  <a:pt x="244" y="129"/>
                </a:lnTo>
                <a:lnTo>
                  <a:pt x="245" y="129"/>
                </a:lnTo>
                <a:lnTo>
                  <a:pt x="245" y="128"/>
                </a:lnTo>
                <a:lnTo>
                  <a:pt x="245" y="128"/>
                </a:lnTo>
                <a:lnTo>
                  <a:pt x="245" y="128"/>
                </a:lnTo>
                <a:lnTo>
                  <a:pt x="245" y="128"/>
                </a:lnTo>
                <a:lnTo>
                  <a:pt x="245" y="127"/>
                </a:lnTo>
                <a:lnTo>
                  <a:pt x="246" y="127"/>
                </a:lnTo>
                <a:lnTo>
                  <a:pt x="246" y="126"/>
                </a:lnTo>
                <a:lnTo>
                  <a:pt x="247" y="126"/>
                </a:lnTo>
                <a:lnTo>
                  <a:pt x="247" y="125"/>
                </a:lnTo>
                <a:lnTo>
                  <a:pt x="248" y="125"/>
                </a:lnTo>
                <a:lnTo>
                  <a:pt x="248" y="124"/>
                </a:lnTo>
                <a:lnTo>
                  <a:pt x="250" y="124"/>
                </a:lnTo>
                <a:lnTo>
                  <a:pt x="250" y="124"/>
                </a:lnTo>
                <a:lnTo>
                  <a:pt x="252" y="124"/>
                </a:lnTo>
                <a:lnTo>
                  <a:pt x="252" y="124"/>
                </a:lnTo>
                <a:lnTo>
                  <a:pt x="252" y="124"/>
                </a:lnTo>
                <a:lnTo>
                  <a:pt x="252" y="124"/>
                </a:lnTo>
                <a:lnTo>
                  <a:pt x="253" y="124"/>
                </a:lnTo>
                <a:lnTo>
                  <a:pt x="253" y="124"/>
                </a:lnTo>
                <a:lnTo>
                  <a:pt x="257" y="124"/>
                </a:lnTo>
                <a:lnTo>
                  <a:pt x="257" y="123"/>
                </a:lnTo>
                <a:lnTo>
                  <a:pt x="261" y="123"/>
                </a:lnTo>
                <a:lnTo>
                  <a:pt x="261" y="123"/>
                </a:lnTo>
                <a:lnTo>
                  <a:pt x="262" y="123"/>
                </a:lnTo>
                <a:lnTo>
                  <a:pt x="262" y="122"/>
                </a:lnTo>
                <a:lnTo>
                  <a:pt x="263" y="122"/>
                </a:lnTo>
                <a:lnTo>
                  <a:pt x="263" y="122"/>
                </a:lnTo>
                <a:lnTo>
                  <a:pt x="263" y="122"/>
                </a:lnTo>
                <a:lnTo>
                  <a:pt x="263" y="122"/>
                </a:lnTo>
                <a:lnTo>
                  <a:pt x="268" y="122"/>
                </a:lnTo>
                <a:lnTo>
                  <a:pt x="268" y="121"/>
                </a:lnTo>
                <a:lnTo>
                  <a:pt x="269" y="121"/>
                </a:lnTo>
                <a:lnTo>
                  <a:pt x="269" y="120"/>
                </a:lnTo>
                <a:lnTo>
                  <a:pt x="269" y="120"/>
                </a:lnTo>
                <a:lnTo>
                  <a:pt x="269" y="120"/>
                </a:lnTo>
                <a:lnTo>
                  <a:pt x="269" y="120"/>
                </a:lnTo>
                <a:lnTo>
                  <a:pt x="269" y="120"/>
                </a:lnTo>
                <a:lnTo>
                  <a:pt x="273" y="120"/>
                </a:lnTo>
                <a:lnTo>
                  <a:pt x="273" y="119"/>
                </a:lnTo>
                <a:lnTo>
                  <a:pt x="273" y="119"/>
                </a:lnTo>
                <a:lnTo>
                  <a:pt x="273" y="118"/>
                </a:lnTo>
                <a:lnTo>
                  <a:pt x="274" y="118"/>
                </a:lnTo>
                <a:lnTo>
                  <a:pt x="274" y="117"/>
                </a:lnTo>
                <a:lnTo>
                  <a:pt x="277" y="117"/>
                </a:lnTo>
                <a:lnTo>
                  <a:pt x="277" y="117"/>
                </a:lnTo>
                <a:lnTo>
                  <a:pt x="278" y="117"/>
                </a:lnTo>
                <a:lnTo>
                  <a:pt x="278" y="116"/>
                </a:lnTo>
                <a:lnTo>
                  <a:pt x="278" y="116"/>
                </a:lnTo>
                <a:lnTo>
                  <a:pt x="278" y="115"/>
                </a:lnTo>
                <a:lnTo>
                  <a:pt x="279" y="115"/>
                </a:lnTo>
                <a:lnTo>
                  <a:pt x="279" y="114"/>
                </a:lnTo>
                <a:lnTo>
                  <a:pt x="282" y="114"/>
                </a:lnTo>
                <a:lnTo>
                  <a:pt x="282" y="114"/>
                </a:lnTo>
                <a:lnTo>
                  <a:pt x="282" y="114"/>
                </a:lnTo>
                <a:lnTo>
                  <a:pt x="282" y="113"/>
                </a:lnTo>
                <a:lnTo>
                  <a:pt x="283" y="113"/>
                </a:lnTo>
                <a:lnTo>
                  <a:pt x="283" y="112"/>
                </a:lnTo>
                <a:lnTo>
                  <a:pt x="284" y="112"/>
                </a:lnTo>
                <a:lnTo>
                  <a:pt x="284" y="111"/>
                </a:lnTo>
                <a:lnTo>
                  <a:pt x="286" y="111"/>
                </a:lnTo>
                <a:lnTo>
                  <a:pt x="286" y="111"/>
                </a:lnTo>
                <a:lnTo>
                  <a:pt x="287" y="111"/>
                </a:lnTo>
                <a:lnTo>
                  <a:pt x="287" y="110"/>
                </a:lnTo>
                <a:lnTo>
                  <a:pt x="287" y="110"/>
                </a:lnTo>
                <a:lnTo>
                  <a:pt x="287" y="110"/>
                </a:lnTo>
                <a:lnTo>
                  <a:pt x="287" y="110"/>
                </a:lnTo>
                <a:lnTo>
                  <a:pt x="287" y="110"/>
                </a:lnTo>
                <a:lnTo>
                  <a:pt x="289" y="110"/>
                </a:lnTo>
                <a:lnTo>
                  <a:pt x="289" y="110"/>
                </a:lnTo>
                <a:lnTo>
                  <a:pt x="293" y="110"/>
                </a:lnTo>
                <a:lnTo>
                  <a:pt x="293" y="109"/>
                </a:lnTo>
                <a:lnTo>
                  <a:pt x="295" y="109"/>
                </a:lnTo>
                <a:lnTo>
                  <a:pt x="295" y="108"/>
                </a:lnTo>
                <a:lnTo>
                  <a:pt x="296" y="108"/>
                </a:lnTo>
                <a:lnTo>
                  <a:pt x="296" y="108"/>
                </a:lnTo>
                <a:lnTo>
                  <a:pt x="296" y="108"/>
                </a:lnTo>
                <a:lnTo>
                  <a:pt x="296" y="108"/>
                </a:lnTo>
                <a:lnTo>
                  <a:pt x="298" y="108"/>
                </a:lnTo>
                <a:lnTo>
                  <a:pt x="298" y="108"/>
                </a:lnTo>
                <a:lnTo>
                  <a:pt x="299" y="108"/>
                </a:lnTo>
                <a:lnTo>
                  <a:pt x="299" y="108"/>
                </a:lnTo>
                <a:lnTo>
                  <a:pt x="299" y="108"/>
                </a:lnTo>
                <a:lnTo>
                  <a:pt x="299" y="107"/>
                </a:lnTo>
                <a:lnTo>
                  <a:pt x="301" y="107"/>
                </a:lnTo>
                <a:lnTo>
                  <a:pt x="301" y="106"/>
                </a:lnTo>
                <a:lnTo>
                  <a:pt x="305" y="106"/>
                </a:lnTo>
                <a:lnTo>
                  <a:pt x="305" y="106"/>
                </a:lnTo>
                <a:lnTo>
                  <a:pt x="305" y="106"/>
                </a:lnTo>
                <a:lnTo>
                  <a:pt x="305" y="105"/>
                </a:lnTo>
                <a:lnTo>
                  <a:pt x="306" y="105"/>
                </a:lnTo>
                <a:lnTo>
                  <a:pt x="306" y="104"/>
                </a:lnTo>
                <a:lnTo>
                  <a:pt x="308" y="104"/>
                </a:lnTo>
                <a:lnTo>
                  <a:pt x="308" y="103"/>
                </a:lnTo>
                <a:lnTo>
                  <a:pt x="311" y="103"/>
                </a:lnTo>
                <a:lnTo>
                  <a:pt x="311" y="103"/>
                </a:lnTo>
                <a:lnTo>
                  <a:pt x="312" y="103"/>
                </a:lnTo>
                <a:lnTo>
                  <a:pt x="312" y="103"/>
                </a:lnTo>
                <a:lnTo>
                  <a:pt x="317" y="103"/>
                </a:lnTo>
                <a:lnTo>
                  <a:pt x="317" y="103"/>
                </a:lnTo>
                <a:lnTo>
                  <a:pt x="318" y="103"/>
                </a:lnTo>
                <a:lnTo>
                  <a:pt x="318" y="102"/>
                </a:lnTo>
                <a:lnTo>
                  <a:pt x="319" y="102"/>
                </a:lnTo>
                <a:lnTo>
                  <a:pt x="319" y="101"/>
                </a:lnTo>
                <a:lnTo>
                  <a:pt x="321" y="101"/>
                </a:lnTo>
                <a:lnTo>
                  <a:pt x="321" y="100"/>
                </a:lnTo>
                <a:lnTo>
                  <a:pt x="321" y="100"/>
                </a:lnTo>
                <a:lnTo>
                  <a:pt x="321" y="100"/>
                </a:lnTo>
                <a:lnTo>
                  <a:pt x="323" y="100"/>
                </a:lnTo>
                <a:lnTo>
                  <a:pt x="323" y="99"/>
                </a:lnTo>
                <a:lnTo>
                  <a:pt x="326" y="99"/>
                </a:lnTo>
                <a:lnTo>
                  <a:pt x="326" y="98"/>
                </a:lnTo>
                <a:lnTo>
                  <a:pt x="329" y="98"/>
                </a:lnTo>
                <a:lnTo>
                  <a:pt x="329" y="98"/>
                </a:lnTo>
                <a:lnTo>
                  <a:pt x="331" y="98"/>
                </a:lnTo>
                <a:lnTo>
                  <a:pt x="331" y="98"/>
                </a:lnTo>
                <a:lnTo>
                  <a:pt x="332" y="98"/>
                </a:lnTo>
                <a:lnTo>
                  <a:pt x="332" y="98"/>
                </a:lnTo>
                <a:lnTo>
                  <a:pt x="334" y="98"/>
                </a:lnTo>
                <a:lnTo>
                  <a:pt x="334" y="98"/>
                </a:lnTo>
                <a:lnTo>
                  <a:pt x="334" y="98"/>
                </a:lnTo>
                <a:lnTo>
                  <a:pt x="334" y="97"/>
                </a:lnTo>
                <a:lnTo>
                  <a:pt x="335" y="97"/>
                </a:lnTo>
                <a:lnTo>
                  <a:pt x="335" y="97"/>
                </a:lnTo>
                <a:lnTo>
                  <a:pt x="337" y="97"/>
                </a:lnTo>
                <a:lnTo>
                  <a:pt x="337" y="97"/>
                </a:lnTo>
                <a:lnTo>
                  <a:pt x="338" y="97"/>
                </a:lnTo>
                <a:lnTo>
                  <a:pt x="338" y="96"/>
                </a:lnTo>
                <a:lnTo>
                  <a:pt x="343" y="96"/>
                </a:lnTo>
                <a:lnTo>
                  <a:pt x="343" y="96"/>
                </a:lnTo>
                <a:lnTo>
                  <a:pt x="345" y="96"/>
                </a:lnTo>
                <a:lnTo>
                  <a:pt x="345" y="95"/>
                </a:lnTo>
                <a:lnTo>
                  <a:pt x="346" y="95"/>
                </a:lnTo>
                <a:lnTo>
                  <a:pt x="346" y="94"/>
                </a:lnTo>
                <a:lnTo>
                  <a:pt x="347" y="94"/>
                </a:lnTo>
                <a:lnTo>
                  <a:pt x="347" y="94"/>
                </a:lnTo>
                <a:lnTo>
                  <a:pt x="347" y="94"/>
                </a:lnTo>
                <a:lnTo>
                  <a:pt x="347" y="93"/>
                </a:lnTo>
                <a:lnTo>
                  <a:pt x="348" y="93"/>
                </a:lnTo>
                <a:lnTo>
                  <a:pt x="348" y="93"/>
                </a:lnTo>
                <a:lnTo>
                  <a:pt x="350" y="93"/>
                </a:lnTo>
                <a:lnTo>
                  <a:pt x="350" y="92"/>
                </a:lnTo>
                <a:lnTo>
                  <a:pt x="350" y="92"/>
                </a:lnTo>
                <a:lnTo>
                  <a:pt x="350" y="91"/>
                </a:lnTo>
                <a:lnTo>
                  <a:pt x="351" y="91"/>
                </a:lnTo>
                <a:lnTo>
                  <a:pt x="351" y="91"/>
                </a:lnTo>
                <a:lnTo>
                  <a:pt x="352" y="91"/>
                </a:lnTo>
                <a:lnTo>
                  <a:pt x="352" y="91"/>
                </a:lnTo>
                <a:lnTo>
                  <a:pt x="359" y="91"/>
                </a:lnTo>
                <a:lnTo>
                  <a:pt x="359" y="91"/>
                </a:lnTo>
                <a:lnTo>
                  <a:pt x="360" y="91"/>
                </a:lnTo>
                <a:lnTo>
                  <a:pt x="360" y="90"/>
                </a:lnTo>
                <a:lnTo>
                  <a:pt x="361" y="90"/>
                </a:lnTo>
                <a:lnTo>
                  <a:pt x="361" y="90"/>
                </a:lnTo>
                <a:lnTo>
                  <a:pt x="361" y="90"/>
                </a:lnTo>
                <a:lnTo>
                  <a:pt x="361" y="89"/>
                </a:lnTo>
                <a:lnTo>
                  <a:pt x="362" y="89"/>
                </a:lnTo>
                <a:lnTo>
                  <a:pt x="362" y="88"/>
                </a:lnTo>
                <a:lnTo>
                  <a:pt x="362" y="88"/>
                </a:lnTo>
                <a:lnTo>
                  <a:pt x="362" y="87"/>
                </a:lnTo>
                <a:lnTo>
                  <a:pt x="362" y="87"/>
                </a:lnTo>
                <a:lnTo>
                  <a:pt x="362" y="87"/>
                </a:lnTo>
                <a:lnTo>
                  <a:pt x="365" y="87"/>
                </a:lnTo>
                <a:lnTo>
                  <a:pt x="365" y="86"/>
                </a:lnTo>
                <a:lnTo>
                  <a:pt x="365" y="86"/>
                </a:lnTo>
                <a:lnTo>
                  <a:pt x="365" y="85"/>
                </a:lnTo>
                <a:lnTo>
                  <a:pt x="366" y="85"/>
                </a:lnTo>
                <a:lnTo>
                  <a:pt x="366" y="85"/>
                </a:lnTo>
                <a:lnTo>
                  <a:pt x="366" y="85"/>
                </a:lnTo>
                <a:lnTo>
                  <a:pt x="366" y="84"/>
                </a:lnTo>
                <a:lnTo>
                  <a:pt x="366" y="84"/>
                </a:lnTo>
                <a:lnTo>
                  <a:pt x="366" y="83"/>
                </a:lnTo>
                <a:lnTo>
                  <a:pt x="366" y="83"/>
                </a:lnTo>
                <a:lnTo>
                  <a:pt x="366" y="82"/>
                </a:lnTo>
                <a:lnTo>
                  <a:pt x="370" y="82"/>
                </a:lnTo>
                <a:lnTo>
                  <a:pt x="370" y="82"/>
                </a:lnTo>
                <a:lnTo>
                  <a:pt x="370" y="82"/>
                </a:lnTo>
                <a:lnTo>
                  <a:pt x="370" y="82"/>
                </a:lnTo>
                <a:lnTo>
                  <a:pt x="370" y="82"/>
                </a:lnTo>
                <a:lnTo>
                  <a:pt x="370" y="81"/>
                </a:lnTo>
                <a:lnTo>
                  <a:pt x="372" y="81"/>
                </a:lnTo>
                <a:lnTo>
                  <a:pt x="372" y="81"/>
                </a:lnTo>
                <a:lnTo>
                  <a:pt x="372" y="81"/>
                </a:lnTo>
                <a:lnTo>
                  <a:pt x="372" y="81"/>
                </a:lnTo>
                <a:lnTo>
                  <a:pt x="372" y="81"/>
                </a:lnTo>
                <a:lnTo>
                  <a:pt x="372" y="81"/>
                </a:lnTo>
                <a:lnTo>
                  <a:pt x="373" y="81"/>
                </a:lnTo>
                <a:lnTo>
                  <a:pt x="373" y="81"/>
                </a:lnTo>
                <a:lnTo>
                  <a:pt x="373" y="81"/>
                </a:lnTo>
                <a:lnTo>
                  <a:pt x="373" y="81"/>
                </a:lnTo>
                <a:lnTo>
                  <a:pt x="373" y="81"/>
                </a:lnTo>
                <a:lnTo>
                  <a:pt x="373" y="81"/>
                </a:lnTo>
                <a:lnTo>
                  <a:pt x="374" y="81"/>
                </a:lnTo>
                <a:lnTo>
                  <a:pt x="374" y="81"/>
                </a:lnTo>
                <a:lnTo>
                  <a:pt x="374" y="81"/>
                </a:lnTo>
                <a:lnTo>
                  <a:pt x="374" y="81"/>
                </a:lnTo>
                <a:lnTo>
                  <a:pt x="375" y="81"/>
                </a:lnTo>
                <a:lnTo>
                  <a:pt x="375" y="81"/>
                </a:lnTo>
                <a:lnTo>
                  <a:pt x="378" y="81"/>
                </a:lnTo>
                <a:lnTo>
                  <a:pt x="378" y="80"/>
                </a:lnTo>
                <a:lnTo>
                  <a:pt x="379" y="80"/>
                </a:lnTo>
                <a:lnTo>
                  <a:pt x="379" y="79"/>
                </a:lnTo>
                <a:lnTo>
                  <a:pt x="380" y="79"/>
                </a:lnTo>
                <a:lnTo>
                  <a:pt x="380" y="79"/>
                </a:lnTo>
                <a:lnTo>
                  <a:pt x="380" y="79"/>
                </a:lnTo>
                <a:lnTo>
                  <a:pt x="380" y="79"/>
                </a:lnTo>
                <a:lnTo>
                  <a:pt x="381" y="79"/>
                </a:lnTo>
                <a:lnTo>
                  <a:pt x="381" y="79"/>
                </a:lnTo>
                <a:lnTo>
                  <a:pt x="381" y="79"/>
                </a:lnTo>
                <a:lnTo>
                  <a:pt x="381" y="78"/>
                </a:lnTo>
                <a:lnTo>
                  <a:pt x="382" y="78"/>
                </a:lnTo>
                <a:lnTo>
                  <a:pt x="382" y="78"/>
                </a:lnTo>
                <a:lnTo>
                  <a:pt x="382" y="78"/>
                </a:lnTo>
                <a:lnTo>
                  <a:pt x="382" y="77"/>
                </a:lnTo>
                <a:lnTo>
                  <a:pt x="383" y="77"/>
                </a:lnTo>
                <a:lnTo>
                  <a:pt x="383" y="76"/>
                </a:lnTo>
                <a:lnTo>
                  <a:pt x="383" y="76"/>
                </a:lnTo>
                <a:lnTo>
                  <a:pt x="383" y="75"/>
                </a:lnTo>
                <a:lnTo>
                  <a:pt x="384" y="75"/>
                </a:lnTo>
                <a:lnTo>
                  <a:pt x="384" y="75"/>
                </a:lnTo>
                <a:lnTo>
                  <a:pt x="384" y="75"/>
                </a:lnTo>
                <a:lnTo>
                  <a:pt x="384" y="75"/>
                </a:lnTo>
                <a:lnTo>
                  <a:pt x="384" y="75"/>
                </a:lnTo>
                <a:lnTo>
                  <a:pt x="384" y="75"/>
                </a:lnTo>
                <a:lnTo>
                  <a:pt x="384" y="75"/>
                </a:lnTo>
                <a:lnTo>
                  <a:pt x="384" y="75"/>
                </a:lnTo>
                <a:lnTo>
                  <a:pt x="384" y="75"/>
                </a:lnTo>
                <a:lnTo>
                  <a:pt x="384" y="74"/>
                </a:lnTo>
                <a:lnTo>
                  <a:pt x="385" y="74"/>
                </a:lnTo>
                <a:lnTo>
                  <a:pt x="385" y="74"/>
                </a:lnTo>
                <a:lnTo>
                  <a:pt x="385" y="74"/>
                </a:lnTo>
                <a:lnTo>
                  <a:pt x="385" y="74"/>
                </a:lnTo>
                <a:lnTo>
                  <a:pt x="385" y="74"/>
                </a:lnTo>
                <a:lnTo>
                  <a:pt x="385" y="74"/>
                </a:lnTo>
                <a:lnTo>
                  <a:pt x="385" y="74"/>
                </a:lnTo>
                <a:lnTo>
                  <a:pt x="385" y="74"/>
                </a:lnTo>
                <a:lnTo>
                  <a:pt x="386" y="74"/>
                </a:lnTo>
                <a:lnTo>
                  <a:pt x="386" y="73"/>
                </a:lnTo>
                <a:lnTo>
                  <a:pt x="386" y="73"/>
                </a:lnTo>
                <a:lnTo>
                  <a:pt x="386" y="73"/>
                </a:lnTo>
                <a:lnTo>
                  <a:pt x="387" y="73"/>
                </a:lnTo>
                <a:lnTo>
                  <a:pt x="387" y="73"/>
                </a:lnTo>
                <a:lnTo>
                  <a:pt x="387" y="73"/>
                </a:lnTo>
                <a:lnTo>
                  <a:pt x="387" y="72"/>
                </a:lnTo>
                <a:lnTo>
                  <a:pt x="387" y="72"/>
                </a:lnTo>
                <a:lnTo>
                  <a:pt x="387" y="71"/>
                </a:lnTo>
                <a:lnTo>
                  <a:pt x="387" y="71"/>
                </a:lnTo>
                <a:lnTo>
                  <a:pt x="387" y="71"/>
                </a:lnTo>
                <a:lnTo>
                  <a:pt x="387" y="71"/>
                </a:lnTo>
                <a:lnTo>
                  <a:pt x="387" y="70"/>
                </a:lnTo>
                <a:lnTo>
                  <a:pt x="388" y="70"/>
                </a:lnTo>
                <a:lnTo>
                  <a:pt x="388" y="69"/>
                </a:lnTo>
                <a:lnTo>
                  <a:pt x="388" y="69"/>
                </a:lnTo>
                <a:lnTo>
                  <a:pt x="388" y="68"/>
                </a:lnTo>
                <a:lnTo>
                  <a:pt x="388" y="68"/>
                </a:lnTo>
                <a:lnTo>
                  <a:pt x="388" y="68"/>
                </a:lnTo>
                <a:lnTo>
                  <a:pt x="388" y="68"/>
                </a:lnTo>
                <a:lnTo>
                  <a:pt x="388" y="67"/>
                </a:lnTo>
                <a:lnTo>
                  <a:pt x="388" y="67"/>
                </a:lnTo>
                <a:lnTo>
                  <a:pt x="388" y="66"/>
                </a:lnTo>
                <a:lnTo>
                  <a:pt x="389" y="66"/>
                </a:lnTo>
                <a:lnTo>
                  <a:pt x="389" y="65"/>
                </a:lnTo>
                <a:lnTo>
                  <a:pt x="389" y="65"/>
                </a:lnTo>
                <a:lnTo>
                  <a:pt x="389" y="64"/>
                </a:lnTo>
                <a:lnTo>
                  <a:pt x="390" y="64"/>
                </a:lnTo>
                <a:lnTo>
                  <a:pt x="390" y="64"/>
                </a:lnTo>
                <a:lnTo>
                  <a:pt x="390" y="64"/>
                </a:lnTo>
                <a:lnTo>
                  <a:pt x="390" y="63"/>
                </a:lnTo>
                <a:lnTo>
                  <a:pt x="391" y="63"/>
                </a:lnTo>
                <a:lnTo>
                  <a:pt x="391" y="62"/>
                </a:lnTo>
                <a:lnTo>
                  <a:pt x="392" y="62"/>
                </a:lnTo>
                <a:lnTo>
                  <a:pt x="392" y="62"/>
                </a:lnTo>
                <a:lnTo>
                  <a:pt x="392" y="62"/>
                </a:lnTo>
                <a:lnTo>
                  <a:pt x="392" y="62"/>
                </a:lnTo>
                <a:lnTo>
                  <a:pt x="392" y="62"/>
                </a:lnTo>
                <a:lnTo>
                  <a:pt x="392" y="62"/>
                </a:lnTo>
                <a:lnTo>
                  <a:pt x="392" y="62"/>
                </a:lnTo>
                <a:lnTo>
                  <a:pt x="392" y="62"/>
                </a:lnTo>
                <a:lnTo>
                  <a:pt x="392" y="62"/>
                </a:lnTo>
                <a:lnTo>
                  <a:pt x="392" y="62"/>
                </a:lnTo>
                <a:lnTo>
                  <a:pt x="393" y="62"/>
                </a:lnTo>
                <a:lnTo>
                  <a:pt x="393" y="62"/>
                </a:lnTo>
                <a:lnTo>
                  <a:pt x="393" y="62"/>
                </a:lnTo>
                <a:lnTo>
                  <a:pt x="393" y="61"/>
                </a:lnTo>
                <a:lnTo>
                  <a:pt x="393" y="61"/>
                </a:lnTo>
                <a:lnTo>
                  <a:pt x="393" y="60"/>
                </a:lnTo>
                <a:lnTo>
                  <a:pt x="393" y="60"/>
                </a:lnTo>
                <a:lnTo>
                  <a:pt x="393" y="60"/>
                </a:lnTo>
                <a:lnTo>
                  <a:pt x="394" y="60"/>
                </a:lnTo>
                <a:lnTo>
                  <a:pt x="394" y="59"/>
                </a:lnTo>
                <a:lnTo>
                  <a:pt x="395" y="59"/>
                </a:lnTo>
                <a:lnTo>
                  <a:pt x="395" y="58"/>
                </a:lnTo>
                <a:lnTo>
                  <a:pt x="397" y="58"/>
                </a:lnTo>
                <a:lnTo>
                  <a:pt x="397" y="58"/>
                </a:lnTo>
                <a:lnTo>
                  <a:pt x="399" y="58"/>
                </a:lnTo>
                <a:lnTo>
                  <a:pt x="399" y="58"/>
                </a:lnTo>
                <a:lnTo>
                  <a:pt x="400" y="58"/>
                </a:lnTo>
                <a:lnTo>
                  <a:pt x="400" y="58"/>
                </a:lnTo>
                <a:lnTo>
                  <a:pt x="401" y="58"/>
                </a:lnTo>
                <a:lnTo>
                  <a:pt x="401" y="58"/>
                </a:lnTo>
                <a:lnTo>
                  <a:pt x="401" y="58"/>
                </a:lnTo>
                <a:lnTo>
                  <a:pt x="401" y="58"/>
                </a:lnTo>
                <a:lnTo>
                  <a:pt x="401" y="58"/>
                </a:lnTo>
                <a:lnTo>
                  <a:pt x="401" y="57"/>
                </a:lnTo>
                <a:lnTo>
                  <a:pt x="401" y="57"/>
                </a:lnTo>
                <a:lnTo>
                  <a:pt x="401" y="56"/>
                </a:lnTo>
                <a:lnTo>
                  <a:pt x="402" y="56"/>
                </a:lnTo>
                <a:lnTo>
                  <a:pt x="402" y="55"/>
                </a:lnTo>
                <a:lnTo>
                  <a:pt x="403" y="55"/>
                </a:lnTo>
                <a:lnTo>
                  <a:pt x="403" y="55"/>
                </a:lnTo>
                <a:lnTo>
                  <a:pt x="403" y="55"/>
                </a:lnTo>
                <a:lnTo>
                  <a:pt x="403" y="55"/>
                </a:lnTo>
                <a:lnTo>
                  <a:pt x="404" y="55"/>
                </a:lnTo>
                <a:lnTo>
                  <a:pt x="404" y="55"/>
                </a:lnTo>
                <a:lnTo>
                  <a:pt x="404" y="55"/>
                </a:lnTo>
                <a:lnTo>
                  <a:pt x="404" y="54"/>
                </a:lnTo>
                <a:lnTo>
                  <a:pt x="405" y="54"/>
                </a:lnTo>
                <a:lnTo>
                  <a:pt x="405" y="54"/>
                </a:lnTo>
                <a:lnTo>
                  <a:pt x="407" y="54"/>
                </a:lnTo>
                <a:lnTo>
                  <a:pt x="407" y="54"/>
                </a:lnTo>
                <a:lnTo>
                  <a:pt x="408" y="54"/>
                </a:lnTo>
                <a:lnTo>
                  <a:pt x="408" y="53"/>
                </a:lnTo>
                <a:lnTo>
                  <a:pt x="411" y="53"/>
                </a:lnTo>
                <a:lnTo>
                  <a:pt x="411" y="52"/>
                </a:lnTo>
                <a:lnTo>
                  <a:pt x="412" y="52"/>
                </a:lnTo>
                <a:lnTo>
                  <a:pt x="412" y="51"/>
                </a:lnTo>
                <a:lnTo>
                  <a:pt x="413" y="51"/>
                </a:lnTo>
                <a:lnTo>
                  <a:pt x="413" y="51"/>
                </a:lnTo>
                <a:lnTo>
                  <a:pt x="415" y="51"/>
                </a:lnTo>
                <a:lnTo>
                  <a:pt x="415" y="51"/>
                </a:lnTo>
                <a:lnTo>
                  <a:pt x="415" y="51"/>
                </a:lnTo>
                <a:lnTo>
                  <a:pt x="415" y="51"/>
                </a:lnTo>
                <a:lnTo>
                  <a:pt x="415" y="51"/>
                </a:lnTo>
                <a:lnTo>
                  <a:pt x="415" y="50"/>
                </a:lnTo>
                <a:lnTo>
                  <a:pt x="415" y="50"/>
                </a:lnTo>
                <a:lnTo>
                  <a:pt x="415" y="49"/>
                </a:lnTo>
                <a:lnTo>
                  <a:pt x="416" y="49"/>
                </a:lnTo>
                <a:lnTo>
                  <a:pt x="416" y="49"/>
                </a:lnTo>
                <a:lnTo>
                  <a:pt x="416" y="49"/>
                </a:lnTo>
                <a:lnTo>
                  <a:pt x="416" y="48"/>
                </a:lnTo>
                <a:lnTo>
                  <a:pt x="417" y="48"/>
                </a:lnTo>
                <a:lnTo>
                  <a:pt x="417" y="47"/>
                </a:lnTo>
                <a:lnTo>
                  <a:pt x="417" y="47"/>
                </a:lnTo>
                <a:lnTo>
                  <a:pt x="417" y="46"/>
                </a:lnTo>
                <a:lnTo>
                  <a:pt x="418" y="46"/>
                </a:lnTo>
                <a:lnTo>
                  <a:pt x="418" y="45"/>
                </a:lnTo>
                <a:lnTo>
                  <a:pt x="418" y="45"/>
                </a:lnTo>
                <a:lnTo>
                  <a:pt x="418" y="44"/>
                </a:lnTo>
                <a:lnTo>
                  <a:pt x="419" y="44"/>
                </a:lnTo>
                <a:lnTo>
                  <a:pt x="419" y="43"/>
                </a:lnTo>
                <a:lnTo>
                  <a:pt x="421" y="43"/>
                </a:lnTo>
                <a:lnTo>
                  <a:pt x="421" y="42"/>
                </a:lnTo>
                <a:lnTo>
                  <a:pt x="422" y="42"/>
                </a:lnTo>
                <a:lnTo>
                  <a:pt x="422" y="41"/>
                </a:lnTo>
                <a:lnTo>
                  <a:pt x="422" y="41"/>
                </a:lnTo>
                <a:lnTo>
                  <a:pt x="422" y="40"/>
                </a:lnTo>
                <a:lnTo>
                  <a:pt x="423" y="40"/>
                </a:lnTo>
                <a:lnTo>
                  <a:pt x="423" y="40"/>
                </a:lnTo>
                <a:lnTo>
                  <a:pt x="428" y="40"/>
                </a:lnTo>
                <a:lnTo>
                  <a:pt x="428" y="39"/>
                </a:lnTo>
                <a:lnTo>
                  <a:pt x="428" y="39"/>
                </a:lnTo>
                <a:lnTo>
                  <a:pt x="428" y="39"/>
                </a:lnTo>
                <a:lnTo>
                  <a:pt x="429" y="39"/>
                </a:lnTo>
                <a:lnTo>
                  <a:pt x="429" y="39"/>
                </a:lnTo>
                <a:lnTo>
                  <a:pt x="429" y="39"/>
                </a:lnTo>
                <a:lnTo>
                  <a:pt x="429" y="39"/>
                </a:lnTo>
                <a:lnTo>
                  <a:pt x="432" y="39"/>
                </a:lnTo>
                <a:lnTo>
                  <a:pt x="432" y="38"/>
                </a:lnTo>
                <a:lnTo>
                  <a:pt x="433" y="38"/>
                </a:lnTo>
                <a:lnTo>
                  <a:pt x="433" y="37"/>
                </a:lnTo>
                <a:lnTo>
                  <a:pt x="433" y="37"/>
                </a:lnTo>
                <a:lnTo>
                  <a:pt x="433" y="37"/>
                </a:lnTo>
                <a:lnTo>
                  <a:pt x="434" y="37"/>
                </a:lnTo>
                <a:lnTo>
                  <a:pt x="434" y="36"/>
                </a:lnTo>
                <a:lnTo>
                  <a:pt x="434" y="36"/>
                </a:lnTo>
                <a:lnTo>
                  <a:pt x="434" y="35"/>
                </a:lnTo>
                <a:lnTo>
                  <a:pt x="436" y="35"/>
                </a:lnTo>
                <a:lnTo>
                  <a:pt x="436" y="35"/>
                </a:lnTo>
                <a:lnTo>
                  <a:pt x="437" y="35"/>
                </a:lnTo>
                <a:lnTo>
                  <a:pt x="437" y="34"/>
                </a:lnTo>
                <a:lnTo>
                  <a:pt x="437" y="34"/>
                </a:lnTo>
                <a:lnTo>
                  <a:pt x="437" y="34"/>
                </a:lnTo>
                <a:lnTo>
                  <a:pt x="439" y="34"/>
                </a:lnTo>
                <a:lnTo>
                  <a:pt x="439" y="34"/>
                </a:lnTo>
                <a:lnTo>
                  <a:pt x="439" y="34"/>
                </a:lnTo>
                <a:lnTo>
                  <a:pt x="439" y="34"/>
                </a:lnTo>
                <a:lnTo>
                  <a:pt x="440" y="34"/>
                </a:lnTo>
                <a:lnTo>
                  <a:pt x="440" y="33"/>
                </a:lnTo>
                <a:lnTo>
                  <a:pt x="441" y="33"/>
                </a:lnTo>
                <a:lnTo>
                  <a:pt x="441" y="33"/>
                </a:lnTo>
                <a:lnTo>
                  <a:pt x="442" y="33"/>
                </a:lnTo>
                <a:lnTo>
                  <a:pt x="442" y="32"/>
                </a:lnTo>
                <a:lnTo>
                  <a:pt x="443" y="32"/>
                </a:lnTo>
                <a:lnTo>
                  <a:pt x="443" y="32"/>
                </a:lnTo>
                <a:lnTo>
                  <a:pt x="444" y="32"/>
                </a:lnTo>
                <a:lnTo>
                  <a:pt x="444" y="31"/>
                </a:lnTo>
                <a:lnTo>
                  <a:pt x="444" y="31"/>
                </a:lnTo>
                <a:lnTo>
                  <a:pt x="444" y="30"/>
                </a:lnTo>
                <a:lnTo>
                  <a:pt x="445" y="30"/>
                </a:lnTo>
                <a:lnTo>
                  <a:pt x="445" y="30"/>
                </a:lnTo>
                <a:lnTo>
                  <a:pt x="448" y="30"/>
                </a:lnTo>
                <a:lnTo>
                  <a:pt x="448" y="29"/>
                </a:lnTo>
                <a:lnTo>
                  <a:pt x="448" y="29"/>
                </a:lnTo>
                <a:lnTo>
                  <a:pt x="448" y="28"/>
                </a:lnTo>
                <a:lnTo>
                  <a:pt x="448" y="28"/>
                </a:lnTo>
                <a:lnTo>
                  <a:pt x="448" y="28"/>
                </a:lnTo>
                <a:lnTo>
                  <a:pt x="449" y="28"/>
                </a:lnTo>
                <a:lnTo>
                  <a:pt x="449" y="27"/>
                </a:lnTo>
                <a:lnTo>
                  <a:pt x="451" y="27"/>
                </a:lnTo>
                <a:lnTo>
                  <a:pt x="451" y="26"/>
                </a:lnTo>
                <a:lnTo>
                  <a:pt x="452" y="26"/>
                </a:lnTo>
                <a:lnTo>
                  <a:pt x="452" y="25"/>
                </a:lnTo>
                <a:lnTo>
                  <a:pt x="454" y="25"/>
                </a:lnTo>
                <a:lnTo>
                  <a:pt x="454" y="25"/>
                </a:lnTo>
                <a:lnTo>
                  <a:pt x="459" y="25"/>
                </a:lnTo>
                <a:lnTo>
                  <a:pt x="459" y="24"/>
                </a:lnTo>
                <a:lnTo>
                  <a:pt x="461" y="24"/>
                </a:lnTo>
                <a:lnTo>
                  <a:pt x="461" y="24"/>
                </a:lnTo>
                <a:lnTo>
                  <a:pt x="462" y="24"/>
                </a:lnTo>
                <a:lnTo>
                  <a:pt x="462" y="24"/>
                </a:lnTo>
                <a:lnTo>
                  <a:pt x="463" y="24"/>
                </a:lnTo>
                <a:lnTo>
                  <a:pt x="463" y="24"/>
                </a:lnTo>
                <a:lnTo>
                  <a:pt x="466" y="24"/>
                </a:lnTo>
                <a:lnTo>
                  <a:pt x="466" y="24"/>
                </a:lnTo>
                <a:lnTo>
                  <a:pt x="467" y="24"/>
                </a:lnTo>
                <a:lnTo>
                  <a:pt x="467" y="23"/>
                </a:lnTo>
                <a:lnTo>
                  <a:pt x="469" y="23"/>
                </a:lnTo>
                <a:lnTo>
                  <a:pt x="469" y="23"/>
                </a:lnTo>
                <a:lnTo>
                  <a:pt x="472" y="23"/>
                </a:lnTo>
                <a:lnTo>
                  <a:pt x="472" y="23"/>
                </a:lnTo>
                <a:lnTo>
                  <a:pt x="473" y="23"/>
                </a:lnTo>
                <a:lnTo>
                  <a:pt x="473" y="23"/>
                </a:lnTo>
                <a:lnTo>
                  <a:pt x="474" y="23"/>
                </a:lnTo>
                <a:lnTo>
                  <a:pt x="474" y="22"/>
                </a:lnTo>
                <a:lnTo>
                  <a:pt x="475" y="22"/>
                </a:lnTo>
                <a:lnTo>
                  <a:pt x="475" y="22"/>
                </a:lnTo>
                <a:lnTo>
                  <a:pt x="475" y="22"/>
                </a:lnTo>
                <a:lnTo>
                  <a:pt x="475" y="21"/>
                </a:lnTo>
                <a:lnTo>
                  <a:pt x="475" y="21"/>
                </a:lnTo>
                <a:lnTo>
                  <a:pt x="475" y="20"/>
                </a:lnTo>
                <a:lnTo>
                  <a:pt x="475" y="20"/>
                </a:lnTo>
                <a:lnTo>
                  <a:pt x="475" y="20"/>
                </a:lnTo>
                <a:lnTo>
                  <a:pt x="475" y="20"/>
                </a:lnTo>
                <a:lnTo>
                  <a:pt x="475" y="19"/>
                </a:lnTo>
                <a:lnTo>
                  <a:pt x="476" y="19"/>
                </a:lnTo>
                <a:lnTo>
                  <a:pt x="476" y="18"/>
                </a:lnTo>
                <a:lnTo>
                  <a:pt x="479" y="18"/>
                </a:lnTo>
                <a:lnTo>
                  <a:pt x="479" y="17"/>
                </a:lnTo>
                <a:lnTo>
                  <a:pt x="479" y="17"/>
                </a:lnTo>
                <a:lnTo>
                  <a:pt x="479" y="16"/>
                </a:lnTo>
                <a:lnTo>
                  <a:pt x="480" y="16"/>
                </a:lnTo>
                <a:lnTo>
                  <a:pt x="480" y="15"/>
                </a:lnTo>
                <a:lnTo>
                  <a:pt x="481" y="15"/>
                </a:lnTo>
                <a:lnTo>
                  <a:pt x="481" y="15"/>
                </a:lnTo>
                <a:lnTo>
                  <a:pt x="488" y="15"/>
                </a:lnTo>
                <a:lnTo>
                  <a:pt x="488" y="14"/>
                </a:lnTo>
                <a:lnTo>
                  <a:pt x="491" y="14"/>
                </a:lnTo>
                <a:lnTo>
                  <a:pt x="491" y="13"/>
                </a:lnTo>
                <a:lnTo>
                  <a:pt x="497" y="13"/>
                </a:lnTo>
                <a:lnTo>
                  <a:pt x="497" y="13"/>
                </a:lnTo>
                <a:lnTo>
                  <a:pt x="499" y="13"/>
                </a:lnTo>
                <a:lnTo>
                  <a:pt x="499" y="12"/>
                </a:lnTo>
                <a:lnTo>
                  <a:pt x="500" y="12"/>
                </a:lnTo>
                <a:lnTo>
                  <a:pt x="500" y="12"/>
                </a:lnTo>
                <a:lnTo>
                  <a:pt x="501" y="12"/>
                </a:lnTo>
                <a:lnTo>
                  <a:pt x="501" y="11"/>
                </a:lnTo>
                <a:lnTo>
                  <a:pt x="502" y="11"/>
                </a:lnTo>
                <a:lnTo>
                  <a:pt x="502" y="10"/>
                </a:lnTo>
                <a:lnTo>
                  <a:pt x="503" y="10"/>
                </a:lnTo>
                <a:lnTo>
                  <a:pt x="503" y="9"/>
                </a:lnTo>
                <a:lnTo>
                  <a:pt x="505" y="9"/>
                </a:lnTo>
                <a:lnTo>
                  <a:pt x="505" y="8"/>
                </a:lnTo>
                <a:lnTo>
                  <a:pt x="507" y="8"/>
                </a:lnTo>
                <a:lnTo>
                  <a:pt x="507" y="7"/>
                </a:lnTo>
                <a:lnTo>
                  <a:pt x="508" y="7"/>
                </a:lnTo>
                <a:lnTo>
                  <a:pt x="508" y="6"/>
                </a:lnTo>
                <a:lnTo>
                  <a:pt x="511" y="6"/>
                </a:lnTo>
                <a:lnTo>
                  <a:pt x="511" y="5"/>
                </a:lnTo>
                <a:lnTo>
                  <a:pt x="514" y="5"/>
                </a:lnTo>
                <a:lnTo>
                  <a:pt x="514" y="5"/>
                </a:lnTo>
                <a:lnTo>
                  <a:pt x="516" y="5"/>
                </a:lnTo>
                <a:lnTo>
                  <a:pt x="516" y="5"/>
                </a:lnTo>
                <a:lnTo>
                  <a:pt x="517" y="5"/>
                </a:lnTo>
                <a:lnTo>
                  <a:pt x="517" y="5"/>
                </a:lnTo>
                <a:lnTo>
                  <a:pt x="518" y="5"/>
                </a:lnTo>
                <a:lnTo>
                  <a:pt x="518" y="5"/>
                </a:lnTo>
                <a:lnTo>
                  <a:pt x="522" y="5"/>
                </a:lnTo>
                <a:lnTo>
                  <a:pt x="522" y="5"/>
                </a:lnTo>
                <a:lnTo>
                  <a:pt x="535" y="5"/>
                </a:lnTo>
                <a:lnTo>
                  <a:pt x="535" y="4"/>
                </a:lnTo>
                <a:lnTo>
                  <a:pt x="549" y="4"/>
                </a:lnTo>
                <a:lnTo>
                  <a:pt x="549" y="3"/>
                </a:lnTo>
                <a:lnTo>
                  <a:pt x="550" y="3"/>
                </a:lnTo>
                <a:lnTo>
                  <a:pt x="550" y="3"/>
                </a:lnTo>
                <a:lnTo>
                  <a:pt x="551" y="3"/>
                </a:lnTo>
                <a:lnTo>
                  <a:pt x="551" y="3"/>
                </a:lnTo>
                <a:lnTo>
                  <a:pt x="554" y="3"/>
                </a:lnTo>
                <a:lnTo>
                  <a:pt x="554" y="3"/>
                </a:lnTo>
                <a:lnTo>
                  <a:pt x="555" y="3"/>
                </a:lnTo>
                <a:lnTo>
                  <a:pt x="555" y="3"/>
                </a:lnTo>
                <a:lnTo>
                  <a:pt x="556" y="3"/>
                </a:lnTo>
                <a:lnTo>
                  <a:pt x="556" y="3"/>
                </a:lnTo>
                <a:lnTo>
                  <a:pt x="561" y="3"/>
                </a:lnTo>
                <a:lnTo>
                  <a:pt x="561" y="3"/>
                </a:lnTo>
                <a:lnTo>
                  <a:pt x="561" y="3"/>
                </a:lnTo>
                <a:lnTo>
                  <a:pt x="561" y="3"/>
                </a:lnTo>
                <a:lnTo>
                  <a:pt x="562" y="3"/>
                </a:lnTo>
                <a:lnTo>
                  <a:pt x="562" y="3"/>
                </a:lnTo>
                <a:lnTo>
                  <a:pt x="562" y="3"/>
                </a:lnTo>
                <a:lnTo>
                  <a:pt x="562" y="3"/>
                </a:lnTo>
                <a:lnTo>
                  <a:pt x="562" y="3"/>
                </a:lnTo>
                <a:lnTo>
                  <a:pt x="562" y="3"/>
                </a:lnTo>
                <a:lnTo>
                  <a:pt x="564" y="3"/>
                </a:lnTo>
                <a:lnTo>
                  <a:pt x="564" y="3"/>
                </a:lnTo>
                <a:lnTo>
                  <a:pt x="565" y="3"/>
                </a:lnTo>
                <a:lnTo>
                  <a:pt x="565" y="3"/>
                </a:lnTo>
                <a:lnTo>
                  <a:pt x="566" y="3"/>
                </a:lnTo>
                <a:lnTo>
                  <a:pt x="566" y="2"/>
                </a:lnTo>
                <a:lnTo>
                  <a:pt x="568" y="2"/>
                </a:lnTo>
                <a:lnTo>
                  <a:pt x="568" y="1"/>
                </a:lnTo>
                <a:lnTo>
                  <a:pt x="569" y="1"/>
                </a:lnTo>
                <a:lnTo>
                  <a:pt x="569" y="1"/>
                </a:lnTo>
                <a:lnTo>
                  <a:pt x="571" y="1"/>
                </a:lnTo>
                <a:lnTo>
                  <a:pt x="571"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0"/>
                </a:lnTo>
                <a:lnTo>
                  <a:pt x="574"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C81549AD-BA21-4FC7-AE96-6CEC083C0C32}"/>
              </a:ext>
            </a:extLst>
          </p:cNvPr>
          <p:cNvSpPr/>
          <p:nvPr/>
        </p:nvSpPr>
        <p:spPr>
          <a:xfrm>
            <a:off x="1470193" y="4825626"/>
            <a:ext cx="6203615" cy="261610"/>
          </a:xfrm>
          <a:prstGeom prst="rect">
            <a:avLst/>
          </a:prstGeom>
        </p:spPr>
        <p:txBody>
          <a:bodyPr wrap="square">
            <a:spAutoFit/>
          </a:bodyPr>
          <a:lstStyle/>
          <a:p>
            <a:pPr algn="ctr"/>
            <a:r>
              <a:rPr lang="en-US" sz="1100" b="0" i="0" baseline="30000" dirty="0">
                <a:solidFill>
                  <a:schemeClr val="tx1"/>
                </a:solidFill>
              </a:rPr>
              <a:t>#</a:t>
            </a:r>
            <a:r>
              <a:rPr lang="en-US" sz="1100" b="0" i="0" dirty="0">
                <a:solidFill>
                  <a:schemeClr val="tx1"/>
                </a:solidFill>
                <a:latin typeface="+mn-lt"/>
                <a:ea typeface="Times New Roman" panose="02020603050405020304" pitchFamily="18" charset="0"/>
              </a:rPr>
              <a:t>Joint frailty model</a:t>
            </a:r>
            <a:endParaRPr lang="en-US" sz="3200" b="0" i="0" dirty="0">
              <a:solidFill>
                <a:schemeClr val="tx1"/>
              </a:solidFill>
              <a:latin typeface="+mn-lt"/>
            </a:endParaRPr>
          </a:p>
        </p:txBody>
      </p:sp>
      <p:sp>
        <p:nvSpPr>
          <p:cNvPr id="18434" name="Rectangle 4"/>
          <p:cNvSpPr>
            <a:spLocks noGrp="1" noChangeArrowheads="1"/>
          </p:cNvSpPr>
          <p:nvPr>
            <p:ph type="title"/>
          </p:nvPr>
        </p:nvSpPr>
        <p:spPr>
          <a:xfrm>
            <a:off x="687388" y="36246"/>
            <a:ext cx="7769225" cy="566738"/>
          </a:xfrm>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Primary Effectiveness Endpoint</a:t>
            </a:r>
            <a:b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Hospitalizations for HF within </a:t>
            </a:r>
            <a:r>
              <a:rPr lang="en-US" sz="2400" b="0" u="sng"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 months</a:t>
            </a:r>
            <a:br>
              <a:rPr lang="en-US" sz="24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including crossovers</a:t>
            </a:r>
            <a:endParaRPr lang="en-US" sz="1800" b="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97D2F40-ED84-BB41-99DA-4226F831181C}"/>
              </a:ext>
            </a:extLst>
          </p:cNvPr>
          <p:cNvSpPr txBox="1"/>
          <p:nvPr/>
        </p:nvSpPr>
        <p:spPr>
          <a:xfrm>
            <a:off x="4795938" y="1491752"/>
            <a:ext cx="769763" cy="438582"/>
          </a:xfrm>
          <a:prstGeom prst="rect">
            <a:avLst/>
          </a:prstGeom>
          <a:noFill/>
        </p:spPr>
        <p:txBody>
          <a:bodyPr wrap="none" rtlCol="0">
            <a:spAutoFit/>
          </a:bodyPr>
          <a:lstStyle/>
          <a:p>
            <a:pPr algn="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299</a:t>
            </a:r>
          </a:p>
          <a:p>
            <a:pPr algn="r" fontAlgn="base">
              <a:spcBef>
                <a:spcPct val="0"/>
              </a:spcBef>
              <a:spcAft>
                <a:spcPct val="0"/>
              </a:spcAft>
            </a:pPr>
            <a:r>
              <a:rPr lang="en-US" sz="1050" b="0" i="0" dirty="0">
                <a:solidFill>
                  <a:schemeClr val="tx1"/>
                </a:solidFill>
                <a:latin typeface="Arial" panose="020B0604020202020204" pitchFamily="34" charset="0"/>
                <a:cs typeface="Arial" panose="020B0604020202020204" pitchFamily="34" charset="0"/>
              </a:rPr>
              <a:t>in 158 pts</a:t>
            </a:r>
          </a:p>
        </p:txBody>
      </p:sp>
      <p:sp>
        <p:nvSpPr>
          <p:cNvPr id="25" name="TextBox 24">
            <a:extLst>
              <a:ext uri="{FF2B5EF4-FFF2-40B4-BE49-F238E27FC236}">
                <a16:creationId xmlns:a16="http://schemas.microsoft.com/office/drawing/2014/main" id="{95059F42-C01A-AA43-A834-DB8BC884F0B2}"/>
              </a:ext>
            </a:extLst>
          </p:cNvPr>
          <p:cNvSpPr txBox="1"/>
          <p:nvPr/>
        </p:nvSpPr>
        <p:spPr>
          <a:xfrm>
            <a:off x="4848032" y="2731608"/>
            <a:ext cx="694421" cy="438582"/>
          </a:xfrm>
          <a:prstGeom prst="rect">
            <a:avLst/>
          </a:prstGeom>
          <a:noFill/>
        </p:spPr>
        <p:txBody>
          <a:bodyPr wrap="none" rtlCol="0">
            <a:spAutoFit/>
          </a:bodyPr>
          <a:lstStyle/>
          <a:p>
            <a:pPr algn="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169</a:t>
            </a:r>
          </a:p>
          <a:p>
            <a:pPr algn="r" fontAlgn="base">
              <a:spcBef>
                <a:spcPct val="0"/>
              </a:spcBef>
              <a:spcAft>
                <a:spcPct val="0"/>
              </a:spcAft>
            </a:pPr>
            <a:r>
              <a:rPr lang="en-US" sz="1050" b="0" i="0" dirty="0">
                <a:solidFill>
                  <a:schemeClr val="tx1"/>
                </a:solidFill>
                <a:latin typeface="Arial" panose="020B0604020202020204" pitchFamily="34" charset="0"/>
                <a:cs typeface="Arial" panose="020B0604020202020204" pitchFamily="34" charset="0"/>
              </a:rPr>
              <a:t>in 95 pts</a:t>
            </a:r>
          </a:p>
        </p:txBody>
      </p:sp>
      <p:sp>
        <p:nvSpPr>
          <p:cNvPr id="22" name="Rectangle 21">
            <a:extLst>
              <a:ext uri="{FF2B5EF4-FFF2-40B4-BE49-F238E27FC236}">
                <a16:creationId xmlns:a16="http://schemas.microsoft.com/office/drawing/2014/main" id="{12EED430-AE01-A147-8000-75B3E869D144}"/>
              </a:ext>
            </a:extLst>
          </p:cNvPr>
          <p:cNvSpPr/>
          <p:nvPr/>
        </p:nvSpPr>
        <p:spPr>
          <a:xfrm>
            <a:off x="3395971" y="3266115"/>
            <a:ext cx="2138727" cy="276999"/>
          </a:xfrm>
          <a:prstGeom prst="rect">
            <a:avLst/>
          </a:prstGeom>
          <a:noFill/>
          <a:ln>
            <a:noFill/>
          </a:ln>
        </p:spPr>
        <p:txBody>
          <a:bodyPr wrap="none">
            <a:spAutoFit/>
          </a:bodyPr>
          <a:lstStyle/>
          <a:p>
            <a:pPr algn="ctr"/>
            <a:r>
              <a:rPr lang="en-US" sz="1200" i="0" dirty="0">
                <a:solidFill>
                  <a:srgbClr val="FFFF00"/>
                </a:solidFill>
                <a:latin typeface="Arial" panose="020B0604020202020204" pitchFamily="34" charset="0"/>
                <a:cs typeface="Arial" panose="020B0604020202020204" pitchFamily="34" charset="0"/>
              </a:rPr>
              <a:t>NNT = 3.2 [95% CI 2.5, 4.5] </a:t>
            </a:r>
          </a:p>
        </p:txBody>
      </p:sp>
    </p:spTree>
    <p:extLst>
      <p:ext uri="{BB962C8B-B14F-4D97-AF65-F5344CB8AC3E}">
        <p14:creationId xmlns:p14="http://schemas.microsoft.com/office/powerpoint/2010/main" val="215293637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36246"/>
            <a:ext cx="9144000" cy="1164148"/>
          </a:xfrm>
        </p:spPr>
        <p:txBody>
          <a:bodyPr/>
          <a:lstStyle/>
          <a:p>
            <a:pPr eaLnBrk="1" hangingPunct="1">
              <a:buClr>
                <a:srgbClr val="FDE25E"/>
              </a:buClr>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Primary Effectiveness Endpoint</a:t>
            </a:r>
            <a:br>
              <a:rPr lang="en-US" sz="28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0" dirty="0">
                <a:solidFill>
                  <a:srgbClr val="FDE25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Annualized Rates of HF Hospitalizations within </a:t>
            </a:r>
            <a:r>
              <a:rPr lang="en-US" sz="2400" b="0" u="sng" dirty="0">
                <a:solidFill>
                  <a:srgbClr val="FDE25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 months</a:t>
            </a:r>
            <a:r>
              <a:rPr lang="en-US" sz="1800" b="0" dirty="0">
                <a:solidFill>
                  <a:srgbClr val="FDE25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1800" b="0" dirty="0">
                <a:solidFill>
                  <a:srgbClr val="FDE25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patients, ITT, including crossovers</a:t>
            </a:r>
            <a:endPar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10" name="Rectangle 9">
            <a:extLst>
              <a:ext uri="{FF2B5EF4-FFF2-40B4-BE49-F238E27FC236}">
                <a16:creationId xmlns:a16="http://schemas.microsoft.com/office/drawing/2014/main" id="{90EDC3D6-4EBC-3C47-8306-6355256720C8}"/>
              </a:ext>
            </a:extLst>
          </p:cNvPr>
          <p:cNvSpPr/>
          <p:nvPr/>
        </p:nvSpPr>
        <p:spPr>
          <a:xfrm>
            <a:off x="2925556" y="1286652"/>
            <a:ext cx="3292889" cy="400110"/>
          </a:xfrm>
          <a:prstGeom prst="rect">
            <a:avLst/>
          </a:prstGeom>
        </p:spPr>
        <p:txBody>
          <a:bodyPr wrap="none">
            <a:spAutoFit/>
          </a:bodyPr>
          <a:lstStyle/>
          <a:p>
            <a:pPr algn="ctr"/>
            <a:r>
              <a:rPr lang="en-US" sz="2000" i="0" dirty="0">
                <a:solidFill>
                  <a:schemeClr val="tx2"/>
                </a:solidFill>
                <a:latin typeface="Arial" panose="020B0604020202020204" pitchFamily="34" charset="0"/>
                <a:cs typeface="Arial" panose="020B0604020202020204" pitchFamily="34" charset="0"/>
              </a:rPr>
              <a:t>NNT= 3.0 [95% CI 2.4, 4.0]</a:t>
            </a:r>
          </a:p>
        </p:txBody>
      </p:sp>
      <p:sp>
        <p:nvSpPr>
          <p:cNvPr id="171" name="Rectangle 170">
            <a:extLst>
              <a:ext uri="{FF2B5EF4-FFF2-40B4-BE49-F238E27FC236}">
                <a16:creationId xmlns:a16="http://schemas.microsoft.com/office/drawing/2014/main" id="{AF1AE198-393D-6947-B2CB-B864D2A1675A}"/>
              </a:ext>
            </a:extLst>
          </p:cNvPr>
          <p:cNvSpPr/>
          <p:nvPr/>
        </p:nvSpPr>
        <p:spPr bwMode="auto">
          <a:xfrm>
            <a:off x="1769042" y="1746583"/>
            <a:ext cx="6524905" cy="2501092"/>
          </a:xfrm>
          <a:prstGeom prst="rect">
            <a:avLst/>
          </a:prstGeom>
          <a:solidFill>
            <a:srgbClr val="00206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b="1" i="1" u="none" strike="noStrike" cap="none" normalizeH="0" baseline="0">
              <a:ln>
                <a:noFill/>
              </a:ln>
              <a:solidFill>
                <a:srgbClr val="FFCC99"/>
              </a:solidFill>
              <a:effectLst>
                <a:outerShdw blurRad="38100" dist="38100" dir="2700000" algn="tl">
                  <a:srgbClr val="000000">
                    <a:alpha val="43137"/>
                  </a:srgbClr>
                </a:outerShdw>
              </a:effectLst>
              <a:latin typeface="Arial" panose="020B0604020202020204" pitchFamily="34" charset="0"/>
              <a:ea typeface="ヒラギノ角ゴ Pro W3" pitchFamily="-111" charset="-128"/>
              <a:cs typeface="Arial" panose="020B0604020202020204" pitchFamily="34" charset="0"/>
            </a:endParaRPr>
          </a:p>
        </p:txBody>
      </p:sp>
      <p:grpSp>
        <p:nvGrpSpPr>
          <p:cNvPr id="3" name="Group 2">
            <a:extLst>
              <a:ext uri="{FF2B5EF4-FFF2-40B4-BE49-F238E27FC236}">
                <a16:creationId xmlns:a16="http://schemas.microsoft.com/office/drawing/2014/main" id="{4818A4C6-06FA-400C-8DC7-96E0A042003B}"/>
              </a:ext>
            </a:extLst>
          </p:cNvPr>
          <p:cNvGrpSpPr/>
          <p:nvPr/>
        </p:nvGrpSpPr>
        <p:grpSpPr>
          <a:xfrm>
            <a:off x="573813" y="1612872"/>
            <a:ext cx="7988628" cy="2976121"/>
            <a:chOff x="573813" y="1612872"/>
            <a:chExt cx="7988628" cy="2976121"/>
          </a:xfrm>
        </p:grpSpPr>
        <p:graphicFrame>
          <p:nvGraphicFramePr>
            <p:cNvPr id="18438" name="Chart 18437">
              <a:extLst>
                <a:ext uri="{FF2B5EF4-FFF2-40B4-BE49-F238E27FC236}">
                  <a16:creationId xmlns:a16="http://schemas.microsoft.com/office/drawing/2014/main" id="{4C052C84-EA6C-1E4E-ABD9-9E3741282639}"/>
                </a:ext>
              </a:extLst>
            </p:cNvPr>
            <p:cNvGraphicFramePr/>
            <p:nvPr>
              <p:extLst>
                <p:ext uri="{D42A27DB-BD31-4B8C-83A1-F6EECF244321}">
                  <p14:modId xmlns:p14="http://schemas.microsoft.com/office/powerpoint/2010/main" val="319262530"/>
                </p:ext>
              </p:extLst>
            </p:nvPr>
          </p:nvGraphicFramePr>
          <p:xfrm>
            <a:off x="1526180" y="1612872"/>
            <a:ext cx="7036261" cy="2976121"/>
          </p:xfrm>
          <a:graphic>
            <a:graphicData uri="http://schemas.openxmlformats.org/drawingml/2006/chart">
              <c:chart xmlns:c="http://schemas.openxmlformats.org/drawingml/2006/chart" xmlns:r="http://schemas.openxmlformats.org/officeDocument/2006/relationships" r:id="rId4"/>
            </a:graphicData>
          </a:graphic>
        </p:graphicFrame>
        <p:sp>
          <p:nvSpPr>
            <p:cNvPr id="18442" name="TextBox 18441">
              <a:extLst>
                <a:ext uri="{FF2B5EF4-FFF2-40B4-BE49-F238E27FC236}">
                  <a16:creationId xmlns:a16="http://schemas.microsoft.com/office/drawing/2014/main" id="{A711672E-8B01-CC40-B9DC-B14854B8BC8F}"/>
                </a:ext>
              </a:extLst>
            </p:cNvPr>
            <p:cNvSpPr txBox="1"/>
            <p:nvPr/>
          </p:nvSpPr>
          <p:spPr>
            <a:xfrm>
              <a:off x="783293" y="2082432"/>
              <a:ext cx="970745" cy="584775"/>
            </a:xfrm>
            <a:prstGeom prst="rect">
              <a:avLst/>
            </a:prstGeom>
            <a:noFill/>
          </p:spPr>
          <p:txBody>
            <a:bodyPr wrap="square" rtlCol="0" anchor="ctr" anchorCtr="0">
              <a:spAutoFit/>
            </a:bodyPr>
            <a:lstStyle/>
            <a:p>
              <a:pPr algn="ctr"/>
              <a:r>
                <a:rPr lang="en-US" sz="1600" b="0" i="0" dirty="0">
                  <a:solidFill>
                    <a:schemeClr val="tx1"/>
                  </a:solidFill>
                  <a:latin typeface="Arial" panose="020B0604020202020204" pitchFamily="34" charset="0"/>
                  <a:cs typeface="Arial" panose="020B0604020202020204" pitchFamily="34" charset="0"/>
                </a:rPr>
                <a:t>GDMT</a:t>
              </a:r>
            </a:p>
            <a:p>
              <a:pPr algn="ctr"/>
              <a:r>
                <a:rPr lang="en-US" sz="1600" b="0" i="0" dirty="0">
                  <a:solidFill>
                    <a:schemeClr val="tx1"/>
                  </a:solidFill>
                  <a:latin typeface="Arial" panose="020B0604020202020204" pitchFamily="34" charset="0"/>
                  <a:cs typeface="Arial" panose="020B0604020202020204" pitchFamily="34" charset="0"/>
                </a:rPr>
                <a:t>alone</a:t>
              </a:r>
            </a:p>
          </p:txBody>
        </p:sp>
        <p:sp>
          <p:nvSpPr>
            <p:cNvPr id="169" name="TextBox 168">
              <a:extLst>
                <a:ext uri="{FF2B5EF4-FFF2-40B4-BE49-F238E27FC236}">
                  <a16:creationId xmlns:a16="http://schemas.microsoft.com/office/drawing/2014/main" id="{FB39D621-EE5C-3049-84A0-B8EA0E31215D}"/>
                </a:ext>
              </a:extLst>
            </p:cNvPr>
            <p:cNvSpPr txBox="1"/>
            <p:nvPr/>
          </p:nvSpPr>
          <p:spPr>
            <a:xfrm>
              <a:off x="573813" y="3332694"/>
              <a:ext cx="1221220" cy="584775"/>
            </a:xfrm>
            <a:prstGeom prst="rect">
              <a:avLst/>
            </a:prstGeom>
            <a:noFill/>
          </p:spPr>
          <p:txBody>
            <a:bodyPr wrap="square" rtlCol="0" anchor="ctr" anchorCtr="0">
              <a:spAutoFit/>
            </a:bodyPr>
            <a:lstStyle/>
            <a:p>
              <a:pPr algn="ctr"/>
              <a:r>
                <a:rPr lang="en-US" sz="1600" b="0" i="0" dirty="0">
                  <a:solidFill>
                    <a:schemeClr val="tx1"/>
                  </a:solidFill>
                  <a:latin typeface="Arial" panose="020B0604020202020204" pitchFamily="34" charset="0"/>
                  <a:cs typeface="Arial" panose="020B0604020202020204" pitchFamily="34" charset="0"/>
                </a:rPr>
                <a:t>MitraClip</a:t>
              </a:r>
            </a:p>
            <a:p>
              <a:pPr algn="ctr"/>
              <a:r>
                <a:rPr lang="en-US" sz="1600" b="0" i="0" dirty="0">
                  <a:solidFill>
                    <a:schemeClr val="tx1"/>
                  </a:solidFill>
                  <a:latin typeface="Arial" panose="020B0604020202020204" pitchFamily="34" charset="0"/>
                  <a:cs typeface="Arial" panose="020B0604020202020204" pitchFamily="34" charset="0"/>
                </a:rPr>
                <a:t>+ GDMT</a:t>
              </a:r>
            </a:p>
          </p:txBody>
        </p:sp>
        <p:sp>
          <p:nvSpPr>
            <p:cNvPr id="14" name="Rectangle 13">
              <a:extLst>
                <a:ext uri="{FF2B5EF4-FFF2-40B4-BE49-F238E27FC236}">
                  <a16:creationId xmlns:a16="http://schemas.microsoft.com/office/drawing/2014/main" id="{0CA10AB8-110D-4AB5-B1A3-A4C9B8465E70}"/>
                </a:ext>
              </a:extLst>
            </p:cNvPr>
            <p:cNvSpPr/>
            <p:nvPr/>
          </p:nvSpPr>
          <p:spPr>
            <a:xfrm>
              <a:off x="1741947" y="2236319"/>
              <a:ext cx="2412840" cy="276999"/>
            </a:xfrm>
            <a:prstGeom prst="rect">
              <a:avLst/>
            </a:prstGeom>
          </p:spPr>
          <p:txBody>
            <a:bodyPr wrap="none" anchor="ctr" anchorCtr="0">
              <a:spAutoFit/>
            </a:bodyPr>
            <a:lstStyle/>
            <a:p>
              <a:r>
                <a:rPr lang="en-US" sz="1200" b="0" i="0" dirty="0">
                  <a:solidFill>
                    <a:schemeClr val="bg2"/>
                  </a:solidFill>
                  <a:latin typeface="Arial" panose="020B0604020202020204" pitchFamily="34" charset="0"/>
                  <a:ea typeface="Calibri" panose="020F0502020204030204" pitchFamily="34" charset="0"/>
                </a:rPr>
                <a:t>378 HFH events per 549.5 </a:t>
              </a:r>
              <a:r>
                <a:rPr lang="en-US" sz="1200" b="0" i="0" dirty="0" err="1">
                  <a:solidFill>
                    <a:schemeClr val="bg2"/>
                  </a:solidFill>
                  <a:latin typeface="Arial" panose="020B0604020202020204" pitchFamily="34" charset="0"/>
                  <a:ea typeface="Calibri" panose="020F0502020204030204" pitchFamily="34" charset="0"/>
                </a:rPr>
                <a:t>pt-yrs</a:t>
              </a:r>
              <a:endParaRPr lang="en-US" sz="1200" b="0" i="0" dirty="0">
                <a:solidFill>
                  <a:schemeClr val="bg2"/>
                </a:solidFill>
                <a:latin typeface="Arial" panose="020B060402020202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2A3E0786-3EA4-464C-8FA9-7D5C2D8F2CCE}"/>
                </a:ext>
              </a:extLst>
            </p:cNvPr>
            <p:cNvSpPr/>
            <p:nvPr/>
          </p:nvSpPr>
          <p:spPr>
            <a:xfrm>
              <a:off x="1769042" y="3486581"/>
              <a:ext cx="2412840" cy="276999"/>
            </a:xfrm>
            <a:prstGeom prst="rect">
              <a:avLst/>
            </a:prstGeom>
          </p:spPr>
          <p:txBody>
            <a:bodyPr wrap="none" anchor="ctr" anchorCtr="0">
              <a:spAutoFit/>
            </a:bodyPr>
            <a:lstStyle/>
            <a:p>
              <a:r>
                <a:rPr lang="en-US" sz="1200" b="0" i="0" dirty="0">
                  <a:solidFill>
                    <a:schemeClr val="bg2"/>
                  </a:solidFill>
                  <a:latin typeface="Arial" panose="020B0604020202020204" pitchFamily="34" charset="0"/>
                  <a:ea typeface="Calibri" panose="020F0502020204030204" pitchFamily="34" charset="0"/>
                </a:rPr>
                <a:t>220 HFH events per 619.7 </a:t>
              </a:r>
              <a:r>
                <a:rPr lang="en-US" sz="1200" b="0" i="0" dirty="0" err="1">
                  <a:solidFill>
                    <a:schemeClr val="bg2"/>
                  </a:solidFill>
                  <a:latin typeface="Arial" panose="020B0604020202020204" pitchFamily="34" charset="0"/>
                  <a:ea typeface="Calibri" panose="020F0502020204030204" pitchFamily="34" charset="0"/>
                </a:rPr>
                <a:t>pt-yrs</a:t>
              </a:r>
              <a:endParaRPr lang="en-US" sz="1200" b="0" i="0" dirty="0">
                <a:solidFill>
                  <a:schemeClr val="bg2"/>
                </a:solidFill>
                <a:latin typeface="Arial" panose="020B0604020202020204" pitchFamily="34" charset="0"/>
                <a:ea typeface="Calibri" panose="020F0502020204030204" pitchFamily="34" charset="0"/>
              </a:endParaRPr>
            </a:p>
          </p:txBody>
        </p:sp>
      </p:grpSp>
      <p:sp>
        <p:nvSpPr>
          <p:cNvPr id="17" name="TextBox 16">
            <a:extLst>
              <a:ext uri="{FF2B5EF4-FFF2-40B4-BE49-F238E27FC236}">
                <a16:creationId xmlns:a16="http://schemas.microsoft.com/office/drawing/2014/main" id="{FD501397-7742-41DA-BBC4-9849D34AD5D5}"/>
              </a:ext>
            </a:extLst>
          </p:cNvPr>
          <p:cNvSpPr txBox="1"/>
          <p:nvPr/>
        </p:nvSpPr>
        <p:spPr>
          <a:xfrm>
            <a:off x="901960" y="4743390"/>
            <a:ext cx="7340080" cy="400110"/>
          </a:xfrm>
          <a:prstGeom prst="rect">
            <a:avLst/>
          </a:prstGeom>
          <a:noFill/>
        </p:spPr>
        <p:txBody>
          <a:bodyPr wrap="square" rtlCol="0">
            <a:spAutoFit/>
          </a:bodyPr>
          <a:lstStyle/>
          <a:p>
            <a:pPr algn="ctr">
              <a:spcBef>
                <a:spcPts val="0"/>
              </a:spcBef>
            </a:pPr>
            <a:r>
              <a:rPr lang="en-US" sz="1000" b="0" i="0" dirty="0">
                <a:solidFill>
                  <a:schemeClr val="tx1"/>
                </a:solidFill>
              </a:rPr>
              <a:t>Annualized rate is calculated as total number of HF Hospitalization events divided by total follow-up years</a:t>
            </a:r>
          </a:p>
          <a:p>
            <a:pPr algn="ctr">
              <a:spcBef>
                <a:spcPts val="0"/>
              </a:spcBef>
            </a:pPr>
            <a:r>
              <a:rPr lang="en-US" sz="1000" b="0" i="0" baseline="30000" dirty="0">
                <a:solidFill>
                  <a:schemeClr val="tx1"/>
                </a:solidFill>
              </a:rPr>
              <a:t>#</a:t>
            </a:r>
            <a:r>
              <a:rPr lang="en-US" sz="1000" b="0" i="0" dirty="0">
                <a:solidFill>
                  <a:schemeClr val="tx1"/>
                </a:solidFill>
              </a:rPr>
              <a:t>Joint frailty model</a:t>
            </a:r>
            <a:endParaRPr lang="en-US" sz="1000" b="0" i="0" dirty="0">
              <a:solidFill>
                <a:schemeClr val="tx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084572B-A502-424A-801E-347446DC729C}"/>
              </a:ext>
            </a:extLst>
          </p:cNvPr>
          <p:cNvSpPr/>
          <p:nvPr/>
        </p:nvSpPr>
        <p:spPr>
          <a:xfrm>
            <a:off x="5122189" y="3007631"/>
            <a:ext cx="3363132" cy="883832"/>
          </a:xfrm>
          <a:prstGeom prst="rect">
            <a:avLst/>
          </a:prstGeom>
        </p:spPr>
        <p:txBody>
          <a:bodyPr wrap="square">
            <a:spAutoFit/>
          </a:bodyPr>
          <a:lstStyle/>
          <a:p>
            <a:pPr algn="ctr">
              <a:lnSpc>
                <a:spcPct val="110000"/>
              </a:lnSpc>
            </a:pPr>
            <a:r>
              <a:rPr lang="en-US" sz="1600" b="0" i="0" dirty="0">
                <a:solidFill>
                  <a:schemeClr val="tx1"/>
                </a:solidFill>
                <a:latin typeface="Arial" panose="020B0604020202020204" pitchFamily="34" charset="0"/>
                <a:cs typeface="Arial" panose="020B0604020202020204" pitchFamily="34" charset="0"/>
              </a:rPr>
              <a:t>HR [95% CI]</a:t>
            </a:r>
            <a:r>
              <a:rPr lang="en-US" sz="1600" b="0" i="0" baseline="30000" dirty="0">
                <a:solidFill>
                  <a:schemeClr val="tx1"/>
                </a:solidFill>
              </a:rPr>
              <a:t>#</a:t>
            </a:r>
            <a:r>
              <a:rPr lang="en-US" sz="1600" b="0" i="0" dirty="0">
                <a:solidFill>
                  <a:schemeClr val="tx1"/>
                </a:solidFill>
                <a:latin typeface="Arial" panose="020B0604020202020204" pitchFamily="34" charset="0"/>
                <a:cs typeface="Arial" panose="020B0604020202020204" pitchFamily="34" charset="0"/>
              </a:rPr>
              <a:t> =</a:t>
            </a:r>
          </a:p>
          <a:p>
            <a:pPr algn="ctr">
              <a:lnSpc>
                <a:spcPct val="110000"/>
              </a:lnSpc>
            </a:pPr>
            <a:r>
              <a:rPr lang="en-US" sz="1600" b="0" i="0" dirty="0">
                <a:solidFill>
                  <a:schemeClr val="tx1"/>
                </a:solidFill>
                <a:latin typeface="Arial" panose="020B0604020202020204" pitchFamily="34" charset="0"/>
                <a:cs typeface="Arial" panose="020B0604020202020204" pitchFamily="34" charset="0"/>
              </a:rPr>
              <a:t>0.49 [0.37, 0.63]</a:t>
            </a:r>
          </a:p>
          <a:p>
            <a:pPr algn="ctr">
              <a:lnSpc>
                <a:spcPct val="110000"/>
              </a:lnSpc>
            </a:pPr>
            <a:r>
              <a:rPr lang="en-US" sz="1600" i="0" dirty="0">
                <a:solidFill>
                  <a:srgbClr val="FFFF00"/>
                </a:solidFill>
                <a:latin typeface="Arial" panose="020B0604020202020204" pitchFamily="34" charset="0"/>
                <a:cs typeface="Arial" panose="020B0604020202020204" pitchFamily="34" charset="0"/>
              </a:rPr>
              <a:t>P=0.00000006</a:t>
            </a:r>
          </a:p>
        </p:txBody>
      </p:sp>
    </p:spTree>
    <p:extLst>
      <p:ext uri="{BB962C8B-B14F-4D97-AF65-F5344CB8AC3E}">
        <p14:creationId xmlns:p14="http://schemas.microsoft.com/office/powerpoint/2010/main" val="50712770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tx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17547</TotalTime>
  <Words>8260</Words>
  <Application>Microsoft Macintosh PowerPoint</Application>
  <PresentationFormat>On-screen Show (16:9)</PresentationFormat>
  <Paragraphs>1210</Paragraphs>
  <Slides>36</Slides>
  <Notes>33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MS PGothic</vt:lpstr>
      <vt:lpstr>MS PGothic</vt:lpstr>
      <vt:lpstr>ヒラギノ角ゴ Pro W3</vt:lpstr>
      <vt:lpstr>Arial</vt:lpstr>
      <vt:lpstr>Calibri</vt:lpstr>
      <vt:lpstr>Symbol</vt:lpstr>
      <vt:lpstr>Times New Roman</vt:lpstr>
      <vt:lpstr>Wingdings 2</vt:lpstr>
      <vt:lpstr>CRF_2006_background</vt:lpstr>
      <vt:lpstr>COAPT Three-Year Outcomes from a Randomized Trial of Transcatheter Mitral Valve Leaflet Approximation in Patients with Heart Failure and Secondary Mitral Regurgitation </vt:lpstr>
      <vt:lpstr>PowerPoint Presentation</vt:lpstr>
      <vt:lpstr>Background </vt:lpstr>
      <vt:lpstr>Objectives</vt:lpstr>
      <vt:lpstr>The COAPT Trial</vt:lpstr>
      <vt:lpstr>MitraClip Crossovers in GDMT-Assigned Patients</vt:lpstr>
      <vt:lpstr>Primary Effectiveness Endpoint All Hospitalizations for HF within 36 months All patients, ITT, including crossovers</vt:lpstr>
      <vt:lpstr>Primary Effectiveness Endpoint All Hospitalizations for HF within 36 months All patients, ITT, including crossovers</vt:lpstr>
      <vt:lpstr>Primary Effectiveness Endpoint Annualized Rates of HF Hospitalizations within 36 months  All patients, ITT, including crossovers</vt:lpstr>
      <vt:lpstr>Primary Safety Endpoint (MitraClip arm) Freedom from Device-related Complications n=293 pts with MitraClip procedure attempted </vt:lpstr>
      <vt:lpstr>First Heart Failure Hospitalization All patients, ITT, including crossovers  </vt:lpstr>
      <vt:lpstr>First Heart Failure Hospitalization All patients, ITT, including crossovers  </vt:lpstr>
      <vt:lpstr>All-Cause Mortality All patients, ITT, including crossovers</vt:lpstr>
      <vt:lpstr>All-Cause Mortality All patients, ITT, including crossovers</vt:lpstr>
      <vt:lpstr>All-Cause Mortality or HF Hospitalization All patients, ITT, including crossovers </vt:lpstr>
      <vt:lpstr>All-Cause Mortality or HF Hospitalization All patients, ITT, including crossovers </vt:lpstr>
      <vt:lpstr>KCCQ Summary Score All patients, ITT, 24 months</vt:lpstr>
      <vt:lpstr>KCCQ Summary Score All patients, ITT, 24 months</vt:lpstr>
      <vt:lpstr>6MWD Outcomes All patients, ITT, 24 months</vt:lpstr>
      <vt:lpstr>6MWD Outcomes All patients, ITT, 24 months</vt:lpstr>
      <vt:lpstr>Adverse Event Rates (i) All patients, ITT, 36 months </vt:lpstr>
      <vt:lpstr>Adverse Event Rates (ii) All patients, ITT, 36 months  </vt:lpstr>
      <vt:lpstr>LVAD or Heart Transplantation All patients, ITT, including crossovers   </vt:lpstr>
      <vt:lpstr>MitraClip Crossovers in GDMT-Assigned Patients</vt:lpstr>
      <vt:lpstr>MitraClip Procedure Outcomes (All pts undergoing a MitraClip procedure)</vt:lpstr>
      <vt:lpstr>MR Grade at Baseline and 30 Days</vt:lpstr>
      <vt:lpstr>First Heart Failure Hospitalization GDMT pts censored at time of crossover; Crossovers landmarked at MitraClip procedure </vt:lpstr>
      <vt:lpstr>First Heart Failure Hospitalization GDMT pts censored at time of crossover; Crossovers landmarked at MitraClip procedure </vt:lpstr>
      <vt:lpstr>Multivariable Predictors of First HFH Within 36 Months GDMT only group with MitraClip crossover as a time-adjusted covariate</vt:lpstr>
      <vt:lpstr>All-Cause Mortality GDMT pts censored at time of crossover; Crossovers landmarked at MitraClip procedure</vt:lpstr>
      <vt:lpstr>All-Cause Mortality GDMT pts censored at time of crossover; Crossovers landmarked at MitraClip procedure</vt:lpstr>
      <vt:lpstr>Multivariable Predictors of Mortality Within 36 Months GDMT only group with MitraClip crossover as a time-adjusted covariate</vt:lpstr>
      <vt:lpstr>All-Cause Mortality or HF Hospitalization GDMT pts censored at time of crossover; Crossovers landmarked at MitraClip procedure  </vt:lpstr>
      <vt:lpstr>All-Cause Mortality or HF Hospitalization GDMT pts censored at time of crossover; Crossovers landmarked at MitraClip procedure  </vt:lpstr>
      <vt:lpstr>Multivariable Predictors of Death or HFH Within 36 Months GDMT only group with MitraClip crossover as a time-adjusted covariate</vt:lpstr>
      <vt:lpstr>Conclusions</vt:lpstr>
    </vt:vector>
  </TitlesOfParts>
  <Company>CRF</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Mack, Michael J.</cp:lastModifiedBy>
  <cp:revision>785</cp:revision>
  <dcterms:created xsi:type="dcterms:W3CDTF">2015-03-17T14:58:49Z</dcterms:created>
  <dcterms:modified xsi:type="dcterms:W3CDTF">2019-09-27T22:48:49Z</dcterms:modified>
</cp:coreProperties>
</file>