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16" r:id="rId2"/>
    <p:sldId id="425" r:id="rId3"/>
    <p:sldId id="504" r:id="rId4"/>
    <p:sldId id="505" r:id="rId5"/>
    <p:sldId id="433" r:id="rId6"/>
    <p:sldId id="501" r:id="rId7"/>
    <p:sldId id="500" r:id="rId8"/>
    <p:sldId id="438" r:id="rId9"/>
    <p:sldId id="440" r:id="rId10"/>
    <p:sldId id="417" r:id="rId11"/>
    <p:sldId id="534" r:id="rId12"/>
    <p:sldId id="535" r:id="rId13"/>
    <p:sldId id="509" r:id="rId14"/>
    <p:sldId id="446" r:id="rId15"/>
    <p:sldId id="511" r:id="rId16"/>
    <p:sldId id="530" r:id="rId17"/>
    <p:sldId id="498" r:id="rId18"/>
    <p:sldId id="460" r:id="rId19"/>
    <p:sldId id="533" r:id="rId20"/>
    <p:sldId id="528" r:id="rId21"/>
    <p:sldId id="532" r:id="rId22"/>
    <p:sldId id="482" r:id="rId23"/>
    <p:sldId id="479" r:id="rId24"/>
    <p:sldId id="480" r:id="rId25"/>
    <p:sldId id="488" r:id="rId26"/>
    <p:sldId id="485" r:id="rId27"/>
    <p:sldId id="489" r:id="rId28"/>
  </p:sldIdLst>
  <p:sldSz cx="9144000" cy="5143500" type="screen16x9"/>
  <p:notesSz cx="7086600" cy="93726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C01C1ED-AA55-3B4C-B2F8-DC4EE811C86C}">
          <p14:sldIdLst>
            <p14:sldId id="416"/>
            <p14:sldId id="425"/>
            <p14:sldId id="504"/>
            <p14:sldId id="505"/>
            <p14:sldId id="433"/>
            <p14:sldId id="501"/>
            <p14:sldId id="500"/>
            <p14:sldId id="438"/>
            <p14:sldId id="440"/>
            <p14:sldId id="417"/>
            <p14:sldId id="534"/>
            <p14:sldId id="535"/>
            <p14:sldId id="509"/>
            <p14:sldId id="446"/>
            <p14:sldId id="511"/>
            <p14:sldId id="530"/>
            <p14:sldId id="498"/>
            <p14:sldId id="460"/>
            <p14:sldId id="533"/>
            <p14:sldId id="528"/>
            <p14:sldId id="532"/>
            <p14:sldId id="482"/>
            <p14:sldId id="479"/>
            <p14:sldId id="480"/>
            <p14:sldId id="488"/>
            <p14:sldId id="485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96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E4B"/>
    <a:srgbClr val="FFCC00"/>
    <a:srgbClr val="969696"/>
    <a:srgbClr val="D50800"/>
    <a:srgbClr val="6699FF"/>
    <a:srgbClr val="FF3300"/>
    <a:srgbClr val="FFE25E"/>
    <a:srgbClr val="053763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5" autoAdjust="0"/>
    <p:restoredTop sz="83622" autoAdjust="0"/>
  </p:normalViewPr>
  <p:slideViewPr>
    <p:cSldViewPr snapToGrid="0">
      <p:cViewPr>
        <p:scale>
          <a:sx n="150" d="100"/>
          <a:sy n="150" d="100"/>
        </p:scale>
        <p:origin x="64" y="16"/>
      </p:cViewPr>
      <p:guideLst>
        <p:guide orient="horz" pos="1620"/>
        <p:guide orient="horz" pos="2960"/>
        <p:guide pos="336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0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jonaslanz%201\Documents\Synch%20SynoDrive\SynologyDrive\Research\Original%20articles\SCOPE\Figures\Figu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\jonaslanz%201\Documents\Synch%20SynoDrive\SynologyDrive\Research\Original%20articles\SCOPE\Figures\Figur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jonaslanz%201\Documents\Synch%20SynoDrive\SynologyDrive\Research\Original%20articles\SCOPE\Figures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140945311699052E-2"/>
          <c:y val="2.8742827665796535E-2"/>
          <c:w val="0.88776938024689867"/>
          <c:h val="0.916442306825048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002E4B"/>
              </a:solidFill>
              <a:ln w="9525">
                <a:solidFill>
                  <a:srgbClr val="002E4B"/>
                </a:solidFill>
              </a:ln>
              <a:effectLst/>
            </c:spPr>
          </c:marker>
          <c:xVal>
            <c:numRef>
              <c:f>'Primary endpoint analyses_new o'!$A$130:$A$142</c:f>
              <c:numCache>
                <c:formatCode>General</c:formatCode>
                <c:ptCount val="13"/>
                <c:pt idx="11">
                  <c:v>7.1</c:v>
                </c:pt>
              </c:numCache>
            </c:numRef>
          </c:xVal>
          <c:yVal>
            <c:numRef>
              <c:f>'Primary endpoint analyses_new o'!$B$130:$B$142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90-4F44-97C1-8FE4DE9AEA25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square"/>
            <c:size val="15"/>
            <c:spPr>
              <a:noFill/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'Primary endpoint analyses_new o'!$F$24:$F$39</c:f>
                <c:numCache>
                  <c:formatCode>General</c:formatCode>
                  <c:ptCount val="16"/>
                  <c:pt idx="1">
                    <c:v>3.8000000000000007</c:v>
                  </c:pt>
                  <c:pt idx="2">
                    <c:v>1.06</c:v>
                  </c:pt>
                  <c:pt idx="3">
                    <c:v>1.6</c:v>
                  </c:pt>
                  <c:pt idx="4">
                    <c:v>1.9999999999999996</c:v>
                  </c:pt>
                  <c:pt idx="5">
                    <c:v>0</c:v>
                  </c:pt>
                  <c:pt idx="6">
                    <c:v>3.6000000000000005</c:v>
                  </c:pt>
                  <c:pt idx="7">
                    <c:v>2.5999999999999996</c:v>
                  </c:pt>
                  <c:pt idx="8">
                    <c:v>2.2000000000000002</c:v>
                  </c:pt>
                  <c:pt idx="9">
                    <c:v>1.9</c:v>
                  </c:pt>
                  <c:pt idx="11">
                    <c:v>5.8000000000000007</c:v>
                  </c:pt>
                  <c:pt idx="14">
                    <c:v>4.9000000000000004</c:v>
                  </c:pt>
                </c:numCache>
              </c:numRef>
            </c:plus>
            <c:minus>
              <c:numRef>
                <c:f>'Primary endpoint analyses_new o'!$E$24:$E$39</c:f>
                <c:numCache>
                  <c:formatCode>General</c:formatCode>
                  <c:ptCount val="16"/>
                  <c:pt idx="1">
                    <c:v>3.7</c:v>
                  </c:pt>
                  <c:pt idx="2">
                    <c:v>1.04</c:v>
                  </c:pt>
                  <c:pt idx="3">
                    <c:v>1.5999999999999999</c:v>
                  </c:pt>
                  <c:pt idx="4">
                    <c:v>1.9000000000000001</c:v>
                  </c:pt>
                  <c:pt idx="6">
                    <c:v>3.5999999999999996</c:v>
                  </c:pt>
                  <c:pt idx="7">
                    <c:v>2.5</c:v>
                  </c:pt>
                  <c:pt idx="8">
                    <c:v>2.1999999999999997</c:v>
                  </c:pt>
                  <c:pt idx="9">
                    <c:v>1.8</c:v>
                  </c:pt>
                  <c:pt idx="11">
                    <c:v>5.8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2E4B"/>
                </a:solidFill>
                <a:round/>
              </a:ln>
              <a:effectLst/>
            </c:spPr>
          </c:errBars>
          <c:xVal>
            <c:numRef>
              <c:f>'Primary endpoint analyses_new o'!$A$130:$A$142</c:f>
              <c:numCache>
                <c:formatCode>General</c:formatCode>
                <c:ptCount val="13"/>
                <c:pt idx="11">
                  <c:v>7.1</c:v>
                </c:pt>
              </c:numCache>
            </c:numRef>
          </c:xVal>
          <c:yVal>
            <c:numRef>
              <c:f>'Primary endpoint analyses_new o'!$I$130:$I$142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9.5</c:v>
                </c:pt>
                <c:pt idx="11">
                  <c:v>10.5</c:v>
                </c:pt>
                <c:pt idx="12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90-4F44-97C1-8FE4DE9AE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031232"/>
        <c:axId val="618911584"/>
      </c:scatterChart>
      <c:scatterChart>
        <c:scatterStyle val="lineMarker"/>
        <c:varyColors val="0"/>
        <c:ser>
          <c:idx val="1"/>
          <c:order val="1"/>
          <c:spPr>
            <a:ln w="9525" cap="rnd">
              <a:solidFill>
                <a:srgbClr val="002E4B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'Primary endpoint analyses_new o'!$G$130:$G$142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xVal>
          <c:yVal>
            <c:numRef>
              <c:f>'Primary endpoint analyses_new o'!$B$130:$B$142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90-4F44-97C1-8FE4DE9AE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767568"/>
        <c:axId val="214734896"/>
      </c:scatterChart>
      <c:valAx>
        <c:axId val="655031232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8911584"/>
        <c:crosses val="autoZero"/>
        <c:crossBetween val="midCat"/>
        <c:majorUnit val="15"/>
      </c:valAx>
      <c:valAx>
        <c:axId val="618911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5031232"/>
        <c:crosses val="autoZero"/>
        <c:crossBetween val="midCat"/>
        <c:majorUnit val="16"/>
      </c:valAx>
      <c:valAx>
        <c:axId val="214734896"/>
        <c:scaling>
          <c:orientation val="minMax"/>
          <c:max val="1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767568"/>
        <c:crosses val="max"/>
        <c:crossBetween val="midCat"/>
        <c:majorUnit val="11"/>
        <c:minorUnit val="2"/>
      </c:valAx>
      <c:valAx>
        <c:axId val="56976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734896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7059275323033"/>
          <c:y val="2.0396198830409357E-2"/>
          <c:w val="0.88776938024689867"/>
          <c:h val="0.916442306825048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002E4B"/>
              </a:solidFill>
              <a:ln w="9525">
                <a:solidFill>
                  <a:srgbClr val="002E4B"/>
                </a:solidFill>
              </a:ln>
              <a:effectLst/>
            </c:spPr>
          </c:marker>
          <c:xVal>
            <c:numRef>
              <c:f>'Primary endpoint analyses_new o'!$A$24:$A$36</c:f>
              <c:numCache>
                <c:formatCode>General</c:formatCode>
                <c:ptCount val="13"/>
                <c:pt idx="1">
                  <c:v>5</c:v>
                </c:pt>
                <c:pt idx="2">
                  <c:v>0.54</c:v>
                </c:pt>
                <c:pt idx="3">
                  <c:v>-0.3</c:v>
                </c:pt>
                <c:pt idx="4">
                  <c:v>2.1</c:v>
                </c:pt>
                <c:pt idx="6">
                  <c:v>2.2999999999999998</c:v>
                </c:pt>
                <c:pt idx="7">
                  <c:v>1.3</c:v>
                </c:pt>
                <c:pt idx="8">
                  <c:v>-1.1000000000000001</c:v>
                </c:pt>
                <c:pt idx="9">
                  <c:v>1.6</c:v>
                </c:pt>
                <c:pt idx="11">
                  <c:v>7.1</c:v>
                </c:pt>
              </c:numCache>
            </c:numRef>
          </c:xVal>
          <c:yVal>
            <c:numRef>
              <c:f>'Primary endpoint analyses_new o'!$B$24:$B$36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9.5</c:v>
                </c:pt>
                <c:pt idx="11">
                  <c:v>10.5</c:v>
                </c:pt>
                <c:pt idx="1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FA-1140-9B04-7906E62CE87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square"/>
            <c:size val="15"/>
            <c:spPr>
              <a:noFill/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'Primary endpoint analyses_new o'!$F$24:$F$39</c:f>
                <c:numCache>
                  <c:formatCode>General</c:formatCode>
                  <c:ptCount val="16"/>
                  <c:pt idx="1">
                    <c:v>3.8000000000000007</c:v>
                  </c:pt>
                  <c:pt idx="2">
                    <c:v>1.06</c:v>
                  </c:pt>
                  <c:pt idx="3">
                    <c:v>1.6</c:v>
                  </c:pt>
                  <c:pt idx="4">
                    <c:v>1.9999999999999996</c:v>
                  </c:pt>
                  <c:pt idx="5">
                    <c:v>0</c:v>
                  </c:pt>
                  <c:pt idx="6">
                    <c:v>3.6000000000000005</c:v>
                  </c:pt>
                  <c:pt idx="7">
                    <c:v>2.5999999999999996</c:v>
                  </c:pt>
                  <c:pt idx="8">
                    <c:v>2.2000000000000002</c:v>
                  </c:pt>
                  <c:pt idx="9">
                    <c:v>1.9</c:v>
                  </c:pt>
                  <c:pt idx="11">
                    <c:v>5.8000000000000007</c:v>
                  </c:pt>
                  <c:pt idx="14">
                    <c:v>4.9000000000000004</c:v>
                  </c:pt>
                </c:numCache>
              </c:numRef>
            </c:plus>
            <c:minus>
              <c:numRef>
                <c:f>'Primary endpoint analyses_new o'!$E$24:$E$39</c:f>
                <c:numCache>
                  <c:formatCode>General</c:formatCode>
                  <c:ptCount val="16"/>
                  <c:pt idx="1">
                    <c:v>3.7</c:v>
                  </c:pt>
                  <c:pt idx="2">
                    <c:v>1.04</c:v>
                  </c:pt>
                  <c:pt idx="3">
                    <c:v>1.5999999999999999</c:v>
                  </c:pt>
                  <c:pt idx="4">
                    <c:v>1.9000000000000001</c:v>
                  </c:pt>
                  <c:pt idx="6">
                    <c:v>3.5999999999999996</c:v>
                  </c:pt>
                  <c:pt idx="7">
                    <c:v>2.5</c:v>
                  </c:pt>
                  <c:pt idx="8">
                    <c:v>2.1999999999999997</c:v>
                  </c:pt>
                  <c:pt idx="9">
                    <c:v>1.8</c:v>
                  </c:pt>
                  <c:pt idx="11">
                    <c:v>5.8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2E4B"/>
                </a:solidFill>
                <a:round/>
              </a:ln>
              <a:effectLst/>
            </c:spPr>
          </c:errBars>
          <c:xVal>
            <c:numRef>
              <c:f>'Primary endpoint analyses_new o'!$A$24:$A$36</c:f>
              <c:numCache>
                <c:formatCode>General</c:formatCode>
                <c:ptCount val="13"/>
                <c:pt idx="1">
                  <c:v>5</c:v>
                </c:pt>
                <c:pt idx="2">
                  <c:v>0.54</c:v>
                </c:pt>
                <c:pt idx="3">
                  <c:v>-0.3</c:v>
                </c:pt>
                <c:pt idx="4">
                  <c:v>2.1</c:v>
                </c:pt>
                <c:pt idx="6">
                  <c:v>2.2999999999999998</c:v>
                </c:pt>
                <c:pt idx="7">
                  <c:v>1.3</c:v>
                </c:pt>
                <c:pt idx="8">
                  <c:v>-1.1000000000000001</c:v>
                </c:pt>
                <c:pt idx="9">
                  <c:v>1.6</c:v>
                </c:pt>
                <c:pt idx="11">
                  <c:v>7.1</c:v>
                </c:pt>
              </c:numCache>
            </c:numRef>
          </c:xVal>
          <c:yVal>
            <c:numRef>
              <c:f>'Primary endpoint analyses_new o'!$I$24:$I$36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9.5</c:v>
                </c:pt>
                <c:pt idx="11">
                  <c:v>10.5</c:v>
                </c:pt>
                <c:pt idx="12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FA-1140-9B04-7906E62CE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031232"/>
        <c:axId val="618911584"/>
      </c:scatterChart>
      <c:scatterChart>
        <c:scatterStyle val="lineMarker"/>
        <c:varyColors val="0"/>
        <c:ser>
          <c:idx val="1"/>
          <c:order val="1"/>
          <c:spPr>
            <a:ln w="9525" cap="rnd">
              <a:solidFill>
                <a:srgbClr val="002E4B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9525" cap="rnd">
                <a:solidFill>
                  <a:srgbClr val="002E4B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A-1140-9B04-7906E62CE87E}"/>
              </c:ext>
            </c:extLst>
          </c:dPt>
          <c:xVal>
            <c:numRef>
              <c:f>'Primary endpoint analyses_new o'!$G$24:$G$36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xVal>
          <c:yVal>
            <c:numRef>
              <c:f>'Primary endpoint analyses_new o'!$B$24:$B$36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9.5</c:v>
                </c:pt>
                <c:pt idx="11">
                  <c:v>10.5</c:v>
                </c:pt>
                <c:pt idx="1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8FA-1140-9B04-7906E62CE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767568"/>
        <c:axId val="214734896"/>
      </c:scatterChart>
      <c:valAx>
        <c:axId val="655031232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E4B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0" i="0" u="none" strike="noStrike" kern="1200" baseline="0">
                <a:solidFill>
                  <a:srgbClr val="002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8911584"/>
        <c:crosses val="autoZero"/>
        <c:crossBetween val="midCat"/>
        <c:majorUnit val="15"/>
      </c:valAx>
      <c:valAx>
        <c:axId val="618911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5031232"/>
        <c:crosses val="autoZero"/>
        <c:crossBetween val="midCat"/>
        <c:majorUnit val="16"/>
      </c:valAx>
      <c:valAx>
        <c:axId val="214734896"/>
        <c:scaling>
          <c:orientation val="minMax"/>
          <c:max val="1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767568"/>
        <c:crosses val="max"/>
        <c:crossBetween val="midCat"/>
        <c:majorUnit val="11"/>
        <c:minorUnit val="2"/>
      </c:valAx>
      <c:valAx>
        <c:axId val="56976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734896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140945311699052E-2"/>
          <c:y val="2.8742827665796535E-2"/>
          <c:w val="0.88776938024689867"/>
          <c:h val="0.916442306825048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002E4B"/>
              </a:solidFill>
              <a:ln w="9525">
                <a:solidFill>
                  <a:srgbClr val="002E4B"/>
                </a:solidFill>
              </a:ln>
              <a:effectLst/>
            </c:spPr>
          </c:marker>
          <c:xVal>
            <c:numRef>
              <c:f>'Primary endpoint analyses_new o'!$A$82:$A$94</c:f>
              <c:numCache>
                <c:formatCode>General</c:formatCode>
                <c:ptCount val="13"/>
                <c:pt idx="1">
                  <c:v>5</c:v>
                </c:pt>
                <c:pt idx="4">
                  <c:v>2.1</c:v>
                </c:pt>
                <c:pt idx="11">
                  <c:v>7.1</c:v>
                </c:pt>
              </c:numCache>
            </c:numRef>
          </c:xVal>
          <c:yVal>
            <c:numRef>
              <c:f>'Primary endpoint analyses_new o'!$B$82:$B$94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01-114D-BB7E-C5EA8EC84661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square"/>
            <c:size val="15"/>
            <c:spPr>
              <a:noFill/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'Primary endpoint analyses_new o'!$F$24:$F$39</c:f>
                <c:numCache>
                  <c:formatCode>General</c:formatCode>
                  <c:ptCount val="16"/>
                  <c:pt idx="1">
                    <c:v>3.8000000000000007</c:v>
                  </c:pt>
                  <c:pt idx="2">
                    <c:v>1.06</c:v>
                  </c:pt>
                  <c:pt idx="3">
                    <c:v>1.6</c:v>
                  </c:pt>
                  <c:pt idx="4">
                    <c:v>1.9999999999999996</c:v>
                  </c:pt>
                  <c:pt idx="5">
                    <c:v>0</c:v>
                  </c:pt>
                  <c:pt idx="6">
                    <c:v>3.6000000000000005</c:v>
                  </c:pt>
                  <c:pt idx="7">
                    <c:v>2.5999999999999996</c:v>
                  </c:pt>
                  <c:pt idx="8">
                    <c:v>2.2000000000000002</c:v>
                  </c:pt>
                  <c:pt idx="9">
                    <c:v>1.9</c:v>
                  </c:pt>
                  <c:pt idx="11">
                    <c:v>5.8000000000000007</c:v>
                  </c:pt>
                  <c:pt idx="14">
                    <c:v>4.9000000000000004</c:v>
                  </c:pt>
                </c:numCache>
              </c:numRef>
            </c:plus>
            <c:minus>
              <c:numRef>
                <c:f>'Primary endpoint analyses_new o'!$E$24:$E$39</c:f>
                <c:numCache>
                  <c:formatCode>General</c:formatCode>
                  <c:ptCount val="16"/>
                  <c:pt idx="1">
                    <c:v>3.7</c:v>
                  </c:pt>
                  <c:pt idx="2">
                    <c:v>1.04</c:v>
                  </c:pt>
                  <c:pt idx="3">
                    <c:v>1.5999999999999999</c:v>
                  </c:pt>
                  <c:pt idx="4">
                    <c:v>1.9000000000000001</c:v>
                  </c:pt>
                  <c:pt idx="6">
                    <c:v>3.5999999999999996</c:v>
                  </c:pt>
                  <c:pt idx="7">
                    <c:v>2.5</c:v>
                  </c:pt>
                  <c:pt idx="8">
                    <c:v>2.1999999999999997</c:v>
                  </c:pt>
                  <c:pt idx="9">
                    <c:v>1.8</c:v>
                  </c:pt>
                  <c:pt idx="11">
                    <c:v>5.8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2E4B"/>
                </a:solidFill>
                <a:round/>
              </a:ln>
              <a:effectLst/>
            </c:spPr>
          </c:errBars>
          <c:xVal>
            <c:numRef>
              <c:f>'Primary endpoint analyses_new o'!$A$82:$A$94</c:f>
              <c:numCache>
                <c:formatCode>General</c:formatCode>
                <c:ptCount val="13"/>
                <c:pt idx="1">
                  <c:v>5</c:v>
                </c:pt>
                <c:pt idx="4">
                  <c:v>2.1</c:v>
                </c:pt>
                <c:pt idx="11">
                  <c:v>7.1</c:v>
                </c:pt>
              </c:numCache>
            </c:numRef>
          </c:xVal>
          <c:yVal>
            <c:numRef>
              <c:f>'Primary endpoint analyses_new o'!$I$82:$I$94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9.5</c:v>
                </c:pt>
                <c:pt idx="11">
                  <c:v>10.5</c:v>
                </c:pt>
                <c:pt idx="12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01-114D-BB7E-C5EA8EC84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031232"/>
        <c:axId val="618911584"/>
      </c:scatterChart>
      <c:scatterChart>
        <c:scatterStyle val="lineMarker"/>
        <c:varyColors val="0"/>
        <c:ser>
          <c:idx val="1"/>
          <c:order val="1"/>
          <c:spPr>
            <a:ln w="9525" cap="rnd">
              <a:solidFill>
                <a:srgbClr val="002E4B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'Primary endpoint analyses_new o'!$G$82:$G$94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xVal>
          <c:yVal>
            <c:numRef>
              <c:f>'Primary endpoint analyses_new o'!$B$82:$B$94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  <c:pt idx="6">
                  <c:v>5.5</c:v>
                </c:pt>
                <c:pt idx="7">
                  <c:v>6.5</c:v>
                </c:pt>
                <c:pt idx="8">
                  <c:v>7.5</c:v>
                </c:pt>
                <c:pt idx="9">
                  <c:v>8.5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01-114D-BB7E-C5EA8EC84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767568"/>
        <c:axId val="214734896"/>
      </c:scatterChart>
      <c:valAx>
        <c:axId val="655031232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E4B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8911584"/>
        <c:crosses val="autoZero"/>
        <c:crossBetween val="midCat"/>
        <c:majorUnit val="15"/>
      </c:valAx>
      <c:valAx>
        <c:axId val="618911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5031232"/>
        <c:crosses val="autoZero"/>
        <c:crossBetween val="midCat"/>
        <c:majorUnit val="16"/>
      </c:valAx>
      <c:valAx>
        <c:axId val="214734896"/>
        <c:scaling>
          <c:orientation val="minMax"/>
          <c:max val="1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767568"/>
        <c:crosses val="max"/>
        <c:crossBetween val="midCat"/>
        <c:majorUnit val="11"/>
        <c:minorUnit val="2"/>
      </c:valAx>
      <c:valAx>
        <c:axId val="56976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734896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361950" indent="0">
              <a:spcAft>
                <a:spcPts val="24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4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0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31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0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2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1" fontAlgn="ctr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26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1" fontAlgn="ctr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46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34412-96E1-487B-ABC5-CB6F4107C034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4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88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9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1" fontAlgn="ctr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82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21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1" fontAlgn="ctr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96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34412-96E1-487B-ABC5-CB6F4107C034}" type="slidenum">
              <a:rPr lang="en-US" smtClean="0">
                <a:ea typeface="ヒラギノ角ゴ Pro W3"/>
                <a:cs typeface="ヒラギノ角ゴ Pro W3"/>
              </a:rPr>
              <a:pPr/>
              <a:t>22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Echocardiographic performances;</a:t>
            </a: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This slide shows the two components that are part of </a:t>
            </a:r>
            <a:r>
              <a:rPr lang="en-US" sz="1200" dirty="0" err="1">
                <a:solidFill>
                  <a:srgbClr val="002E4B"/>
                </a:solidFill>
              </a:rPr>
              <a:t>echocardiographically</a:t>
            </a:r>
            <a:r>
              <a:rPr lang="en-US" sz="1200" dirty="0">
                <a:solidFill>
                  <a:srgbClr val="002E4B"/>
                </a:solidFill>
              </a:rPr>
              <a:t> determined valve-related dysfunction, which was part of the primary endpoint and the driving component for the differences in the primary endpoints rates </a:t>
            </a:r>
            <a:r>
              <a:rPr lang="en-US" sz="1200" dirty="0" err="1">
                <a:solidFill>
                  <a:srgbClr val="002E4B"/>
                </a:solidFill>
              </a:rPr>
              <a:t>beween</a:t>
            </a:r>
            <a:r>
              <a:rPr lang="en-US" sz="1200" dirty="0">
                <a:solidFill>
                  <a:srgbClr val="002E4B"/>
                </a:solidFill>
              </a:rPr>
              <a:t> the two devices. </a:t>
            </a:r>
          </a:p>
          <a:p>
            <a:pPr eaLnBrk="1" hangingPunct="1"/>
            <a:endParaRPr lang="en-US" sz="1200" dirty="0">
              <a:solidFill>
                <a:srgbClr val="002E4B"/>
              </a:solidFill>
            </a:endParaRP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Prosthetic aortic regurgitation as assessed by the echocardiography core laboratory occurred in 9.4% in the ACURATE neo and 2.8% in the SAPIEN 3 group. </a:t>
            </a: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Conversely Mean gradient above 20mmHg and reduced effective orifice area and/or doppler velocity index was more frequent with the SAPIEN 3 but not to an extent that </a:t>
            </a:r>
            <a:r>
              <a:rPr lang="en-US" sz="1200" dirty="0" err="1">
                <a:solidFill>
                  <a:srgbClr val="002E4B"/>
                </a:solidFill>
              </a:rPr>
              <a:t>outweights</a:t>
            </a:r>
            <a:r>
              <a:rPr lang="en-US" sz="1200" dirty="0">
                <a:solidFill>
                  <a:srgbClr val="002E4B"/>
                </a:solidFill>
              </a:rPr>
              <a:t> the difference in prosthetic aortic regurgitation.</a:t>
            </a:r>
          </a:p>
          <a:p>
            <a:pPr eaLnBrk="1" hangingPunct="1"/>
            <a:endParaRPr lang="en-US" sz="1200" dirty="0">
              <a:solidFill>
                <a:srgbClr val="002E4B"/>
              </a:solidFill>
            </a:endParaRPr>
          </a:p>
          <a:p>
            <a:pPr eaLnBrk="1" hangingPunct="1"/>
            <a:endParaRPr lang="en-US" sz="1200" dirty="0">
              <a:solidFill>
                <a:srgbClr val="002E4B"/>
              </a:solidFill>
            </a:endParaRP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ADJUST 0 0.001</a:t>
            </a:r>
          </a:p>
          <a:p>
            <a:pPr eaLnBrk="1" hangingPunct="1"/>
            <a:endParaRPr lang="en-US" sz="1200" dirty="0">
              <a:solidFill>
                <a:srgbClr val="002E4B"/>
              </a:solidFill>
            </a:endParaRP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At 30 days</a:t>
            </a:r>
          </a:p>
          <a:p>
            <a:pPr eaLnBrk="1" hangingPunct="1"/>
            <a:endParaRPr lang="en-US" sz="1200" dirty="0">
              <a:solidFill>
                <a:srgbClr val="002E4B"/>
              </a:solidFill>
            </a:endParaRP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mean Gradient ≥20 mmHg and EOA ≤ 0.9-1.1 cm</a:t>
            </a:r>
            <a:r>
              <a:rPr lang="en-US" sz="1200" baseline="30000" dirty="0">
                <a:solidFill>
                  <a:srgbClr val="002E4B"/>
                </a:solidFill>
              </a:rPr>
              <a:t>2</a:t>
            </a:r>
            <a:r>
              <a:rPr lang="en-US" sz="1200" dirty="0">
                <a:solidFill>
                  <a:srgbClr val="002E4B"/>
                </a:solidFill>
              </a:rPr>
              <a:t> and/or DVI &lt; 0.35 OR</a:t>
            </a:r>
          </a:p>
          <a:p>
            <a:pPr eaLnBrk="1" hangingPunct="1"/>
            <a:endParaRPr lang="en-US" sz="1200" dirty="0">
              <a:solidFill>
                <a:srgbClr val="002E4B"/>
              </a:solidFill>
            </a:endParaRPr>
          </a:p>
          <a:p>
            <a:pPr eaLnBrk="1" hangingPunct="1"/>
            <a:r>
              <a:rPr lang="en-US" sz="1200" dirty="0">
                <a:solidFill>
                  <a:srgbClr val="002E4B"/>
                </a:solidFill>
              </a:rPr>
              <a:t>Check whether one patient each who has AR and valve stenosis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Add Proportion with </a:t>
            </a:r>
            <a:r>
              <a:rPr lang="en-US" dirty="0" err="1"/>
              <a:t>Definiton</a:t>
            </a:r>
            <a:r>
              <a:rPr lang="en-US" dirty="0"/>
              <a:t> of Gradient &gt; 20 and EOA…</a:t>
            </a:r>
          </a:p>
          <a:p>
            <a:pPr eaLnBrk="1" hangingPunct="1"/>
            <a:r>
              <a:rPr lang="en-US" dirty="0"/>
              <a:t>May consider better illustrating the echo endpoint</a:t>
            </a:r>
          </a:p>
          <a:p>
            <a:pPr eaLnBrk="1" hangingPunct="1"/>
            <a:r>
              <a:rPr lang="en-US" dirty="0"/>
              <a:t>Reflect on reasoning of choosing these And OR connections</a:t>
            </a:r>
          </a:p>
        </p:txBody>
      </p:sp>
    </p:spTree>
    <p:extLst>
      <p:ext uri="{BB962C8B-B14F-4D97-AF65-F5344CB8AC3E}">
        <p14:creationId xmlns:p14="http://schemas.microsoft.com/office/powerpoint/2010/main" val="3645860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34412-96E1-487B-ABC5-CB6F4107C034}" type="slidenum">
              <a:rPr lang="en-US" smtClean="0">
                <a:ea typeface="ヒラギノ角ゴ Pro W3"/>
                <a:cs typeface="ヒラギノ角ゴ Pro W3"/>
              </a:rPr>
              <a:pPr/>
              <a:t>23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98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3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2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255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225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100" b="1">
          <a:solidFill>
            <a:srgbClr val="053763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800" b="1">
          <a:solidFill>
            <a:srgbClr val="053763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500" b="1">
          <a:solidFill>
            <a:srgbClr val="053763"/>
          </a:solidFill>
          <a:latin typeface="+mn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500" b="1">
          <a:solidFill>
            <a:srgbClr val="053763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044" y="686447"/>
            <a:ext cx="8885444" cy="205440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53763"/>
                </a:solidFill>
              </a:rPr>
              <a:t>          </a:t>
            </a:r>
            <a:br>
              <a:rPr lang="en-US" dirty="0">
                <a:solidFill>
                  <a:srgbClr val="053763"/>
                </a:solidFill>
              </a:rPr>
            </a:br>
            <a:r>
              <a:rPr lang="en-US" dirty="0">
                <a:solidFill>
                  <a:srgbClr val="053763"/>
                </a:solidFill>
              </a:rPr>
              <a:t>A Randomized Comparison</a:t>
            </a:r>
            <a:br>
              <a:rPr lang="en-US" dirty="0">
                <a:solidFill>
                  <a:srgbClr val="053763"/>
                </a:solidFill>
              </a:rPr>
            </a:br>
            <a:r>
              <a:rPr lang="en-US" dirty="0">
                <a:solidFill>
                  <a:srgbClr val="053763"/>
                </a:solidFill>
              </a:rPr>
              <a:t>of the ACURATE neo versus the SAPIEN 3 Transcatheter Heart Valve Systems in Patients with Symptomatic Severe Aortic Stenosis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81712"/>
            <a:ext cx="8185150" cy="666750"/>
          </a:xfrm>
        </p:spPr>
        <p:txBody>
          <a:bodyPr/>
          <a:lstStyle/>
          <a:p>
            <a:pPr eaLnBrk="1" hangingPunct="1"/>
            <a:r>
              <a:rPr lang="en-US" sz="1700" i="0" dirty="0"/>
              <a:t>Jonas </a:t>
            </a:r>
            <a:r>
              <a:rPr lang="en-US" sz="1700" i="0" dirty="0" err="1">
                <a:cs typeface="Calibri" panose="020F0502020204030204" pitchFamily="34" charset="0"/>
              </a:rPr>
              <a:t>Lanz</a:t>
            </a:r>
            <a:r>
              <a:rPr lang="en-US" sz="1700" b="0" i="0" dirty="0">
                <a:cs typeface="Calibri" panose="020F0502020204030204" pitchFamily="34" charset="0"/>
              </a:rPr>
              <a:t>, 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Won-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Keun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 Kim,</a:t>
            </a:r>
            <a:r>
              <a:rPr lang="en-US" altLang="en-US" sz="1700" b="0" i="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Thomas Walther,</a:t>
            </a:r>
            <a:r>
              <a:rPr lang="en-US" altLang="en-US" sz="1700" b="0" i="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Christof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Burgdorf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Helge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Möllmann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Axel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Linke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Simon Redwood,</a:t>
            </a:r>
            <a:r>
              <a:rPr lang="en-US" altLang="en-US" sz="1700" b="0" i="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 Christian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Thilo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Michael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Hilker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Michael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Joner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Holger Thiele, Lars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Conzelmann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Lenard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Conradi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Sebastian Kerber, Gerhard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Schymik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Bernard Prendergast, Oliver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Husser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Stefan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Stortecky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Dik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Heg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Peter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Jüni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Stephan </a:t>
            </a:r>
            <a:r>
              <a:rPr lang="en-US" altLang="en-US" sz="1700" b="0" i="0" dirty="0" err="1">
                <a:ea typeface="Times New Roman" panose="02020603050405020304" pitchFamily="18" charset="0"/>
                <a:cs typeface="Calibri" panose="020F0502020204030204" pitchFamily="34" charset="0"/>
              </a:rPr>
              <a:t>Windecker</a:t>
            </a:r>
            <a:r>
              <a:rPr lang="en-US" altLang="en-US" sz="1700" b="0" i="0" dirty="0">
                <a:ea typeface="Times New Roman" panose="02020603050405020304" pitchFamily="18" charset="0"/>
                <a:cs typeface="Calibri" panose="020F0502020204030204" pitchFamily="34" charset="0"/>
              </a:rPr>
              <a:t>, Thomas Pilgrim </a:t>
            </a:r>
          </a:p>
          <a:p>
            <a:pPr eaLnBrk="1" hangingPunct="1"/>
            <a:r>
              <a:rPr lang="en-US" altLang="en-US" sz="1700" i="0" dirty="0">
                <a:ea typeface="Times New Roman" panose="02020603050405020304" pitchFamily="18" charset="0"/>
                <a:cs typeface="Calibri" panose="020F0502020204030204" pitchFamily="34" charset="0"/>
              </a:rPr>
              <a:t>on behalf of the SCOPE I investigators</a:t>
            </a:r>
            <a:r>
              <a:rPr lang="en-US" altLang="en-US" sz="1700" i="0" dirty="0"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sz="1700" b="0" i="0" dirty="0"/>
          </a:p>
        </p:txBody>
      </p:sp>
      <p:pic>
        <p:nvPicPr>
          <p:cNvPr id="5" name="Picture 4" descr="logo SCOPE I rgb 300dpi.png">
            <a:extLst>
              <a:ext uri="{FF2B5EF4-FFF2-40B4-BE49-F238E27FC236}">
                <a16:creationId xmlns:a16="http://schemas.microsoft.com/office/drawing/2014/main" id="{57545FBA-EE4B-D749-9B08-23762AD53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9" y="494827"/>
            <a:ext cx="1830677" cy="4869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451" y="792000"/>
            <a:ext cx="8522187" cy="36719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Sponsor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Clinical Department of Cardiology,</a:t>
            </a:r>
            <a:r>
              <a:rPr lang="en-US" sz="1800" i="1" dirty="0"/>
              <a:t> </a:t>
            </a:r>
            <a:r>
              <a:rPr lang="en-US" sz="1800" b="0" dirty="0"/>
              <a:t>University Hospital Bern, Switzerland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Data management &amp; Monitoring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University Hospital &amp; Clinical Trials Unit, University of Bern, Switzerland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Statistics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Clinical Trials Unit, University of Bern, Switzerland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Clinical Events Committee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Cardiovascular European Research Center (CERC), Massy, France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Echocardiography Core Laboratory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Medical Research Development, </a:t>
            </a:r>
            <a:r>
              <a:rPr lang="de-CH" sz="1800" b="0" dirty="0"/>
              <a:t>Hospital La </a:t>
            </a:r>
            <a:r>
              <a:rPr lang="de-CH" sz="1800" b="0" dirty="0" err="1"/>
              <a:t>Zarzuela</a:t>
            </a:r>
            <a:r>
              <a:rPr lang="de-CH" sz="1800" b="0" dirty="0"/>
              <a:t>,</a:t>
            </a:r>
            <a:r>
              <a:rPr lang="en-US" sz="1800" b="0" dirty="0"/>
              <a:t> Madrid, Spain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Funder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Boston Scientific, Marlborough, Massachusetts, USA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b="0" dirty="0"/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D1AB1273-F6B7-AE4A-91D1-2C0068FDD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4214" y="273600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rgbClr val="053763"/>
                </a:solidFill>
              </a:rPr>
              <a:t>Trial Organization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684000" y="273600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/>
              <a:t>Study Sites</a:t>
            </a:r>
          </a:p>
        </p:txBody>
      </p:sp>
      <p:pic>
        <p:nvPicPr>
          <p:cNvPr id="58" name="Picture 57" descr="logo SCOPE I rgb 300dpi.png">
            <a:extLst>
              <a:ext uri="{FF2B5EF4-FFF2-40B4-BE49-F238E27FC236}">
                <a16:creationId xmlns:a16="http://schemas.microsoft.com/office/drawing/2014/main" id="{1295146A-2568-E14B-ABC6-EBF75EB35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3D0B1-24B3-594B-B53C-71300BA3BE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/>
          <a:stretch/>
        </p:blipFill>
        <p:spPr>
          <a:xfrm>
            <a:off x="576073" y="1188000"/>
            <a:ext cx="3365056" cy="329040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5F0776C-A449-B04B-807E-8DEB4EA24932}"/>
              </a:ext>
            </a:extLst>
          </p:cNvPr>
          <p:cNvSpPr txBox="1">
            <a:spLocks noChangeArrowheads="1"/>
          </p:cNvSpPr>
          <p:nvPr/>
        </p:nvSpPr>
        <p:spPr>
          <a:xfrm>
            <a:off x="475489" y="792000"/>
            <a:ext cx="8266176" cy="195465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2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100" b="1">
                <a:solidFill>
                  <a:srgbClr val="053763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800" b="1">
                <a:solidFill>
                  <a:srgbClr val="053763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500" b="1">
                <a:solidFill>
                  <a:srgbClr val="053763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rgbClr val="053763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300"/>
              </a:spcAft>
              <a:buFontTx/>
              <a:buNone/>
            </a:pPr>
            <a:r>
              <a:rPr lang="en-US" sz="1650" i="0" kern="0" dirty="0"/>
              <a:t>20 European sites, 4 Nations: </a:t>
            </a:r>
            <a:r>
              <a:rPr lang="en-US" sz="1650" b="0" i="0" kern="0" dirty="0"/>
              <a:t>Switzerland (3), Germany (15), Netherlands (1), UK (1)</a:t>
            </a:r>
          </a:p>
          <a:p>
            <a:pPr marL="0" indent="0" eaLnBrk="1" hangingPunct="1"/>
            <a:endParaRPr lang="en-US" sz="1700" i="0" kern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B507CB-3524-5C47-86FD-0D23584BD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67766"/>
              </p:ext>
            </p:extLst>
          </p:nvPr>
        </p:nvGraphicFramePr>
        <p:xfrm>
          <a:off x="4128338" y="1188000"/>
          <a:ext cx="4471773" cy="32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86">
                  <a:extLst>
                    <a:ext uri="{9D8B030D-6E8A-4147-A177-3AD203B41FA5}">
                      <a16:colId xmlns:a16="http://schemas.microsoft.com/office/drawing/2014/main" val="728063477"/>
                    </a:ext>
                  </a:extLst>
                </a:gridCol>
                <a:gridCol w="1953087">
                  <a:extLst>
                    <a:ext uri="{9D8B030D-6E8A-4147-A177-3AD203B41FA5}">
                      <a16:colId xmlns:a16="http://schemas.microsoft.com/office/drawing/2014/main" val="2094313803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marL="96838" indent="0">
                        <a:tabLst/>
                      </a:pPr>
                      <a:r>
                        <a:rPr lang="en-US" sz="1000" dirty="0"/>
                        <a:t>Study Site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>
                        <a:tabLst>
                          <a:tab pos="87313" algn="l"/>
                        </a:tabLst>
                      </a:pPr>
                      <a:r>
                        <a:rPr lang="en-US" sz="1000" dirty="0"/>
                        <a:t>Local principal investigator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5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2388" indent="55563">
                        <a:spcAft>
                          <a:spcPts val="0"/>
                        </a:spcAft>
                        <a:tabLst/>
                      </a:pPr>
                      <a:r>
                        <a:rPr lang="en-US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Klinikum</a:t>
                      </a: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Augsburg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>
                        <a:spcAft>
                          <a:spcPts val="0"/>
                        </a:spcAft>
                        <a:tabLst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Christian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Thilo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8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Zentralklinik</a:t>
                      </a: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Bad </a:t>
                      </a:r>
                      <a:r>
                        <a:rPr lang="en-US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Berka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Stefan Richter,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810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Heart and Vascular Center, Bad </a:t>
                      </a:r>
                      <a:r>
                        <a:rPr lang="en-US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Bevensen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Christof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Burgdorf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20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Kerckhoff</a:t>
                      </a: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Heart and Thorax Center, </a:t>
                      </a:r>
                    </a:p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Bad Nauheim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Won-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Keun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Kim,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Thomas Walther,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603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Cardio-vascular Center Bad Neustadt, 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Sebastian Kerber,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St.-Johannes-Hospital, Dortmund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Helge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Möllmann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070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de-CH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Heart Center, Dresden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Axel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Linke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21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Helios </a:t>
                      </a:r>
                      <a:r>
                        <a:rPr lang="en-US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Klinik</a:t>
                      </a: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Karlsruhe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Lars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Conzelmann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288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de-CH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St. </a:t>
                      </a:r>
                      <a:r>
                        <a:rPr lang="de-CH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Vincentius</a:t>
                      </a:r>
                      <a:r>
                        <a:rPr lang="de-CH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-Kliniken, Karlsruhe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Alexander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Würth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6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de-CH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Städtisches Klinikum, </a:t>
                      </a:r>
                      <a:r>
                        <a:rPr lang="de-CH" sz="1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Karslruhe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Gerhard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Schymik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46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University Heart Center, Cologne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Stephan Baldus,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45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Heart Center, Leipzig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Holger Thiele,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9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German Heart Centre, Munich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Michael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Joner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9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University Medical Center, Regensburg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Michael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Hilker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66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University Medical Center, Utrecht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Pieter Stella,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7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Thomas` Hospital, London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Simon Redwood,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3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de-CH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Bern University Hospital, Bern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Thomas Pilgrim,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32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Lucerne Cantonal Hospital, Lucerne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Stefan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Toggweiler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246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University Hospital Zurich, Zurich</a:t>
                      </a:r>
                      <a:endParaRPr lang="en-US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Maurizio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Taramasso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MD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000" marR="68580" marT="0" marB="0" anchor="ctr">
                    <a:solidFill>
                      <a:srgbClr val="FFCC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2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4179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Patient Flow Chart</a:t>
            </a:r>
            <a:endParaRPr lang="pt-BR" sz="25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CC7E21-1DBA-1F4A-928F-1796E496EB7F}"/>
              </a:ext>
            </a:extLst>
          </p:cNvPr>
          <p:cNvCxnSpPr>
            <a:cxnSpLocks/>
          </p:cNvCxnSpPr>
          <p:nvPr/>
        </p:nvCxnSpPr>
        <p:spPr>
          <a:xfrm flipH="1">
            <a:off x="2878165" y="2139407"/>
            <a:ext cx="6231" cy="1890000"/>
          </a:xfrm>
          <a:prstGeom prst="straightConnector1">
            <a:avLst/>
          </a:prstGeom>
          <a:ln w="19050">
            <a:solidFill>
              <a:srgbClr val="002E4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1">
            <a:extLst>
              <a:ext uri="{FF2B5EF4-FFF2-40B4-BE49-F238E27FC236}">
                <a16:creationId xmlns:a16="http://schemas.microsoft.com/office/drawing/2014/main" id="{0335ACE1-B9EA-9B40-8228-3EC597FEB43A}"/>
              </a:ext>
            </a:extLst>
          </p:cNvPr>
          <p:cNvCxnSpPr>
            <a:cxnSpLocks/>
          </p:cNvCxnSpPr>
          <p:nvPr/>
        </p:nvCxnSpPr>
        <p:spPr>
          <a:xfrm flipH="1" flipV="1">
            <a:off x="2716963" y="1119607"/>
            <a:ext cx="3710102" cy="323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1">
            <a:extLst>
              <a:ext uri="{FF2B5EF4-FFF2-40B4-BE49-F238E27FC236}">
                <a16:creationId xmlns:a16="http://schemas.microsoft.com/office/drawing/2014/main" id="{E2839C11-E8DB-C842-A5FB-D218E5125DCD}"/>
              </a:ext>
            </a:extLst>
          </p:cNvPr>
          <p:cNvCxnSpPr>
            <a:cxnSpLocks/>
          </p:cNvCxnSpPr>
          <p:nvPr/>
        </p:nvCxnSpPr>
        <p:spPr>
          <a:xfrm>
            <a:off x="2884478" y="1218486"/>
            <a:ext cx="0" cy="324000"/>
          </a:xfrm>
          <a:prstGeom prst="straightConnector1">
            <a:avLst/>
          </a:prstGeom>
          <a:ln w="19050">
            <a:solidFill>
              <a:srgbClr val="002E4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6BB0D16-49F8-DB4E-9A5D-F89769374E97}"/>
              </a:ext>
            </a:extLst>
          </p:cNvPr>
          <p:cNvSpPr/>
          <p:nvPr/>
        </p:nvSpPr>
        <p:spPr>
          <a:xfrm>
            <a:off x="283702" y="1562380"/>
            <a:ext cx="4104000" cy="257369"/>
          </a:xfrm>
          <a:prstGeom prst="rect">
            <a:avLst/>
          </a:prstGeom>
          <a:solidFill>
            <a:srgbClr val="FF3300"/>
          </a:solidFill>
          <a:ln w="19050">
            <a:solidFill>
              <a:srgbClr val="FF3300"/>
            </a:solidFill>
          </a:ln>
        </p:spPr>
        <p:txBody>
          <a:bodyPr wrap="square" tIns="3600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372 </a:t>
            </a:r>
            <a:r>
              <a:rPr lang="en-US" sz="1200" b="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allocated to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ACURATE neo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F53551-805F-9543-A58A-A66749CD0B2D}"/>
              </a:ext>
            </a:extLst>
          </p:cNvPr>
          <p:cNvSpPr/>
          <p:nvPr/>
        </p:nvSpPr>
        <p:spPr>
          <a:xfrm>
            <a:off x="4730351" y="1562380"/>
            <a:ext cx="4104000" cy="257369"/>
          </a:xfrm>
          <a:prstGeom prst="rect">
            <a:avLst/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txBody>
          <a:bodyPr wrap="square" tIns="3600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</a:t>
            </a:r>
            <a:r>
              <a:rPr lang="en-US" sz="1200" b="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allocated to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SAPIEN 3</a:t>
            </a:r>
          </a:p>
        </p:txBody>
      </p:sp>
      <p:cxnSp>
        <p:nvCxnSpPr>
          <p:cNvPr id="38" name="Straight Arrow Connector 101">
            <a:extLst>
              <a:ext uri="{FF2B5EF4-FFF2-40B4-BE49-F238E27FC236}">
                <a16:creationId xmlns:a16="http://schemas.microsoft.com/office/drawing/2014/main" id="{7EC5049B-FA47-6C45-A7CE-B27C62D91DDF}"/>
              </a:ext>
            </a:extLst>
          </p:cNvPr>
          <p:cNvCxnSpPr>
            <a:cxnSpLocks/>
          </p:cNvCxnSpPr>
          <p:nvPr/>
        </p:nvCxnSpPr>
        <p:spPr>
          <a:xfrm>
            <a:off x="5838633" y="1240120"/>
            <a:ext cx="1290" cy="324000"/>
          </a:xfrm>
          <a:prstGeom prst="straightConnector1">
            <a:avLst/>
          </a:prstGeom>
          <a:ln w="19050">
            <a:solidFill>
              <a:srgbClr val="002E4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1">
            <a:extLst>
              <a:ext uri="{FF2B5EF4-FFF2-40B4-BE49-F238E27FC236}">
                <a16:creationId xmlns:a16="http://schemas.microsoft.com/office/drawing/2014/main" id="{9D25032F-47B9-AF4F-AFD7-769F17F87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00" y="1275882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36000" rIns="68571" bIns="360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0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Randomization</a:t>
            </a:r>
            <a:endParaRPr lang="en-US" sz="1200" b="0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8CF0A2-8D06-3B41-9D09-1831C09A05E7}"/>
              </a:ext>
            </a:extLst>
          </p:cNvPr>
          <p:cNvCxnSpPr>
            <a:cxnSpLocks/>
          </p:cNvCxnSpPr>
          <p:nvPr/>
        </p:nvCxnSpPr>
        <p:spPr>
          <a:xfrm flipH="1">
            <a:off x="2726082" y="3731192"/>
            <a:ext cx="144000" cy="916"/>
          </a:xfrm>
          <a:prstGeom prst="straightConnector1">
            <a:avLst/>
          </a:prstGeom>
          <a:ln w="19050">
            <a:solidFill>
              <a:srgbClr val="002E4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1">
            <a:extLst>
              <a:ext uri="{FF2B5EF4-FFF2-40B4-BE49-F238E27FC236}">
                <a16:creationId xmlns:a16="http://schemas.microsoft.com/office/drawing/2014/main" id="{25F54410-3AD0-1449-91D7-65F46B6F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03" y="3506127"/>
            <a:ext cx="2071380" cy="450131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5 withdrawal of consent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0 lost-to-follow-up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endParaRPr lang="en-US" sz="1200" b="0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ECECD973-1C24-2B45-9584-EC5582AD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02" y="1997695"/>
            <a:ext cx="4104000" cy="1426013"/>
          </a:xfrm>
          <a:prstGeom prst="rect">
            <a:avLst/>
          </a:prstGeom>
          <a:solidFill>
            <a:srgbClr val="FFE25E"/>
          </a:solidFill>
          <a:ln w="19050">
            <a:solidFill>
              <a:srgbClr val="FFE25E"/>
            </a:solidFill>
            <a:miter lim="800000"/>
            <a:headEnd/>
            <a:tailEnd/>
          </a:ln>
        </p:spPr>
        <p:txBody>
          <a:bodyPr vert="horz" wrap="square" lIns="68571" tIns="36000" rIns="68571" bIns="360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369 TF TAVR initiated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</a:pP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363 received ACURATE neo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       11 multiple valve implantation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76313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        	2 conversion to SAVR 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  <a:tabLst>
                <a:tab pos="406400" algn="l"/>
              </a:tabLst>
            </a:pP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6 received SAPIEN 3</a:t>
            </a:r>
          </a:p>
          <a:p>
            <a:pPr fontAlgn="base">
              <a:spcBef>
                <a:spcPct val="0"/>
              </a:spcBef>
              <a:tabLst>
                <a:tab pos="181372" algn="l"/>
              </a:tabLst>
            </a:pP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sz="120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3 TF TAVR not initiated </a:t>
            </a:r>
          </a:p>
          <a:p>
            <a:pPr fontAlgn="base">
              <a:spcBef>
                <a:spcPct val="0"/>
              </a:spcBef>
              <a:tabLst>
                <a:tab pos="84138" algn="l"/>
                <a:tab pos="620713" algn="l"/>
              </a:tabLst>
            </a:pP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</a:t>
            </a: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(2 deaths, 1 infection)    </a:t>
            </a:r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508212C0-5AC6-C849-BD0A-E9B47917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02" y="4032000"/>
            <a:ext cx="4104000" cy="494854"/>
          </a:xfrm>
          <a:prstGeom prst="rect">
            <a:avLst/>
          </a:prstGeom>
          <a:solidFill>
            <a:srgbClr val="002E4B"/>
          </a:solidFill>
          <a:ln w="19050">
            <a:solidFill>
              <a:srgbClr val="002E4B"/>
            </a:solidFill>
            <a:miter lim="800000"/>
            <a:headEnd/>
            <a:tailEnd/>
          </a:ln>
        </p:spPr>
        <p:txBody>
          <a:bodyPr vert="horz" wrap="square" lIns="68571" tIns="36000" rIns="68571" bIns="3600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367 </a:t>
            </a:r>
            <a:r>
              <a:rPr lang="en-US" sz="1200" i="0" dirty="0">
                <a:solidFill>
                  <a:schemeClr val="tx1"/>
                </a:solidFill>
                <a:cs typeface="Times New Roman" panose="02020603050405020304" pitchFamily="18" charset="0"/>
              </a:rPr>
              <a:t>(99%)</a:t>
            </a: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Clinical endpoints assessed </a:t>
            </a:r>
          </a:p>
          <a:p>
            <a:pPr>
              <a:spcAft>
                <a:spcPts val="300"/>
              </a:spcAft>
            </a:pP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361 </a:t>
            </a:r>
            <a:r>
              <a:rPr lang="en-US" sz="1200" i="0" dirty="0">
                <a:solidFill>
                  <a:schemeClr val="tx1"/>
                </a:solidFill>
                <a:cs typeface="Times New Roman" panose="02020603050405020304" pitchFamily="18" charset="0"/>
              </a:rPr>
              <a:t>(97%) </a:t>
            </a: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Echocardiography performed and analyzed</a:t>
            </a: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2E5EDAB4-008B-A244-BD51-DB912061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325" y="4032000"/>
            <a:ext cx="4104000" cy="493200"/>
          </a:xfrm>
          <a:prstGeom prst="rect">
            <a:avLst/>
          </a:prstGeom>
          <a:solidFill>
            <a:srgbClr val="002E4B"/>
          </a:solidFill>
          <a:ln w="19050">
            <a:solidFill>
              <a:srgbClr val="002E4B"/>
            </a:solidFill>
            <a:miter lim="800000"/>
            <a:headEnd/>
            <a:tailEnd/>
          </a:ln>
        </p:spPr>
        <p:txBody>
          <a:bodyPr vert="horz" wrap="square" lIns="68571" tIns="36000" rIns="68571" bIns="360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364 (99%) Clinical endpoints assessed 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363 (99%) Echocardiography performed and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48" name="Rectangle 31">
            <a:extLst>
              <a:ext uri="{FF2B5EF4-FFF2-40B4-BE49-F238E27FC236}">
                <a16:creationId xmlns:a16="http://schemas.microsoft.com/office/drawing/2014/main" id="{D49F9EE0-117C-2446-A8B3-DC740FF5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785" y="3501251"/>
            <a:ext cx="2070000" cy="45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3 withdrawal of consent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0 lost-to-follow-up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endParaRPr lang="en-US" sz="1200" b="0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05791150-A305-824E-BF88-D0D88BA9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00" y="3639337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36000" rIns="68571" bIns="360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tabLst>
                <a:tab pos="135729" algn="l"/>
              </a:tabLst>
            </a:pPr>
            <a:r>
              <a:rPr lang="en-US" sz="1200" b="0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30-day Follow-up</a:t>
            </a:r>
            <a:endParaRPr lang="en-US" sz="1200" b="0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E1235F-D8FE-D04C-869D-FD8C7AD27D11}"/>
              </a:ext>
            </a:extLst>
          </p:cNvPr>
          <p:cNvCxnSpPr>
            <a:cxnSpLocks/>
          </p:cNvCxnSpPr>
          <p:nvPr/>
        </p:nvCxnSpPr>
        <p:spPr>
          <a:xfrm flipH="1">
            <a:off x="5838633" y="3332486"/>
            <a:ext cx="0" cy="720000"/>
          </a:xfrm>
          <a:prstGeom prst="straightConnector1">
            <a:avLst/>
          </a:prstGeom>
          <a:ln w="19050">
            <a:solidFill>
              <a:srgbClr val="002E4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003658-7893-7B46-8879-EB9C705DE6E4}"/>
              </a:ext>
            </a:extLst>
          </p:cNvPr>
          <p:cNvCxnSpPr>
            <a:cxnSpLocks/>
          </p:cNvCxnSpPr>
          <p:nvPr/>
        </p:nvCxnSpPr>
        <p:spPr>
          <a:xfrm>
            <a:off x="5838633" y="3726225"/>
            <a:ext cx="144000" cy="0"/>
          </a:xfrm>
          <a:prstGeom prst="straightConnector1">
            <a:avLst/>
          </a:prstGeom>
          <a:ln w="19050">
            <a:solidFill>
              <a:srgbClr val="002E4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5">
            <a:extLst>
              <a:ext uri="{FF2B5EF4-FFF2-40B4-BE49-F238E27FC236}">
                <a16:creationId xmlns:a16="http://schemas.microsoft.com/office/drawing/2014/main" id="{0A78A9EB-1405-614B-9107-034BA165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351" y="1996170"/>
            <a:ext cx="4104000" cy="1425600"/>
          </a:xfrm>
          <a:prstGeom prst="rect">
            <a:avLst/>
          </a:prstGeom>
          <a:solidFill>
            <a:srgbClr val="FFE25E"/>
          </a:solidFill>
          <a:ln w="19050">
            <a:solidFill>
              <a:srgbClr val="FFE25E"/>
            </a:solidFill>
            <a:miter lim="800000"/>
            <a:headEnd/>
            <a:tailEnd/>
          </a:ln>
        </p:spPr>
        <p:txBody>
          <a:bodyPr vert="horz" wrap="square" lIns="68571" tIns="36000" rIns="68571" bIns="360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363 TF TAVR initiated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</a:pPr>
            <a:r>
              <a:rPr lang="en-US" sz="120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</a:t>
            </a: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362 received SAPIEN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         2 multiple valve implantation</a:t>
            </a:r>
          </a:p>
          <a:p>
            <a:pPr fontAlgn="base">
              <a:spcBef>
                <a:spcPct val="0"/>
              </a:spcBef>
              <a:spcAft>
                <a:spcPts val="1600"/>
              </a:spcAft>
              <a:tabLst>
                <a:tab pos="527050" algn="l"/>
              </a:tabLst>
            </a:pP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 1 received ACURATE neo</a:t>
            </a:r>
          </a:p>
          <a:p>
            <a:pPr fontAlgn="base">
              <a:spcBef>
                <a:spcPct val="0"/>
              </a:spcBef>
              <a:tabLst>
                <a:tab pos="181372" algn="l"/>
              </a:tabLst>
            </a:pPr>
            <a:r>
              <a:rPr lang="en-US" sz="120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4 TF TAVR not initiated</a:t>
            </a:r>
          </a:p>
          <a:p>
            <a:pPr fontAlgn="base">
              <a:spcBef>
                <a:spcPct val="0"/>
              </a:spcBef>
              <a:tabLst>
                <a:tab pos="180975" algn="l"/>
                <a:tab pos="663575" algn="l"/>
              </a:tabLst>
            </a:pPr>
            <a:r>
              <a:rPr lang="en-US" sz="1200" b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(2 deaths, 1 withdrawal, 1 planned TA TAVR)</a:t>
            </a:r>
          </a:p>
          <a:p>
            <a:pPr fontAlgn="base">
              <a:spcBef>
                <a:spcPct val="0"/>
              </a:spcBef>
              <a:tabLst>
                <a:tab pos="244872" algn="l"/>
              </a:tabLst>
            </a:pPr>
            <a:r>
              <a:rPr lang="en-US" sz="1200" b="0" i="0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5E590C-B3DB-024D-AF46-41716B83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501" y="764077"/>
            <a:ext cx="3707096" cy="468000"/>
          </a:xfrm>
          <a:prstGeom prst="rect">
            <a:avLst/>
          </a:prstGeom>
          <a:solidFill>
            <a:srgbClr val="002E4B"/>
          </a:solidFill>
          <a:ln w="19050">
            <a:solidFill>
              <a:srgbClr val="002E4B"/>
            </a:solidFill>
            <a:miter lim="800000"/>
            <a:headEnd/>
            <a:tailEnd/>
          </a:ln>
        </p:spPr>
        <p:txBody>
          <a:bodyPr vert="horz" wrap="square" lIns="180000" tIns="36000" rIns="68571" bIns="360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n-US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739</a:t>
            </a:r>
            <a:r>
              <a:rPr lang="en-US" sz="1200" b="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patients with severe, symptomatic aortic stenosis selected for TF TAVR by the Heart Team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200" b="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200" b="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200" b="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7AD0854-8A61-7E49-9041-D4152AAD0B68}"/>
              </a:ext>
            </a:extLst>
          </p:cNvPr>
          <p:cNvCxnSpPr>
            <a:cxnSpLocks/>
          </p:cNvCxnSpPr>
          <p:nvPr/>
        </p:nvCxnSpPr>
        <p:spPr>
          <a:xfrm>
            <a:off x="2886632" y="1842980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01">
            <a:extLst>
              <a:ext uri="{FF2B5EF4-FFF2-40B4-BE49-F238E27FC236}">
                <a16:creationId xmlns:a16="http://schemas.microsoft.com/office/drawing/2014/main" id="{E311AB63-0A4F-8D4C-B74E-24A1D0342063}"/>
              </a:ext>
            </a:extLst>
          </p:cNvPr>
          <p:cNvCxnSpPr>
            <a:cxnSpLocks/>
          </p:cNvCxnSpPr>
          <p:nvPr/>
        </p:nvCxnSpPr>
        <p:spPr>
          <a:xfrm>
            <a:off x="5838633" y="1833884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logo SCOPE I rgb 300dpi.png">
            <a:extLst>
              <a:ext uri="{FF2B5EF4-FFF2-40B4-BE49-F238E27FC236}">
                <a16:creationId xmlns:a16="http://schemas.microsoft.com/office/drawing/2014/main" id="{344728A4-D192-C741-B5BC-05025AE36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5267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Baseline Characteristics </a:t>
            </a:r>
            <a:r>
              <a:rPr lang="en-US" sz="1800" b="0" i="1" dirty="0"/>
              <a:t>(intention-to-treat)</a:t>
            </a:r>
            <a:endParaRPr lang="pt-BR" sz="1800" b="0" i="1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FDFBE6E-449D-624D-A12E-2A6DE2BBB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04590"/>
              </p:ext>
            </p:extLst>
          </p:nvPr>
        </p:nvGraphicFramePr>
        <p:xfrm>
          <a:off x="382213" y="792000"/>
          <a:ext cx="8280000" cy="3755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alpha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372)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367)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Demographics</a:t>
                      </a:r>
                    </a:p>
                  </a:txBody>
                  <a:tcPr marL="68580" marR="6858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012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years (mean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 SD)</a:t>
                      </a:r>
                      <a:endParaRPr lang="en-US" sz="1600" i="1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143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 sex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 (5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 (55%)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258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Symptoms</a:t>
                      </a:r>
                    </a:p>
                  </a:txBody>
                  <a:tcPr marL="68580" marR="6858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0860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NYHA classification III or IV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 (77%)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 (73%)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8237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assessment </a:t>
                      </a:r>
                    </a:p>
                  </a:txBody>
                  <a:tcPr marL="68580" marR="6858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7985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STS-PROM score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(median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(interquartile range))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6, 4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6, 5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67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STS-PROM score categories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837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low STS-PROM (&lt;3%)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 (36%)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(37%)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26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intermediate STS-PROM (≥3% and &lt;8%)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(55%)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 (55%)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80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high STS-PROM (≥8%)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(8%)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</a:t>
                      </a:r>
                      <a:r>
                        <a:rPr lang="en-GB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92847"/>
                  </a:ext>
                </a:extLst>
              </a:tr>
            </a:tbl>
          </a:graphicData>
        </a:graphic>
      </p:graphicFrame>
      <p:pic>
        <p:nvPicPr>
          <p:cNvPr id="28" name="Picture 27" descr="logo SCOPE I rgb 300dpi.png">
            <a:extLst>
              <a:ext uri="{FF2B5EF4-FFF2-40B4-BE49-F238E27FC236}">
                <a16:creationId xmlns:a16="http://schemas.microsoft.com/office/drawing/2014/main" id="{5FB0F4FC-4383-7740-AC0B-80F002358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68413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Baseline Imaging Characteristics </a:t>
            </a:r>
            <a:r>
              <a:rPr lang="en-US" sz="1800" b="0" i="1" dirty="0"/>
              <a:t>(intention-to-treat)</a:t>
            </a:r>
            <a:endParaRPr lang="pt-BR" sz="1800" b="0" i="1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FDFBE6E-449D-624D-A12E-2A6DE2BBB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82010"/>
              </p:ext>
            </p:extLst>
          </p:nvPr>
        </p:nvGraphicFramePr>
        <p:xfrm>
          <a:off x="382213" y="792000"/>
          <a:ext cx="8208000" cy="327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000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372)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367)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Echocardiography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2959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Aortic valve mean gradient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mmHg (mean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 SD)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42.9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17.2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41.5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15.1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5982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Aortic valve area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cm</a:t>
                      </a:r>
                      <a:r>
                        <a:rPr lang="en-US" sz="1600" i="1" baseline="300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 SD)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0.2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2716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ventricular ejection fraction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% (mean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 SD)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56.4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11.1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57.1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10.7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2439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Computed tomography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5992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Aortic annulus perimeter - mm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 SD)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75.7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75.9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5.1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044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Aortic annulus area - mm</a:t>
                      </a:r>
                      <a:r>
                        <a:rPr lang="en-US" sz="1600" baseline="300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(mean </a:t>
                      </a:r>
                      <a:r>
                        <a:rPr lang="en-US" sz="1600" i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 SD)</a:t>
                      </a:r>
                      <a:endParaRPr lang="en-US" sz="1600" dirty="0">
                        <a:solidFill>
                          <a:srgbClr val="002E4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439.1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59.6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442.9 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60.3</a:t>
                      </a:r>
                      <a:endParaRPr lang="en-US" sz="16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9749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Aortic valve calcification, moderate or severe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286 (77%)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286 (78%)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15629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LVOT calcification, moderate or severe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94 (25%)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 (27%)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199757"/>
                  </a:ext>
                </a:extLst>
              </a:tr>
            </a:tbl>
          </a:graphicData>
        </a:graphic>
      </p:graphicFrame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58919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Procedural Characteristics</a:t>
            </a:r>
            <a:endParaRPr lang="pt-BR" sz="2500" dirty="0"/>
          </a:p>
        </p:txBody>
      </p:sp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025864A5-A6F5-D843-AFFA-287FC206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6" y="684000"/>
            <a:ext cx="7313208" cy="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Procedure Time			  Contrast Volume</a:t>
            </a:r>
            <a:endParaRPr lang="en-US" sz="1600" dirty="0">
              <a:solidFill>
                <a:srgbClr val="002E4B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B1A527-1091-A444-8FE0-A6D99B860C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b="2745"/>
          <a:stretch/>
        </p:blipFill>
        <p:spPr>
          <a:xfrm>
            <a:off x="4543200" y="1040400"/>
            <a:ext cx="3155410" cy="352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FFD98B-29B4-B747-BA51-1EF14AEF8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b="2571"/>
          <a:stretch/>
        </p:blipFill>
        <p:spPr>
          <a:xfrm>
            <a:off x="730800" y="1040400"/>
            <a:ext cx="3137141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706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Procedural Characteristics</a:t>
            </a:r>
            <a:endParaRPr lang="pt-BR" sz="2500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025864A5-A6F5-D843-AFFA-287FC206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6" y="684000"/>
            <a:ext cx="7313208" cy="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Pre-dilatation            	 	   Post-dilatation </a:t>
            </a:r>
            <a:endParaRPr lang="en-US" sz="1600" dirty="0">
              <a:solidFill>
                <a:srgbClr val="002E4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4CF37-C483-7246-8FE2-9CFB046B38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4331" r="10665" b="1333"/>
          <a:stretch/>
        </p:blipFill>
        <p:spPr>
          <a:xfrm>
            <a:off x="1018798" y="1011600"/>
            <a:ext cx="3046158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6AD0D-7375-3F41-A248-575E3F0DA1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686" r="13517" b="1335"/>
          <a:stretch/>
        </p:blipFill>
        <p:spPr>
          <a:xfrm>
            <a:off x="4844183" y="1015200"/>
            <a:ext cx="298277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193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Procedural Adverse Events </a:t>
            </a:r>
            <a:r>
              <a:rPr lang="en-US" sz="1800" b="0" i="1" dirty="0"/>
              <a:t>(intention-to-treat)</a:t>
            </a:r>
            <a:endParaRPr lang="pt-BR" sz="1800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FDFBE6E-449D-624D-A12E-2A6DE2BBB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70996"/>
              </p:ext>
            </p:extLst>
          </p:nvPr>
        </p:nvGraphicFramePr>
        <p:xfrm>
          <a:off x="396000" y="792000"/>
          <a:ext cx="8278661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400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620848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620848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  <a:gridCol w="1080565">
                  <a:extLst>
                    <a:ext uri="{9D8B030D-6E8A-4147-A177-3AD203B41FA5}">
                      <a16:colId xmlns:a16="http://schemas.microsoft.com/office/drawing/2014/main" val="136349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369)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363)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Valve mal-positioning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Implantation of multiple valves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6742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Coronary artery obstruction requiring intervention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321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Peri-procedural myocardial infarction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4171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Cardiac tamponade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414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Annular rupture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4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ventricular perforation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3964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Conversion to open heart surgery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939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SAVR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8012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procedural death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51519"/>
                  </a:ext>
                </a:extLst>
              </a:tr>
            </a:tbl>
          </a:graphicData>
        </a:graphic>
      </p:graphicFrame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90513A-83AF-A14A-B018-F891092A7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95762"/>
              </p:ext>
            </p:extLst>
          </p:nvPr>
        </p:nvGraphicFramePr>
        <p:xfrm>
          <a:off x="396000" y="792000"/>
          <a:ext cx="8278661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400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620848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620848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  <a:gridCol w="1080565">
                  <a:extLst>
                    <a:ext uri="{9D8B030D-6E8A-4147-A177-3AD203B41FA5}">
                      <a16:colId xmlns:a16="http://schemas.microsoft.com/office/drawing/2014/main" val="136349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369)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 = 363)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Valve mal-positioning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Implantation of multiple valves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6742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Coronary artery obstruction requiring intervention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321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Peri-procedural myocardial infarction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4171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Cardiac tamponade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414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Annular rupture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4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ventricular perforation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3964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Conversion to open heart surgery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939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SAVR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8012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procedural death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(0.3%)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E4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51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534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 Rates at 30 days</a:t>
            </a:r>
            <a:endParaRPr lang="pt-BR" sz="2500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FDFBE6E-449D-624D-A12E-2A6DE2BBB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43354"/>
              </p:ext>
            </p:extLst>
          </p:nvPr>
        </p:nvGraphicFramePr>
        <p:xfrm>
          <a:off x="1688826" y="1341287"/>
          <a:ext cx="5760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</a:tbl>
          </a:graphicData>
        </a:graphic>
      </p:graphicFrame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E2E43A-73D0-7F4F-BE20-3BC578480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56377"/>
              </p:ext>
            </p:extLst>
          </p:nvPr>
        </p:nvGraphicFramePr>
        <p:xfrm>
          <a:off x="1688400" y="1342800"/>
          <a:ext cx="5760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87/367 (</a:t>
                      </a:r>
                      <a:r>
                        <a:rPr lang="en-US" sz="21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23.7%</a:t>
                      </a:r>
                      <a:r>
                        <a:rPr lang="en-US" sz="21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60/364 (</a:t>
                      </a:r>
                      <a:r>
                        <a:rPr lang="en-US" sz="21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16.5%</a:t>
                      </a:r>
                      <a:r>
                        <a:rPr lang="en-US" sz="21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0FEDCB16-9855-C049-A434-32AE10315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4000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53763"/>
                </a:solidFill>
                <a:cs typeface="ヒラギノ角ゴ Pro W3"/>
              </a:rPr>
              <a:t>Intention-to-treat</a:t>
            </a:r>
          </a:p>
        </p:txBody>
      </p:sp>
    </p:spTree>
    <p:extLst>
      <p:ext uri="{BB962C8B-B14F-4D97-AF65-F5344CB8AC3E}">
        <p14:creationId xmlns:p14="http://schemas.microsoft.com/office/powerpoint/2010/main" val="20359102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73600"/>
            <a:ext cx="7769225" cy="46837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43000" y="684000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53763"/>
                </a:solidFill>
                <a:cs typeface="ヒラギノ角ゴ Pro W3"/>
              </a:rPr>
              <a:t>Primary analysis at 30 days </a:t>
            </a:r>
            <a:r>
              <a:rPr lang="en-US" b="0" dirty="0">
                <a:solidFill>
                  <a:srgbClr val="053763"/>
                </a:solidFill>
                <a:cs typeface="ヒラギノ角ゴ Pro W3"/>
              </a:rPr>
              <a:t>(intention-to-treat)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A4E69C-60C3-DF4A-B93C-E9FBD16A7033}"/>
              </a:ext>
            </a:extLst>
          </p:cNvPr>
          <p:cNvSpPr txBox="1"/>
          <p:nvPr/>
        </p:nvSpPr>
        <p:spPr>
          <a:xfrm>
            <a:off x="246230" y="1529141"/>
            <a:ext cx="8659472" cy="2628000"/>
          </a:xfrm>
          <a:prstGeom prst="rect">
            <a:avLst/>
          </a:prstGeom>
          <a:solidFill>
            <a:srgbClr val="FFE25E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C7E91A0C-627C-5841-BAA8-CD79FF932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13643" r="1532" b="11832"/>
          <a:stretch/>
        </p:blipFill>
        <p:spPr>
          <a:xfrm>
            <a:off x="278733" y="1779393"/>
            <a:ext cx="8596489" cy="219393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EE46DBD-8A78-B44D-87BE-503725033983}"/>
              </a:ext>
            </a:extLst>
          </p:cNvPr>
          <p:cNvSpPr txBox="1"/>
          <p:nvPr/>
        </p:nvSpPr>
        <p:spPr>
          <a:xfrm>
            <a:off x="2770625" y="1537508"/>
            <a:ext cx="2246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Non-inferiority margin: 7.7%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4EB3B3-001E-4F4F-9515-8E133CED5A8C}"/>
              </a:ext>
            </a:extLst>
          </p:cNvPr>
          <p:cNvSpPr txBox="1"/>
          <p:nvPr/>
        </p:nvSpPr>
        <p:spPr>
          <a:xfrm>
            <a:off x="166880" y="3895200"/>
            <a:ext cx="8711417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200" b="0" i="0" dirty="0">
                <a:solidFill>
                  <a:srgbClr val="002E4B"/>
                </a:solidFill>
                <a:latin typeface="+mn-lt"/>
              </a:rPr>
              <a:t>-5%                                  </a:t>
            </a:r>
            <a:r>
              <a:rPr lang="en-US" sz="400" b="0" i="0" dirty="0">
                <a:solidFill>
                  <a:srgbClr val="002E4B"/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latin typeface="+mn-lt"/>
              </a:rPr>
              <a:t>0%          </a:t>
            </a:r>
            <a:r>
              <a:rPr lang="en-US" sz="400" b="0" i="0" dirty="0">
                <a:solidFill>
                  <a:srgbClr val="000000"/>
                </a:solidFill>
                <a:latin typeface="+mn-lt"/>
              </a:rPr>
              <a:t>      </a:t>
            </a:r>
            <a:r>
              <a:rPr lang="en-US" sz="1200" b="0" i="0" dirty="0">
                <a:solidFill>
                  <a:srgbClr val="002E4B"/>
                </a:solidFill>
                <a:latin typeface="+mn-lt"/>
              </a:rPr>
              <a:t>2.2%                              7.1%                             12.0%                        </a:t>
            </a:r>
            <a:r>
              <a:rPr lang="en-US" sz="1200" b="0" dirty="0">
                <a:solidFill>
                  <a:srgbClr val="002E4B"/>
                </a:solidFill>
                <a:latin typeface="+mn-lt"/>
              </a:rPr>
              <a:t>Risk difference (M-H)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6D82EE-19D6-CA4F-9B98-949CDBC2D2DB}"/>
              </a:ext>
            </a:extLst>
          </p:cNvPr>
          <p:cNvSpPr txBox="1"/>
          <p:nvPr/>
        </p:nvSpPr>
        <p:spPr>
          <a:xfrm>
            <a:off x="171306" y="4186466"/>
            <a:ext cx="87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rgbClr val="002E4B"/>
                </a:solidFill>
                <a:latin typeface="+mn-lt"/>
              </a:rPr>
              <a:t>     ACURATE neo better   SAPIEN 3 better</a:t>
            </a:r>
          </a:p>
        </p:txBody>
      </p:sp>
      <p:sp>
        <p:nvSpPr>
          <p:cNvPr id="69" name="Left Arrow 68">
            <a:extLst>
              <a:ext uri="{FF2B5EF4-FFF2-40B4-BE49-F238E27FC236}">
                <a16:creationId xmlns:a16="http://schemas.microsoft.com/office/drawing/2014/main" id="{D2446FDC-3C4D-9140-A879-F2ACCA3E4350}"/>
              </a:ext>
            </a:extLst>
          </p:cNvPr>
          <p:cNvSpPr/>
          <p:nvPr/>
        </p:nvSpPr>
        <p:spPr>
          <a:xfrm rot="10800000">
            <a:off x="3343561" y="4289390"/>
            <a:ext cx="180000" cy="72000"/>
          </a:xfrm>
          <a:prstGeom prst="leftArrow">
            <a:avLst>
              <a:gd name="adj1" fmla="val 19796"/>
              <a:gd name="adj2" fmla="val 72396"/>
            </a:avLst>
          </a:prstGeom>
          <a:solidFill>
            <a:srgbClr val="6699FF"/>
          </a:solidFill>
          <a:ln>
            <a:solidFill>
              <a:srgbClr val="6699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Arrow 70">
            <a:extLst>
              <a:ext uri="{FF2B5EF4-FFF2-40B4-BE49-F238E27FC236}">
                <a16:creationId xmlns:a16="http://schemas.microsoft.com/office/drawing/2014/main" id="{62F29F5E-4F00-4848-8C34-27DFB0AF95EE}"/>
              </a:ext>
            </a:extLst>
          </p:cNvPr>
          <p:cNvSpPr/>
          <p:nvPr/>
        </p:nvSpPr>
        <p:spPr>
          <a:xfrm>
            <a:off x="226526" y="4289390"/>
            <a:ext cx="180000" cy="72000"/>
          </a:xfrm>
          <a:prstGeom prst="leftArrow">
            <a:avLst>
              <a:gd name="adj1" fmla="val 19796"/>
              <a:gd name="adj2" fmla="val 72396"/>
            </a:avLst>
          </a:prstGeom>
          <a:solidFill>
            <a:srgbClr val="FF3300"/>
          </a:solidFill>
          <a:ln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8A5919-085E-2D4A-9307-3826390DDA47}"/>
              </a:ext>
            </a:extLst>
          </p:cNvPr>
          <p:cNvSpPr/>
          <p:nvPr/>
        </p:nvSpPr>
        <p:spPr bwMode="auto">
          <a:xfrm>
            <a:off x="292386" y="1804237"/>
            <a:ext cx="8582836" cy="206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0FA6524-BEDF-C044-9401-8E565F039843}"/>
              </a:ext>
            </a:extLst>
          </p:cNvPr>
          <p:cNvCxnSpPr/>
          <p:nvPr/>
        </p:nvCxnSpPr>
        <p:spPr bwMode="auto">
          <a:xfrm flipV="1">
            <a:off x="2044927" y="1798132"/>
            <a:ext cx="0" cy="2073600"/>
          </a:xfrm>
          <a:prstGeom prst="line">
            <a:avLst/>
          </a:prstGeom>
          <a:ln w="15875">
            <a:solidFill>
              <a:srgbClr val="00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12B55AF-4184-CE44-A259-1F6A2CB3A694}"/>
              </a:ext>
            </a:extLst>
          </p:cNvPr>
          <p:cNvCxnSpPr/>
          <p:nvPr/>
        </p:nvCxnSpPr>
        <p:spPr bwMode="auto">
          <a:xfrm flipV="1">
            <a:off x="4661127" y="1797776"/>
            <a:ext cx="0" cy="206640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D54F4FA-5ECE-2E43-B6D8-71DD7C72A5E6}"/>
              </a:ext>
            </a:extLst>
          </p:cNvPr>
          <p:cNvSpPr/>
          <p:nvPr/>
        </p:nvSpPr>
        <p:spPr>
          <a:xfrm>
            <a:off x="6002366" y="1807258"/>
            <a:ext cx="2915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rgbClr val="002E4B"/>
                </a:solidFill>
                <a:latin typeface="+mn-lt"/>
              </a:rPr>
              <a:t>Upper limit of one-sided 95% CI: 12%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8AF5B-EBF3-5141-A3A9-E0048A5DE738}"/>
              </a:ext>
            </a:extLst>
          </p:cNvPr>
          <p:cNvSpPr txBox="1"/>
          <p:nvPr/>
        </p:nvSpPr>
        <p:spPr>
          <a:xfrm>
            <a:off x="165600" y="3844800"/>
            <a:ext cx="871141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200" b="0" i="0" dirty="0">
                <a:solidFill>
                  <a:srgbClr val="000000">
                    <a:alpha val="10000"/>
                  </a:srgbClr>
                </a:solidFill>
                <a:latin typeface="+mn-lt"/>
              </a:rPr>
              <a:t>-</a:t>
            </a:r>
            <a:r>
              <a:rPr lang="en-US" sz="12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5%                                  </a:t>
            </a:r>
            <a:r>
              <a:rPr lang="en-US" sz="4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0%          </a:t>
            </a:r>
            <a:r>
              <a:rPr lang="en-US" sz="4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      </a:t>
            </a:r>
            <a:r>
              <a:rPr lang="en-US" sz="12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2.2%                </a:t>
            </a:r>
            <a:r>
              <a:rPr lang="en-US" sz="1200" b="0" i="0" dirty="0">
                <a:solidFill>
                  <a:srgbClr val="002E4B"/>
                </a:solidFill>
                <a:latin typeface="+mn-lt"/>
              </a:rPr>
              <a:t>             </a:t>
            </a:r>
            <a:r>
              <a:rPr lang="en-US" sz="1600" i="0" dirty="0">
                <a:solidFill>
                  <a:srgbClr val="002E4B"/>
                </a:solidFill>
                <a:latin typeface="+mn-lt"/>
              </a:rPr>
              <a:t>7.1%</a:t>
            </a:r>
            <a:r>
              <a:rPr lang="en-US" sz="1200" i="0" dirty="0">
                <a:solidFill>
                  <a:srgbClr val="002E4B"/>
                </a:solidFill>
                <a:latin typeface="+mn-lt"/>
              </a:rPr>
              <a:t>                        </a:t>
            </a:r>
            <a:r>
              <a:rPr lang="en-US" sz="400" i="0" dirty="0">
                <a:solidFill>
                  <a:srgbClr val="002E4B"/>
                </a:solidFill>
                <a:latin typeface="+mn-lt"/>
              </a:rPr>
              <a:t>          </a:t>
            </a:r>
            <a:r>
              <a:rPr lang="en-US" sz="12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12.0%</a:t>
            </a:r>
            <a:r>
              <a:rPr lang="en-US" sz="1200" b="0" i="0" dirty="0">
                <a:solidFill>
                  <a:srgbClr val="002E4B"/>
                </a:solidFill>
                <a:latin typeface="+mn-lt"/>
              </a:rPr>
              <a:t>                        </a:t>
            </a:r>
            <a:r>
              <a:rPr lang="en-US" sz="1200" b="0" dirty="0">
                <a:solidFill>
                  <a:srgbClr val="002E4B"/>
                </a:solidFill>
                <a:latin typeface="+mn-lt"/>
              </a:rPr>
              <a:t>Risk difference (M-H)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362396-1595-4E44-8BF5-F21DCE432F2E}"/>
              </a:ext>
            </a:extLst>
          </p:cNvPr>
          <p:cNvSpPr txBox="1"/>
          <p:nvPr/>
        </p:nvSpPr>
        <p:spPr>
          <a:xfrm>
            <a:off x="165600" y="3844800"/>
            <a:ext cx="871141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200" b="0" i="0" dirty="0">
                <a:solidFill>
                  <a:srgbClr val="002E4B">
                    <a:alpha val="9804"/>
                  </a:srgbClr>
                </a:solidFill>
                <a:latin typeface="+mn-lt"/>
              </a:rPr>
              <a:t>-5%                                  </a:t>
            </a:r>
            <a:r>
              <a:rPr lang="en-US" sz="400" b="0" i="0" dirty="0">
                <a:solidFill>
                  <a:srgbClr val="002E4B">
                    <a:alpha val="9804"/>
                  </a:srgbClr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latin typeface="+mn-lt"/>
              </a:rPr>
              <a:t>0%          </a:t>
            </a:r>
            <a:r>
              <a:rPr lang="en-US" sz="400" b="0" i="0" dirty="0">
                <a:solidFill>
                  <a:srgbClr val="000000"/>
                </a:solidFill>
                <a:latin typeface="+mn-lt"/>
              </a:rPr>
              <a:t>      </a:t>
            </a:r>
            <a:r>
              <a:rPr lang="en-US" sz="12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2.2%                </a:t>
            </a:r>
            <a:r>
              <a:rPr lang="en-US" sz="1200" b="0" i="0" dirty="0">
                <a:solidFill>
                  <a:srgbClr val="002E4B"/>
                </a:solidFill>
                <a:latin typeface="+mn-lt"/>
              </a:rPr>
              <a:t>              7.1%                            </a:t>
            </a:r>
            <a:r>
              <a:rPr lang="en-US" sz="1600" i="0" dirty="0">
                <a:solidFill>
                  <a:srgbClr val="002E4B"/>
                </a:solidFill>
                <a:latin typeface="+mn-lt"/>
              </a:rPr>
              <a:t>12.0%</a:t>
            </a:r>
            <a:r>
              <a:rPr lang="en-US" sz="1200" i="0" dirty="0">
                <a:solidFill>
                  <a:srgbClr val="002E4B"/>
                </a:solidFill>
                <a:latin typeface="+mn-lt"/>
              </a:rPr>
              <a:t>                    </a:t>
            </a:r>
            <a:r>
              <a:rPr lang="en-US" sz="400" i="0" dirty="0">
                <a:solidFill>
                  <a:srgbClr val="002E4B"/>
                </a:solidFill>
                <a:latin typeface="+mn-lt"/>
              </a:rPr>
              <a:t>      </a:t>
            </a:r>
            <a:r>
              <a:rPr lang="en-US" sz="1200" b="0" dirty="0">
                <a:solidFill>
                  <a:srgbClr val="002E4B"/>
                </a:solidFill>
                <a:latin typeface="+mn-lt"/>
              </a:rPr>
              <a:t>Risk difference (M-H)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13EB7-3ED5-0647-B047-2A2AE1E978B2}"/>
              </a:ext>
            </a:extLst>
          </p:cNvPr>
          <p:cNvSpPr/>
          <p:nvPr/>
        </p:nvSpPr>
        <p:spPr>
          <a:xfrm>
            <a:off x="6004956" y="2040499"/>
            <a:ext cx="2915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rgbClr val="002E4B"/>
                </a:solidFill>
                <a:latin typeface="+mn-lt"/>
              </a:rPr>
              <a:t>P value for non-inferiority: 0.42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3B14C-2302-F848-A496-5CC2161120BE}"/>
              </a:ext>
            </a:extLst>
          </p:cNvPr>
          <p:cNvSpPr txBox="1"/>
          <p:nvPr/>
        </p:nvSpPr>
        <p:spPr>
          <a:xfrm>
            <a:off x="165600" y="3891600"/>
            <a:ext cx="8711417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200" b="0" i="0" dirty="0">
                <a:solidFill>
                  <a:srgbClr val="002E4B">
                    <a:alpha val="9804"/>
                  </a:srgbClr>
                </a:solidFill>
                <a:latin typeface="+mn-lt"/>
              </a:rPr>
              <a:t>-5%                                  </a:t>
            </a:r>
            <a:r>
              <a:rPr lang="en-US" sz="400" b="0" i="0" dirty="0">
                <a:solidFill>
                  <a:srgbClr val="002E4B">
                    <a:alpha val="9804"/>
                  </a:srgbClr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latin typeface="+mn-lt"/>
              </a:rPr>
              <a:t>0%          </a:t>
            </a:r>
            <a:r>
              <a:rPr lang="en-US" sz="400" b="0" i="0" dirty="0">
                <a:solidFill>
                  <a:srgbClr val="000000"/>
                </a:solidFill>
                <a:latin typeface="+mn-lt"/>
              </a:rPr>
              <a:t>      </a:t>
            </a:r>
            <a:r>
              <a:rPr lang="en-US" sz="1200" b="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2.2</a:t>
            </a:r>
            <a:r>
              <a:rPr lang="en-US" sz="1200" i="0" dirty="0">
                <a:solidFill>
                  <a:srgbClr val="002E4B">
                    <a:alpha val="10000"/>
                  </a:srgbClr>
                </a:solidFill>
                <a:latin typeface="+mn-lt"/>
              </a:rPr>
              <a:t>%                </a:t>
            </a:r>
            <a:r>
              <a:rPr lang="en-US" sz="1200" i="0" dirty="0">
                <a:solidFill>
                  <a:srgbClr val="002E4B"/>
                </a:solidFill>
                <a:latin typeface="+mn-lt"/>
              </a:rPr>
              <a:t>              7.1%                             12.0%                        </a:t>
            </a:r>
            <a:r>
              <a:rPr lang="en-US" sz="1200" b="0" dirty="0">
                <a:solidFill>
                  <a:srgbClr val="002E4B"/>
                </a:solidFill>
                <a:latin typeface="+mn-lt"/>
              </a:rPr>
              <a:t>Risk difference (M-H)   </a:t>
            </a:r>
          </a:p>
        </p:txBody>
      </p:sp>
      <p:pic>
        <p:nvPicPr>
          <p:cNvPr id="30" name="Picture 29" descr="logo SCOPE I rgb 300dpi.png">
            <a:extLst>
              <a:ext uri="{FF2B5EF4-FFF2-40B4-BE49-F238E27FC236}">
                <a16:creationId xmlns:a16="http://schemas.microsoft.com/office/drawing/2014/main" id="{FA37862D-80BF-794A-8597-44404ACAC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4" name="Ellipse 3"/>
          <p:cNvSpPr>
            <a:spLocks noChangeAspect="1"/>
          </p:cNvSpPr>
          <p:nvPr/>
        </p:nvSpPr>
        <p:spPr bwMode="auto">
          <a:xfrm>
            <a:off x="4425137" y="2763178"/>
            <a:ext cx="82800" cy="82800"/>
          </a:xfrm>
          <a:prstGeom prst="ellipse">
            <a:avLst/>
          </a:prstGeom>
          <a:solidFill>
            <a:srgbClr val="002E4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98A7B98-943C-D14F-B978-47571D86CE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230" y="1189679"/>
          <a:ext cx="3600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 23.7%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3: 16.5%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21CF881-CB5A-A746-A19A-DB5DC5655AC4}"/>
              </a:ext>
            </a:extLst>
          </p:cNvPr>
          <p:cNvSpPr txBox="1"/>
          <p:nvPr/>
        </p:nvSpPr>
        <p:spPr>
          <a:xfrm>
            <a:off x="165600" y="3895200"/>
            <a:ext cx="8711417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200" b="0" i="0" dirty="0">
                <a:solidFill>
                  <a:srgbClr val="002E4B"/>
                </a:solidFill>
                <a:latin typeface="+mn-lt"/>
              </a:rPr>
              <a:t>-5%                                  </a:t>
            </a:r>
            <a:r>
              <a:rPr lang="en-US" sz="400" b="0" i="0" dirty="0">
                <a:solidFill>
                  <a:srgbClr val="002E4B"/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latin typeface="+mn-lt"/>
              </a:rPr>
              <a:t>0%          </a:t>
            </a:r>
            <a:r>
              <a:rPr lang="en-US" sz="400" b="0" i="0" dirty="0">
                <a:solidFill>
                  <a:srgbClr val="000000"/>
                </a:solidFill>
                <a:latin typeface="+mn-lt"/>
              </a:rPr>
              <a:t>      </a:t>
            </a:r>
            <a:r>
              <a:rPr lang="en-US" sz="1200" b="0" i="0" dirty="0">
                <a:solidFill>
                  <a:srgbClr val="002E4B"/>
                </a:solidFill>
                <a:latin typeface="+mn-lt"/>
              </a:rPr>
              <a:t>2.2%                              7.1%                             12.0%                        </a:t>
            </a:r>
            <a:r>
              <a:rPr lang="en-US" sz="1200" b="0" dirty="0">
                <a:solidFill>
                  <a:srgbClr val="002E4B"/>
                </a:solidFill>
                <a:latin typeface="+mn-lt"/>
              </a:rPr>
              <a:t>Risk difference (M-H)   </a:t>
            </a:r>
          </a:p>
        </p:txBody>
      </p:sp>
    </p:spTree>
    <p:extLst>
      <p:ext uri="{BB962C8B-B14F-4D97-AF65-F5344CB8AC3E}">
        <p14:creationId xmlns:p14="http://schemas.microsoft.com/office/powerpoint/2010/main" val="1160927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9" grpId="0" animBg="1"/>
      <p:bldP spid="2" grpId="0"/>
      <p:bldP spid="16" grpId="0"/>
      <p:bldP spid="16" grpId="1"/>
      <p:bldP spid="17" grpId="0"/>
      <p:bldP spid="17" grpId="1"/>
      <p:bldP spid="18" grpId="0"/>
      <p:bldP spid="28" grpId="0"/>
      <p:bldP spid="4" grpId="0" animBg="1"/>
      <p:bldP spid="22" grpId="0"/>
      <p:bldP spid="22" grpId="1"/>
      <p:bldP spid="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008000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I, Jonas </a:t>
            </a:r>
            <a:r>
              <a:rPr lang="en-US" sz="2100" dirty="0" err="1"/>
              <a:t>Lanz</a:t>
            </a:r>
            <a:r>
              <a:rPr lang="en-US" sz="2100" dirty="0"/>
              <a:t>, DO NOT have </a:t>
            </a:r>
            <a:r>
              <a:rPr lang="en-US" sz="2100" b="0" dirty="0"/>
              <a:t>a financial interest/arrangement </a:t>
            </a:r>
            <a:br>
              <a:rPr lang="en-US" sz="2100" b="0" dirty="0"/>
            </a:br>
            <a:r>
              <a:rPr lang="en-US" sz="2100" b="0" dirty="0"/>
              <a:t>or affiliation with one or more organizations that could be perceived as a real or apparent conflict of interest in the context of the subject of this presentation.</a:t>
            </a:r>
          </a:p>
          <a:p>
            <a:pPr marL="0" indent="0" eaLnBrk="1" hangingPunct="1"/>
            <a:endParaRPr lang="en-US" sz="21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4214" y="273600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rgbClr val="053763"/>
                </a:solidFill>
              </a:rPr>
              <a:t>Disclosure Statement of Financial Interest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834EE-19BA-4F4F-AE01-0871014D2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18796"/>
              </p:ext>
            </p:extLst>
          </p:nvPr>
        </p:nvGraphicFramePr>
        <p:xfrm>
          <a:off x="378000" y="792000"/>
          <a:ext cx="8374539" cy="35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887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429415322"/>
                    </a:ext>
                  </a:extLst>
                </a:gridCol>
                <a:gridCol w="546652">
                  <a:extLst>
                    <a:ext uri="{9D8B030D-6E8A-4147-A177-3AD203B41FA5}">
                      <a16:colId xmlns:a16="http://schemas.microsoft.com/office/drawing/2014/main" val="136349102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5239398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2984399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Risk difference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No. of events/total no. (%)</a:t>
                      </a: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(95%-CI)</a:t>
                      </a: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2148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Primary endpoint </a:t>
                      </a:r>
                      <a:r>
                        <a:rPr lang="en-US" sz="1200" b="0" i="1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(superiority analysis)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87/367 (23.7%)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60/364 (16.5%)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indent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Single components of primary endpoint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0920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All-cause death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9/367 (2.5%)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3/364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6742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Stroke (any)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7/367 (1.9%)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11/364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321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Life-threatening or disabling bleeding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14/367 (3.8%)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9/364 (2.5%)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4171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Major vascular complications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29/367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20/364 (5.5%)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414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Coronary artery obstruction requiring intervention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0/367 (0%)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0/364 (0%)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4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Acute kidney injury, stage 2 or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11/367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3/364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3964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Re-hospitalization for valve-related dysfunction or CHF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4/367 (1.1%)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5/364 (1.4%)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9395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Valve-related dysfunction requiring repeat procedure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3/367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1/364 (0.3%)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8012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Valve-related dysfunction </a:t>
                      </a:r>
                      <a:r>
                        <a:rPr lang="en-US" sz="1000" b="0" i="1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(echocardiography)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35/361 (9.7%)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17/363 (4.7%)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51519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41E3BAEA-EBBC-E248-9E32-6780464F4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73600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 - Secondary Analyses at 30 days</a:t>
            </a:r>
            <a:endParaRPr lang="pt-BR" sz="2500" dirty="0"/>
          </a:p>
        </p:txBody>
      </p:sp>
      <p:pic>
        <p:nvPicPr>
          <p:cNvPr id="5" name="Picture 4" descr="logo SCOPE I rgb 300dpi.png">
            <a:extLst>
              <a:ext uri="{FF2B5EF4-FFF2-40B4-BE49-F238E27FC236}">
                <a16:creationId xmlns:a16="http://schemas.microsoft.com/office/drawing/2014/main" id="{F260F844-987F-FE42-89FC-E5A91D071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C2EC26E-D41E-BE49-A286-5EEDF0CCF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6070"/>
              </p:ext>
            </p:extLst>
          </p:nvPr>
        </p:nvGraphicFramePr>
        <p:xfrm>
          <a:off x="6408000" y="1188000"/>
          <a:ext cx="1908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ADB391-E668-9843-8E72-9FF9EFD0C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41275"/>
              </p:ext>
            </p:extLst>
          </p:nvPr>
        </p:nvGraphicFramePr>
        <p:xfrm>
          <a:off x="378000" y="792000"/>
          <a:ext cx="8374539" cy="35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887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429415322"/>
                    </a:ext>
                  </a:extLst>
                </a:gridCol>
                <a:gridCol w="546652">
                  <a:extLst>
                    <a:ext uri="{9D8B030D-6E8A-4147-A177-3AD203B41FA5}">
                      <a16:colId xmlns:a16="http://schemas.microsoft.com/office/drawing/2014/main" val="136349102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5239398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2984399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Risk difference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No. of events/total no. (%)</a:t>
                      </a: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(95%-CI)</a:t>
                      </a: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2148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Primary endpoint </a:t>
                      </a:r>
                      <a:r>
                        <a:rPr lang="en-US" sz="1200" b="0" i="1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(superiority analysis)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87/367 (23.7%)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60/364 (16.5%)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indent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Single components of primary endpoint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0920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All-cause death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9/367 (2.5%)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3/364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6742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Stroke (any)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7/367 (1.9%)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11/364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321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Life-threatening or disabling bleeding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14/367 (3.8%)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9/364 (2.5%)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4171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Major vascular complications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29/367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20/364 (5.5%)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414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Coronary artery obstruction requiring intervention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0/367 (0%)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0/364 (0%)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4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Acute kidney injury, stage 2 or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11/367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3/364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3964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Re-hospitalization for valve-related dysfunction or CHF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4/367 (1.1%)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5/364 (1.4%)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9395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Valve-related dysfunction requiring repeat procedure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3/367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1/364 (0.3%)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8012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Valve-related dysfunction </a:t>
                      </a:r>
                      <a:r>
                        <a:rPr lang="en-US" sz="1000" b="0" i="1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(echocardiography)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35/361 (9.7%)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17/363 (4.7%)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51519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E43C23A-4033-9249-B7B2-0C6FFF438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142341"/>
              </p:ext>
            </p:extLst>
          </p:nvPr>
        </p:nvGraphicFramePr>
        <p:xfrm>
          <a:off x="6408000" y="1188000"/>
          <a:ext cx="1908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3B5981-6F2E-654A-A428-EAB25866C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96063"/>
              </p:ext>
            </p:extLst>
          </p:nvPr>
        </p:nvGraphicFramePr>
        <p:xfrm>
          <a:off x="378000" y="792000"/>
          <a:ext cx="8374539" cy="35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887">
                  <a:extLst>
                    <a:ext uri="{9D8B030D-6E8A-4147-A177-3AD203B41FA5}">
                      <a16:colId xmlns:a16="http://schemas.microsoft.com/office/drawing/2014/main" val="3570122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3605207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429415322"/>
                    </a:ext>
                  </a:extLst>
                </a:gridCol>
                <a:gridCol w="546652">
                  <a:extLst>
                    <a:ext uri="{9D8B030D-6E8A-4147-A177-3AD203B41FA5}">
                      <a16:colId xmlns:a16="http://schemas.microsoft.com/office/drawing/2014/main" val="136349102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5239398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2984399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neo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Risk difference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No. of events/total no. (%)</a:t>
                      </a: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(95%-CI)</a:t>
                      </a:r>
                    </a:p>
                  </a:txBody>
                  <a:tcPr marL="9525" marR="9525" marT="9525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2148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Primary endpoint </a:t>
                      </a:r>
                      <a:r>
                        <a:rPr lang="en-US" sz="1200" b="0" i="1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(superiority analysis)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87/367 (23.7%)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60/364 (16.5%)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3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indent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Single components of primary endpoint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0920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All-cause death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9/367 (2.5%)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3/364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6742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Stroke (any)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7/367 (1.9%)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11/364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321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Life-threatening or disabling bleeding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14/367 (3.8%)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9/364 (2.5%)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4171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Major vascular complications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29/367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20/364 (5.5%)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414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Coronary artery obstruction requiring intervention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0/367 (0%)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0/364 (0%)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4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Acute kidney injury, stage 2 or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11/367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3/364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3964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Re-hospitalization for valve-related dysfunction or CHF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4/367 (1.1%)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5/364 (1.4%)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9395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Valve-related dysfunction requiring repeat procedure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3/367 (0.8%)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1/364 (0.3%)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E4B">
                            <a:alpha val="10000"/>
                          </a:srgb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E4B">
                              <a:alpha val="10000"/>
                            </a:srgb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8012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Valve-related dysfunction </a:t>
                      </a:r>
                      <a:r>
                        <a:rPr lang="en-US" sz="1000" b="1" i="1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(echocardiography)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35/361 (9.7%)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17/363 (4.7%)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E4B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E4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51519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CD24763-A2E2-D74B-AB62-424B22BDE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507877"/>
              </p:ext>
            </p:extLst>
          </p:nvPr>
        </p:nvGraphicFramePr>
        <p:xfrm>
          <a:off x="6408000" y="1188000"/>
          <a:ext cx="1908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889029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  <p:bldGraphic spid="17" grpId="1">
        <p:bldAsOne/>
      </p:bldGraphic>
      <p:bldGraphic spid="1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 - Per Protocol Analyses</a:t>
            </a:r>
            <a:endParaRPr lang="pt-BR" sz="2500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025864A5-A6F5-D843-AFFA-287FC206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2" y="766800"/>
            <a:ext cx="7672702" cy="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Non-inferiority			</a:t>
            </a:r>
            <a:endParaRPr lang="en-US" sz="1600" dirty="0">
              <a:solidFill>
                <a:srgbClr val="002E4B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7EB6E5-7385-9B4F-96A7-E2118E65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18891"/>
              </p:ext>
            </p:extLst>
          </p:nvPr>
        </p:nvGraphicFramePr>
        <p:xfrm>
          <a:off x="1748479" y="1355079"/>
          <a:ext cx="704415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42">
                  <a:extLst>
                    <a:ext uri="{9D8B030D-6E8A-4147-A177-3AD203B41FA5}">
                      <a16:colId xmlns:a16="http://schemas.microsoft.com/office/drawing/2014/main" val="2031140967"/>
                    </a:ext>
                  </a:extLst>
                </a:gridCol>
                <a:gridCol w="730684">
                  <a:extLst>
                    <a:ext uri="{9D8B030D-6E8A-4147-A177-3AD203B41FA5}">
                      <a16:colId xmlns:a16="http://schemas.microsoft.com/office/drawing/2014/main" val="3312614292"/>
                    </a:ext>
                  </a:extLst>
                </a:gridCol>
                <a:gridCol w="730684">
                  <a:extLst>
                    <a:ext uri="{9D8B030D-6E8A-4147-A177-3AD203B41FA5}">
                      <a16:colId xmlns:a16="http://schemas.microsoft.com/office/drawing/2014/main" val="9826680"/>
                    </a:ext>
                  </a:extLst>
                </a:gridCol>
                <a:gridCol w="1826710">
                  <a:extLst>
                    <a:ext uri="{9D8B030D-6E8A-4147-A177-3AD203B41FA5}">
                      <a16:colId xmlns:a16="http://schemas.microsoft.com/office/drawing/2014/main" val="2964176598"/>
                    </a:ext>
                  </a:extLst>
                </a:gridCol>
                <a:gridCol w="1826710">
                  <a:extLst>
                    <a:ext uri="{9D8B030D-6E8A-4147-A177-3AD203B41FA5}">
                      <a16:colId xmlns:a16="http://schemas.microsoft.com/office/drawing/2014/main" val="3605870394"/>
                    </a:ext>
                  </a:extLst>
                </a:gridCol>
                <a:gridCol w="1564026">
                  <a:extLst>
                    <a:ext uri="{9D8B030D-6E8A-4147-A177-3AD203B41FA5}">
                      <a16:colId xmlns:a16="http://schemas.microsoft.com/office/drawing/2014/main" val="27900443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696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696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696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696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696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6969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4217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7BD7E54-4438-4040-8C15-688A143AD5E5}"/>
              </a:ext>
            </a:extLst>
          </p:cNvPr>
          <p:cNvSpPr txBox="1"/>
          <p:nvPr/>
        </p:nvSpPr>
        <p:spPr>
          <a:xfrm>
            <a:off x="3758091" y="1039962"/>
            <a:ext cx="2237193" cy="2693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50" i="0" dirty="0">
                <a:solidFill>
                  <a:srgbClr val="D50800"/>
                </a:solidFill>
              </a:rPr>
              <a:t>Non-inferiority margin = 7.7%</a:t>
            </a:r>
            <a:endParaRPr lang="en-US" sz="1150" i="0" dirty="0">
              <a:solidFill>
                <a:srgbClr val="002E4B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E0A2FE-F4BF-744A-AD61-75200764E8D0}"/>
              </a:ext>
            </a:extLst>
          </p:cNvPr>
          <p:cNvCxnSpPr/>
          <p:nvPr/>
        </p:nvCxnSpPr>
        <p:spPr bwMode="auto">
          <a:xfrm>
            <a:off x="5663195" y="1361429"/>
            <a:ext cx="0" cy="626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D508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9DF894-6EFE-104A-9F74-34553244BD31}"/>
              </a:ext>
            </a:extLst>
          </p:cNvPr>
          <p:cNvSpPr txBox="1"/>
          <p:nvPr/>
        </p:nvSpPr>
        <p:spPr>
          <a:xfrm>
            <a:off x="1753200" y="1981013"/>
            <a:ext cx="7030800" cy="153888"/>
          </a:xfrm>
          <a:prstGeom prst="rect">
            <a:avLst/>
          </a:prstGeom>
          <a:solidFill>
            <a:srgbClr val="002E4B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</a:rPr>
              <a:t>     </a:t>
            </a:r>
            <a:r>
              <a:rPr lang="en-US" sz="400" b="0" i="0" dirty="0">
                <a:solidFill>
                  <a:schemeClr val="tx1"/>
                </a:solidFill>
              </a:rPr>
              <a:t>    </a:t>
            </a:r>
            <a:r>
              <a:rPr lang="en-US" sz="1000" b="0" i="0" dirty="0">
                <a:solidFill>
                  <a:schemeClr val="tx1"/>
                </a:solidFill>
              </a:rPr>
              <a:t>-2.0%              0%             </a:t>
            </a:r>
            <a:r>
              <a:rPr lang="en-US" sz="400" b="0" i="0" dirty="0">
                <a:solidFill>
                  <a:schemeClr val="tx1"/>
                </a:solidFill>
              </a:rPr>
              <a:t>   </a:t>
            </a:r>
            <a:r>
              <a:rPr lang="en-US" sz="1000" b="0" i="0" dirty="0">
                <a:solidFill>
                  <a:schemeClr val="tx1"/>
                </a:solidFill>
              </a:rPr>
              <a:t>2.0%                                         </a:t>
            </a:r>
            <a:r>
              <a:rPr lang="en-US" sz="400" b="0" i="0" dirty="0">
                <a:solidFill>
                  <a:schemeClr val="tx1"/>
                </a:solidFill>
              </a:rPr>
              <a:t>        </a:t>
            </a:r>
            <a:r>
              <a:rPr lang="en-US" sz="1000" b="0" i="0" dirty="0">
                <a:solidFill>
                  <a:schemeClr val="tx1"/>
                </a:solidFill>
              </a:rPr>
              <a:t>7.0%                                          12.0%  Risk difference (M-H)  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6ABBFF-3C3F-8044-8100-0C29D42CFE33}"/>
              </a:ext>
            </a:extLst>
          </p:cNvPr>
          <p:cNvSpPr/>
          <p:nvPr/>
        </p:nvSpPr>
        <p:spPr bwMode="auto">
          <a:xfrm>
            <a:off x="5294261" y="1625964"/>
            <a:ext cx="90000" cy="90000"/>
          </a:xfrm>
          <a:prstGeom prst="ellipse">
            <a:avLst/>
          </a:prstGeom>
          <a:solidFill>
            <a:srgbClr val="002E4B"/>
          </a:solidFill>
          <a:ln w="9525" cap="flat" cmpd="sng" algn="ctr">
            <a:solidFill>
              <a:srgbClr val="002E4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999DB8-8D9E-F24B-9F78-4AA86551AA67}"/>
              </a:ext>
            </a:extLst>
          </p:cNvPr>
          <p:cNvCxnSpPr/>
          <p:nvPr/>
        </p:nvCxnSpPr>
        <p:spPr bwMode="auto">
          <a:xfrm>
            <a:off x="5360757" y="1675047"/>
            <a:ext cx="190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E4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8A54F2-230E-6140-8EC9-0FDAFED1D48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201974" y="1679507"/>
            <a:ext cx="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E4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A37EC8-80A2-EE4F-86F8-911DF42776DB}"/>
              </a:ext>
            </a:extLst>
          </p:cNvPr>
          <p:cNvSpPr txBox="1"/>
          <p:nvPr/>
        </p:nvSpPr>
        <p:spPr>
          <a:xfrm>
            <a:off x="6009256" y="943404"/>
            <a:ext cx="27833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i="0" dirty="0">
                <a:solidFill>
                  <a:srgbClr val="002E4B"/>
                </a:solidFill>
              </a:rPr>
              <a:t>Upper-limit one-sided 95%-CI:12.1%</a:t>
            </a:r>
          </a:p>
          <a:p>
            <a:r>
              <a:rPr lang="en-US" sz="1150" i="0" dirty="0">
                <a:solidFill>
                  <a:srgbClr val="002E4B"/>
                </a:solidFill>
              </a:rPr>
              <a:t>P value for non-inferiority: 0.39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77426-6622-724C-8748-7EE6C01DE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7503" b="2980"/>
          <a:stretch/>
        </p:blipFill>
        <p:spPr>
          <a:xfrm>
            <a:off x="648000" y="2581200"/>
            <a:ext cx="8402763" cy="1908000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8E704B42-08C1-F940-AA64-DB77FE1B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2" y="2287745"/>
            <a:ext cx="7757998" cy="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Superiority </a:t>
            </a:r>
            <a:endParaRPr lang="en-US" sz="1600" dirty="0">
              <a:solidFill>
                <a:srgbClr val="002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0271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5">
            <a:extLst>
              <a:ext uri="{FF2B5EF4-FFF2-40B4-BE49-F238E27FC236}">
                <a16:creationId xmlns:a16="http://schemas.microsoft.com/office/drawing/2014/main" id="{7E316BB5-B88E-E94D-A59A-FABB4265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7" y="6211515"/>
            <a:ext cx="3708000" cy="6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367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7747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358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64331" algn="l"/>
              </a:tabLst>
            </a:pPr>
            <a:r>
              <a:rPr lang="fr-CH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9 </a:t>
            </a:r>
            <a:r>
              <a:rPr lang="fr-CH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938E19-CC71-384A-840D-3DA6ED5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760" y="6201972"/>
            <a:ext cx="3708000" cy="6889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364 Primary endpoint analyzed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361 alive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3 </a:t>
            </a:r>
            <a:r>
              <a:rPr lang="fr-CH" sz="10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died</a:t>
            </a: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16F648D4-DA11-5D4C-B972-12FD7683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87" y="6002793"/>
            <a:ext cx="1523748" cy="251999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68571" tIns="68571" rIns="68571" bIns="68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5729" algn="l"/>
              </a:tabLst>
            </a:pPr>
            <a:r>
              <a:rPr lang="en-US" sz="1200" b="1" i="1" dirty="0">
                <a:solidFill>
                  <a:srgbClr val="002E4B"/>
                </a:solidFill>
                <a:latin typeface="+mn-lt"/>
                <a:cs typeface="Times New Roman" panose="02020603050405020304" pitchFamily="18" charset="0"/>
              </a:rPr>
              <a:t>Analysis</a:t>
            </a:r>
            <a:endParaRPr lang="en-US" sz="1200" b="1" dirty="0">
              <a:solidFill>
                <a:srgbClr val="002E4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21D891-A4A6-4443-9606-48CD44DEC690}"/>
              </a:ext>
            </a:extLst>
          </p:cNvPr>
          <p:cNvCxnSpPr>
            <a:cxnSpLocks/>
          </p:cNvCxnSpPr>
          <p:nvPr/>
        </p:nvCxnSpPr>
        <p:spPr>
          <a:xfrm>
            <a:off x="6394840" y="6057809"/>
            <a:ext cx="0" cy="1512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 SCOPE I rgb 300dpi.png">
            <a:extLst>
              <a:ext uri="{FF2B5EF4-FFF2-40B4-BE49-F238E27FC236}">
                <a16:creationId xmlns:a16="http://schemas.microsoft.com/office/drawing/2014/main" id="{C151AB5E-BF97-2E4E-BFF0-ABA473B9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6C9FE9C-A7CA-044B-83A9-7AB6A5FAF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New Pacemaker Implantation</a:t>
            </a:r>
            <a:endParaRPr lang="pt-B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BD2F0-E52F-5947-A26A-C0DD925E7D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3200" r="10423" b="2447"/>
          <a:stretch/>
        </p:blipFill>
        <p:spPr>
          <a:xfrm>
            <a:off x="2689200" y="720000"/>
            <a:ext cx="3267264" cy="388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5C2AE-427A-6743-B8BB-7A23F9B6144A}"/>
              </a:ext>
            </a:extLst>
          </p:cNvPr>
          <p:cNvSpPr txBox="1"/>
          <p:nvPr/>
        </p:nvSpPr>
        <p:spPr>
          <a:xfrm>
            <a:off x="5794974" y="4180458"/>
            <a:ext cx="3175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>
                <a:solidFill>
                  <a:srgbClr val="002E4B"/>
                </a:solidFill>
              </a:rPr>
              <a:t>Numbers refer to the cohort at risk </a:t>
            </a:r>
          </a:p>
          <a:p>
            <a:r>
              <a:rPr lang="en-US" sz="1050" b="0" dirty="0">
                <a:solidFill>
                  <a:srgbClr val="002E4B"/>
                </a:solidFill>
              </a:rPr>
              <a:t>(patients with pacemaker at baseline excluded)</a:t>
            </a:r>
          </a:p>
        </p:txBody>
      </p:sp>
    </p:spTree>
    <p:extLst>
      <p:ext uri="{BB962C8B-B14F-4D97-AF65-F5344CB8AC3E}">
        <p14:creationId xmlns:p14="http://schemas.microsoft.com/office/powerpoint/2010/main" val="3308130439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73600"/>
            <a:ext cx="7769225" cy="468378"/>
          </a:xfrm>
        </p:spPr>
        <p:txBody>
          <a:bodyPr/>
          <a:lstStyle/>
          <a:p>
            <a:pPr eaLnBrk="1" hangingPunct="1"/>
            <a:r>
              <a:rPr lang="en-US" sz="2500" dirty="0"/>
              <a:t>Echocardiographic Valve Performance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96800" y="684000"/>
            <a:ext cx="3756745" cy="72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</a:rPr>
              <a:t>Mean Gradient ≥20 mmHg AND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</a:rPr>
              <a:t>EOA ≤ 0.9-1.1 cm</a:t>
            </a:r>
            <a:r>
              <a:rPr lang="en-US" sz="1600" baseline="30000" dirty="0">
                <a:solidFill>
                  <a:srgbClr val="002E4B"/>
                </a:solidFill>
              </a:rPr>
              <a:t>2</a:t>
            </a:r>
            <a:r>
              <a:rPr lang="en-US" sz="1600" dirty="0">
                <a:solidFill>
                  <a:srgbClr val="002E4B"/>
                </a:solidFill>
              </a:rPr>
              <a:t> and/or DVI &lt; 0.35 </a:t>
            </a:r>
          </a:p>
        </p:txBody>
      </p:sp>
      <p:pic>
        <p:nvPicPr>
          <p:cNvPr id="31" name="Picture 30" descr="logo SCOPE I rgb 300dpi.png">
            <a:extLst>
              <a:ext uri="{FF2B5EF4-FFF2-40B4-BE49-F238E27FC236}">
                <a16:creationId xmlns:a16="http://schemas.microsoft.com/office/drawing/2014/main" id="{2169494C-4434-244A-B35A-2FB24D35A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3740119-F79D-DC4E-8CE3-D1DBF92C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22" y="684000"/>
            <a:ext cx="3250212" cy="72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Paravalvular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Aortic Regurgitation</a:t>
            </a:r>
            <a:endParaRPr lang="en-US" sz="1600" dirty="0">
              <a:solidFill>
                <a:srgbClr val="002E4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AD9EA-82EE-1C43-B56B-E372F65D1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b="1351"/>
          <a:stretch/>
        </p:blipFill>
        <p:spPr>
          <a:xfrm>
            <a:off x="1159820" y="1304878"/>
            <a:ext cx="2995914" cy="331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EA743-79A1-D84C-9CE3-A43264DDDB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88" r="10960" b="1010"/>
          <a:stretch/>
        </p:blipFill>
        <p:spPr>
          <a:xfrm>
            <a:off x="5080379" y="1304877"/>
            <a:ext cx="2645079" cy="33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3047"/>
      </p:ext>
    </p:extLst>
  </p:cSld>
  <p:clrMapOvr>
    <a:masterClrMapping/>
  </p:clrMapOvr>
  <p:transition advTm="1411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73600"/>
            <a:ext cx="7769225" cy="468378"/>
          </a:xfrm>
        </p:spPr>
        <p:txBody>
          <a:bodyPr/>
          <a:lstStyle/>
          <a:p>
            <a:pPr eaLnBrk="1" hangingPunct="1"/>
            <a:r>
              <a:rPr lang="en-US" sz="2500" dirty="0"/>
              <a:t>Echocardiographic Valve Performance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1703052F-EA89-134F-BAC5-0B3AE3DE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4000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E4B"/>
                </a:solidFill>
                <a:cs typeface="ヒラギノ角ゴ Pro W3"/>
              </a:rPr>
              <a:t>        Mean Gradient                                           Effective Orifice Area</a:t>
            </a:r>
          </a:p>
        </p:txBody>
      </p:sp>
      <p:pic>
        <p:nvPicPr>
          <p:cNvPr id="35" name="Picture 34" descr="logo SCOPE I rgb 300dpi.png">
            <a:extLst>
              <a:ext uri="{FF2B5EF4-FFF2-40B4-BE49-F238E27FC236}">
                <a16:creationId xmlns:a16="http://schemas.microsoft.com/office/drawing/2014/main" id="{DA7BA153-962E-5148-9ACE-742ADCDA7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E9CDB-4CB4-9D4B-AEA8-397EEDB86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b="2918"/>
          <a:stretch/>
        </p:blipFill>
        <p:spPr>
          <a:xfrm>
            <a:off x="842400" y="1022400"/>
            <a:ext cx="3218417" cy="356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7C42C-3558-4346-97FE-106CAE8AA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b="2918"/>
          <a:stretch/>
        </p:blipFill>
        <p:spPr>
          <a:xfrm>
            <a:off x="4728478" y="1022400"/>
            <a:ext cx="3192188" cy="35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1763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008000"/>
            <a:ext cx="8383588" cy="3525838"/>
          </a:xfrm>
        </p:spPr>
        <p:txBody>
          <a:bodyPr/>
          <a:lstStyle/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100" dirty="0">
                <a:solidFill>
                  <a:srgbClr val="002E4B"/>
                </a:solidFill>
              </a:rPr>
              <a:t>Not powered for individual clinical endpoints 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100" dirty="0"/>
              <a:t>Early primary endpoint </a:t>
            </a:r>
            <a:r>
              <a:rPr lang="en-US" sz="2100" b="0" dirty="0"/>
              <a:t>limits evaluation of device differences in terms of long-term clinical outcomes 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100" dirty="0">
                <a:solidFill>
                  <a:srgbClr val="002E4B"/>
                </a:solidFill>
              </a:rPr>
              <a:t>Single-blinded trial</a:t>
            </a:r>
          </a:p>
          <a:p>
            <a:pPr marL="582613" indent="-268288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Ø"/>
              <a:tabLst>
                <a:tab pos="661988" algn="l"/>
              </a:tabLst>
            </a:pPr>
            <a:r>
              <a:rPr lang="en-US" sz="2100" b="0" dirty="0">
                <a:solidFill>
                  <a:srgbClr val="002E4B"/>
                </a:solidFill>
              </a:rPr>
              <a:t> </a:t>
            </a:r>
            <a:r>
              <a:rPr lang="en-US" sz="2100" b="0" dirty="0"/>
              <a:t>visible differences in the stent frame preclude allocation      	concealment of echocardiography core laboratory</a:t>
            </a:r>
            <a:endParaRPr lang="en-US" sz="2100" dirty="0">
              <a:solidFill>
                <a:srgbClr val="002E4B"/>
              </a:solidFill>
            </a:endParaRPr>
          </a:p>
          <a:p>
            <a:pPr>
              <a:spcBef>
                <a:spcPts val="81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2E4B"/>
                </a:solidFill>
              </a:rPr>
              <a:t>Lack of </a:t>
            </a:r>
            <a:r>
              <a:rPr lang="en-US" sz="2100" b="0" dirty="0">
                <a:solidFill>
                  <a:srgbClr val="002E4B"/>
                </a:solidFill>
              </a:rPr>
              <a:t>pre-assessment of aortic root </a:t>
            </a:r>
            <a:r>
              <a:rPr lang="en-US" sz="2100" dirty="0">
                <a:solidFill>
                  <a:srgbClr val="002E4B"/>
                </a:solidFill>
              </a:rPr>
              <a:t>CT </a:t>
            </a:r>
            <a:r>
              <a:rPr lang="en-US" sz="2100" b="0" dirty="0">
                <a:solidFill>
                  <a:srgbClr val="002E4B"/>
                </a:solidFill>
              </a:rPr>
              <a:t>angiographies by a </a:t>
            </a:r>
            <a:r>
              <a:rPr lang="en-US" sz="2100" dirty="0">
                <a:solidFill>
                  <a:srgbClr val="002E4B"/>
                </a:solidFill>
              </a:rPr>
              <a:t>central core laboratory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/>
              <a:t>Limitations</a:t>
            </a:r>
            <a:endParaRPr lang="en-US" sz="1200" i="1" dirty="0"/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1FA8DA7F-C8A6-634A-8965-0B2B1E070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122204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008000"/>
            <a:ext cx="8383588" cy="3327165"/>
          </a:xfrm>
        </p:spPr>
        <p:txBody>
          <a:bodyPr/>
          <a:lstStyle/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2E4B"/>
                </a:solidFill>
              </a:rPr>
              <a:t>Non-inferiority of ACURATE neo </a:t>
            </a:r>
            <a:r>
              <a:rPr lang="en-US" sz="2000" b="0" dirty="0">
                <a:solidFill>
                  <a:srgbClr val="002E4B"/>
                </a:solidFill>
              </a:rPr>
              <a:t>versus SAPIEN 3 with respect to composite safety and efficacy endpoint at 30 days </a:t>
            </a:r>
            <a:r>
              <a:rPr lang="en-US" sz="2000" dirty="0">
                <a:solidFill>
                  <a:srgbClr val="002E4B"/>
                </a:solidFill>
              </a:rPr>
              <a:t>not met 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2E4B"/>
                </a:solidFill>
              </a:rPr>
              <a:t>Superiority of SAPIEN 3 </a:t>
            </a:r>
            <a:r>
              <a:rPr lang="en-US" sz="2000" b="0" dirty="0">
                <a:solidFill>
                  <a:srgbClr val="002E4B"/>
                </a:solidFill>
              </a:rPr>
              <a:t>with regard to composite safety and efficacy endpoint at 30 days in secondary analyses, </a:t>
            </a:r>
            <a:r>
              <a:rPr lang="en-US" sz="2000" dirty="0">
                <a:solidFill>
                  <a:srgbClr val="002E4B"/>
                </a:solidFill>
              </a:rPr>
              <a:t>driven by </a:t>
            </a:r>
            <a:r>
              <a:rPr lang="en-US" sz="2000" b="0" dirty="0">
                <a:solidFill>
                  <a:srgbClr val="002E4B"/>
                </a:solidFill>
              </a:rPr>
              <a:t>lower rates of </a:t>
            </a:r>
            <a:r>
              <a:rPr lang="en-US" sz="2000" dirty="0" err="1">
                <a:solidFill>
                  <a:srgbClr val="002E4B"/>
                </a:solidFill>
              </a:rPr>
              <a:t>paravalvular</a:t>
            </a:r>
            <a:r>
              <a:rPr lang="en-US" sz="2000" dirty="0">
                <a:solidFill>
                  <a:srgbClr val="002E4B"/>
                </a:solidFill>
              </a:rPr>
              <a:t> regurgitation </a:t>
            </a:r>
            <a:r>
              <a:rPr lang="en-US" sz="2000" b="0" dirty="0">
                <a:solidFill>
                  <a:srgbClr val="002E4B"/>
                </a:solidFill>
              </a:rPr>
              <a:t>and</a:t>
            </a:r>
            <a:r>
              <a:rPr lang="en-US" sz="2000" dirty="0">
                <a:solidFill>
                  <a:srgbClr val="002E4B"/>
                </a:solidFill>
              </a:rPr>
              <a:t> acute kidney injury (stage 2 or 3)</a:t>
            </a:r>
            <a:endParaRPr lang="en-US" sz="2000" b="0" dirty="0">
              <a:solidFill>
                <a:srgbClr val="002E4B"/>
              </a:solidFill>
            </a:endParaRP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2E4B"/>
                </a:solidFill>
              </a:rPr>
              <a:t>Higher rates of multiple valve implantation with ACURATE neo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2E4B"/>
                </a:solidFill>
              </a:rPr>
              <a:t>Lower</a:t>
            </a:r>
            <a:r>
              <a:rPr lang="en-US" sz="2000" b="0" dirty="0">
                <a:solidFill>
                  <a:srgbClr val="002E4B"/>
                </a:solidFill>
              </a:rPr>
              <a:t> </a:t>
            </a:r>
            <a:r>
              <a:rPr lang="en-US" sz="2000" b="0" dirty="0" err="1">
                <a:solidFill>
                  <a:srgbClr val="002E4B"/>
                </a:solidFill>
              </a:rPr>
              <a:t>transvalvular</a:t>
            </a:r>
            <a:r>
              <a:rPr lang="en-US" sz="2000" b="0" dirty="0">
                <a:solidFill>
                  <a:srgbClr val="002E4B"/>
                </a:solidFill>
              </a:rPr>
              <a:t> </a:t>
            </a:r>
            <a:r>
              <a:rPr lang="en-US" sz="2000" dirty="0">
                <a:solidFill>
                  <a:srgbClr val="002E4B"/>
                </a:solidFill>
              </a:rPr>
              <a:t>gradients</a:t>
            </a:r>
            <a:r>
              <a:rPr lang="en-US" sz="2000" b="0" dirty="0">
                <a:solidFill>
                  <a:srgbClr val="002E4B"/>
                </a:solidFill>
              </a:rPr>
              <a:t> and </a:t>
            </a:r>
            <a:r>
              <a:rPr lang="en-US" sz="2000" dirty="0">
                <a:solidFill>
                  <a:srgbClr val="002E4B"/>
                </a:solidFill>
              </a:rPr>
              <a:t>larger effective orifice area </a:t>
            </a:r>
            <a:r>
              <a:rPr lang="en-US" sz="2000" b="0" dirty="0">
                <a:solidFill>
                  <a:srgbClr val="002E4B"/>
                </a:solidFill>
              </a:rPr>
              <a:t>with </a:t>
            </a:r>
            <a:r>
              <a:rPr lang="en-US" sz="2000" dirty="0">
                <a:solidFill>
                  <a:srgbClr val="002E4B"/>
                </a:solidFill>
              </a:rPr>
              <a:t>ACURATE neo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2E4B"/>
                </a:solidFill>
              </a:rPr>
              <a:t>Low mortality, stroke </a:t>
            </a:r>
            <a:r>
              <a:rPr lang="en-US" sz="2000" b="0" dirty="0">
                <a:solidFill>
                  <a:srgbClr val="002E4B"/>
                </a:solidFill>
              </a:rPr>
              <a:t>and </a:t>
            </a:r>
            <a:r>
              <a:rPr lang="en-US" sz="2000" dirty="0">
                <a:solidFill>
                  <a:srgbClr val="002E4B"/>
                </a:solidFill>
              </a:rPr>
              <a:t>pacemaker rates with both </a:t>
            </a:r>
            <a:r>
              <a:rPr lang="en-US" sz="2000" b="0" dirty="0">
                <a:solidFill>
                  <a:srgbClr val="002E4B"/>
                </a:solidFill>
              </a:rPr>
              <a:t>devices</a:t>
            </a:r>
            <a:endParaRPr lang="en-US" sz="2000" dirty="0">
              <a:solidFill>
                <a:srgbClr val="002E4B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solidFill>
                <a:srgbClr val="002E4B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/>
              <a:t>Summary of Major Results</a:t>
            </a:r>
            <a:endParaRPr lang="en-US" sz="1200" i="1" dirty="0"/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1FA8DA7F-C8A6-634A-8965-0B2B1E070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798201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008000"/>
            <a:ext cx="8383588" cy="3537367"/>
          </a:xfrm>
        </p:spPr>
        <p:txBody>
          <a:bodyPr/>
          <a:lstStyle/>
          <a:p>
            <a:pPr>
              <a:spcBef>
                <a:spcPts val="81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2E4B"/>
                </a:solidFill>
              </a:rPr>
              <a:t>ACURATE neo did not meet non-inferiority </a:t>
            </a:r>
            <a:r>
              <a:rPr lang="en-US" sz="2100" b="0" dirty="0">
                <a:solidFill>
                  <a:srgbClr val="002E4B"/>
                </a:solidFill>
              </a:rPr>
              <a:t>compared to the SAPIEN 3 device </a:t>
            </a:r>
            <a:r>
              <a:rPr lang="en-US" sz="2100" dirty="0">
                <a:solidFill>
                  <a:srgbClr val="002E4B"/>
                </a:solidFill>
              </a:rPr>
              <a:t>regarding the primary composite safety and efficacy endpoint at 30 days</a:t>
            </a:r>
          </a:p>
          <a:p>
            <a:pPr>
              <a:spcBef>
                <a:spcPts val="81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2E4B"/>
                </a:solidFill>
              </a:rPr>
              <a:t>Differences </a:t>
            </a:r>
            <a:r>
              <a:rPr lang="en-US" sz="2100" b="0" dirty="0">
                <a:solidFill>
                  <a:srgbClr val="002E4B"/>
                </a:solidFill>
              </a:rPr>
              <a:t>between the two TAVR devices were </a:t>
            </a:r>
            <a:r>
              <a:rPr lang="en-US" sz="2100" dirty="0">
                <a:solidFill>
                  <a:srgbClr val="002E4B"/>
                </a:solidFill>
              </a:rPr>
              <a:t>driven by moderate or severe paravalvular regurgitation </a:t>
            </a:r>
            <a:r>
              <a:rPr lang="en-US" sz="2100" b="0" dirty="0">
                <a:solidFill>
                  <a:srgbClr val="002E4B"/>
                </a:solidFill>
              </a:rPr>
              <a:t>and stage 2 or 3 </a:t>
            </a:r>
            <a:r>
              <a:rPr lang="en-US" sz="2100" dirty="0">
                <a:solidFill>
                  <a:srgbClr val="002E4B"/>
                </a:solidFill>
              </a:rPr>
              <a:t>acute kidney injury in favor of </a:t>
            </a:r>
            <a:r>
              <a:rPr lang="en-US" sz="2100" b="0" dirty="0">
                <a:solidFill>
                  <a:srgbClr val="002E4B"/>
                </a:solidFill>
              </a:rPr>
              <a:t>the </a:t>
            </a:r>
            <a:r>
              <a:rPr lang="en-US" sz="2100" dirty="0">
                <a:solidFill>
                  <a:srgbClr val="002E4B"/>
                </a:solidFill>
              </a:rPr>
              <a:t>SAPIEN 3 </a:t>
            </a:r>
            <a:r>
              <a:rPr lang="en-US" sz="2100" b="0" dirty="0">
                <a:solidFill>
                  <a:srgbClr val="002E4B"/>
                </a:solidFill>
              </a:rPr>
              <a:t>device</a:t>
            </a:r>
            <a:r>
              <a:rPr lang="en-US" sz="2100" dirty="0">
                <a:solidFill>
                  <a:srgbClr val="002E4B"/>
                </a:solidFill>
              </a:rPr>
              <a:t> </a:t>
            </a:r>
          </a:p>
          <a:p>
            <a:pPr>
              <a:spcBef>
                <a:spcPts val="810"/>
              </a:spcBef>
              <a:spcAft>
                <a:spcPts val="600"/>
              </a:spcAft>
            </a:pPr>
            <a:r>
              <a:rPr lang="en-US" sz="2100" dirty="0"/>
              <a:t>An early composite </a:t>
            </a:r>
            <a:r>
              <a:rPr lang="en-US" sz="2100" b="0" dirty="0"/>
              <a:t>safety and efficacy </a:t>
            </a:r>
            <a:r>
              <a:rPr lang="en-US" sz="2100" dirty="0"/>
              <a:t>endpoint proved useful in discriminating </a:t>
            </a:r>
            <a:r>
              <a:rPr lang="en-US" sz="2100" b="0" dirty="0"/>
              <a:t>the performance of different </a:t>
            </a:r>
            <a:r>
              <a:rPr lang="en-US" sz="2100" dirty="0"/>
              <a:t>TAVR systems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3600"/>
            <a:ext cx="7769225" cy="566738"/>
          </a:xfrm>
        </p:spPr>
        <p:txBody>
          <a:bodyPr/>
          <a:lstStyle/>
          <a:p>
            <a:r>
              <a:rPr lang="en-US" sz="2500" dirty="0"/>
              <a:t>Conclusions</a:t>
            </a:r>
            <a:endParaRPr lang="en-US" sz="1200" i="1" dirty="0"/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1FA8DA7F-C8A6-634A-8965-0B2B1E070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08286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1704" y="792000"/>
            <a:ext cx="8323084" cy="4084955"/>
          </a:xfrm>
        </p:spPr>
        <p:txBody>
          <a:bodyPr/>
          <a:lstStyle/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002E4B"/>
                </a:solidFill>
              </a:rPr>
              <a:t>TF TAVR has become an indispensable treatment option for patients with symptomatic severe aortic stenosis across all risk categories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b="0" dirty="0"/>
              <a:t>The generalizability of outcomes observed in landmark trials comparing TAVR with SAVR to other commercial TAVR systems is limited by differences in device properties and the lack of head-to-head device comparisons 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b="0" dirty="0"/>
              <a:t>Iterations of the balloon-expandable SAPIEN THV system have been extensively investigated in several large-scale, high-quality RCTs and registries setting the current benchmark in terms of safety and efficacy</a:t>
            </a:r>
          </a:p>
          <a:p>
            <a:pPr>
              <a:spcBef>
                <a:spcPts val="810"/>
              </a:spcBef>
              <a:spcAft>
                <a:spcPts val="300"/>
              </a:spcAft>
            </a:pPr>
            <a:r>
              <a:rPr lang="en-US" sz="2000" b="0" dirty="0"/>
              <a:t>The ACURATE neo is a novel, self-expanding TAVR prosthesis associated with favorable outcomes in non-randomized studies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3600"/>
            <a:ext cx="7769225" cy="566738"/>
          </a:xfrm>
        </p:spPr>
        <p:txBody>
          <a:bodyPr/>
          <a:lstStyle/>
          <a:p>
            <a:r>
              <a:rPr lang="en-US" sz="2500" dirty="0"/>
              <a:t>Background</a:t>
            </a:r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40E5B914-8656-EB44-A80F-03F02A70F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312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200" y="1008000"/>
            <a:ext cx="8383588" cy="30861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100" b="0" dirty="0"/>
              <a:t>To compare </a:t>
            </a:r>
            <a:r>
              <a:rPr lang="en-US" sz="2100" dirty="0"/>
              <a:t>early safety</a:t>
            </a:r>
            <a:r>
              <a:rPr lang="en-US" sz="2100" b="0" dirty="0"/>
              <a:t> and </a:t>
            </a:r>
            <a:r>
              <a:rPr lang="en-US" sz="2100" dirty="0"/>
              <a:t>efficacy</a:t>
            </a:r>
            <a:r>
              <a:rPr lang="en-US" sz="2100" b="0" dirty="0"/>
              <a:t> of the </a:t>
            </a:r>
            <a:r>
              <a:rPr lang="en-US" sz="2100" dirty="0"/>
              <a:t>self-expanding ACURATE neo</a:t>
            </a:r>
            <a:r>
              <a:rPr lang="en-US" sz="2100" b="0" dirty="0"/>
              <a:t> to the </a:t>
            </a:r>
            <a:r>
              <a:rPr lang="en-US" sz="2100" dirty="0"/>
              <a:t>balloon-expandable SAPIEN 3 </a:t>
            </a:r>
            <a:r>
              <a:rPr lang="en-US" sz="2100" b="0" dirty="0"/>
              <a:t>transcatheter heart valve system in patients with symptomatic severe aortic stenosis undergoing </a:t>
            </a:r>
            <a:r>
              <a:rPr lang="en-US" sz="2100" dirty="0"/>
              <a:t>transfemoral TAVR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400" dirty="0"/>
              <a:t>Objective</a:t>
            </a:r>
            <a:endParaRPr lang="en-US" sz="2500" dirty="0"/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40E5B914-8656-EB44-A80F-03F02A70F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19566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684000" y="273600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/>
              <a:t>Study Devices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EA4234-76B4-1943-91B7-A4A14260E244}"/>
              </a:ext>
            </a:extLst>
          </p:cNvPr>
          <p:cNvSpPr txBox="1">
            <a:spLocks/>
          </p:cNvSpPr>
          <p:nvPr/>
        </p:nvSpPr>
        <p:spPr>
          <a:xfrm>
            <a:off x="1052672" y="1448181"/>
            <a:ext cx="2801261" cy="34370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Aft>
                <a:spcPts val="1200"/>
              </a:spcAft>
              <a:buNone/>
            </a:pPr>
            <a:endParaRPr lang="en-US" sz="1000" dirty="0">
              <a:latin typeface="+mn-lt"/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en-US" sz="1000" dirty="0">
                <a:latin typeface="+mn-lt"/>
              </a:rPr>
            </a:b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2F289CE-2EE7-DB4E-8220-2CCAC4B07CCA}"/>
              </a:ext>
            </a:extLst>
          </p:cNvPr>
          <p:cNvSpPr txBox="1">
            <a:spLocks/>
          </p:cNvSpPr>
          <p:nvPr/>
        </p:nvSpPr>
        <p:spPr>
          <a:xfrm>
            <a:off x="4981797" y="649150"/>
            <a:ext cx="3462909" cy="4062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Aft>
                <a:spcPts val="1200"/>
              </a:spcAft>
              <a:buNone/>
            </a:pPr>
            <a:endParaRPr lang="en-US" sz="1600" dirty="0">
              <a:solidFill>
                <a:srgbClr val="002E4B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250" dirty="0">
                <a:solidFill>
                  <a:srgbClr val="002E4B"/>
                </a:solidFill>
                <a:latin typeface="+mn-lt"/>
              </a:rPr>
              <a:t> 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50" b="1" dirty="0">
              <a:solidFill>
                <a:srgbClr val="002E4B"/>
              </a:solidFill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7A6220-6B47-4745-AE4D-E7BD71405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57579"/>
              </p:ext>
            </p:extLst>
          </p:nvPr>
        </p:nvGraphicFramePr>
        <p:xfrm>
          <a:off x="456007" y="792000"/>
          <a:ext cx="8244000" cy="3684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alpha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74915477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1504845754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847896348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2488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ACURATE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neo</a:t>
                      </a:r>
                      <a:r>
                        <a:rPr lang="en-US" sz="140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TM</a:t>
                      </a:r>
                      <a:endParaRPr lang="en-US" sz="14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852488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Aortic Valve System</a:t>
                      </a:r>
                    </a:p>
                    <a:p>
                      <a:pPr marL="852488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dirty="0">
                          <a:solidFill>
                            <a:schemeClr val="tx1"/>
                          </a:solidFill>
                          <a:latin typeface="+mn-lt"/>
                        </a:rPr>
                        <a:t>© 2019 Boston Scientific Corporation</a:t>
                      </a:r>
                    </a:p>
                    <a:p>
                      <a:pPr marL="892175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52488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SAPIEN 3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852488" indent="0" algn="l" fontAlgn="b">
                        <a:spcAft>
                          <a:spcPts val="1200"/>
                        </a:spcAft>
                        <a:tabLst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Transcatheter Heart Valve System</a:t>
                      </a:r>
                    </a:p>
                    <a:p>
                      <a:pPr marL="892175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dirty="0">
                          <a:solidFill>
                            <a:schemeClr val="tx1"/>
                          </a:solidFill>
                          <a:latin typeface="+mn-lt"/>
                        </a:rPr>
                        <a:t>© 2019 Edwards Lifesciences Corporation</a:t>
                      </a:r>
                    </a:p>
                    <a:p>
                      <a:pPr marL="892175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0509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Frame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Nitinol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262626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Cobalt-</a:t>
                      </a:r>
                      <a:r>
                        <a:rPr lang="it-IT" sz="1400" dirty="0" err="1">
                          <a:solidFill>
                            <a:srgbClr val="262626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chromium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1438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Leaflets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Porcine pericardium, supra-annular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Bovine pericardium, intra-annular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02584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Expansion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Self-expanding (top-down)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Balloon-expandable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08609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Recapturable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82372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Valve sizes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 (23mm), M (25mm), L (27mm)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23mm, 26mm and 29mm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79855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Sheath inner diameter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18-French</a:t>
                      </a:r>
                      <a:endParaRPr lang="en-US" sz="1400" dirty="0">
                        <a:solidFill>
                          <a:srgbClr val="FF33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14- and 16-French expandable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6752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Paravalvular leakage reduction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Outer &amp; inner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skirt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Outer cuff &amp; inner skirt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5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8375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 mark / FDA approval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Sep 2014 / No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Jan 2014 / Jun 2015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2670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94F707-F18D-7B43-803F-7DCB4CF57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93" y="836738"/>
            <a:ext cx="707711" cy="10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082D7-D309-4E40-966D-16BAC9D74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951971"/>
            <a:ext cx="711758" cy="828000"/>
          </a:xfrm>
          <a:prstGeom prst="rect">
            <a:avLst/>
          </a:prstGeom>
        </p:spPr>
      </p:pic>
      <p:pic>
        <p:nvPicPr>
          <p:cNvPr id="11" name="Picture 10" descr="logo SCOPE I rgb 300dpi.png">
            <a:extLst>
              <a:ext uri="{FF2B5EF4-FFF2-40B4-BE49-F238E27FC236}">
                <a16:creationId xmlns:a16="http://schemas.microsoft.com/office/drawing/2014/main" id="{B337EFDD-EBA0-1D4E-9BD4-B0A95782A3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60509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684000" y="273600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/>
              <a:t>Study Design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641C08-5753-DD4D-B375-70909A4EF7CD}"/>
              </a:ext>
            </a:extLst>
          </p:cNvPr>
          <p:cNvSpPr txBox="1"/>
          <p:nvPr/>
        </p:nvSpPr>
        <p:spPr>
          <a:xfrm>
            <a:off x="4607517" y="2776793"/>
            <a:ext cx="2520000" cy="338554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SAPIEN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496B08-5BE9-2047-8CAA-3361AFB1E89A}"/>
              </a:ext>
            </a:extLst>
          </p:cNvPr>
          <p:cNvSpPr txBox="1">
            <a:spLocks/>
          </p:cNvSpPr>
          <p:nvPr/>
        </p:nvSpPr>
        <p:spPr>
          <a:xfrm>
            <a:off x="1900264" y="2775239"/>
            <a:ext cx="2520000" cy="33855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ACURATE neo</a:t>
            </a:r>
            <a:endParaRPr lang="en-US" sz="1600" b="0" i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B694AD74-8057-8A41-8C4C-C3FE0C972C8A}"/>
              </a:ext>
            </a:extLst>
          </p:cNvPr>
          <p:cNvSpPr txBox="1"/>
          <p:nvPr/>
        </p:nvSpPr>
        <p:spPr>
          <a:xfrm>
            <a:off x="4479925" y="1124992"/>
            <a:ext cx="262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000000">
                    <a:alpha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 team decision</a:t>
            </a:r>
          </a:p>
        </p:txBody>
      </p:sp>
      <p:sp>
        <p:nvSpPr>
          <p:cNvPr id="39" name="Right Arrow 18">
            <a:extLst>
              <a:ext uri="{FF2B5EF4-FFF2-40B4-BE49-F238E27FC236}">
                <a16:creationId xmlns:a16="http://schemas.microsoft.com/office/drawing/2014/main" id="{B1C92C11-A035-5A43-9A63-3E77CCBCDEAE}"/>
              </a:ext>
            </a:extLst>
          </p:cNvPr>
          <p:cNvSpPr/>
          <p:nvPr/>
        </p:nvSpPr>
        <p:spPr>
          <a:xfrm rot="5400000" flipV="1">
            <a:off x="4400201" y="1168267"/>
            <a:ext cx="216000" cy="206445"/>
          </a:xfrm>
          <a:prstGeom prst="rightArrow">
            <a:avLst>
              <a:gd name="adj1" fmla="val 38161"/>
              <a:gd name="adj2" fmla="val 58986"/>
            </a:avLst>
          </a:prstGeom>
          <a:noFill/>
          <a:ln w="19050" cap="rnd" cmpd="sng" algn="ctr">
            <a:solidFill>
              <a:srgbClr val="002E4B">
                <a:alpha val="7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15630A8A-E278-F74E-8999-2F5DA97CF2BD}"/>
              </a:ext>
            </a:extLst>
          </p:cNvPr>
          <p:cNvSpPr txBox="1">
            <a:spLocks/>
          </p:cNvSpPr>
          <p:nvPr/>
        </p:nvSpPr>
        <p:spPr>
          <a:xfrm>
            <a:off x="3846748" y="1434722"/>
            <a:ext cx="1322906" cy="33855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TF TAVR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BDCE5674-F490-2042-AA49-A6570F04B695}"/>
              </a:ext>
            </a:extLst>
          </p:cNvPr>
          <p:cNvSpPr txBox="1">
            <a:spLocks/>
          </p:cNvSpPr>
          <p:nvPr/>
        </p:nvSpPr>
        <p:spPr>
          <a:xfrm>
            <a:off x="6407591" y="1428648"/>
            <a:ext cx="1322906" cy="338554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solidFill>
              <a:srgbClr val="FF3300">
                <a:alpha val="49804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E4B">
                    <a:alpha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SAVR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C49C202C-6E57-F740-8278-95EACEEA1B3E}"/>
              </a:ext>
            </a:extLst>
          </p:cNvPr>
          <p:cNvSpPr txBox="1"/>
          <p:nvPr/>
        </p:nvSpPr>
        <p:spPr>
          <a:xfrm>
            <a:off x="1627631" y="763200"/>
            <a:ext cx="5763600" cy="338554"/>
          </a:xfrm>
          <a:prstGeom prst="rect">
            <a:avLst/>
          </a:prstGeom>
          <a:solidFill>
            <a:srgbClr val="002E4B"/>
          </a:solidFill>
          <a:ln w="9525" cmpd="sng">
            <a:solidFill>
              <a:srgbClr val="002E4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with severe aortic stenosis requiring intervention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7B9E6A6F-1812-CF46-896F-45DA339EAD0D}"/>
              </a:ext>
            </a:extLst>
          </p:cNvPr>
          <p:cNvSpPr txBox="1">
            <a:spLocks/>
          </p:cNvSpPr>
          <p:nvPr/>
        </p:nvSpPr>
        <p:spPr>
          <a:xfrm>
            <a:off x="2023134" y="1455490"/>
            <a:ext cx="1463154" cy="307777"/>
          </a:xfrm>
          <a:prstGeom prst="rect">
            <a:avLst/>
          </a:prstGeom>
          <a:pattFill prst="wdUpDiag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Screening Log</a:t>
            </a: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AFBC6A62-C0BC-EC4A-8A03-376BB98FCE01}"/>
              </a:ext>
            </a:extLst>
          </p:cNvPr>
          <p:cNvSpPr txBox="1">
            <a:spLocks/>
          </p:cNvSpPr>
          <p:nvPr/>
        </p:nvSpPr>
        <p:spPr>
          <a:xfrm>
            <a:off x="2360837" y="2093300"/>
            <a:ext cx="4305301" cy="338554"/>
          </a:xfrm>
          <a:prstGeom prst="rect">
            <a:avLst/>
          </a:prstGeom>
          <a:solidFill>
            <a:srgbClr val="969696"/>
          </a:solidFill>
          <a:ln w="25400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Randomized controlled trial (730 patients)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9E38A915-D715-BB4C-BA0E-A772E91A2022}"/>
              </a:ext>
            </a:extLst>
          </p:cNvPr>
          <p:cNvSpPr txBox="1"/>
          <p:nvPr/>
        </p:nvSpPr>
        <p:spPr>
          <a:xfrm>
            <a:off x="3491745" y="2463724"/>
            <a:ext cx="203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000000">
                    <a:alpha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 Randomization </a:t>
            </a:r>
          </a:p>
        </p:txBody>
      </p:sp>
      <p:sp>
        <p:nvSpPr>
          <p:cNvPr id="46" name="Right Arrow 18">
            <a:extLst>
              <a:ext uri="{FF2B5EF4-FFF2-40B4-BE49-F238E27FC236}">
                <a16:creationId xmlns:a16="http://schemas.microsoft.com/office/drawing/2014/main" id="{71A5A160-E094-134F-9003-18342CA5073D}"/>
              </a:ext>
            </a:extLst>
          </p:cNvPr>
          <p:cNvSpPr>
            <a:spLocks/>
          </p:cNvSpPr>
          <p:nvPr/>
        </p:nvSpPr>
        <p:spPr>
          <a:xfrm rot="10800000" flipV="1">
            <a:off x="3547579" y="1513244"/>
            <a:ext cx="216000" cy="205199"/>
          </a:xfrm>
          <a:prstGeom prst="rightArrow">
            <a:avLst>
              <a:gd name="adj1" fmla="val 38161"/>
              <a:gd name="adj2" fmla="val 58986"/>
            </a:avLst>
          </a:prstGeom>
          <a:noFill/>
          <a:ln w="19050" cap="rnd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82B62B12-F4D3-5146-93D3-C30A26A91E0D}"/>
              </a:ext>
            </a:extLst>
          </p:cNvPr>
          <p:cNvSpPr txBox="1"/>
          <p:nvPr/>
        </p:nvSpPr>
        <p:spPr>
          <a:xfrm>
            <a:off x="1930320" y="3374370"/>
            <a:ext cx="5210521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02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Follow-up: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rgbClr val="002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30-days, 1 and 3 years</a:t>
            </a:r>
            <a:endParaRPr lang="en-US" sz="1600" i="0" dirty="0">
              <a:solidFill>
                <a:srgbClr val="002E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02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endpoint:</a:t>
            </a:r>
            <a:r>
              <a:rPr lang="en-US" sz="1600" b="0" i="0" dirty="0">
                <a:solidFill>
                  <a:srgbClr val="002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600" b="0" i="0" dirty="0">
                <a:solidFill>
                  <a:srgbClr val="002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Combined early safety &amp; clinical efficacy at 30 days </a:t>
            </a:r>
            <a:r>
              <a:rPr lang="en-US" sz="1200" b="0" dirty="0">
                <a:solidFill>
                  <a:srgbClr val="002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(VARC-2) 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AE5D6D94-C999-534C-858B-683DD0F94ED5}"/>
              </a:ext>
            </a:extLst>
          </p:cNvPr>
          <p:cNvSpPr/>
          <p:nvPr/>
        </p:nvSpPr>
        <p:spPr>
          <a:xfrm rot="5400000" flipV="1">
            <a:off x="4400825" y="1829722"/>
            <a:ext cx="216000" cy="205199"/>
          </a:xfrm>
          <a:prstGeom prst="rightArrow">
            <a:avLst>
              <a:gd name="adj1" fmla="val 38161"/>
              <a:gd name="adj2" fmla="val 58986"/>
            </a:avLst>
          </a:prstGeom>
          <a:noFill/>
          <a:ln w="19050" cap="rnd" cmpd="sng" algn="ctr">
            <a:solidFill>
              <a:srgbClr val="002E4B">
                <a:alpha val="7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54CF22E5-240F-4446-81D5-5AE77DA8F03E}"/>
              </a:ext>
            </a:extLst>
          </p:cNvPr>
          <p:cNvSpPr/>
          <p:nvPr/>
        </p:nvSpPr>
        <p:spPr>
          <a:xfrm rot="5400000">
            <a:off x="4451331" y="1938930"/>
            <a:ext cx="168500" cy="2699013"/>
          </a:xfrm>
          <a:prstGeom prst="rightBrace">
            <a:avLst>
              <a:gd name="adj1" fmla="val 17078"/>
              <a:gd name="adj2" fmla="val 50000"/>
            </a:avLst>
          </a:prstGeom>
          <a:noFill/>
          <a:ln w="19050" cap="flat" cmpd="sng" algn="ctr">
            <a:solidFill>
              <a:srgbClr val="002E4B">
                <a:alpha val="7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0" i="0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273C28F3-447C-874D-8082-A33246452A85}"/>
              </a:ext>
            </a:extLst>
          </p:cNvPr>
          <p:cNvSpPr/>
          <p:nvPr/>
        </p:nvSpPr>
        <p:spPr>
          <a:xfrm rot="5400000" flipV="1">
            <a:off x="3055214" y="2509754"/>
            <a:ext cx="216000" cy="205199"/>
          </a:xfrm>
          <a:prstGeom prst="rightArrow">
            <a:avLst>
              <a:gd name="adj1" fmla="val 38161"/>
              <a:gd name="adj2" fmla="val 58986"/>
            </a:avLst>
          </a:prstGeom>
          <a:noFill/>
          <a:ln w="19050" cap="rnd" cmpd="sng" algn="ctr">
            <a:solidFill>
              <a:srgbClr val="002E4B">
                <a:alpha val="7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076728A4-D7D9-0C48-843B-F12F8A4BB5C7}"/>
              </a:ext>
            </a:extLst>
          </p:cNvPr>
          <p:cNvSpPr/>
          <p:nvPr/>
        </p:nvSpPr>
        <p:spPr>
          <a:xfrm rot="5400000" flipV="1">
            <a:off x="5759517" y="2510061"/>
            <a:ext cx="216000" cy="205199"/>
          </a:xfrm>
          <a:prstGeom prst="rightArrow">
            <a:avLst>
              <a:gd name="adj1" fmla="val 38161"/>
              <a:gd name="adj2" fmla="val 58986"/>
            </a:avLst>
          </a:prstGeom>
          <a:noFill/>
          <a:ln w="19050" cap="rnd" cmpd="sng" algn="ctr">
            <a:solidFill>
              <a:srgbClr val="002E4B">
                <a:alpha val="7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Picture 57" descr="logo SCOPE I rgb 300dpi.png">
            <a:extLst>
              <a:ext uri="{FF2B5EF4-FFF2-40B4-BE49-F238E27FC236}">
                <a16:creationId xmlns:a16="http://schemas.microsoft.com/office/drawing/2014/main" id="{1295146A-2568-E14B-ABC6-EBF75EB35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24" name="Right Arrow 18">
            <a:extLst>
              <a:ext uri="{FF2B5EF4-FFF2-40B4-BE49-F238E27FC236}">
                <a16:creationId xmlns:a16="http://schemas.microsoft.com/office/drawing/2014/main" id="{219F2090-785F-6E46-A31E-3E9C2DF27597}"/>
              </a:ext>
            </a:extLst>
          </p:cNvPr>
          <p:cNvSpPr/>
          <p:nvPr/>
        </p:nvSpPr>
        <p:spPr>
          <a:xfrm rot="5400000" flipV="1">
            <a:off x="6961044" y="1168267"/>
            <a:ext cx="216000" cy="206445"/>
          </a:xfrm>
          <a:prstGeom prst="rightArrow">
            <a:avLst>
              <a:gd name="adj1" fmla="val 38161"/>
              <a:gd name="adj2" fmla="val 58986"/>
            </a:avLst>
          </a:prstGeom>
          <a:noFill/>
          <a:ln w="19050" cap="rnd" cmpd="sng" algn="ctr">
            <a:solidFill>
              <a:srgbClr val="002E4B">
                <a:alpha val="34118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7425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253" y="1174059"/>
            <a:ext cx="4176000" cy="3096000"/>
          </a:xfrm>
        </p:spPr>
        <p:txBody>
          <a:bodyPr/>
          <a:lstStyle/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002E4B"/>
                </a:solidFill>
              </a:rPr>
              <a:t>Age ≥ 75 years 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002E4B"/>
                </a:solidFill>
              </a:rPr>
              <a:t>Aortic valve area &lt; 1 cm</a:t>
            </a:r>
            <a:r>
              <a:rPr lang="en-US" sz="1900" b="0" baseline="30000" dirty="0">
                <a:solidFill>
                  <a:srgbClr val="002E4B"/>
                </a:solidFill>
              </a:rPr>
              <a:t>2</a:t>
            </a:r>
            <a:r>
              <a:rPr lang="en-US" sz="1900" b="0" dirty="0">
                <a:solidFill>
                  <a:srgbClr val="002E4B"/>
                </a:solidFill>
              </a:rPr>
              <a:t> 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002E4B"/>
                </a:solidFill>
              </a:rPr>
              <a:t>Clinical symptoms </a:t>
            </a:r>
          </a:p>
          <a:p>
            <a:pPr marL="179388" indent="-1793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rgbClr val="002E4B"/>
                </a:solidFill>
              </a:rPr>
              <a:t>    (&gt; NYHA I, angina, syncope)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002E4B"/>
                </a:solidFill>
              </a:rPr>
              <a:t>Inoperable </a:t>
            </a:r>
            <a:r>
              <a:rPr lang="en-US" sz="1900" b="0" i="1" dirty="0">
                <a:solidFill>
                  <a:srgbClr val="002E4B"/>
                </a:solidFill>
              </a:rPr>
              <a:t>or </a:t>
            </a:r>
            <a:r>
              <a:rPr lang="en-US" sz="1900" b="0" dirty="0">
                <a:solidFill>
                  <a:srgbClr val="002E4B"/>
                </a:solidFill>
              </a:rPr>
              <a:t>at increased risk for SAVR based on risk scores </a:t>
            </a:r>
            <a:r>
              <a:rPr lang="en-US" sz="1900" b="0" i="1" dirty="0">
                <a:solidFill>
                  <a:srgbClr val="002E4B"/>
                </a:solidFill>
              </a:rPr>
              <a:t>and/or </a:t>
            </a:r>
            <a:r>
              <a:rPr lang="en-US" sz="1900" b="0" dirty="0">
                <a:solidFill>
                  <a:srgbClr val="002E4B"/>
                </a:solidFill>
              </a:rPr>
              <a:t>heart team recommendation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002E4B"/>
                </a:solidFill>
              </a:rPr>
              <a:t>Aortic annulus dimensions and peripheral access suitable for either device</a:t>
            </a:r>
          </a:p>
          <a:p>
            <a:endParaRPr lang="en-US" sz="19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/>
              <a:t>Eligibility Criteria</a:t>
            </a:r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ABA5EC54-A156-F440-B93B-C0067045E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4F6E1F-778E-C246-874C-461D2EBD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4" y="792000"/>
            <a:ext cx="7881288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E4B"/>
                </a:solidFill>
                <a:cs typeface="ヒラギノ角ゴ Pro W3"/>
              </a:rPr>
              <a:t>     Major inclusion Criteria                            Major Exclusion Criteria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39C13C-ADC0-6842-BAD9-9BB73B5CDC69}"/>
              </a:ext>
            </a:extLst>
          </p:cNvPr>
          <p:cNvSpPr txBox="1">
            <a:spLocks/>
          </p:cNvSpPr>
          <p:nvPr/>
        </p:nvSpPr>
        <p:spPr bwMode="auto">
          <a:xfrm>
            <a:off x="4647253" y="1174059"/>
            <a:ext cx="417755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2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100" b="1">
                <a:solidFill>
                  <a:srgbClr val="053763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800" b="1">
                <a:solidFill>
                  <a:srgbClr val="053763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500" b="1">
                <a:solidFill>
                  <a:srgbClr val="053763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rgbClr val="053763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Congenital anomaly of aortic valve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Emergency procedures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LV-EF&lt; 20%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Left-sided prosthetic valve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Concomitant planned procedure </a:t>
            </a:r>
            <a:r>
              <a:rPr lang="en-US" sz="1600" b="0" i="0" dirty="0">
                <a:solidFill>
                  <a:srgbClr val="002E4B"/>
                </a:solidFill>
              </a:rPr>
              <a:t>(except for PCI)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Stroke or myocardial infarction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6213" algn="l"/>
              </a:tabLst>
            </a:pPr>
            <a:r>
              <a:rPr lang="en-US" sz="1900" b="0" i="0" dirty="0">
                <a:solidFill>
                  <a:srgbClr val="002E4B"/>
                </a:solidFill>
              </a:rPr>
              <a:t> </a:t>
            </a:r>
            <a:r>
              <a:rPr lang="en-US" sz="1600" b="0" i="0" dirty="0">
                <a:solidFill>
                  <a:srgbClr val="002E4B"/>
                </a:solidFill>
              </a:rPr>
              <a:t>	(prior 30 days)</a:t>
            </a:r>
          </a:p>
          <a:p>
            <a:pPr marL="179388" indent="-179388">
              <a:spcBef>
                <a:spcPts val="81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002E4B"/>
                </a:solidFill>
              </a:rPr>
              <a:t>Planned non-cardiac surgery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en-US" sz="1600" b="0" i="0" dirty="0">
                <a:solidFill>
                  <a:srgbClr val="002E4B"/>
                </a:solidFill>
              </a:rPr>
              <a:t>	(next 30 days)</a:t>
            </a:r>
          </a:p>
        </p:txBody>
      </p:sp>
    </p:spTree>
    <p:extLst>
      <p:ext uri="{BB962C8B-B14F-4D97-AF65-F5344CB8AC3E}">
        <p14:creationId xmlns:p14="http://schemas.microsoft.com/office/powerpoint/2010/main" val="319783423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8129" y="900000"/>
            <a:ext cx="8431632" cy="3617768"/>
          </a:xfrm>
        </p:spPr>
        <p:txBody>
          <a:bodyPr/>
          <a:lstStyle/>
          <a:p>
            <a:pPr marL="118872" indent="0"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2E4B"/>
                </a:solidFill>
              </a:rPr>
              <a:t>Safety &amp; clinical efficacy at 30 days based on VARC-2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All-cause mortality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All stroke (disabling and non-disabling)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Life-threatening or disabling bleeding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Major vascular complication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Coronary artery obstruction requiring intervention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Acute kidney injury (stage 2 or 3)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Re-hospitalization for valve-related symptoms or worsening CHF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Valve related dysfunction requiring repeat procedure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E4B"/>
                </a:solidFill>
              </a:rPr>
              <a:t>Valve-related dysfunction (echocardiography): mean Gradient ≥20 mmHg and EOA ≤ 0.9-1.1 cm</a:t>
            </a:r>
            <a:r>
              <a:rPr lang="en-US" sz="1800" b="0" baseline="30000" dirty="0">
                <a:solidFill>
                  <a:srgbClr val="002E4B"/>
                </a:solidFill>
              </a:rPr>
              <a:t>2</a:t>
            </a:r>
            <a:r>
              <a:rPr lang="en-US" sz="1800" b="0" dirty="0">
                <a:solidFill>
                  <a:srgbClr val="002E4B"/>
                </a:solidFill>
              </a:rPr>
              <a:t> and/or DVI &lt; 0.35 AND/OR ≥ moderate regurgitation</a:t>
            </a:r>
          </a:p>
          <a:p>
            <a:pPr>
              <a:spcBef>
                <a:spcPts val="810"/>
              </a:spcBef>
              <a:spcAft>
                <a:spcPts val="0"/>
              </a:spcAft>
            </a:pPr>
            <a:endParaRPr lang="en-US" sz="1800" dirty="0">
              <a:solidFill>
                <a:srgbClr val="002E4B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000" y="273600"/>
            <a:ext cx="7769225" cy="566738"/>
          </a:xfrm>
        </p:spPr>
        <p:txBody>
          <a:bodyPr/>
          <a:lstStyle/>
          <a:p>
            <a:r>
              <a:rPr lang="en-US" sz="2500" dirty="0"/>
              <a:t>Primary Endpoint</a:t>
            </a:r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4ABB1834-5504-BB4B-B781-2C534C9E6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55727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00000"/>
            <a:ext cx="8383588" cy="3086100"/>
          </a:xfrm>
        </p:spPr>
        <p:txBody>
          <a:bodyPr/>
          <a:lstStyle/>
          <a:p>
            <a:pPr defTabSz="914400">
              <a:spcAft>
                <a:spcPts val="300"/>
              </a:spcAft>
            </a:pPr>
            <a:r>
              <a:rPr lang="en-US" sz="2100" dirty="0">
                <a:solidFill>
                  <a:srgbClr val="002E4B"/>
                </a:solidFill>
              </a:rPr>
              <a:t>Stratified randomization </a:t>
            </a:r>
            <a:r>
              <a:rPr lang="en-US" sz="2100" b="0" dirty="0">
                <a:solidFill>
                  <a:srgbClr val="002E4B"/>
                </a:solidFill>
              </a:rPr>
              <a:t>(by STS-PROM category and site)</a:t>
            </a:r>
          </a:p>
          <a:p>
            <a:pPr defTabSz="914400">
              <a:spcBef>
                <a:spcPts val="810"/>
              </a:spcBef>
              <a:spcAft>
                <a:spcPts val="300"/>
              </a:spcAft>
            </a:pPr>
            <a:r>
              <a:rPr lang="en-US" sz="2100" dirty="0">
                <a:solidFill>
                  <a:srgbClr val="002E4B"/>
                </a:solidFill>
              </a:rPr>
              <a:t>Non-inferiority design</a:t>
            </a:r>
          </a:p>
          <a:p>
            <a:pPr marL="757238" indent="-306388" defTabSz="9144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Ø"/>
            </a:pPr>
            <a:r>
              <a:rPr lang="en-US" sz="2100" b="0" dirty="0">
                <a:solidFill>
                  <a:srgbClr val="002E4B"/>
                </a:solidFill>
              </a:rPr>
              <a:t>Assumed primary endpoint event rate: 22% </a:t>
            </a:r>
          </a:p>
          <a:p>
            <a:pPr marL="757238" indent="-306388" defTabSz="9144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Ø"/>
            </a:pPr>
            <a:r>
              <a:rPr lang="en-US" sz="2100" b="0" dirty="0">
                <a:solidFill>
                  <a:srgbClr val="002E4B"/>
                </a:solidFill>
              </a:rPr>
              <a:t>Non-inferiority margin: 7.7% (risk-difference)</a:t>
            </a:r>
          </a:p>
          <a:p>
            <a:pPr marL="757238" indent="-306388" defTabSz="9144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Ø"/>
            </a:pPr>
            <a:r>
              <a:rPr lang="en-US" sz="2100" b="0" dirty="0">
                <a:solidFill>
                  <a:srgbClr val="002E4B"/>
                </a:solidFill>
              </a:rPr>
              <a:t>Power: 80%</a:t>
            </a:r>
          </a:p>
          <a:p>
            <a:pPr marL="757238" indent="-306388" defTabSz="9144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Ø"/>
            </a:pPr>
            <a:r>
              <a:rPr lang="en-US" sz="2100" b="0" dirty="0">
                <a:solidFill>
                  <a:srgbClr val="002E4B"/>
                </a:solidFill>
              </a:rPr>
              <a:t>Type I error (α) = 0.05 (one-sided)</a:t>
            </a:r>
          </a:p>
          <a:p>
            <a:pPr marL="757238" indent="-306388" defTabSz="9144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Ø"/>
            </a:pPr>
            <a:r>
              <a:rPr lang="en-US" sz="2100" b="0" dirty="0">
                <a:solidFill>
                  <a:srgbClr val="002E4B"/>
                </a:solidFill>
              </a:rPr>
              <a:t>365 patients per group</a:t>
            </a:r>
          </a:p>
          <a:p>
            <a:pPr>
              <a:spcBef>
                <a:spcPts val="810"/>
              </a:spcBef>
              <a:spcAft>
                <a:spcPts val="0"/>
              </a:spcAft>
            </a:pPr>
            <a:r>
              <a:rPr lang="en-US" sz="2100" dirty="0">
                <a:solidFill>
                  <a:srgbClr val="002E4B"/>
                </a:solidFill>
              </a:rPr>
              <a:t>Primary analysis in intention-to-treat cohort</a:t>
            </a:r>
            <a:r>
              <a:rPr lang="en-US" sz="2100" b="0" dirty="0">
                <a:solidFill>
                  <a:srgbClr val="002E4B"/>
                </a:solidFill>
              </a:rPr>
              <a:t>, risk difference </a:t>
            </a:r>
            <a:r>
              <a:rPr lang="en-US" sz="2100" b="0" dirty="0"/>
              <a:t>pooled over STS strata by Mantel-</a:t>
            </a:r>
            <a:r>
              <a:rPr lang="en-US" sz="2100" b="0" dirty="0" err="1"/>
              <a:t>Haenszel</a:t>
            </a:r>
            <a:r>
              <a:rPr lang="en-US" sz="2100" b="0" dirty="0"/>
              <a:t> (M-H) method</a:t>
            </a:r>
          </a:p>
          <a:p>
            <a:pPr defTabSz="914400">
              <a:spcBef>
                <a:spcPts val="810"/>
              </a:spcBef>
              <a:spcAft>
                <a:spcPts val="0"/>
              </a:spcAft>
            </a:pPr>
            <a:endParaRPr lang="en-US" sz="2100" dirty="0">
              <a:solidFill>
                <a:srgbClr val="002E4B"/>
              </a:solidFill>
            </a:endParaRPr>
          </a:p>
          <a:p>
            <a:pPr marL="0" indent="0">
              <a:spcBef>
                <a:spcPts val="810"/>
              </a:spcBef>
              <a:spcAft>
                <a:spcPts val="0"/>
              </a:spcAft>
              <a:buNone/>
            </a:pPr>
            <a:endParaRPr lang="en-US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/>
              <a:t>Statistical Methods</a:t>
            </a:r>
            <a:endParaRPr lang="en-US" sz="1200" i="1" dirty="0"/>
          </a:p>
        </p:txBody>
      </p:sp>
      <p:pic>
        <p:nvPicPr>
          <p:cNvPr id="4" name="Picture 3" descr="logo SCOPE I rgb 300dpi.png">
            <a:extLst>
              <a:ext uri="{FF2B5EF4-FFF2-40B4-BE49-F238E27FC236}">
                <a16:creationId xmlns:a16="http://schemas.microsoft.com/office/drawing/2014/main" id="{1FA8DA7F-C8A6-634A-8965-0B2B1E070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0028"/>
            <a:ext cx="1042416" cy="27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52849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2939</Words>
  <Application>Microsoft Macintosh PowerPoint</Application>
  <PresentationFormat>On-screen Show (16:9)</PresentationFormat>
  <Paragraphs>661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Mincho</vt:lpstr>
      <vt:lpstr>MS PGothic</vt:lpstr>
      <vt:lpstr>ヒラギノ角ゴ Pro W3</vt:lpstr>
      <vt:lpstr>Arial</vt:lpstr>
      <vt:lpstr>Calibri</vt:lpstr>
      <vt:lpstr>Symbol</vt:lpstr>
      <vt:lpstr>Times New Roman</vt:lpstr>
      <vt:lpstr>Wingdings</vt:lpstr>
      <vt:lpstr>Wingdings 2</vt:lpstr>
      <vt:lpstr>CRF_2006_background</vt:lpstr>
      <vt:lpstr>           A Randomized Comparison of the ACURATE neo versus the SAPIEN 3 Transcatheter Heart Valve Systems in Patients with Symptomatic Severe Aortic Stenosis</vt:lpstr>
      <vt:lpstr>PowerPoint Presentation</vt:lpstr>
      <vt:lpstr>Background</vt:lpstr>
      <vt:lpstr>Objective</vt:lpstr>
      <vt:lpstr>PowerPoint Presentation</vt:lpstr>
      <vt:lpstr>PowerPoint Presentation</vt:lpstr>
      <vt:lpstr>Eligibility Criteria</vt:lpstr>
      <vt:lpstr>Primary Endpoint</vt:lpstr>
      <vt:lpstr>Statistical Methods</vt:lpstr>
      <vt:lpstr>PowerPoint Presentation</vt:lpstr>
      <vt:lpstr>PowerPoint Presentation</vt:lpstr>
      <vt:lpstr>Patient Flow Chart</vt:lpstr>
      <vt:lpstr>Baseline Characteristics (intention-to-treat)</vt:lpstr>
      <vt:lpstr>Baseline Imaging Characteristics (intention-to-treat)</vt:lpstr>
      <vt:lpstr>Procedural Characteristics</vt:lpstr>
      <vt:lpstr>Procedural Characteristics</vt:lpstr>
      <vt:lpstr>Procedural Adverse Events (intention-to-treat)</vt:lpstr>
      <vt:lpstr>Primary Endpoint Rates at 30 days</vt:lpstr>
      <vt:lpstr>Primary Endpoint</vt:lpstr>
      <vt:lpstr>Primary Endpoint - Secondary Analyses at 30 days</vt:lpstr>
      <vt:lpstr>Primary Endpoint - Per Protocol Analyses</vt:lpstr>
      <vt:lpstr>New Pacemaker Implantation</vt:lpstr>
      <vt:lpstr>Echocardiographic Valve Performance</vt:lpstr>
      <vt:lpstr>Echocardiographic Valve Performance</vt:lpstr>
      <vt:lpstr>Limitations</vt:lpstr>
      <vt:lpstr>Summary of Major Results</vt:lpstr>
      <vt:lpstr>Conclusions</vt:lpstr>
    </vt:vector>
  </TitlesOfParts>
  <Company>CRF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Jonas Lanz</cp:lastModifiedBy>
  <cp:revision>608</cp:revision>
  <dcterms:created xsi:type="dcterms:W3CDTF">2015-03-17T15:06:16Z</dcterms:created>
  <dcterms:modified xsi:type="dcterms:W3CDTF">2019-09-26T01:35:34Z</dcterms:modified>
</cp:coreProperties>
</file>